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ink/ink1.xml" ContentType="application/inkml+xml"/>
  <Override PartName="/ppt/ink/ink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86"/>
  </p:notesMasterIdLst>
  <p:handoutMasterIdLst>
    <p:handoutMasterId r:id="rId87"/>
  </p:handoutMasterIdLst>
  <p:sldIdLst>
    <p:sldId id="259" r:id="rId5"/>
    <p:sldId id="262" r:id="rId6"/>
    <p:sldId id="281" r:id="rId7"/>
    <p:sldId id="260" r:id="rId8"/>
    <p:sldId id="282" r:id="rId9"/>
    <p:sldId id="283" r:id="rId10"/>
    <p:sldId id="550" r:id="rId11"/>
    <p:sldId id="324" r:id="rId12"/>
    <p:sldId id="329" r:id="rId13"/>
    <p:sldId id="332" r:id="rId14"/>
    <p:sldId id="333" r:id="rId15"/>
    <p:sldId id="334" r:id="rId16"/>
    <p:sldId id="335" r:id="rId17"/>
    <p:sldId id="549" r:id="rId18"/>
    <p:sldId id="552" r:id="rId19"/>
    <p:sldId id="563" r:id="rId20"/>
    <p:sldId id="376" r:id="rId21"/>
    <p:sldId id="377" r:id="rId22"/>
    <p:sldId id="383" r:id="rId23"/>
    <p:sldId id="378" r:id="rId24"/>
    <p:sldId id="2961" r:id="rId25"/>
    <p:sldId id="373" r:id="rId26"/>
    <p:sldId id="346" r:id="rId27"/>
    <p:sldId id="368" r:id="rId28"/>
    <p:sldId id="372" r:id="rId29"/>
    <p:sldId id="371" r:id="rId30"/>
    <p:sldId id="2962" r:id="rId31"/>
    <p:sldId id="379" r:id="rId32"/>
    <p:sldId id="386" r:id="rId33"/>
    <p:sldId id="387" r:id="rId34"/>
    <p:sldId id="2963" r:id="rId35"/>
    <p:sldId id="2959" r:id="rId36"/>
    <p:sldId id="559" r:id="rId37"/>
    <p:sldId id="2960" r:id="rId38"/>
    <p:sldId id="560" r:id="rId39"/>
    <p:sldId id="562" r:id="rId40"/>
    <p:sldId id="2964" r:id="rId41"/>
    <p:sldId id="2904" r:id="rId42"/>
    <p:sldId id="2899" r:id="rId43"/>
    <p:sldId id="2936" r:id="rId44"/>
    <p:sldId id="2891" r:id="rId45"/>
    <p:sldId id="2965" r:id="rId46"/>
    <p:sldId id="539" r:id="rId47"/>
    <p:sldId id="527" r:id="rId48"/>
    <p:sldId id="526" r:id="rId49"/>
    <p:sldId id="564" r:id="rId50"/>
    <p:sldId id="555" r:id="rId51"/>
    <p:sldId id="305" r:id="rId52"/>
    <p:sldId id="556" r:id="rId53"/>
    <p:sldId id="553" r:id="rId54"/>
    <p:sldId id="2958" r:id="rId55"/>
    <p:sldId id="325" r:id="rId56"/>
    <p:sldId id="328" r:id="rId57"/>
    <p:sldId id="330" r:id="rId58"/>
    <p:sldId id="551" r:id="rId59"/>
    <p:sldId id="365" r:id="rId60"/>
    <p:sldId id="348" r:id="rId61"/>
    <p:sldId id="343" r:id="rId62"/>
    <p:sldId id="344" r:id="rId63"/>
    <p:sldId id="363" r:id="rId64"/>
    <p:sldId id="364" r:id="rId65"/>
    <p:sldId id="366" r:id="rId66"/>
    <p:sldId id="341" r:id="rId67"/>
    <p:sldId id="353" r:id="rId68"/>
    <p:sldId id="359" r:id="rId69"/>
    <p:sldId id="367" r:id="rId70"/>
    <p:sldId id="374" r:id="rId71"/>
    <p:sldId id="380" r:id="rId72"/>
    <p:sldId id="381" r:id="rId73"/>
    <p:sldId id="384" r:id="rId74"/>
    <p:sldId id="385" r:id="rId75"/>
    <p:sldId id="561" r:id="rId76"/>
    <p:sldId id="287" r:id="rId77"/>
    <p:sldId id="2957" r:id="rId78"/>
    <p:sldId id="302" r:id="rId79"/>
    <p:sldId id="565" r:id="rId80"/>
    <p:sldId id="566" r:id="rId81"/>
    <p:sldId id="304" r:id="rId82"/>
    <p:sldId id="554" r:id="rId83"/>
    <p:sldId id="300" r:id="rId84"/>
    <p:sldId id="558" r:id="rId85"/>
  </p:sldIdLst>
  <p:sldSz cx="12192000" cy="6858000"/>
  <p:notesSz cx="10234613" cy="70993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98C281-4822-449C-9A84-55C6B46C6A46}">
          <p14:sldIdLst>
            <p14:sldId id="259"/>
            <p14:sldId id="262"/>
            <p14:sldId id="281"/>
            <p14:sldId id="260"/>
            <p14:sldId id="282"/>
            <p14:sldId id="283"/>
            <p14:sldId id="550"/>
            <p14:sldId id="324"/>
            <p14:sldId id="329"/>
            <p14:sldId id="332"/>
            <p14:sldId id="333"/>
            <p14:sldId id="334"/>
            <p14:sldId id="335"/>
            <p14:sldId id="549"/>
            <p14:sldId id="552"/>
            <p14:sldId id="563"/>
            <p14:sldId id="376"/>
            <p14:sldId id="377"/>
            <p14:sldId id="383"/>
            <p14:sldId id="378"/>
            <p14:sldId id="2961"/>
            <p14:sldId id="373"/>
            <p14:sldId id="346"/>
            <p14:sldId id="368"/>
            <p14:sldId id="372"/>
            <p14:sldId id="371"/>
            <p14:sldId id="2962"/>
            <p14:sldId id="379"/>
            <p14:sldId id="386"/>
            <p14:sldId id="387"/>
            <p14:sldId id="2963"/>
            <p14:sldId id="2959"/>
            <p14:sldId id="559"/>
            <p14:sldId id="2960"/>
            <p14:sldId id="560"/>
            <p14:sldId id="562"/>
            <p14:sldId id="2964"/>
            <p14:sldId id="2904"/>
            <p14:sldId id="2899"/>
            <p14:sldId id="2936"/>
            <p14:sldId id="2891"/>
            <p14:sldId id="2965"/>
            <p14:sldId id="539"/>
            <p14:sldId id="527"/>
            <p14:sldId id="526"/>
            <p14:sldId id="564"/>
            <p14:sldId id="555"/>
            <p14:sldId id="305"/>
            <p14:sldId id="556"/>
            <p14:sldId id="553"/>
            <p14:sldId id="2958"/>
          </p14:sldIdLst>
        </p14:section>
        <p14:section name="Backup slides" id="{F6DB1420-16AA-4FA8-B22A-62B56407DD6B}">
          <p14:sldIdLst>
            <p14:sldId id="325"/>
            <p14:sldId id="328"/>
            <p14:sldId id="330"/>
            <p14:sldId id="551"/>
            <p14:sldId id="365"/>
            <p14:sldId id="348"/>
            <p14:sldId id="343"/>
            <p14:sldId id="344"/>
            <p14:sldId id="363"/>
            <p14:sldId id="364"/>
            <p14:sldId id="366"/>
            <p14:sldId id="341"/>
            <p14:sldId id="353"/>
            <p14:sldId id="359"/>
            <p14:sldId id="367"/>
            <p14:sldId id="374"/>
            <p14:sldId id="380"/>
            <p14:sldId id="381"/>
            <p14:sldId id="384"/>
            <p14:sldId id="385"/>
            <p14:sldId id="561"/>
            <p14:sldId id="287"/>
            <p14:sldId id="2957"/>
            <p14:sldId id="302"/>
            <p14:sldId id="565"/>
            <p14:sldId id="566"/>
            <p14:sldId id="304"/>
            <p14:sldId id="554"/>
            <p14:sldId id="300"/>
            <p14:sldId id="5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5E79"/>
    <a:srgbClr val="07A1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2F6B66-8665-C787-A575-BDD70BA5575D}" v="1" dt="2024-04-15T10:30:43.212"/>
    <p1510:client id="{CC255531-D4F0-695B-90BB-628038BAA897}" v="1" dt="2024-04-15T10:16:57.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87046" autoAdjust="0"/>
  </p:normalViewPr>
  <p:slideViewPr>
    <p:cSldViewPr snapToGrid="0" showGuides="1">
      <p:cViewPr varScale="1">
        <p:scale>
          <a:sx n="78" d="100"/>
          <a:sy n="78" d="100"/>
        </p:scale>
        <p:origin x="90" y="5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9765"/>
    </p:cViewPr>
  </p:sorterViewPr>
  <p:notesViewPr>
    <p:cSldViewPr snapToGrid="0">
      <p:cViewPr>
        <p:scale>
          <a:sx n="91" d="100"/>
          <a:sy n="91" d="100"/>
        </p:scale>
        <p:origin x="1131" y="-12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 1</c:v>
                </c:pt>
              </c:strCache>
            </c:strRef>
          </c:tx>
          <c:spPr>
            <a:solidFill>
              <a:srgbClr val="2875DD"/>
            </a:solidFill>
            <a:ln>
              <a:solidFill>
                <a:srgbClr val="2875DD"/>
              </a:solidFill>
            </a:ln>
          </c:spPr>
          <c:invertIfNegative val="0"/>
          <c:cat>
            <c:numRef>
              <c:f>Sheet1!$A$2:$A$17</c:f>
              <c:numCache>
                <c:formatCode>General</c:formatCode>
                <c:ptCount val="16"/>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numCache>
            </c:numRef>
          </c:cat>
          <c:val>
            <c:numRef>
              <c:f>Sheet1!$B$2:$B$17</c:f>
              <c:numCache>
                <c:formatCode>General</c:formatCode>
                <c:ptCount val="16"/>
                <c:pt idx="0">
                  <c:v>2590</c:v>
                </c:pt>
                <c:pt idx="1">
                  <c:v>2784.5</c:v>
                </c:pt>
                <c:pt idx="2">
                  <c:v>3014.8</c:v>
                </c:pt>
                <c:pt idx="3">
                  <c:v>3229.7</c:v>
                </c:pt>
                <c:pt idx="4">
                  <c:v>3498.5</c:v>
                </c:pt>
                <c:pt idx="5">
                  <c:v>3884</c:v>
                </c:pt>
                <c:pt idx="6">
                  <c:v>4370.1000000000004</c:v>
                </c:pt>
                <c:pt idx="7">
                  <c:v>4644.3999999999996</c:v>
                </c:pt>
                <c:pt idx="8">
                  <c:v>4952.8999999999996</c:v>
                </c:pt>
                <c:pt idx="9">
                  <c:v>5281.7</c:v>
                </c:pt>
                <c:pt idx="10">
                  <c:v>5647.9</c:v>
                </c:pt>
                <c:pt idx="11">
                  <c:v>5983.1</c:v>
                </c:pt>
                <c:pt idx="12">
                  <c:v>6293.8</c:v>
                </c:pt>
                <c:pt idx="13">
                  <c:v>6564.5</c:v>
                </c:pt>
                <c:pt idx="14">
                  <c:v>6810.3</c:v>
                </c:pt>
                <c:pt idx="15">
                  <c:v>6984.3</c:v>
                </c:pt>
              </c:numCache>
            </c:numRef>
          </c:val>
          <c:extLst>
            <c:ext xmlns:c16="http://schemas.microsoft.com/office/drawing/2014/chart" uri="{C3380CC4-5D6E-409C-BE32-E72D297353CC}">
              <c16:uniqueId val="{00000000-F5E9-4B4F-AB8B-26BB4859AEB3}"/>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100" b="0" smtId="4294967295">
                <a:solidFill>
                  <a:srgbClr val="0F2741"/>
                </a:solidFill>
                <a:latin typeface="Open Sans"/>
              </a:defRPr>
            </a:pPr>
            <a:endParaRPr lang="LID4096"/>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100" b="0">
                    <a:solidFill>
                      <a:srgbClr val="0F2741"/>
                    </a:solidFill>
                    <a:latin typeface="Open Sans"/>
                  </a:rPr>
                  <a:t>Number of users in millions</a:t>
                </a:r>
              </a:p>
            </c:rich>
          </c:tx>
          <c:overlay val="0"/>
        </c:title>
        <c:numFmt formatCode="#,##0" sourceLinked="0"/>
        <c:majorTickMark val="none"/>
        <c:minorTickMark val="none"/>
        <c:tickLblPos val="low"/>
        <c:spPr>
          <a:ln>
            <a:noFill/>
          </a:ln>
        </c:spPr>
        <c:txPr>
          <a:bodyPr/>
          <a:lstStyle/>
          <a:p>
            <a:pPr>
              <a:defRPr sz="1100" b="0" smtId="4294967295">
                <a:solidFill>
                  <a:srgbClr val="0F2741"/>
                </a:solidFill>
                <a:latin typeface="Open Sans"/>
              </a:defRPr>
            </a:pPr>
            <a:endParaRPr lang="LID4096"/>
          </a:p>
        </c:txPr>
        <c:crossAx val="67451136"/>
        <c:crosses val="autoZero"/>
        <c:crossBetween val="between"/>
      </c:valAx>
    </c:plotArea>
    <c:plotVisOnly val="1"/>
    <c:dispBlanksAs val="gap"/>
    <c:showDLblsOverMax val="1"/>
  </c:chart>
  <c:txPr>
    <a:bodyPr/>
    <a:lstStyle/>
    <a:p>
      <a:pPr>
        <a:defRPr sz="1800" smtId="4294967295"/>
      </a:pPr>
      <a:endParaRPr lang="LID4096"/>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02E58-6B52-4568-9628-C5F9B3103433}"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41868674-5897-4D71-8E63-E457076D586F}">
      <dgm:prSet custT="1"/>
      <dgm:spPr/>
      <dgm:t>
        <a:bodyPr/>
        <a:lstStyle/>
        <a:p>
          <a:pPr>
            <a:lnSpc>
              <a:spcPct val="100000"/>
            </a:lnSpc>
          </a:pPr>
          <a:r>
            <a:rPr lang="en-US" sz="1800" dirty="0"/>
            <a:t>Natural paradigm </a:t>
          </a:r>
          <a:r>
            <a:rPr lang="en-US" sz="2000" dirty="0"/>
            <a:t>to</a:t>
          </a:r>
          <a:r>
            <a:rPr lang="en-US" sz="1800" dirty="0"/>
            <a:t> model similarity-based conceptualization of the world</a:t>
          </a:r>
        </a:p>
      </dgm:t>
    </dgm:pt>
    <dgm:pt modelId="{95BBA150-5C24-475E-8F3C-0F2BD7EEBCCC}" type="parTrans" cxnId="{8AE54032-AB48-49D1-8851-2A93F396A6E5}">
      <dgm:prSet/>
      <dgm:spPr/>
      <dgm:t>
        <a:bodyPr/>
        <a:lstStyle/>
        <a:p>
          <a:endParaRPr lang="en-US"/>
        </a:p>
      </dgm:t>
    </dgm:pt>
    <dgm:pt modelId="{A1D78119-FD75-4124-BEBF-A72F76880E74}" type="sibTrans" cxnId="{8AE54032-AB48-49D1-8851-2A93F396A6E5}">
      <dgm:prSet/>
      <dgm:spPr/>
      <dgm:t>
        <a:bodyPr/>
        <a:lstStyle/>
        <a:p>
          <a:endParaRPr lang="en-US"/>
        </a:p>
      </dgm:t>
    </dgm:pt>
    <dgm:pt modelId="{1BC73B05-8D08-4D95-A394-96FACA1725F0}">
      <dgm:prSet custT="1"/>
      <dgm:spPr/>
      <dgm:t>
        <a:bodyPr/>
        <a:lstStyle/>
        <a:p>
          <a:pPr>
            <a:lnSpc>
              <a:spcPct val="100000"/>
            </a:lnSpc>
          </a:pPr>
          <a:r>
            <a:rPr lang="en-US" sz="1400" dirty="0"/>
            <a:t>Fit to mental models</a:t>
          </a:r>
        </a:p>
        <a:p>
          <a:pPr>
            <a:lnSpc>
              <a:spcPct val="100000"/>
            </a:lnSpc>
          </a:pPr>
          <a:r>
            <a:rPr lang="en-US" sz="1400" dirty="0"/>
            <a:t>Soft edges, gradual concepts</a:t>
          </a:r>
        </a:p>
      </dgm:t>
    </dgm:pt>
    <dgm:pt modelId="{6B763084-3640-4A94-A18F-2A4AA447FCB8}" type="parTrans" cxnId="{970BDD66-D588-46AA-98BE-628D023C9D9C}">
      <dgm:prSet/>
      <dgm:spPr/>
      <dgm:t>
        <a:bodyPr/>
        <a:lstStyle/>
        <a:p>
          <a:endParaRPr lang="en-US"/>
        </a:p>
      </dgm:t>
    </dgm:pt>
    <dgm:pt modelId="{F927F888-0B8D-4F30-9F0C-6B522074E519}" type="sibTrans" cxnId="{970BDD66-D588-46AA-98BE-628D023C9D9C}">
      <dgm:prSet/>
      <dgm:spPr/>
      <dgm:t>
        <a:bodyPr/>
        <a:lstStyle/>
        <a:p>
          <a:endParaRPr lang="en-US"/>
        </a:p>
      </dgm:t>
    </dgm:pt>
    <dgm:pt modelId="{2F94EB46-CA45-446D-9C80-6D01F51B2E17}">
      <dgm:prSet custT="1"/>
      <dgm:spPr/>
      <dgm:t>
        <a:bodyPr/>
        <a:lstStyle/>
        <a:p>
          <a:pPr>
            <a:lnSpc>
              <a:spcPct val="100000"/>
            </a:lnSpc>
          </a:pPr>
          <a:r>
            <a:rPr lang="en-US" sz="2000" dirty="0"/>
            <a:t>Model and exploit tolerance to imprecision</a:t>
          </a:r>
        </a:p>
      </dgm:t>
    </dgm:pt>
    <dgm:pt modelId="{63F05F3A-A0E4-46B5-88A7-AA92E3C92DB9}" type="parTrans" cxnId="{77D407D1-0A8A-4D99-B72E-DF96A0DF2F5D}">
      <dgm:prSet/>
      <dgm:spPr/>
      <dgm:t>
        <a:bodyPr/>
        <a:lstStyle/>
        <a:p>
          <a:endParaRPr lang="en-US"/>
        </a:p>
      </dgm:t>
    </dgm:pt>
    <dgm:pt modelId="{41F60168-0407-420D-9609-37EF308C38E7}" type="sibTrans" cxnId="{77D407D1-0A8A-4D99-B72E-DF96A0DF2F5D}">
      <dgm:prSet/>
      <dgm:spPr/>
      <dgm:t>
        <a:bodyPr/>
        <a:lstStyle/>
        <a:p>
          <a:endParaRPr lang="en-US"/>
        </a:p>
      </dgm:t>
    </dgm:pt>
    <dgm:pt modelId="{1DC63A0C-D53C-4B1D-B864-D16211A6A966}">
      <dgm:prSet custT="1"/>
      <dgm:spPr/>
      <dgm:t>
        <a:bodyPr/>
        <a:lstStyle/>
        <a:p>
          <a:pPr>
            <a:lnSpc>
              <a:spcPct val="100000"/>
            </a:lnSpc>
          </a:pPr>
          <a:r>
            <a:rPr lang="en-US" sz="2000" dirty="0"/>
            <a:t>Complex aggregation of information</a:t>
          </a:r>
        </a:p>
      </dgm:t>
    </dgm:pt>
    <dgm:pt modelId="{BAA50880-3E40-46AD-955B-C21C46C69806}" type="parTrans" cxnId="{75DB5337-4B1C-4D02-B0C2-07B70432056C}">
      <dgm:prSet/>
      <dgm:spPr/>
      <dgm:t>
        <a:bodyPr/>
        <a:lstStyle/>
        <a:p>
          <a:endParaRPr lang="en-US"/>
        </a:p>
      </dgm:t>
    </dgm:pt>
    <dgm:pt modelId="{F42B005D-4383-4A93-8C8F-6485F5A05361}" type="sibTrans" cxnId="{75DB5337-4B1C-4D02-B0C2-07B70432056C}">
      <dgm:prSet/>
      <dgm:spPr/>
      <dgm:t>
        <a:bodyPr/>
        <a:lstStyle/>
        <a:p>
          <a:endParaRPr lang="en-US"/>
        </a:p>
      </dgm:t>
    </dgm:pt>
    <dgm:pt modelId="{B3D36B8A-C266-4398-BFD8-02A889E99554}">
      <dgm:prSet custT="1"/>
      <dgm:spPr/>
      <dgm:t>
        <a:bodyPr/>
        <a:lstStyle/>
        <a:p>
          <a:pPr>
            <a:lnSpc>
              <a:spcPct val="100000"/>
            </a:lnSpc>
          </a:pPr>
          <a:r>
            <a:rPr lang="en-US" sz="2000" dirty="0"/>
            <a:t>Power of sub-symbolic processing, while having a layer of symbolic presentation</a:t>
          </a:r>
        </a:p>
      </dgm:t>
    </dgm:pt>
    <dgm:pt modelId="{766F6C52-C093-4150-912E-0554C2233F76}" type="parTrans" cxnId="{E3C9CC96-327F-4374-B951-D397CADCE174}">
      <dgm:prSet/>
      <dgm:spPr/>
      <dgm:t>
        <a:bodyPr/>
        <a:lstStyle/>
        <a:p>
          <a:endParaRPr lang="en-US"/>
        </a:p>
      </dgm:t>
    </dgm:pt>
    <dgm:pt modelId="{45A3859E-4074-40C3-B565-28DC06157E16}" type="sibTrans" cxnId="{E3C9CC96-327F-4374-B951-D397CADCE174}">
      <dgm:prSet/>
      <dgm:spPr/>
      <dgm:t>
        <a:bodyPr/>
        <a:lstStyle/>
        <a:p>
          <a:endParaRPr lang="en-US"/>
        </a:p>
      </dgm:t>
    </dgm:pt>
    <dgm:pt modelId="{B5881BFC-2CE5-4289-B606-A2A82816B79B}">
      <dgm:prSet custT="1"/>
      <dgm:spPr/>
      <dgm:t>
        <a:bodyPr/>
        <a:lstStyle/>
        <a:p>
          <a:pPr>
            <a:lnSpc>
              <a:spcPct val="100000"/>
            </a:lnSpc>
          </a:pPr>
          <a:r>
            <a:rPr lang="en-US" sz="2000" dirty="0"/>
            <a:t>Convenient tool to stimulate communication about the model</a:t>
          </a:r>
        </a:p>
      </dgm:t>
    </dgm:pt>
    <dgm:pt modelId="{A8E704DF-BAE8-4C8A-B1D1-E0260390127F}" type="parTrans" cxnId="{459406E2-1224-4A0F-8385-0BF1F7E79829}">
      <dgm:prSet/>
      <dgm:spPr/>
      <dgm:t>
        <a:bodyPr/>
        <a:lstStyle/>
        <a:p>
          <a:endParaRPr lang="en-US"/>
        </a:p>
      </dgm:t>
    </dgm:pt>
    <dgm:pt modelId="{B04D0B82-E907-4C01-BB0B-ADA9FDC38223}" type="sibTrans" cxnId="{459406E2-1224-4A0F-8385-0BF1F7E79829}">
      <dgm:prSet/>
      <dgm:spPr/>
      <dgm:t>
        <a:bodyPr/>
        <a:lstStyle/>
        <a:p>
          <a:endParaRPr lang="en-US"/>
        </a:p>
      </dgm:t>
    </dgm:pt>
    <dgm:pt modelId="{C4B3A7E8-994B-45CC-82AF-4413172D8C36}" type="pres">
      <dgm:prSet presAssocID="{FA802E58-6B52-4568-9628-C5F9B3103433}" presName="root" presStyleCnt="0">
        <dgm:presLayoutVars>
          <dgm:dir/>
          <dgm:resizeHandles val="exact"/>
        </dgm:presLayoutVars>
      </dgm:prSet>
      <dgm:spPr/>
    </dgm:pt>
    <dgm:pt modelId="{E2F8D0F6-D3A4-4099-9BE7-8A5D77841CE1}" type="pres">
      <dgm:prSet presAssocID="{41868674-5897-4D71-8E63-E457076D586F}" presName="compNode" presStyleCnt="0"/>
      <dgm:spPr/>
    </dgm:pt>
    <dgm:pt modelId="{52C329A3-3017-4DA9-90B7-E698960B47F9}" type="pres">
      <dgm:prSet presAssocID="{41868674-5897-4D71-8E63-E457076D586F}" presName="bgRect" presStyleLbl="bgShp" presStyleIdx="0" presStyleCnt="5"/>
      <dgm:spPr/>
    </dgm:pt>
    <dgm:pt modelId="{B0748772-B935-45B4-95C4-13AA197C0D27}" type="pres">
      <dgm:prSet presAssocID="{41868674-5897-4D71-8E63-E457076D586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9C285AA4-A718-4F3D-9EEC-9A6745A693D3}" type="pres">
      <dgm:prSet presAssocID="{41868674-5897-4D71-8E63-E457076D586F}" presName="spaceRect" presStyleCnt="0"/>
      <dgm:spPr/>
    </dgm:pt>
    <dgm:pt modelId="{A59E6F8C-D64C-410E-A341-5C833FFAED38}" type="pres">
      <dgm:prSet presAssocID="{41868674-5897-4D71-8E63-E457076D586F}" presName="parTx" presStyleLbl="revTx" presStyleIdx="0" presStyleCnt="6" custScaleY="134014">
        <dgm:presLayoutVars>
          <dgm:chMax val="0"/>
          <dgm:chPref val="0"/>
        </dgm:presLayoutVars>
      </dgm:prSet>
      <dgm:spPr/>
    </dgm:pt>
    <dgm:pt modelId="{6932B043-9703-427F-BD46-B03348B95D40}" type="pres">
      <dgm:prSet presAssocID="{41868674-5897-4D71-8E63-E457076D586F}" presName="desTx" presStyleLbl="revTx" presStyleIdx="1" presStyleCnt="6">
        <dgm:presLayoutVars/>
      </dgm:prSet>
      <dgm:spPr/>
    </dgm:pt>
    <dgm:pt modelId="{CA058B12-A808-477A-AD74-6291A0B40B97}" type="pres">
      <dgm:prSet presAssocID="{A1D78119-FD75-4124-BEBF-A72F76880E74}" presName="sibTrans" presStyleCnt="0"/>
      <dgm:spPr/>
    </dgm:pt>
    <dgm:pt modelId="{250360D2-4247-4FFE-80D7-F2CF80730F5D}" type="pres">
      <dgm:prSet presAssocID="{2F94EB46-CA45-446D-9C80-6D01F51B2E17}" presName="compNode" presStyleCnt="0"/>
      <dgm:spPr/>
    </dgm:pt>
    <dgm:pt modelId="{55D3CAAB-6DFE-432F-ADC0-47B25C7AC493}" type="pres">
      <dgm:prSet presAssocID="{2F94EB46-CA45-446D-9C80-6D01F51B2E17}" presName="bgRect" presStyleLbl="bgShp" presStyleIdx="1" presStyleCnt="5"/>
      <dgm:spPr/>
    </dgm:pt>
    <dgm:pt modelId="{C9D02EF2-BF21-47F9-AD95-F1EC2D859865}" type="pres">
      <dgm:prSet presAssocID="{2F94EB46-CA45-446D-9C80-6D01F51B2E1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C84CEF58-2D3E-4F6F-98CA-6A40A0298EFF}" type="pres">
      <dgm:prSet presAssocID="{2F94EB46-CA45-446D-9C80-6D01F51B2E17}" presName="spaceRect" presStyleCnt="0"/>
      <dgm:spPr/>
    </dgm:pt>
    <dgm:pt modelId="{8B5334AB-4636-4930-9A2D-F01A91680A26}" type="pres">
      <dgm:prSet presAssocID="{2F94EB46-CA45-446D-9C80-6D01F51B2E17}" presName="parTx" presStyleLbl="revTx" presStyleIdx="2" presStyleCnt="6">
        <dgm:presLayoutVars>
          <dgm:chMax val="0"/>
          <dgm:chPref val="0"/>
        </dgm:presLayoutVars>
      </dgm:prSet>
      <dgm:spPr/>
    </dgm:pt>
    <dgm:pt modelId="{29F052CB-844E-4007-92A6-52D7789E883D}" type="pres">
      <dgm:prSet presAssocID="{41F60168-0407-420D-9609-37EF308C38E7}" presName="sibTrans" presStyleCnt="0"/>
      <dgm:spPr/>
    </dgm:pt>
    <dgm:pt modelId="{F33F0EA6-8BD8-413E-84B6-79D4D391535B}" type="pres">
      <dgm:prSet presAssocID="{1DC63A0C-D53C-4B1D-B864-D16211A6A966}" presName="compNode" presStyleCnt="0"/>
      <dgm:spPr/>
    </dgm:pt>
    <dgm:pt modelId="{6A9B9D19-7AA6-4B33-B895-E3AE6A6D22D5}" type="pres">
      <dgm:prSet presAssocID="{1DC63A0C-D53C-4B1D-B864-D16211A6A966}" presName="bgRect" presStyleLbl="bgShp" presStyleIdx="2" presStyleCnt="5"/>
      <dgm:spPr/>
    </dgm:pt>
    <dgm:pt modelId="{9D7BB9AB-B5C9-441B-9530-2EC82CE5AB45}" type="pres">
      <dgm:prSet presAssocID="{1DC63A0C-D53C-4B1D-B864-D16211A6A96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tabase"/>
        </a:ext>
      </dgm:extLst>
    </dgm:pt>
    <dgm:pt modelId="{5F4218D4-C6D8-4B62-8460-5C71143C32B2}" type="pres">
      <dgm:prSet presAssocID="{1DC63A0C-D53C-4B1D-B864-D16211A6A966}" presName="spaceRect" presStyleCnt="0"/>
      <dgm:spPr/>
    </dgm:pt>
    <dgm:pt modelId="{A470EA33-BD5B-40F2-BC27-894CF1E37C5D}" type="pres">
      <dgm:prSet presAssocID="{1DC63A0C-D53C-4B1D-B864-D16211A6A966}" presName="parTx" presStyleLbl="revTx" presStyleIdx="3" presStyleCnt="6">
        <dgm:presLayoutVars>
          <dgm:chMax val="0"/>
          <dgm:chPref val="0"/>
        </dgm:presLayoutVars>
      </dgm:prSet>
      <dgm:spPr/>
    </dgm:pt>
    <dgm:pt modelId="{8B4B9A8F-4E3A-4DC7-B881-0E7B0AD70A63}" type="pres">
      <dgm:prSet presAssocID="{F42B005D-4383-4A93-8C8F-6485F5A05361}" presName="sibTrans" presStyleCnt="0"/>
      <dgm:spPr/>
    </dgm:pt>
    <dgm:pt modelId="{6B9ED4C0-32FD-4D85-89B0-857B0C4E1438}" type="pres">
      <dgm:prSet presAssocID="{B3D36B8A-C266-4398-BFD8-02A889E99554}" presName="compNode" presStyleCnt="0"/>
      <dgm:spPr/>
    </dgm:pt>
    <dgm:pt modelId="{C20D94BA-807C-464F-BFBB-9DD10670D198}" type="pres">
      <dgm:prSet presAssocID="{B3D36B8A-C266-4398-BFD8-02A889E99554}" presName="bgRect" presStyleLbl="bgShp" presStyleIdx="3" presStyleCnt="5"/>
      <dgm:spPr/>
    </dgm:pt>
    <dgm:pt modelId="{07FE232C-E507-4AAB-8F93-FC5B82A1215D}" type="pres">
      <dgm:prSet presAssocID="{B3D36B8A-C266-4398-BFD8-02A889E9955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erver"/>
        </a:ext>
      </dgm:extLst>
    </dgm:pt>
    <dgm:pt modelId="{79C7E18F-B698-4C53-A0F0-3116CE4F8FB9}" type="pres">
      <dgm:prSet presAssocID="{B3D36B8A-C266-4398-BFD8-02A889E99554}" presName="spaceRect" presStyleCnt="0"/>
      <dgm:spPr/>
    </dgm:pt>
    <dgm:pt modelId="{26ADC927-0437-4A2B-A2C9-0E94862C3D49}" type="pres">
      <dgm:prSet presAssocID="{B3D36B8A-C266-4398-BFD8-02A889E99554}" presName="parTx" presStyleLbl="revTx" presStyleIdx="4" presStyleCnt="6">
        <dgm:presLayoutVars>
          <dgm:chMax val="0"/>
          <dgm:chPref val="0"/>
        </dgm:presLayoutVars>
      </dgm:prSet>
      <dgm:spPr/>
    </dgm:pt>
    <dgm:pt modelId="{B0A62EE3-FF4B-41A2-93C6-42BE325C22DA}" type="pres">
      <dgm:prSet presAssocID="{45A3859E-4074-40C3-B565-28DC06157E16}" presName="sibTrans" presStyleCnt="0"/>
      <dgm:spPr/>
    </dgm:pt>
    <dgm:pt modelId="{08C219C0-ED25-46CC-9619-F64222878496}" type="pres">
      <dgm:prSet presAssocID="{B5881BFC-2CE5-4289-B606-A2A82816B79B}" presName="compNode" presStyleCnt="0"/>
      <dgm:spPr/>
    </dgm:pt>
    <dgm:pt modelId="{7AA7BF17-0598-43EE-8B6B-038CFCC135AD}" type="pres">
      <dgm:prSet presAssocID="{B5881BFC-2CE5-4289-B606-A2A82816B79B}" presName="bgRect" presStyleLbl="bgShp" presStyleIdx="4" presStyleCnt="5"/>
      <dgm:spPr/>
    </dgm:pt>
    <dgm:pt modelId="{092ACCF0-7F01-46C5-B6F0-30CCC1D7A673}" type="pres">
      <dgm:prSet presAssocID="{B5881BFC-2CE5-4289-B606-A2A82816B79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at"/>
        </a:ext>
      </dgm:extLst>
    </dgm:pt>
    <dgm:pt modelId="{A70CBB06-CBD9-4ED5-966F-EF6CD624D666}" type="pres">
      <dgm:prSet presAssocID="{B5881BFC-2CE5-4289-B606-A2A82816B79B}" presName="spaceRect" presStyleCnt="0"/>
      <dgm:spPr/>
    </dgm:pt>
    <dgm:pt modelId="{6C08DEC8-EDE6-46D7-8E1C-B86D01864101}" type="pres">
      <dgm:prSet presAssocID="{B5881BFC-2CE5-4289-B606-A2A82816B79B}" presName="parTx" presStyleLbl="revTx" presStyleIdx="5" presStyleCnt="6">
        <dgm:presLayoutVars>
          <dgm:chMax val="0"/>
          <dgm:chPref val="0"/>
        </dgm:presLayoutVars>
      </dgm:prSet>
      <dgm:spPr/>
    </dgm:pt>
  </dgm:ptLst>
  <dgm:cxnLst>
    <dgm:cxn modelId="{E6C45904-0AA0-4461-B417-84AE18546013}" type="presOf" srcId="{1DC63A0C-D53C-4B1D-B864-D16211A6A966}" destId="{A470EA33-BD5B-40F2-BC27-894CF1E37C5D}" srcOrd="0" destOrd="0" presId="urn:microsoft.com/office/officeart/2018/2/layout/IconVerticalSolidList"/>
    <dgm:cxn modelId="{0A800B1B-57FF-4103-A3AC-32E1773DCE1B}" type="presOf" srcId="{FA802E58-6B52-4568-9628-C5F9B3103433}" destId="{C4B3A7E8-994B-45CC-82AF-4413172D8C36}" srcOrd="0" destOrd="0" presId="urn:microsoft.com/office/officeart/2018/2/layout/IconVerticalSolidList"/>
    <dgm:cxn modelId="{193FF520-EA8E-4C28-A0D1-D665178B41FB}" type="presOf" srcId="{1BC73B05-8D08-4D95-A394-96FACA1725F0}" destId="{6932B043-9703-427F-BD46-B03348B95D40}" srcOrd="0" destOrd="0" presId="urn:microsoft.com/office/officeart/2018/2/layout/IconVerticalSolidList"/>
    <dgm:cxn modelId="{8AE54032-AB48-49D1-8851-2A93F396A6E5}" srcId="{FA802E58-6B52-4568-9628-C5F9B3103433}" destId="{41868674-5897-4D71-8E63-E457076D586F}" srcOrd="0" destOrd="0" parTransId="{95BBA150-5C24-475E-8F3C-0F2BD7EEBCCC}" sibTransId="{A1D78119-FD75-4124-BEBF-A72F76880E74}"/>
    <dgm:cxn modelId="{75DB5337-4B1C-4D02-B0C2-07B70432056C}" srcId="{FA802E58-6B52-4568-9628-C5F9B3103433}" destId="{1DC63A0C-D53C-4B1D-B864-D16211A6A966}" srcOrd="2" destOrd="0" parTransId="{BAA50880-3E40-46AD-955B-C21C46C69806}" sibTransId="{F42B005D-4383-4A93-8C8F-6485F5A05361}"/>
    <dgm:cxn modelId="{E5EB7962-F6DA-4A97-9119-52B29BB48F52}" type="presOf" srcId="{B3D36B8A-C266-4398-BFD8-02A889E99554}" destId="{26ADC927-0437-4A2B-A2C9-0E94862C3D49}" srcOrd="0" destOrd="0" presId="urn:microsoft.com/office/officeart/2018/2/layout/IconVerticalSolidList"/>
    <dgm:cxn modelId="{970BDD66-D588-46AA-98BE-628D023C9D9C}" srcId="{41868674-5897-4D71-8E63-E457076D586F}" destId="{1BC73B05-8D08-4D95-A394-96FACA1725F0}" srcOrd="0" destOrd="0" parTransId="{6B763084-3640-4A94-A18F-2A4AA447FCB8}" sibTransId="{F927F888-0B8D-4F30-9F0C-6B522074E519}"/>
    <dgm:cxn modelId="{0C405B4F-E121-4260-8D85-FE0F4B28042F}" type="presOf" srcId="{B5881BFC-2CE5-4289-B606-A2A82816B79B}" destId="{6C08DEC8-EDE6-46D7-8E1C-B86D01864101}" srcOrd="0" destOrd="0" presId="urn:microsoft.com/office/officeart/2018/2/layout/IconVerticalSolidList"/>
    <dgm:cxn modelId="{62B87677-B83B-4666-9074-48456CFBE4DB}" type="presOf" srcId="{2F94EB46-CA45-446D-9C80-6D01F51B2E17}" destId="{8B5334AB-4636-4930-9A2D-F01A91680A26}" srcOrd="0" destOrd="0" presId="urn:microsoft.com/office/officeart/2018/2/layout/IconVerticalSolidList"/>
    <dgm:cxn modelId="{E3C9CC96-327F-4374-B951-D397CADCE174}" srcId="{FA802E58-6B52-4568-9628-C5F9B3103433}" destId="{B3D36B8A-C266-4398-BFD8-02A889E99554}" srcOrd="3" destOrd="0" parTransId="{766F6C52-C093-4150-912E-0554C2233F76}" sibTransId="{45A3859E-4074-40C3-B565-28DC06157E16}"/>
    <dgm:cxn modelId="{77D407D1-0A8A-4D99-B72E-DF96A0DF2F5D}" srcId="{FA802E58-6B52-4568-9628-C5F9B3103433}" destId="{2F94EB46-CA45-446D-9C80-6D01F51B2E17}" srcOrd="1" destOrd="0" parTransId="{63F05F3A-A0E4-46B5-88A7-AA92E3C92DB9}" sibTransId="{41F60168-0407-420D-9609-37EF308C38E7}"/>
    <dgm:cxn modelId="{4D9A93DA-A670-43A6-B9AC-DA8402EC20C4}" type="presOf" srcId="{41868674-5897-4D71-8E63-E457076D586F}" destId="{A59E6F8C-D64C-410E-A341-5C833FFAED38}" srcOrd="0" destOrd="0" presId="urn:microsoft.com/office/officeart/2018/2/layout/IconVerticalSolidList"/>
    <dgm:cxn modelId="{459406E2-1224-4A0F-8385-0BF1F7E79829}" srcId="{FA802E58-6B52-4568-9628-C5F9B3103433}" destId="{B5881BFC-2CE5-4289-B606-A2A82816B79B}" srcOrd="4" destOrd="0" parTransId="{A8E704DF-BAE8-4C8A-B1D1-E0260390127F}" sibTransId="{B04D0B82-E907-4C01-BB0B-ADA9FDC38223}"/>
    <dgm:cxn modelId="{7E8A1715-2E6B-4A42-9529-388387560A60}" type="presParOf" srcId="{C4B3A7E8-994B-45CC-82AF-4413172D8C36}" destId="{E2F8D0F6-D3A4-4099-9BE7-8A5D77841CE1}" srcOrd="0" destOrd="0" presId="urn:microsoft.com/office/officeart/2018/2/layout/IconVerticalSolidList"/>
    <dgm:cxn modelId="{89C3109E-5C4A-4688-84D7-A7A1E780A1AC}" type="presParOf" srcId="{E2F8D0F6-D3A4-4099-9BE7-8A5D77841CE1}" destId="{52C329A3-3017-4DA9-90B7-E698960B47F9}" srcOrd="0" destOrd="0" presId="urn:microsoft.com/office/officeart/2018/2/layout/IconVerticalSolidList"/>
    <dgm:cxn modelId="{09C41B9C-3AF5-4510-9B6F-FAD58DB6BF89}" type="presParOf" srcId="{E2F8D0F6-D3A4-4099-9BE7-8A5D77841CE1}" destId="{B0748772-B935-45B4-95C4-13AA197C0D27}" srcOrd="1" destOrd="0" presId="urn:microsoft.com/office/officeart/2018/2/layout/IconVerticalSolidList"/>
    <dgm:cxn modelId="{B2C84384-849F-47CC-80E7-62C17D95B8B4}" type="presParOf" srcId="{E2F8D0F6-D3A4-4099-9BE7-8A5D77841CE1}" destId="{9C285AA4-A718-4F3D-9EEC-9A6745A693D3}" srcOrd="2" destOrd="0" presId="urn:microsoft.com/office/officeart/2018/2/layout/IconVerticalSolidList"/>
    <dgm:cxn modelId="{9EDED863-2E09-4A54-B650-70929E706373}" type="presParOf" srcId="{E2F8D0F6-D3A4-4099-9BE7-8A5D77841CE1}" destId="{A59E6F8C-D64C-410E-A341-5C833FFAED38}" srcOrd="3" destOrd="0" presId="urn:microsoft.com/office/officeart/2018/2/layout/IconVerticalSolidList"/>
    <dgm:cxn modelId="{E4086398-6916-491D-A3D6-B36027E95D13}" type="presParOf" srcId="{E2F8D0F6-D3A4-4099-9BE7-8A5D77841CE1}" destId="{6932B043-9703-427F-BD46-B03348B95D40}" srcOrd="4" destOrd="0" presId="urn:microsoft.com/office/officeart/2018/2/layout/IconVerticalSolidList"/>
    <dgm:cxn modelId="{B6B835B5-D7E0-4654-A00E-20CE906DD50D}" type="presParOf" srcId="{C4B3A7E8-994B-45CC-82AF-4413172D8C36}" destId="{CA058B12-A808-477A-AD74-6291A0B40B97}" srcOrd="1" destOrd="0" presId="urn:microsoft.com/office/officeart/2018/2/layout/IconVerticalSolidList"/>
    <dgm:cxn modelId="{60A80231-8CA3-4A85-BCE4-A20905D4715B}" type="presParOf" srcId="{C4B3A7E8-994B-45CC-82AF-4413172D8C36}" destId="{250360D2-4247-4FFE-80D7-F2CF80730F5D}" srcOrd="2" destOrd="0" presId="urn:microsoft.com/office/officeart/2018/2/layout/IconVerticalSolidList"/>
    <dgm:cxn modelId="{18ED221D-1950-47D6-B9BB-116973406226}" type="presParOf" srcId="{250360D2-4247-4FFE-80D7-F2CF80730F5D}" destId="{55D3CAAB-6DFE-432F-ADC0-47B25C7AC493}" srcOrd="0" destOrd="0" presId="urn:microsoft.com/office/officeart/2018/2/layout/IconVerticalSolidList"/>
    <dgm:cxn modelId="{235BB3AD-A38E-4008-AC8B-0497222BB0FD}" type="presParOf" srcId="{250360D2-4247-4FFE-80D7-F2CF80730F5D}" destId="{C9D02EF2-BF21-47F9-AD95-F1EC2D859865}" srcOrd="1" destOrd="0" presId="urn:microsoft.com/office/officeart/2018/2/layout/IconVerticalSolidList"/>
    <dgm:cxn modelId="{8C8DF7F5-09D5-488D-9178-4B325DE78ACE}" type="presParOf" srcId="{250360D2-4247-4FFE-80D7-F2CF80730F5D}" destId="{C84CEF58-2D3E-4F6F-98CA-6A40A0298EFF}" srcOrd="2" destOrd="0" presId="urn:microsoft.com/office/officeart/2018/2/layout/IconVerticalSolidList"/>
    <dgm:cxn modelId="{23BE0186-6873-4003-BE4D-B4770E7214EE}" type="presParOf" srcId="{250360D2-4247-4FFE-80D7-F2CF80730F5D}" destId="{8B5334AB-4636-4930-9A2D-F01A91680A26}" srcOrd="3" destOrd="0" presId="urn:microsoft.com/office/officeart/2018/2/layout/IconVerticalSolidList"/>
    <dgm:cxn modelId="{B21B479F-FF5C-4086-9250-A0D4923F8E62}" type="presParOf" srcId="{C4B3A7E8-994B-45CC-82AF-4413172D8C36}" destId="{29F052CB-844E-4007-92A6-52D7789E883D}" srcOrd="3" destOrd="0" presId="urn:microsoft.com/office/officeart/2018/2/layout/IconVerticalSolidList"/>
    <dgm:cxn modelId="{811D6156-9BD7-4A60-A2E2-AB382245BE1F}" type="presParOf" srcId="{C4B3A7E8-994B-45CC-82AF-4413172D8C36}" destId="{F33F0EA6-8BD8-413E-84B6-79D4D391535B}" srcOrd="4" destOrd="0" presId="urn:microsoft.com/office/officeart/2018/2/layout/IconVerticalSolidList"/>
    <dgm:cxn modelId="{93127506-24BC-4240-924F-D2CDC8D4E03C}" type="presParOf" srcId="{F33F0EA6-8BD8-413E-84B6-79D4D391535B}" destId="{6A9B9D19-7AA6-4B33-B895-E3AE6A6D22D5}" srcOrd="0" destOrd="0" presId="urn:microsoft.com/office/officeart/2018/2/layout/IconVerticalSolidList"/>
    <dgm:cxn modelId="{229DDE0E-5E4B-4D4F-82E9-7741BF55814E}" type="presParOf" srcId="{F33F0EA6-8BD8-413E-84B6-79D4D391535B}" destId="{9D7BB9AB-B5C9-441B-9530-2EC82CE5AB45}" srcOrd="1" destOrd="0" presId="urn:microsoft.com/office/officeart/2018/2/layout/IconVerticalSolidList"/>
    <dgm:cxn modelId="{DC2275D1-66F5-461B-9675-2242D5A24BDB}" type="presParOf" srcId="{F33F0EA6-8BD8-413E-84B6-79D4D391535B}" destId="{5F4218D4-C6D8-4B62-8460-5C71143C32B2}" srcOrd="2" destOrd="0" presId="urn:microsoft.com/office/officeart/2018/2/layout/IconVerticalSolidList"/>
    <dgm:cxn modelId="{8F35C234-D6F8-40FB-A2B2-A868D2F27CF4}" type="presParOf" srcId="{F33F0EA6-8BD8-413E-84B6-79D4D391535B}" destId="{A470EA33-BD5B-40F2-BC27-894CF1E37C5D}" srcOrd="3" destOrd="0" presId="urn:microsoft.com/office/officeart/2018/2/layout/IconVerticalSolidList"/>
    <dgm:cxn modelId="{2674147D-8F62-4D3F-A02B-7245354EDFAF}" type="presParOf" srcId="{C4B3A7E8-994B-45CC-82AF-4413172D8C36}" destId="{8B4B9A8F-4E3A-4DC7-B881-0E7B0AD70A63}" srcOrd="5" destOrd="0" presId="urn:microsoft.com/office/officeart/2018/2/layout/IconVerticalSolidList"/>
    <dgm:cxn modelId="{79555F93-7428-4B5E-B8FF-596F8A9ED86D}" type="presParOf" srcId="{C4B3A7E8-994B-45CC-82AF-4413172D8C36}" destId="{6B9ED4C0-32FD-4D85-89B0-857B0C4E1438}" srcOrd="6" destOrd="0" presId="urn:microsoft.com/office/officeart/2018/2/layout/IconVerticalSolidList"/>
    <dgm:cxn modelId="{67809379-DF0D-4C8D-81F7-DE40FC3F3C2E}" type="presParOf" srcId="{6B9ED4C0-32FD-4D85-89B0-857B0C4E1438}" destId="{C20D94BA-807C-464F-BFBB-9DD10670D198}" srcOrd="0" destOrd="0" presId="urn:microsoft.com/office/officeart/2018/2/layout/IconVerticalSolidList"/>
    <dgm:cxn modelId="{5810C3A4-F695-4271-877E-28E249B68907}" type="presParOf" srcId="{6B9ED4C0-32FD-4D85-89B0-857B0C4E1438}" destId="{07FE232C-E507-4AAB-8F93-FC5B82A1215D}" srcOrd="1" destOrd="0" presId="urn:microsoft.com/office/officeart/2018/2/layout/IconVerticalSolidList"/>
    <dgm:cxn modelId="{A2DD01E7-06DA-44B5-A072-6654A9829264}" type="presParOf" srcId="{6B9ED4C0-32FD-4D85-89B0-857B0C4E1438}" destId="{79C7E18F-B698-4C53-A0F0-3116CE4F8FB9}" srcOrd="2" destOrd="0" presId="urn:microsoft.com/office/officeart/2018/2/layout/IconVerticalSolidList"/>
    <dgm:cxn modelId="{DE045997-FDE6-4755-A7FE-41F144A78ABE}" type="presParOf" srcId="{6B9ED4C0-32FD-4D85-89B0-857B0C4E1438}" destId="{26ADC927-0437-4A2B-A2C9-0E94862C3D49}" srcOrd="3" destOrd="0" presId="urn:microsoft.com/office/officeart/2018/2/layout/IconVerticalSolidList"/>
    <dgm:cxn modelId="{82576466-7C20-4779-AF42-939DA0A1A04A}" type="presParOf" srcId="{C4B3A7E8-994B-45CC-82AF-4413172D8C36}" destId="{B0A62EE3-FF4B-41A2-93C6-42BE325C22DA}" srcOrd="7" destOrd="0" presId="urn:microsoft.com/office/officeart/2018/2/layout/IconVerticalSolidList"/>
    <dgm:cxn modelId="{FB8CEAED-1289-4775-AA54-554ECE918F5C}" type="presParOf" srcId="{C4B3A7E8-994B-45CC-82AF-4413172D8C36}" destId="{08C219C0-ED25-46CC-9619-F64222878496}" srcOrd="8" destOrd="0" presId="urn:microsoft.com/office/officeart/2018/2/layout/IconVerticalSolidList"/>
    <dgm:cxn modelId="{7D847DA1-FDDE-46C6-AB25-AA187D5743DA}" type="presParOf" srcId="{08C219C0-ED25-46CC-9619-F64222878496}" destId="{7AA7BF17-0598-43EE-8B6B-038CFCC135AD}" srcOrd="0" destOrd="0" presId="urn:microsoft.com/office/officeart/2018/2/layout/IconVerticalSolidList"/>
    <dgm:cxn modelId="{B8397598-2604-4628-A1B7-F0F9A2206E51}" type="presParOf" srcId="{08C219C0-ED25-46CC-9619-F64222878496}" destId="{092ACCF0-7F01-46C5-B6F0-30CCC1D7A673}" srcOrd="1" destOrd="0" presId="urn:microsoft.com/office/officeart/2018/2/layout/IconVerticalSolidList"/>
    <dgm:cxn modelId="{AF19B83A-C735-4EFA-BE43-7FEEE10D5DCA}" type="presParOf" srcId="{08C219C0-ED25-46CC-9619-F64222878496}" destId="{A70CBB06-CBD9-4ED5-966F-EF6CD624D666}" srcOrd="2" destOrd="0" presId="urn:microsoft.com/office/officeart/2018/2/layout/IconVerticalSolidList"/>
    <dgm:cxn modelId="{CB8B510D-A769-4B40-AC3F-8D818D34CD52}" type="presParOf" srcId="{08C219C0-ED25-46CC-9619-F64222878496}" destId="{6C08DEC8-EDE6-46D7-8E1C-B86D0186410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2E3157-E9B4-4E44-B943-A832BF20AD0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57C2A0B-C545-4A3D-B9A4-A3D670B8CE1F}">
      <dgm:prSet/>
      <dgm:spPr/>
      <dgm:t>
        <a:bodyPr/>
        <a:lstStyle/>
        <a:p>
          <a:r>
            <a:rPr lang="en-US"/>
            <a:t>Data collection</a:t>
          </a:r>
        </a:p>
      </dgm:t>
    </dgm:pt>
    <dgm:pt modelId="{4098BAD1-4500-4AA1-952C-A3C1D6CC6927}" type="parTrans" cxnId="{F2EE75D6-A520-48E2-9CA0-C12094590EA9}">
      <dgm:prSet/>
      <dgm:spPr/>
      <dgm:t>
        <a:bodyPr/>
        <a:lstStyle/>
        <a:p>
          <a:endParaRPr lang="en-US"/>
        </a:p>
      </dgm:t>
    </dgm:pt>
    <dgm:pt modelId="{4B3F7B9E-E019-468F-A571-96BC22A7691F}" type="sibTrans" cxnId="{F2EE75D6-A520-48E2-9CA0-C12094590EA9}">
      <dgm:prSet/>
      <dgm:spPr/>
      <dgm:t>
        <a:bodyPr/>
        <a:lstStyle/>
        <a:p>
          <a:endParaRPr lang="en-US"/>
        </a:p>
      </dgm:t>
    </dgm:pt>
    <dgm:pt modelId="{7A61B0C4-F23F-47A4-B73F-5A11A18F073D}">
      <dgm:prSet/>
      <dgm:spPr/>
      <dgm:t>
        <a:bodyPr/>
        <a:lstStyle/>
        <a:p>
          <a:r>
            <a:rPr lang="en-US"/>
            <a:t>Missing value processing</a:t>
          </a:r>
        </a:p>
      </dgm:t>
    </dgm:pt>
    <dgm:pt modelId="{5EF6DF0E-FD08-4EF5-872B-E11E68D63512}" type="parTrans" cxnId="{DF915C80-5D07-46FC-B564-7B44EEFD1608}">
      <dgm:prSet/>
      <dgm:spPr/>
      <dgm:t>
        <a:bodyPr/>
        <a:lstStyle/>
        <a:p>
          <a:endParaRPr lang="en-US"/>
        </a:p>
      </dgm:t>
    </dgm:pt>
    <dgm:pt modelId="{1E17D16D-C03D-421A-BB3D-C0216691D754}" type="sibTrans" cxnId="{DF915C80-5D07-46FC-B564-7B44EEFD1608}">
      <dgm:prSet/>
      <dgm:spPr/>
      <dgm:t>
        <a:bodyPr/>
        <a:lstStyle/>
        <a:p>
          <a:endParaRPr lang="en-US"/>
        </a:p>
      </dgm:t>
    </dgm:pt>
    <dgm:pt modelId="{9AB5EA7B-6D1D-430A-BB1F-573264BC5F45}">
      <dgm:prSet/>
      <dgm:spPr/>
      <dgm:t>
        <a:bodyPr/>
        <a:lstStyle/>
        <a:p>
          <a:r>
            <a:rPr lang="en-US"/>
            <a:t>Feature selection</a:t>
          </a:r>
        </a:p>
      </dgm:t>
    </dgm:pt>
    <dgm:pt modelId="{85F1F9F5-76B6-4537-BDDA-777BE6186B5D}" type="parTrans" cxnId="{1B62853A-884F-46D4-B746-0E2468403857}">
      <dgm:prSet/>
      <dgm:spPr/>
      <dgm:t>
        <a:bodyPr/>
        <a:lstStyle/>
        <a:p>
          <a:endParaRPr lang="en-US"/>
        </a:p>
      </dgm:t>
    </dgm:pt>
    <dgm:pt modelId="{1041AD76-5E87-439B-8B8B-1EDA3B5ACCA2}" type="sibTrans" cxnId="{1B62853A-884F-46D4-B746-0E2468403857}">
      <dgm:prSet/>
      <dgm:spPr/>
      <dgm:t>
        <a:bodyPr/>
        <a:lstStyle/>
        <a:p>
          <a:endParaRPr lang="en-US"/>
        </a:p>
      </dgm:t>
    </dgm:pt>
    <dgm:pt modelId="{B5D9A6AD-5FF2-4C5B-AE20-7A87C6E858B5}">
      <dgm:prSet/>
      <dgm:spPr/>
      <dgm:t>
        <a:bodyPr/>
        <a:lstStyle/>
        <a:p>
          <a:r>
            <a:rPr lang="en-US"/>
            <a:t>Initial Rule Building</a:t>
          </a:r>
        </a:p>
      </dgm:t>
    </dgm:pt>
    <dgm:pt modelId="{09818EDB-EE6C-4CEF-B5C1-23F4AD34E965}" type="parTrans" cxnId="{9021FFBD-B9DD-46E6-AEED-D03C9A9D1721}">
      <dgm:prSet/>
      <dgm:spPr/>
      <dgm:t>
        <a:bodyPr/>
        <a:lstStyle/>
        <a:p>
          <a:endParaRPr lang="en-US"/>
        </a:p>
      </dgm:t>
    </dgm:pt>
    <dgm:pt modelId="{37D0F28A-5F7F-41F9-AC6C-D8B8CACC6F45}" type="sibTrans" cxnId="{9021FFBD-B9DD-46E6-AEED-D03C9A9D1721}">
      <dgm:prSet/>
      <dgm:spPr/>
      <dgm:t>
        <a:bodyPr/>
        <a:lstStyle/>
        <a:p>
          <a:endParaRPr lang="en-US"/>
        </a:p>
      </dgm:t>
    </dgm:pt>
    <dgm:pt modelId="{F3077E2D-D4C4-4EAC-ADA1-7F358D5B61C2}">
      <dgm:prSet/>
      <dgm:spPr/>
      <dgm:t>
        <a:bodyPr/>
        <a:lstStyle/>
        <a:p>
          <a:r>
            <a:rPr lang="en-US"/>
            <a:t>Parameter optimization</a:t>
          </a:r>
        </a:p>
      </dgm:t>
    </dgm:pt>
    <dgm:pt modelId="{F229494C-A5FC-446F-BFDE-9EF46C2A36B4}" type="parTrans" cxnId="{C5AA3842-C62D-4569-88EC-74F7E7C570A1}">
      <dgm:prSet/>
      <dgm:spPr/>
      <dgm:t>
        <a:bodyPr/>
        <a:lstStyle/>
        <a:p>
          <a:endParaRPr lang="en-US"/>
        </a:p>
      </dgm:t>
    </dgm:pt>
    <dgm:pt modelId="{91A4123D-9D2C-44CE-9ED4-3EEE1E849761}" type="sibTrans" cxnId="{C5AA3842-C62D-4569-88EC-74F7E7C570A1}">
      <dgm:prSet/>
      <dgm:spPr/>
      <dgm:t>
        <a:bodyPr/>
        <a:lstStyle/>
        <a:p>
          <a:endParaRPr lang="en-US"/>
        </a:p>
      </dgm:t>
    </dgm:pt>
    <dgm:pt modelId="{F5F734D4-71BE-454C-BA16-DDC242705717}">
      <dgm:prSet/>
      <dgm:spPr/>
      <dgm:t>
        <a:bodyPr/>
        <a:lstStyle/>
        <a:p>
          <a:r>
            <a:rPr lang="en-US"/>
            <a:t>Rule base simplification</a:t>
          </a:r>
        </a:p>
      </dgm:t>
    </dgm:pt>
    <dgm:pt modelId="{27CB22C4-0636-42C9-99CF-E71464839E14}" type="parTrans" cxnId="{AF0FD9A4-A051-4918-BE74-EF0DE1988E0A}">
      <dgm:prSet/>
      <dgm:spPr/>
      <dgm:t>
        <a:bodyPr/>
        <a:lstStyle/>
        <a:p>
          <a:endParaRPr lang="en-US"/>
        </a:p>
      </dgm:t>
    </dgm:pt>
    <dgm:pt modelId="{6E962C71-436D-4B5F-9691-8D6074965645}" type="sibTrans" cxnId="{AF0FD9A4-A051-4918-BE74-EF0DE1988E0A}">
      <dgm:prSet/>
      <dgm:spPr/>
      <dgm:t>
        <a:bodyPr/>
        <a:lstStyle/>
        <a:p>
          <a:endParaRPr lang="en-US"/>
        </a:p>
      </dgm:t>
    </dgm:pt>
    <dgm:pt modelId="{C070F359-07C7-4151-9882-6427D0AE1C7D}">
      <dgm:prSet/>
      <dgm:spPr/>
      <dgm:t>
        <a:bodyPr/>
        <a:lstStyle/>
        <a:p>
          <a:r>
            <a:rPr lang="en-US"/>
            <a:t>Validation</a:t>
          </a:r>
        </a:p>
      </dgm:t>
    </dgm:pt>
    <dgm:pt modelId="{CCF133A8-4389-4C5E-8F83-575357551C4E}" type="parTrans" cxnId="{3AAE96F3-9060-4FC0-BAC2-1C03C4B02BE0}">
      <dgm:prSet/>
      <dgm:spPr/>
      <dgm:t>
        <a:bodyPr/>
        <a:lstStyle/>
        <a:p>
          <a:endParaRPr lang="en-US"/>
        </a:p>
      </dgm:t>
    </dgm:pt>
    <dgm:pt modelId="{353D99CE-D2CC-4FBA-A5F5-E0AF78C1EE73}" type="sibTrans" cxnId="{3AAE96F3-9060-4FC0-BAC2-1C03C4B02BE0}">
      <dgm:prSet/>
      <dgm:spPr/>
      <dgm:t>
        <a:bodyPr/>
        <a:lstStyle/>
        <a:p>
          <a:endParaRPr lang="en-US"/>
        </a:p>
      </dgm:t>
    </dgm:pt>
    <dgm:pt modelId="{C0F0C13F-14A1-4F52-B12D-0FE4A924C0EA}" type="pres">
      <dgm:prSet presAssocID="{442E3157-E9B4-4E44-B943-A832BF20AD0F}" presName="vert0" presStyleCnt="0">
        <dgm:presLayoutVars>
          <dgm:dir/>
          <dgm:animOne val="branch"/>
          <dgm:animLvl val="lvl"/>
        </dgm:presLayoutVars>
      </dgm:prSet>
      <dgm:spPr/>
    </dgm:pt>
    <dgm:pt modelId="{1886CB6D-0827-4226-86B0-DDDCFA391E6B}" type="pres">
      <dgm:prSet presAssocID="{D57C2A0B-C545-4A3D-B9A4-A3D670B8CE1F}" presName="thickLine" presStyleLbl="alignNode1" presStyleIdx="0" presStyleCnt="7"/>
      <dgm:spPr/>
    </dgm:pt>
    <dgm:pt modelId="{3814925B-4CC2-4FE7-949E-222AC5A25FB9}" type="pres">
      <dgm:prSet presAssocID="{D57C2A0B-C545-4A3D-B9A4-A3D670B8CE1F}" presName="horz1" presStyleCnt="0"/>
      <dgm:spPr/>
    </dgm:pt>
    <dgm:pt modelId="{C2F733C1-7E90-429F-BF9A-5446FDEC9EEE}" type="pres">
      <dgm:prSet presAssocID="{D57C2A0B-C545-4A3D-B9A4-A3D670B8CE1F}" presName="tx1" presStyleLbl="revTx" presStyleIdx="0" presStyleCnt="7"/>
      <dgm:spPr/>
    </dgm:pt>
    <dgm:pt modelId="{A0649847-0081-4C02-A9BE-F965338C2FF6}" type="pres">
      <dgm:prSet presAssocID="{D57C2A0B-C545-4A3D-B9A4-A3D670B8CE1F}" presName="vert1" presStyleCnt="0"/>
      <dgm:spPr/>
    </dgm:pt>
    <dgm:pt modelId="{456D3C2B-A5B3-473B-82E0-553F5A9E72A9}" type="pres">
      <dgm:prSet presAssocID="{7A61B0C4-F23F-47A4-B73F-5A11A18F073D}" presName="thickLine" presStyleLbl="alignNode1" presStyleIdx="1" presStyleCnt="7"/>
      <dgm:spPr/>
    </dgm:pt>
    <dgm:pt modelId="{0E9FBD57-A25E-4A7E-AEAD-34C90C98423D}" type="pres">
      <dgm:prSet presAssocID="{7A61B0C4-F23F-47A4-B73F-5A11A18F073D}" presName="horz1" presStyleCnt="0"/>
      <dgm:spPr/>
    </dgm:pt>
    <dgm:pt modelId="{A1D9614F-EF77-409A-8F2D-BE7E5C17341A}" type="pres">
      <dgm:prSet presAssocID="{7A61B0C4-F23F-47A4-B73F-5A11A18F073D}" presName="tx1" presStyleLbl="revTx" presStyleIdx="1" presStyleCnt="7"/>
      <dgm:spPr/>
    </dgm:pt>
    <dgm:pt modelId="{79EB7EC3-4AFB-46E1-8028-CCF9D8756E7E}" type="pres">
      <dgm:prSet presAssocID="{7A61B0C4-F23F-47A4-B73F-5A11A18F073D}" presName="vert1" presStyleCnt="0"/>
      <dgm:spPr/>
    </dgm:pt>
    <dgm:pt modelId="{2A3AAAEE-825B-4D17-BBB9-656DAB5D4DBB}" type="pres">
      <dgm:prSet presAssocID="{9AB5EA7B-6D1D-430A-BB1F-573264BC5F45}" presName="thickLine" presStyleLbl="alignNode1" presStyleIdx="2" presStyleCnt="7"/>
      <dgm:spPr/>
    </dgm:pt>
    <dgm:pt modelId="{8E8E364A-90B7-48C9-A33E-5B049E8B0BCD}" type="pres">
      <dgm:prSet presAssocID="{9AB5EA7B-6D1D-430A-BB1F-573264BC5F45}" presName="horz1" presStyleCnt="0"/>
      <dgm:spPr/>
    </dgm:pt>
    <dgm:pt modelId="{F1C2ADA7-92C3-4471-9433-28E4D2980DC6}" type="pres">
      <dgm:prSet presAssocID="{9AB5EA7B-6D1D-430A-BB1F-573264BC5F45}" presName="tx1" presStyleLbl="revTx" presStyleIdx="2" presStyleCnt="7"/>
      <dgm:spPr/>
    </dgm:pt>
    <dgm:pt modelId="{579DE7A5-FDCC-4659-BFEA-FF5A182509C3}" type="pres">
      <dgm:prSet presAssocID="{9AB5EA7B-6D1D-430A-BB1F-573264BC5F45}" presName="vert1" presStyleCnt="0"/>
      <dgm:spPr/>
    </dgm:pt>
    <dgm:pt modelId="{F5DFB4CB-3420-4880-804B-3D14890C7107}" type="pres">
      <dgm:prSet presAssocID="{B5D9A6AD-5FF2-4C5B-AE20-7A87C6E858B5}" presName="thickLine" presStyleLbl="alignNode1" presStyleIdx="3" presStyleCnt="7"/>
      <dgm:spPr/>
    </dgm:pt>
    <dgm:pt modelId="{599C3CED-C180-4E9D-A3BD-246EE43C3446}" type="pres">
      <dgm:prSet presAssocID="{B5D9A6AD-5FF2-4C5B-AE20-7A87C6E858B5}" presName="horz1" presStyleCnt="0"/>
      <dgm:spPr/>
    </dgm:pt>
    <dgm:pt modelId="{EE9388F2-10E6-4061-8F81-9D6B09210E70}" type="pres">
      <dgm:prSet presAssocID="{B5D9A6AD-5FF2-4C5B-AE20-7A87C6E858B5}" presName="tx1" presStyleLbl="revTx" presStyleIdx="3" presStyleCnt="7"/>
      <dgm:spPr/>
    </dgm:pt>
    <dgm:pt modelId="{7ED74B6F-1E3B-430A-9D1A-F4FA42AD66AB}" type="pres">
      <dgm:prSet presAssocID="{B5D9A6AD-5FF2-4C5B-AE20-7A87C6E858B5}" presName="vert1" presStyleCnt="0"/>
      <dgm:spPr/>
    </dgm:pt>
    <dgm:pt modelId="{762FF8AD-DEF5-4B00-A174-A74687144A2F}" type="pres">
      <dgm:prSet presAssocID="{F3077E2D-D4C4-4EAC-ADA1-7F358D5B61C2}" presName="thickLine" presStyleLbl="alignNode1" presStyleIdx="4" presStyleCnt="7"/>
      <dgm:spPr/>
    </dgm:pt>
    <dgm:pt modelId="{D965FB9D-E8AA-4CD7-BC0C-8ABE91181C65}" type="pres">
      <dgm:prSet presAssocID="{F3077E2D-D4C4-4EAC-ADA1-7F358D5B61C2}" presName="horz1" presStyleCnt="0"/>
      <dgm:spPr/>
    </dgm:pt>
    <dgm:pt modelId="{E66258BB-F975-4B27-832B-6A16618C6F13}" type="pres">
      <dgm:prSet presAssocID="{F3077E2D-D4C4-4EAC-ADA1-7F358D5B61C2}" presName="tx1" presStyleLbl="revTx" presStyleIdx="4" presStyleCnt="7"/>
      <dgm:spPr/>
    </dgm:pt>
    <dgm:pt modelId="{5602583D-A562-43DC-A7F5-B18A419012F5}" type="pres">
      <dgm:prSet presAssocID="{F3077E2D-D4C4-4EAC-ADA1-7F358D5B61C2}" presName="vert1" presStyleCnt="0"/>
      <dgm:spPr/>
    </dgm:pt>
    <dgm:pt modelId="{6DD7D0BF-641E-462C-9C72-6DD94130D705}" type="pres">
      <dgm:prSet presAssocID="{F5F734D4-71BE-454C-BA16-DDC242705717}" presName="thickLine" presStyleLbl="alignNode1" presStyleIdx="5" presStyleCnt="7"/>
      <dgm:spPr/>
    </dgm:pt>
    <dgm:pt modelId="{DA8AFBA6-CC62-4E6D-B17B-E8646F5A4B63}" type="pres">
      <dgm:prSet presAssocID="{F5F734D4-71BE-454C-BA16-DDC242705717}" presName="horz1" presStyleCnt="0"/>
      <dgm:spPr/>
    </dgm:pt>
    <dgm:pt modelId="{4357433A-FE9D-4A45-A32B-959D107B8DEB}" type="pres">
      <dgm:prSet presAssocID="{F5F734D4-71BE-454C-BA16-DDC242705717}" presName="tx1" presStyleLbl="revTx" presStyleIdx="5" presStyleCnt="7"/>
      <dgm:spPr/>
    </dgm:pt>
    <dgm:pt modelId="{02CB714B-E29B-428F-86CC-E5A3E6BA485B}" type="pres">
      <dgm:prSet presAssocID="{F5F734D4-71BE-454C-BA16-DDC242705717}" presName="vert1" presStyleCnt="0"/>
      <dgm:spPr/>
    </dgm:pt>
    <dgm:pt modelId="{B5BDAD61-02CD-48DC-843D-21755787FF04}" type="pres">
      <dgm:prSet presAssocID="{C070F359-07C7-4151-9882-6427D0AE1C7D}" presName="thickLine" presStyleLbl="alignNode1" presStyleIdx="6" presStyleCnt="7"/>
      <dgm:spPr/>
    </dgm:pt>
    <dgm:pt modelId="{9FA7B1AF-A885-47E8-8D21-27BCB59BACCB}" type="pres">
      <dgm:prSet presAssocID="{C070F359-07C7-4151-9882-6427D0AE1C7D}" presName="horz1" presStyleCnt="0"/>
      <dgm:spPr/>
    </dgm:pt>
    <dgm:pt modelId="{5EB78D28-F343-4C5D-B419-87D912C001A7}" type="pres">
      <dgm:prSet presAssocID="{C070F359-07C7-4151-9882-6427D0AE1C7D}" presName="tx1" presStyleLbl="revTx" presStyleIdx="6" presStyleCnt="7"/>
      <dgm:spPr/>
    </dgm:pt>
    <dgm:pt modelId="{668CD15F-E854-46A7-ADFD-2E9E634A2176}" type="pres">
      <dgm:prSet presAssocID="{C070F359-07C7-4151-9882-6427D0AE1C7D}" presName="vert1" presStyleCnt="0"/>
      <dgm:spPr/>
    </dgm:pt>
  </dgm:ptLst>
  <dgm:cxnLst>
    <dgm:cxn modelId="{1B62853A-884F-46D4-B746-0E2468403857}" srcId="{442E3157-E9B4-4E44-B943-A832BF20AD0F}" destId="{9AB5EA7B-6D1D-430A-BB1F-573264BC5F45}" srcOrd="2" destOrd="0" parTransId="{85F1F9F5-76B6-4537-BDDA-777BE6186B5D}" sibTransId="{1041AD76-5E87-439B-8B8B-1EDA3B5ACCA2}"/>
    <dgm:cxn modelId="{C5AA3842-C62D-4569-88EC-74F7E7C570A1}" srcId="{442E3157-E9B4-4E44-B943-A832BF20AD0F}" destId="{F3077E2D-D4C4-4EAC-ADA1-7F358D5B61C2}" srcOrd="4" destOrd="0" parTransId="{F229494C-A5FC-446F-BFDE-9EF46C2A36B4}" sibTransId="{91A4123D-9D2C-44CE-9ED4-3EEE1E849761}"/>
    <dgm:cxn modelId="{B2810B76-1156-4C7C-B9FB-086DCE83BD21}" type="presOf" srcId="{9AB5EA7B-6D1D-430A-BB1F-573264BC5F45}" destId="{F1C2ADA7-92C3-4471-9433-28E4D2980DC6}" srcOrd="0" destOrd="0" presId="urn:microsoft.com/office/officeart/2008/layout/LinedList"/>
    <dgm:cxn modelId="{4F3D177F-4C6D-4351-81E4-1DFD532E901F}" type="presOf" srcId="{F3077E2D-D4C4-4EAC-ADA1-7F358D5B61C2}" destId="{E66258BB-F975-4B27-832B-6A16618C6F13}" srcOrd="0" destOrd="0" presId="urn:microsoft.com/office/officeart/2008/layout/LinedList"/>
    <dgm:cxn modelId="{DF915C80-5D07-46FC-B564-7B44EEFD1608}" srcId="{442E3157-E9B4-4E44-B943-A832BF20AD0F}" destId="{7A61B0C4-F23F-47A4-B73F-5A11A18F073D}" srcOrd="1" destOrd="0" parTransId="{5EF6DF0E-FD08-4EF5-872B-E11E68D63512}" sibTransId="{1E17D16D-C03D-421A-BB3D-C0216691D754}"/>
    <dgm:cxn modelId="{5EEA349D-EAA4-4399-BF74-CD9B37155CCF}" type="presOf" srcId="{F5F734D4-71BE-454C-BA16-DDC242705717}" destId="{4357433A-FE9D-4A45-A32B-959D107B8DEB}" srcOrd="0" destOrd="0" presId="urn:microsoft.com/office/officeart/2008/layout/LinedList"/>
    <dgm:cxn modelId="{AF0FD9A4-A051-4918-BE74-EF0DE1988E0A}" srcId="{442E3157-E9B4-4E44-B943-A832BF20AD0F}" destId="{F5F734D4-71BE-454C-BA16-DDC242705717}" srcOrd="5" destOrd="0" parTransId="{27CB22C4-0636-42C9-99CF-E71464839E14}" sibTransId="{6E962C71-436D-4B5F-9691-8D6074965645}"/>
    <dgm:cxn modelId="{E87985B0-2279-4E96-B1BA-CE1B6C6B4024}" type="presOf" srcId="{B5D9A6AD-5FF2-4C5B-AE20-7A87C6E858B5}" destId="{EE9388F2-10E6-4061-8F81-9D6B09210E70}" srcOrd="0" destOrd="0" presId="urn:microsoft.com/office/officeart/2008/layout/LinedList"/>
    <dgm:cxn modelId="{9021FFBD-B9DD-46E6-AEED-D03C9A9D1721}" srcId="{442E3157-E9B4-4E44-B943-A832BF20AD0F}" destId="{B5D9A6AD-5FF2-4C5B-AE20-7A87C6E858B5}" srcOrd="3" destOrd="0" parTransId="{09818EDB-EE6C-4CEF-B5C1-23F4AD34E965}" sibTransId="{37D0F28A-5F7F-41F9-AC6C-D8B8CACC6F45}"/>
    <dgm:cxn modelId="{F38356C2-6547-4CD5-A323-69BB88F08C19}" type="presOf" srcId="{D57C2A0B-C545-4A3D-B9A4-A3D670B8CE1F}" destId="{C2F733C1-7E90-429F-BF9A-5446FDEC9EEE}" srcOrd="0" destOrd="0" presId="urn:microsoft.com/office/officeart/2008/layout/LinedList"/>
    <dgm:cxn modelId="{83B583D2-4343-4FF2-A372-7035ABED624F}" type="presOf" srcId="{442E3157-E9B4-4E44-B943-A832BF20AD0F}" destId="{C0F0C13F-14A1-4F52-B12D-0FE4A924C0EA}" srcOrd="0" destOrd="0" presId="urn:microsoft.com/office/officeart/2008/layout/LinedList"/>
    <dgm:cxn modelId="{F2EE75D6-A520-48E2-9CA0-C12094590EA9}" srcId="{442E3157-E9B4-4E44-B943-A832BF20AD0F}" destId="{D57C2A0B-C545-4A3D-B9A4-A3D670B8CE1F}" srcOrd="0" destOrd="0" parTransId="{4098BAD1-4500-4AA1-952C-A3C1D6CC6927}" sibTransId="{4B3F7B9E-E019-468F-A571-96BC22A7691F}"/>
    <dgm:cxn modelId="{B36CEBF1-4771-4368-A849-1983C14D8DE1}" type="presOf" srcId="{C070F359-07C7-4151-9882-6427D0AE1C7D}" destId="{5EB78D28-F343-4C5D-B419-87D912C001A7}" srcOrd="0" destOrd="0" presId="urn:microsoft.com/office/officeart/2008/layout/LinedList"/>
    <dgm:cxn modelId="{3AAE96F3-9060-4FC0-BAC2-1C03C4B02BE0}" srcId="{442E3157-E9B4-4E44-B943-A832BF20AD0F}" destId="{C070F359-07C7-4151-9882-6427D0AE1C7D}" srcOrd="6" destOrd="0" parTransId="{CCF133A8-4389-4C5E-8F83-575357551C4E}" sibTransId="{353D99CE-D2CC-4FBA-A5F5-E0AF78C1EE73}"/>
    <dgm:cxn modelId="{AB3F45F8-73A0-41E0-9CAD-E03504B5251E}" type="presOf" srcId="{7A61B0C4-F23F-47A4-B73F-5A11A18F073D}" destId="{A1D9614F-EF77-409A-8F2D-BE7E5C17341A}" srcOrd="0" destOrd="0" presId="urn:microsoft.com/office/officeart/2008/layout/LinedList"/>
    <dgm:cxn modelId="{B2AFBFC2-556C-497B-84D8-B108DF1D511E}" type="presParOf" srcId="{C0F0C13F-14A1-4F52-B12D-0FE4A924C0EA}" destId="{1886CB6D-0827-4226-86B0-DDDCFA391E6B}" srcOrd="0" destOrd="0" presId="urn:microsoft.com/office/officeart/2008/layout/LinedList"/>
    <dgm:cxn modelId="{DA751D15-83E9-4EC5-99C7-7406752A757B}" type="presParOf" srcId="{C0F0C13F-14A1-4F52-B12D-0FE4A924C0EA}" destId="{3814925B-4CC2-4FE7-949E-222AC5A25FB9}" srcOrd="1" destOrd="0" presId="urn:microsoft.com/office/officeart/2008/layout/LinedList"/>
    <dgm:cxn modelId="{B45A6EDE-2459-4878-B8EC-8F703EC99E2E}" type="presParOf" srcId="{3814925B-4CC2-4FE7-949E-222AC5A25FB9}" destId="{C2F733C1-7E90-429F-BF9A-5446FDEC9EEE}" srcOrd="0" destOrd="0" presId="urn:microsoft.com/office/officeart/2008/layout/LinedList"/>
    <dgm:cxn modelId="{355B529B-F1EF-424A-9914-831C1DD6EA9F}" type="presParOf" srcId="{3814925B-4CC2-4FE7-949E-222AC5A25FB9}" destId="{A0649847-0081-4C02-A9BE-F965338C2FF6}" srcOrd="1" destOrd="0" presId="urn:microsoft.com/office/officeart/2008/layout/LinedList"/>
    <dgm:cxn modelId="{134EB890-F94D-4F01-A0A2-59FA62C47860}" type="presParOf" srcId="{C0F0C13F-14A1-4F52-B12D-0FE4A924C0EA}" destId="{456D3C2B-A5B3-473B-82E0-553F5A9E72A9}" srcOrd="2" destOrd="0" presId="urn:microsoft.com/office/officeart/2008/layout/LinedList"/>
    <dgm:cxn modelId="{3AC3C398-A57B-44F1-BBAA-FDBCF0360409}" type="presParOf" srcId="{C0F0C13F-14A1-4F52-B12D-0FE4A924C0EA}" destId="{0E9FBD57-A25E-4A7E-AEAD-34C90C98423D}" srcOrd="3" destOrd="0" presId="urn:microsoft.com/office/officeart/2008/layout/LinedList"/>
    <dgm:cxn modelId="{A5631523-4EB2-4C7E-8BCC-E0C9EC8DEE0D}" type="presParOf" srcId="{0E9FBD57-A25E-4A7E-AEAD-34C90C98423D}" destId="{A1D9614F-EF77-409A-8F2D-BE7E5C17341A}" srcOrd="0" destOrd="0" presId="urn:microsoft.com/office/officeart/2008/layout/LinedList"/>
    <dgm:cxn modelId="{6CD21039-C326-462E-823D-799D7E63CEBA}" type="presParOf" srcId="{0E9FBD57-A25E-4A7E-AEAD-34C90C98423D}" destId="{79EB7EC3-4AFB-46E1-8028-CCF9D8756E7E}" srcOrd="1" destOrd="0" presId="urn:microsoft.com/office/officeart/2008/layout/LinedList"/>
    <dgm:cxn modelId="{E4529180-1D76-4061-981E-455E5B1444C8}" type="presParOf" srcId="{C0F0C13F-14A1-4F52-B12D-0FE4A924C0EA}" destId="{2A3AAAEE-825B-4D17-BBB9-656DAB5D4DBB}" srcOrd="4" destOrd="0" presId="urn:microsoft.com/office/officeart/2008/layout/LinedList"/>
    <dgm:cxn modelId="{81F59FDA-EA60-4064-8D51-52ADCDF1C653}" type="presParOf" srcId="{C0F0C13F-14A1-4F52-B12D-0FE4A924C0EA}" destId="{8E8E364A-90B7-48C9-A33E-5B049E8B0BCD}" srcOrd="5" destOrd="0" presId="urn:microsoft.com/office/officeart/2008/layout/LinedList"/>
    <dgm:cxn modelId="{6042A9AE-8462-4229-8DAE-5486AB0B2CA4}" type="presParOf" srcId="{8E8E364A-90B7-48C9-A33E-5B049E8B0BCD}" destId="{F1C2ADA7-92C3-4471-9433-28E4D2980DC6}" srcOrd="0" destOrd="0" presId="urn:microsoft.com/office/officeart/2008/layout/LinedList"/>
    <dgm:cxn modelId="{EF3D7822-E7C3-4656-8FDD-5870A40AC166}" type="presParOf" srcId="{8E8E364A-90B7-48C9-A33E-5B049E8B0BCD}" destId="{579DE7A5-FDCC-4659-BFEA-FF5A182509C3}" srcOrd="1" destOrd="0" presId="urn:microsoft.com/office/officeart/2008/layout/LinedList"/>
    <dgm:cxn modelId="{F4CC3C1F-065B-40C7-A2D5-D2CEEC412AB2}" type="presParOf" srcId="{C0F0C13F-14A1-4F52-B12D-0FE4A924C0EA}" destId="{F5DFB4CB-3420-4880-804B-3D14890C7107}" srcOrd="6" destOrd="0" presId="urn:microsoft.com/office/officeart/2008/layout/LinedList"/>
    <dgm:cxn modelId="{2B715436-1BA5-425E-A378-6C630E5D48C4}" type="presParOf" srcId="{C0F0C13F-14A1-4F52-B12D-0FE4A924C0EA}" destId="{599C3CED-C180-4E9D-A3BD-246EE43C3446}" srcOrd="7" destOrd="0" presId="urn:microsoft.com/office/officeart/2008/layout/LinedList"/>
    <dgm:cxn modelId="{21C3E486-7236-4C17-9381-A56B4180590A}" type="presParOf" srcId="{599C3CED-C180-4E9D-A3BD-246EE43C3446}" destId="{EE9388F2-10E6-4061-8F81-9D6B09210E70}" srcOrd="0" destOrd="0" presId="urn:microsoft.com/office/officeart/2008/layout/LinedList"/>
    <dgm:cxn modelId="{6FE0F447-A404-412D-948B-CD6B61456375}" type="presParOf" srcId="{599C3CED-C180-4E9D-A3BD-246EE43C3446}" destId="{7ED74B6F-1E3B-430A-9D1A-F4FA42AD66AB}" srcOrd="1" destOrd="0" presId="urn:microsoft.com/office/officeart/2008/layout/LinedList"/>
    <dgm:cxn modelId="{07BA44F2-A742-43CF-827B-191DBAD60FE6}" type="presParOf" srcId="{C0F0C13F-14A1-4F52-B12D-0FE4A924C0EA}" destId="{762FF8AD-DEF5-4B00-A174-A74687144A2F}" srcOrd="8" destOrd="0" presId="urn:microsoft.com/office/officeart/2008/layout/LinedList"/>
    <dgm:cxn modelId="{7530879D-0D3C-4D2F-9630-2C48823BCCB6}" type="presParOf" srcId="{C0F0C13F-14A1-4F52-B12D-0FE4A924C0EA}" destId="{D965FB9D-E8AA-4CD7-BC0C-8ABE91181C65}" srcOrd="9" destOrd="0" presId="urn:microsoft.com/office/officeart/2008/layout/LinedList"/>
    <dgm:cxn modelId="{9B7437F6-2241-4820-BCCD-B4A2771F4DC2}" type="presParOf" srcId="{D965FB9D-E8AA-4CD7-BC0C-8ABE91181C65}" destId="{E66258BB-F975-4B27-832B-6A16618C6F13}" srcOrd="0" destOrd="0" presId="urn:microsoft.com/office/officeart/2008/layout/LinedList"/>
    <dgm:cxn modelId="{328EDCBC-BAD9-458F-94E0-BE548F2669BB}" type="presParOf" srcId="{D965FB9D-E8AA-4CD7-BC0C-8ABE91181C65}" destId="{5602583D-A562-43DC-A7F5-B18A419012F5}" srcOrd="1" destOrd="0" presId="urn:microsoft.com/office/officeart/2008/layout/LinedList"/>
    <dgm:cxn modelId="{C3E3A4F5-51FD-441E-B4BA-F6AD3B6AAF00}" type="presParOf" srcId="{C0F0C13F-14A1-4F52-B12D-0FE4A924C0EA}" destId="{6DD7D0BF-641E-462C-9C72-6DD94130D705}" srcOrd="10" destOrd="0" presId="urn:microsoft.com/office/officeart/2008/layout/LinedList"/>
    <dgm:cxn modelId="{A6B2A0FF-EDEF-4137-B427-EE258F5C03DF}" type="presParOf" srcId="{C0F0C13F-14A1-4F52-B12D-0FE4A924C0EA}" destId="{DA8AFBA6-CC62-4E6D-B17B-E8646F5A4B63}" srcOrd="11" destOrd="0" presId="urn:microsoft.com/office/officeart/2008/layout/LinedList"/>
    <dgm:cxn modelId="{9D514377-3ADA-4276-AB83-8BD3699B57FB}" type="presParOf" srcId="{DA8AFBA6-CC62-4E6D-B17B-E8646F5A4B63}" destId="{4357433A-FE9D-4A45-A32B-959D107B8DEB}" srcOrd="0" destOrd="0" presId="urn:microsoft.com/office/officeart/2008/layout/LinedList"/>
    <dgm:cxn modelId="{3C7C638D-E1E9-4E40-9827-3765AA4660A5}" type="presParOf" srcId="{DA8AFBA6-CC62-4E6D-B17B-E8646F5A4B63}" destId="{02CB714B-E29B-428F-86CC-E5A3E6BA485B}" srcOrd="1" destOrd="0" presId="urn:microsoft.com/office/officeart/2008/layout/LinedList"/>
    <dgm:cxn modelId="{B297EF3D-699D-4987-8871-DF6ADAFFEBCB}" type="presParOf" srcId="{C0F0C13F-14A1-4F52-B12D-0FE4A924C0EA}" destId="{B5BDAD61-02CD-48DC-843D-21755787FF04}" srcOrd="12" destOrd="0" presId="urn:microsoft.com/office/officeart/2008/layout/LinedList"/>
    <dgm:cxn modelId="{979E4867-E43E-4F37-9F6D-B243DB58D5BA}" type="presParOf" srcId="{C0F0C13F-14A1-4F52-B12D-0FE4A924C0EA}" destId="{9FA7B1AF-A885-47E8-8D21-27BCB59BACCB}" srcOrd="13" destOrd="0" presId="urn:microsoft.com/office/officeart/2008/layout/LinedList"/>
    <dgm:cxn modelId="{2868A4B6-332F-4E56-A035-AE545B20B1F4}" type="presParOf" srcId="{9FA7B1AF-A885-47E8-8D21-27BCB59BACCB}" destId="{5EB78D28-F343-4C5D-B419-87D912C001A7}" srcOrd="0" destOrd="0" presId="urn:microsoft.com/office/officeart/2008/layout/LinedList"/>
    <dgm:cxn modelId="{CBD790A5-3124-4612-A0A1-8BFC6D96356E}" type="presParOf" srcId="{9FA7B1AF-A885-47E8-8D21-27BCB59BACCB}" destId="{668CD15F-E854-46A7-ADFD-2E9E634A217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329A3-3017-4DA9-90B7-E698960B47F9}">
      <dsp:nvSpPr>
        <dsp:cNvPr id="0" name=""/>
        <dsp:cNvSpPr/>
      </dsp:nvSpPr>
      <dsp:spPr>
        <a:xfrm>
          <a:off x="0" y="121053"/>
          <a:ext cx="9043200" cy="64187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48772-B935-45B4-95C4-13AA197C0D27}">
      <dsp:nvSpPr>
        <dsp:cNvPr id="0" name=""/>
        <dsp:cNvSpPr/>
      </dsp:nvSpPr>
      <dsp:spPr>
        <a:xfrm>
          <a:off x="194167" y="265475"/>
          <a:ext cx="360888" cy="3530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E6F8C-D64C-410E-A341-5C833FFAED38}">
      <dsp:nvSpPr>
        <dsp:cNvPr id="0" name=""/>
        <dsp:cNvSpPr/>
      </dsp:nvSpPr>
      <dsp:spPr>
        <a:xfrm>
          <a:off x="749223" y="3640"/>
          <a:ext cx="4069440" cy="92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65" tIns="73065" rIns="73065" bIns="73065" numCol="1" spcCol="1270" anchor="ctr" anchorCtr="0">
          <a:noAutofit/>
        </a:bodyPr>
        <a:lstStyle/>
        <a:p>
          <a:pPr marL="0" lvl="0" indent="0" algn="l" defTabSz="800100">
            <a:lnSpc>
              <a:spcPct val="100000"/>
            </a:lnSpc>
            <a:spcBef>
              <a:spcPct val="0"/>
            </a:spcBef>
            <a:spcAft>
              <a:spcPct val="35000"/>
            </a:spcAft>
            <a:buNone/>
          </a:pPr>
          <a:r>
            <a:rPr lang="en-US" sz="1800" kern="1200" dirty="0"/>
            <a:t>Natural paradigm </a:t>
          </a:r>
          <a:r>
            <a:rPr lang="en-US" sz="2000" kern="1200" dirty="0"/>
            <a:t>to</a:t>
          </a:r>
          <a:r>
            <a:rPr lang="en-US" sz="1800" kern="1200" dirty="0"/>
            <a:t> model similarity-based conceptualization of the world</a:t>
          </a:r>
        </a:p>
      </dsp:txBody>
      <dsp:txXfrm>
        <a:off x="749223" y="3640"/>
        <a:ext cx="4069440" cy="925201"/>
      </dsp:txXfrm>
    </dsp:sp>
    <dsp:sp modelId="{6932B043-9703-427F-BD46-B03348B95D40}">
      <dsp:nvSpPr>
        <dsp:cNvPr id="0" name=""/>
        <dsp:cNvSpPr/>
      </dsp:nvSpPr>
      <dsp:spPr>
        <a:xfrm>
          <a:off x="4818663" y="121053"/>
          <a:ext cx="4196704" cy="66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1" tIns="70851" rIns="70851" bIns="70851" numCol="1" spcCol="1270" anchor="ctr" anchorCtr="0">
          <a:noAutofit/>
        </a:bodyPr>
        <a:lstStyle/>
        <a:p>
          <a:pPr marL="0" lvl="0" indent="0" algn="l" defTabSz="622300">
            <a:lnSpc>
              <a:spcPct val="100000"/>
            </a:lnSpc>
            <a:spcBef>
              <a:spcPct val="0"/>
            </a:spcBef>
            <a:spcAft>
              <a:spcPct val="35000"/>
            </a:spcAft>
            <a:buNone/>
          </a:pPr>
          <a:r>
            <a:rPr lang="en-US" sz="1400" kern="1200" dirty="0"/>
            <a:t>Fit to mental models</a:t>
          </a:r>
        </a:p>
        <a:p>
          <a:pPr marL="0" lvl="0" indent="0" algn="l" defTabSz="622300">
            <a:lnSpc>
              <a:spcPct val="100000"/>
            </a:lnSpc>
            <a:spcBef>
              <a:spcPct val="0"/>
            </a:spcBef>
            <a:spcAft>
              <a:spcPct val="35000"/>
            </a:spcAft>
            <a:buNone/>
          </a:pPr>
          <a:r>
            <a:rPr lang="en-US" sz="1400" kern="1200" dirty="0"/>
            <a:t>Soft edges, gradual concepts</a:t>
          </a:r>
        </a:p>
      </dsp:txBody>
      <dsp:txXfrm>
        <a:off x="4818663" y="121053"/>
        <a:ext cx="4196704" cy="669456"/>
      </dsp:txXfrm>
    </dsp:sp>
    <dsp:sp modelId="{55D3CAAB-6DFE-432F-ADC0-47B25C7AC493}">
      <dsp:nvSpPr>
        <dsp:cNvPr id="0" name=""/>
        <dsp:cNvSpPr/>
      </dsp:nvSpPr>
      <dsp:spPr>
        <a:xfrm>
          <a:off x="0" y="1101436"/>
          <a:ext cx="9043200" cy="64187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02EF2-BF21-47F9-AD95-F1EC2D859865}">
      <dsp:nvSpPr>
        <dsp:cNvPr id="0" name=""/>
        <dsp:cNvSpPr/>
      </dsp:nvSpPr>
      <dsp:spPr>
        <a:xfrm>
          <a:off x="194167" y="1245858"/>
          <a:ext cx="360888" cy="3530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5334AB-4636-4930-9A2D-F01A91680A26}">
      <dsp:nvSpPr>
        <dsp:cNvPr id="0" name=""/>
        <dsp:cNvSpPr/>
      </dsp:nvSpPr>
      <dsp:spPr>
        <a:xfrm>
          <a:off x="749223" y="1101436"/>
          <a:ext cx="8266144" cy="690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65" tIns="73065" rIns="73065" bIns="73065" numCol="1" spcCol="1270" anchor="ctr" anchorCtr="0">
          <a:noAutofit/>
        </a:bodyPr>
        <a:lstStyle/>
        <a:p>
          <a:pPr marL="0" lvl="0" indent="0" algn="l" defTabSz="889000">
            <a:lnSpc>
              <a:spcPct val="100000"/>
            </a:lnSpc>
            <a:spcBef>
              <a:spcPct val="0"/>
            </a:spcBef>
            <a:spcAft>
              <a:spcPct val="35000"/>
            </a:spcAft>
            <a:buNone/>
          </a:pPr>
          <a:r>
            <a:rPr lang="en-US" sz="2000" kern="1200" dirty="0"/>
            <a:t>Model and exploit tolerance to imprecision</a:t>
          </a:r>
        </a:p>
      </dsp:txBody>
      <dsp:txXfrm>
        <a:off x="749223" y="1101436"/>
        <a:ext cx="8266144" cy="690376"/>
      </dsp:txXfrm>
    </dsp:sp>
    <dsp:sp modelId="{6A9B9D19-7AA6-4B33-B895-E3AE6A6D22D5}">
      <dsp:nvSpPr>
        <dsp:cNvPr id="0" name=""/>
        <dsp:cNvSpPr/>
      </dsp:nvSpPr>
      <dsp:spPr>
        <a:xfrm>
          <a:off x="0" y="1964407"/>
          <a:ext cx="9043200" cy="64187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7BB9AB-B5C9-441B-9530-2EC82CE5AB45}">
      <dsp:nvSpPr>
        <dsp:cNvPr id="0" name=""/>
        <dsp:cNvSpPr/>
      </dsp:nvSpPr>
      <dsp:spPr>
        <a:xfrm>
          <a:off x="194167" y="2108828"/>
          <a:ext cx="360888" cy="3530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0EA33-BD5B-40F2-BC27-894CF1E37C5D}">
      <dsp:nvSpPr>
        <dsp:cNvPr id="0" name=""/>
        <dsp:cNvSpPr/>
      </dsp:nvSpPr>
      <dsp:spPr>
        <a:xfrm>
          <a:off x="749223" y="1964407"/>
          <a:ext cx="8266144" cy="690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65" tIns="73065" rIns="73065" bIns="73065" numCol="1" spcCol="1270" anchor="ctr" anchorCtr="0">
          <a:noAutofit/>
        </a:bodyPr>
        <a:lstStyle/>
        <a:p>
          <a:pPr marL="0" lvl="0" indent="0" algn="l" defTabSz="889000">
            <a:lnSpc>
              <a:spcPct val="100000"/>
            </a:lnSpc>
            <a:spcBef>
              <a:spcPct val="0"/>
            </a:spcBef>
            <a:spcAft>
              <a:spcPct val="35000"/>
            </a:spcAft>
            <a:buNone/>
          </a:pPr>
          <a:r>
            <a:rPr lang="en-US" sz="2000" kern="1200" dirty="0"/>
            <a:t>Complex aggregation of information</a:t>
          </a:r>
        </a:p>
      </dsp:txBody>
      <dsp:txXfrm>
        <a:off x="749223" y="1964407"/>
        <a:ext cx="8266144" cy="690376"/>
      </dsp:txXfrm>
    </dsp:sp>
    <dsp:sp modelId="{C20D94BA-807C-464F-BFBB-9DD10670D198}">
      <dsp:nvSpPr>
        <dsp:cNvPr id="0" name=""/>
        <dsp:cNvSpPr/>
      </dsp:nvSpPr>
      <dsp:spPr>
        <a:xfrm>
          <a:off x="0" y="2827377"/>
          <a:ext cx="9043200" cy="64187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E232C-E507-4AAB-8F93-FC5B82A1215D}">
      <dsp:nvSpPr>
        <dsp:cNvPr id="0" name=""/>
        <dsp:cNvSpPr/>
      </dsp:nvSpPr>
      <dsp:spPr>
        <a:xfrm>
          <a:off x="194167" y="2971799"/>
          <a:ext cx="360888" cy="3530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ADC927-0437-4A2B-A2C9-0E94862C3D49}">
      <dsp:nvSpPr>
        <dsp:cNvPr id="0" name=""/>
        <dsp:cNvSpPr/>
      </dsp:nvSpPr>
      <dsp:spPr>
        <a:xfrm>
          <a:off x="749223" y="2827377"/>
          <a:ext cx="8266144" cy="690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65" tIns="73065" rIns="73065" bIns="73065" numCol="1" spcCol="1270" anchor="ctr" anchorCtr="0">
          <a:noAutofit/>
        </a:bodyPr>
        <a:lstStyle/>
        <a:p>
          <a:pPr marL="0" lvl="0" indent="0" algn="l" defTabSz="889000">
            <a:lnSpc>
              <a:spcPct val="100000"/>
            </a:lnSpc>
            <a:spcBef>
              <a:spcPct val="0"/>
            </a:spcBef>
            <a:spcAft>
              <a:spcPct val="35000"/>
            </a:spcAft>
            <a:buNone/>
          </a:pPr>
          <a:r>
            <a:rPr lang="en-US" sz="2000" kern="1200" dirty="0"/>
            <a:t>Power of sub-symbolic processing, while having a layer of symbolic presentation</a:t>
          </a:r>
        </a:p>
      </dsp:txBody>
      <dsp:txXfrm>
        <a:off x="749223" y="2827377"/>
        <a:ext cx="8266144" cy="690376"/>
      </dsp:txXfrm>
    </dsp:sp>
    <dsp:sp modelId="{7AA7BF17-0598-43EE-8B6B-038CFCC135AD}">
      <dsp:nvSpPr>
        <dsp:cNvPr id="0" name=""/>
        <dsp:cNvSpPr/>
      </dsp:nvSpPr>
      <dsp:spPr>
        <a:xfrm>
          <a:off x="0" y="3690348"/>
          <a:ext cx="9043200" cy="64187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2ACCF0-7F01-46C5-B6F0-30CCC1D7A673}">
      <dsp:nvSpPr>
        <dsp:cNvPr id="0" name=""/>
        <dsp:cNvSpPr/>
      </dsp:nvSpPr>
      <dsp:spPr>
        <a:xfrm>
          <a:off x="194167" y="3834770"/>
          <a:ext cx="360888" cy="3530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08DEC8-EDE6-46D7-8E1C-B86D01864101}">
      <dsp:nvSpPr>
        <dsp:cNvPr id="0" name=""/>
        <dsp:cNvSpPr/>
      </dsp:nvSpPr>
      <dsp:spPr>
        <a:xfrm>
          <a:off x="749223" y="3690348"/>
          <a:ext cx="8266144" cy="690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65" tIns="73065" rIns="73065" bIns="73065" numCol="1" spcCol="1270" anchor="ctr" anchorCtr="0">
          <a:noAutofit/>
        </a:bodyPr>
        <a:lstStyle/>
        <a:p>
          <a:pPr marL="0" lvl="0" indent="0" algn="l" defTabSz="889000">
            <a:lnSpc>
              <a:spcPct val="100000"/>
            </a:lnSpc>
            <a:spcBef>
              <a:spcPct val="0"/>
            </a:spcBef>
            <a:spcAft>
              <a:spcPct val="35000"/>
            </a:spcAft>
            <a:buNone/>
          </a:pPr>
          <a:r>
            <a:rPr lang="en-US" sz="2000" kern="1200" dirty="0"/>
            <a:t>Convenient tool to stimulate communication about the model</a:t>
          </a:r>
        </a:p>
      </dsp:txBody>
      <dsp:txXfrm>
        <a:off x="749223" y="3690348"/>
        <a:ext cx="8266144" cy="690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6CB6D-0827-4226-86B0-DDDCFA391E6B}">
      <dsp:nvSpPr>
        <dsp:cNvPr id="0" name=""/>
        <dsp:cNvSpPr/>
      </dsp:nvSpPr>
      <dsp:spPr>
        <a:xfrm>
          <a:off x="0" y="535"/>
          <a:ext cx="904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F733C1-7E90-429F-BF9A-5446FDEC9EEE}">
      <dsp:nvSpPr>
        <dsp:cNvPr id="0" name=""/>
        <dsp:cNvSpPr/>
      </dsp:nvSpPr>
      <dsp:spPr>
        <a:xfrm>
          <a:off x="0" y="535"/>
          <a:ext cx="9043200" cy="6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Data collection</a:t>
          </a:r>
        </a:p>
      </dsp:txBody>
      <dsp:txXfrm>
        <a:off x="0" y="535"/>
        <a:ext cx="9043200" cy="626185"/>
      </dsp:txXfrm>
    </dsp:sp>
    <dsp:sp modelId="{456D3C2B-A5B3-473B-82E0-553F5A9E72A9}">
      <dsp:nvSpPr>
        <dsp:cNvPr id="0" name=""/>
        <dsp:cNvSpPr/>
      </dsp:nvSpPr>
      <dsp:spPr>
        <a:xfrm>
          <a:off x="0" y="626720"/>
          <a:ext cx="904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D9614F-EF77-409A-8F2D-BE7E5C17341A}">
      <dsp:nvSpPr>
        <dsp:cNvPr id="0" name=""/>
        <dsp:cNvSpPr/>
      </dsp:nvSpPr>
      <dsp:spPr>
        <a:xfrm>
          <a:off x="0" y="626720"/>
          <a:ext cx="9043200" cy="6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Missing value processing</a:t>
          </a:r>
        </a:p>
      </dsp:txBody>
      <dsp:txXfrm>
        <a:off x="0" y="626720"/>
        <a:ext cx="9043200" cy="626185"/>
      </dsp:txXfrm>
    </dsp:sp>
    <dsp:sp modelId="{2A3AAAEE-825B-4D17-BBB9-656DAB5D4DBB}">
      <dsp:nvSpPr>
        <dsp:cNvPr id="0" name=""/>
        <dsp:cNvSpPr/>
      </dsp:nvSpPr>
      <dsp:spPr>
        <a:xfrm>
          <a:off x="0" y="1252905"/>
          <a:ext cx="904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C2ADA7-92C3-4471-9433-28E4D2980DC6}">
      <dsp:nvSpPr>
        <dsp:cNvPr id="0" name=""/>
        <dsp:cNvSpPr/>
      </dsp:nvSpPr>
      <dsp:spPr>
        <a:xfrm>
          <a:off x="0" y="1252905"/>
          <a:ext cx="9043200" cy="6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Feature selection</a:t>
          </a:r>
        </a:p>
      </dsp:txBody>
      <dsp:txXfrm>
        <a:off x="0" y="1252905"/>
        <a:ext cx="9043200" cy="626185"/>
      </dsp:txXfrm>
    </dsp:sp>
    <dsp:sp modelId="{F5DFB4CB-3420-4880-804B-3D14890C7107}">
      <dsp:nvSpPr>
        <dsp:cNvPr id="0" name=""/>
        <dsp:cNvSpPr/>
      </dsp:nvSpPr>
      <dsp:spPr>
        <a:xfrm>
          <a:off x="0" y="1879090"/>
          <a:ext cx="904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388F2-10E6-4061-8F81-9D6B09210E70}">
      <dsp:nvSpPr>
        <dsp:cNvPr id="0" name=""/>
        <dsp:cNvSpPr/>
      </dsp:nvSpPr>
      <dsp:spPr>
        <a:xfrm>
          <a:off x="0" y="1879090"/>
          <a:ext cx="9043200" cy="6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Initial Rule Building</a:t>
          </a:r>
        </a:p>
      </dsp:txBody>
      <dsp:txXfrm>
        <a:off x="0" y="1879090"/>
        <a:ext cx="9043200" cy="626185"/>
      </dsp:txXfrm>
    </dsp:sp>
    <dsp:sp modelId="{762FF8AD-DEF5-4B00-A174-A74687144A2F}">
      <dsp:nvSpPr>
        <dsp:cNvPr id="0" name=""/>
        <dsp:cNvSpPr/>
      </dsp:nvSpPr>
      <dsp:spPr>
        <a:xfrm>
          <a:off x="0" y="2505275"/>
          <a:ext cx="904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258BB-F975-4B27-832B-6A16618C6F13}">
      <dsp:nvSpPr>
        <dsp:cNvPr id="0" name=""/>
        <dsp:cNvSpPr/>
      </dsp:nvSpPr>
      <dsp:spPr>
        <a:xfrm>
          <a:off x="0" y="2505275"/>
          <a:ext cx="9043200" cy="6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Parameter optimization</a:t>
          </a:r>
        </a:p>
      </dsp:txBody>
      <dsp:txXfrm>
        <a:off x="0" y="2505275"/>
        <a:ext cx="9043200" cy="626185"/>
      </dsp:txXfrm>
    </dsp:sp>
    <dsp:sp modelId="{6DD7D0BF-641E-462C-9C72-6DD94130D705}">
      <dsp:nvSpPr>
        <dsp:cNvPr id="0" name=""/>
        <dsp:cNvSpPr/>
      </dsp:nvSpPr>
      <dsp:spPr>
        <a:xfrm>
          <a:off x="0" y="3131460"/>
          <a:ext cx="904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57433A-FE9D-4A45-A32B-959D107B8DEB}">
      <dsp:nvSpPr>
        <dsp:cNvPr id="0" name=""/>
        <dsp:cNvSpPr/>
      </dsp:nvSpPr>
      <dsp:spPr>
        <a:xfrm>
          <a:off x="0" y="3131460"/>
          <a:ext cx="9043200" cy="6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Rule base simplification</a:t>
          </a:r>
        </a:p>
      </dsp:txBody>
      <dsp:txXfrm>
        <a:off x="0" y="3131460"/>
        <a:ext cx="9043200" cy="626185"/>
      </dsp:txXfrm>
    </dsp:sp>
    <dsp:sp modelId="{B5BDAD61-02CD-48DC-843D-21755787FF04}">
      <dsp:nvSpPr>
        <dsp:cNvPr id="0" name=""/>
        <dsp:cNvSpPr/>
      </dsp:nvSpPr>
      <dsp:spPr>
        <a:xfrm>
          <a:off x="0" y="3757645"/>
          <a:ext cx="904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78D28-F343-4C5D-B419-87D912C001A7}">
      <dsp:nvSpPr>
        <dsp:cNvPr id="0" name=""/>
        <dsp:cNvSpPr/>
      </dsp:nvSpPr>
      <dsp:spPr>
        <a:xfrm>
          <a:off x="0" y="3757645"/>
          <a:ext cx="9043200" cy="6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Validation</a:t>
          </a:r>
        </a:p>
      </dsp:txBody>
      <dsp:txXfrm>
        <a:off x="0" y="3757645"/>
        <a:ext cx="9043200" cy="6261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D40F35-C666-73E5-9C6F-84D23123EABA}"/>
              </a:ext>
            </a:extLst>
          </p:cNvPr>
          <p:cNvSpPr>
            <a:spLocks noGrp="1"/>
          </p:cNvSpPr>
          <p:nvPr>
            <p:ph type="hdr" sz="quarter"/>
          </p:nvPr>
        </p:nvSpPr>
        <p:spPr>
          <a:xfrm>
            <a:off x="1" y="1"/>
            <a:ext cx="4436114" cy="355363"/>
          </a:xfrm>
          <a:prstGeom prst="rect">
            <a:avLst/>
          </a:prstGeom>
        </p:spPr>
        <p:txBody>
          <a:bodyPr vert="horz" lIns="94768" tIns="47384" rIns="94768" bIns="47384" rtlCol="0"/>
          <a:lstStyle>
            <a:lvl1pPr algn="l">
              <a:defRPr sz="1200"/>
            </a:lvl1pPr>
          </a:lstStyle>
          <a:p>
            <a:r>
              <a:rPr lang="en-US" dirty="0"/>
              <a:t>JM0151 Advanced Machine Learning</a:t>
            </a:r>
            <a:endParaRPr lang="LID4096" dirty="0"/>
          </a:p>
        </p:txBody>
      </p:sp>
      <p:sp>
        <p:nvSpPr>
          <p:cNvPr id="3" name="Date Placeholder 2">
            <a:extLst>
              <a:ext uri="{FF2B5EF4-FFF2-40B4-BE49-F238E27FC236}">
                <a16:creationId xmlns:a16="http://schemas.microsoft.com/office/drawing/2014/main" id="{634B731B-E7D3-E57C-9063-D347A0C77C71}"/>
              </a:ext>
            </a:extLst>
          </p:cNvPr>
          <p:cNvSpPr>
            <a:spLocks noGrp="1"/>
          </p:cNvSpPr>
          <p:nvPr>
            <p:ph type="dt" sz="quarter" idx="1"/>
          </p:nvPr>
        </p:nvSpPr>
        <p:spPr>
          <a:xfrm>
            <a:off x="5796110" y="1"/>
            <a:ext cx="4436114" cy="355363"/>
          </a:xfrm>
          <a:prstGeom prst="rect">
            <a:avLst/>
          </a:prstGeom>
        </p:spPr>
        <p:txBody>
          <a:bodyPr vert="horz" lIns="94768" tIns="47384" rIns="94768" bIns="47384" rtlCol="0"/>
          <a:lstStyle>
            <a:lvl1pPr algn="r">
              <a:defRPr sz="1200"/>
            </a:lvl1pPr>
          </a:lstStyle>
          <a:p>
            <a:r>
              <a:rPr lang="en-US" dirty="0"/>
              <a:t>2025 – 2026</a:t>
            </a:r>
            <a:endParaRPr lang="LID4096" dirty="0"/>
          </a:p>
        </p:txBody>
      </p:sp>
      <p:sp>
        <p:nvSpPr>
          <p:cNvPr id="5" name="Slide Number Placeholder 4">
            <a:extLst>
              <a:ext uri="{FF2B5EF4-FFF2-40B4-BE49-F238E27FC236}">
                <a16:creationId xmlns:a16="http://schemas.microsoft.com/office/drawing/2014/main" id="{EE577049-9BC9-DF6D-842A-E07C006B151E}"/>
              </a:ext>
            </a:extLst>
          </p:cNvPr>
          <p:cNvSpPr>
            <a:spLocks noGrp="1"/>
          </p:cNvSpPr>
          <p:nvPr>
            <p:ph type="sldNum" sz="quarter" idx="3"/>
          </p:nvPr>
        </p:nvSpPr>
        <p:spPr>
          <a:xfrm>
            <a:off x="5796110" y="6743937"/>
            <a:ext cx="4436114" cy="355363"/>
          </a:xfrm>
          <a:prstGeom prst="rect">
            <a:avLst/>
          </a:prstGeom>
        </p:spPr>
        <p:txBody>
          <a:bodyPr vert="horz" lIns="94768" tIns="47384" rIns="94768" bIns="47384" rtlCol="0" anchor="b"/>
          <a:lstStyle>
            <a:lvl1pPr algn="r">
              <a:defRPr sz="1200"/>
            </a:lvl1pPr>
          </a:lstStyle>
          <a:p>
            <a:fld id="{D3AB6900-B6C1-4533-B7D0-583223C34DC2}" type="slidenum">
              <a:rPr lang="LID4096" smtClean="0"/>
              <a:t>‹#›</a:t>
            </a:fld>
            <a:endParaRPr lang="LID4096"/>
          </a:p>
        </p:txBody>
      </p:sp>
      <p:sp>
        <p:nvSpPr>
          <p:cNvPr id="6" name="Footer Placeholder 5">
            <a:extLst>
              <a:ext uri="{FF2B5EF4-FFF2-40B4-BE49-F238E27FC236}">
                <a16:creationId xmlns:a16="http://schemas.microsoft.com/office/drawing/2014/main" id="{87780286-3463-4E69-44DA-27B4C1709A43}"/>
              </a:ext>
            </a:extLst>
          </p:cNvPr>
          <p:cNvSpPr>
            <a:spLocks noGrp="1"/>
          </p:cNvSpPr>
          <p:nvPr>
            <p:ph type="ftr" sz="quarter" idx="2"/>
          </p:nvPr>
        </p:nvSpPr>
        <p:spPr>
          <a:xfrm>
            <a:off x="0" y="6742843"/>
            <a:ext cx="4435599" cy="356457"/>
          </a:xfrm>
          <a:prstGeom prst="rect">
            <a:avLst/>
          </a:prstGeom>
        </p:spPr>
        <p:txBody>
          <a:bodyPr vert="horz" lIns="94768" tIns="47384" rIns="94768" bIns="47384" rtlCol="0" anchor="b"/>
          <a:lstStyle>
            <a:lvl1pPr algn="l">
              <a:defRPr sz="1200"/>
            </a:lvl1pPr>
          </a:lstStyle>
          <a:p>
            <a:r>
              <a:rPr lang="en-US" dirty="0"/>
              <a:t>U. Kaymak</a:t>
            </a:r>
            <a:endParaRPr lang="LID4096" dirty="0"/>
          </a:p>
        </p:txBody>
      </p:sp>
    </p:spTree>
    <p:extLst>
      <p:ext uri="{BB962C8B-B14F-4D97-AF65-F5344CB8AC3E}">
        <p14:creationId xmlns:p14="http://schemas.microsoft.com/office/powerpoint/2010/main" val="3653242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07:31:57.762"/>
    </inkml:context>
    <inkml:brush xml:id="br0">
      <inkml:brushProperty name="width" value="0.05" units="cm"/>
      <inkml:brushProperty name="height" value="0.0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9T07:32:02.591"/>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4436114" cy="355363"/>
          </a:xfrm>
          <a:prstGeom prst="rect">
            <a:avLst/>
          </a:prstGeom>
        </p:spPr>
        <p:txBody>
          <a:bodyPr vert="horz" lIns="94768" tIns="47384" rIns="94768" bIns="47384" rtlCol="0"/>
          <a:lstStyle>
            <a:lvl1pPr algn="l">
              <a:defRPr sz="1200"/>
            </a:lvl1pPr>
          </a:lstStyle>
          <a:p>
            <a:endParaRPr lang="en-GB"/>
          </a:p>
        </p:txBody>
      </p:sp>
      <p:sp>
        <p:nvSpPr>
          <p:cNvPr id="3" name="Tijdelijke aanduiding voor datum 2"/>
          <p:cNvSpPr>
            <a:spLocks noGrp="1"/>
          </p:cNvSpPr>
          <p:nvPr>
            <p:ph type="dt" idx="1"/>
          </p:nvPr>
        </p:nvSpPr>
        <p:spPr>
          <a:xfrm>
            <a:off x="5796110" y="1"/>
            <a:ext cx="4436114" cy="355363"/>
          </a:xfrm>
          <a:prstGeom prst="rect">
            <a:avLst/>
          </a:prstGeom>
        </p:spPr>
        <p:txBody>
          <a:bodyPr vert="horz" lIns="94768" tIns="47384" rIns="94768" bIns="47384" rtlCol="0"/>
          <a:lstStyle>
            <a:lvl1pPr algn="r">
              <a:defRPr sz="1200"/>
            </a:lvl1pPr>
          </a:lstStyle>
          <a:p>
            <a:fld id="{734A9E4C-98BA-4511-87BD-495E9204E6B1}" type="datetimeFigureOut">
              <a:rPr lang="en-GB" smtClean="0"/>
              <a:t>20/10/2025</a:t>
            </a:fld>
            <a:endParaRPr lang="en-GB"/>
          </a:p>
        </p:txBody>
      </p:sp>
      <p:sp>
        <p:nvSpPr>
          <p:cNvPr id="4" name="Tijdelijke aanduiding voor dia-afbeelding 3"/>
          <p:cNvSpPr>
            <a:spLocks noGrp="1" noRot="1" noChangeAspect="1"/>
          </p:cNvSpPr>
          <p:nvPr>
            <p:ph type="sldImg" idx="2"/>
          </p:nvPr>
        </p:nvSpPr>
        <p:spPr>
          <a:xfrm>
            <a:off x="2990850" y="889000"/>
            <a:ext cx="4252913" cy="2393950"/>
          </a:xfrm>
          <a:prstGeom prst="rect">
            <a:avLst/>
          </a:prstGeom>
          <a:noFill/>
          <a:ln w="12700">
            <a:solidFill>
              <a:prstClr val="black"/>
            </a:solidFill>
          </a:ln>
        </p:spPr>
        <p:txBody>
          <a:bodyPr vert="horz" lIns="94768" tIns="47384" rIns="94768" bIns="47384" rtlCol="0" anchor="ctr"/>
          <a:lstStyle/>
          <a:p>
            <a:endParaRPr lang="en-GB"/>
          </a:p>
        </p:txBody>
      </p:sp>
      <p:sp>
        <p:nvSpPr>
          <p:cNvPr id="5" name="Tijdelijke aanduiding voor notities 4"/>
          <p:cNvSpPr>
            <a:spLocks noGrp="1"/>
          </p:cNvSpPr>
          <p:nvPr>
            <p:ph type="body" sz="quarter" idx="3"/>
          </p:nvPr>
        </p:nvSpPr>
        <p:spPr>
          <a:xfrm>
            <a:off x="1022984" y="3416248"/>
            <a:ext cx="8188647" cy="2795214"/>
          </a:xfrm>
          <a:prstGeom prst="rect">
            <a:avLst/>
          </a:prstGeom>
        </p:spPr>
        <p:txBody>
          <a:bodyPr vert="horz" lIns="94768" tIns="47384" rIns="94768" bIns="47384"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1" y="6743937"/>
            <a:ext cx="4436114" cy="355363"/>
          </a:xfrm>
          <a:prstGeom prst="rect">
            <a:avLst/>
          </a:prstGeom>
        </p:spPr>
        <p:txBody>
          <a:bodyPr vert="horz" lIns="94768" tIns="47384" rIns="94768" bIns="47384"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5796110" y="6743937"/>
            <a:ext cx="4436114" cy="355363"/>
          </a:xfrm>
          <a:prstGeom prst="rect">
            <a:avLst/>
          </a:prstGeom>
        </p:spPr>
        <p:txBody>
          <a:bodyPr vert="horz" lIns="94768" tIns="47384" rIns="94768" bIns="47384" rtlCol="0" anchor="b"/>
          <a:lstStyle>
            <a:lvl1pPr algn="r">
              <a:defRPr sz="1200"/>
            </a:lvl1pPr>
          </a:lstStyle>
          <a:p>
            <a:fld id="{1AE3570B-F1D3-4331-BE46-23B5CEC2B970}" type="slidenum">
              <a:rPr lang="en-GB" smtClean="0"/>
              <a:t>‹#›</a:t>
            </a:fld>
            <a:endParaRPr lang="en-GB"/>
          </a:p>
        </p:txBody>
      </p:sp>
    </p:spTree>
    <p:extLst>
      <p:ext uri="{BB962C8B-B14F-4D97-AF65-F5344CB8AC3E}">
        <p14:creationId xmlns:p14="http://schemas.microsoft.com/office/powerpoint/2010/main" val="137512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1</a:t>
            </a:fld>
            <a:endParaRPr lang="en-GB"/>
          </a:p>
        </p:txBody>
      </p:sp>
    </p:spTree>
    <p:extLst>
      <p:ext uri="{BB962C8B-B14F-4D97-AF65-F5344CB8AC3E}">
        <p14:creationId xmlns:p14="http://schemas.microsoft.com/office/powerpoint/2010/main" val="2795364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Unclear semantics.</a:t>
            </a:r>
          </a:p>
        </p:txBody>
      </p:sp>
      <p:sp>
        <p:nvSpPr>
          <p:cNvPr id="4" name="Slide Number Placeholder 3"/>
          <p:cNvSpPr>
            <a:spLocks noGrp="1"/>
          </p:cNvSpPr>
          <p:nvPr>
            <p:ph type="sldNum" sz="quarter" idx="10"/>
          </p:nvPr>
        </p:nvSpPr>
        <p:spPr/>
        <p:txBody>
          <a:bodyPr/>
          <a:lstStyle/>
          <a:p>
            <a:fld id="{88160A0A-2EC7-44AB-A5B0-E6C8661E2AEE}" type="slidenum">
              <a:rPr lang="en-US" smtClean="0"/>
              <a:pPr/>
              <a:t>11</a:t>
            </a:fld>
            <a:endParaRPr lang="en-US"/>
          </a:p>
        </p:txBody>
      </p:sp>
    </p:spTree>
    <p:extLst>
      <p:ext uri="{BB962C8B-B14F-4D97-AF65-F5344CB8AC3E}">
        <p14:creationId xmlns:p14="http://schemas.microsoft.com/office/powerpoint/2010/main" val="32703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large a variability</a:t>
            </a:r>
          </a:p>
        </p:txBody>
      </p:sp>
      <p:sp>
        <p:nvSpPr>
          <p:cNvPr id="4" name="Slide Number Placeholder 3"/>
          <p:cNvSpPr>
            <a:spLocks noGrp="1"/>
          </p:cNvSpPr>
          <p:nvPr>
            <p:ph type="sldNum" sz="quarter" idx="10"/>
          </p:nvPr>
        </p:nvSpPr>
        <p:spPr/>
        <p:txBody>
          <a:bodyPr/>
          <a:lstStyle/>
          <a:p>
            <a:fld id="{88160A0A-2EC7-44AB-A5B0-E6C8661E2AEE}" type="slidenum">
              <a:rPr lang="en-US" smtClean="0"/>
              <a:pPr/>
              <a:t>12</a:t>
            </a:fld>
            <a:endParaRPr lang="en-US"/>
          </a:p>
        </p:txBody>
      </p:sp>
    </p:spTree>
    <p:extLst>
      <p:ext uri="{BB962C8B-B14F-4D97-AF65-F5344CB8AC3E}">
        <p14:creationId xmlns:p14="http://schemas.microsoft.com/office/powerpoint/2010/main" val="2401329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here XAI solutions. Fuzzy is an example.</a:t>
            </a:r>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13</a:t>
            </a:fld>
            <a:endParaRPr lang="en-GB"/>
          </a:p>
        </p:txBody>
      </p:sp>
    </p:spTree>
    <p:extLst>
      <p:ext uri="{BB962C8B-B14F-4D97-AF65-F5344CB8AC3E}">
        <p14:creationId xmlns:p14="http://schemas.microsoft.com/office/powerpoint/2010/main" val="191881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a:t>
            </a:r>
            <a:r>
              <a:rPr lang="en-US" i="1" dirty="0"/>
              <a:t>probabilistic fuzzy system (PFS) consists of a set of </a:t>
            </a:r>
            <a:r>
              <a:rPr lang="en-US" dirty="0"/>
              <a:t>rules whose antecedents are fuzzy conditions and whose consequents are probability distributions.</a:t>
            </a:r>
          </a:p>
          <a:p>
            <a:endParaRPr lang="en-US" dirty="0"/>
          </a:p>
          <a:p>
            <a:r>
              <a:rPr lang="en-US" dirty="0"/>
              <a:t>These probability estimates can assist clinicians in making decisions in four distinct ways: (</a:t>
            </a:r>
            <a:r>
              <a:rPr lang="en-US" dirty="0" err="1"/>
              <a:t>i</a:t>
            </a:r>
            <a:r>
              <a:rPr lang="en-US" dirty="0"/>
              <a:t>) by providing greater certainty out the expected effects of treatment, (ii) by improving understanding of specific prognostic elements and their relative influence on outcomes, (iii) by reducing reliance on commonly used clinical rules that may be biased, and (iv) by providing an explicit opportunity to review and compare explicit probability thresholds for important clinical decisions [28]. </a:t>
            </a:r>
          </a:p>
          <a:p>
            <a:endParaRPr lang="en-US" dirty="0"/>
          </a:p>
          <a:p>
            <a:r>
              <a:rPr lang="en-US" dirty="0"/>
              <a:t>Considering the problem of determining the class </a:t>
            </a:r>
            <a:r>
              <a:rPr lang="en-US" dirty="0" err="1"/>
              <a:t>y</a:t>
            </a:r>
            <a:r>
              <a:rPr lang="en-US" dirty="0"/>
              <a:t> 2 {C1,...,Cc} to which a data point </a:t>
            </a:r>
            <a:r>
              <a:rPr lang="en-US" dirty="0" err="1"/>
              <a:t>x</a:t>
            </a:r>
            <a:r>
              <a:rPr lang="en-US" dirty="0"/>
              <a:t> = (x1, ..., </a:t>
            </a:r>
            <a:r>
              <a:rPr lang="en-US" dirty="0" err="1"/>
              <a:t>xd</a:t>
            </a:r>
            <a:r>
              <a:rPr lang="en-US" dirty="0"/>
              <a:t>) belongs, the probabilistic fuzzy classifier will have the following general</a:t>
            </a:r>
          </a:p>
          <a:p>
            <a:r>
              <a:rPr lang="en-US" dirty="0"/>
              <a:t>form [14]</a:t>
            </a:r>
          </a:p>
          <a:p>
            <a:endParaRPr lang="en-US" dirty="0"/>
          </a:p>
          <a:p>
            <a:r>
              <a:rPr lang="en-US" dirty="0"/>
              <a:t>The antecedent fuzzy sets </a:t>
            </a:r>
            <a:r>
              <a:rPr lang="en-US" dirty="0" err="1"/>
              <a:t>Aj(j</a:t>
            </a:r>
            <a:r>
              <a:rPr lang="en-US" dirty="0"/>
              <a:t> = 1, ..., a) in are defined in the </a:t>
            </a:r>
            <a:r>
              <a:rPr lang="en-US" dirty="0" err="1"/>
              <a:t>d</a:t>
            </a:r>
            <a:r>
              <a:rPr lang="en-US" dirty="0"/>
              <a:t>-dimensional input space X. For each fuzzy set there is a corresponding probabilistic fuzzy rule. Furthermore, the probability parameters </a:t>
            </a:r>
            <a:r>
              <a:rPr lang="en-US" dirty="0" err="1"/>
              <a:t>pjk</a:t>
            </a:r>
            <a:r>
              <a:rPr lang="en-US" dirty="0"/>
              <a:t> in 1 satisfy</a:t>
            </a:r>
          </a:p>
        </p:txBody>
      </p:sp>
      <p:sp>
        <p:nvSpPr>
          <p:cNvPr id="4" name="Slide Number Placeholder 3"/>
          <p:cNvSpPr>
            <a:spLocks noGrp="1"/>
          </p:cNvSpPr>
          <p:nvPr>
            <p:ph type="sldNum" sz="quarter" idx="10"/>
          </p:nvPr>
        </p:nvSpPr>
        <p:spPr/>
        <p:txBody>
          <a:bodyPr/>
          <a:lstStyle/>
          <a:p>
            <a:fld id="{80F30445-9B05-EB42-9AE1-074FC6CED69C}" type="slidenum">
              <a:rPr lang="en-US" smtClean="0"/>
              <a:pPr/>
              <a:t>17</a:t>
            </a:fld>
            <a:endParaRPr lang="en-US"/>
          </a:p>
        </p:txBody>
      </p:sp>
    </p:spTree>
    <p:extLst>
      <p:ext uri="{BB962C8B-B14F-4D97-AF65-F5344CB8AC3E}">
        <p14:creationId xmlns:p14="http://schemas.microsoft.com/office/powerpoint/2010/main" val="76360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7102">
              <a:buFontTx/>
              <a:buChar char="-"/>
              <a:defRPr/>
            </a:pPr>
            <a:r>
              <a:rPr lang="en-US" dirty="0"/>
              <a:t>with the ultimate goal of planning further care for these critical patients and/or as a performance assessment tool to monitor quality of care within an ICU/across different ICUs </a:t>
            </a:r>
            <a:endParaRPr lang="en-US" baseline="0" dirty="0"/>
          </a:p>
        </p:txBody>
      </p:sp>
      <p:sp>
        <p:nvSpPr>
          <p:cNvPr id="4" name="Slide Number Placeholder 3"/>
          <p:cNvSpPr>
            <a:spLocks noGrp="1"/>
          </p:cNvSpPr>
          <p:nvPr>
            <p:ph type="sldNum" sz="quarter" idx="10"/>
          </p:nvPr>
        </p:nvSpPr>
        <p:spPr/>
        <p:txBody>
          <a:bodyPr/>
          <a:lstStyle/>
          <a:p>
            <a:fld id="{80F30445-9B05-EB42-9AE1-074FC6CED69C}" type="slidenum">
              <a:rPr lang="en-US" smtClean="0"/>
              <a:pPr/>
              <a:t>22</a:t>
            </a:fld>
            <a:endParaRPr lang="en-US"/>
          </a:p>
        </p:txBody>
      </p:sp>
    </p:spTree>
    <p:extLst>
      <p:ext uri="{BB962C8B-B14F-4D97-AF65-F5344CB8AC3E}">
        <p14:creationId xmlns:p14="http://schemas.microsoft.com/office/powerpoint/2010/main" val="3352907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Usually computed</a:t>
            </a:r>
            <a:r>
              <a:rPr lang="en-US" baseline="0" dirty="0"/>
              <a:t> only for a single moment in time; also validated for a single moment in time.</a:t>
            </a:r>
            <a:endParaRPr lang="en-US" dirty="0"/>
          </a:p>
        </p:txBody>
      </p:sp>
      <p:sp>
        <p:nvSpPr>
          <p:cNvPr id="4" name="Slide Number Placeholder 3"/>
          <p:cNvSpPr>
            <a:spLocks noGrp="1"/>
          </p:cNvSpPr>
          <p:nvPr>
            <p:ph type="sldNum" sz="quarter" idx="10"/>
          </p:nvPr>
        </p:nvSpPr>
        <p:spPr/>
        <p:txBody>
          <a:bodyPr/>
          <a:lstStyle/>
          <a:p>
            <a:pPr>
              <a:defRPr/>
            </a:pPr>
            <a:fld id="{75BBA13D-B431-4913-B916-BB4CE486BB4D}" type="slidenum">
              <a:rPr lang="en-US" smtClean="0"/>
              <a:pPr>
                <a:defRPr/>
              </a:pPr>
              <a:t>23</a:t>
            </a:fld>
            <a:endParaRPr lang="en-US"/>
          </a:p>
        </p:txBody>
      </p:sp>
    </p:spTree>
    <p:extLst>
      <p:ext uri="{BB962C8B-B14F-4D97-AF65-F5344CB8AC3E}">
        <p14:creationId xmlns:p14="http://schemas.microsoft.com/office/powerpoint/2010/main" val="457244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8406" eaLnBrk="1" fontAlgn="auto" hangingPunct="1">
              <a:spcBef>
                <a:spcPts val="0"/>
              </a:spcBef>
              <a:spcAft>
                <a:spcPts val="0"/>
              </a:spcAft>
              <a:defRPr/>
            </a:pPr>
            <a:r>
              <a:rPr lang="en-US" baseline="0" dirty="0"/>
              <a:t>In terms of accuracy, the models are not so interesting.</a:t>
            </a:r>
          </a:p>
        </p:txBody>
      </p:sp>
      <p:sp>
        <p:nvSpPr>
          <p:cNvPr id="4" name="Slide Number Placeholder 3"/>
          <p:cNvSpPr>
            <a:spLocks noGrp="1"/>
          </p:cNvSpPr>
          <p:nvPr>
            <p:ph type="sldNum" sz="quarter" idx="10"/>
          </p:nvPr>
        </p:nvSpPr>
        <p:spPr/>
        <p:txBody>
          <a:bodyPr/>
          <a:lstStyle/>
          <a:p>
            <a:fld id="{80F30445-9B05-EB42-9AE1-074FC6CED69C}" type="slidenum">
              <a:rPr lang="en-US" smtClean="0"/>
              <a:pPr/>
              <a:t>24</a:t>
            </a:fld>
            <a:endParaRPr lang="en-US"/>
          </a:p>
        </p:txBody>
      </p:sp>
    </p:spTree>
    <p:extLst>
      <p:ext uri="{BB962C8B-B14F-4D97-AF65-F5344CB8AC3E}">
        <p14:creationId xmlns:p14="http://schemas.microsoft.com/office/powerpoint/2010/main" val="513465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8406" eaLnBrk="1" fontAlgn="auto" hangingPunct="1">
              <a:spcBef>
                <a:spcPts val="0"/>
              </a:spcBef>
              <a:spcAft>
                <a:spcPts val="0"/>
              </a:spcAft>
              <a:defRPr/>
            </a:pPr>
            <a:endParaRPr lang="en-US" baseline="0" dirty="0"/>
          </a:p>
        </p:txBody>
      </p:sp>
      <p:sp>
        <p:nvSpPr>
          <p:cNvPr id="4" name="Slide Number Placeholder 3"/>
          <p:cNvSpPr>
            <a:spLocks noGrp="1"/>
          </p:cNvSpPr>
          <p:nvPr>
            <p:ph type="sldNum" sz="quarter" idx="10"/>
          </p:nvPr>
        </p:nvSpPr>
        <p:spPr/>
        <p:txBody>
          <a:bodyPr/>
          <a:lstStyle/>
          <a:p>
            <a:fld id="{80F30445-9B05-EB42-9AE1-074FC6CED69C}" type="slidenum">
              <a:rPr lang="en-US" smtClean="0"/>
              <a:pPr/>
              <a:t>25</a:t>
            </a:fld>
            <a:endParaRPr lang="en-US"/>
          </a:p>
        </p:txBody>
      </p:sp>
    </p:spTree>
    <p:extLst>
      <p:ext uri="{BB962C8B-B14F-4D97-AF65-F5344CB8AC3E}">
        <p14:creationId xmlns:p14="http://schemas.microsoft.com/office/powerpoint/2010/main" val="3696779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8406" eaLnBrk="1" fontAlgn="auto" hangingPunct="1">
              <a:spcBef>
                <a:spcPts val="0"/>
              </a:spcBef>
              <a:spcAft>
                <a:spcPts val="0"/>
              </a:spcAft>
              <a:defRPr/>
            </a:pPr>
            <a:r>
              <a:rPr lang="en-US" dirty="0"/>
              <a:t>Blue, green and red regions correspond respectively to the physiological ranges of low, normal and high values for these variables</a:t>
            </a:r>
            <a:endParaRPr lang="en-US" baseline="0" dirty="0"/>
          </a:p>
        </p:txBody>
      </p:sp>
      <p:sp>
        <p:nvSpPr>
          <p:cNvPr id="4" name="Slide Number Placeholder 3"/>
          <p:cNvSpPr>
            <a:spLocks noGrp="1"/>
          </p:cNvSpPr>
          <p:nvPr>
            <p:ph type="sldNum" sz="quarter" idx="10"/>
          </p:nvPr>
        </p:nvSpPr>
        <p:spPr/>
        <p:txBody>
          <a:bodyPr/>
          <a:lstStyle/>
          <a:p>
            <a:fld id="{80F30445-9B05-EB42-9AE1-074FC6CED69C}" type="slidenum">
              <a:rPr lang="en-US" smtClean="0"/>
              <a:pPr/>
              <a:t>26</a:t>
            </a:fld>
            <a:endParaRPr lang="en-US"/>
          </a:p>
        </p:txBody>
      </p:sp>
    </p:spTree>
    <p:extLst>
      <p:ext uri="{BB962C8B-B14F-4D97-AF65-F5344CB8AC3E}">
        <p14:creationId xmlns:p14="http://schemas.microsoft.com/office/powerpoint/2010/main" val="645983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altLang="zh-CN" sz="1800" dirty="0">
                <a:effectLst/>
                <a:latin typeface="等线" panose="02010600030101010101" pitchFamily="2" charset="-122"/>
                <a:ea typeface="等线" panose="02010600030101010101" pitchFamily="2" charset="-122"/>
                <a:cs typeface="Arial" panose="020B0604020202020204" pitchFamily="34" charset="0"/>
              </a:rPr>
              <a:t>According to the Institute of Medicine, an estimated 44,000 to 98,000 people die from medical errors each year in the United States alone, costing between \$17 and \$29 billion.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altLang="zh-CN" sz="1800" dirty="0">
                <a:effectLst/>
                <a:latin typeface="等线" panose="02010600030101010101" pitchFamily="2" charset="-122"/>
                <a:ea typeface="等线" panose="02010600030101010101" pitchFamily="2" charset="-122"/>
                <a:cs typeface="Arial" panose="020B0604020202020204" pitchFamily="34" charset="0"/>
              </a:rPr>
              <a:t>To improve </a:t>
            </a:r>
            <a:r>
              <a:rPr lang="en-US" altLang="zh-CN" sz="1800" dirty="0">
                <a:solidFill>
                  <a:srgbClr val="000000"/>
                </a:solidFill>
                <a:latin typeface="+mn-ea"/>
              </a:rPr>
              <a:t>service quality, and process efficiency, and </a:t>
            </a:r>
            <a:r>
              <a:rPr lang="en-US" altLang="zh-CN" sz="1800" dirty="0">
                <a:effectLst/>
                <a:latin typeface="等线" panose="02010600030101010101" pitchFamily="2" charset="-122"/>
                <a:ea typeface="等线" panose="02010600030101010101" pitchFamily="2" charset="-122"/>
                <a:cs typeface="Arial" panose="020B0604020202020204" pitchFamily="34" charset="0"/>
              </a:rPr>
              <a:t>save costs</a:t>
            </a:r>
            <a:r>
              <a:rPr lang="zh-CN" sz="1800" dirty="0">
                <a:effectLst/>
                <a:latin typeface="等线" panose="02010600030101010101" pitchFamily="2" charset="-122"/>
                <a:ea typeface="等线" panose="02010600030101010101" pitchFamily="2" charset="-122"/>
                <a:cs typeface="Arial" panose="020B0604020202020204" pitchFamily="34" charset="0"/>
              </a:rPr>
              <a:t>，</a:t>
            </a:r>
            <a:r>
              <a:rPr lang="en-US" altLang="zh-CN" sz="1800" dirty="0">
                <a:effectLst/>
                <a:latin typeface="等线" panose="02010600030101010101" pitchFamily="2" charset="-122"/>
                <a:ea typeface="等线" panose="02010600030101010101" pitchFamily="2" charset="-122"/>
                <a:cs typeface="Arial" panose="020B0604020202020204" pitchFamily="34" charset="0"/>
              </a:rPr>
              <a:t>people want to standardize the clinical process. Then </a:t>
            </a:r>
            <a:r>
              <a:rPr lang="en-US" altLang="zh-CN" sz="1800" dirty="0">
                <a:solidFill>
                  <a:schemeClr val="tx1"/>
                </a:solidFill>
                <a:latin typeface="+mn-ea"/>
              </a:rPr>
              <a:t>people</a:t>
            </a:r>
            <a:r>
              <a:rPr lang="en-US" altLang="zh-CN" sz="1800" dirty="0">
                <a:effectLst/>
                <a:latin typeface="等线" panose="02010600030101010101" pitchFamily="2" charset="-122"/>
                <a:ea typeface="等线" panose="02010600030101010101" pitchFamily="2" charset="-122"/>
                <a:cs typeface="Arial" panose="020B0604020202020204" pitchFamily="34" charset="0"/>
              </a:rPr>
              <a:t> carry out it with two main steps: 1) </a:t>
            </a:r>
            <a:r>
              <a:rPr lang="en-US" altLang="zh-CN" sz="2800" dirty="0">
                <a:solidFill>
                  <a:schemeClr val="tx1"/>
                </a:solidFill>
                <a:latin typeface="+mn-ea"/>
              </a:rPr>
              <a:t>design the standards, and 2) constantly optimize the implementation in clinical practice.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altLang="zh-CN" sz="2800" dirty="0">
                <a:solidFill>
                  <a:schemeClr val="tx1"/>
                </a:solidFill>
                <a:latin typeface="+mn-ea"/>
              </a:rPr>
              <a:t>To achieve this, people have developed a lot of tools, e.g., clinical pathway, guideline, and checklist. And all of the tools have been proved to be useful by multiple clinical trials.</a:t>
            </a:r>
          </a:p>
          <a:p>
            <a:pPr algn="just">
              <a:lnSpc>
                <a:spcPct val="107000"/>
              </a:lnSpc>
              <a:spcAft>
                <a:spcPts val="800"/>
              </a:spcAft>
            </a:pPr>
            <a:endParaRPr lang="en-US" sz="1800" dirty="0">
              <a:effectLst/>
              <a:latin typeface="等线" panose="02010600030101010101" pitchFamily="2" charset="-122"/>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8C538A16-44D0-4638-ACD6-43A88F095A25}" type="slidenum">
              <a:rPr lang="zh-CN" altLang="en-US" smtClean="0"/>
              <a:t>38</a:t>
            </a:fld>
            <a:endParaRPr lang="zh-CN" altLang="en-US"/>
          </a:p>
        </p:txBody>
      </p:sp>
    </p:spTree>
    <p:extLst>
      <p:ext uri="{BB962C8B-B14F-4D97-AF65-F5344CB8AC3E}">
        <p14:creationId xmlns:p14="http://schemas.microsoft.com/office/powerpoint/2010/main" val="185700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JADS: a unique academic Data Science &amp; AI institute – Interdisciplinary and Entrepreneurial </a:t>
            </a:r>
          </a:p>
          <a:p>
            <a:pPr marL="0" indent="0">
              <a:buNone/>
            </a:pPr>
            <a:endParaRPr lang="en-US" sz="1200"/>
          </a:p>
          <a:p>
            <a:pPr marL="0" indent="0">
              <a:buNone/>
            </a:pPr>
            <a:r>
              <a:rPr lang="en-US" sz="1200"/>
              <a:t>JADS is a hotspot where researchers, students, start-ups, scale-ups, SMEs and multinationals research and design tomorrow’s innovations in the field of Data Science &amp; AI.</a:t>
            </a:r>
          </a:p>
          <a:p>
            <a:pPr marL="0" indent="0">
              <a:buNone/>
            </a:pPr>
            <a:endParaRPr lang="en-US" sz="1200"/>
          </a:p>
          <a:p>
            <a:pPr marL="0" indent="0">
              <a:buNone/>
            </a:pPr>
            <a:r>
              <a:rPr lang="en-US" sz="1200"/>
              <a:t>We play a key role in building a new </a:t>
            </a:r>
            <a:r>
              <a:rPr lang="en-US" sz="1200" b="1"/>
              <a:t>ecosystem</a:t>
            </a:r>
            <a:r>
              <a:rPr lang="en-US" sz="1200"/>
              <a:t> and accelerate the data driven economy in The Netherlands. </a:t>
            </a:r>
          </a:p>
          <a:p>
            <a:endParaRPr lang="en-US" sz="1200"/>
          </a:p>
          <a:p>
            <a:pPr marL="0" indent="0">
              <a:buNone/>
            </a:pPr>
            <a:r>
              <a:rPr lang="en-US" sz="1200"/>
              <a:t>We do this by connecting </a:t>
            </a:r>
            <a:r>
              <a:rPr lang="en-US" sz="1200" b="1"/>
              <a:t>Data Science &amp; Entrepreneurship </a:t>
            </a:r>
            <a:r>
              <a:rPr lang="en-US" sz="1200"/>
              <a:t>in many ways. From educating students and professionals to organizing events, to accelerating data driven start-ups.</a:t>
            </a:r>
            <a:endParaRPr lang="en-NL" sz="1200"/>
          </a:p>
          <a:p>
            <a:pPr marL="0" indent="0">
              <a:buNone/>
            </a:pPr>
            <a:endParaRPr lang="en-NL" sz="1200"/>
          </a:p>
          <a:p>
            <a:endParaRPr lang="en-NL"/>
          </a:p>
        </p:txBody>
      </p:sp>
      <p:sp>
        <p:nvSpPr>
          <p:cNvPr id="4" name="Slide Number Placeholder 3"/>
          <p:cNvSpPr>
            <a:spLocks noGrp="1"/>
          </p:cNvSpPr>
          <p:nvPr>
            <p:ph type="sldNum" sz="quarter" idx="5"/>
          </p:nvPr>
        </p:nvSpPr>
        <p:spPr/>
        <p:txBody>
          <a:bodyPr/>
          <a:lstStyle/>
          <a:p>
            <a:fld id="{1AE3570B-F1D3-4331-BE46-23B5CEC2B970}" type="slidenum">
              <a:rPr lang="en-GB" smtClean="0"/>
              <a:t>2</a:t>
            </a:fld>
            <a:endParaRPr lang="en-GB"/>
          </a:p>
        </p:txBody>
      </p:sp>
    </p:spTree>
    <p:extLst>
      <p:ext uri="{BB962C8B-B14F-4D97-AF65-F5344CB8AC3E}">
        <p14:creationId xmlns:p14="http://schemas.microsoft.com/office/powerpoint/2010/main" val="331933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07000"/>
              </a:lnSpc>
              <a:spcAft>
                <a:spcPts val="800"/>
              </a:spcAft>
            </a:pPr>
            <a:r>
              <a:rPr lang="en-US" altLang="zh-CN" sz="1800" dirty="0">
                <a:effectLst/>
                <a:latin typeface="等线" panose="02010600030101010101" pitchFamily="2" charset="-122"/>
                <a:ea typeface="等线" panose="02010600030101010101" pitchFamily="2" charset="-122"/>
                <a:cs typeface="Arial" panose="020B0604020202020204" pitchFamily="34" charset="0"/>
              </a:rPr>
              <a:t>Although we have developed the clinical standardization for decades, but the literature shows the implementation is not as good as we expected. The quality of medical care and cost control is still lower than expected.</a:t>
            </a:r>
            <a:r>
              <a:rPr lang="zh-CN" altLang="en-US" sz="1800" dirty="0">
                <a:effectLst/>
                <a:latin typeface="等线" panose="02010600030101010101" pitchFamily="2" charset="-122"/>
                <a:ea typeface="等线" panose="02010600030101010101" pitchFamily="2" charset="-122"/>
                <a:cs typeface="Arial" panose="020B0604020202020204" pitchFamily="34" charset="0"/>
              </a:rPr>
              <a:t> </a:t>
            </a:r>
            <a:r>
              <a:rPr lang="en-US" altLang="zh-CN" sz="1800" dirty="0">
                <a:effectLst/>
                <a:latin typeface="等线" panose="02010600030101010101" pitchFamily="2" charset="-122"/>
                <a:ea typeface="等线" panose="02010600030101010101" pitchFamily="2" charset="-122"/>
                <a:cs typeface="Arial" panose="020B0604020202020204" pitchFamily="34" charset="0"/>
              </a:rPr>
              <a:t>There are still a lot of behaviors that deviate from the standards, which is what we called deviations.</a:t>
            </a:r>
          </a:p>
          <a:p>
            <a:pPr algn="just">
              <a:lnSpc>
                <a:spcPct val="107000"/>
              </a:lnSpc>
              <a:spcAft>
                <a:spcPts val="800"/>
              </a:spcAft>
            </a:pPr>
            <a:r>
              <a:rPr lang="en-US" altLang="zh-CN" sz="1800" dirty="0">
                <a:solidFill>
                  <a:schemeClr val="tx1"/>
                </a:solidFill>
                <a:latin typeface="+mn-ea"/>
              </a:rPr>
              <a:t>Before my research in TU/e, my work focused on checklist decision support system, which aims to reduce deviations and make people to follow the standards. However, we gradually realized that there are </a:t>
            </a:r>
            <a:r>
              <a:rPr lang="en-US" altLang="zh-CN" sz="1200" dirty="0">
                <a:solidFill>
                  <a:schemeClr val="tx1"/>
                </a:solidFill>
                <a:latin typeface="+mn-ea"/>
              </a:rPr>
              <a:t>also a lot of knowledge behind these deviations. </a:t>
            </a:r>
          </a:p>
          <a:p>
            <a:pPr algn="just">
              <a:lnSpc>
                <a:spcPct val="107000"/>
              </a:lnSpc>
              <a:spcAft>
                <a:spcPts val="800"/>
              </a:spcAft>
            </a:pPr>
            <a:r>
              <a:rPr lang="en-US" altLang="zh-CN" sz="1200" dirty="0">
                <a:solidFill>
                  <a:schemeClr val="tx1"/>
                </a:solidFill>
                <a:latin typeface="+mn-ea"/>
              </a:rPr>
              <a:t>Studies also showed that the deviation analysis can help to enhance the process, and then the deviations can be reduced by 30%.</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altLang="zh-CN" sz="1200" dirty="0">
                <a:effectLst/>
                <a:latin typeface="等线" panose="02010600030101010101" pitchFamily="2" charset="-122"/>
                <a:ea typeface="等线" panose="02010600030101010101" pitchFamily="2" charset="-122"/>
                <a:cs typeface="Arial" panose="020B0604020202020204" pitchFamily="34" charset="0"/>
              </a:rPr>
              <a:t>So that is why we want to focus on deviation research</a:t>
            </a:r>
            <a:r>
              <a:rPr lang="en-US" altLang="zh-CN" sz="1800" dirty="0">
                <a:effectLst/>
                <a:latin typeface="等线" panose="02010600030101010101" pitchFamily="2" charset="-122"/>
                <a:ea typeface="等线" panose="02010600030101010101" pitchFamily="2" charset="-122"/>
                <a:cs typeface="Arial" panose="020B0604020202020204" pitchFamily="34" charset="0"/>
              </a:rPr>
              <a:t>.</a:t>
            </a:r>
          </a:p>
          <a:p>
            <a:pPr algn="l"/>
            <a:r>
              <a:rPr lang="nl-NL" altLang="zh-CN" sz="1800" b="0" i="0" u="none" strike="noStrike" baseline="0" dirty="0">
                <a:latin typeface="CharterBT-Roman"/>
              </a:rPr>
              <a:t>To describe how it works for process enhancement, we desighed this implementation-evaluation-improvement cycle for clinical pathway. </a:t>
            </a:r>
            <a:r>
              <a:rPr lang="en-US" altLang="zh-CN" sz="1800" b="0" i="0" u="none" strike="noStrike" baseline="0" dirty="0">
                <a:latin typeface="CharterBT-Roman"/>
              </a:rPr>
              <a:t>after the implementation of the clinical pathway in the organizations,</a:t>
            </a:r>
          </a:p>
          <a:p>
            <a:pPr algn="l"/>
            <a:r>
              <a:rPr lang="en-US" altLang="zh-CN" sz="1800" b="0" i="0" u="none" strike="noStrike" baseline="0" dirty="0">
                <a:latin typeface="CharterBT-Roman"/>
              </a:rPr>
              <a:t>the analysts can detect the deviations in the real executions, and also evaluate the execution of the clinical pathway with the detected deviations. Then, by analyzing the effect of deviations on healthcare goals, the analysts can divide the deviations into "positive" (in green) or "negative" (in red). Positive deviations can help clinicians optimize clinical execution itself by introducing these changes in the design of the clinical pathway. On the other hand, analyzing the negative deviations can recognize the weakness and then strengthen the compliance of these activities in clinical execution by quality control tools or staff management. </a:t>
            </a:r>
            <a:endParaRPr lang="en-US" sz="1800" dirty="0">
              <a:effectLst/>
              <a:latin typeface="等线" panose="02010600030101010101" pitchFamily="2" charset="-122"/>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8C538A16-44D0-4638-ACD6-43A88F095A25}" type="slidenum">
              <a:rPr lang="zh-CN" altLang="en-US" smtClean="0"/>
              <a:t>39</a:t>
            </a:fld>
            <a:endParaRPr lang="zh-CN" altLang="en-US"/>
          </a:p>
        </p:txBody>
      </p:sp>
    </p:spTree>
    <p:extLst>
      <p:ext uri="{BB962C8B-B14F-4D97-AF65-F5344CB8AC3E}">
        <p14:creationId xmlns:p14="http://schemas.microsoft.com/office/powerpoint/2010/main" val="795628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zh-CN" sz="1800">
                <a:effectLst/>
                <a:latin typeface="等线" panose="02010600030101010101" pitchFamily="2" charset="-122"/>
                <a:ea typeface="等线" panose="02010600030101010101" pitchFamily="2" charset="-122"/>
                <a:cs typeface="Arial" panose="020B0604020202020204" pitchFamily="34" charset="0"/>
              </a:rPr>
              <a:t>所以我们提出引入模糊集表达变异检测中的数值型临床规则。</a:t>
            </a:r>
            <a:endParaRPr lang="en-US" sz="1800">
              <a:effectLst/>
              <a:latin typeface="等线" panose="02010600030101010101" pitchFamily="2" charset="-122"/>
              <a:ea typeface="等线" panose="02010600030101010101" pitchFamily="2" charset="-122"/>
              <a:cs typeface="Arial" panose="020B0604020202020204" pitchFamily="34" charset="0"/>
            </a:endParaRPr>
          </a:p>
          <a:p>
            <a:pPr algn="just">
              <a:lnSpc>
                <a:spcPct val="107000"/>
              </a:lnSpc>
              <a:spcAft>
                <a:spcPts val="800"/>
              </a:spcAft>
            </a:pPr>
            <a:r>
              <a:rPr lang="zh-CN" sz="1800">
                <a:effectLst/>
                <a:latin typeface="等线" panose="02010600030101010101" pitchFamily="2" charset="-122"/>
                <a:ea typeface="等线" panose="02010600030101010101" pitchFamily="2" charset="-122"/>
                <a:cs typeface="Arial" panose="020B0604020202020204" pitchFamily="34" charset="0"/>
              </a:rPr>
              <a:t>过去明确集规则对患者指标的判断表述为，““术前指标合规或不合规””，而我们提出使用模糊集将其表示为“指标合规的概率</a:t>
            </a:r>
            <a:r>
              <a:rPr lang="en-US" sz="1800">
                <a:effectLst/>
                <a:latin typeface="等线" panose="02010600030101010101" pitchFamily="2" charset="-122"/>
                <a:ea typeface="等线" panose="02010600030101010101" pitchFamily="2" charset="-122"/>
                <a:cs typeface="Arial" panose="020B0604020202020204" pitchFamily="34" charset="0"/>
              </a:rPr>
              <a:t>/</a:t>
            </a:r>
            <a:r>
              <a:rPr lang="zh-CN" sz="1800">
                <a:effectLst/>
                <a:latin typeface="等线" panose="02010600030101010101" pitchFamily="2" charset="-122"/>
                <a:ea typeface="等线" panose="02010600030101010101" pitchFamily="2" charset="-122"/>
                <a:cs typeface="Arial" panose="020B0604020202020204" pitchFamily="34" charset="0"/>
              </a:rPr>
              <a:t>程度是…”一个</a:t>
            </a:r>
            <a:r>
              <a:rPr lang="en-US" sz="1800">
                <a:effectLst/>
                <a:latin typeface="等线" panose="02010600030101010101" pitchFamily="2" charset="-122"/>
                <a:ea typeface="等线" panose="02010600030101010101" pitchFamily="2" charset="-122"/>
                <a:cs typeface="Arial" panose="020B0604020202020204" pitchFamily="34" charset="0"/>
              </a:rPr>
              <a:t>0-1</a:t>
            </a:r>
            <a:r>
              <a:rPr lang="zh-CN" sz="1800">
                <a:effectLst/>
                <a:latin typeface="等线" panose="02010600030101010101" pitchFamily="2" charset="-122"/>
                <a:ea typeface="等线" panose="02010600030101010101" pitchFamily="2" charset="-122"/>
                <a:cs typeface="Arial" panose="020B0604020202020204" pitchFamily="34" charset="0"/>
              </a:rPr>
              <a:t>之间的具体数值。这个数值将由隶属函数计算得到。因此，我们提出在损失函数中引入模糊集的隶属函数计算患者指标符合规则的程度。</a:t>
            </a:r>
            <a:endParaRPr lang="en-US" sz="1800">
              <a:effectLst/>
              <a:latin typeface="等线" panose="02010600030101010101" pitchFamily="2" charset="-122"/>
              <a:ea typeface="等线" panose="02010600030101010101" pitchFamily="2" charset="-122"/>
              <a:cs typeface="Arial" panose="020B0604020202020204" pitchFamily="34" charset="0"/>
            </a:endParaRPr>
          </a:p>
          <a:p>
            <a:pPr algn="just">
              <a:lnSpc>
                <a:spcPct val="107000"/>
              </a:lnSpc>
              <a:spcAft>
                <a:spcPts val="800"/>
              </a:spcAft>
            </a:pPr>
            <a:r>
              <a:rPr lang="zh-CN" sz="1800">
                <a:effectLst/>
                <a:latin typeface="等线" panose="02010600030101010101" pitchFamily="2" charset="-122"/>
                <a:ea typeface="等线" panose="02010600030101010101" pitchFamily="2" charset="-122"/>
                <a:cs typeface="Arial" panose="020B0604020202020204" pitchFamily="34" charset="0"/>
              </a:rPr>
              <a:t>其次，隶属函数的选择也应充分考虑变异值的分布以及临床专家对变异程度的认知，可以选择性使用高斯、线性函数、</a:t>
            </a:r>
            <a:r>
              <a:rPr lang="en-US" sz="1800">
                <a:effectLst/>
                <a:latin typeface="等线" panose="02010600030101010101" pitchFamily="2" charset="-122"/>
                <a:ea typeface="等线" panose="02010600030101010101" pitchFamily="2" charset="-122"/>
                <a:cs typeface="Arial" panose="020B0604020202020204" pitchFamily="34" charset="0"/>
              </a:rPr>
              <a:t>z</a:t>
            </a:r>
            <a:r>
              <a:rPr lang="zh-CN" sz="1800">
                <a:effectLst/>
                <a:latin typeface="等线" panose="02010600030101010101" pitchFamily="2" charset="-122"/>
                <a:ea typeface="等线" panose="02010600030101010101" pitchFamily="2" charset="-122"/>
                <a:cs typeface="Arial" panose="020B0604020202020204" pitchFamily="34" charset="0"/>
              </a:rPr>
              <a:t>函数等常见的模糊隶属函数。</a:t>
            </a:r>
            <a:endParaRPr lang="en-US" sz="1800">
              <a:effectLst/>
              <a:latin typeface="等线" panose="02010600030101010101" pitchFamily="2" charset="-122"/>
              <a:ea typeface="等线"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8C538A16-44D0-4638-ACD6-43A88F095A25}" type="slidenum">
              <a:rPr lang="zh-CN" altLang="en-US" smtClean="0"/>
              <a:t>40</a:t>
            </a:fld>
            <a:endParaRPr lang="zh-CN" altLang="en-US"/>
          </a:p>
        </p:txBody>
      </p:sp>
    </p:spTree>
    <p:extLst>
      <p:ext uri="{BB962C8B-B14F-4D97-AF65-F5344CB8AC3E}">
        <p14:creationId xmlns:p14="http://schemas.microsoft.com/office/powerpoint/2010/main" val="1816239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1800" kern="100">
                <a:effectLst/>
                <a:latin typeface="DengXian" panose="02010600030101010101" pitchFamily="2" charset="-122"/>
                <a:ea typeface="DengXian" panose="02010600030101010101" pitchFamily="2" charset="-122"/>
                <a:cs typeface="Arial" panose="020B0604020202020204" pitchFamily="34" charset="0"/>
              </a:rPr>
              <a:t>因此我们提出了基于模糊时间窗重排序的遵从度检查方法。方法主要分为两个阶段，阶段</a:t>
            </a:r>
            <a:r>
              <a:rPr lang="en-US" altLang="zh-CN" sz="1800" kern="100">
                <a:effectLst/>
                <a:latin typeface="DengXian" panose="02010600030101010101" pitchFamily="2" charset="-122"/>
                <a:ea typeface="DengXian" panose="02010600030101010101" pitchFamily="2" charset="-122"/>
                <a:cs typeface="Arial" panose="020B0604020202020204" pitchFamily="34" charset="0"/>
              </a:rPr>
              <a:t>1</a:t>
            </a:r>
            <a:r>
              <a:rPr lang="zh-CN" altLang="en-US" sz="1800" kern="100">
                <a:effectLst/>
                <a:latin typeface="DengXian" panose="02010600030101010101" pitchFamily="2" charset="-122"/>
                <a:ea typeface="DengXian" panose="02010600030101010101" pitchFamily="2" charset="-122"/>
                <a:cs typeface="Arial" panose="020B0604020202020204" pitchFamily="34" charset="0"/>
              </a:rPr>
              <a:t>主要目的是对事件日志进行重排序，阶段</a:t>
            </a:r>
            <a:r>
              <a:rPr lang="en-US" altLang="zh-CN" sz="1800" kern="100">
                <a:effectLst/>
                <a:latin typeface="DengXian" panose="02010600030101010101" pitchFamily="2" charset="-122"/>
                <a:ea typeface="DengXian" panose="02010600030101010101" pitchFamily="2" charset="-122"/>
                <a:cs typeface="Arial" panose="020B0604020202020204" pitchFamily="34" charset="0"/>
              </a:rPr>
              <a:t>2</a:t>
            </a:r>
            <a:r>
              <a:rPr lang="zh-CN" altLang="en-US" sz="1800" kern="100">
                <a:effectLst/>
                <a:latin typeface="DengXian" panose="02010600030101010101" pitchFamily="2" charset="-122"/>
                <a:ea typeface="DengXian" panose="02010600030101010101" pitchFamily="2" charset="-122"/>
                <a:cs typeface="Arial" panose="020B0604020202020204" pitchFamily="34" charset="0"/>
              </a:rPr>
              <a:t>主要是基于模糊时间的变异检测。</a:t>
            </a:r>
            <a:endParaRPr lang="en-GB" sz="1800" kern="100">
              <a:effectLst/>
              <a:latin typeface="DengXian" panose="02010600030101010101" pitchFamily="2" charset="-122"/>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8C538A16-44D0-4638-ACD6-43A88F095A25}" type="slidenum">
              <a:rPr lang="zh-CN" altLang="en-US" smtClean="0"/>
              <a:t>41</a:t>
            </a:fld>
            <a:endParaRPr lang="zh-CN" altLang="en-US"/>
          </a:p>
        </p:txBody>
      </p:sp>
    </p:spTree>
    <p:extLst>
      <p:ext uri="{BB962C8B-B14F-4D97-AF65-F5344CB8AC3E}">
        <p14:creationId xmlns:p14="http://schemas.microsoft.com/office/powerpoint/2010/main" val="235731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2AAAB-9648-B607-CF02-13B07C8B2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09366-4C0D-18EA-DF02-AF8B8878B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718A8-62FA-9FA5-C4AD-9D1B8F0321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accent1"/>
                </a:solidFill>
              </a:rPr>
              <a:t>maximize the mutual information between the prediction Y and the prediction obtained from the subgraph </a:t>
            </a:r>
            <a:r>
              <a:rPr lang="en-GB" sz="1200" i="1" dirty="0" err="1">
                <a:solidFill>
                  <a:schemeClr val="accent1"/>
                </a:solidFill>
              </a:rPr>
              <a:t>G</a:t>
            </a:r>
            <a:r>
              <a:rPr lang="en-GB" sz="1200" i="1" baseline="-25000" dirty="0" err="1">
                <a:solidFill>
                  <a:schemeClr val="accent1"/>
                </a:solidFill>
              </a:rPr>
              <a:t>s</a:t>
            </a:r>
            <a:r>
              <a:rPr lang="en-GB" sz="1200" i="1" dirty="0">
                <a:solidFill>
                  <a:schemeClr val="accent1"/>
                </a:solidFill>
              </a:rPr>
              <a:t> and subset of node features </a:t>
            </a:r>
            <a:r>
              <a:rPr lang="en-GB" sz="1200" i="1" dirty="0" err="1">
                <a:solidFill>
                  <a:schemeClr val="accent1"/>
                </a:solidFill>
              </a:rPr>
              <a:t>X</a:t>
            </a:r>
            <a:r>
              <a:rPr lang="en-GB" sz="1200" i="1" baseline="-25000" dirty="0" err="1">
                <a:solidFill>
                  <a:schemeClr val="accent1"/>
                </a:solidFill>
              </a:rPr>
              <a:t>s</a:t>
            </a:r>
            <a:endParaRPr lang="en-NL" sz="1200" i="1" dirty="0">
              <a:solidFill>
                <a:schemeClr val="accent1"/>
              </a:solidFill>
            </a:endParaRPr>
          </a:p>
          <a:p>
            <a:endParaRPr lang="en-NL" dirty="0"/>
          </a:p>
        </p:txBody>
      </p:sp>
      <p:sp>
        <p:nvSpPr>
          <p:cNvPr id="4" name="Slide Number Placeholder 3">
            <a:extLst>
              <a:ext uri="{FF2B5EF4-FFF2-40B4-BE49-F238E27FC236}">
                <a16:creationId xmlns:a16="http://schemas.microsoft.com/office/drawing/2014/main" id="{4F28087C-8D06-6FA6-0095-AB824C32722E}"/>
              </a:ext>
            </a:extLst>
          </p:cNvPr>
          <p:cNvSpPr>
            <a:spLocks noGrp="1"/>
          </p:cNvSpPr>
          <p:nvPr>
            <p:ph type="sldNum" sz="quarter" idx="5"/>
          </p:nvPr>
        </p:nvSpPr>
        <p:spPr/>
        <p:txBody>
          <a:bodyPr/>
          <a:lstStyle/>
          <a:p>
            <a:fld id="{1AE3570B-F1D3-4331-BE46-23B5CEC2B970}" type="slidenum">
              <a:rPr lang="en-GB" smtClean="0"/>
              <a:t>46</a:t>
            </a:fld>
            <a:endParaRPr lang="en-GB"/>
          </a:p>
        </p:txBody>
      </p:sp>
    </p:spTree>
    <p:extLst>
      <p:ext uri="{BB962C8B-B14F-4D97-AF65-F5344CB8AC3E}">
        <p14:creationId xmlns:p14="http://schemas.microsoft.com/office/powerpoint/2010/main" val="3816759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a:t>
            </a:r>
            <a:r>
              <a:rPr lang="en-US" baseline="0" dirty="0"/>
              <a:t> of healthcare is DATA!</a:t>
            </a:r>
            <a:endParaRPr lang="en-US" dirty="0"/>
          </a:p>
        </p:txBody>
      </p:sp>
      <p:sp>
        <p:nvSpPr>
          <p:cNvPr id="4" name="Slide Number Placeholder 3"/>
          <p:cNvSpPr>
            <a:spLocks noGrp="1"/>
          </p:cNvSpPr>
          <p:nvPr>
            <p:ph type="sldNum" sz="quarter" idx="10"/>
          </p:nvPr>
        </p:nvSpPr>
        <p:spPr/>
        <p:txBody>
          <a:bodyPr/>
          <a:lstStyle/>
          <a:p>
            <a:fld id="{88160A0A-2EC7-44AB-A5B0-E6C8661E2AEE}" type="slidenum">
              <a:rPr lang="en-US" smtClean="0"/>
              <a:pPr/>
              <a:t>53</a:t>
            </a:fld>
            <a:endParaRPr lang="en-US"/>
          </a:p>
        </p:txBody>
      </p:sp>
    </p:spTree>
    <p:extLst>
      <p:ext uri="{BB962C8B-B14F-4D97-AF65-F5344CB8AC3E}">
        <p14:creationId xmlns:p14="http://schemas.microsoft.com/office/powerpoint/2010/main" val="1928351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70452-D4E7-DD76-B405-141EE5C41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26592-D1EE-B00A-5A5C-1C7B68784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2975E-B0E9-6E8A-EA96-5B4275426037}"/>
              </a:ext>
            </a:extLst>
          </p:cNvPr>
          <p:cNvSpPr>
            <a:spLocks noGrp="1"/>
          </p:cNvSpPr>
          <p:nvPr>
            <p:ph type="body" idx="1"/>
          </p:nvPr>
        </p:nvSpPr>
        <p:spPr/>
        <p:txBody>
          <a:bodyPr/>
          <a:lstStyle/>
          <a:p>
            <a:r>
              <a:rPr lang="en-US" dirty="0"/>
              <a:t>Emphasize here XAI solutions. Fuzzy is an example.</a:t>
            </a:r>
            <a:endParaRPr lang="LID4096" dirty="0"/>
          </a:p>
        </p:txBody>
      </p:sp>
      <p:sp>
        <p:nvSpPr>
          <p:cNvPr id="4" name="Slide Number Placeholder 3">
            <a:extLst>
              <a:ext uri="{FF2B5EF4-FFF2-40B4-BE49-F238E27FC236}">
                <a16:creationId xmlns:a16="http://schemas.microsoft.com/office/drawing/2014/main" id="{607168EC-BCD0-DB1E-00E1-006F10A4D20E}"/>
              </a:ext>
            </a:extLst>
          </p:cNvPr>
          <p:cNvSpPr>
            <a:spLocks noGrp="1"/>
          </p:cNvSpPr>
          <p:nvPr>
            <p:ph type="sldNum" sz="quarter" idx="5"/>
          </p:nvPr>
        </p:nvSpPr>
        <p:spPr/>
        <p:txBody>
          <a:bodyPr/>
          <a:lstStyle/>
          <a:p>
            <a:fld id="{1AE3570B-F1D3-4331-BE46-23B5CEC2B970}" type="slidenum">
              <a:rPr lang="en-GB" smtClean="0"/>
              <a:t>55</a:t>
            </a:fld>
            <a:endParaRPr lang="en-GB"/>
          </a:p>
        </p:txBody>
      </p:sp>
    </p:spTree>
    <p:extLst>
      <p:ext uri="{BB962C8B-B14F-4D97-AF65-F5344CB8AC3E}">
        <p14:creationId xmlns:p14="http://schemas.microsoft.com/office/powerpoint/2010/main" val="2125531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turned into a simple pipeline.</a:t>
            </a:r>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56</a:t>
            </a:fld>
            <a:endParaRPr lang="en-GB"/>
          </a:p>
        </p:txBody>
      </p:sp>
    </p:spTree>
    <p:extLst>
      <p:ext uri="{BB962C8B-B14F-4D97-AF65-F5344CB8AC3E}">
        <p14:creationId xmlns:p14="http://schemas.microsoft.com/office/powerpoint/2010/main" val="1307409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8406" eaLnBrk="1" fontAlgn="auto" hangingPunct="1">
              <a:spcBef>
                <a:spcPts val="0"/>
              </a:spcBef>
              <a:spcAft>
                <a:spcPts val="0"/>
              </a:spcAft>
              <a:defRPr/>
            </a:pPr>
            <a:endParaRPr lang="en-US" baseline="0" dirty="0"/>
          </a:p>
        </p:txBody>
      </p:sp>
      <p:sp>
        <p:nvSpPr>
          <p:cNvPr id="4" name="Slide Number Placeholder 3"/>
          <p:cNvSpPr>
            <a:spLocks noGrp="1"/>
          </p:cNvSpPr>
          <p:nvPr>
            <p:ph type="sldNum" sz="quarter" idx="10"/>
          </p:nvPr>
        </p:nvSpPr>
        <p:spPr/>
        <p:txBody>
          <a:bodyPr/>
          <a:lstStyle/>
          <a:p>
            <a:fld id="{80F30445-9B05-EB42-9AE1-074FC6CED69C}" type="slidenum">
              <a:rPr lang="en-US" smtClean="0"/>
              <a:pPr/>
              <a:t>58</a:t>
            </a:fld>
            <a:endParaRPr lang="en-US"/>
          </a:p>
        </p:txBody>
      </p:sp>
    </p:spTree>
    <p:extLst>
      <p:ext uri="{BB962C8B-B14F-4D97-AF65-F5344CB8AC3E}">
        <p14:creationId xmlns:p14="http://schemas.microsoft.com/office/powerpoint/2010/main" val="105827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8406" eaLnBrk="1" fontAlgn="auto" hangingPunct="1">
              <a:spcBef>
                <a:spcPts val="0"/>
              </a:spcBef>
              <a:spcAft>
                <a:spcPts val="0"/>
              </a:spcAft>
              <a:defRPr/>
            </a:pPr>
            <a:endParaRPr lang="en-US" baseline="0" dirty="0"/>
          </a:p>
        </p:txBody>
      </p:sp>
      <p:sp>
        <p:nvSpPr>
          <p:cNvPr id="4" name="Slide Number Placeholder 3"/>
          <p:cNvSpPr>
            <a:spLocks noGrp="1"/>
          </p:cNvSpPr>
          <p:nvPr>
            <p:ph type="sldNum" sz="quarter" idx="10"/>
          </p:nvPr>
        </p:nvSpPr>
        <p:spPr/>
        <p:txBody>
          <a:bodyPr/>
          <a:lstStyle/>
          <a:p>
            <a:fld id="{80F30445-9B05-EB42-9AE1-074FC6CED69C}" type="slidenum">
              <a:rPr lang="en-US" smtClean="0"/>
              <a:pPr/>
              <a:t>59</a:t>
            </a:fld>
            <a:endParaRPr lang="en-US"/>
          </a:p>
        </p:txBody>
      </p:sp>
    </p:spTree>
    <p:extLst>
      <p:ext uri="{BB962C8B-B14F-4D97-AF65-F5344CB8AC3E}">
        <p14:creationId xmlns:p14="http://schemas.microsoft.com/office/powerpoint/2010/main" val="2841573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F30445-9B05-EB42-9AE1-074FC6CED69C}" type="slidenum">
              <a:rPr lang="en-US" smtClean="0"/>
              <a:pPr/>
              <a:t>62</a:t>
            </a:fld>
            <a:endParaRPr lang="en-US"/>
          </a:p>
        </p:txBody>
      </p:sp>
    </p:spTree>
    <p:extLst>
      <p:ext uri="{BB962C8B-B14F-4D97-AF65-F5344CB8AC3E}">
        <p14:creationId xmlns:p14="http://schemas.microsoft.com/office/powerpoint/2010/main" val="307529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work on data science technology, in business and society perspective.</a:t>
            </a:r>
          </a:p>
          <a:p>
            <a:pPr marL="171450" indent="-171450">
              <a:buFont typeface="Arial" panose="020B0604020202020204" pitchFamily="34" charset="0"/>
              <a:buChar char="•"/>
            </a:pPr>
            <a:r>
              <a:rPr lang="en-US" dirty="0"/>
              <a:t>Own research focuses on safety-critical systems or environments, especially on transparent systems based on fuzzy set theory.</a:t>
            </a:r>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3</a:t>
            </a:fld>
            <a:endParaRPr lang="en-GB"/>
          </a:p>
        </p:txBody>
      </p:sp>
    </p:spTree>
    <p:extLst>
      <p:ext uri="{BB962C8B-B14F-4D97-AF65-F5344CB8AC3E}">
        <p14:creationId xmlns:p14="http://schemas.microsoft.com/office/powerpoint/2010/main" val="783804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8406" eaLnBrk="1" fontAlgn="auto" hangingPunct="1">
              <a:spcBef>
                <a:spcPts val="0"/>
              </a:spcBef>
              <a:spcAft>
                <a:spcPts val="0"/>
              </a:spcAft>
              <a:defRPr/>
            </a:pPr>
            <a:endParaRPr lang="en-US" baseline="0" dirty="0"/>
          </a:p>
        </p:txBody>
      </p:sp>
      <p:sp>
        <p:nvSpPr>
          <p:cNvPr id="4" name="Slide Number Placeholder 3"/>
          <p:cNvSpPr>
            <a:spLocks noGrp="1"/>
          </p:cNvSpPr>
          <p:nvPr>
            <p:ph type="sldNum" sz="quarter" idx="10"/>
          </p:nvPr>
        </p:nvSpPr>
        <p:spPr/>
        <p:txBody>
          <a:bodyPr/>
          <a:lstStyle/>
          <a:p>
            <a:fld id="{80F30445-9B05-EB42-9AE1-074FC6CED69C}" type="slidenum">
              <a:rPr lang="en-US" smtClean="0"/>
              <a:pPr/>
              <a:t>63</a:t>
            </a:fld>
            <a:endParaRPr lang="en-US"/>
          </a:p>
        </p:txBody>
      </p:sp>
    </p:spTree>
    <p:extLst>
      <p:ext uri="{BB962C8B-B14F-4D97-AF65-F5344CB8AC3E}">
        <p14:creationId xmlns:p14="http://schemas.microsoft.com/office/powerpoint/2010/main" val="2450701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8406" eaLnBrk="1" fontAlgn="auto" hangingPunct="1">
              <a:spcBef>
                <a:spcPts val="0"/>
              </a:spcBef>
              <a:spcAft>
                <a:spcPts val="0"/>
              </a:spcAft>
              <a:defRPr/>
            </a:pPr>
            <a:endParaRPr lang="en-US" baseline="0" dirty="0"/>
          </a:p>
          <a:p>
            <a:pPr defTabSz="468406" eaLnBrk="1" fontAlgn="auto" hangingPunct="1">
              <a:spcBef>
                <a:spcPts val="0"/>
              </a:spcBef>
              <a:spcAft>
                <a:spcPts val="0"/>
              </a:spcAft>
              <a:defRPr/>
            </a:pPr>
            <a:r>
              <a:rPr lang="en-US" baseline="0" dirty="0"/>
              <a:t>-  Not very interpretable</a:t>
            </a:r>
          </a:p>
          <a:p>
            <a:pPr defTabSz="468406" eaLnBrk="1" fontAlgn="auto" hangingPunct="1">
              <a:spcBef>
                <a:spcPts val="0"/>
              </a:spcBef>
              <a:spcAft>
                <a:spcPts val="0"/>
              </a:spcAft>
              <a:buFontTx/>
              <a:buChar char="-"/>
              <a:defRPr/>
            </a:pPr>
            <a:r>
              <a:rPr lang="en-US" baseline="0" dirty="0"/>
              <a:t>- Some </a:t>
            </a:r>
            <a:r>
              <a:rPr lang="en-US" baseline="0" dirty="0" err="1"/>
              <a:t>MFs</a:t>
            </a:r>
            <a:r>
              <a:rPr lang="en-US" baseline="0" dirty="0"/>
              <a:t>  seem to be always are always fired, while others never</a:t>
            </a:r>
          </a:p>
        </p:txBody>
      </p:sp>
      <p:sp>
        <p:nvSpPr>
          <p:cNvPr id="4" name="Slide Number Placeholder 3"/>
          <p:cNvSpPr>
            <a:spLocks noGrp="1"/>
          </p:cNvSpPr>
          <p:nvPr>
            <p:ph type="sldNum" sz="quarter" idx="10"/>
          </p:nvPr>
        </p:nvSpPr>
        <p:spPr/>
        <p:txBody>
          <a:bodyPr/>
          <a:lstStyle/>
          <a:p>
            <a:fld id="{80F30445-9B05-EB42-9AE1-074FC6CED69C}" type="slidenum">
              <a:rPr lang="en-US" smtClean="0"/>
              <a:pPr/>
              <a:t>66</a:t>
            </a:fld>
            <a:endParaRPr lang="en-US"/>
          </a:p>
        </p:txBody>
      </p:sp>
    </p:spTree>
    <p:extLst>
      <p:ext uri="{BB962C8B-B14F-4D97-AF65-F5344CB8AC3E}">
        <p14:creationId xmlns:p14="http://schemas.microsoft.com/office/powerpoint/2010/main" val="1516215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PFS should be discussed together with the example above.</a:t>
            </a:r>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67</a:t>
            </a:fld>
            <a:endParaRPr lang="en-GB"/>
          </a:p>
        </p:txBody>
      </p:sp>
    </p:spTree>
    <p:extLst>
      <p:ext uri="{BB962C8B-B14F-4D97-AF65-F5344CB8AC3E}">
        <p14:creationId xmlns:p14="http://schemas.microsoft.com/office/powerpoint/2010/main" val="510304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solidFill>
                  <a:srgbClr val="000000"/>
                </a:solidFill>
                <a:latin typeface="微软雅黑" panose="020B0503020204020204" pitchFamily="34" charset="-122"/>
                <a:ea typeface="微软雅黑" panose="020B0503020204020204" pitchFamily="34" charset="-122"/>
              </a:rPr>
              <a:t>现有的多角度遵从度检查策略均难以实现多角度的临床变异检测</a:t>
            </a:r>
            <a:endParaRPr lang="en-US" altLang="zh-CN" sz="2800" dirty="0">
              <a:solidFill>
                <a:srgbClr val="0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sz="1800" dirty="0">
                <a:effectLst/>
                <a:ea typeface="等线" panose="02010600030101010101" pitchFamily="2" charset="-122"/>
                <a:cs typeface="Arial" panose="020B0604020202020204" pitchFamily="34" charset="0"/>
              </a:rPr>
              <a:t>所以，我们</a:t>
            </a:r>
            <a:r>
              <a:rPr lang="zh-CN" altLang="en-US" sz="1800" dirty="0">
                <a:effectLst/>
                <a:ea typeface="等线" panose="02010600030101010101" pitchFamily="2" charset="-122"/>
                <a:cs typeface="Arial" panose="020B0604020202020204" pitchFamily="34" charset="0"/>
              </a:rPr>
              <a:t>提出</a:t>
            </a:r>
            <a:r>
              <a:rPr lang="zh-CN" sz="1800" dirty="0">
                <a:effectLst/>
                <a:ea typeface="等线" panose="02010600030101010101" pitchFamily="2" charset="-122"/>
                <a:cs typeface="Arial" panose="020B0604020202020204" pitchFamily="34" charset="0"/>
              </a:rPr>
              <a:t>重新定义模型与日志的匹配方式，将数据流变异检测考虑为独立的序列，根据模型中的数据规则条件，对数据流是否合规进行判断，从而实现模型事件、日志事件、数据流的同步判断。</a:t>
            </a:r>
            <a:endParaRPr lang="en-US" altLang="zh-CN" sz="1800" kern="100" dirty="0">
              <a:effectLst/>
              <a:latin typeface="DengXian" panose="02010600030101010101" pitchFamily="2" charset="-122"/>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8C538A16-44D0-4638-ACD6-43A88F095A25}" type="slidenum">
              <a:rPr lang="zh-CN" altLang="en-US" smtClean="0"/>
              <a:t>74</a:t>
            </a:fld>
            <a:endParaRPr lang="zh-CN" altLang="en-US"/>
          </a:p>
        </p:txBody>
      </p:sp>
    </p:spTree>
    <p:extLst>
      <p:ext uri="{BB962C8B-B14F-4D97-AF65-F5344CB8AC3E}">
        <p14:creationId xmlns:p14="http://schemas.microsoft.com/office/powerpoint/2010/main" val="3844529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2295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EBE85-2542-0AD9-DDC1-5BC6E570F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97E8A-056F-3BDA-297F-3E17995F1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046A1-E76E-216F-4AE6-5C59079963CD}"/>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22294FF5-0D59-2161-30E1-A9D8AF228013}"/>
              </a:ext>
            </a:extLst>
          </p:cNvPr>
          <p:cNvSpPr>
            <a:spLocks noGrp="1"/>
          </p:cNvSpPr>
          <p:nvPr>
            <p:ph type="sldNum" sz="quarter" idx="5"/>
          </p:nvPr>
        </p:nvSpPr>
        <p:spPr/>
        <p:txBody>
          <a:bodyPr/>
          <a:lstStyle/>
          <a:p>
            <a:fld id="{1AE3570B-F1D3-4331-BE46-23B5CEC2B970}" type="slidenum">
              <a:rPr lang="en-GB" smtClean="0"/>
              <a:t>77</a:t>
            </a:fld>
            <a:endParaRPr lang="en-GB"/>
          </a:p>
        </p:txBody>
      </p:sp>
    </p:spTree>
    <p:extLst>
      <p:ext uri="{BB962C8B-B14F-4D97-AF65-F5344CB8AC3E}">
        <p14:creationId xmlns:p14="http://schemas.microsoft.com/office/powerpoint/2010/main" val="132923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generated by OpenAI.</a:t>
            </a:r>
          </a:p>
          <a:p>
            <a:r>
              <a:rPr lang="en-US" dirty="0"/>
              <a:t>Argue that XAI is a strategy when the quality of data is poor.</a:t>
            </a:r>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4</a:t>
            </a:fld>
            <a:endParaRPr lang="en-GB"/>
          </a:p>
        </p:txBody>
      </p:sp>
    </p:spTree>
    <p:extLst>
      <p:ext uri="{BB962C8B-B14F-4D97-AF65-F5344CB8AC3E}">
        <p14:creationId xmlns:p14="http://schemas.microsoft.com/office/powerpoint/2010/main" val="255540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Wikipedia</a:t>
            </a:r>
          </a:p>
          <a:p>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5</a:t>
            </a:fld>
            <a:endParaRPr lang="en-GB"/>
          </a:p>
        </p:txBody>
      </p:sp>
    </p:spTree>
    <p:extLst>
      <p:ext uri="{BB962C8B-B14F-4D97-AF65-F5344CB8AC3E}">
        <p14:creationId xmlns:p14="http://schemas.microsoft.com/office/powerpoint/2010/main" val="408620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Woman: </a:t>
            </a:r>
            <a:r>
              <a:rPr lang="en-US" dirty="0" err="1"/>
              <a:t>gettyimages</a:t>
            </a:r>
            <a:r>
              <a:rPr lang="en-US" dirty="0"/>
              <a:t>: FG Trade</a:t>
            </a:r>
          </a:p>
          <a:p>
            <a:r>
              <a:rPr lang="en-US" dirty="0"/>
              <a:t>Autonomous driving: </a:t>
            </a:r>
            <a:r>
              <a:rPr lang="en-US" dirty="0" err="1"/>
              <a:t>gettyimages</a:t>
            </a:r>
            <a:r>
              <a:rPr lang="en-US" dirty="0"/>
              <a:t>: </a:t>
            </a:r>
            <a:r>
              <a:rPr lang="en-US" dirty="0" err="1"/>
              <a:t>AerialPerspectiveImages</a:t>
            </a:r>
            <a:endParaRPr lang="en-US" dirty="0"/>
          </a:p>
          <a:p>
            <a:r>
              <a:rPr lang="en-US" dirty="0"/>
              <a:t>Chips: </a:t>
            </a:r>
            <a:r>
              <a:rPr lang="en-US" dirty="0" err="1"/>
              <a:t>gettyimages</a:t>
            </a:r>
            <a:r>
              <a:rPr lang="en-US" dirty="0"/>
              <a:t>: Yuichiro Chino</a:t>
            </a:r>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6</a:t>
            </a:fld>
            <a:endParaRPr lang="en-GB"/>
          </a:p>
        </p:txBody>
      </p:sp>
    </p:spTree>
    <p:extLst>
      <p:ext uri="{BB962C8B-B14F-4D97-AF65-F5344CB8AC3E}">
        <p14:creationId xmlns:p14="http://schemas.microsoft.com/office/powerpoint/2010/main" val="196794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of data also happens in healthcare. Smart ICU follows all data about patient and context. </a:t>
            </a:r>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8</a:t>
            </a:fld>
            <a:endParaRPr lang="en-GB"/>
          </a:p>
        </p:txBody>
      </p:sp>
    </p:spTree>
    <p:extLst>
      <p:ext uri="{BB962C8B-B14F-4D97-AF65-F5344CB8AC3E}">
        <p14:creationId xmlns:p14="http://schemas.microsoft.com/office/powerpoint/2010/main" val="360453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is still much progress to make. Data-driven approaches in healthcare, despite big improvements, still face many challenges due to the nature of healthcare data.</a:t>
            </a:r>
          </a:p>
          <a:p>
            <a:r>
              <a:rPr lang="en-US" dirty="0"/>
              <a:t>Normally, in data science, you collect data,</a:t>
            </a:r>
            <a:r>
              <a:rPr lang="en-US" baseline="0" dirty="0"/>
              <a:t> you process it and develop a model. However, healthcare (big) data has a whole range of problems that need to be addressed.</a:t>
            </a:r>
            <a:endParaRPr lang="en-US" dirty="0"/>
          </a:p>
        </p:txBody>
      </p:sp>
      <p:sp>
        <p:nvSpPr>
          <p:cNvPr id="4" name="Slide Number Placeholder 3"/>
          <p:cNvSpPr>
            <a:spLocks noGrp="1"/>
          </p:cNvSpPr>
          <p:nvPr>
            <p:ph type="sldNum" sz="quarter" idx="10"/>
          </p:nvPr>
        </p:nvSpPr>
        <p:spPr/>
        <p:txBody>
          <a:bodyPr/>
          <a:lstStyle/>
          <a:p>
            <a:fld id="{88160A0A-2EC7-44AB-A5B0-E6C8661E2AEE}" type="slidenum">
              <a:rPr lang="en-US" smtClean="0"/>
              <a:pPr/>
              <a:t>9</a:t>
            </a:fld>
            <a:endParaRPr lang="en-US"/>
          </a:p>
        </p:txBody>
      </p:sp>
    </p:spTree>
    <p:extLst>
      <p:ext uri="{BB962C8B-B14F-4D97-AF65-F5344CB8AC3E}">
        <p14:creationId xmlns:p14="http://schemas.microsoft.com/office/powerpoint/2010/main" val="2855701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Observability issues: measurements are proxies for real variable of interest.</a:t>
            </a:r>
            <a:endParaRPr lang="LID4096" dirty="0"/>
          </a:p>
        </p:txBody>
      </p:sp>
      <p:sp>
        <p:nvSpPr>
          <p:cNvPr id="4" name="Slide Number Placeholder 3"/>
          <p:cNvSpPr>
            <a:spLocks noGrp="1"/>
          </p:cNvSpPr>
          <p:nvPr>
            <p:ph type="sldNum" sz="quarter" idx="5"/>
          </p:nvPr>
        </p:nvSpPr>
        <p:spPr/>
        <p:txBody>
          <a:bodyPr/>
          <a:lstStyle/>
          <a:p>
            <a:fld id="{1AE3570B-F1D3-4331-BE46-23B5CEC2B970}" type="slidenum">
              <a:rPr lang="en-GB" smtClean="0"/>
              <a:t>10</a:t>
            </a:fld>
            <a:endParaRPr lang="en-GB"/>
          </a:p>
        </p:txBody>
      </p:sp>
    </p:spTree>
    <p:extLst>
      <p:ext uri="{BB962C8B-B14F-4D97-AF65-F5344CB8AC3E}">
        <p14:creationId xmlns:p14="http://schemas.microsoft.com/office/powerpoint/2010/main" val="1242881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main">
    <p:spTree>
      <p:nvGrpSpPr>
        <p:cNvPr id="1" name=""/>
        <p:cNvGrpSpPr/>
        <p:nvPr/>
      </p:nvGrpSpPr>
      <p:grpSpPr>
        <a:xfrm>
          <a:off x="0" y="0"/>
          <a:ext cx="0" cy="0"/>
          <a:chOff x="0" y="0"/>
          <a:chExt cx="0" cy="0"/>
        </a:xfrm>
      </p:grpSpPr>
      <p:sp>
        <p:nvSpPr>
          <p:cNvPr id="4" name="Tijdelijke aanduiding voor afbeelding 16">
            <a:extLst>
              <a:ext uri="{FF2B5EF4-FFF2-40B4-BE49-F238E27FC236}">
                <a16:creationId xmlns:a16="http://schemas.microsoft.com/office/drawing/2014/main" id="{A9093F6C-0D79-04BB-B775-DE9A72939136}"/>
              </a:ext>
            </a:extLst>
          </p:cNvPr>
          <p:cNvSpPr>
            <a:spLocks noGrp="1"/>
          </p:cNvSpPr>
          <p:nvPr>
            <p:ph type="pic" sz="quarter" idx="11" hasCustomPrompt="1"/>
          </p:nvPr>
        </p:nvSpPr>
        <p:spPr>
          <a:xfrm>
            <a:off x="-6350" y="0"/>
            <a:ext cx="12198350" cy="5768975"/>
          </a:xfrm>
          <a:custGeom>
            <a:avLst/>
            <a:gdLst>
              <a:gd name="connsiteX0" fmla="*/ 0 w 12192000"/>
              <a:gd name="connsiteY0" fmla="*/ 0 h 5768975"/>
              <a:gd name="connsiteX1" fmla="*/ 12192000 w 12192000"/>
              <a:gd name="connsiteY1" fmla="*/ 0 h 5768975"/>
              <a:gd name="connsiteX2" fmla="*/ 12192000 w 12192000"/>
              <a:gd name="connsiteY2" fmla="*/ 5768975 h 5768975"/>
              <a:gd name="connsiteX3" fmla="*/ 0 w 12192000"/>
              <a:gd name="connsiteY3" fmla="*/ 5768975 h 5768975"/>
              <a:gd name="connsiteX4" fmla="*/ 0 w 12192000"/>
              <a:gd name="connsiteY4" fmla="*/ 0 h 5768975"/>
              <a:gd name="connsiteX0" fmla="*/ 0 w 12192000"/>
              <a:gd name="connsiteY0" fmla="*/ 0 h 5768975"/>
              <a:gd name="connsiteX1" fmla="*/ 12192000 w 12192000"/>
              <a:gd name="connsiteY1" fmla="*/ 0 h 5768975"/>
              <a:gd name="connsiteX2" fmla="*/ 12192000 w 12192000"/>
              <a:gd name="connsiteY2" fmla="*/ 5768975 h 5768975"/>
              <a:gd name="connsiteX3" fmla="*/ 7005817 w 12192000"/>
              <a:gd name="connsiteY3" fmla="*/ 5768283 h 5768975"/>
              <a:gd name="connsiteX4" fmla="*/ 0 w 12192000"/>
              <a:gd name="connsiteY4" fmla="*/ 5768975 h 5768975"/>
              <a:gd name="connsiteX5" fmla="*/ 0 w 12192000"/>
              <a:gd name="connsiteY5" fmla="*/ 0 h 5768975"/>
              <a:gd name="connsiteX0" fmla="*/ 0 w 12192000"/>
              <a:gd name="connsiteY0" fmla="*/ 0 h 5768975"/>
              <a:gd name="connsiteX1" fmla="*/ 12192000 w 12192000"/>
              <a:gd name="connsiteY1" fmla="*/ 0 h 5768975"/>
              <a:gd name="connsiteX2" fmla="*/ 12192000 w 12192000"/>
              <a:gd name="connsiteY2" fmla="*/ 5768975 h 5768975"/>
              <a:gd name="connsiteX3" fmla="*/ 7005817 w 12192000"/>
              <a:gd name="connsiteY3" fmla="*/ 5768283 h 5768975"/>
              <a:gd name="connsiteX4" fmla="*/ 0 w 12192000"/>
              <a:gd name="connsiteY4" fmla="*/ 5768975 h 5768975"/>
              <a:gd name="connsiteX5" fmla="*/ 0 w 12192000"/>
              <a:gd name="connsiteY5" fmla="*/ 0 h 5768975"/>
              <a:gd name="connsiteX0" fmla="*/ 0 w 12192000"/>
              <a:gd name="connsiteY0" fmla="*/ 0 h 5768975"/>
              <a:gd name="connsiteX1" fmla="*/ 12192000 w 12192000"/>
              <a:gd name="connsiteY1" fmla="*/ 0 h 5768975"/>
              <a:gd name="connsiteX2" fmla="*/ 12192000 w 12192000"/>
              <a:gd name="connsiteY2" fmla="*/ 5768975 h 5768975"/>
              <a:gd name="connsiteX3" fmla="*/ 7005817 w 12192000"/>
              <a:gd name="connsiteY3" fmla="*/ 5768283 h 5768975"/>
              <a:gd name="connsiteX4" fmla="*/ 0 w 12192000"/>
              <a:gd name="connsiteY4" fmla="*/ 5768975 h 5768975"/>
              <a:gd name="connsiteX5" fmla="*/ 0 w 12192000"/>
              <a:gd name="connsiteY5" fmla="*/ 0 h 5768975"/>
              <a:gd name="connsiteX0" fmla="*/ 0 w 12192000"/>
              <a:gd name="connsiteY0" fmla="*/ 0 h 5768975"/>
              <a:gd name="connsiteX1" fmla="*/ 12192000 w 12192000"/>
              <a:gd name="connsiteY1" fmla="*/ 0 h 5768975"/>
              <a:gd name="connsiteX2" fmla="*/ 12192000 w 12192000"/>
              <a:gd name="connsiteY2" fmla="*/ 5768975 h 5768975"/>
              <a:gd name="connsiteX3" fmla="*/ 7005817 w 12192000"/>
              <a:gd name="connsiteY3" fmla="*/ 5768283 h 5768975"/>
              <a:gd name="connsiteX4" fmla="*/ 0 w 12192000"/>
              <a:gd name="connsiteY4" fmla="*/ 5768975 h 5768975"/>
              <a:gd name="connsiteX5" fmla="*/ 0 w 12192000"/>
              <a:gd name="connsiteY5" fmla="*/ 0 h 5768975"/>
              <a:gd name="connsiteX0" fmla="*/ 0 w 12192000"/>
              <a:gd name="connsiteY0" fmla="*/ 0 h 5768975"/>
              <a:gd name="connsiteX1" fmla="*/ 12192000 w 12192000"/>
              <a:gd name="connsiteY1" fmla="*/ 0 h 5768975"/>
              <a:gd name="connsiteX2" fmla="*/ 12192000 w 12192000"/>
              <a:gd name="connsiteY2" fmla="*/ 5768975 h 5768975"/>
              <a:gd name="connsiteX3" fmla="*/ 7005817 w 12192000"/>
              <a:gd name="connsiteY3" fmla="*/ 5768283 h 5768975"/>
              <a:gd name="connsiteX4" fmla="*/ 6985191 w 12192000"/>
              <a:gd name="connsiteY4" fmla="*/ 4094866 h 5768975"/>
              <a:gd name="connsiteX5" fmla="*/ 0 w 12192000"/>
              <a:gd name="connsiteY5" fmla="*/ 0 h 5768975"/>
              <a:gd name="connsiteX0" fmla="*/ 0 w 12192000"/>
              <a:gd name="connsiteY0" fmla="*/ 0 h 5768975"/>
              <a:gd name="connsiteX1" fmla="*/ 12192000 w 12192000"/>
              <a:gd name="connsiteY1" fmla="*/ 0 h 5768975"/>
              <a:gd name="connsiteX2" fmla="*/ 12192000 w 12192000"/>
              <a:gd name="connsiteY2" fmla="*/ 5768975 h 5768975"/>
              <a:gd name="connsiteX3" fmla="*/ 6980417 w 12192000"/>
              <a:gd name="connsiteY3" fmla="*/ 5768283 h 5768975"/>
              <a:gd name="connsiteX4" fmla="*/ 6985191 w 12192000"/>
              <a:gd name="connsiteY4" fmla="*/ 4094866 h 5768975"/>
              <a:gd name="connsiteX5" fmla="*/ 0 w 12192000"/>
              <a:gd name="connsiteY5" fmla="*/ 0 h 5768975"/>
              <a:gd name="connsiteX0" fmla="*/ 0 w 12192000"/>
              <a:gd name="connsiteY0" fmla="*/ 0 h 5771458"/>
              <a:gd name="connsiteX1" fmla="*/ 12192000 w 12192000"/>
              <a:gd name="connsiteY1" fmla="*/ 0 h 5771458"/>
              <a:gd name="connsiteX2" fmla="*/ 12192000 w 12192000"/>
              <a:gd name="connsiteY2" fmla="*/ 5768975 h 5771458"/>
              <a:gd name="connsiteX3" fmla="*/ 6980417 w 12192000"/>
              <a:gd name="connsiteY3" fmla="*/ 5771458 h 5771458"/>
              <a:gd name="connsiteX4" fmla="*/ 6985191 w 12192000"/>
              <a:gd name="connsiteY4" fmla="*/ 4094866 h 5771458"/>
              <a:gd name="connsiteX5" fmla="*/ 0 w 12192000"/>
              <a:gd name="connsiteY5" fmla="*/ 0 h 5771458"/>
              <a:gd name="connsiteX0" fmla="*/ 0 w 12192000"/>
              <a:gd name="connsiteY0" fmla="*/ 0 h 5771458"/>
              <a:gd name="connsiteX1" fmla="*/ 12192000 w 12192000"/>
              <a:gd name="connsiteY1" fmla="*/ 0 h 5771458"/>
              <a:gd name="connsiteX2" fmla="*/ 12192000 w 12192000"/>
              <a:gd name="connsiteY2" fmla="*/ 5768975 h 5771458"/>
              <a:gd name="connsiteX3" fmla="*/ 6980417 w 12192000"/>
              <a:gd name="connsiteY3" fmla="*/ 5771458 h 5771458"/>
              <a:gd name="connsiteX4" fmla="*/ 6985191 w 12192000"/>
              <a:gd name="connsiteY4" fmla="*/ 4094866 h 5771458"/>
              <a:gd name="connsiteX5" fmla="*/ 3098800 w 12192000"/>
              <a:gd name="connsiteY5" fmla="*/ 1816099 h 5771458"/>
              <a:gd name="connsiteX6" fmla="*/ 0 w 12192000"/>
              <a:gd name="connsiteY6" fmla="*/ 0 h 5771458"/>
              <a:gd name="connsiteX0" fmla="*/ 6350 w 12198350"/>
              <a:gd name="connsiteY0" fmla="*/ 0 h 5771458"/>
              <a:gd name="connsiteX1" fmla="*/ 12198350 w 12198350"/>
              <a:gd name="connsiteY1" fmla="*/ 0 h 5771458"/>
              <a:gd name="connsiteX2" fmla="*/ 12198350 w 12198350"/>
              <a:gd name="connsiteY2" fmla="*/ 5768975 h 5771458"/>
              <a:gd name="connsiteX3" fmla="*/ 6986767 w 12198350"/>
              <a:gd name="connsiteY3" fmla="*/ 5771458 h 5771458"/>
              <a:gd name="connsiteX4" fmla="*/ 6991541 w 12198350"/>
              <a:gd name="connsiteY4" fmla="*/ 4094866 h 5771458"/>
              <a:gd name="connsiteX5" fmla="*/ 0 w 12198350"/>
              <a:gd name="connsiteY5" fmla="*/ 4089399 h 5771458"/>
              <a:gd name="connsiteX6" fmla="*/ 6350 w 12198350"/>
              <a:gd name="connsiteY6" fmla="*/ 0 h 5771458"/>
              <a:gd name="connsiteX0" fmla="*/ 6350 w 12198350"/>
              <a:gd name="connsiteY0" fmla="*/ 0 h 5771458"/>
              <a:gd name="connsiteX1" fmla="*/ 12198350 w 12198350"/>
              <a:gd name="connsiteY1" fmla="*/ 0 h 5771458"/>
              <a:gd name="connsiteX2" fmla="*/ 12198350 w 12198350"/>
              <a:gd name="connsiteY2" fmla="*/ 5768975 h 5771458"/>
              <a:gd name="connsiteX3" fmla="*/ 6986767 w 12198350"/>
              <a:gd name="connsiteY3" fmla="*/ 5771458 h 5771458"/>
              <a:gd name="connsiteX4" fmla="*/ 6991541 w 12198350"/>
              <a:gd name="connsiteY4" fmla="*/ 4094866 h 5771458"/>
              <a:gd name="connsiteX5" fmla="*/ 0 w 12198350"/>
              <a:gd name="connsiteY5" fmla="*/ 4089399 h 5771458"/>
              <a:gd name="connsiteX6" fmla="*/ 6350 w 12198350"/>
              <a:gd name="connsiteY6" fmla="*/ 0 h 5771458"/>
              <a:gd name="connsiteX0" fmla="*/ 6350 w 12198350"/>
              <a:gd name="connsiteY0" fmla="*/ 0 h 5771458"/>
              <a:gd name="connsiteX1" fmla="*/ 12198350 w 12198350"/>
              <a:gd name="connsiteY1" fmla="*/ 0 h 5771458"/>
              <a:gd name="connsiteX2" fmla="*/ 12198350 w 12198350"/>
              <a:gd name="connsiteY2" fmla="*/ 5768975 h 5771458"/>
              <a:gd name="connsiteX3" fmla="*/ 6986767 w 12198350"/>
              <a:gd name="connsiteY3" fmla="*/ 5771458 h 5771458"/>
              <a:gd name="connsiteX4" fmla="*/ 7016941 w 12198350"/>
              <a:gd name="connsiteY4" fmla="*/ 4091691 h 5771458"/>
              <a:gd name="connsiteX5" fmla="*/ 0 w 12198350"/>
              <a:gd name="connsiteY5" fmla="*/ 4089399 h 5771458"/>
              <a:gd name="connsiteX6" fmla="*/ 6350 w 12198350"/>
              <a:gd name="connsiteY6" fmla="*/ 0 h 5771458"/>
              <a:gd name="connsiteX0" fmla="*/ 6350 w 12198350"/>
              <a:gd name="connsiteY0" fmla="*/ 0 h 5768975"/>
              <a:gd name="connsiteX1" fmla="*/ 12198350 w 12198350"/>
              <a:gd name="connsiteY1" fmla="*/ 0 h 5768975"/>
              <a:gd name="connsiteX2" fmla="*/ 12198350 w 12198350"/>
              <a:gd name="connsiteY2" fmla="*/ 5768975 h 5768975"/>
              <a:gd name="connsiteX3" fmla="*/ 7018517 w 12198350"/>
              <a:gd name="connsiteY3" fmla="*/ 5761933 h 5768975"/>
              <a:gd name="connsiteX4" fmla="*/ 7016941 w 12198350"/>
              <a:gd name="connsiteY4" fmla="*/ 4091691 h 5768975"/>
              <a:gd name="connsiteX5" fmla="*/ 0 w 12198350"/>
              <a:gd name="connsiteY5" fmla="*/ 4089399 h 5768975"/>
              <a:gd name="connsiteX6" fmla="*/ 6350 w 12198350"/>
              <a:gd name="connsiteY6" fmla="*/ 0 h 576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8350" h="5768975">
                <a:moveTo>
                  <a:pt x="6350" y="0"/>
                </a:moveTo>
                <a:lnTo>
                  <a:pt x="12198350" y="0"/>
                </a:lnTo>
                <a:lnTo>
                  <a:pt x="12198350" y="5768975"/>
                </a:lnTo>
                <a:lnTo>
                  <a:pt x="7018517" y="5761933"/>
                </a:lnTo>
                <a:cubicBezTo>
                  <a:pt x="7020108" y="5204127"/>
                  <a:pt x="7014554" y="4929987"/>
                  <a:pt x="7016941" y="4091691"/>
                </a:cubicBezTo>
                <a:lnTo>
                  <a:pt x="0" y="4089399"/>
                </a:lnTo>
                <a:cubicBezTo>
                  <a:pt x="2117" y="2726266"/>
                  <a:pt x="4233" y="1363133"/>
                  <a:pt x="6350" y="0"/>
                </a:cubicBezTo>
                <a:close/>
              </a:path>
            </a:pathLst>
          </a:custGeom>
          <a:solidFill>
            <a:schemeClr val="bg1">
              <a:lumMod val="75000"/>
            </a:schemeClr>
          </a:solidFill>
        </p:spPr>
        <p:txBody>
          <a:bodyPr/>
          <a:lstStyle>
            <a:lvl1pPr marL="0" indent="0" algn="ctr">
              <a:lnSpc>
                <a:spcPct val="150000"/>
              </a:lnSpc>
              <a:buNone/>
              <a:defRPr sz="1600">
                <a:solidFill>
                  <a:schemeClr val="bg1"/>
                </a:solidFill>
              </a:defRPr>
            </a:lvl1pPr>
          </a:lstStyle>
          <a:p>
            <a:r>
              <a:rPr lang="nl-NL" dirty="0"/>
              <a:t>Drag </a:t>
            </a:r>
            <a:r>
              <a:rPr lang="nl-NL" dirty="0" err="1"/>
              <a:t>an</a:t>
            </a:r>
            <a:r>
              <a:rPr lang="nl-NL" dirty="0"/>
              <a:t> image </a:t>
            </a:r>
            <a:r>
              <a:rPr lang="nl-NL" dirty="0" err="1"/>
              <a:t>into</a:t>
            </a:r>
            <a:r>
              <a:rPr lang="nl-NL" dirty="0"/>
              <a:t> </a:t>
            </a:r>
            <a:r>
              <a:rPr lang="nl-NL" dirty="0" err="1"/>
              <a:t>this</a:t>
            </a:r>
            <a:r>
              <a:rPr lang="nl-NL" dirty="0"/>
              <a:t> field or click on the image icon</a:t>
            </a:r>
          </a:p>
        </p:txBody>
      </p:sp>
      <p:sp>
        <p:nvSpPr>
          <p:cNvPr id="5" name="Rechthoek 4">
            <a:extLst>
              <a:ext uri="{FF2B5EF4-FFF2-40B4-BE49-F238E27FC236}">
                <a16:creationId xmlns:a16="http://schemas.microsoft.com/office/drawing/2014/main" id="{5855A4C6-1578-B6A8-AC1D-2FF0F0D3A0BF}"/>
              </a:ext>
            </a:extLst>
          </p:cNvPr>
          <p:cNvSpPr>
            <a:spLocks/>
          </p:cNvSpPr>
          <p:nvPr userDrawn="1"/>
        </p:nvSpPr>
        <p:spPr>
          <a:xfrm>
            <a:off x="-6351" y="4087299"/>
            <a:ext cx="7017793" cy="2374493"/>
          </a:xfrm>
          <a:prstGeom prst="rect">
            <a:avLst/>
          </a:prstGeom>
          <a:gradFill>
            <a:gsLst>
              <a:gs pos="0">
                <a:schemeClr val="accent5"/>
              </a:gs>
              <a:gs pos="100000">
                <a:srgbClr val="2E5D77"/>
              </a:gs>
            </a:gsLst>
            <a:lin ang="10800000"/>
          </a:gradFill>
          <a:ln w="12700">
            <a:miter lim="400000"/>
          </a:ln>
        </p:spPr>
        <p:txBody>
          <a:bodyPr lIns="45719" rIns="45719" anchor="b"/>
          <a:lstStyle/>
          <a:p>
            <a:pPr algn="ctr">
              <a:lnSpc>
                <a:spcPct val="110000"/>
              </a:lnSpc>
              <a:defRPr sz="2400"/>
            </a:pPr>
            <a:endParaRPr/>
          </a:p>
        </p:txBody>
      </p:sp>
      <p:pic>
        <p:nvPicPr>
          <p:cNvPr id="6" name="Afbeelding 5" descr="Afbeelding met tekst, Lettertype, Graphics, logo&#10;&#10;Automatisch gegenereerde beschrijving">
            <a:extLst>
              <a:ext uri="{FF2B5EF4-FFF2-40B4-BE49-F238E27FC236}">
                <a16:creationId xmlns:a16="http://schemas.microsoft.com/office/drawing/2014/main" id="{4AE469EE-E36C-68EB-6330-94E4458250A7}"/>
              </a:ext>
            </a:extLst>
          </p:cNvPr>
          <p:cNvPicPr>
            <a:picLocks noChangeAspect="1"/>
          </p:cNvPicPr>
          <p:nvPr userDrawn="1"/>
        </p:nvPicPr>
        <p:blipFill>
          <a:blip r:embed="rId2"/>
          <a:stretch>
            <a:fillRect/>
          </a:stretch>
        </p:blipFill>
        <p:spPr>
          <a:xfrm>
            <a:off x="1692756" y="5916387"/>
            <a:ext cx="1351677" cy="368091"/>
          </a:xfrm>
          <a:prstGeom prst="rect">
            <a:avLst/>
          </a:prstGeom>
        </p:spPr>
      </p:pic>
      <p:pic>
        <p:nvPicPr>
          <p:cNvPr id="7" name="Afbeelding 6" descr="Afbeelding met Lettertype, tekst, Graphics, symbool&#10;&#10;Automatisch gegenereerde beschrijving">
            <a:extLst>
              <a:ext uri="{FF2B5EF4-FFF2-40B4-BE49-F238E27FC236}">
                <a16:creationId xmlns:a16="http://schemas.microsoft.com/office/drawing/2014/main" id="{6A165F2A-C5A6-82AC-077F-1C99FE118CD3}"/>
              </a:ext>
            </a:extLst>
          </p:cNvPr>
          <p:cNvPicPr>
            <a:picLocks noChangeAspect="1"/>
          </p:cNvPicPr>
          <p:nvPr userDrawn="1"/>
        </p:nvPicPr>
        <p:blipFill>
          <a:blip r:embed="rId3"/>
          <a:stretch>
            <a:fillRect/>
          </a:stretch>
        </p:blipFill>
        <p:spPr>
          <a:xfrm>
            <a:off x="3156628" y="5909605"/>
            <a:ext cx="1533614" cy="386816"/>
          </a:xfrm>
          <a:prstGeom prst="rect">
            <a:avLst/>
          </a:prstGeom>
        </p:spPr>
      </p:pic>
      <p:sp>
        <p:nvSpPr>
          <p:cNvPr id="8" name="Titel 1">
            <a:extLst>
              <a:ext uri="{FF2B5EF4-FFF2-40B4-BE49-F238E27FC236}">
                <a16:creationId xmlns:a16="http://schemas.microsoft.com/office/drawing/2014/main" id="{597A879D-3B95-DD93-9BBE-8EC9FE504FFA}"/>
              </a:ext>
            </a:extLst>
          </p:cNvPr>
          <p:cNvSpPr txBox="1">
            <a:spLocks/>
          </p:cNvSpPr>
          <p:nvPr userDrawn="1"/>
        </p:nvSpPr>
        <p:spPr>
          <a:xfrm>
            <a:off x="438284" y="5953306"/>
            <a:ext cx="2262930" cy="307958"/>
          </a:xfrm>
          <a:prstGeom prst="rect">
            <a:avLst/>
          </a:prstGeom>
        </p:spPr>
        <p:txBody>
          <a:bodyPr vert="horz" wrap="none" lIns="0" tIns="0" rIns="0" bIns="0" rtlCol="0" anchor="ctr">
            <a:no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en-US" sz="1050" dirty="0">
                <a:solidFill>
                  <a:schemeClr val="bg1"/>
                </a:solidFill>
              </a:rPr>
              <a:t>JADS is powered by</a:t>
            </a:r>
            <a:endParaRPr lang="en-GB" sz="1050" dirty="0">
              <a:solidFill>
                <a:schemeClr val="bg1"/>
              </a:solidFill>
            </a:endParaRPr>
          </a:p>
        </p:txBody>
      </p:sp>
      <p:cxnSp>
        <p:nvCxnSpPr>
          <p:cNvPr id="9" name="Rechte verbindingslijn 8">
            <a:extLst>
              <a:ext uri="{FF2B5EF4-FFF2-40B4-BE49-F238E27FC236}">
                <a16:creationId xmlns:a16="http://schemas.microsoft.com/office/drawing/2014/main" id="{322C15A9-7893-A5D9-C7E8-0C4F929848DB}"/>
              </a:ext>
            </a:extLst>
          </p:cNvPr>
          <p:cNvCxnSpPr>
            <a:cxnSpLocks/>
          </p:cNvCxnSpPr>
          <p:nvPr userDrawn="1"/>
        </p:nvCxnSpPr>
        <p:spPr>
          <a:xfrm>
            <a:off x="438284" y="5771524"/>
            <a:ext cx="61064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ndertitel 2">
            <a:extLst>
              <a:ext uri="{FF2B5EF4-FFF2-40B4-BE49-F238E27FC236}">
                <a16:creationId xmlns:a16="http://schemas.microsoft.com/office/drawing/2014/main" id="{77F69172-CE84-EB21-1AC3-FE2B0CF8236E}"/>
              </a:ext>
            </a:extLst>
          </p:cNvPr>
          <p:cNvSpPr>
            <a:spLocks noGrp="1"/>
          </p:cNvSpPr>
          <p:nvPr>
            <p:ph type="subTitle" idx="1" hasCustomPrompt="1"/>
          </p:nvPr>
        </p:nvSpPr>
        <p:spPr>
          <a:xfrm>
            <a:off x="0" y="5064902"/>
            <a:ext cx="6544732" cy="648000"/>
          </a:xfrm>
        </p:spPr>
        <p:txBody>
          <a:bodyPr wrap="none" lIns="450000" tIns="180000" rIns="180000" anchor="t" anchorCtr="0"/>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 00 month 0000</a:t>
            </a:r>
          </a:p>
        </p:txBody>
      </p:sp>
      <p:sp>
        <p:nvSpPr>
          <p:cNvPr id="12" name="Titel 1">
            <a:extLst>
              <a:ext uri="{FF2B5EF4-FFF2-40B4-BE49-F238E27FC236}">
                <a16:creationId xmlns:a16="http://schemas.microsoft.com/office/drawing/2014/main" id="{ACC95CEA-A420-9A06-7155-EA52FB7911C7}"/>
              </a:ext>
            </a:extLst>
          </p:cNvPr>
          <p:cNvSpPr>
            <a:spLocks noGrp="1"/>
          </p:cNvSpPr>
          <p:nvPr>
            <p:ph type="ctrTitle" hasCustomPrompt="1"/>
          </p:nvPr>
        </p:nvSpPr>
        <p:spPr>
          <a:xfrm>
            <a:off x="0" y="4316975"/>
            <a:ext cx="6544733" cy="736910"/>
          </a:xfrm>
          <a:noFill/>
        </p:spPr>
        <p:txBody>
          <a:bodyPr wrap="square" lIns="432000" tIns="360000" rIns="360000" anchor="b" anchorCtr="0"/>
          <a:lstStyle>
            <a:lvl1pPr algn="l">
              <a:defRPr sz="3800">
                <a:solidFill>
                  <a:schemeClr val="bg1"/>
                </a:solidFill>
                <a:latin typeface="+mj-lt"/>
              </a:defRPr>
            </a:lvl1pPr>
          </a:lstStyle>
          <a:p>
            <a:r>
              <a:rPr lang="en-US" dirty="0"/>
              <a:t>Title (max. 1 line)</a:t>
            </a:r>
            <a:endParaRPr lang="en-GB" dirty="0"/>
          </a:p>
        </p:txBody>
      </p:sp>
    </p:spTree>
    <p:extLst>
      <p:ext uri="{BB962C8B-B14F-4D97-AF65-F5344CB8AC3E}">
        <p14:creationId xmlns:p14="http://schemas.microsoft.com/office/powerpoint/2010/main" val="12417602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ual / triple + cap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0304F-728A-47E3-9551-0235F57CC0B6}"/>
              </a:ext>
            </a:extLst>
          </p:cNvPr>
          <p:cNvSpPr>
            <a:spLocks noGrp="1"/>
          </p:cNvSpPr>
          <p:nvPr>
            <p:ph type="title" hasCustomPrompt="1"/>
          </p:nvPr>
        </p:nvSpPr>
        <p:spPr>
          <a:xfrm>
            <a:off x="731838" y="612312"/>
            <a:ext cx="9043200" cy="609600"/>
          </a:xfrm>
        </p:spPr>
        <p:txBody>
          <a:bodyPr/>
          <a:lstStyle>
            <a:lvl1pPr>
              <a:defRPr/>
            </a:lvl1pPr>
          </a:lstStyle>
          <a:p>
            <a:r>
              <a:rPr lang="en-US"/>
              <a:t>Add title (1 line)</a:t>
            </a:r>
            <a:endParaRPr lang="en-GB" dirty="0"/>
          </a:p>
        </p:txBody>
      </p:sp>
      <p:sp>
        <p:nvSpPr>
          <p:cNvPr id="4" name="Tijdelijke aanduiding voor datum 3">
            <a:extLst>
              <a:ext uri="{FF2B5EF4-FFF2-40B4-BE49-F238E27FC236}">
                <a16:creationId xmlns:a16="http://schemas.microsoft.com/office/drawing/2014/main" id="{CF86B948-5465-4C76-8F55-48BDCFF304B3}"/>
              </a:ext>
            </a:extLst>
          </p:cNvPr>
          <p:cNvSpPr>
            <a:spLocks noGrp="1"/>
          </p:cNvSpPr>
          <p:nvPr>
            <p:ph type="dt" sz="half" idx="10"/>
          </p:nvPr>
        </p:nvSpPr>
        <p:spPr/>
        <p:txBody>
          <a:bodyPr/>
          <a:lstStyle/>
          <a:p>
            <a:fld id="{D609302F-15AD-4533-958E-2CADE55F1239}" type="datetime1">
              <a:rPr lang="en-GB" smtClean="0"/>
              <a:t>20/10/2025</a:t>
            </a:fld>
            <a:endParaRPr lang="en-GB" dirty="0"/>
          </a:p>
        </p:txBody>
      </p:sp>
      <p:sp>
        <p:nvSpPr>
          <p:cNvPr id="5" name="Tijdelijke aanduiding voor voettekst 4">
            <a:extLst>
              <a:ext uri="{FF2B5EF4-FFF2-40B4-BE49-F238E27FC236}">
                <a16:creationId xmlns:a16="http://schemas.microsoft.com/office/drawing/2014/main" id="{3BD4FC6E-C486-4679-BABE-8C9CF46F722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id="{241E5A52-BCED-45EC-B0B7-DCC5B46C58D5}"/>
              </a:ext>
            </a:extLst>
          </p:cNvPr>
          <p:cNvSpPr>
            <a:spLocks noGrp="1"/>
          </p:cNvSpPr>
          <p:nvPr>
            <p:ph type="sldNum" sz="quarter" idx="12"/>
          </p:nvPr>
        </p:nvSpPr>
        <p:spPr/>
        <p:txBody>
          <a:bodyPr/>
          <a:lstStyle/>
          <a:p>
            <a:fld id="{A91BF5F0-98D6-4645-BDED-827194AA7B09}" type="slidenum">
              <a:rPr lang="en-GB" smtClean="0"/>
              <a:t>‹#›</a:t>
            </a:fld>
            <a:endParaRPr lang="en-GB" dirty="0"/>
          </a:p>
        </p:txBody>
      </p:sp>
      <p:sp>
        <p:nvSpPr>
          <p:cNvPr id="9" name="Rechthoek 8">
            <a:extLst>
              <a:ext uri="{FF2B5EF4-FFF2-40B4-BE49-F238E27FC236}">
                <a16:creationId xmlns:a16="http://schemas.microsoft.com/office/drawing/2014/main" id="{8A74CB32-4845-49B4-802A-0462B2526591}"/>
              </a:ext>
            </a:extLst>
          </p:cNvPr>
          <p:cNvSpPr/>
          <p:nvPr userDrawn="1"/>
        </p:nvSpPr>
        <p:spPr>
          <a:xfrm>
            <a:off x="0" y="-12552"/>
            <a:ext cx="12192000" cy="264256"/>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a:p>
        </p:txBody>
      </p:sp>
      <p:sp>
        <p:nvSpPr>
          <p:cNvPr id="10" name="Tijdelijke aanduiding voor afbeelding 10">
            <a:extLst>
              <a:ext uri="{FF2B5EF4-FFF2-40B4-BE49-F238E27FC236}">
                <a16:creationId xmlns:a16="http://schemas.microsoft.com/office/drawing/2014/main" id="{1170CEA5-D826-4DA2-821D-744876936AA7}"/>
              </a:ext>
            </a:extLst>
          </p:cNvPr>
          <p:cNvSpPr>
            <a:spLocks noGrp="1"/>
          </p:cNvSpPr>
          <p:nvPr>
            <p:ph type="pic" sz="quarter" idx="13" hasCustomPrompt="1"/>
          </p:nvPr>
        </p:nvSpPr>
        <p:spPr>
          <a:xfrm>
            <a:off x="731838" y="1657666"/>
            <a:ext cx="3124800" cy="3132000"/>
          </a:xfrm>
          <a:blipFill dpi="0" rotWithShape="1">
            <a:blip r:embed="rId2">
              <a:extLst>
                <a:ext uri="{28A0092B-C50C-407E-A947-70E740481C1C}">
                  <a14:useLocalDpi xmlns:a14="http://schemas.microsoft.com/office/drawing/2010/main" val="0"/>
                </a:ext>
              </a:extLst>
            </a:blip>
            <a:srcRect/>
            <a:stretch>
              <a:fillRect l="-39155" t="-25439" r="-59640" b="-1914"/>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12" name="Tijdelijke aanduiding voor tekst 11">
            <a:extLst>
              <a:ext uri="{FF2B5EF4-FFF2-40B4-BE49-F238E27FC236}">
                <a16:creationId xmlns:a16="http://schemas.microsoft.com/office/drawing/2014/main" id="{4AB943FD-A161-4120-808E-31ED4DE2FDB9}"/>
              </a:ext>
            </a:extLst>
          </p:cNvPr>
          <p:cNvSpPr>
            <a:spLocks noGrp="1"/>
          </p:cNvSpPr>
          <p:nvPr>
            <p:ph type="body" sz="quarter" idx="15" hasCustomPrompt="1"/>
          </p:nvPr>
        </p:nvSpPr>
        <p:spPr>
          <a:xfrm>
            <a:off x="731838" y="4867275"/>
            <a:ext cx="3124800" cy="901700"/>
          </a:xfrm>
        </p:spPr>
        <p:txBody>
          <a:bodyPr/>
          <a:lstStyle>
            <a:lvl1pPr marL="0" indent="0" algn="ctr">
              <a:buNone/>
              <a:defRPr sz="1400"/>
            </a:lvl1pPr>
          </a:lstStyle>
          <a:p>
            <a:pPr lvl="0"/>
            <a:r>
              <a:rPr lang="en-GB" noProof="0"/>
              <a:t>Caption (max.3 lines)</a:t>
            </a:r>
            <a:endParaRPr lang="en-GB" noProof="0" dirty="0"/>
          </a:p>
        </p:txBody>
      </p:sp>
      <p:sp>
        <p:nvSpPr>
          <p:cNvPr id="13" name="Tijdelijke aanduiding voor tekst 11">
            <a:extLst>
              <a:ext uri="{FF2B5EF4-FFF2-40B4-BE49-F238E27FC236}">
                <a16:creationId xmlns:a16="http://schemas.microsoft.com/office/drawing/2014/main" id="{BA4C4FE6-D598-40F6-9274-6EE321D59793}"/>
              </a:ext>
            </a:extLst>
          </p:cNvPr>
          <p:cNvSpPr>
            <a:spLocks noGrp="1"/>
          </p:cNvSpPr>
          <p:nvPr>
            <p:ph type="body" sz="quarter" idx="16" hasCustomPrompt="1"/>
          </p:nvPr>
        </p:nvSpPr>
        <p:spPr>
          <a:xfrm>
            <a:off x="4552134" y="4867275"/>
            <a:ext cx="3124800" cy="901700"/>
          </a:xfrm>
        </p:spPr>
        <p:txBody>
          <a:bodyPr/>
          <a:lstStyle>
            <a:lvl1pPr marL="0" indent="0" algn="ctr">
              <a:buNone/>
              <a:defRPr sz="1400"/>
            </a:lvl1pPr>
          </a:lstStyle>
          <a:p>
            <a:pPr lvl="0"/>
            <a:r>
              <a:rPr lang="en-GB" noProof="0"/>
              <a:t>Caption (max.3 lines)</a:t>
            </a:r>
            <a:endParaRPr lang="en-GB" noProof="0" dirty="0"/>
          </a:p>
        </p:txBody>
      </p:sp>
      <p:sp>
        <p:nvSpPr>
          <p:cNvPr id="15" name="Tijdelijke aanduiding voor afbeelding 10">
            <a:extLst>
              <a:ext uri="{FF2B5EF4-FFF2-40B4-BE49-F238E27FC236}">
                <a16:creationId xmlns:a16="http://schemas.microsoft.com/office/drawing/2014/main" id="{A81717A5-545D-4045-8461-CE66881B81C9}"/>
              </a:ext>
            </a:extLst>
          </p:cNvPr>
          <p:cNvSpPr>
            <a:spLocks noGrp="1"/>
          </p:cNvSpPr>
          <p:nvPr>
            <p:ph type="pic" sz="quarter" idx="17" hasCustomPrompt="1"/>
          </p:nvPr>
        </p:nvSpPr>
        <p:spPr>
          <a:xfrm>
            <a:off x="4552134" y="1657666"/>
            <a:ext cx="3124800" cy="3132000"/>
          </a:xfrm>
          <a:blipFill dpi="0" rotWithShape="1">
            <a:blip r:embed="rId2">
              <a:extLst>
                <a:ext uri="{28A0092B-C50C-407E-A947-70E740481C1C}">
                  <a14:useLocalDpi xmlns:a14="http://schemas.microsoft.com/office/drawing/2010/main" val="0"/>
                </a:ext>
              </a:extLst>
            </a:blip>
            <a:srcRect/>
            <a:stretch>
              <a:fillRect l="-39155" t="-25439" r="-59640" b="-1914"/>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16" name="Tijdelijke aanduiding voor tekst 11">
            <a:extLst>
              <a:ext uri="{FF2B5EF4-FFF2-40B4-BE49-F238E27FC236}">
                <a16:creationId xmlns:a16="http://schemas.microsoft.com/office/drawing/2014/main" id="{D319D17E-6978-4F8F-ACC5-5234A028E992}"/>
              </a:ext>
            </a:extLst>
          </p:cNvPr>
          <p:cNvSpPr>
            <a:spLocks noGrp="1"/>
          </p:cNvSpPr>
          <p:nvPr>
            <p:ph type="body" sz="quarter" idx="18" hasCustomPrompt="1"/>
          </p:nvPr>
        </p:nvSpPr>
        <p:spPr>
          <a:xfrm>
            <a:off x="8372430" y="4867275"/>
            <a:ext cx="3124800" cy="901700"/>
          </a:xfrm>
        </p:spPr>
        <p:txBody>
          <a:bodyPr/>
          <a:lstStyle>
            <a:lvl1pPr marL="0" indent="0" algn="ctr">
              <a:buNone/>
              <a:defRPr sz="1400"/>
            </a:lvl1pPr>
          </a:lstStyle>
          <a:p>
            <a:pPr lvl="0"/>
            <a:r>
              <a:rPr lang="en-GB" noProof="0"/>
              <a:t>Caption (max.3 lines)</a:t>
            </a:r>
            <a:endParaRPr lang="en-GB" noProof="0" dirty="0"/>
          </a:p>
        </p:txBody>
      </p:sp>
      <p:sp>
        <p:nvSpPr>
          <p:cNvPr id="17" name="Tijdelijke aanduiding voor afbeelding 10">
            <a:extLst>
              <a:ext uri="{FF2B5EF4-FFF2-40B4-BE49-F238E27FC236}">
                <a16:creationId xmlns:a16="http://schemas.microsoft.com/office/drawing/2014/main" id="{9B20C955-0DBF-4BD1-8953-8AB4D7501E5D}"/>
              </a:ext>
            </a:extLst>
          </p:cNvPr>
          <p:cNvSpPr>
            <a:spLocks noGrp="1"/>
          </p:cNvSpPr>
          <p:nvPr>
            <p:ph type="pic" sz="quarter" idx="19" hasCustomPrompt="1"/>
          </p:nvPr>
        </p:nvSpPr>
        <p:spPr>
          <a:xfrm>
            <a:off x="8372430" y="1657666"/>
            <a:ext cx="3124800" cy="3132000"/>
          </a:xfrm>
          <a:blipFill dpi="0" rotWithShape="1">
            <a:blip r:embed="rId2">
              <a:extLst>
                <a:ext uri="{28A0092B-C50C-407E-A947-70E740481C1C}">
                  <a14:useLocalDpi xmlns:a14="http://schemas.microsoft.com/office/drawing/2010/main" val="0"/>
                </a:ext>
              </a:extLst>
            </a:blip>
            <a:srcRect/>
            <a:stretch>
              <a:fillRect l="-39155" t="-25439" r="-59640" b="-1914"/>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Tree>
    <p:extLst>
      <p:ext uri="{BB962C8B-B14F-4D97-AF65-F5344CB8AC3E}">
        <p14:creationId xmlns:p14="http://schemas.microsoft.com/office/powerpoint/2010/main" val="14242104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 petrol">
    <p:bg>
      <p:bgPr>
        <a:gradFill>
          <a:gsLst>
            <a:gs pos="0">
              <a:schemeClr val="accent5"/>
            </a:gs>
            <a:gs pos="100000">
              <a:schemeClr val="accent1"/>
            </a:gs>
          </a:gsLst>
          <a:lin ang="108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2A7349-C261-4418-A81B-086E2E23A644}"/>
              </a:ext>
            </a:extLst>
          </p:cNvPr>
          <p:cNvSpPr>
            <a:spLocks noGrp="1"/>
          </p:cNvSpPr>
          <p:nvPr>
            <p:ph type="title" hasCustomPrompt="1"/>
          </p:nvPr>
        </p:nvSpPr>
        <p:spPr>
          <a:xfrm>
            <a:off x="2293256" y="1930400"/>
            <a:ext cx="7481781" cy="2133600"/>
          </a:xfrm>
        </p:spPr>
        <p:txBody>
          <a:bodyPr wrap="square"/>
          <a:lstStyle>
            <a:lvl1pPr>
              <a:lnSpc>
                <a:spcPct val="110000"/>
              </a:lnSpc>
              <a:defRPr sz="3100">
                <a:solidFill>
                  <a:schemeClr val="bg1"/>
                </a:solidFill>
                <a:latin typeface="+mn-lt"/>
              </a:defRPr>
            </a:lvl1pPr>
          </a:lstStyle>
          <a:p>
            <a:r>
              <a:rPr lang="nl-NL" dirty="0" err="1"/>
              <a:t>Add</a:t>
            </a:r>
            <a:r>
              <a:rPr lang="nl-NL" dirty="0"/>
              <a:t> quote (max.4 </a:t>
            </a:r>
            <a:r>
              <a:rPr lang="nl-NL" dirty="0" err="1"/>
              <a:t>lines</a:t>
            </a:r>
            <a:r>
              <a:rPr lang="nl-NL" dirty="0"/>
              <a:t>)</a:t>
            </a:r>
            <a:endParaRPr lang="en-GB" dirty="0"/>
          </a:p>
        </p:txBody>
      </p:sp>
      <p:pic>
        <p:nvPicPr>
          <p:cNvPr id="6" name="Afbeelding 7">
            <a:extLst>
              <a:ext uri="{FF2B5EF4-FFF2-40B4-BE49-F238E27FC236}">
                <a16:creationId xmlns:a16="http://schemas.microsoft.com/office/drawing/2014/main" id="{46C784CC-72E3-4AE0-972A-12FF1EA0B512}"/>
              </a:ext>
            </a:extLst>
          </p:cNvPr>
          <p:cNvPicPr>
            <a:picLocks noChangeAspect="1"/>
          </p:cNvPicPr>
          <p:nvPr userDrawn="1"/>
        </p:nvPicPr>
        <p:blipFill>
          <a:blip r:embed="rId2"/>
          <a:srcRect/>
          <a:stretch/>
        </p:blipFill>
        <p:spPr>
          <a:xfrm>
            <a:off x="10159928" y="5995546"/>
            <a:ext cx="1761197" cy="656823"/>
          </a:xfrm>
          <a:prstGeom prst="rect">
            <a:avLst/>
          </a:prstGeom>
          <a:ln w="12700">
            <a:miter lim="400000"/>
          </a:ln>
        </p:spPr>
      </p:pic>
      <p:sp>
        <p:nvSpPr>
          <p:cNvPr id="9" name="Tijdelijke aanduiding voor tekst 11">
            <a:extLst>
              <a:ext uri="{FF2B5EF4-FFF2-40B4-BE49-F238E27FC236}">
                <a16:creationId xmlns:a16="http://schemas.microsoft.com/office/drawing/2014/main" id="{128BADCD-0EDA-479A-AB31-DBD125714539}"/>
              </a:ext>
            </a:extLst>
          </p:cNvPr>
          <p:cNvSpPr>
            <a:spLocks noGrp="1"/>
          </p:cNvSpPr>
          <p:nvPr>
            <p:ph type="body" sz="quarter" idx="15" hasCustomPrompt="1"/>
          </p:nvPr>
        </p:nvSpPr>
        <p:spPr>
          <a:xfrm>
            <a:off x="2293256" y="4606019"/>
            <a:ext cx="5844875" cy="561067"/>
          </a:xfrm>
        </p:spPr>
        <p:txBody>
          <a:bodyPr/>
          <a:lstStyle>
            <a:lvl1pPr marL="0" indent="0" algn="l">
              <a:buNone/>
              <a:defRPr sz="1400">
                <a:solidFill>
                  <a:schemeClr val="bg1"/>
                </a:solidFill>
              </a:defRPr>
            </a:lvl1pPr>
          </a:lstStyle>
          <a:p>
            <a:pPr lvl="0"/>
            <a:r>
              <a:rPr lang="en-GB" noProof="0"/>
              <a:t>Subtitle</a:t>
            </a:r>
            <a:endParaRPr lang="en-GB" noProof="0" dirty="0"/>
          </a:p>
        </p:txBody>
      </p:sp>
      <p:sp>
        <p:nvSpPr>
          <p:cNvPr id="13" name="Tijdelijke aanduiding voor tekst 12">
            <a:extLst>
              <a:ext uri="{FF2B5EF4-FFF2-40B4-BE49-F238E27FC236}">
                <a16:creationId xmlns:a16="http://schemas.microsoft.com/office/drawing/2014/main" id="{C8B9CE45-F872-409D-AB55-AE3AA5B3F466}"/>
              </a:ext>
            </a:extLst>
          </p:cNvPr>
          <p:cNvSpPr>
            <a:spLocks noGrp="1"/>
          </p:cNvSpPr>
          <p:nvPr>
            <p:ph type="body" sz="quarter" idx="16" hasCustomPrompt="1"/>
          </p:nvPr>
        </p:nvSpPr>
        <p:spPr>
          <a:xfrm>
            <a:off x="1111920" y="1135444"/>
            <a:ext cx="626138" cy="581692"/>
          </a:xfrm>
          <a:blipFill dpi="0" rotWithShape="1">
            <a:blip r:embed="rId3">
              <a:extLst>
                <a:ext uri="{28A0092B-C50C-407E-A947-70E740481C1C}">
                  <a14:useLocalDpi xmlns:a14="http://schemas.microsoft.com/office/drawing/2010/main" val="0"/>
                </a:ext>
              </a:extLst>
            </a:blip>
            <a:srcRect/>
            <a:stretch>
              <a:fillRect l="-180408" t="-157741" r="-181280" b="-431070"/>
            </a:stretch>
          </a:blipFill>
        </p:spPr>
        <p:txBody>
          <a:bodyPr/>
          <a:lstStyle>
            <a:lvl1pPr>
              <a:buNone/>
              <a:defRPr sz="100">
                <a:solidFill>
                  <a:schemeClr val="bg1"/>
                </a:solidFill>
              </a:defRPr>
            </a:lvl1pPr>
          </a:lstStyle>
          <a:p>
            <a:pPr lvl="0"/>
            <a:r>
              <a:rPr lang="nl-NL" dirty="0"/>
              <a:t>.</a:t>
            </a:r>
            <a:endParaRPr lang="en-GB" dirty="0"/>
          </a:p>
        </p:txBody>
      </p:sp>
      <p:sp>
        <p:nvSpPr>
          <p:cNvPr id="20" name="Tijdelijke aanduiding voor tekst 12">
            <a:extLst>
              <a:ext uri="{FF2B5EF4-FFF2-40B4-BE49-F238E27FC236}">
                <a16:creationId xmlns:a16="http://schemas.microsoft.com/office/drawing/2014/main" id="{E83FAF9B-379F-4C9A-922E-4EC784E32236}"/>
              </a:ext>
            </a:extLst>
          </p:cNvPr>
          <p:cNvSpPr>
            <a:spLocks noGrp="1"/>
          </p:cNvSpPr>
          <p:nvPr>
            <p:ph type="body" sz="quarter" idx="17" hasCustomPrompt="1"/>
          </p:nvPr>
        </p:nvSpPr>
        <p:spPr>
          <a:xfrm rot="10800000">
            <a:off x="9647483" y="4304860"/>
            <a:ext cx="626138" cy="581692"/>
          </a:xfrm>
          <a:blipFill dpi="0" rotWithShape="1">
            <a:blip r:embed="rId3">
              <a:extLst>
                <a:ext uri="{28A0092B-C50C-407E-A947-70E740481C1C}">
                  <a14:useLocalDpi xmlns:a14="http://schemas.microsoft.com/office/drawing/2010/main" val="0"/>
                </a:ext>
              </a:extLst>
            </a:blip>
            <a:srcRect/>
            <a:stretch>
              <a:fillRect l="-180408" t="-157741" r="-181280" b="-431070"/>
            </a:stretch>
          </a:blipFill>
        </p:spPr>
        <p:txBody>
          <a:bodyPr/>
          <a:lstStyle>
            <a:lvl1pPr>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4021709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 sunset">
    <p:bg>
      <p:bgPr>
        <a:gradFill>
          <a:gsLst>
            <a:gs pos="0">
              <a:schemeClr val="accent3"/>
            </a:gs>
            <a:gs pos="100000">
              <a:schemeClr val="accent1"/>
            </a:gs>
          </a:gsLst>
          <a:lin ang="108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2A7349-C261-4418-A81B-086E2E23A644}"/>
              </a:ext>
            </a:extLst>
          </p:cNvPr>
          <p:cNvSpPr>
            <a:spLocks noGrp="1"/>
          </p:cNvSpPr>
          <p:nvPr>
            <p:ph type="title" hasCustomPrompt="1"/>
          </p:nvPr>
        </p:nvSpPr>
        <p:spPr>
          <a:xfrm>
            <a:off x="2293256" y="1930400"/>
            <a:ext cx="7481781" cy="2133600"/>
          </a:xfrm>
        </p:spPr>
        <p:txBody>
          <a:bodyPr wrap="square"/>
          <a:lstStyle>
            <a:lvl1pPr>
              <a:lnSpc>
                <a:spcPct val="110000"/>
              </a:lnSpc>
              <a:defRPr sz="3100">
                <a:solidFill>
                  <a:schemeClr val="bg1"/>
                </a:solidFill>
                <a:latin typeface="+mn-lt"/>
              </a:defRPr>
            </a:lvl1pPr>
          </a:lstStyle>
          <a:p>
            <a:r>
              <a:rPr lang="nl-NL" dirty="0" err="1"/>
              <a:t>Add</a:t>
            </a:r>
            <a:r>
              <a:rPr lang="nl-NL" dirty="0"/>
              <a:t> quote (max.4 </a:t>
            </a:r>
            <a:r>
              <a:rPr lang="nl-NL" dirty="0" err="1"/>
              <a:t>lines</a:t>
            </a:r>
            <a:r>
              <a:rPr lang="nl-NL" dirty="0"/>
              <a:t>)</a:t>
            </a:r>
            <a:endParaRPr lang="en-GB" dirty="0"/>
          </a:p>
        </p:txBody>
      </p:sp>
      <p:pic>
        <p:nvPicPr>
          <p:cNvPr id="6" name="Afbeelding 7">
            <a:extLst>
              <a:ext uri="{FF2B5EF4-FFF2-40B4-BE49-F238E27FC236}">
                <a16:creationId xmlns:a16="http://schemas.microsoft.com/office/drawing/2014/main" id="{46C784CC-72E3-4AE0-972A-12FF1EA0B512}"/>
              </a:ext>
            </a:extLst>
          </p:cNvPr>
          <p:cNvPicPr>
            <a:picLocks noChangeAspect="1"/>
          </p:cNvPicPr>
          <p:nvPr userDrawn="1"/>
        </p:nvPicPr>
        <p:blipFill>
          <a:blip r:embed="rId2"/>
          <a:srcRect/>
          <a:stretch/>
        </p:blipFill>
        <p:spPr>
          <a:xfrm>
            <a:off x="10159928" y="5995546"/>
            <a:ext cx="1761197" cy="656823"/>
          </a:xfrm>
          <a:prstGeom prst="rect">
            <a:avLst/>
          </a:prstGeom>
          <a:ln w="12700">
            <a:miter lim="400000"/>
          </a:ln>
        </p:spPr>
      </p:pic>
      <p:sp>
        <p:nvSpPr>
          <p:cNvPr id="9" name="Tijdelijke aanduiding voor tekst 11">
            <a:extLst>
              <a:ext uri="{FF2B5EF4-FFF2-40B4-BE49-F238E27FC236}">
                <a16:creationId xmlns:a16="http://schemas.microsoft.com/office/drawing/2014/main" id="{128BADCD-0EDA-479A-AB31-DBD125714539}"/>
              </a:ext>
            </a:extLst>
          </p:cNvPr>
          <p:cNvSpPr>
            <a:spLocks noGrp="1"/>
          </p:cNvSpPr>
          <p:nvPr>
            <p:ph type="body" sz="quarter" idx="15" hasCustomPrompt="1"/>
          </p:nvPr>
        </p:nvSpPr>
        <p:spPr>
          <a:xfrm>
            <a:off x="2293256" y="4606019"/>
            <a:ext cx="5844875" cy="561067"/>
          </a:xfrm>
        </p:spPr>
        <p:txBody>
          <a:bodyPr/>
          <a:lstStyle>
            <a:lvl1pPr marL="0" indent="0" algn="l">
              <a:buNone/>
              <a:defRPr sz="1400">
                <a:solidFill>
                  <a:schemeClr val="bg1"/>
                </a:solidFill>
              </a:defRPr>
            </a:lvl1pPr>
          </a:lstStyle>
          <a:p>
            <a:pPr lvl="0"/>
            <a:r>
              <a:rPr lang="en-GB" noProof="0"/>
              <a:t>Subtitle</a:t>
            </a:r>
            <a:endParaRPr lang="en-GB" noProof="0" dirty="0"/>
          </a:p>
        </p:txBody>
      </p:sp>
      <p:sp>
        <p:nvSpPr>
          <p:cNvPr id="8" name="Tijdelijke aanduiding voor tekst 12">
            <a:extLst>
              <a:ext uri="{FF2B5EF4-FFF2-40B4-BE49-F238E27FC236}">
                <a16:creationId xmlns:a16="http://schemas.microsoft.com/office/drawing/2014/main" id="{93ED89C7-11AC-4695-953C-ACBF44D5F735}"/>
              </a:ext>
            </a:extLst>
          </p:cNvPr>
          <p:cNvSpPr>
            <a:spLocks noGrp="1"/>
          </p:cNvSpPr>
          <p:nvPr>
            <p:ph type="body" sz="quarter" idx="16" hasCustomPrompt="1"/>
          </p:nvPr>
        </p:nvSpPr>
        <p:spPr>
          <a:xfrm>
            <a:off x="1111920" y="1135444"/>
            <a:ext cx="626138" cy="581692"/>
          </a:xfrm>
          <a:blipFill dpi="0" rotWithShape="1">
            <a:blip r:embed="rId3">
              <a:extLst>
                <a:ext uri="{28A0092B-C50C-407E-A947-70E740481C1C}">
                  <a14:useLocalDpi xmlns:a14="http://schemas.microsoft.com/office/drawing/2010/main" val="0"/>
                </a:ext>
              </a:extLst>
            </a:blip>
            <a:srcRect/>
            <a:stretch>
              <a:fillRect l="-180408" t="-157741" r="-181280" b="-431070"/>
            </a:stretch>
          </a:blipFill>
        </p:spPr>
        <p:txBody>
          <a:bodyPr/>
          <a:lstStyle>
            <a:lvl1pPr>
              <a:buNone/>
              <a:defRPr sz="100">
                <a:solidFill>
                  <a:schemeClr val="bg1"/>
                </a:solidFill>
              </a:defRPr>
            </a:lvl1pPr>
          </a:lstStyle>
          <a:p>
            <a:pPr lvl="0"/>
            <a:r>
              <a:rPr lang="nl-NL" dirty="0"/>
              <a:t>.</a:t>
            </a:r>
            <a:endParaRPr lang="en-GB" dirty="0"/>
          </a:p>
        </p:txBody>
      </p:sp>
      <p:sp>
        <p:nvSpPr>
          <p:cNvPr id="10" name="Tijdelijke aanduiding voor tekst 12">
            <a:extLst>
              <a:ext uri="{FF2B5EF4-FFF2-40B4-BE49-F238E27FC236}">
                <a16:creationId xmlns:a16="http://schemas.microsoft.com/office/drawing/2014/main" id="{5DB6CB8D-9C08-4CE3-B5B2-F93728F6352E}"/>
              </a:ext>
            </a:extLst>
          </p:cNvPr>
          <p:cNvSpPr>
            <a:spLocks noGrp="1"/>
          </p:cNvSpPr>
          <p:nvPr>
            <p:ph type="body" sz="quarter" idx="17" hasCustomPrompt="1"/>
          </p:nvPr>
        </p:nvSpPr>
        <p:spPr>
          <a:xfrm rot="10800000">
            <a:off x="9647483" y="4304860"/>
            <a:ext cx="626138" cy="581692"/>
          </a:xfrm>
          <a:blipFill dpi="0" rotWithShape="1">
            <a:blip r:embed="rId3">
              <a:extLst>
                <a:ext uri="{28A0092B-C50C-407E-A947-70E740481C1C}">
                  <a14:useLocalDpi xmlns:a14="http://schemas.microsoft.com/office/drawing/2010/main" val="0"/>
                </a:ext>
              </a:extLst>
            </a:blip>
            <a:srcRect/>
            <a:stretch>
              <a:fillRect l="-180408" t="-157741" r="-181280" b="-431070"/>
            </a:stretch>
          </a:blipFill>
        </p:spPr>
        <p:txBody>
          <a:bodyPr/>
          <a:lstStyle>
            <a:lvl1pPr>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655443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 desert">
    <p:bg>
      <p:bgPr>
        <a:gradFill>
          <a:gsLst>
            <a:gs pos="0">
              <a:schemeClr val="accent2"/>
            </a:gs>
            <a:gs pos="100000">
              <a:schemeClr val="accent3"/>
            </a:gs>
          </a:gsLst>
          <a:lin ang="108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2A7349-C261-4418-A81B-086E2E23A644}"/>
              </a:ext>
            </a:extLst>
          </p:cNvPr>
          <p:cNvSpPr>
            <a:spLocks noGrp="1"/>
          </p:cNvSpPr>
          <p:nvPr>
            <p:ph type="title" hasCustomPrompt="1"/>
          </p:nvPr>
        </p:nvSpPr>
        <p:spPr>
          <a:xfrm>
            <a:off x="2293256" y="1930400"/>
            <a:ext cx="7481781" cy="2133600"/>
          </a:xfrm>
        </p:spPr>
        <p:txBody>
          <a:bodyPr wrap="square"/>
          <a:lstStyle>
            <a:lvl1pPr>
              <a:lnSpc>
                <a:spcPct val="110000"/>
              </a:lnSpc>
              <a:defRPr sz="3100">
                <a:solidFill>
                  <a:schemeClr val="bg1"/>
                </a:solidFill>
                <a:latin typeface="+mn-lt"/>
              </a:defRPr>
            </a:lvl1pPr>
          </a:lstStyle>
          <a:p>
            <a:r>
              <a:rPr lang="nl-NL" dirty="0" err="1"/>
              <a:t>Add</a:t>
            </a:r>
            <a:r>
              <a:rPr lang="nl-NL" dirty="0"/>
              <a:t> quote (max.4 </a:t>
            </a:r>
            <a:r>
              <a:rPr lang="nl-NL" dirty="0" err="1"/>
              <a:t>lines</a:t>
            </a:r>
            <a:r>
              <a:rPr lang="nl-NL" dirty="0"/>
              <a:t>)</a:t>
            </a:r>
            <a:endParaRPr lang="en-GB" dirty="0"/>
          </a:p>
        </p:txBody>
      </p:sp>
      <p:pic>
        <p:nvPicPr>
          <p:cNvPr id="6" name="Afbeelding 7">
            <a:extLst>
              <a:ext uri="{FF2B5EF4-FFF2-40B4-BE49-F238E27FC236}">
                <a16:creationId xmlns:a16="http://schemas.microsoft.com/office/drawing/2014/main" id="{46C784CC-72E3-4AE0-972A-12FF1EA0B512}"/>
              </a:ext>
            </a:extLst>
          </p:cNvPr>
          <p:cNvPicPr>
            <a:picLocks noChangeAspect="1"/>
          </p:cNvPicPr>
          <p:nvPr userDrawn="1"/>
        </p:nvPicPr>
        <p:blipFill>
          <a:blip r:embed="rId2"/>
          <a:srcRect/>
          <a:stretch/>
        </p:blipFill>
        <p:spPr>
          <a:xfrm>
            <a:off x="10159928" y="5995546"/>
            <a:ext cx="1761197" cy="656823"/>
          </a:xfrm>
          <a:prstGeom prst="rect">
            <a:avLst/>
          </a:prstGeom>
          <a:ln w="12700">
            <a:miter lim="400000"/>
          </a:ln>
        </p:spPr>
      </p:pic>
      <p:sp>
        <p:nvSpPr>
          <p:cNvPr id="9" name="Tijdelijke aanduiding voor tekst 11">
            <a:extLst>
              <a:ext uri="{FF2B5EF4-FFF2-40B4-BE49-F238E27FC236}">
                <a16:creationId xmlns:a16="http://schemas.microsoft.com/office/drawing/2014/main" id="{128BADCD-0EDA-479A-AB31-DBD125714539}"/>
              </a:ext>
            </a:extLst>
          </p:cNvPr>
          <p:cNvSpPr>
            <a:spLocks noGrp="1"/>
          </p:cNvSpPr>
          <p:nvPr>
            <p:ph type="body" sz="quarter" idx="15" hasCustomPrompt="1"/>
          </p:nvPr>
        </p:nvSpPr>
        <p:spPr>
          <a:xfrm>
            <a:off x="2293256" y="4606019"/>
            <a:ext cx="5844875" cy="561067"/>
          </a:xfrm>
        </p:spPr>
        <p:txBody>
          <a:bodyPr/>
          <a:lstStyle>
            <a:lvl1pPr marL="0" indent="0" algn="l">
              <a:buNone/>
              <a:defRPr sz="1400">
                <a:solidFill>
                  <a:schemeClr val="bg1"/>
                </a:solidFill>
              </a:defRPr>
            </a:lvl1pPr>
          </a:lstStyle>
          <a:p>
            <a:pPr lvl="0"/>
            <a:r>
              <a:rPr lang="en-GB" noProof="0"/>
              <a:t>Subtitle</a:t>
            </a:r>
            <a:endParaRPr lang="en-GB" noProof="0" dirty="0"/>
          </a:p>
        </p:txBody>
      </p:sp>
      <p:sp>
        <p:nvSpPr>
          <p:cNvPr id="8" name="Tijdelijke aanduiding voor tekst 12">
            <a:extLst>
              <a:ext uri="{FF2B5EF4-FFF2-40B4-BE49-F238E27FC236}">
                <a16:creationId xmlns:a16="http://schemas.microsoft.com/office/drawing/2014/main" id="{A8544701-5ECE-4BDF-9B37-BFD10ACD0700}"/>
              </a:ext>
            </a:extLst>
          </p:cNvPr>
          <p:cNvSpPr>
            <a:spLocks noGrp="1"/>
          </p:cNvSpPr>
          <p:nvPr>
            <p:ph type="body" sz="quarter" idx="16" hasCustomPrompt="1"/>
          </p:nvPr>
        </p:nvSpPr>
        <p:spPr>
          <a:xfrm>
            <a:off x="1111920" y="1135444"/>
            <a:ext cx="626138" cy="581692"/>
          </a:xfrm>
          <a:blipFill dpi="0" rotWithShape="1">
            <a:blip r:embed="rId3">
              <a:extLst>
                <a:ext uri="{28A0092B-C50C-407E-A947-70E740481C1C}">
                  <a14:useLocalDpi xmlns:a14="http://schemas.microsoft.com/office/drawing/2010/main" val="0"/>
                </a:ext>
              </a:extLst>
            </a:blip>
            <a:srcRect/>
            <a:stretch>
              <a:fillRect l="-180408" t="-157741" r="-181280" b="-431070"/>
            </a:stretch>
          </a:blipFill>
        </p:spPr>
        <p:txBody>
          <a:bodyPr/>
          <a:lstStyle>
            <a:lvl1pPr>
              <a:buNone/>
              <a:defRPr sz="100">
                <a:solidFill>
                  <a:schemeClr val="bg1"/>
                </a:solidFill>
              </a:defRPr>
            </a:lvl1pPr>
          </a:lstStyle>
          <a:p>
            <a:pPr lvl="0"/>
            <a:r>
              <a:rPr lang="nl-NL" dirty="0"/>
              <a:t>.</a:t>
            </a:r>
            <a:endParaRPr lang="en-GB" dirty="0"/>
          </a:p>
        </p:txBody>
      </p:sp>
      <p:sp>
        <p:nvSpPr>
          <p:cNvPr id="10" name="Tijdelijke aanduiding voor tekst 12">
            <a:extLst>
              <a:ext uri="{FF2B5EF4-FFF2-40B4-BE49-F238E27FC236}">
                <a16:creationId xmlns:a16="http://schemas.microsoft.com/office/drawing/2014/main" id="{27A94F55-4DF2-4CA0-BE78-40CD542CF929}"/>
              </a:ext>
            </a:extLst>
          </p:cNvPr>
          <p:cNvSpPr>
            <a:spLocks noGrp="1"/>
          </p:cNvSpPr>
          <p:nvPr>
            <p:ph type="body" sz="quarter" idx="17" hasCustomPrompt="1"/>
          </p:nvPr>
        </p:nvSpPr>
        <p:spPr>
          <a:xfrm rot="10800000">
            <a:off x="9647483" y="4304860"/>
            <a:ext cx="626138" cy="581692"/>
          </a:xfrm>
          <a:blipFill dpi="0" rotWithShape="1">
            <a:blip r:embed="rId3">
              <a:extLst>
                <a:ext uri="{28A0092B-C50C-407E-A947-70E740481C1C}">
                  <a14:useLocalDpi xmlns:a14="http://schemas.microsoft.com/office/drawing/2010/main" val="0"/>
                </a:ext>
              </a:extLst>
            </a:blip>
            <a:srcRect/>
            <a:stretch>
              <a:fillRect l="-180408" t="-157741" r="-181280" b="-431070"/>
            </a:stretch>
          </a:blipFill>
        </p:spPr>
        <p:txBody>
          <a:bodyPr/>
          <a:lstStyle>
            <a:lvl1pPr>
              <a:buNone/>
              <a:defRPr sz="100">
                <a:solidFill>
                  <a:schemeClr val="bg1"/>
                </a:solidFill>
              </a:defRPr>
            </a:lvl1pPr>
          </a:lstStyle>
          <a:p>
            <a:pPr lvl="0"/>
            <a:r>
              <a:rPr lang="nl-NL" dirty="0"/>
              <a:t>.</a:t>
            </a:r>
            <a:endParaRPr lang="en-GB" dirty="0"/>
          </a:p>
        </p:txBody>
      </p:sp>
    </p:spTree>
    <p:extLst>
      <p:ext uri="{BB962C8B-B14F-4D97-AF65-F5344CB8AC3E}">
        <p14:creationId xmlns:p14="http://schemas.microsoft.com/office/powerpoint/2010/main" val="2704240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visual + title - petrol">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76C5DE9-FDAC-47C7-B769-74E1A1D4AE55}"/>
              </a:ext>
            </a:extLst>
          </p:cNvPr>
          <p:cNvSpPr>
            <a:spLocks noGrp="1"/>
          </p:cNvSpPr>
          <p:nvPr>
            <p:ph type="pic" sz="quarter" idx="10" hasCustomPrompt="1"/>
          </p:nvPr>
        </p:nvSpPr>
        <p:spPr>
          <a:xfrm>
            <a:off x="0" y="-1"/>
            <a:ext cx="12192000" cy="5768975"/>
          </a:xfrm>
          <a:blipFill dpi="0" rotWithShape="1">
            <a:blip r:embed="rId2">
              <a:extLst>
                <a:ext uri="{28A0092B-C50C-407E-A947-70E740481C1C}">
                  <a14:useLocalDpi xmlns:a14="http://schemas.microsoft.com/office/drawing/2010/main" val="0"/>
                </a:ext>
              </a:extLst>
            </a:blip>
            <a:srcRect/>
            <a:stretch>
              <a:fillRect t="-29251" b="-29251"/>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2" name="Titel 1">
            <a:extLst>
              <a:ext uri="{FF2B5EF4-FFF2-40B4-BE49-F238E27FC236}">
                <a16:creationId xmlns:a16="http://schemas.microsoft.com/office/drawing/2014/main" id="{E0290E79-9E69-4A8A-BA2D-009BB51F2A23}"/>
              </a:ext>
            </a:extLst>
          </p:cNvPr>
          <p:cNvSpPr>
            <a:spLocks noGrp="1"/>
          </p:cNvSpPr>
          <p:nvPr>
            <p:ph type="ctrTitle" hasCustomPrompt="1"/>
          </p:nvPr>
        </p:nvSpPr>
        <p:spPr>
          <a:xfrm>
            <a:off x="0" y="4474464"/>
            <a:ext cx="7011442" cy="1987328"/>
          </a:xfrm>
          <a:gradFill>
            <a:gsLst>
              <a:gs pos="0">
                <a:srgbClr val="91CAB7"/>
              </a:gs>
              <a:gs pos="100000">
                <a:srgbClr val="2E5E77"/>
              </a:gs>
            </a:gsLst>
            <a:lin ang="10800000" scaled="0"/>
          </a:gradFill>
        </p:spPr>
        <p:txBody>
          <a:bodyPr wrap="square" lIns="432000" tIns="180000" rIns="360000" bIns="180000" anchor="ctr" anchorCtr="0"/>
          <a:lstStyle>
            <a:lvl1pPr algn="l">
              <a:defRPr sz="3800">
                <a:solidFill>
                  <a:schemeClr val="bg1"/>
                </a:solidFill>
              </a:defRPr>
            </a:lvl1pPr>
          </a:lstStyle>
          <a:p>
            <a:r>
              <a:rPr lang="en-US"/>
              <a:t>Add title (max.2 lines)</a:t>
            </a:r>
            <a:endParaRPr lang="en-GB" dirty="0"/>
          </a:p>
        </p:txBody>
      </p:sp>
    </p:spTree>
    <p:extLst>
      <p:ext uri="{BB962C8B-B14F-4D97-AF65-F5344CB8AC3E}">
        <p14:creationId xmlns:p14="http://schemas.microsoft.com/office/powerpoint/2010/main" val="23526847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visual + title - sunse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76C5DE9-FDAC-47C7-B769-74E1A1D4AE55}"/>
              </a:ext>
            </a:extLst>
          </p:cNvPr>
          <p:cNvSpPr>
            <a:spLocks noGrp="1"/>
          </p:cNvSpPr>
          <p:nvPr>
            <p:ph type="pic" sz="quarter" idx="10" hasCustomPrompt="1"/>
          </p:nvPr>
        </p:nvSpPr>
        <p:spPr>
          <a:xfrm>
            <a:off x="0" y="-1"/>
            <a:ext cx="12192000" cy="5768975"/>
          </a:xfrm>
          <a:blipFill dpi="0" rotWithShape="1">
            <a:blip r:embed="rId2">
              <a:extLst>
                <a:ext uri="{28A0092B-C50C-407E-A947-70E740481C1C}">
                  <a14:useLocalDpi xmlns:a14="http://schemas.microsoft.com/office/drawing/2010/main" val="0"/>
                </a:ext>
              </a:extLst>
            </a:blip>
            <a:srcRect/>
            <a:stretch>
              <a:fillRect t="-44024"/>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2" name="Titel 1">
            <a:extLst>
              <a:ext uri="{FF2B5EF4-FFF2-40B4-BE49-F238E27FC236}">
                <a16:creationId xmlns:a16="http://schemas.microsoft.com/office/drawing/2014/main" id="{E0290E79-9E69-4A8A-BA2D-009BB51F2A23}"/>
              </a:ext>
            </a:extLst>
          </p:cNvPr>
          <p:cNvSpPr>
            <a:spLocks noGrp="1"/>
          </p:cNvSpPr>
          <p:nvPr>
            <p:ph type="ctrTitle" hasCustomPrompt="1"/>
          </p:nvPr>
        </p:nvSpPr>
        <p:spPr>
          <a:xfrm>
            <a:off x="0" y="4474464"/>
            <a:ext cx="7011442" cy="1987328"/>
          </a:xfrm>
          <a:gradFill>
            <a:gsLst>
              <a:gs pos="0">
                <a:schemeClr val="accent3"/>
              </a:gs>
              <a:gs pos="100000">
                <a:srgbClr val="2E5E77"/>
              </a:gs>
            </a:gsLst>
            <a:lin ang="10800000" scaled="0"/>
          </a:gradFill>
        </p:spPr>
        <p:txBody>
          <a:bodyPr wrap="square" lIns="432000" tIns="180000" rIns="360000" bIns="180000" anchor="ctr" anchorCtr="0"/>
          <a:lstStyle>
            <a:lvl1pPr algn="l">
              <a:defRPr sz="3800">
                <a:solidFill>
                  <a:schemeClr val="bg1"/>
                </a:solidFill>
              </a:defRPr>
            </a:lvl1pPr>
          </a:lstStyle>
          <a:p>
            <a:r>
              <a:rPr lang="en-US"/>
              <a:t>Add title (max.2 lines)</a:t>
            </a:r>
            <a:endParaRPr lang="en-GB" dirty="0"/>
          </a:p>
        </p:txBody>
      </p:sp>
    </p:spTree>
    <p:extLst>
      <p:ext uri="{BB962C8B-B14F-4D97-AF65-F5344CB8AC3E}">
        <p14:creationId xmlns:p14="http://schemas.microsoft.com/office/powerpoint/2010/main" val="39383207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visual + title - deser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76C5DE9-FDAC-47C7-B769-74E1A1D4AE55}"/>
              </a:ext>
            </a:extLst>
          </p:cNvPr>
          <p:cNvSpPr>
            <a:spLocks noGrp="1"/>
          </p:cNvSpPr>
          <p:nvPr>
            <p:ph type="pic" sz="quarter" idx="10" hasCustomPrompt="1"/>
          </p:nvPr>
        </p:nvSpPr>
        <p:spPr>
          <a:xfrm>
            <a:off x="0" y="-1"/>
            <a:ext cx="12192000" cy="5768975"/>
          </a:xfrm>
          <a:blipFill dpi="0" rotWithShape="1">
            <a:blip r:embed="rId2">
              <a:extLst>
                <a:ext uri="{28A0092B-C50C-407E-A947-70E740481C1C}">
                  <a14:useLocalDpi xmlns:a14="http://schemas.microsoft.com/office/drawing/2010/main" val="0"/>
                </a:ext>
              </a:extLst>
            </a:blip>
            <a:srcRect/>
            <a:stretch>
              <a:fillRect t="-39552" b="-1512"/>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2" name="Titel 1">
            <a:extLst>
              <a:ext uri="{FF2B5EF4-FFF2-40B4-BE49-F238E27FC236}">
                <a16:creationId xmlns:a16="http://schemas.microsoft.com/office/drawing/2014/main" id="{E0290E79-9E69-4A8A-BA2D-009BB51F2A23}"/>
              </a:ext>
            </a:extLst>
          </p:cNvPr>
          <p:cNvSpPr>
            <a:spLocks noGrp="1"/>
          </p:cNvSpPr>
          <p:nvPr>
            <p:ph type="ctrTitle" hasCustomPrompt="1"/>
          </p:nvPr>
        </p:nvSpPr>
        <p:spPr>
          <a:xfrm>
            <a:off x="0" y="4474464"/>
            <a:ext cx="7011442" cy="1987328"/>
          </a:xfrm>
          <a:gradFill>
            <a:gsLst>
              <a:gs pos="0">
                <a:schemeClr val="accent2"/>
              </a:gs>
              <a:gs pos="100000">
                <a:schemeClr val="accent3"/>
              </a:gs>
            </a:gsLst>
            <a:lin ang="10800000" scaled="0"/>
          </a:gradFill>
        </p:spPr>
        <p:txBody>
          <a:bodyPr wrap="square" lIns="432000" tIns="180000" rIns="360000" bIns="180000" anchor="ctr" anchorCtr="0"/>
          <a:lstStyle>
            <a:lvl1pPr algn="l">
              <a:defRPr sz="3800">
                <a:solidFill>
                  <a:schemeClr val="bg1"/>
                </a:solidFill>
              </a:defRPr>
            </a:lvl1pPr>
          </a:lstStyle>
          <a:p>
            <a:r>
              <a:rPr lang="en-US"/>
              <a:t>Add title (max.2 lines)</a:t>
            </a:r>
            <a:endParaRPr lang="en-GB" dirty="0"/>
          </a:p>
        </p:txBody>
      </p:sp>
    </p:spTree>
    <p:extLst>
      <p:ext uri="{BB962C8B-B14F-4D97-AF65-F5344CB8AC3E}">
        <p14:creationId xmlns:p14="http://schemas.microsoft.com/office/powerpoint/2010/main" val="102256210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visual">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76C5DE9-FDAC-47C7-B769-74E1A1D4AE55}"/>
              </a:ext>
            </a:extLst>
          </p:cNvPr>
          <p:cNvSpPr>
            <a:spLocks noGrp="1"/>
          </p:cNvSpPr>
          <p:nvPr>
            <p:ph type="pic" sz="quarter" idx="10" hasCustomPrompt="1"/>
          </p:nvPr>
        </p:nvSpPr>
        <p:spPr>
          <a:xfrm>
            <a:off x="0" y="-1"/>
            <a:ext cx="12192000" cy="5768975"/>
          </a:xfrm>
          <a:blipFill dpi="0" rotWithShape="1">
            <a:blip r:embed="rId2">
              <a:extLst>
                <a:ext uri="{28A0092B-C50C-407E-A947-70E740481C1C}">
                  <a14:useLocalDpi xmlns:a14="http://schemas.microsoft.com/office/drawing/2010/main" val="0"/>
                </a:ext>
              </a:extLst>
            </a:blip>
            <a:srcRect/>
            <a:stretch>
              <a:fillRect t="-20481" b="-20481"/>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3" name="Tijdelijke aanduiding voor datum 2">
            <a:extLst>
              <a:ext uri="{FF2B5EF4-FFF2-40B4-BE49-F238E27FC236}">
                <a16:creationId xmlns:a16="http://schemas.microsoft.com/office/drawing/2014/main" id="{B7A91DA0-4AD0-4528-90E4-12629C488F3C}"/>
              </a:ext>
            </a:extLst>
          </p:cNvPr>
          <p:cNvSpPr>
            <a:spLocks noGrp="1"/>
          </p:cNvSpPr>
          <p:nvPr>
            <p:ph type="dt" sz="half" idx="11"/>
          </p:nvPr>
        </p:nvSpPr>
        <p:spPr/>
        <p:txBody>
          <a:bodyPr/>
          <a:lstStyle/>
          <a:p>
            <a:fld id="{85EF1575-80AD-4646-97CB-BD98DEDE7D88}" type="datetime1">
              <a:rPr lang="en-GB" smtClean="0"/>
              <a:t>20/10/2025</a:t>
            </a:fld>
            <a:endParaRPr lang="en-GB" sz="1400" dirty="0"/>
          </a:p>
        </p:txBody>
      </p:sp>
      <p:sp>
        <p:nvSpPr>
          <p:cNvPr id="4" name="Tijdelijke aanduiding voor voettekst 3">
            <a:extLst>
              <a:ext uri="{FF2B5EF4-FFF2-40B4-BE49-F238E27FC236}">
                <a16:creationId xmlns:a16="http://schemas.microsoft.com/office/drawing/2014/main" id="{D4D2BAE3-0B7D-4E3E-BC51-E7C450127227}"/>
              </a:ext>
            </a:extLst>
          </p:cNvPr>
          <p:cNvSpPr>
            <a:spLocks noGrp="1"/>
          </p:cNvSpPr>
          <p:nvPr>
            <p:ph type="ftr" sz="quarter" idx="12"/>
          </p:nvPr>
        </p:nvSpPr>
        <p:spPr/>
        <p:txBody>
          <a:bodyPr/>
          <a:lstStyle/>
          <a:p>
            <a:endParaRPr lang="en-GB" sz="1400" dirty="0"/>
          </a:p>
        </p:txBody>
      </p:sp>
      <p:sp>
        <p:nvSpPr>
          <p:cNvPr id="5" name="Tijdelijke aanduiding voor dianummer 4">
            <a:extLst>
              <a:ext uri="{FF2B5EF4-FFF2-40B4-BE49-F238E27FC236}">
                <a16:creationId xmlns:a16="http://schemas.microsoft.com/office/drawing/2014/main" id="{7F4E9462-9C98-4C9C-9C4A-2F038FFB998F}"/>
              </a:ext>
            </a:extLst>
          </p:cNvPr>
          <p:cNvSpPr>
            <a:spLocks noGrp="1"/>
          </p:cNvSpPr>
          <p:nvPr>
            <p:ph type="sldNum" sz="quarter" idx="13"/>
          </p:nvPr>
        </p:nvSpPr>
        <p:spPr/>
        <p:txBody>
          <a:bodyPr/>
          <a:lstStyle/>
          <a:p>
            <a:fld id="{A91BF5F0-98D6-4645-BDED-827194AA7B09}" type="slidenum">
              <a:rPr lang="en-GB" smtClean="0"/>
              <a:pPr/>
              <a:t>‹#›</a:t>
            </a:fld>
            <a:endParaRPr lang="en-GB" sz="1400" dirty="0"/>
          </a:p>
        </p:txBody>
      </p:sp>
    </p:spTree>
    <p:extLst>
      <p:ext uri="{BB962C8B-B14F-4D97-AF65-F5344CB8AC3E}">
        <p14:creationId xmlns:p14="http://schemas.microsoft.com/office/powerpoint/2010/main" val="217170460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visual + future">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76C5DE9-FDAC-47C7-B769-74E1A1D4AE55}"/>
              </a:ext>
            </a:extLst>
          </p:cNvPr>
          <p:cNvSpPr>
            <a:spLocks noGrp="1"/>
          </p:cNvSpPr>
          <p:nvPr>
            <p:ph type="pic" sz="quarter" idx="10" hasCustomPrompt="1"/>
          </p:nvPr>
        </p:nvSpPr>
        <p:spPr>
          <a:xfrm>
            <a:off x="0" y="-1"/>
            <a:ext cx="12192000" cy="5768975"/>
          </a:xfrm>
          <a:blipFill dpi="0" rotWithShape="1">
            <a:blip r:embed="rId2">
              <a:extLst>
                <a:ext uri="{28A0092B-C50C-407E-A947-70E740481C1C}">
                  <a14:useLocalDpi xmlns:a14="http://schemas.microsoft.com/office/drawing/2010/main" val="0"/>
                </a:ext>
              </a:extLst>
            </a:blip>
            <a:srcRect/>
            <a:stretch>
              <a:fillRect t="-31849" b="-9215"/>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2" name="Tijdelijke aanduiding voor datum 1">
            <a:extLst>
              <a:ext uri="{FF2B5EF4-FFF2-40B4-BE49-F238E27FC236}">
                <a16:creationId xmlns:a16="http://schemas.microsoft.com/office/drawing/2014/main" id="{47C1CA67-ECCD-4718-8CA6-09B6800B6687}"/>
              </a:ext>
            </a:extLst>
          </p:cNvPr>
          <p:cNvSpPr>
            <a:spLocks noGrp="1"/>
          </p:cNvSpPr>
          <p:nvPr>
            <p:ph type="dt" sz="half" idx="11"/>
          </p:nvPr>
        </p:nvSpPr>
        <p:spPr/>
        <p:txBody>
          <a:bodyPr/>
          <a:lstStyle/>
          <a:p>
            <a:fld id="{5DC90DDB-5F50-469E-806E-D7509A298C1B}" type="datetime1">
              <a:rPr lang="en-GB" smtClean="0"/>
              <a:t>20/10/2025</a:t>
            </a:fld>
            <a:endParaRPr lang="en-GB" sz="1400" dirty="0"/>
          </a:p>
        </p:txBody>
      </p:sp>
      <p:sp>
        <p:nvSpPr>
          <p:cNvPr id="3" name="Tijdelijke aanduiding voor voettekst 2">
            <a:extLst>
              <a:ext uri="{FF2B5EF4-FFF2-40B4-BE49-F238E27FC236}">
                <a16:creationId xmlns:a16="http://schemas.microsoft.com/office/drawing/2014/main" id="{3C12AB92-092E-4CBA-A55F-2F0EAE81F25F}"/>
              </a:ext>
            </a:extLst>
          </p:cNvPr>
          <p:cNvSpPr>
            <a:spLocks noGrp="1"/>
          </p:cNvSpPr>
          <p:nvPr>
            <p:ph type="ftr" sz="quarter" idx="12"/>
          </p:nvPr>
        </p:nvSpPr>
        <p:spPr/>
        <p:txBody>
          <a:bodyPr/>
          <a:lstStyle/>
          <a:p>
            <a:endParaRPr lang="en-GB" sz="1400" dirty="0"/>
          </a:p>
        </p:txBody>
      </p:sp>
      <p:sp>
        <p:nvSpPr>
          <p:cNvPr id="4" name="Tijdelijke aanduiding voor dianummer 3">
            <a:extLst>
              <a:ext uri="{FF2B5EF4-FFF2-40B4-BE49-F238E27FC236}">
                <a16:creationId xmlns:a16="http://schemas.microsoft.com/office/drawing/2014/main" id="{F1AFCB16-CA06-4119-A9F9-871AC65BECAE}"/>
              </a:ext>
            </a:extLst>
          </p:cNvPr>
          <p:cNvSpPr>
            <a:spLocks noGrp="1"/>
          </p:cNvSpPr>
          <p:nvPr>
            <p:ph type="sldNum" sz="quarter" idx="13"/>
          </p:nvPr>
        </p:nvSpPr>
        <p:spPr/>
        <p:txBody>
          <a:bodyPr/>
          <a:lstStyle/>
          <a:p>
            <a:fld id="{A91BF5F0-98D6-4645-BDED-827194AA7B09}" type="slidenum">
              <a:rPr lang="en-GB" smtClean="0"/>
              <a:pPr/>
              <a:t>‹#›</a:t>
            </a:fld>
            <a:endParaRPr lang="en-GB" sz="1400" dirty="0"/>
          </a:p>
        </p:txBody>
      </p:sp>
      <p:sp>
        <p:nvSpPr>
          <p:cNvPr id="10" name="Tijdelijke aanduiding voor tekst 9">
            <a:extLst>
              <a:ext uri="{FF2B5EF4-FFF2-40B4-BE49-F238E27FC236}">
                <a16:creationId xmlns:a16="http://schemas.microsoft.com/office/drawing/2014/main" id="{2E70E769-2746-48A5-86E1-D738ECAE3884}"/>
              </a:ext>
            </a:extLst>
          </p:cNvPr>
          <p:cNvSpPr>
            <a:spLocks noGrp="1"/>
          </p:cNvSpPr>
          <p:nvPr>
            <p:ph type="body" sz="quarter" idx="14" hasCustomPrompt="1"/>
          </p:nvPr>
        </p:nvSpPr>
        <p:spPr>
          <a:xfrm>
            <a:off x="0" y="255600"/>
            <a:ext cx="3096000" cy="5137200"/>
          </a:xfrm>
          <a:blipFill dpi="0" rotWithShape="1">
            <a:blip r:embed="rId3">
              <a:alphaModFix amt="50000"/>
              <a:extLst>
                <a:ext uri="{28A0092B-C50C-407E-A947-70E740481C1C}">
                  <a14:useLocalDpi xmlns:a14="http://schemas.microsoft.com/office/drawing/2010/main" val="0"/>
                </a:ext>
              </a:extLst>
            </a:blip>
            <a:srcRect/>
            <a:stretch>
              <a:fillRect l="-1976" r="-1"/>
            </a:stretch>
          </a:blipFill>
        </p:spPr>
        <p:txBody>
          <a:bodyPr/>
          <a:lstStyle>
            <a:lvl1pPr>
              <a:buNone/>
              <a:defRPr sz="100">
                <a:solidFill>
                  <a:schemeClr val="bg1"/>
                </a:solidFill>
              </a:defRPr>
            </a:lvl1pPr>
            <a:lvl2pPr>
              <a:buNone/>
              <a:defRPr/>
            </a:lvl2pPr>
            <a:lvl3pPr>
              <a:buNone/>
              <a:defRPr/>
            </a:lvl3pPr>
            <a:lvl4pPr>
              <a:buNone/>
              <a:defRPr/>
            </a:lvl4pPr>
            <a:lvl5pPr>
              <a:buNone/>
              <a:defRPr/>
            </a:lvl5pPr>
          </a:lstStyle>
          <a:p>
            <a:pPr lvl="0"/>
            <a:r>
              <a:rPr lang="en-GB"/>
              <a:t>.</a:t>
            </a:r>
            <a:endParaRPr lang="en-GB" dirty="0"/>
          </a:p>
        </p:txBody>
      </p:sp>
    </p:spTree>
    <p:extLst>
      <p:ext uri="{BB962C8B-B14F-4D97-AF65-F5344CB8AC3E}">
        <p14:creationId xmlns:p14="http://schemas.microsoft.com/office/powerpoint/2010/main" val="237105415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visual + revolution">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76C5DE9-FDAC-47C7-B769-74E1A1D4AE55}"/>
              </a:ext>
            </a:extLst>
          </p:cNvPr>
          <p:cNvSpPr>
            <a:spLocks noGrp="1"/>
          </p:cNvSpPr>
          <p:nvPr>
            <p:ph type="pic" sz="quarter" idx="10" hasCustomPrompt="1"/>
          </p:nvPr>
        </p:nvSpPr>
        <p:spPr>
          <a:xfrm>
            <a:off x="0" y="-1"/>
            <a:ext cx="12192000" cy="5768975"/>
          </a:xfrm>
          <a:blipFill dpi="0" rotWithShape="1">
            <a:blip r:embed="rId2">
              <a:extLst>
                <a:ext uri="{28A0092B-C50C-407E-A947-70E740481C1C}">
                  <a14:useLocalDpi xmlns:a14="http://schemas.microsoft.com/office/drawing/2010/main" val="0"/>
                </a:ext>
              </a:extLst>
            </a:blip>
            <a:srcRect/>
            <a:stretch>
              <a:fillRect t="-5000" b="-35856"/>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2" name="Tijdelijke aanduiding voor datum 1">
            <a:extLst>
              <a:ext uri="{FF2B5EF4-FFF2-40B4-BE49-F238E27FC236}">
                <a16:creationId xmlns:a16="http://schemas.microsoft.com/office/drawing/2014/main" id="{47C1CA67-ECCD-4718-8CA6-09B6800B6687}"/>
              </a:ext>
            </a:extLst>
          </p:cNvPr>
          <p:cNvSpPr>
            <a:spLocks noGrp="1"/>
          </p:cNvSpPr>
          <p:nvPr>
            <p:ph type="dt" sz="half" idx="11"/>
          </p:nvPr>
        </p:nvSpPr>
        <p:spPr/>
        <p:txBody>
          <a:bodyPr/>
          <a:lstStyle/>
          <a:p>
            <a:fld id="{763A3F89-234E-4816-B040-29DAACDA46FC}" type="datetime1">
              <a:rPr lang="en-GB" smtClean="0"/>
              <a:t>20/10/2025</a:t>
            </a:fld>
            <a:endParaRPr lang="en-GB" sz="1400" dirty="0"/>
          </a:p>
        </p:txBody>
      </p:sp>
      <p:sp>
        <p:nvSpPr>
          <p:cNvPr id="3" name="Tijdelijke aanduiding voor voettekst 2">
            <a:extLst>
              <a:ext uri="{FF2B5EF4-FFF2-40B4-BE49-F238E27FC236}">
                <a16:creationId xmlns:a16="http://schemas.microsoft.com/office/drawing/2014/main" id="{3C12AB92-092E-4CBA-A55F-2F0EAE81F25F}"/>
              </a:ext>
            </a:extLst>
          </p:cNvPr>
          <p:cNvSpPr>
            <a:spLocks noGrp="1"/>
          </p:cNvSpPr>
          <p:nvPr>
            <p:ph type="ftr" sz="quarter" idx="12"/>
          </p:nvPr>
        </p:nvSpPr>
        <p:spPr/>
        <p:txBody>
          <a:bodyPr/>
          <a:lstStyle/>
          <a:p>
            <a:endParaRPr lang="en-GB" sz="1400" dirty="0"/>
          </a:p>
        </p:txBody>
      </p:sp>
      <p:sp>
        <p:nvSpPr>
          <p:cNvPr id="4" name="Tijdelijke aanduiding voor dianummer 3">
            <a:extLst>
              <a:ext uri="{FF2B5EF4-FFF2-40B4-BE49-F238E27FC236}">
                <a16:creationId xmlns:a16="http://schemas.microsoft.com/office/drawing/2014/main" id="{F1AFCB16-CA06-4119-A9F9-871AC65BECAE}"/>
              </a:ext>
            </a:extLst>
          </p:cNvPr>
          <p:cNvSpPr>
            <a:spLocks noGrp="1"/>
          </p:cNvSpPr>
          <p:nvPr>
            <p:ph type="sldNum" sz="quarter" idx="13"/>
          </p:nvPr>
        </p:nvSpPr>
        <p:spPr/>
        <p:txBody>
          <a:bodyPr/>
          <a:lstStyle/>
          <a:p>
            <a:fld id="{A91BF5F0-98D6-4645-BDED-827194AA7B09}" type="slidenum">
              <a:rPr lang="en-GB" smtClean="0"/>
              <a:pPr/>
              <a:t>‹#›</a:t>
            </a:fld>
            <a:endParaRPr lang="en-GB" sz="1400" dirty="0"/>
          </a:p>
        </p:txBody>
      </p:sp>
      <p:sp>
        <p:nvSpPr>
          <p:cNvPr id="10" name="Tijdelijke aanduiding voor tekst 9">
            <a:extLst>
              <a:ext uri="{FF2B5EF4-FFF2-40B4-BE49-F238E27FC236}">
                <a16:creationId xmlns:a16="http://schemas.microsoft.com/office/drawing/2014/main" id="{2E70E769-2746-48A5-86E1-D738ECAE3884}"/>
              </a:ext>
            </a:extLst>
          </p:cNvPr>
          <p:cNvSpPr>
            <a:spLocks noGrp="1"/>
          </p:cNvSpPr>
          <p:nvPr>
            <p:ph type="body" sz="quarter" idx="14" hasCustomPrompt="1"/>
          </p:nvPr>
        </p:nvSpPr>
        <p:spPr>
          <a:xfrm>
            <a:off x="0" y="223200"/>
            <a:ext cx="4417200" cy="5256000"/>
          </a:xfrm>
          <a:blipFill dpi="0" rotWithShape="1">
            <a:blip r:embed="rId3">
              <a:alphaModFix amt="50000"/>
              <a:extLst>
                <a:ext uri="{28A0092B-C50C-407E-A947-70E740481C1C}">
                  <a14:useLocalDpi xmlns:a14="http://schemas.microsoft.com/office/drawing/2010/main" val="0"/>
                </a:ext>
              </a:extLst>
            </a:blip>
            <a:srcRect/>
            <a:stretch>
              <a:fillRect l="-3015"/>
            </a:stretch>
          </a:blipFill>
        </p:spPr>
        <p:txBody>
          <a:bodyPr/>
          <a:lstStyle>
            <a:lvl1pPr>
              <a:buNone/>
              <a:defRPr sz="100">
                <a:solidFill>
                  <a:schemeClr val="bg1"/>
                </a:solidFill>
              </a:defRPr>
            </a:lvl1pPr>
            <a:lvl2pPr>
              <a:buNone/>
              <a:defRPr/>
            </a:lvl2pPr>
            <a:lvl3pPr>
              <a:buNone/>
              <a:defRPr/>
            </a:lvl3pPr>
            <a:lvl4pPr>
              <a:buNone/>
              <a:defRPr/>
            </a:lvl4pPr>
            <a:lvl5pPr>
              <a:buNone/>
              <a:defRPr/>
            </a:lvl5pPr>
          </a:lstStyle>
          <a:p>
            <a:pPr lvl="0"/>
            <a:r>
              <a:rPr lang="en-GB"/>
              <a:t>.</a:t>
            </a:r>
            <a:endParaRPr lang="en-GB" dirty="0"/>
          </a:p>
        </p:txBody>
      </p:sp>
    </p:spTree>
    <p:extLst>
      <p:ext uri="{BB962C8B-B14F-4D97-AF65-F5344CB8AC3E}">
        <p14:creationId xmlns:p14="http://schemas.microsoft.com/office/powerpoint/2010/main" val="4177473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
    <p:spTree>
      <p:nvGrpSpPr>
        <p:cNvPr id="1" name=""/>
        <p:cNvGrpSpPr/>
        <p:nvPr/>
      </p:nvGrpSpPr>
      <p:grpSpPr>
        <a:xfrm>
          <a:off x="0" y="0"/>
          <a:ext cx="0" cy="0"/>
          <a:chOff x="0" y="0"/>
          <a:chExt cx="0" cy="0"/>
        </a:xfrm>
      </p:grpSpPr>
      <p:sp>
        <p:nvSpPr>
          <p:cNvPr id="8" name="Tijdelijke aanduiding voor afbeelding 10">
            <a:extLst>
              <a:ext uri="{FF2B5EF4-FFF2-40B4-BE49-F238E27FC236}">
                <a16:creationId xmlns:a16="http://schemas.microsoft.com/office/drawing/2014/main" id="{07594D07-EDE0-4361-88C3-EBE546307E30}"/>
              </a:ext>
            </a:extLst>
          </p:cNvPr>
          <p:cNvSpPr>
            <a:spLocks noGrp="1"/>
          </p:cNvSpPr>
          <p:nvPr>
            <p:ph type="pic" sz="quarter" idx="13" hasCustomPrompt="1"/>
          </p:nvPr>
        </p:nvSpPr>
        <p:spPr>
          <a:xfrm>
            <a:off x="0" y="-1"/>
            <a:ext cx="12192000" cy="5768975"/>
          </a:xfrm>
          <a:blipFill dpi="0" rotWithShape="1">
            <a:blip r:embed="rId2">
              <a:extLst>
                <a:ext uri="{28A0092B-C50C-407E-A947-70E740481C1C}">
                  <a14:useLocalDpi xmlns:a14="http://schemas.microsoft.com/office/drawing/2010/main" val="0"/>
                </a:ext>
              </a:extLst>
            </a:blip>
            <a:srcRect/>
            <a:stretch>
              <a:fillRect/>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2" name="Titel 1">
            <a:extLst>
              <a:ext uri="{FF2B5EF4-FFF2-40B4-BE49-F238E27FC236}">
                <a16:creationId xmlns:a16="http://schemas.microsoft.com/office/drawing/2014/main" id="{6F4610D9-A867-4337-9731-370A98625453}"/>
              </a:ext>
            </a:extLst>
          </p:cNvPr>
          <p:cNvSpPr>
            <a:spLocks noGrp="1"/>
          </p:cNvSpPr>
          <p:nvPr>
            <p:ph type="title" hasCustomPrompt="1"/>
          </p:nvPr>
        </p:nvSpPr>
        <p:spPr>
          <a:xfrm>
            <a:off x="731838" y="5984338"/>
            <a:ext cx="9043200" cy="609600"/>
          </a:xfrm>
        </p:spPr>
        <p:txBody>
          <a:bodyPr/>
          <a:lstStyle>
            <a:lvl1pPr>
              <a:defRPr sz="3400">
                <a:solidFill>
                  <a:schemeClr val="accent1"/>
                </a:solidFill>
              </a:defRPr>
            </a:lvl1pPr>
          </a:lstStyle>
          <a:p>
            <a:r>
              <a:rPr lang="en-US"/>
              <a:t>Add title (1 line)</a:t>
            </a:r>
            <a:endParaRPr lang="en-GB" dirty="0"/>
          </a:p>
        </p:txBody>
      </p:sp>
    </p:spTree>
    <p:extLst>
      <p:ext uri="{BB962C8B-B14F-4D97-AF65-F5344CB8AC3E}">
        <p14:creationId xmlns:p14="http://schemas.microsoft.com/office/powerpoint/2010/main" val="165644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visual + datascience">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576C5DE9-FDAC-47C7-B769-74E1A1D4AE55}"/>
              </a:ext>
            </a:extLst>
          </p:cNvPr>
          <p:cNvSpPr>
            <a:spLocks noGrp="1"/>
          </p:cNvSpPr>
          <p:nvPr>
            <p:ph type="pic" sz="quarter" idx="10" hasCustomPrompt="1"/>
          </p:nvPr>
        </p:nvSpPr>
        <p:spPr>
          <a:xfrm>
            <a:off x="0" y="-1"/>
            <a:ext cx="12192000" cy="6858001"/>
          </a:xfrm>
          <a:blipFill dpi="0" rotWithShape="1">
            <a:blip r:embed="rId2">
              <a:extLst>
                <a:ext uri="{28A0092B-C50C-407E-A947-70E740481C1C}">
                  <a14:useLocalDpi xmlns:a14="http://schemas.microsoft.com/office/drawing/2010/main" val="0"/>
                </a:ext>
              </a:extLst>
            </a:blip>
            <a:srcRect/>
            <a:stretch>
              <a:fillRect t="-9332" b="-9332"/>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10" name="Tijdelijke aanduiding voor tekst 9">
            <a:extLst>
              <a:ext uri="{FF2B5EF4-FFF2-40B4-BE49-F238E27FC236}">
                <a16:creationId xmlns:a16="http://schemas.microsoft.com/office/drawing/2014/main" id="{2E70E769-2746-48A5-86E1-D738ECAE3884}"/>
              </a:ext>
            </a:extLst>
          </p:cNvPr>
          <p:cNvSpPr>
            <a:spLocks noGrp="1"/>
          </p:cNvSpPr>
          <p:nvPr>
            <p:ph type="body" sz="quarter" idx="14" hasCustomPrompt="1"/>
          </p:nvPr>
        </p:nvSpPr>
        <p:spPr>
          <a:xfrm>
            <a:off x="0" y="219456"/>
            <a:ext cx="5157216" cy="6400800"/>
          </a:xfrm>
          <a:blipFill dpi="0" rotWithShape="1">
            <a:blip r:embed="rId3">
              <a:extLst>
                <a:ext uri="{28A0092B-C50C-407E-A947-70E740481C1C}">
                  <a14:useLocalDpi xmlns:a14="http://schemas.microsoft.com/office/drawing/2010/main" val="0"/>
                </a:ext>
              </a:extLst>
            </a:blip>
            <a:srcRect/>
            <a:stretch>
              <a:fillRect l="-3073"/>
            </a:stretch>
          </a:blipFill>
        </p:spPr>
        <p:txBody>
          <a:bodyPr/>
          <a:lstStyle>
            <a:lvl1pPr>
              <a:buNone/>
              <a:defRPr sz="100">
                <a:solidFill>
                  <a:schemeClr val="bg1"/>
                </a:solidFill>
              </a:defRPr>
            </a:lvl1pPr>
            <a:lvl2pPr>
              <a:buNone/>
              <a:defRPr/>
            </a:lvl2pPr>
            <a:lvl3pPr>
              <a:buNone/>
              <a:defRPr/>
            </a:lvl3pPr>
            <a:lvl4pPr>
              <a:buNone/>
              <a:defRPr/>
            </a:lvl4pPr>
            <a:lvl5pPr>
              <a:buNone/>
              <a:defRPr/>
            </a:lvl5pPr>
          </a:lstStyle>
          <a:p>
            <a:pPr lvl="0"/>
            <a:r>
              <a:rPr lang="en-GB"/>
              <a:t>.</a:t>
            </a:r>
            <a:endParaRPr lang="en-GB" dirty="0"/>
          </a:p>
        </p:txBody>
      </p:sp>
    </p:spTree>
    <p:extLst>
      <p:ext uri="{BB962C8B-B14F-4D97-AF65-F5344CB8AC3E}">
        <p14:creationId xmlns:p14="http://schemas.microsoft.com/office/powerpoint/2010/main" val="49625701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CA119BDE-6779-4002-B09F-EC04B0BD803A}"/>
              </a:ext>
            </a:extLst>
          </p:cNvPr>
          <p:cNvPicPr>
            <a:picLocks noChangeAspect="1"/>
          </p:cNvPicPr>
          <p:nvPr userDrawn="1"/>
        </p:nvPicPr>
        <p:blipFill>
          <a:blip r:embed="rId2"/>
          <a:stretch>
            <a:fillRect/>
          </a:stretch>
        </p:blipFill>
        <p:spPr>
          <a:xfrm>
            <a:off x="2255520" y="1549549"/>
            <a:ext cx="7303009" cy="3060000"/>
          </a:xfrm>
          <a:prstGeom prst="rect">
            <a:avLst/>
          </a:prstGeom>
          <a:ln>
            <a:noFill/>
          </a:ln>
          <a:effectLst>
            <a:outerShdw blurRad="190500" algn="tl" rotWithShape="0">
              <a:srgbClr val="000000">
                <a:alpha val="70000"/>
              </a:srgbClr>
            </a:outerShdw>
          </a:effectLst>
        </p:spPr>
      </p:pic>
      <p:sp>
        <p:nvSpPr>
          <p:cNvPr id="12" name="Tijdelijke aanduiding voor afbeelding 10">
            <a:extLst>
              <a:ext uri="{FF2B5EF4-FFF2-40B4-BE49-F238E27FC236}">
                <a16:creationId xmlns:a16="http://schemas.microsoft.com/office/drawing/2014/main" id="{FBAB80BE-E303-4A38-8C44-9B3399BCB2A3}"/>
              </a:ext>
            </a:extLst>
          </p:cNvPr>
          <p:cNvSpPr>
            <a:spLocks noGrp="1"/>
          </p:cNvSpPr>
          <p:nvPr userDrawn="1">
            <p:ph type="pic" sz="quarter" idx="10" hasCustomPrompt="1"/>
          </p:nvPr>
        </p:nvSpPr>
        <p:spPr>
          <a:xfrm>
            <a:off x="2255520" y="1549549"/>
            <a:ext cx="3060000" cy="3060000"/>
          </a:xfrm>
          <a:blipFill dpi="0" rotWithShape="1">
            <a:blip r:embed="rId3">
              <a:extLst>
                <a:ext uri="{28A0092B-C50C-407E-A947-70E740481C1C}">
                  <a14:useLocalDpi xmlns:a14="http://schemas.microsoft.com/office/drawing/2010/main" val="0"/>
                </a:ext>
              </a:extLst>
            </a:blip>
            <a:srcRect/>
            <a:stretch>
              <a:fillRect l="-63" r="-63"/>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17" name="Tijdelijke aanduiding voor tekst 16">
            <a:extLst>
              <a:ext uri="{FF2B5EF4-FFF2-40B4-BE49-F238E27FC236}">
                <a16:creationId xmlns:a16="http://schemas.microsoft.com/office/drawing/2014/main" id="{5207AFAC-50F2-4EC8-B3D6-C448A5EAE630}"/>
              </a:ext>
            </a:extLst>
          </p:cNvPr>
          <p:cNvSpPr>
            <a:spLocks noGrp="1"/>
          </p:cNvSpPr>
          <p:nvPr userDrawn="1">
            <p:ph type="body" sz="quarter" idx="11" hasCustomPrompt="1"/>
          </p:nvPr>
        </p:nvSpPr>
        <p:spPr>
          <a:xfrm>
            <a:off x="5315520" y="2919254"/>
            <a:ext cx="3960000" cy="413830"/>
          </a:xfrm>
        </p:spPr>
        <p:txBody>
          <a:bodyPr lIns="360000" anchor="ctr" anchorCtr="0"/>
          <a:lstStyle>
            <a:lvl1pPr marL="0" indent="0">
              <a:buNone/>
              <a:defRPr/>
            </a:lvl1pPr>
          </a:lstStyle>
          <a:p>
            <a:pPr lvl="0"/>
            <a:r>
              <a:rPr lang="nl-NL"/>
              <a:t>My name</a:t>
            </a:r>
            <a:endParaRPr lang="en-GB" dirty="0"/>
          </a:p>
        </p:txBody>
      </p:sp>
      <p:sp>
        <p:nvSpPr>
          <p:cNvPr id="18" name="Tijdelijke aanduiding voor tekst 16">
            <a:extLst>
              <a:ext uri="{FF2B5EF4-FFF2-40B4-BE49-F238E27FC236}">
                <a16:creationId xmlns:a16="http://schemas.microsoft.com/office/drawing/2014/main" id="{DD63B563-E276-4D03-B4D9-41D1A768EB24}"/>
              </a:ext>
            </a:extLst>
          </p:cNvPr>
          <p:cNvSpPr>
            <a:spLocks noGrp="1"/>
          </p:cNvSpPr>
          <p:nvPr userDrawn="1">
            <p:ph type="body" sz="quarter" idx="12" hasCustomPrompt="1"/>
          </p:nvPr>
        </p:nvSpPr>
        <p:spPr>
          <a:xfrm>
            <a:off x="5315520" y="3354543"/>
            <a:ext cx="3960000" cy="413830"/>
          </a:xfrm>
        </p:spPr>
        <p:txBody>
          <a:bodyPr lIns="360000" anchor="ctr" anchorCtr="0"/>
          <a:lstStyle>
            <a:lvl1pPr marL="0" indent="0">
              <a:buNone/>
              <a:defRPr/>
            </a:lvl1pPr>
          </a:lstStyle>
          <a:p>
            <a:pPr lvl="0"/>
            <a:r>
              <a:rPr lang="nl-NL"/>
              <a:t>My phone</a:t>
            </a:r>
            <a:endParaRPr lang="en-GB" dirty="0"/>
          </a:p>
        </p:txBody>
      </p:sp>
      <p:sp>
        <p:nvSpPr>
          <p:cNvPr id="19" name="Tijdelijke aanduiding voor tekst 16">
            <a:extLst>
              <a:ext uri="{FF2B5EF4-FFF2-40B4-BE49-F238E27FC236}">
                <a16:creationId xmlns:a16="http://schemas.microsoft.com/office/drawing/2014/main" id="{3A412F96-3F4D-402B-8894-69D8C381E807}"/>
              </a:ext>
            </a:extLst>
          </p:cNvPr>
          <p:cNvSpPr>
            <a:spLocks noGrp="1"/>
          </p:cNvSpPr>
          <p:nvPr userDrawn="1">
            <p:ph type="body" sz="quarter" idx="13" hasCustomPrompt="1"/>
          </p:nvPr>
        </p:nvSpPr>
        <p:spPr>
          <a:xfrm>
            <a:off x="5315520" y="3789832"/>
            <a:ext cx="3960000" cy="413830"/>
          </a:xfrm>
        </p:spPr>
        <p:txBody>
          <a:bodyPr lIns="360000" anchor="ctr" anchorCtr="0"/>
          <a:lstStyle>
            <a:lvl1pPr marL="0" indent="0">
              <a:buNone/>
              <a:defRPr/>
            </a:lvl1pPr>
          </a:lstStyle>
          <a:p>
            <a:pPr lvl="0"/>
            <a:r>
              <a:rPr lang="nl-NL"/>
              <a:t>My email</a:t>
            </a:r>
            <a:endParaRPr lang="en-GB" dirty="0"/>
          </a:p>
        </p:txBody>
      </p:sp>
      <p:sp>
        <p:nvSpPr>
          <p:cNvPr id="20" name="Tekstvak 19">
            <a:extLst>
              <a:ext uri="{FF2B5EF4-FFF2-40B4-BE49-F238E27FC236}">
                <a16:creationId xmlns:a16="http://schemas.microsoft.com/office/drawing/2014/main" id="{7BEBF775-6875-4DE2-95EA-9BDC4DC9F8FE}"/>
              </a:ext>
            </a:extLst>
          </p:cNvPr>
          <p:cNvSpPr txBox="1"/>
          <p:nvPr userDrawn="1"/>
        </p:nvSpPr>
        <p:spPr>
          <a:xfrm>
            <a:off x="5315520" y="1975194"/>
            <a:ext cx="2134193" cy="677108"/>
          </a:xfrm>
          <a:prstGeom prst="rect">
            <a:avLst/>
          </a:prstGeom>
          <a:noFill/>
        </p:spPr>
        <p:txBody>
          <a:bodyPr wrap="none" lIns="360000" rtlCol="0">
            <a:spAutoFit/>
          </a:bodyPr>
          <a:lstStyle/>
          <a:p>
            <a:r>
              <a:rPr lang="en-GB" sz="3800" dirty="0">
                <a:solidFill>
                  <a:schemeClr val="accent1"/>
                </a:solidFill>
                <a:latin typeface="+mj-lt"/>
              </a:rPr>
              <a:t>Contact</a:t>
            </a:r>
          </a:p>
        </p:txBody>
      </p:sp>
      <p:grpSp>
        <p:nvGrpSpPr>
          <p:cNvPr id="4" name="Groep 3">
            <a:extLst>
              <a:ext uri="{FF2B5EF4-FFF2-40B4-BE49-F238E27FC236}">
                <a16:creationId xmlns:a16="http://schemas.microsoft.com/office/drawing/2014/main" id="{2AE5CCAE-CB19-6A4D-A936-F496D181D807}"/>
              </a:ext>
            </a:extLst>
          </p:cNvPr>
          <p:cNvGrpSpPr/>
          <p:nvPr userDrawn="1"/>
        </p:nvGrpSpPr>
        <p:grpSpPr>
          <a:xfrm>
            <a:off x="0" y="5677048"/>
            <a:ext cx="12192000" cy="1180952"/>
            <a:chOff x="0" y="5677048"/>
            <a:chExt cx="12192000" cy="1180952"/>
          </a:xfrm>
        </p:grpSpPr>
        <p:sp>
          <p:nvSpPr>
            <p:cNvPr id="7" name="Rechthoek 8">
              <a:extLst>
                <a:ext uri="{FF2B5EF4-FFF2-40B4-BE49-F238E27FC236}">
                  <a16:creationId xmlns:a16="http://schemas.microsoft.com/office/drawing/2014/main" id="{28896F97-02F9-4B19-A70B-A768553504BA}"/>
                </a:ext>
              </a:extLst>
            </p:cNvPr>
            <p:cNvSpPr/>
            <p:nvPr userDrawn="1"/>
          </p:nvSpPr>
          <p:spPr>
            <a:xfrm>
              <a:off x="0" y="5677048"/>
              <a:ext cx="12192000" cy="1180952"/>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lang="en-GB" dirty="0"/>
            </a:p>
          </p:txBody>
        </p:sp>
        <p:pic>
          <p:nvPicPr>
            <p:cNvPr id="10" name="Afbeelding 18" descr="Afbeelding 18">
              <a:extLst>
                <a:ext uri="{FF2B5EF4-FFF2-40B4-BE49-F238E27FC236}">
                  <a16:creationId xmlns:a16="http://schemas.microsoft.com/office/drawing/2014/main" id="{C01303CF-B9D1-41EB-AC1A-75C9318B6552}"/>
                </a:ext>
              </a:extLst>
            </p:cNvPr>
            <p:cNvPicPr>
              <a:picLocks noChangeAspect="1"/>
            </p:cNvPicPr>
            <p:nvPr userDrawn="1"/>
          </p:nvPicPr>
          <p:blipFill>
            <a:blip r:embed="rId4"/>
            <a:stretch>
              <a:fillRect/>
            </a:stretch>
          </p:blipFill>
          <p:spPr>
            <a:xfrm>
              <a:off x="8652866" y="5992390"/>
              <a:ext cx="1778121" cy="663135"/>
            </a:xfrm>
            <a:prstGeom prst="rect">
              <a:avLst/>
            </a:prstGeom>
            <a:ln w="12700">
              <a:miter lim="400000"/>
            </a:ln>
          </p:spPr>
        </p:pic>
        <p:pic>
          <p:nvPicPr>
            <p:cNvPr id="3" name="Afbeelding 2">
              <a:extLst>
                <a:ext uri="{FF2B5EF4-FFF2-40B4-BE49-F238E27FC236}">
                  <a16:creationId xmlns:a16="http://schemas.microsoft.com/office/drawing/2014/main" id="{3E7DA0F3-99CA-EE42-BDB0-0D37F1F9BAE3}"/>
                </a:ext>
              </a:extLst>
            </p:cNvPr>
            <p:cNvPicPr>
              <a:picLocks noChangeAspect="1"/>
            </p:cNvPicPr>
            <p:nvPr userDrawn="1"/>
          </p:nvPicPr>
          <p:blipFill>
            <a:blip r:embed="rId5"/>
            <a:stretch>
              <a:fillRect/>
            </a:stretch>
          </p:blipFill>
          <p:spPr>
            <a:xfrm>
              <a:off x="1403350" y="5886367"/>
              <a:ext cx="7556500" cy="774700"/>
            </a:xfrm>
            <a:prstGeom prst="rect">
              <a:avLst/>
            </a:prstGeom>
          </p:spPr>
        </p:pic>
      </p:grpSp>
    </p:spTree>
    <p:extLst>
      <p:ext uri="{BB962C8B-B14F-4D97-AF65-F5344CB8AC3E}">
        <p14:creationId xmlns:p14="http://schemas.microsoft.com/office/powerpoint/2010/main" val="829002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1011766" y="1742189"/>
            <a:ext cx="2779185" cy="848611"/>
          </a:xfrm>
        </p:spPr>
        <p:txBody>
          <a:bodyPr/>
          <a:lstStyle>
            <a:lvl1pPr>
              <a:defRPr sz="2200"/>
            </a:lvl1pPr>
          </a:lstStyle>
          <a:p>
            <a:pPr lvl="0"/>
            <a:r>
              <a:rPr lang="en-GB" dirty="0"/>
              <a:t>Click to enter text</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4654552" y="1736881"/>
            <a:ext cx="2779185" cy="848611"/>
          </a:xfrm>
        </p:spPr>
        <p:txBody>
          <a:bodyPr/>
          <a:lstStyle>
            <a:lvl1pPr>
              <a:defRPr sz="2200"/>
            </a:lvl1pPr>
          </a:lstStyle>
          <a:p>
            <a:pPr lvl="0"/>
            <a:r>
              <a:rPr lang="en-GB" dirty="0"/>
              <a:t>Click to enter text</a:t>
            </a:r>
          </a:p>
        </p:txBody>
      </p:sp>
      <p:sp>
        <p:nvSpPr>
          <p:cNvPr id="8" name="Content Placeholder 2"/>
          <p:cNvSpPr>
            <a:spLocks noGrp="1"/>
          </p:cNvSpPr>
          <p:nvPr>
            <p:ph idx="14" hasCustomPrompt="1"/>
          </p:nvPr>
        </p:nvSpPr>
        <p:spPr>
          <a:xfrm>
            <a:off x="8313886" y="1736881"/>
            <a:ext cx="2779185" cy="848611"/>
          </a:xfrm>
        </p:spPr>
        <p:txBody>
          <a:bodyPr/>
          <a:lstStyle>
            <a:lvl1pPr>
              <a:defRPr sz="220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1007534" y="2590802"/>
            <a:ext cx="2783417" cy="3500397"/>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4650320" y="2590802"/>
            <a:ext cx="2783417" cy="350039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8313886" y="2590802"/>
            <a:ext cx="2783417" cy="3500397"/>
          </a:xfrm>
        </p:spPr>
        <p:txBody>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107184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Hoofdstukdia">
    <p:spTree>
      <p:nvGrpSpPr>
        <p:cNvPr id="1" name=""/>
        <p:cNvGrpSpPr/>
        <p:nvPr/>
      </p:nvGrpSpPr>
      <p:grpSpPr>
        <a:xfrm>
          <a:off x="0" y="0"/>
          <a:ext cx="0" cy="0"/>
          <a:chOff x="0" y="0"/>
          <a:chExt cx="0" cy="0"/>
        </a:xfrm>
      </p:grpSpPr>
      <p:pic>
        <p:nvPicPr>
          <p:cNvPr id="7" name="Afbeelding 6"/>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369600"/>
          </a:xfrm>
          <a:prstGeom prst="rect">
            <a:avLst/>
          </a:prstGeom>
        </p:spPr>
      </p:pic>
      <p:sp>
        <p:nvSpPr>
          <p:cNvPr id="6" name="Title 1"/>
          <p:cNvSpPr>
            <a:spLocks noGrp="1"/>
          </p:cNvSpPr>
          <p:nvPr>
            <p:ph type="ctrTitle"/>
          </p:nvPr>
        </p:nvSpPr>
        <p:spPr>
          <a:xfrm>
            <a:off x="635358" y="524639"/>
            <a:ext cx="8225308" cy="2387600"/>
          </a:xfrm>
        </p:spPr>
        <p:txBody>
          <a:bodyPr anchor="t" anchorCtr="0">
            <a:normAutofit/>
          </a:bodyPr>
          <a:lstStyle>
            <a:lvl1pPr algn="l">
              <a:defRPr sz="5333" b="0">
                <a:solidFill>
                  <a:schemeClr val="bg1"/>
                </a:solidFill>
              </a:defRPr>
            </a:lvl1pPr>
          </a:lstStyle>
          <a:p>
            <a:r>
              <a:rPr lang="nl-NL" dirty="0"/>
              <a:t>Klik om de stijl te bewerken</a:t>
            </a:r>
            <a:endParaRPr lang="en-US" dirty="0"/>
          </a:p>
        </p:txBody>
      </p:sp>
      <p:sp>
        <p:nvSpPr>
          <p:cNvPr id="8" name="Subtitle 2"/>
          <p:cNvSpPr>
            <a:spLocks noGrp="1"/>
          </p:cNvSpPr>
          <p:nvPr>
            <p:ph type="subTitle" idx="1"/>
          </p:nvPr>
        </p:nvSpPr>
        <p:spPr>
          <a:xfrm>
            <a:off x="0" y="6788823"/>
            <a:ext cx="120203" cy="200112"/>
          </a:xfrm>
        </p:spPr>
        <p:txBody>
          <a:bodyPr>
            <a:normAutofit/>
          </a:bodyPr>
          <a:lstStyle>
            <a:lvl1pPr marL="0" indent="0" algn="ctr">
              <a:lnSpc>
                <a:spcPct val="100000"/>
              </a:lnSpc>
              <a:spcBef>
                <a:spcPts val="0"/>
              </a:spcBef>
              <a:buNone/>
              <a:defRPr sz="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ondertitelstijl van het model te bewerken</a:t>
            </a:r>
            <a:endParaRPr lang="en-US" dirty="0"/>
          </a:p>
        </p:txBody>
      </p:sp>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5538" y="5031348"/>
            <a:ext cx="5261663" cy="1957587"/>
          </a:xfrm>
          <a:prstGeom prst="rect">
            <a:avLst/>
          </a:prstGeom>
        </p:spPr>
      </p:pic>
      <p:pic>
        <p:nvPicPr>
          <p:cNvPr id="3" name="Picture 2" descr="A close-up of a newspaper&#10;&#10;Description automatically generated with medium confidence">
            <a:extLst>
              <a:ext uri="{FF2B5EF4-FFF2-40B4-BE49-F238E27FC236}">
                <a16:creationId xmlns:a16="http://schemas.microsoft.com/office/drawing/2014/main" id="{A7FCE92C-8B9C-44D5-9C35-6E1123BF7D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67657"/>
            <a:ext cx="12192000" cy="3477385"/>
          </a:xfrm>
          <a:prstGeom prst="rect">
            <a:avLst/>
          </a:prstGeom>
          <a:effectLst>
            <a:outerShdw blurRad="50800" dist="50800" dir="5400000" algn="ctr" rotWithShape="0">
              <a:srgbClr val="000000">
                <a:alpha val="40000"/>
              </a:srgbClr>
            </a:outerShdw>
            <a:softEdge rad="635000"/>
          </a:effectLst>
        </p:spPr>
      </p:pic>
    </p:spTree>
    <p:extLst>
      <p:ext uri="{BB962C8B-B14F-4D97-AF65-F5344CB8AC3E}">
        <p14:creationId xmlns:p14="http://schemas.microsoft.com/office/powerpoint/2010/main" val="302305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000" y="782400"/>
            <a:ext cx="6546851" cy="976317"/>
          </a:xfrm>
        </p:spPr>
        <p:txBody>
          <a:bodyPr/>
          <a:lstStyle>
            <a:lvl1pPr>
              <a:lnSpc>
                <a:spcPct val="100000"/>
              </a:lnSpc>
              <a:defRPr sz="260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6551084" cy="39116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8062384" y="0"/>
            <a:ext cx="4129616" cy="6089651"/>
          </a:xfrm>
        </p:spPr>
        <p:txBody>
          <a:bodyPr/>
          <a:lstStyle>
            <a:lvl1pPr>
              <a:defRPr/>
            </a:lvl1pPr>
          </a:lstStyle>
          <a:p>
            <a:r>
              <a:rPr lang="en-GB" dirty="0"/>
              <a:t>Click to insert image</a:t>
            </a:r>
          </a:p>
        </p:txBody>
      </p:sp>
    </p:spTree>
    <p:extLst>
      <p:ext uri="{BB962C8B-B14F-4D97-AF65-F5344CB8AC3E}">
        <p14:creationId xmlns:p14="http://schemas.microsoft.com/office/powerpoint/2010/main" val="157624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2518834" y="1439335"/>
            <a:ext cx="7056967" cy="39696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2518834" y="5475024"/>
            <a:ext cx="7056967" cy="220133"/>
          </a:xfrm>
        </p:spPr>
        <p:txBody>
          <a:bodyPr/>
          <a:lstStyle>
            <a:lvl1pPr>
              <a:defRPr sz="1467" i="1"/>
            </a:lvl1pPr>
          </a:lstStyle>
          <a:p>
            <a:pPr lvl="0"/>
            <a:r>
              <a:rPr lang="en-GB" dirty="0"/>
              <a:t>Click to insert Caption under image or movie</a:t>
            </a:r>
          </a:p>
        </p:txBody>
      </p:sp>
    </p:spTree>
    <p:extLst>
      <p:ext uri="{BB962C8B-B14F-4D97-AF65-F5344CB8AC3E}">
        <p14:creationId xmlns:p14="http://schemas.microsoft.com/office/powerpoint/2010/main" val="16011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12800" y="76200"/>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812800" y="1371600"/>
            <a:ext cx="5334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350000" y="1371600"/>
            <a:ext cx="5334000" cy="4876800"/>
          </a:xfrm>
        </p:spPr>
        <p:txBody>
          <a:bodyPr/>
          <a:lstStyle/>
          <a:p>
            <a:endParaRPr lang="en-US"/>
          </a:p>
        </p:txBody>
      </p:sp>
      <p:sp>
        <p:nvSpPr>
          <p:cNvPr id="5" name="Date Placeholder 4"/>
          <p:cNvSpPr>
            <a:spLocks noGrp="1"/>
          </p:cNvSpPr>
          <p:nvPr>
            <p:ph type="dt" sz="half" idx="10"/>
          </p:nvPr>
        </p:nvSpPr>
        <p:spPr>
          <a:xfrm>
            <a:off x="609600" y="6400800"/>
            <a:ext cx="2133600" cy="3048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2844800" y="6400800"/>
            <a:ext cx="5384800" cy="3048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11074400" y="6248400"/>
            <a:ext cx="1016000" cy="304800"/>
          </a:xfrm>
        </p:spPr>
        <p:txBody>
          <a:bodyPr/>
          <a:lstStyle>
            <a:lvl1pPr>
              <a:defRPr/>
            </a:lvl1pPr>
          </a:lstStyle>
          <a:p>
            <a:fld id="{7DB0B1EB-EC22-4B87-BFEF-0AD8DC5F0388}" type="slidenum">
              <a:rPr lang="en-US"/>
              <a:pPr/>
              <a:t>‹#›</a:t>
            </a:fld>
            <a:endParaRPr lang="en-US"/>
          </a:p>
        </p:txBody>
      </p:sp>
    </p:spTree>
    <p:extLst>
      <p:ext uri="{BB962C8B-B14F-4D97-AF65-F5344CB8AC3E}">
        <p14:creationId xmlns:p14="http://schemas.microsoft.com/office/powerpoint/2010/main" val="454411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7534" y="782401"/>
            <a:ext cx="10084741" cy="688452"/>
          </a:xfrm>
        </p:spPr>
        <p:txBody>
          <a:bodyPr wrap="none"/>
          <a:lstStyle>
            <a:lvl1pPr>
              <a:lnSpc>
                <a:spcPct val="100000"/>
              </a:lnSpc>
              <a:defRPr sz="2600" b="0" baseline="0"/>
            </a:lvl1pPr>
          </a:lstStyle>
          <a:p>
            <a:r>
              <a:rPr lang="en-GB" dirty="0"/>
              <a:t>Example chart</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1007534" y="1439333"/>
            <a:ext cx="10079567" cy="4199467"/>
          </a:xfrm>
        </p:spPr>
        <p:txBody>
          <a:bodyPr/>
          <a:lstStyle>
            <a:lvl1pPr>
              <a:defRPr/>
            </a:lvl1pPr>
          </a:lstStyle>
          <a:p>
            <a:r>
              <a:rPr lang="en-GB" dirty="0"/>
              <a:t>Click to insert chart</a:t>
            </a:r>
          </a:p>
        </p:txBody>
      </p:sp>
    </p:spTree>
    <p:extLst>
      <p:ext uri="{BB962C8B-B14F-4D97-AF65-F5344CB8AC3E}">
        <p14:creationId xmlns:p14="http://schemas.microsoft.com/office/powerpoint/2010/main" val="9736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8000" y="782400"/>
            <a:ext cx="4800000" cy="976317"/>
          </a:xfrm>
        </p:spPr>
        <p:txBody>
          <a:bodyPr/>
          <a:lstStyle>
            <a:lvl1pPr>
              <a:lnSpc>
                <a:spcPct val="100000"/>
              </a:lnSpc>
              <a:defRPr sz="260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1007534" y="1727201"/>
            <a:ext cx="4798484" cy="39116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286501" y="0"/>
            <a:ext cx="5905500" cy="6089651"/>
          </a:xfrm>
        </p:spPr>
        <p:txBody>
          <a:bodyPr/>
          <a:lstStyle>
            <a:lvl1pPr>
              <a:defRPr/>
            </a:lvl1pPr>
          </a:lstStyle>
          <a:p>
            <a:r>
              <a:rPr lang="en-GB" dirty="0"/>
              <a:t>Click to insert image</a:t>
            </a:r>
          </a:p>
        </p:txBody>
      </p:sp>
    </p:spTree>
    <p:extLst>
      <p:ext uri="{BB962C8B-B14F-4D97-AF65-F5344CB8AC3E}">
        <p14:creationId xmlns:p14="http://schemas.microsoft.com/office/powerpoint/2010/main" val="104987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1C1B0-6248-A281-9433-1CFA43E18666}"/>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99D738F-67A4-D490-ED6F-76EF73ED60B4}"/>
              </a:ext>
            </a:extLst>
          </p:cNvPr>
          <p:cNvSpPr>
            <a:spLocks noGrp="1"/>
          </p:cNvSpPr>
          <p:nvPr>
            <p:ph sz="half" idx="1"/>
          </p:nvPr>
        </p:nvSpPr>
        <p:spPr>
          <a:xfrm>
            <a:off x="812800" y="1371600"/>
            <a:ext cx="5334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336E149F-FC9B-63F4-B2E4-88743E920D6D}"/>
              </a:ext>
            </a:extLst>
          </p:cNvPr>
          <p:cNvSpPr>
            <a:spLocks noGrp="1"/>
          </p:cNvSpPr>
          <p:nvPr>
            <p:ph sz="half" idx="2"/>
          </p:nvPr>
        </p:nvSpPr>
        <p:spPr>
          <a:xfrm>
            <a:off x="6350000" y="1371600"/>
            <a:ext cx="5334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F83EBECF-C7CD-5B52-2494-E2C5F2395365}"/>
              </a:ext>
            </a:extLst>
          </p:cNvPr>
          <p:cNvSpPr>
            <a:spLocks noGrp="1"/>
          </p:cNvSpPr>
          <p:nvPr>
            <p:ph type="dt" sz="half" idx="10"/>
          </p:nvPr>
        </p:nvSpPr>
        <p:spPr/>
        <p:txBody>
          <a:bodyPr/>
          <a:lstStyle>
            <a:lvl1pPr>
              <a:defRPr/>
            </a:lvl1pPr>
          </a:lstStyle>
          <a:p>
            <a:r>
              <a:rPr lang="en-US" altLang="LID4096"/>
              <a:t>EUNITE 2001</a:t>
            </a:r>
          </a:p>
        </p:txBody>
      </p:sp>
      <p:sp>
        <p:nvSpPr>
          <p:cNvPr id="6" name="Footer Placeholder 5">
            <a:extLst>
              <a:ext uri="{FF2B5EF4-FFF2-40B4-BE49-F238E27FC236}">
                <a16:creationId xmlns:a16="http://schemas.microsoft.com/office/drawing/2014/main" id="{48719B62-076F-E686-43CF-947D7433E802}"/>
              </a:ext>
            </a:extLst>
          </p:cNvPr>
          <p:cNvSpPr>
            <a:spLocks noGrp="1"/>
          </p:cNvSpPr>
          <p:nvPr>
            <p:ph type="ftr" sz="quarter" idx="11"/>
          </p:nvPr>
        </p:nvSpPr>
        <p:spPr/>
        <p:txBody>
          <a:bodyPr/>
          <a:lstStyle>
            <a:lvl1pPr>
              <a:defRPr/>
            </a:lvl1pPr>
          </a:lstStyle>
          <a:p>
            <a:r>
              <a:rPr lang="en-US" altLang="LID4096"/>
              <a:t>Taxonomy of adaptation in agents</a:t>
            </a:r>
          </a:p>
        </p:txBody>
      </p:sp>
      <p:sp>
        <p:nvSpPr>
          <p:cNvPr id="7" name="Slide Number Placeholder 6">
            <a:extLst>
              <a:ext uri="{FF2B5EF4-FFF2-40B4-BE49-F238E27FC236}">
                <a16:creationId xmlns:a16="http://schemas.microsoft.com/office/drawing/2014/main" id="{95B1BD13-0F23-7264-5255-BC210E97777D}"/>
              </a:ext>
            </a:extLst>
          </p:cNvPr>
          <p:cNvSpPr>
            <a:spLocks noGrp="1"/>
          </p:cNvSpPr>
          <p:nvPr>
            <p:ph type="sldNum" sz="quarter" idx="12"/>
          </p:nvPr>
        </p:nvSpPr>
        <p:spPr>
          <a:xfrm>
            <a:off x="719998" y="6274368"/>
            <a:ext cx="310337" cy="307773"/>
          </a:xfrm>
        </p:spPr>
        <p:txBody>
          <a:bodyPr/>
          <a:lstStyle>
            <a:lvl1pPr>
              <a:defRPr/>
            </a:lvl1pPr>
          </a:lstStyle>
          <a:p>
            <a:fld id="{2AEB3ED0-3C03-4FDD-8E08-6802FE4E1386}" type="slidenum">
              <a:rPr lang="en-US" altLang="LID4096"/>
              <a:pPr/>
              <a:t>‹#›</a:t>
            </a:fld>
            <a:endParaRPr lang="en-US" altLang="LID4096"/>
          </a:p>
        </p:txBody>
      </p:sp>
    </p:spTree>
    <p:extLst>
      <p:ext uri="{BB962C8B-B14F-4D97-AF65-F5344CB8AC3E}">
        <p14:creationId xmlns:p14="http://schemas.microsoft.com/office/powerpoint/2010/main" val="328219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r object / sing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0304F-728A-47E3-9551-0235F57CC0B6}"/>
              </a:ext>
            </a:extLst>
          </p:cNvPr>
          <p:cNvSpPr>
            <a:spLocks noGrp="1"/>
          </p:cNvSpPr>
          <p:nvPr>
            <p:ph type="title" hasCustomPrompt="1"/>
          </p:nvPr>
        </p:nvSpPr>
        <p:spPr/>
        <p:txBody>
          <a:bodyPr/>
          <a:lstStyle>
            <a:lvl1pPr>
              <a:defRPr/>
            </a:lvl1pPr>
          </a:lstStyle>
          <a:p>
            <a:r>
              <a:rPr lang="en-US"/>
              <a:t>Add title (1 line)</a:t>
            </a:r>
            <a:endParaRPr lang="en-GB" dirty="0"/>
          </a:p>
        </p:txBody>
      </p:sp>
      <p:sp>
        <p:nvSpPr>
          <p:cNvPr id="3" name="Tijdelijke aanduiding voor inhoud 2">
            <a:extLst>
              <a:ext uri="{FF2B5EF4-FFF2-40B4-BE49-F238E27FC236}">
                <a16:creationId xmlns:a16="http://schemas.microsoft.com/office/drawing/2014/main" id="{C030FD02-439B-46CA-9C48-07FDDA22027C}"/>
              </a:ext>
            </a:extLst>
          </p:cNvPr>
          <p:cNvSpPr>
            <a:spLocks noGrp="1"/>
          </p:cNvSpPr>
          <p:nvPr>
            <p:ph idx="1" hasCustomPrompt="1"/>
          </p:nvPr>
        </p:nvSpPr>
        <p:spPr/>
        <p:txBody>
          <a:bodyPr/>
          <a:lstStyle>
            <a:lvl1pPr>
              <a:defRPr/>
            </a:lvl1pPr>
          </a:lstStyle>
          <a:p>
            <a:pPr lvl="0"/>
            <a:r>
              <a:rPr lang="en-GB" noProof="0"/>
              <a:t>Add text or object</a:t>
            </a:r>
            <a:endParaRPr lang="en-GB" noProof="0" dirty="0"/>
          </a:p>
          <a:p>
            <a:pPr lvl="1"/>
            <a:r>
              <a:rPr lang="en-GB" noProof="0"/>
              <a:t>Second Level</a:t>
            </a:r>
            <a:endParaRPr lang="en-GB" noProof="0" dirty="0"/>
          </a:p>
          <a:p>
            <a:pPr lvl="2"/>
            <a:r>
              <a:rPr lang="en-GB" noProof="0"/>
              <a:t>Third Level</a:t>
            </a:r>
            <a:endParaRPr lang="en-GB" noProof="0" dirty="0"/>
          </a:p>
          <a:p>
            <a:pPr lvl="3"/>
            <a:r>
              <a:rPr lang="en-GB" noProof="0"/>
              <a:t>Fourth Level</a:t>
            </a:r>
            <a:endParaRPr lang="en-GB" noProof="0" dirty="0"/>
          </a:p>
          <a:p>
            <a:pPr lvl="4"/>
            <a:r>
              <a:rPr lang="en-GB" noProof="0"/>
              <a:t>Fifth Level</a:t>
            </a:r>
            <a:endParaRPr lang="en-GB" noProof="0" dirty="0"/>
          </a:p>
        </p:txBody>
      </p:sp>
      <p:sp>
        <p:nvSpPr>
          <p:cNvPr id="4" name="Tijdelijke aanduiding voor datum 3">
            <a:extLst>
              <a:ext uri="{FF2B5EF4-FFF2-40B4-BE49-F238E27FC236}">
                <a16:creationId xmlns:a16="http://schemas.microsoft.com/office/drawing/2014/main" id="{CF86B948-5465-4C76-8F55-48BDCFF304B3}"/>
              </a:ext>
            </a:extLst>
          </p:cNvPr>
          <p:cNvSpPr>
            <a:spLocks noGrp="1"/>
          </p:cNvSpPr>
          <p:nvPr>
            <p:ph type="dt" sz="half" idx="10"/>
          </p:nvPr>
        </p:nvSpPr>
        <p:spPr/>
        <p:txBody>
          <a:bodyPr/>
          <a:lstStyle/>
          <a:p>
            <a:fld id="{36C56A73-CDDF-4808-B680-5D732559A22C}" type="datetime1">
              <a:rPr lang="en-GB" smtClean="0"/>
              <a:t>20/10/2025</a:t>
            </a:fld>
            <a:endParaRPr lang="en-GB" dirty="0"/>
          </a:p>
        </p:txBody>
      </p:sp>
      <p:sp>
        <p:nvSpPr>
          <p:cNvPr id="5" name="Tijdelijke aanduiding voor voettekst 4">
            <a:extLst>
              <a:ext uri="{FF2B5EF4-FFF2-40B4-BE49-F238E27FC236}">
                <a16:creationId xmlns:a16="http://schemas.microsoft.com/office/drawing/2014/main" id="{3BD4FC6E-C486-4679-BABE-8C9CF46F722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id="{241E5A52-BCED-45EC-B0B7-DCC5B46C58D5}"/>
              </a:ext>
            </a:extLst>
          </p:cNvPr>
          <p:cNvSpPr>
            <a:spLocks noGrp="1"/>
          </p:cNvSpPr>
          <p:nvPr>
            <p:ph type="sldNum" sz="quarter" idx="12"/>
          </p:nvPr>
        </p:nvSpPr>
        <p:spPr/>
        <p:txBody>
          <a:bodyPr/>
          <a:lstStyle/>
          <a:p>
            <a:fld id="{A91BF5F0-98D6-4645-BDED-827194AA7B09}" type="slidenum">
              <a:rPr lang="en-GB" smtClean="0"/>
              <a:t>‹#›</a:t>
            </a:fld>
            <a:endParaRPr lang="en-GB" dirty="0"/>
          </a:p>
        </p:txBody>
      </p:sp>
      <p:sp>
        <p:nvSpPr>
          <p:cNvPr id="7" name="Rechthoek 8">
            <a:extLst>
              <a:ext uri="{FF2B5EF4-FFF2-40B4-BE49-F238E27FC236}">
                <a16:creationId xmlns:a16="http://schemas.microsoft.com/office/drawing/2014/main" id="{C63029BF-96BF-4497-B0D0-2D50A1AFD0C3}"/>
              </a:ext>
            </a:extLst>
          </p:cNvPr>
          <p:cNvSpPr/>
          <p:nvPr userDrawn="1"/>
        </p:nvSpPr>
        <p:spPr>
          <a:xfrm>
            <a:off x="-1" y="-12552"/>
            <a:ext cx="12192001" cy="1180952"/>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a:p>
        </p:txBody>
      </p:sp>
      <p:pic>
        <p:nvPicPr>
          <p:cNvPr id="8" name="Afbeelding 3" descr="Afbeelding 3">
            <a:extLst>
              <a:ext uri="{FF2B5EF4-FFF2-40B4-BE49-F238E27FC236}">
                <a16:creationId xmlns:a16="http://schemas.microsoft.com/office/drawing/2014/main" id="{AD3A81A5-F701-4494-B6D1-6567FBA1BA46}"/>
              </a:ext>
            </a:extLst>
          </p:cNvPr>
          <p:cNvPicPr>
            <a:picLocks noChangeAspect="1"/>
          </p:cNvPicPr>
          <p:nvPr userDrawn="1"/>
        </p:nvPicPr>
        <p:blipFill>
          <a:blip r:embed="rId2">
            <a:alphaModFix amt="85000"/>
          </a:blip>
          <a:srcRect t="5928" b="72367"/>
          <a:stretch>
            <a:fillRect/>
          </a:stretch>
        </p:blipFill>
        <p:spPr>
          <a:xfrm>
            <a:off x="7072300" y="-12552"/>
            <a:ext cx="4436839" cy="1181434"/>
          </a:xfrm>
          <a:prstGeom prst="rect">
            <a:avLst/>
          </a:prstGeom>
          <a:ln w="12700">
            <a:miter lim="400000"/>
          </a:ln>
        </p:spPr>
      </p:pic>
    </p:spTree>
    <p:extLst>
      <p:ext uri="{BB962C8B-B14F-4D97-AF65-F5344CB8AC3E}">
        <p14:creationId xmlns:p14="http://schemas.microsoft.com/office/powerpoint/2010/main" val="3032864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ext page / single - no top bar">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lvl1pPr marL="342900" indent="-342900">
              <a:buFont typeface="Arial" panose="020B0604020202020204" pitchFamily="34" charset="0"/>
              <a:buChar char="•"/>
              <a:defRPr/>
            </a:lvl1pPr>
            <a:lvl2pPr marL="342900" indent="-342900">
              <a:buFont typeface="Arial" panose="020B0604020202020204" pitchFamily="34" charset="0"/>
              <a:buChar char="•"/>
              <a:defRPr/>
            </a:lvl2pPr>
            <a:lvl3pPr marL="342900" indent="-342900">
              <a:buFont typeface="Arial" panose="020B0604020202020204" pitchFamily="34" charset="0"/>
              <a:buChar char="•"/>
              <a:defRPr/>
            </a:lvl3pPr>
            <a:lvl4pPr marL="342900" indent="-342900">
              <a:buFont typeface="Arial" panose="020B0604020202020204" pitchFamily="34" charset="0"/>
              <a:buChar char="•"/>
              <a:defRPr/>
            </a:lvl4pPr>
            <a:lvl5pPr marL="342900" indent="-342900">
              <a:buFont typeface="Arial" panose="020B0604020202020204" pitchFamily="34" charset="0"/>
              <a:buChar ch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730447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76200"/>
            <a:ext cx="10871200" cy="1143000"/>
          </a:xfrm>
        </p:spPr>
        <p:txBody>
          <a:bodyPr/>
          <a:lstStyle/>
          <a:p>
            <a:r>
              <a:rPr lang="en-US"/>
              <a:t>Click to edit Master title style</a:t>
            </a:r>
          </a:p>
        </p:txBody>
      </p:sp>
      <p:sp>
        <p:nvSpPr>
          <p:cNvPr id="3" name="Content Placeholder 2"/>
          <p:cNvSpPr>
            <a:spLocks noGrp="1"/>
          </p:cNvSpPr>
          <p:nvPr>
            <p:ph sz="half" idx="1"/>
          </p:nvPr>
        </p:nvSpPr>
        <p:spPr>
          <a:xfrm>
            <a:off x="812800" y="1371600"/>
            <a:ext cx="5334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50000" y="1371600"/>
            <a:ext cx="5334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400800"/>
            <a:ext cx="2133600" cy="304800"/>
          </a:xfrm>
          <a:prstGeom prst="rect">
            <a:avLst/>
          </a:prstGeom>
        </p:spPr>
        <p:txBody>
          <a:bodyPr/>
          <a:lstStyle>
            <a:lvl1pPr>
              <a:defRPr/>
            </a:lvl1pPr>
          </a:lstStyle>
          <a:p>
            <a:r>
              <a:rPr lang="en-US"/>
              <a:t>EUNITE 2001</a:t>
            </a:r>
          </a:p>
        </p:txBody>
      </p:sp>
      <p:sp>
        <p:nvSpPr>
          <p:cNvPr id="6" name="Footer Placeholder 5"/>
          <p:cNvSpPr>
            <a:spLocks noGrp="1"/>
          </p:cNvSpPr>
          <p:nvPr>
            <p:ph type="ftr" sz="quarter" idx="11"/>
          </p:nvPr>
        </p:nvSpPr>
        <p:spPr>
          <a:xfrm>
            <a:off x="2844800" y="6400800"/>
            <a:ext cx="5384800" cy="304800"/>
          </a:xfrm>
          <a:prstGeom prst="rect">
            <a:avLst/>
          </a:prstGeom>
        </p:spPr>
        <p:txBody>
          <a:bodyPr/>
          <a:lstStyle>
            <a:lvl1pPr>
              <a:defRPr/>
            </a:lvl1pPr>
          </a:lstStyle>
          <a:p>
            <a:r>
              <a:rPr lang="en-US"/>
              <a:t>Taxonomy of adaptation in agents</a:t>
            </a:r>
          </a:p>
        </p:txBody>
      </p:sp>
      <p:sp>
        <p:nvSpPr>
          <p:cNvPr id="7" name="Slide Number Placeholder 6"/>
          <p:cNvSpPr>
            <a:spLocks noGrp="1"/>
          </p:cNvSpPr>
          <p:nvPr>
            <p:ph type="sldNum" sz="quarter" idx="12"/>
          </p:nvPr>
        </p:nvSpPr>
        <p:spPr>
          <a:xfrm>
            <a:off x="11074400" y="6245427"/>
            <a:ext cx="310337" cy="307773"/>
          </a:xfrm>
        </p:spPr>
        <p:txBody>
          <a:bodyPr/>
          <a:lstStyle>
            <a:lvl1pPr>
              <a:defRPr/>
            </a:lvl1pPr>
          </a:lstStyle>
          <a:p>
            <a:fld id="{89043079-0022-4014-9951-A3F99B51461F}" type="slidenum">
              <a:rPr lang="en-US"/>
              <a:pPr/>
              <a:t>‹#›</a:t>
            </a:fld>
            <a:endParaRPr lang="en-US"/>
          </a:p>
        </p:txBody>
      </p:sp>
    </p:spTree>
    <p:extLst>
      <p:ext uri="{BB962C8B-B14F-4D97-AF65-F5344CB8AC3E}">
        <p14:creationId xmlns:p14="http://schemas.microsoft.com/office/powerpoint/2010/main" val="2390110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BA55DB3-BCF6-4B59-AF7B-A339D176A141}"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D80ADCB8-606D-42FB-B545-0E37BF168E11}" type="datetimeFigureOut">
              <a:rPr lang="en-US" smtClean="0"/>
              <a:pPr/>
              <a:t>10/20/2025</a:t>
            </a:fld>
            <a:endParaRPr lang="en-US"/>
          </a:p>
        </p:txBody>
      </p:sp>
    </p:spTree>
    <p:extLst>
      <p:ext uri="{BB962C8B-B14F-4D97-AF65-F5344CB8AC3E}">
        <p14:creationId xmlns:p14="http://schemas.microsoft.com/office/powerpoint/2010/main" val="2548744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6BA55DB3-BCF6-4B59-AF7B-A339D176A141}"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D80ADCB8-606D-42FB-B545-0E37BF168E11}" type="datetimeFigureOut">
              <a:rPr lang="en-US" smtClean="0"/>
              <a:pPr/>
              <a:t>10/20/2025</a:t>
            </a:fld>
            <a:endParaRPr lang="en-US"/>
          </a:p>
        </p:txBody>
      </p:sp>
    </p:spTree>
    <p:extLst>
      <p:ext uri="{BB962C8B-B14F-4D97-AF65-F5344CB8AC3E}">
        <p14:creationId xmlns:p14="http://schemas.microsoft.com/office/powerpoint/2010/main" val="3858857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lgn="r"/>
            <a:fld id="{96432019-6725-44AC-92C5-78BB0487F473}" type="slidenum">
              <a:rPr lang="nl-NL" smtClean="0"/>
              <a:pPr algn="r"/>
              <a:t>‹#›</a:t>
            </a:fld>
            <a:endParaRPr lang="nl-NL" dirty="0"/>
          </a:p>
        </p:txBody>
      </p:sp>
    </p:spTree>
    <p:extLst>
      <p:ext uri="{BB962C8B-B14F-4D97-AF65-F5344CB8AC3E}">
        <p14:creationId xmlns:p14="http://schemas.microsoft.com/office/powerpoint/2010/main" val="1181182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718218" y="202011"/>
            <a:ext cx="8655953" cy="601075"/>
          </a:xfrm>
          <a:prstGeom prst="rect">
            <a:avLst/>
          </a:prstGeom>
        </p:spPr>
        <p:txBody>
          <a:bodyPr lIns="0" rIns="0" anchor="ctr">
            <a:normAutofit/>
          </a:bodyPr>
          <a:lstStyle>
            <a:lvl1pPr>
              <a:defRPr sz="2800" b="1">
                <a:latin typeface="方正粗雅宋简体" panose="02000000000000000000" pitchFamily="2" charset="-122"/>
                <a:ea typeface="方正粗雅宋简体" panose="02000000000000000000" pitchFamily="2"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137021" y="6494335"/>
            <a:ext cx="2743200" cy="341761"/>
          </a:xfrm>
          <a:prstGeom prst="rect">
            <a:avLst/>
          </a:prstGeom>
        </p:spPr>
        <p:txBody>
          <a:bodyPr/>
          <a:lstStyle>
            <a:lvl1pPr algn="r">
              <a:defRPr sz="1100" b="1" i="0">
                <a:solidFill>
                  <a:srgbClr val="C00000"/>
                </a:solidFill>
              </a:defRPr>
            </a:lvl1pPr>
          </a:lstStyle>
          <a:p>
            <a:fld id="{1AAC388E-FA9E-4A2C-95EA-1F6B3A07935A}" type="slidenum">
              <a:rPr lang="zh-CN" altLang="en-US" smtClean="0"/>
              <a:pPr/>
              <a:t>‹#›</a:t>
            </a:fld>
            <a:endParaRPr lang="zh-CN" altLang="en-US" dirty="0"/>
          </a:p>
        </p:txBody>
      </p:sp>
      <p:cxnSp>
        <p:nvCxnSpPr>
          <p:cNvPr id="76" name="直接连接符 75"/>
          <p:cNvCxnSpPr/>
          <p:nvPr userDrawn="1"/>
        </p:nvCxnSpPr>
        <p:spPr>
          <a:xfrm>
            <a:off x="719833" y="803088"/>
            <a:ext cx="10790378" cy="0"/>
          </a:xfrm>
          <a:prstGeom prst="line">
            <a:avLst/>
          </a:prstGeom>
          <a:ln w="38100">
            <a:solidFill>
              <a:srgbClr val="C91D24"/>
            </a:solidFill>
          </a:ln>
        </p:spPr>
        <p:style>
          <a:lnRef idx="1">
            <a:schemeClr val="accent1"/>
          </a:lnRef>
          <a:fillRef idx="0">
            <a:schemeClr val="accent1"/>
          </a:fillRef>
          <a:effectRef idx="0">
            <a:schemeClr val="accent1"/>
          </a:effectRef>
          <a:fontRef idx="minor">
            <a:schemeClr val="tx1"/>
          </a:fontRef>
        </p:style>
      </p:cxnSp>
      <p:sp>
        <p:nvSpPr>
          <p:cNvPr id="77" name="矩形 76"/>
          <p:cNvSpPr/>
          <p:nvPr userDrawn="1"/>
        </p:nvSpPr>
        <p:spPr>
          <a:xfrm>
            <a:off x="304647" y="-5194"/>
            <a:ext cx="236852" cy="808281"/>
          </a:xfrm>
          <a:prstGeom prst="rect">
            <a:avLst/>
          </a:prstGeom>
          <a:solidFill>
            <a:srgbClr val="C91D24"/>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pic>
        <p:nvPicPr>
          <p:cNvPr id="74" name="Picture 2" descr="Eindhoven University of Technology | FuseNet">
            <a:extLst>
              <a:ext uri="{FF2B5EF4-FFF2-40B4-BE49-F238E27FC236}">
                <a16:creationId xmlns:a16="http://schemas.microsoft.com/office/drawing/2014/main" id="{76DDD58B-72D4-438F-852F-6597594C4B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84226" y="221061"/>
            <a:ext cx="986470" cy="39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86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r object / single - no top ba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0304F-728A-47E3-9551-0235F57CC0B6}"/>
              </a:ext>
            </a:extLst>
          </p:cNvPr>
          <p:cNvSpPr>
            <a:spLocks noGrp="1"/>
          </p:cNvSpPr>
          <p:nvPr>
            <p:ph type="title" hasCustomPrompt="1"/>
          </p:nvPr>
        </p:nvSpPr>
        <p:spPr>
          <a:xfrm>
            <a:off x="731838" y="612312"/>
            <a:ext cx="9043200" cy="609600"/>
          </a:xfrm>
        </p:spPr>
        <p:txBody>
          <a:bodyPr/>
          <a:lstStyle>
            <a:lvl1pPr>
              <a:defRPr/>
            </a:lvl1pPr>
          </a:lstStyle>
          <a:p>
            <a:r>
              <a:rPr lang="en-US"/>
              <a:t>Add title (1 line)</a:t>
            </a:r>
            <a:endParaRPr lang="en-GB" dirty="0"/>
          </a:p>
        </p:txBody>
      </p:sp>
      <p:sp>
        <p:nvSpPr>
          <p:cNvPr id="3" name="Tijdelijke aanduiding voor inhoud 2">
            <a:extLst>
              <a:ext uri="{FF2B5EF4-FFF2-40B4-BE49-F238E27FC236}">
                <a16:creationId xmlns:a16="http://schemas.microsoft.com/office/drawing/2014/main" id="{C030FD02-439B-46CA-9C48-07FDDA22027C}"/>
              </a:ext>
            </a:extLst>
          </p:cNvPr>
          <p:cNvSpPr>
            <a:spLocks noGrp="1"/>
          </p:cNvSpPr>
          <p:nvPr>
            <p:ph idx="1" hasCustomPrompt="1"/>
          </p:nvPr>
        </p:nvSpPr>
        <p:spPr>
          <a:xfrm>
            <a:off x="731838" y="1384609"/>
            <a:ext cx="9043200" cy="4384366"/>
          </a:xfrm>
        </p:spPr>
        <p:txBody>
          <a:bodyPr/>
          <a:lstStyle>
            <a:lvl1pPr>
              <a:defRPr/>
            </a:lvl1pPr>
          </a:lstStyle>
          <a:p>
            <a:pPr lvl="0"/>
            <a:r>
              <a:rPr lang="en-GB" noProof="0"/>
              <a:t>Add text or object</a:t>
            </a:r>
            <a:endParaRPr lang="en-GB" noProof="0" dirty="0"/>
          </a:p>
          <a:p>
            <a:pPr lvl="1"/>
            <a:r>
              <a:rPr lang="en-GB" noProof="0"/>
              <a:t>Second Level</a:t>
            </a:r>
            <a:endParaRPr lang="en-GB" noProof="0" dirty="0"/>
          </a:p>
          <a:p>
            <a:pPr lvl="2"/>
            <a:r>
              <a:rPr lang="en-GB" noProof="0"/>
              <a:t>Third Level</a:t>
            </a:r>
            <a:endParaRPr lang="en-GB" noProof="0" dirty="0"/>
          </a:p>
          <a:p>
            <a:pPr lvl="3"/>
            <a:r>
              <a:rPr lang="en-GB" noProof="0"/>
              <a:t>Fourth Level</a:t>
            </a:r>
            <a:endParaRPr lang="en-GB" noProof="0" dirty="0"/>
          </a:p>
          <a:p>
            <a:pPr lvl="4"/>
            <a:r>
              <a:rPr lang="en-GB" noProof="0"/>
              <a:t>Fifth Level</a:t>
            </a:r>
            <a:endParaRPr lang="en-GB" noProof="0" dirty="0"/>
          </a:p>
        </p:txBody>
      </p:sp>
      <p:sp>
        <p:nvSpPr>
          <p:cNvPr id="4" name="Tijdelijke aanduiding voor datum 3">
            <a:extLst>
              <a:ext uri="{FF2B5EF4-FFF2-40B4-BE49-F238E27FC236}">
                <a16:creationId xmlns:a16="http://schemas.microsoft.com/office/drawing/2014/main" id="{CF86B948-5465-4C76-8F55-48BDCFF304B3}"/>
              </a:ext>
            </a:extLst>
          </p:cNvPr>
          <p:cNvSpPr>
            <a:spLocks noGrp="1"/>
          </p:cNvSpPr>
          <p:nvPr>
            <p:ph type="dt" sz="half" idx="10"/>
          </p:nvPr>
        </p:nvSpPr>
        <p:spPr/>
        <p:txBody>
          <a:bodyPr/>
          <a:lstStyle/>
          <a:p>
            <a:fld id="{6D5893A3-FA65-4BE6-8950-3BBECC830E4C}" type="datetime1">
              <a:rPr lang="en-GB" smtClean="0"/>
              <a:t>20/10/2025</a:t>
            </a:fld>
            <a:endParaRPr lang="en-GB" dirty="0"/>
          </a:p>
        </p:txBody>
      </p:sp>
      <p:sp>
        <p:nvSpPr>
          <p:cNvPr id="5" name="Tijdelijke aanduiding voor voettekst 4">
            <a:extLst>
              <a:ext uri="{FF2B5EF4-FFF2-40B4-BE49-F238E27FC236}">
                <a16:creationId xmlns:a16="http://schemas.microsoft.com/office/drawing/2014/main" id="{3BD4FC6E-C486-4679-BABE-8C9CF46F722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id="{241E5A52-BCED-45EC-B0B7-DCC5B46C58D5}"/>
              </a:ext>
            </a:extLst>
          </p:cNvPr>
          <p:cNvSpPr>
            <a:spLocks noGrp="1"/>
          </p:cNvSpPr>
          <p:nvPr>
            <p:ph type="sldNum" sz="quarter" idx="12"/>
          </p:nvPr>
        </p:nvSpPr>
        <p:spPr/>
        <p:txBody>
          <a:bodyPr/>
          <a:lstStyle/>
          <a:p>
            <a:fld id="{A91BF5F0-98D6-4645-BDED-827194AA7B09}" type="slidenum">
              <a:rPr lang="en-GB" smtClean="0"/>
              <a:t>‹#›</a:t>
            </a:fld>
            <a:endParaRPr lang="en-GB" dirty="0"/>
          </a:p>
        </p:txBody>
      </p:sp>
      <p:sp>
        <p:nvSpPr>
          <p:cNvPr id="9" name="Rechthoek 8">
            <a:extLst>
              <a:ext uri="{FF2B5EF4-FFF2-40B4-BE49-F238E27FC236}">
                <a16:creationId xmlns:a16="http://schemas.microsoft.com/office/drawing/2014/main" id="{8A74CB32-4845-49B4-802A-0462B2526591}"/>
              </a:ext>
            </a:extLst>
          </p:cNvPr>
          <p:cNvSpPr/>
          <p:nvPr userDrawn="1"/>
        </p:nvSpPr>
        <p:spPr>
          <a:xfrm>
            <a:off x="-1" y="-12552"/>
            <a:ext cx="12192001" cy="264256"/>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a:p>
        </p:txBody>
      </p:sp>
    </p:spTree>
    <p:extLst>
      <p:ext uri="{BB962C8B-B14F-4D97-AF65-F5344CB8AC3E}">
        <p14:creationId xmlns:p14="http://schemas.microsoft.com/office/powerpoint/2010/main" val="24941731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or object / single - no top ba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0304F-728A-47E3-9551-0235F57CC0B6}"/>
              </a:ext>
            </a:extLst>
          </p:cNvPr>
          <p:cNvSpPr>
            <a:spLocks noGrp="1"/>
          </p:cNvSpPr>
          <p:nvPr>
            <p:ph type="title" hasCustomPrompt="1"/>
          </p:nvPr>
        </p:nvSpPr>
        <p:spPr>
          <a:xfrm>
            <a:off x="731838" y="612312"/>
            <a:ext cx="9043200" cy="609600"/>
          </a:xfrm>
        </p:spPr>
        <p:txBody>
          <a:bodyPr/>
          <a:lstStyle>
            <a:lvl1pPr>
              <a:defRPr/>
            </a:lvl1pPr>
          </a:lstStyle>
          <a:p>
            <a:r>
              <a:rPr lang="en-US"/>
              <a:t>Add title (1 line)</a:t>
            </a:r>
            <a:endParaRPr lang="en-GB" dirty="0"/>
          </a:p>
        </p:txBody>
      </p:sp>
      <p:sp>
        <p:nvSpPr>
          <p:cNvPr id="4" name="Tijdelijke aanduiding voor datum 3">
            <a:extLst>
              <a:ext uri="{FF2B5EF4-FFF2-40B4-BE49-F238E27FC236}">
                <a16:creationId xmlns:a16="http://schemas.microsoft.com/office/drawing/2014/main" id="{CF86B948-5465-4C76-8F55-48BDCFF304B3}"/>
              </a:ext>
            </a:extLst>
          </p:cNvPr>
          <p:cNvSpPr>
            <a:spLocks noGrp="1"/>
          </p:cNvSpPr>
          <p:nvPr>
            <p:ph type="dt" sz="half" idx="10"/>
          </p:nvPr>
        </p:nvSpPr>
        <p:spPr/>
        <p:txBody>
          <a:bodyPr/>
          <a:lstStyle/>
          <a:p>
            <a:fld id="{6D5893A3-FA65-4BE6-8950-3BBECC830E4C}" type="datetime1">
              <a:rPr lang="en-GB" smtClean="0"/>
              <a:t>20/10/2025</a:t>
            </a:fld>
            <a:endParaRPr lang="en-GB" dirty="0"/>
          </a:p>
        </p:txBody>
      </p:sp>
      <p:sp>
        <p:nvSpPr>
          <p:cNvPr id="5" name="Tijdelijke aanduiding voor voettekst 4">
            <a:extLst>
              <a:ext uri="{FF2B5EF4-FFF2-40B4-BE49-F238E27FC236}">
                <a16:creationId xmlns:a16="http://schemas.microsoft.com/office/drawing/2014/main" id="{3BD4FC6E-C486-4679-BABE-8C9CF46F722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id="{241E5A52-BCED-45EC-B0B7-DCC5B46C58D5}"/>
              </a:ext>
            </a:extLst>
          </p:cNvPr>
          <p:cNvSpPr>
            <a:spLocks noGrp="1"/>
          </p:cNvSpPr>
          <p:nvPr>
            <p:ph type="sldNum" sz="quarter" idx="12"/>
          </p:nvPr>
        </p:nvSpPr>
        <p:spPr/>
        <p:txBody>
          <a:bodyPr/>
          <a:lstStyle/>
          <a:p>
            <a:fld id="{A91BF5F0-98D6-4645-BDED-827194AA7B09}" type="slidenum">
              <a:rPr lang="en-GB" smtClean="0"/>
              <a:t>‹#›</a:t>
            </a:fld>
            <a:endParaRPr lang="en-GB" dirty="0"/>
          </a:p>
        </p:txBody>
      </p:sp>
      <p:sp>
        <p:nvSpPr>
          <p:cNvPr id="9" name="Rechthoek 8">
            <a:extLst>
              <a:ext uri="{FF2B5EF4-FFF2-40B4-BE49-F238E27FC236}">
                <a16:creationId xmlns:a16="http://schemas.microsoft.com/office/drawing/2014/main" id="{8A74CB32-4845-49B4-802A-0462B2526591}"/>
              </a:ext>
            </a:extLst>
          </p:cNvPr>
          <p:cNvSpPr/>
          <p:nvPr userDrawn="1"/>
        </p:nvSpPr>
        <p:spPr>
          <a:xfrm>
            <a:off x="-1" y="-12552"/>
            <a:ext cx="12192001" cy="264256"/>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a:p>
        </p:txBody>
      </p:sp>
    </p:spTree>
    <p:extLst>
      <p:ext uri="{BB962C8B-B14F-4D97-AF65-F5344CB8AC3E}">
        <p14:creationId xmlns:p14="http://schemas.microsoft.com/office/powerpoint/2010/main" val="19086672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Bar - blank">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3BD4FC6E-C486-4679-BABE-8C9CF46F722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id="{241E5A52-BCED-45EC-B0B7-DCC5B46C58D5}"/>
              </a:ext>
            </a:extLst>
          </p:cNvPr>
          <p:cNvSpPr>
            <a:spLocks noGrp="1"/>
          </p:cNvSpPr>
          <p:nvPr>
            <p:ph type="sldNum" sz="quarter" idx="12"/>
          </p:nvPr>
        </p:nvSpPr>
        <p:spPr/>
        <p:txBody>
          <a:bodyPr/>
          <a:lstStyle/>
          <a:p>
            <a:fld id="{A91BF5F0-98D6-4645-BDED-827194AA7B09}" type="slidenum">
              <a:rPr lang="en-GB" smtClean="0"/>
              <a:t>‹#›</a:t>
            </a:fld>
            <a:endParaRPr lang="en-GB" dirty="0"/>
          </a:p>
        </p:txBody>
      </p:sp>
      <p:sp>
        <p:nvSpPr>
          <p:cNvPr id="9" name="Rechthoek 8">
            <a:extLst>
              <a:ext uri="{FF2B5EF4-FFF2-40B4-BE49-F238E27FC236}">
                <a16:creationId xmlns:a16="http://schemas.microsoft.com/office/drawing/2014/main" id="{8A74CB32-4845-49B4-802A-0462B2526591}"/>
              </a:ext>
            </a:extLst>
          </p:cNvPr>
          <p:cNvSpPr/>
          <p:nvPr userDrawn="1"/>
        </p:nvSpPr>
        <p:spPr>
          <a:xfrm>
            <a:off x="-1" y="-12552"/>
            <a:ext cx="12192001" cy="264256"/>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a:p>
        </p:txBody>
      </p:sp>
    </p:spTree>
    <p:extLst>
      <p:ext uri="{BB962C8B-B14F-4D97-AF65-F5344CB8AC3E}">
        <p14:creationId xmlns:p14="http://schemas.microsoft.com/office/powerpoint/2010/main" val="21404064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r object / dou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0304F-728A-47E3-9551-0235F57CC0B6}"/>
              </a:ext>
            </a:extLst>
          </p:cNvPr>
          <p:cNvSpPr>
            <a:spLocks noGrp="1"/>
          </p:cNvSpPr>
          <p:nvPr>
            <p:ph type="title" hasCustomPrompt="1"/>
          </p:nvPr>
        </p:nvSpPr>
        <p:spPr>
          <a:xfrm>
            <a:off x="731838" y="1490136"/>
            <a:ext cx="10728324" cy="609600"/>
          </a:xfrm>
        </p:spPr>
        <p:txBody>
          <a:bodyPr/>
          <a:lstStyle>
            <a:lvl1pPr>
              <a:defRPr/>
            </a:lvl1pPr>
          </a:lstStyle>
          <a:p>
            <a:r>
              <a:rPr lang="en-US"/>
              <a:t>Add title (1 line)</a:t>
            </a:r>
            <a:endParaRPr lang="en-GB" dirty="0"/>
          </a:p>
        </p:txBody>
      </p:sp>
      <p:sp>
        <p:nvSpPr>
          <p:cNvPr id="3" name="Tijdelijke aanduiding voor inhoud 2">
            <a:extLst>
              <a:ext uri="{FF2B5EF4-FFF2-40B4-BE49-F238E27FC236}">
                <a16:creationId xmlns:a16="http://schemas.microsoft.com/office/drawing/2014/main" id="{C030FD02-439B-46CA-9C48-07FDDA22027C}"/>
              </a:ext>
            </a:extLst>
          </p:cNvPr>
          <p:cNvSpPr>
            <a:spLocks noGrp="1"/>
          </p:cNvSpPr>
          <p:nvPr>
            <p:ph idx="1" hasCustomPrompt="1"/>
          </p:nvPr>
        </p:nvSpPr>
        <p:spPr>
          <a:xfrm>
            <a:off x="731838" y="2262433"/>
            <a:ext cx="4826063" cy="3506542"/>
          </a:xfrm>
        </p:spPr>
        <p:txBody>
          <a:bodyPr/>
          <a:lstStyle>
            <a:lvl1pPr>
              <a:defRPr sz="1900"/>
            </a:lvl1pPr>
            <a:lvl2pPr>
              <a:defRPr sz="1900"/>
            </a:lvl2pPr>
            <a:lvl3pPr>
              <a:defRPr sz="1900"/>
            </a:lvl3pPr>
            <a:lvl4pPr>
              <a:defRPr sz="1900"/>
            </a:lvl4pPr>
            <a:lvl5pPr>
              <a:defRPr sz="1900"/>
            </a:lvl5pPr>
          </a:lstStyle>
          <a:p>
            <a:pPr lvl="0"/>
            <a:r>
              <a:rPr lang="en-GB" noProof="0"/>
              <a:t>Add text or object</a:t>
            </a:r>
            <a:endParaRPr lang="en-GB" noProof="0" dirty="0"/>
          </a:p>
          <a:p>
            <a:pPr lvl="1"/>
            <a:r>
              <a:rPr lang="en-GB" noProof="0"/>
              <a:t>Second Level</a:t>
            </a:r>
            <a:endParaRPr lang="en-GB" noProof="0" dirty="0"/>
          </a:p>
          <a:p>
            <a:pPr lvl="2"/>
            <a:r>
              <a:rPr lang="en-GB" noProof="0"/>
              <a:t>Third Level</a:t>
            </a:r>
            <a:endParaRPr lang="en-GB" noProof="0" dirty="0"/>
          </a:p>
          <a:p>
            <a:pPr lvl="3"/>
            <a:r>
              <a:rPr lang="en-GB" noProof="0"/>
              <a:t>Fourth Level</a:t>
            </a:r>
            <a:endParaRPr lang="en-GB" noProof="0" dirty="0"/>
          </a:p>
          <a:p>
            <a:pPr lvl="4"/>
            <a:r>
              <a:rPr lang="en-GB" noProof="0"/>
              <a:t>Fifth Level</a:t>
            </a:r>
            <a:endParaRPr lang="en-GB" noProof="0" dirty="0"/>
          </a:p>
        </p:txBody>
      </p:sp>
      <p:sp>
        <p:nvSpPr>
          <p:cNvPr id="4" name="Tijdelijke aanduiding voor datum 3">
            <a:extLst>
              <a:ext uri="{FF2B5EF4-FFF2-40B4-BE49-F238E27FC236}">
                <a16:creationId xmlns:a16="http://schemas.microsoft.com/office/drawing/2014/main" id="{CF86B948-5465-4C76-8F55-48BDCFF304B3}"/>
              </a:ext>
            </a:extLst>
          </p:cNvPr>
          <p:cNvSpPr>
            <a:spLocks noGrp="1"/>
          </p:cNvSpPr>
          <p:nvPr>
            <p:ph type="dt" sz="half" idx="10"/>
          </p:nvPr>
        </p:nvSpPr>
        <p:spPr/>
        <p:txBody>
          <a:bodyPr/>
          <a:lstStyle/>
          <a:p>
            <a:fld id="{2E623723-E2F3-48B3-BE26-A1F77AEDDACB}" type="datetime1">
              <a:rPr lang="en-GB" smtClean="0"/>
              <a:t>20/10/2025</a:t>
            </a:fld>
            <a:endParaRPr lang="en-GB" dirty="0"/>
          </a:p>
        </p:txBody>
      </p:sp>
      <p:sp>
        <p:nvSpPr>
          <p:cNvPr id="5" name="Tijdelijke aanduiding voor voettekst 4">
            <a:extLst>
              <a:ext uri="{FF2B5EF4-FFF2-40B4-BE49-F238E27FC236}">
                <a16:creationId xmlns:a16="http://schemas.microsoft.com/office/drawing/2014/main" id="{3BD4FC6E-C486-4679-BABE-8C9CF46F722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id="{241E5A52-BCED-45EC-B0B7-DCC5B46C58D5}"/>
              </a:ext>
            </a:extLst>
          </p:cNvPr>
          <p:cNvSpPr>
            <a:spLocks noGrp="1"/>
          </p:cNvSpPr>
          <p:nvPr>
            <p:ph type="sldNum" sz="quarter" idx="12"/>
          </p:nvPr>
        </p:nvSpPr>
        <p:spPr/>
        <p:txBody>
          <a:bodyPr/>
          <a:lstStyle/>
          <a:p>
            <a:fld id="{A91BF5F0-98D6-4645-BDED-827194AA7B09}" type="slidenum">
              <a:rPr lang="en-GB" smtClean="0"/>
              <a:t>‹#›</a:t>
            </a:fld>
            <a:endParaRPr lang="en-GB" dirty="0"/>
          </a:p>
        </p:txBody>
      </p:sp>
      <p:sp>
        <p:nvSpPr>
          <p:cNvPr id="7" name="Rechthoek 8">
            <a:extLst>
              <a:ext uri="{FF2B5EF4-FFF2-40B4-BE49-F238E27FC236}">
                <a16:creationId xmlns:a16="http://schemas.microsoft.com/office/drawing/2014/main" id="{C63029BF-96BF-4497-B0D0-2D50A1AFD0C3}"/>
              </a:ext>
            </a:extLst>
          </p:cNvPr>
          <p:cNvSpPr/>
          <p:nvPr userDrawn="1"/>
        </p:nvSpPr>
        <p:spPr>
          <a:xfrm>
            <a:off x="-1" y="-12552"/>
            <a:ext cx="12192001" cy="1180952"/>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a:p>
        </p:txBody>
      </p:sp>
      <p:pic>
        <p:nvPicPr>
          <p:cNvPr id="8" name="Afbeelding 3" descr="Afbeelding 3">
            <a:extLst>
              <a:ext uri="{FF2B5EF4-FFF2-40B4-BE49-F238E27FC236}">
                <a16:creationId xmlns:a16="http://schemas.microsoft.com/office/drawing/2014/main" id="{AD3A81A5-F701-4494-B6D1-6567FBA1BA46}"/>
              </a:ext>
            </a:extLst>
          </p:cNvPr>
          <p:cNvPicPr>
            <a:picLocks noChangeAspect="1"/>
          </p:cNvPicPr>
          <p:nvPr userDrawn="1"/>
        </p:nvPicPr>
        <p:blipFill>
          <a:blip r:embed="rId2">
            <a:alphaModFix amt="85000"/>
          </a:blip>
          <a:srcRect t="5928" b="72367"/>
          <a:stretch>
            <a:fillRect/>
          </a:stretch>
        </p:blipFill>
        <p:spPr>
          <a:xfrm>
            <a:off x="7072300" y="-12552"/>
            <a:ext cx="4436839" cy="1181434"/>
          </a:xfrm>
          <a:prstGeom prst="rect">
            <a:avLst/>
          </a:prstGeom>
          <a:ln w="12700">
            <a:miter lim="400000"/>
          </a:ln>
        </p:spPr>
      </p:pic>
      <p:sp>
        <p:nvSpPr>
          <p:cNvPr id="12" name="Tijdelijke aanduiding voor inhoud 11">
            <a:extLst>
              <a:ext uri="{FF2B5EF4-FFF2-40B4-BE49-F238E27FC236}">
                <a16:creationId xmlns:a16="http://schemas.microsoft.com/office/drawing/2014/main" id="{02B6F1E6-0533-411F-80E3-CD6D5602405C}"/>
              </a:ext>
            </a:extLst>
          </p:cNvPr>
          <p:cNvSpPr>
            <a:spLocks noGrp="1"/>
          </p:cNvSpPr>
          <p:nvPr>
            <p:ph sz="quarter" idx="13"/>
          </p:nvPr>
        </p:nvSpPr>
        <p:spPr>
          <a:xfrm>
            <a:off x="6632448" y="2262433"/>
            <a:ext cx="4827714" cy="3506787"/>
          </a:xfrm>
        </p:spPr>
        <p:txBody>
          <a:bodyPr/>
          <a:lstStyle>
            <a:lvl1pPr>
              <a:defRPr sz="1900"/>
            </a:lvl1pPr>
            <a:lvl2pPr>
              <a:defRPr sz="1900"/>
            </a:lvl2pPr>
            <a:lvl3pPr>
              <a:defRPr sz="1900"/>
            </a:lvl3pPr>
            <a:lvl4pPr>
              <a:defRPr sz="1900"/>
            </a:lvl4pPr>
            <a:lvl5pPr>
              <a:defRPr sz="1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10881181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r object / single + visu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0304F-728A-47E3-9551-0235F57CC0B6}"/>
              </a:ext>
            </a:extLst>
          </p:cNvPr>
          <p:cNvSpPr>
            <a:spLocks noGrp="1"/>
          </p:cNvSpPr>
          <p:nvPr>
            <p:ph type="title" hasCustomPrompt="1"/>
          </p:nvPr>
        </p:nvSpPr>
        <p:spPr>
          <a:xfrm>
            <a:off x="731838" y="1490136"/>
            <a:ext cx="5364162" cy="609600"/>
          </a:xfrm>
        </p:spPr>
        <p:txBody>
          <a:bodyPr/>
          <a:lstStyle>
            <a:lvl1pPr>
              <a:defRPr/>
            </a:lvl1pPr>
          </a:lstStyle>
          <a:p>
            <a:r>
              <a:rPr lang="en-GB"/>
              <a:t>Add short title (1 line)</a:t>
            </a:r>
            <a:endParaRPr lang="en-GB" dirty="0"/>
          </a:p>
        </p:txBody>
      </p:sp>
      <p:sp>
        <p:nvSpPr>
          <p:cNvPr id="3" name="Tijdelijke aanduiding voor inhoud 2">
            <a:extLst>
              <a:ext uri="{FF2B5EF4-FFF2-40B4-BE49-F238E27FC236}">
                <a16:creationId xmlns:a16="http://schemas.microsoft.com/office/drawing/2014/main" id="{C030FD02-439B-46CA-9C48-07FDDA22027C}"/>
              </a:ext>
            </a:extLst>
          </p:cNvPr>
          <p:cNvSpPr>
            <a:spLocks noGrp="1"/>
          </p:cNvSpPr>
          <p:nvPr>
            <p:ph idx="1" hasCustomPrompt="1"/>
          </p:nvPr>
        </p:nvSpPr>
        <p:spPr>
          <a:xfrm>
            <a:off x="731838" y="2262433"/>
            <a:ext cx="5364162" cy="3506542"/>
          </a:xfrm>
        </p:spPr>
        <p:txBody>
          <a:bodyPr/>
          <a:lstStyle>
            <a:lvl1pPr>
              <a:defRPr sz="2100"/>
            </a:lvl1pPr>
          </a:lstStyle>
          <a:p>
            <a:pPr lvl="0"/>
            <a:r>
              <a:rPr lang="en-GB" noProof="0"/>
              <a:t>Add text or object</a:t>
            </a:r>
            <a:endParaRPr lang="en-GB" noProof="0" dirty="0"/>
          </a:p>
          <a:p>
            <a:pPr lvl="1"/>
            <a:r>
              <a:rPr lang="en-GB" noProof="0"/>
              <a:t>Second Level</a:t>
            </a:r>
            <a:endParaRPr lang="en-GB" noProof="0" dirty="0"/>
          </a:p>
          <a:p>
            <a:pPr lvl="2"/>
            <a:r>
              <a:rPr lang="en-GB" noProof="0"/>
              <a:t>Third Level</a:t>
            </a:r>
            <a:endParaRPr lang="en-GB" noProof="0" dirty="0"/>
          </a:p>
          <a:p>
            <a:pPr lvl="3"/>
            <a:r>
              <a:rPr lang="en-GB" noProof="0"/>
              <a:t>Fourth Level</a:t>
            </a:r>
            <a:endParaRPr lang="en-GB" noProof="0" dirty="0"/>
          </a:p>
          <a:p>
            <a:pPr lvl="4"/>
            <a:r>
              <a:rPr lang="en-GB" noProof="0"/>
              <a:t>Fifth Level</a:t>
            </a:r>
            <a:endParaRPr lang="en-GB" noProof="0" dirty="0"/>
          </a:p>
        </p:txBody>
      </p:sp>
      <p:sp>
        <p:nvSpPr>
          <p:cNvPr id="4" name="Tijdelijke aanduiding voor datum 3">
            <a:extLst>
              <a:ext uri="{FF2B5EF4-FFF2-40B4-BE49-F238E27FC236}">
                <a16:creationId xmlns:a16="http://schemas.microsoft.com/office/drawing/2014/main" id="{CF86B948-5465-4C76-8F55-48BDCFF304B3}"/>
              </a:ext>
            </a:extLst>
          </p:cNvPr>
          <p:cNvSpPr>
            <a:spLocks noGrp="1"/>
          </p:cNvSpPr>
          <p:nvPr>
            <p:ph type="dt" sz="half" idx="10"/>
          </p:nvPr>
        </p:nvSpPr>
        <p:spPr/>
        <p:txBody>
          <a:bodyPr/>
          <a:lstStyle/>
          <a:p>
            <a:fld id="{F03AC2F6-D64C-4A33-8CBE-27EEB99A86BE}" type="datetime1">
              <a:rPr lang="en-GB" smtClean="0"/>
              <a:t>20/10/2025</a:t>
            </a:fld>
            <a:endParaRPr lang="en-GB" dirty="0"/>
          </a:p>
        </p:txBody>
      </p:sp>
      <p:sp>
        <p:nvSpPr>
          <p:cNvPr id="5" name="Tijdelijke aanduiding voor voettekst 4">
            <a:extLst>
              <a:ext uri="{FF2B5EF4-FFF2-40B4-BE49-F238E27FC236}">
                <a16:creationId xmlns:a16="http://schemas.microsoft.com/office/drawing/2014/main" id="{3BD4FC6E-C486-4679-BABE-8C9CF46F722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id="{241E5A52-BCED-45EC-B0B7-DCC5B46C58D5}"/>
              </a:ext>
            </a:extLst>
          </p:cNvPr>
          <p:cNvSpPr>
            <a:spLocks noGrp="1"/>
          </p:cNvSpPr>
          <p:nvPr>
            <p:ph type="sldNum" sz="quarter" idx="12"/>
          </p:nvPr>
        </p:nvSpPr>
        <p:spPr/>
        <p:txBody>
          <a:bodyPr/>
          <a:lstStyle/>
          <a:p>
            <a:fld id="{A91BF5F0-98D6-4645-BDED-827194AA7B09}" type="slidenum">
              <a:rPr lang="en-GB" smtClean="0"/>
              <a:t>‹#›</a:t>
            </a:fld>
            <a:endParaRPr lang="en-GB" dirty="0"/>
          </a:p>
        </p:txBody>
      </p:sp>
      <p:sp>
        <p:nvSpPr>
          <p:cNvPr id="7" name="Rechthoek 8">
            <a:extLst>
              <a:ext uri="{FF2B5EF4-FFF2-40B4-BE49-F238E27FC236}">
                <a16:creationId xmlns:a16="http://schemas.microsoft.com/office/drawing/2014/main" id="{C63029BF-96BF-4497-B0D0-2D50A1AFD0C3}"/>
              </a:ext>
            </a:extLst>
          </p:cNvPr>
          <p:cNvSpPr/>
          <p:nvPr userDrawn="1"/>
        </p:nvSpPr>
        <p:spPr>
          <a:xfrm>
            <a:off x="-1" y="-12552"/>
            <a:ext cx="12192001" cy="1180952"/>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a:p>
        </p:txBody>
      </p:sp>
      <p:pic>
        <p:nvPicPr>
          <p:cNvPr id="8" name="Afbeelding 3" descr="Afbeelding 3">
            <a:extLst>
              <a:ext uri="{FF2B5EF4-FFF2-40B4-BE49-F238E27FC236}">
                <a16:creationId xmlns:a16="http://schemas.microsoft.com/office/drawing/2014/main" id="{AD3A81A5-F701-4494-B6D1-6567FBA1BA46}"/>
              </a:ext>
            </a:extLst>
          </p:cNvPr>
          <p:cNvPicPr>
            <a:picLocks noChangeAspect="1"/>
          </p:cNvPicPr>
          <p:nvPr userDrawn="1"/>
        </p:nvPicPr>
        <p:blipFill>
          <a:blip r:embed="rId2">
            <a:alphaModFix amt="85000"/>
          </a:blip>
          <a:srcRect t="5928" b="72367"/>
          <a:stretch>
            <a:fillRect/>
          </a:stretch>
        </p:blipFill>
        <p:spPr>
          <a:xfrm>
            <a:off x="7072300" y="-12552"/>
            <a:ext cx="4436839" cy="1181434"/>
          </a:xfrm>
          <a:prstGeom prst="rect">
            <a:avLst/>
          </a:prstGeom>
          <a:ln w="12700">
            <a:miter lim="400000"/>
          </a:ln>
        </p:spPr>
      </p:pic>
      <p:sp>
        <p:nvSpPr>
          <p:cNvPr id="11" name="Tijdelijke aanduiding voor afbeelding 10">
            <a:extLst>
              <a:ext uri="{FF2B5EF4-FFF2-40B4-BE49-F238E27FC236}">
                <a16:creationId xmlns:a16="http://schemas.microsoft.com/office/drawing/2014/main" id="{0FB70247-B22D-486C-ADA0-87C29EC8F2B1}"/>
              </a:ext>
            </a:extLst>
          </p:cNvPr>
          <p:cNvSpPr>
            <a:spLocks noGrp="1"/>
          </p:cNvSpPr>
          <p:nvPr>
            <p:ph type="pic" sz="quarter" idx="13" hasCustomPrompt="1"/>
          </p:nvPr>
        </p:nvSpPr>
        <p:spPr>
          <a:xfrm>
            <a:off x="6827838" y="1180952"/>
            <a:ext cx="5364162" cy="4588022"/>
          </a:xfrm>
          <a:blipFill dpi="0" rotWithShape="1">
            <a:blip r:embed="rId3">
              <a:extLst>
                <a:ext uri="{28A0092B-C50C-407E-A947-70E740481C1C}">
                  <a14:useLocalDpi xmlns:a14="http://schemas.microsoft.com/office/drawing/2010/main" val="0"/>
                </a:ext>
              </a:extLst>
            </a:blip>
            <a:srcRect/>
            <a:stretch>
              <a:fillRect l="-31262" t="-28662" r="-33606" b="-1"/>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Tree>
    <p:extLst>
      <p:ext uri="{BB962C8B-B14F-4D97-AF65-F5344CB8AC3E}">
        <p14:creationId xmlns:p14="http://schemas.microsoft.com/office/powerpoint/2010/main" val="1523299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sual / double + cap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0304F-728A-47E3-9551-0235F57CC0B6}"/>
              </a:ext>
            </a:extLst>
          </p:cNvPr>
          <p:cNvSpPr>
            <a:spLocks noGrp="1"/>
          </p:cNvSpPr>
          <p:nvPr>
            <p:ph type="title" hasCustomPrompt="1"/>
          </p:nvPr>
        </p:nvSpPr>
        <p:spPr>
          <a:xfrm>
            <a:off x="731838" y="612312"/>
            <a:ext cx="9043200" cy="609600"/>
          </a:xfrm>
        </p:spPr>
        <p:txBody>
          <a:bodyPr/>
          <a:lstStyle>
            <a:lvl1pPr>
              <a:defRPr/>
            </a:lvl1pPr>
          </a:lstStyle>
          <a:p>
            <a:r>
              <a:rPr lang="en-US"/>
              <a:t>Add title (1 line)</a:t>
            </a:r>
            <a:endParaRPr lang="en-GB" dirty="0"/>
          </a:p>
        </p:txBody>
      </p:sp>
      <p:sp>
        <p:nvSpPr>
          <p:cNvPr id="4" name="Tijdelijke aanduiding voor datum 3">
            <a:extLst>
              <a:ext uri="{FF2B5EF4-FFF2-40B4-BE49-F238E27FC236}">
                <a16:creationId xmlns:a16="http://schemas.microsoft.com/office/drawing/2014/main" id="{CF86B948-5465-4C76-8F55-48BDCFF304B3}"/>
              </a:ext>
            </a:extLst>
          </p:cNvPr>
          <p:cNvSpPr>
            <a:spLocks noGrp="1"/>
          </p:cNvSpPr>
          <p:nvPr>
            <p:ph type="dt" sz="half" idx="10"/>
          </p:nvPr>
        </p:nvSpPr>
        <p:spPr/>
        <p:txBody>
          <a:bodyPr/>
          <a:lstStyle/>
          <a:p>
            <a:fld id="{46AD9DA8-6473-4784-A521-6C8049D9C394}" type="datetime1">
              <a:rPr lang="en-GB" smtClean="0"/>
              <a:t>20/10/2025</a:t>
            </a:fld>
            <a:endParaRPr lang="en-GB" dirty="0"/>
          </a:p>
        </p:txBody>
      </p:sp>
      <p:sp>
        <p:nvSpPr>
          <p:cNvPr id="5" name="Tijdelijke aanduiding voor voettekst 4">
            <a:extLst>
              <a:ext uri="{FF2B5EF4-FFF2-40B4-BE49-F238E27FC236}">
                <a16:creationId xmlns:a16="http://schemas.microsoft.com/office/drawing/2014/main" id="{3BD4FC6E-C486-4679-BABE-8C9CF46F722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id="{241E5A52-BCED-45EC-B0B7-DCC5B46C58D5}"/>
              </a:ext>
            </a:extLst>
          </p:cNvPr>
          <p:cNvSpPr>
            <a:spLocks noGrp="1"/>
          </p:cNvSpPr>
          <p:nvPr>
            <p:ph type="sldNum" sz="quarter" idx="12"/>
          </p:nvPr>
        </p:nvSpPr>
        <p:spPr/>
        <p:txBody>
          <a:bodyPr/>
          <a:lstStyle/>
          <a:p>
            <a:fld id="{A91BF5F0-98D6-4645-BDED-827194AA7B09}" type="slidenum">
              <a:rPr lang="en-GB" smtClean="0"/>
              <a:t>‹#›</a:t>
            </a:fld>
            <a:endParaRPr lang="en-GB" dirty="0"/>
          </a:p>
        </p:txBody>
      </p:sp>
      <p:sp>
        <p:nvSpPr>
          <p:cNvPr id="9" name="Rechthoek 8">
            <a:extLst>
              <a:ext uri="{FF2B5EF4-FFF2-40B4-BE49-F238E27FC236}">
                <a16:creationId xmlns:a16="http://schemas.microsoft.com/office/drawing/2014/main" id="{8A74CB32-4845-49B4-802A-0462B2526591}"/>
              </a:ext>
            </a:extLst>
          </p:cNvPr>
          <p:cNvSpPr/>
          <p:nvPr userDrawn="1"/>
        </p:nvSpPr>
        <p:spPr>
          <a:xfrm>
            <a:off x="-1" y="-12552"/>
            <a:ext cx="12192001" cy="264256"/>
          </a:xfrm>
          <a:prstGeom prst="rect">
            <a:avLst/>
          </a:prstGeom>
          <a:gradFill>
            <a:gsLst>
              <a:gs pos="0">
                <a:schemeClr val="accent5"/>
              </a:gs>
              <a:gs pos="100000">
                <a:schemeClr val="accent1"/>
              </a:gs>
            </a:gsLst>
            <a:lin ang="10800000"/>
          </a:gradFill>
          <a:ln w="12700">
            <a:miter lim="400000"/>
          </a:ln>
        </p:spPr>
        <p:txBody>
          <a:bodyPr lIns="45719" rIns="45719" anchor="ctr"/>
          <a:lstStyle/>
          <a:p>
            <a:pPr algn="ctr">
              <a:lnSpc>
                <a:spcPct val="110000"/>
              </a:lnSpc>
              <a:defRPr sz="2400"/>
            </a:pPr>
            <a:endParaRPr/>
          </a:p>
        </p:txBody>
      </p:sp>
      <p:sp>
        <p:nvSpPr>
          <p:cNvPr id="10" name="Tijdelijke aanduiding voor afbeelding 10">
            <a:extLst>
              <a:ext uri="{FF2B5EF4-FFF2-40B4-BE49-F238E27FC236}">
                <a16:creationId xmlns:a16="http://schemas.microsoft.com/office/drawing/2014/main" id="{1170CEA5-D826-4DA2-821D-744876936AA7}"/>
              </a:ext>
            </a:extLst>
          </p:cNvPr>
          <p:cNvSpPr>
            <a:spLocks noGrp="1"/>
          </p:cNvSpPr>
          <p:nvPr>
            <p:ph type="pic" sz="quarter" idx="13" hasCustomPrompt="1"/>
          </p:nvPr>
        </p:nvSpPr>
        <p:spPr>
          <a:xfrm>
            <a:off x="1731582" y="1657666"/>
            <a:ext cx="3679200" cy="3132000"/>
          </a:xfrm>
          <a:blipFill dpi="0" rotWithShape="1">
            <a:blip r:embed="rId2">
              <a:extLst>
                <a:ext uri="{28A0092B-C50C-407E-A947-70E740481C1C}">
                  <a14:useLocalDpi xmlns:a14="http://schemas.microsoft.com/office/drawing/2010/main" val="0"/>
                </a:ext>
              </a:extLst>
            </a:blip>
            <a:srcRect/>
            <a:stretch>
              <a:fillRect l="-32669" t="-25849" r="-28973" b="-778"/>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11" name="Tijdelijke aanduiding voor afbeelding 10">
            <a:extLst>
              <a:ext uri="{FF2B5EF4-FFF2-40B4-BE49-F238E27FC236}">
                <a16:creationId xmlns:a16="http://schemas.microsoft.com/office/drawing/2014/main" id="{E2D604E2-4773-4F66-A64C-7E53FB8A44B0}"/>
              </a:ext>
            </a:extLst>
          </p:cNvPr>
          <p:cNvSpPr>
            <a:spLocks noGrp="1"/>
          </p:cNvSpPr>
          <p:nvPr>
            <p:ph type="pic" sz="quarter" idx="14" hasCustomPrompt="1"/>
          </p:nvPr>
        </p:nvSpPr>
        <p:spPr>
          <a:xfrm>
            <a:off x="6095998" y="1657666"/>
            <a:ext cx="3679039" cy="3132000"/>
          </a:xfrm>
          <a:blipFill dpi="0" rotWithShape="1">
            <a:blip r:embed="rId2">
              <a:extLst>
                <a:ext uri="{28A0092B-C50C-407E-A947-70E740481C1C}">
                  <a14:useLocalDpi xmlns:a14="http://schemas.microsoft.com/office/drawing/2010/main" val="0"/>
                </a:ext>
              </a:extLst>
            </a:blip>
            <a:srcRect/>
            <a:stretch>
              <a:fillRect l="-32669" t="-25849" r="-28973" b="-778"/>
            </a:stretch>
          </a:blipFill>
        </p:spPr>
        <p:txBody>
          <a:bodyPr tIns="108000"/>
          <a:lstStyle>
            <a:lvl1pPr algn="ctr">
              <a:buNone/>
              <a:defRPr sz="1600">
                <a:solidFill>
                  <a:schemeClr val="bg1"/>
                </a:solidFill>
              </a:defRPr>
            </a:lvl1pPr>
          </a:lstStyle>
          <a:p>
            <a:r>
              <a:rPr lang="en-GB"/>
              <a:t>Drag an image into this field or click on the image icon</a:t>
            </a:r>
            <a:endParaRPr lang="en-GB" dirty="0"/>
          </a:p>
        </p:txBody>
      </p:sp>
      <p:sp>
        <p:nvSpPr>
          <p:cNvPr id="12" name="Tijdelijke aanduiding voor tekst 11">
            <a:extLst>
              <a:ext uri="{FF2B5EF4-FFF2-40B4-BE49-F238E27FC236}">
                <a16:creationId xmlns:a16="http://schemas.microsoft.com/office/drawing/2014/main" id="{4AB943FD-A161-4120-808E-31ED4DE2FDB9}"/>
              </a:ext>
            </a:extLst>
          </p:cNvPr>
          <p:cNvSpPr>
            <a:spLocks noGrp="1"/>
          </p:cNvSpPr>
          <p:nvPr>
            <p:ph type="body" sz="quarter" idx="15" hasCustomPrompt="1"/>
          </p:nvPr>
        </p:nvSpPr>
        <p:spPr>
          <a:xfrm>
            <a:off x="1731582" y="4867275"/>
            <a:ext cx="3679200" cy="901700"/>
          </a:xfrm>
        </p:spPr>
        <p:txBody>
          <a:bodyPr/>
          <a:lstStyle>
            <a:lvl1pPr marL="0" indent="0" algn="ctr">
              <a:buNone/>
              <a:defRPr sz="1400"/>
            </a:lvl1pPr>
          </a:lstStyle>
          <a:p>
            <a:pPr lvl="0"/>
            <a:r>
              <a:rPr lang="en-GB" noProof="0"/>
              <a:t>Caption (max.3 lines)</a:t>
            </a:r>
            <a:endParaRPr lang="en-GB" noProof="0" dirty="0"/>
          </a:p>
        </p:txBody>
      </p:sp>
      <p:sp>
        <p:nvSpPr>
          <p:cNvPr id="13" name="Tijdelijke aanduiding voor tekst 11">
            <a:extLst>
              <a:ext uri="{FF2B5EF4-FFF2-40B4-BE49-F238E27FC236}">
                <a16:creationId xmlns:a16="http://schemas.microsoft.com/office/drawing/2014/main" id="{BA4C4FE6-D598-40F6-9274-6EE321D59793}"/>
              </a:ext>
            </a:extLst>
          </p:cNvPr>
          <p:cNvSpPr>
            <a:spLocks noGrp="1"/>
          </p:cNvSpPr>
          <p:nvPr>
            <p:ph type="body" sz="quarter" idx="16" hasCustomPrompt="1"/>
          </p:nvPr>
        </p:nvSpPr>
        <p:spPr>
          <a:xfrm>
            <a:off x="6095837" y="4867275"/>
            <a:ext cx="3679200" cy="901700"/>
          </a:xfrm>
        </p:spPr>
        <p:txBody>
          <a:bodyPr/>
          <a:lstStyle>
            <a:lvl1pPr marL="0" indent="0" algn="ctr">
              <a:buNone/>
              <a:defRPr sz="1400"/>
            </a:lvl1pPr>
          </a:lstStyle>
          <a:p>
            <a:pPr lvl="0"/>
            <a:r>
              <a:rPr lang="en-GB" noProof="0"/>
              <a:t>Caption (max.3 lines)</a:t>
            </a:r>
            <a:endParaRPr lang="en-GB" noProof="0" dirty="0"/>
          </a:p>
        </p:txBody>
      </p:sp>
    </p:spTree>
    <p:extLst>
      <p:ext uri="{BB962C8B-B14F-4D97-AF65-F5344CB8AC3E}">
        <p14:creationId xmlns:p14="http://schemas.microsoft.com/office/powerpoint/2010/main" val="324968392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58157DC-6AA4-45F4-9193-944AEF0DB19E}"/>
              </a:ext>
            </a:extLst>
          </p:cNvPr>
          <p:cNvSpPr>
            <a:spLocks noGrp="1"/>
          </p:cNvSpPr>
          <p:nvPr>
            <p:ph type="title"/>
          </p:nvPr>
        </p:nvSpPr>
        <p:spPr>
          <a:xfrm>
            <a:off x="731838" y="1490136"/>
            <a:ext cx="9043200" cy="609600"/>
          </a:xfrm>
          <a:prstGeom prst="rect">
            <a:avLst/>
          </a:prstGeom>
        </p:spPr>
        <p:txBody>
          <a:bodyPr vert="horz" wrap="none" lIns="0" tIns="0" rIns="0" bIns="0" rtlCol="0" anchor="ctr">
            <a:noAutofit/>
          </a:bodyPr>
          <a:lstStyle/>
          <a:p>
            <a:r>
              <a:rPr lang="nl-NL"/>
              <a:t>Klik om stijl te bewerken</a:t>
            </a:r>
            <a:endParaRPr lang="en-GB" dirty="0"/>
          </a:p>
        </p:txBody>
      </p:sp>
      <p:sp>
        <p:nvSpPr>
          <p:cNvPr id="3" name="Tijdelijke aanduiding voor tekst 2">
            <a:extLst>
              <a:ext uri="{FF2B5EF4-FFF2-40B4-BE49-F238E27FC236}">
                <a16:creationId xmlns:a16="http://schemas.microsoft.com/office/drawing/2014/main" id="{37B35DC5-4410-4DBC-BBF2-0946680259A5}"/>
              </a:ext>
            </a:extLst>
          </p:cNvPr>
          <p:cNvSpPr>
            <a:spLocks noGrp="1"/>
          </p:cNvSpPr>
          <p:nvPr>
            <p:ph type="body" idx="1"/>
          </p:nvPr>
        </p:nvSpPr>
        <p:spPr>
          <a:xfrm>
            <a:off x="731838" y="2262433"/>
            <a:ext cx="9043200" cy="3506542"/>
          </a:xfrm>
          <a:prstGeom prst="rect">
            <a:avLst/>
          </a:prstGeom>
        </p:spPr>
        <p:txBody>
          <a:bodyPr vert="horz" lIns="0" tIns="0" rIns="0" bIns="0" rtlCol="0">
            <a:noAutofit/>
          </a:bodyPr>
          <a:lstStyle/>
          <a:p>
            <a:pPr lvl="0"/>
            <a:r>
              <a:rPr lang="nl-NL"/>
              <a:t>Klikken om de tekststijl van het model te bewerken</a:t>
            </a:r>
            <a:endParaRPr lang="en-GB" dirty="0"/>
          </a:p>
          <a:p>
            <a:pPr lvl="1"/>
            <a:r>
              <a:rPr lang="en-GB"/>
              <a:t>Second Level</a:t>
            </a:r>
            <a:endParaRPr lang="en-GB" dirty="0"/>
          </a:p>
          <a:p>
            <a:pPr lvl="2"/>
            <a:r>
              <a:rPr lang="en-GB"/>
              <a:t>Third Level</a:t>
            </a:r>
            <a:endParaRPr lang="en-GB" dirty="0"/>
          </a:p>
          <a:p>
            <a:pPr lvl="3"/>
            <a:r>
              <a:rPr lang="en-GB"/>
              <a:t>Fourth Level</a:t>
            </a:r>
            <a:endParaRPr lang="en-GB" dirty="0"/>
          </a:p>
          <a:p>
            <a:pPr lvl="4"/>
            <a:r>
              <a:rPr lang="en-GB"/>
              <a:t>Fifth Level</a:t>
            </a:r>
            <a:endParaRPr lang="en-GB" dirty="0"/>
          </a:p>
        </p:txBody>
      </p:sp>
      <p:sp>
        <p:nvSpPr>
          <p:cNvPr id="4" name="Tijdelijke aanduiding voor datum 3">
            <a:extLst>
              <a:ext uri="{FF2B5EF4-FFF2-40B4-BE49-F238E27FC236}">
                <a16:creationId xmlns:a16="http://schemas.microsoft.com/office/drawing/2014/main" id="{EB4BC3B7-001F-4C8B-AA60-D2A3260BD85C}"/>
              </a:ext>
            </a:extLst>
          </p:cNvPr>
          <p:cNvSpPr>
            <a:spLocks noGrp="1"/>
          </p:cNvSpPr>
          <p:nvPr>
            <p:ph type="dt" sz="half" idx="2"/>
          </p:nvPr>
        </p:nvSpPr>
        <p:spPr>
          <a:xfrm>
            <a:off x="731838" y="6421487"/>
            <a:ext cx="2743200" cy="216000"/>
          </a:xfrm>
          <a:prstGeom prst="rect">
            <a:avLst/>
          </a:prstGeom>
        </p:spPr>
        <p:txBody>
          <a:bodyPr vert="horz" lIns="0" tIns="0" rIns="0" bIns="0" rtlCol="0" anchor="ctr">
            <a:noAutofit/>
          </a:bodyPr>
          <a:lstStyle>
            <a:lvl1pPr algn="l">
              <a:defRPr sz="1400">
                <a:solidFill>
                  <a:schemeClr val="tx2"/>
                </a:solidFill>
              </a:defRPr>
            </a:lvl1pPr>
          </a:lstStyle>
          <a:p>
            <a:fld id="{1E5BB228-B79F-46D3-9013-6460D1AD270F}" type="datetime1">
              <a:rPr lang="en-GB" smtClean="0"/>
              <a:t>20/10/2025</a:t>
            </a:fld>
            <a:endParaRPr lang="en-GB" sz="1400" dirty="0"/>
          </a:p>
        </p:txBody>
      </p:sp>
      <p:sp>
        <p:nvSpPr>
          <p:cNvPr id="5" name="Tijdelijke aanduiding voor voettekst 4">
            <a:extLst>
              <a:ext uri="{FF2B5EF4-FFF2-40B4-BE49-F238E27FC236}">
                <a16:creationId xmlns:a16="http://schemas.microsoft.com/office/drawing/2014/main" id="{30F58078-E337-45E4-B983-14D3120FA0D3}"/>
              </a:ext>
            </a:extLst>
          </p:cNvPr>
          <p:cNvSpPr>
            <a:spLocks noGrp="1"/>
          </p:cNvSpPr>
          <p:nvPr>
            <p:ph type="ftr" sz="quarter" idx="3"/>
          </p:nvPr>
        </p:nvSpPr>
        <p:spPr>
          <a:xfrm>
            <a:off x="4038600" y="6205487"/>
            <a:ext cx="4114800" cy="216000"/>
          </a:xfrm>
          <a:prstGeom prst="rect">
            <a:avLst/>
          </a:prstGeom>
        </p:spPr>
        <p:txBody>
          <a:bodyPr vert="horz" lIns="0" tIns="0" rIns="0" bIns="0" rtlCol="0" anchor="ctr">
            <a:noAutofit/>
          </a:bodyPr>
          <a:lstStyle>
            <a:lvl1pPr algn="ctr">
              <a:defRPr sz="1400">
                <a:solidFill>
                  <a:schemeClr val="tx2"/>
                </a:solidFill>
              </a:defRPr>
            </a:lvl1pPr>
          </a:lstStyle>
          <a:p>
            <a:endParaRPr lang="en-GB" sz="1400" dirty="0"/>
          </a:p>
        </p:txBody>
      </p:sp>
      <p:sp>
        <p:nvSpPr>
          <p:cNvPr id="6" name="Tijdelijke aanduiding voor dianummer 5">
            <a:extLst>
              <a:ext uri="{FF2B5EF4-FFF2-40B4-BE49-F238E27FC236}">
                <a16:creationId xmlns:a16="http://schemas.microsoft.com/office/drawing/2014/main" id="{00CD6E42-129C-41AC-AA28-F896314E9E2C}"/>
              </a:ext>
            </a:extLst>
          </p:cNvPr>
          <p:cNvSpPr>
            <a:spLocks noGrp="1"/>
          </p:cNvSpPr>
          <p:nvPr>
            <p:ph type="sldNum" sz="quarter" idx="4"/>
          </p:nvPr>
        </p:nvSpPr>
        <p:spPr>
          <a:xfrm>
            <a:off x="731838" y="6205487"/>
            <a:ext cx="2743200" cy="216000"/>
          </a:xfrm>
          <a:prstGeom prst="rect">
            <a:avLst/>
          </a:prstGeom>
        </p:spPr>
        <p:txBody>
          <a:bodyPr vert="horz" lIns="0" tIns="0" rIns="0" bIns="0" rtlCol="0" anchor="ctr">
            <a:noAutofit/>
          </a:bodyPr>
          <a:lstStyle>
            <a:lvl1pPr algn="l">
              <a:defRPr sz="1400">
                <a:solidFill>
                  <a:schemeClr val="tx2"/>
                </a:solidFill>
              </a:defRPr>
            </a:lvl1pPr>
          </a:lstStyle>
          <a:p>
            <a:fld id="{A91BF5F0-98D6-4645-BDED-827194AA7B09}" type="slidenum">
              <a:rPr lang="en-GB" smtClean="0"/>
              <a:pPr/>
              <a:t>‹#›</a:t>
            </a:fld>
            <a:endParaRPr lang="en-GB" sz="1400" dirty="0"/>
          </a:p>
        </p:txBody>
      </p:sp>
      <p:pic>
        <p:nvPicPr>
          <p:cNvPr id="13" name="Afbeelding 7" descr="Afbeelding 7">
            <a:extLst>
              <a:ext uri="{FF2B5EF4-FFF2-40B4-BE49-F238E27FC236}">
                <a16:creationId xmlns:a16="http://schemas.microsoft.com/office/drawing/2014/main" id="{5C7DE886-B986-43F7-B99D-3A7E6DF4D88B}"/>
              </a:ext>
            </a:extLst>
          </p:cNvPr>
          <p:cNvPicPr>
            <a:picLocks noChangeAspect="1"/>
          </p:cNvPicPr>
          <p:nvPr userDrawn="1"/>
        </p:nvPicPr>
        <p:blipFill>
          <a:blip r:embed="rId37"/>
          <a:stretch>
            <a:fillRect/>
          </a:stretch>
        </p:blipFill>
        <p:spPr>
          <a:xfrm>
            <a:off x="10008313" y="5958552"/>
            <a:ext cx="2056307" cy="764463"/>
          </a:xfrm>
          <a:prstGeom prst="rect">
            <a:avLst/>
          </a:prstGeom>
          <a:ln w="12700">
            <a:miter lim="400000"/>
          </a:ln>
        </p:spPr>
      </p:pic>
      <p:sp>
        <p:nvSpPr>
          <p:cNvPr id="7" name="Rechthoek 6">
            <a:extLst>
              <a:ext uri="{FF2B5EF4-FFF2-40B4-BE49-F238E27FC236}">
                <a16:creationId xmlns:a16="http://schemas.microsoft.com/office/drawing/2014/main" id="{18D74784-A145-106A-38D0-21F3BB03AC27}"/>
              </a:ext>
            </a:extLst>
          </p:cNvPr>
          <p:cNvSpPr/>
          <p:nvPr userDrawn="1"/>
        </p:nvSpPr>
        <p:spPr>
          <a:xfrm>
            <a:off x="12305833" y="4954137"/>
            <a:ext cx="1062251" cy="2251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E4A491D0-7468-8E9D-EF98-5631F929E42F}"/>
              </a:ext>
            </a:extLst>
          </p:cNvPr>
          <p:cNvSpPr/>
          <p:nvPr userDrawn="1"/>
        </p:nvSpPr>
        <p:spPr>
          <a:xfrm rot="16200000">
            <a:off x="12305834" y="6098089"/>
            <a:ext cx="1062251" cy="2251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7E282420-182B-20CA-C8A9-D83259E558FB}"/>
              </a:ext>
            </a:extLst>
          </p:cNvPr>
          <p:cNvSpPr/>
          <p:nvPr userDrawn="1"/>
        </p:nvSpPr>
        <p:spPr>
          <a:xfrm rot="16200000">
            <a:off x="12405040" y="3796798"/>
            <a:ext cx="1089025" cy="2251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457006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704" r:id="rId5"/>
    <p:sldLayoutId id="2147483715" r:id="rId6"/>
    <p:sldLayoutId id="2147483663" r:id="rId7"/>
    <p:sldLayoutId id="2147483662"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55" r:id="rId21"/>
    <p:sldLayoutId id="2147483691" r:id="rId22"/>
    <p:sldLayoutId id="2147483692" r:id="rId23"/>
    <p:sldLayoutId id="2147483694" r:id="rId24"/>
    <p:sldLayoutId id="2147483696" r:id="rId25"/>
    <p:sldLayoutId id="2147483697" r:id="rId26"/>
    <p:sldLayoutId id="2147483698" r:id="rId27"/>
    <p:sldLayoutId id="2147483702" r:id="rId28"/>
    <p:sldLayoutId id="2147483707" r:id="rId29"/>
    <p:sldLayoutId id="2147483709" r:id="rId30"/>
    <p:sldLayoutId id="2147483711" r:id="rId31"/>
    <p:sldLayoutId id="2147483712" r:id="rId32"/>
    <p:sldLayoutId id="2147483713" r:id="rId33"/>
    <p:sldLayoutId id="2147483714" r:id="rId34"/>
    <p:sldLayoutId id="2147483716" r:id="rId35"/>
  </p:sldLayoutIdLst>
  <p:hf hdr="0" ftr="0" dt="0"/>
  <p:txStyles>
    <p:titleStyle>
      <a:lvl1pPr algn="l" defTabSz="914400" rtl="0" eaLnBrk="1" latinLnBrk="0" hangingPunct="1">
        <a:lnSpc>
          <a:spcPct val="90000"/>
        </a:lnSpc>
        <a:spcBef>
          <a:spcPct val="0"/>
        </a:spcBef>
        <a:buNone/>
        <a:defRPr sz="3800"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61" userDrawn="1">
          <p15:clr>
            <a:srgbClr val="F26B43"/>
          </p15:clr>
        </p15:guide>
        <p15:guide id="4" pos="6153" userDrawn="1">
          <p15:clr>
            <a:srgbClr val="F26B43"/>
          </p15:clr>
        </p15:guide>
        <p15:guide id="5" orient="horz" pos="3634" userDrawn="1">
          <p15:clr>
            <a:srgbClr val="F26B43"/>
          </p15:clr>
        </p15:guide>
        <p15:guide id="6" pos="72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7.gif"/></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ustomXml" Target="../ink/ink1.xml"/><Relationship Id="rId1" Type="http://schemas.openxmlformats.org/officeDocument/2006/relationships/slideLayout" Target="../slideLayouts/slideLayout5.xml"/><Relationship Id="rId4" Type="http://schemas.openxmlformats.org/officeDocument/2006/relationships/customXml" Target="../ink/ink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g"/><Relationship Id="rId18" Type="http://schemas.openxmlformats.org/officeDocument/2006/relationships/image" Target="../media/image127.jpg"/><Relationship Id="rId3" Type="http://schemas.openxmlformats.org/officeDocument/2006/relationships/image" Target="../media/image113.png"/><Relationship Id="rId7" Type="http://schemas.openxmlformats.org/officeDocument/2006/relationships/image" Target="../media/image116.jpeg"/><Relationship Id="rId12" Type="http://schemas.openxmlformats.org/officeDocument/2006/relationships/image" Target="../media/image121.jpg"/><Relationship Id="rId17" Type="http://schemas.openxmlformats.org/officeDocument/2006/relationships/image" Target="../media/image126.png"/><Relationship Id="rId2" Type="http://schemas.openxmlformats.org/officeDocument/2006/relationships/image" Target="../media/image112.png"/><Relationship Id="rId16" Type="http://schemas.openxmlformats.org/officeDocument/2006/relationships/image" Target="../media/image125.jpeg"/><Relationship Id="rId1" Type="http://schemas.openxmlformats.org/officeDocument/2006/relationships/slideLayout" Target="../slideLayouts/slideLayout33.xml"/><Relationship Id="rId6" Type="http://schemas.openxmlformats.org/officeDocument/2006/relationships/hyperlink" Target="https://www.google.nl/url?sa=i&amp;rct=j&amp;q=&amp;esrc=s&amp;source=images&amp;cd=&amp;cad=rja&amp;uact=8&amp;ved=0ahUKEwiSxLP8hcvSAhXQhRoKHfz3CzQQjRwIBw&amp;url=http://o.canada.com/technology/medical-apps-promote-patient-self-care-could-ease-burden-on-health-system&amp;bvm=bv.149093890,d.d2s&amp;psig=AFQjCNFyWg155VcEDOLBFD22E2-mBmzJBw&amp;ust=1489204560346537" TargetMode="External"/><Relationship Id="rId11" Type="http://schemas.openxmlformats.org/officeDocument/2006/relationships/image" Target="../media/image120.jpg"/><Relationship Id="rId5" Type="http://schemas.openxmlformats.org/officeDocument/2006/relationships/image" Target="../media/image115.jpg"/><Relationship Id="rId15" Type="http://schemas.openxmlformats.org/officeDocument/2006/relationships/image" Target="../media/image124.jpeg"/><Relationship Id="rId10" Type="http://schemas.openxmlformats.org/officeDocument/2006/relationships/image" Target="../media/image119.jpg"/><Relationship Id="rId19" Type="http://schemas.openxmlformats.org/officeDocument/2006/relationships/image" Target="../media/image128.jpeg"/><Relationship Id="rId4" Type="http://schemas.openxmlformats.org/officeDocument/2006/relationships/image" Target="../media/image114.jpg"/><Relationship Id="rId9" Type="http://schemas.openxmlformats.org/officeDocument/2006/relationships/image" Target="../media/image118.jpeg"/><Relationship Id="rId14" Type="http://schemas.openxmlformats.org/officeDocument/2006/relationships/image" Target="../media/image123.jpeg"/></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36.jpeg"/><Relationship Id="rId4" Type="http://schemas.openxmlformats.org/officeDocument/2006/relationships/image" Target="../media/image35.jpeg"/></Relationships>
</file>

<file path=ppt/slides/_rels/slide60.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oleObject" Target="../embeddings/oleObject2.bin"/><Relationship Id="rId1" Type="http://schemas.openxmlformats.org/officeDocument/2006/relationships/slideLayout" Target="../slideLayouts/slideLayout5.xml"/><Relationship Id="rId5" Type="http://schemas.openxmlformats.org/officeDocument/2006/relationships/image" Target="../media/image133.wmf"/><Relationship Id="rId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3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oleObject" Target="../embeddings/oleObject4.bin"/><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70.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80.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rty Harry (Film, 1971) - MovieMeter.nl">
            <a:extLst>
              <a:ext uri="{FF2B5EF4-FFF2-40B4-BE49-F238E27FC236}">
                <a16:creationId xmlns:a16="http://schemas.microsoft.com/office/drawing/2014/main" id="{BC0B584B-DD92-CA9D-5533-9C5F9AF36B57}"/>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7964" b="79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D5693F7-0C57-2384-D82E-A91C38B5B67D}"/>
              </a:ext>
            </a:extLst>
          </p:cNvPr>
          <p:cNvSpPr>
            <a:spLocks noGrp="1"/>
          </p:cNvSpPr>
          <p:nvPr>
            <p:ph type="ctrTitle"/>
          </p:nvPr>
        </p:nvSpPr>
        <p:spPr>
          <a:xfrm>
            <a:off x="-1" y="4474464"/>
            <a:ext cx="9953469" cy="1987328"/>
          </a:xfrm>
        </p:spPr>
        <p:txBody>
          <a:bodyPr/>
          <a:lstStyle/>
          <a:p>
            <a:r>
              <a:rPr lang="en-US" dirty="0"/>
              <a:t>Dealing with “dirty” data</a:t>
            </a:r>
            <a:br>
              <a:rPr lang="en-US" dirty="0"/>
            </a:br>
            <a:br>
              <a:rPr lang="en-US" dirty="0"/>
            </a:br>
            <a:r>
              <a:rPr lang="en-US" sz="2800" dirty="0"/>
              <a:t>Uzay Kaymak</a:t>
            </a:r>
            <a:br>
              <a:rPr lang="en-US" dirty="0"/>
            </a:br>
            <a:r>
              <a:rPr lang="en-US" sz="2000" dirty="0"/>
              <a:t>Jheronimus Academy of Data Science, The Netherlands</a:t>
            </a:r>
            <a:endParaRPr lang="LID4096" dirty="0"/>
          </a:p>
        </p:txBody>
      </p:sp>
      <p:sp>
        <p:nvSpPr>
          <p:cNvPr id="4" name="TextBox 3">
            <a:extLst>
              <a:ext uri="{FF2B5EF4-FFF2-40B4-BE49-F238E27FC236}">
                <a16:creationId xmlns:a16="http://schemas.microsoft.com/office/drawing/2014/main" id="{7FE9B455-206E-0FAF-5E56-D37610388A61}"/>
              </a:ext>
            </a:extLst>
          </p:cNvPr>
          <p:cNvSpPr txBox="1"/>
          <p:nvPr/>
        </p:nvSpPr>
        <p:spPr>
          <a:xfrm>
            <a:off x="10811494" y="5792217"/>
            <a:ext cx="1380506" cy="215444"/>
          </a:xfrm>
          <a:prstGeom prst="rect">
            <a:avLst/>
          </a:prstGeom>
          <a:noFill/>
        </p:spPr>
        <p:txBody>
          <a:bodyPr wrap="none" rtlCol="0">
            <a:spAutoFit/>
          </a:bodyPr>
          <a:lstStyle/>
          <a:p>
            <a:pPr algn="l"/>
            <a:r>
              <a:rPr lang="en-US" sz="800" dirty="0">
                <a:solidFill>
                  <a:schemeClr val="accent1"/>
                </a:solidFill>
              </a:rPr>
              <a:t>Image from moviemeter.nl</a:t>
            </a:r>
            <a:endParaRPr lang="LID4096" sz="800" dirty="0">
              <a:solidFill>
                <a:schemeClr val="accent1"/>
              </a:solidFill>
            </a:endParaRPr>
          </a:p>
        </p:txBody>
      </p:sp>
      <p:pic>
        <p:nvPicPr>
          <p:cNvPr id="6" name="Picture 5">
            <a:extLst>
              <a:ext uri="{FF2B5EF4-FFF2-40B4-BE49-F238E27FC236}">
                <a16:creationId xmlns:a16="http://schemas.microsoft.com/office/drawing/2014/main" id="{04F97560-1E58-448E-4C32-F929E37782BC}"/>
              </a:ext>
            </a:extLst>
          </p:cNvPr>
          <p:cNvPicPr>
            <a:picLocks noChangeAspect="1"/>
          </p:cNvPicPr>
          <p:nvPr/>
        </p:nvPicPr>
        <p:blipFill>
          <a:blip r:embed="rId4">
            <a:alphaModFix/>
          </a:blip>
          <a:srcRect l="395" r="-4939"/>
          <a:stretch>
            <a:fillRect/>
          </a:stretch>
        </p:blipFill>
        <p:spPr>
          <a:xfrm>
            <a:off x="5365312" y="4474464"/>
            <a:ext cx="7169591" cy="1294510"/>
          </a:xfrm>
          <a:prstGeom prst="rect">
            <a:avLst/>
          </a:prstGeom>
        </p:spPr>
      </p:pic>
    </p:spTree>
    <p:extLst>
      <p:ext uri="{BB962C8B-B14F-4D97-AF65-F5344CB8AC3E}">
        <p14:creationId xmlns:p14="http://schemas.microsoft.com/office/powerpoint/2010/main" val="3982904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process</a:t>
            </a:r>
          </a:p>
        </p:txBody>
      </p:sp>
      <p:sp>
        <p:nvSpPr>
          <p:cNvPr id="3" name="Content Placeholder 2"/>
          <p:cNvSpPr>
            <a:spLocks noGrp="1"/>
          </p:cNvSpPr>
          <p:nvPr>
            <p:ph idx="1"/>
          </p:nvPr>
        </p:nvSpPr>
        <p:spPr>
          <a:xfrm>
            <a:off x="731838" y="1384609"/>
            <a:ext cx="7608226" cy="4384366"/>
          </a:xfrm>
        </p:spPr>
        <p:txBody>
          <a:bodyPr/>
          <a:lstStyle/>
          <a:p>
            <a:pPr>
              <a:spcAft>
                <a:spcPts val="600"/>
              </a:spcAft>
            </a:pPr>
            <a:r>
              <a:rPr lang="en-US" dirty="0" err="1"/>
              <a:t>Hypothetico</a:t>
            </a:r>
            <a:r>
              <a:rPr lang="en-US" dirty="0"/>
              <a:t>-deductive approach</a:t>
            </a:r>
          </a:p>
          <a:p>
            <a:pPr lvl="1">
              <a:spcAft>
                <a:spcPts val="600"/>
              </a:spcAft>
            </a:pPr>
            <a:r>
              <a:rPr lang="en-US" dirty="0"/>
              <a:t>Data collected based on formulated hypotheses </a:t>
            </a:r>
            <a:br>
              <a:rPr lang="en-US" dirty="0"/>
            </a:br>
            <a:r>
              <a:rPr lang="en-US" dirty="0">
                <a:sym typeface="Wingdings" panose="05000000000000000000" pitchFamily="2" charset="2"/>
              </a:rPr>
              <a:t> missing values</a:t>
            </a:r>
          </a:p>
          <a:p>
            <a:pPr lvl="1">
              <a:spcAft>
                <a:spcPts val="600"/>
              </a:spcAft>
            </a:pPr>
            <a:r>
              <a:rPr lang="en-US" dirty="0">
                <a:sym typeface="Wingdings" panose="05000000000000000000" pitchFamily="2" charset="2"/>
              </a:rPr>
              <a:t>Biased data</a:t>
            </a:r>
          </a:p>
          <a:p>
            <a:pPr>
              <a:spcAft>
                <a:spcPts val="600"/>
              </a:spcAft>
            </a:pPr>
            <a:r>
              <a:rPr lang="en-US" dirty="0">
                <a:sym typeface="Wingdings" panose="05000000000000000000" pitchFamily="2" charset="2"/>
              </a:rPr>
              <a:t>Inaccurate collection (usually manual entry)</a:t>
            </a:r>
          </a:p>
          <a:p>
            <a:pPr>
              <a:spcAft>
                <a:spcPts val="600"/>
              </a:spcAft>
            </a:pPr>
            <a:r>
              <a:rPr lang="en-US" dirty="0"/>
              <a:t>Time-matching related activities missing / problematic</a:t>
            </a:r>
          </a:p>
          <a:p>
            <a:pPr lvl="1">
              <a:spcAft>
                <a:spcPts val="600"/>
              </a:spcAft>
            </a:pPr>
            <a:r>
              <a:rPr lang="en-US" dirty="0"/>
              <a:t>Data is not recorded at the moment it is created</a:t>
            </a:r>
          </a:p>
          <a:p>
            <a:pPr marL="0" indent="0">
              <a:spcAft>
                <a:spcPts val="600"/>
              </a:spcAft>
              <a:buNone/>
            </a:pPr>
            <a:endParaRPr lang="en-US" dirty="0"/>
          </a:p>
        </p:txBody>
      </p:sp>
      <p:pic>
        <p:nvPicPr>
          <p:cNvPr id="6" name="Content Placeholder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489224" y="1773238"/>
            <a:ext cx="3175000" cy="3175000"/>
          </a:xfrm>
        </p:spPr>
      </p:pic>
    </p:spTree>
    <p:extLst>
      <p:ext uri="{BB962C8B-B14F-4D97-AF65-F5344CB8AC3E}">
        <p14:creationId xmlns:p14="http://schemas.microsoft.com/office/powerpoint/2010/main" val="716899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of data</a:t>
            </a:r>
          </a:p>
        </p:txBody>
      </p:sp>
      <p:sp>
        <p:nvSpPr>
          <p:cNvPr id="3" name="Content Placeholder 2"/>
          <p:cNvSpPr>
            <a:spLocks noGrp="1"/>
          </p:cNvSpPr>
          <p:nvPr>
            <p:ph idx="1"/>
          </p:nvPr>
        </p:nvSpPr>
        <p:spPr>
          <a:xfrm>
            <a:off x="731838" y="1384609"/>
            <a:ext cx="6386981" cy="4384366"/>
          </a:xfrm>
        </p:spPr>
        <p:txBody>
          <a:bodyPr/>
          <a:lstStyle/>
          <a:p>
            <a:r>
              <a:rPr lang="en-US" dirty="0"/>
              <a:t>Measurement value is insufficient; context information needed, e.g. heart rate</a:t>
            </a:r>
          </a:p>
          <a:p>
            <a:r>
              <a:rPr lang="en-US" dirty="0"/>
              <a:t>Method of measurement, e.g. glucose POC, or arterial</a:t>
            </a:r>
          </a:p>
          <a:p>
            <a:r>
              <a:rPr lang="en-US" dirty="0"/>
              <a:t>Calibration of devices</a:t>
            </a:r>
          </a:p>
          <a:p>
            <a:r>
              <a:rPr lang="en-US" dirty="0"/>
              <a:t>Definition of reference values: </a:t>
            </a:r>
            <a:br>
              <a:rPr lang="en-US" dirty="0"/>
            </a:br>
            <a:r>
              <a:rPr lang="en-US" dirty="0"/>
              <a:t>what is normal?</a:t>
            </a:r>
          </a:p>
          <a:p>
            <a:r>
              <a:rPr lang="en-US" dirty="0"/>
              <a:t>Flexibility in reference values, range limits are not set in stone, crisp vs. fuzzy</a:t>
            </a:r>
          </a:p>
          <a:p>
            <a:r>
              <a:rPr lang="en-US" dirty="0"/>
              <a:t>Definitions of conditions change over time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026" y="1700808"/>
            <a:ext cx="3175000" cy="3149600"/>
          </a:xfrm>
          <a:prstGeom prst="rect">
            <a:avLst/>
          </a:prstGeom>
        </p:spPr>
      </p:pic>
    </p:spTree>
    <p:extLst>
      <p:ext uri="{BB962C8B-B14F-4D97-AF65-F5344CB8AC3E}">
        <p14:creationId xmlns:p14="http://schemas.microsoft.com/office/powerpoint/2010/main" val="3540213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Variability of process and patient</a:t>
            </a:r>
          </a:p>
        </p:txBody>
      </p:sp>
      <p:sp>
        <p:nvSpPr>
          <p:cNvPr id="3" name="Content Placeholder 2"/>
          <p:cNvSpPr>
            <a:spLocks noGrp="1"/>
          </p:cNvSpPr>
          <p:nvPr>
            <p:ph idx="1"/>
          </p:nvPr>
        </p:nvSpPr>
        <p:spPr>
          <a:xfrm>
            <a:off x="731838" y="1384609"/>
            <a:ext cx="6282653" cy="4384366"/>
          </a:xfrm>
        </p:spPr>
        <p:txBody>
          <a:bodyPr/>
          <a:lstStyle/>
          <a:p>
            <a:pPr>
              <a:spcAft>
                <a:spcPts val="600"/>
              </a:spcAft>
            </a:pPr>
            <a:r>
              <a:rPr lang="en-US" dirty="0"/>
              <a:t>Every patient is different and responds differently</a:t>
            </a:r>
          </a:p>
          <a:p>
            <a:pPr>
              <a:spcAft>
                <a:spcPts val="600"/>
              </a:spcAft>
            </a:pPr>
            <a:r>
              <a:rPr lang="en-US" dirty="0"/>
              <a:t>Value-addition needs to find a balance between standardization and personalization</a:t>
            </a:r>
          </a:p>
          <a:p>
            <a:pPr>
              <a:spcAft>
                <a:spcPts val="600"/>
              </a:spcAft>
            </a:pPr>
            <a:r>
              <a:rPr lang="en-US" dirty="0"/>
              <a:t>Treatment methods might vary amongst physicians</a:t>
            </a:r>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444071" y="1872307"/>
            <a:ext cx="4428805" cy="2512368"/>
          </a:xfrm>
        </p:spPr>
      </p:pic>
    </p:spTree>
    <p:extLst>
      <p:ext uri="{BB962C8B-B14F-4D97-AF65-F5344CB8AC3E}">
        <p14:creationId xmlns:p14="http://schemas.microsoft.com/office/powerpoint/2010/main" val="3186632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Different user groups, different goals, similar needs</a:t>
            </a:r>
          </a:p>
        </p:txBody>
      </p:sp>
      <p:sp>
        <p:nvSpPr>
          <p:cNvPr id="6" name="Content Placeholder 5"/>
          <p:cNvSpPr>
            <a:spLocks noGrp="1"/>
          </p:cNvSpPr>
          <p:nvPr>
            <p:ph idx="1"/>
          </p:nvPr>
        </p:nvSpPr>
        <p:spPr/>
        <p:txBody>
          <a:bodyPr/>
          <a:lstStyle/>
          <a:p>
            <a:pPr>
              <a:spcAft>
                <a:spcPts val="600"/>
              </a:spcAft>
            </a:pPr>
            <a:r>
              <a:rPr lang="en-US" dirty="0"/>
              <a:t>Physicians: </a:t>
            </a:r>
            <a:br>
              <a:rPr lang="en-US" dirty="0"/>
            </a:br>
            <a:r>
              <a:rPr lang="en-US" dirty="0"/>
              <a:t>accept ICT, trained in statistical modeling</a:t>
            </a:r>
            <a:br>
              <a:rPr lang="en-US" dirty="0"/>
            </a:br>
            <a:r>
              <a:rPr lang="en-US" dirty="0">
                <a:solidFill>
                  <a:srgbClr val="FF0000"/>
                </a:solidFill>
              </a:rPr>
              <a:t>transparency </a:t>
            </a:r>
            <a:r>
              <a:rPr lang="en-US" dirty="0">
                <a:solidFill>
                  <a:srgbClr val="FF0000"/>
                </a:solidFill>
                <a:sym typeface="Wingdings" panose="05000000000000000000" pitchFamily="2" charset="2"/>
              </a:rPr>
              <a:t> staying in control</a:t>
            </a:r>
            <a:endParaRPr lang="en-US" dirty="0">
              <a:solidFill>
                <a:srgbClr val="FF0000"/>
              </a:solidFill>
            </a:endParaRPr>
          </a:p>
          <a:p>
            <a:pPr>
              <a:spcAft>
                <a:spcPts val="600"/>
              </a:spcAft>
            </a:pPr>
            <a:r>
              <a:rPr lang="en-US" dirty="0"/>
              <a:t>Nurses:</a:t>
            </a:r>
            <a:br>
              <a:rPr lang="en-US" dirty="0"/>
            </a:br>
            <a:r>
              <a:rPr lang="en-US" dirty="0"/>
              <a:t>not keen on numbers or mathematical modeling</a:t>
            </a:r>
            <a:br>
              <a:rPr lang="en-US" dirty="0"/>
            </a:br>
            <a:r>
              <a:rPr lang="en-US" dirty="0">
                <a:solidFill>
                  <a:srgbClr val="FF0000"/>
                </a:solidFill>
                <a:sym typeface="Wingdings" panose="05000000000000000000" pitchFamily="2" charset="2"/>
              </a:rPr>
              <a:t> verbal communication</a:t>
            </a:r>
          </a:p>
          <a:p>
            <a:pPr>
              <a:spcAft>
                <a:spcPts val="600"/>
              </a:spcAft>
            </a:pPr>
            <a:r>
              <a:rPr lang="en-US" dirty="0"/>
              <a:t>Patients:</a:t>
            </a:r>
            <a:br>
              <a:rPr lang="en-US" dirty="0"/>
            </a:br>
            <a:r>
              <a:rPr lang="en-US" dirty="0"/>
              <a:t>need to assess alternative treatment methods</a:t>
            </a:r>
            <a:br>
              <a:rPr lang="en-US" dirty="0"/>
            </a:br>
            <a:r>
              <a:rPr lang="en-US" dirty="0">
                <a:solidFill>
                  <a:srgbClr val="FF0000"/>
                </a:solidFill>
              </a:rPr>
              <a:t>transparency </a:t>
            </a:r>
            <a:r>
              <a:rPr lang="en-US" dirty="0">
                <a:solidFill>
                  <a:srgbClr val="FF0000"/>
                </a:solidFill>
                <a:sym typeface="Wingdings" panose="05000000000000000000" pitchFamily="2" charset="2"/>
              </a:rPr>
              <a:t> understanding </a:t>
            </a:r>
            <a:r>
              <a:rPr lang="en-US" dirty="0" err="1">
                <a:solidFill>
                  <a:srgbClr val="FF0000"/>
                </a:solidFill>
                <a:sym typeface="Wingdings" panose="05000000000000000000" pitchFamily="2" charset="2"/>
              </a:rPr>
              <a:t>options</a:t>
            </a:r>
            <a:r>
              <a:rPr lang="en-US" dirty="0" err="1">
                <a:solidFill>
                  <a:schemeClr val="bg1">
                    <a:lumMod val="60000"/>
                    <a:lumOff val="40000"/>
                  </a:schemeClr>
                </a:solidFill>
              </a:rPr>
              <a:t>S</a:t>
            </a:r>
            <a:r>
              <a:rPr lang="en-US" dirty="0">
                <a:solidFill>
                  <a:schemeClr val="bg1">
                    <a:lumMod val="60000"/>
                    <a:lumOff val="40000"/>
                  </a:schemeClr>
                </a:solidFill>
              </a:rPr>
              <a:t> should support both groups since they need to collaborate!</a:t>
            </a:r>
          </a:p>
        </p:txBody>
      </p:sp>
    </p:spTree>
    <p:extLst>
      <p:ext uri="{BB962C8B-B14F-4D97-AF65-F5344CB8AC3E}">
        <p14:creationId xmlns:p14="http://schemas.microsoft.com/office/powerpoint/2010/main" val="124201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60E39-8676-FADF-FAFE-9B6EA35432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4D3DB-04FC-DFFC-CBFF-B89A2126A2B0}"/>
              </a:ext>
            </a:extLst>
          </p:cNvPr>
          <p:cNvSpPr>
            <a:spLocks noGrp="1"/>
          </p:cNvSpPr>
          <p:nvPr>
            <p:ph type="title"/>
          </p:nvPr>
        </p:nvSpPr>
        <p:spPr/>
        <p:txBody>
          <a:bodyPr/>
          <a:lstStyle/>
          <a:p>
            <a:r>
              <a:rPr lang="en-US" dirty="0"/>
              <a:t>On the explainability of AI</a:t>
            </a:r>
            <a:endParaRPr lang="LID4096" dirty="0"/>
          </a:p>
        </p:txBody>
      </p:sp>
      <p:sp>
        <p:nvSpPr>
          <p:cNvPr id="4" name="Slide Number Placeholder 3">
            <a:extLst>
              <a:ext uri="{FF2B5EF4-FFF2-40B4-BE49-F238E27FC236}">
                <a16:creationId xmlns:a16="http://schemas.microsoft.com/office/drawing/2014/main" id="{0ADA9F35-907D-E530-CFD6-80652B3147CA}"/>
              </a:ext>
            </a:extLst>
          </p:cNvPr>
          <p:cNvSpPr>
            <a:spLocks noGrp="1"/>
          </p:cNvSpPr>
          <p:nvPr>
            <p:ph type="sldNum" sz="quarter" idx="12"/>
          </p:nvPr>
        </p:nvSpPr>
        <p:spPr/>
        <p:txBody>
          <a:bodyPr/>
          <a:lstStyle/>
          <a:p>
            <a:fld id="{A91BF5F0-98D6-4645-BDED-827194AA7B09}" type="slidenum">
              <a:rPr lang="en-GB" smtClean="0"/>
              <a:t>14</a:t>
            </a:fld>
            <a:endParaRPr lang="en-GB" dirty="0"/>
          </a:p>
        </p:txBody>
      </p:sp>
      <p:pic>
        <p:nvPicPr>
          <p:cNvPr id="6" name="Picture 5">
            <a:extLst>
              <a:ext uri="{FF2B5EF4-FFF2-40B4-BE49-F238E27FC236}">
                <a16:creationId xmlns:a16="http://schemas.microsoft.com/office/drawing/2014/main" id="{F8597546-C3F1-5101-7DEF-EA469E920525}"/>
              </a:ext>
            </a:extLst>
          </p:cNvPr>
          <p:cNvPicPr>
            <a:picLocks noChangeAspect="1"/>
          </p:cNvPicPr>
          <p:nvPr/>
        </p:nvPicPr>
        <p:blipFill>
          <a:blip r:embed="rId2"/>
          <a:stretch>
            <a:fillRect/>
          </a:stretch>
        </p:blipFill>
        <p:spPr>
          <a:xfrm>
            <a:off x="567842" y="1221912"/>
            <a:ext cx="6516761" cy="3791000"/>
          </a:xfrm>
          <a:prstGeom prst="rect">
            <a:avLst/>
          </a:prstGeom>
        </p:spPr>
      </p:pic>
      <p:sp>
        <p:nvSpPr>
          <p:cNvPr id="7" name="TextBox 6">
            <a:extLst>
              <a:ext uri="{FF2B5EF4-FFF2-40B4-BE49-F238E27FC236}">
                <a16:creationId xmlns:a16="http://schemas.microsoft.com/office/drawing/2014/main" id="{96BECBBF-583E-C151-5814-75EB060B67D9}"/>
              </a:ext>
            </a:extLst>
          </p:cNvPr>
          <p:cNvSpPr txBox="1"/>
          <p:nvPr/>
        </p:nvSpPr>
        <p:spPr>
          <a:xfrm>
            <a:off x="1738749" y="5332200"/>
            <a:ext cx="1992748" cy="276999"/>
          </a:xfrm>
          <a:prstGeom prst="rect">
            <a:avLst/>
          </a:prstGeom>
          <a:noFill/>
        </p:spPr>
        <p:txBody>
          <a:bodyPr wrap="square">
            <a:spAutoFit/>
          </a:bodyPr>
          <a:lstStyle/>
          <a:p>
            <a:r>
              <a:rPr lang="en-US" sz="1200" i="1" dirty="0"/>
              <a:t>(Arrieta et. al, 2020 )</a:t>
            </a:r>
            <a:endParaRPr lang="LID4096" sz="1200" i="1" dirty="0"/>
          </a:p>
        </p:txBody>
      </p:sp>
      <p:pic>
        <p:nvPicPr>
          <p:cNvPr id="8194" name="Picture 2" descr="Google Doodle honors Lotfi Zadeh, father of fuzzy logic - CNET">
            <a:extLst>
              <a:ext uri="{FF2B5EF4-FFF2-40B4-BE49-F238E27FC236}">
                <a16:creationId xmlns:a16="http://schemas.microsoft.com/office/drawing/2014/main" id="{DA17236D-789D-8254-9B50-6EDC5640B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137" y="900112"/>
            <a:ext cx="4495801" cy="25288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46FE7A-624A-2A2D-545D-05DB95753473}"/>
              </a:ext>
            </a:extLst>
          </p:cNvPr>
          <p:cNvSpPr txBox="1"/>
          <p:nvPr/>
        </p:nvSpPr>
        <p:spPr>
          <a:xfrm>
            <a:off x="7527137" y="3280232"/>
            <a:ext cx="4390543" cy="1569660"/>
          </a:xfrm>
          <a:prstGeom prst="rect">
            <a:avLst/>
          </a:prstGeom>
          <a:noFill/>
        </p:spPr>
        <p:txBody>
          <a:bodyPr wrap="square" rtlCol="0">
            <a:spAutoFit/>
          </a:bodyPr>
          <a:lstStyle/>
          <a:p>
            <a:pPr algn="l"/>
            <a:r>
              <a:rPr lang="en-GB" sz="2400" dirty="0">
                <a:solidFill>
                  <a:schemeClr val="accent1"/>
                </a:solidFill>
              </a:rPr>
              <a:t>We must exploit our tolerance for imprecision.</a:t>
            </a:r>
          </a:p>
          <a:p>
            <a:r>
              <a:rPr lang="en-US" sz="2400" dirty="0"/>
              <a:t>~ </a:t>
            </a:r>
            <a:r>
              <a:rPr lang="en-US" sz="2400" dirty="0" err="1"/>
              <a:t>Lotfi</a:t>
            </a:r>
            <a:r>
              <a:rPr lang="en-US" sz="2400" dirty="0"/>
              <a:t> Zadeh</a:t>
            </a:r>
            <a:br>
              <a:rPr lang="en-US" sz="2400" dirty="0"/>
            </a:br>
            <a:endParaRPr lang="LID4096" sz="2400" dirty="0">
              <a:solidFill>
                <a:schemeClr val="accent1"/>
              </a:solidFill>
            </a:endParaRPr>
          </a:p>
        </p:txBody>
      </p:sp>
      <p:pic>
        <p:nvPicPr>
          <p:cNvPr id="13" name="Picture 12">
            <a:extLst>
              <a:ext uri="{FF2B5EF4-FFF2-40B4-BE49-F238E27FC236}">
                <a16:creationId xmlns:a16="http://schemas.microsoft.com/office/drawing/2014/main" id="{126344C7-CC38-248B-9AFD-4076DCD94EE3}"/>
              </a:ext>
            </a:extLst>
          </p:cNvPr>
          <p:cNvPicPr>
            <a:picLocks noChangeAspect="1"/>
          </p:cNvPicPr>
          <p:nvPr/>
        </p:nvPicPr>
        <p:blipFill>
          <a:blip r:embed="rId4"/>
          <a:stretch>
            <a:fillRect/>
          </a:stretch>
        </p:blipFill>
        <p:spPr>
          <a:xfrm>
            <a:off x="5039131" y="4900188"/>
            <a:ext cx="3270249" cy="1533135"/>
          </a:xfrm>
          <a:prstGeom prst="rect">
            <a:avLst/>
          </a:prstGeom>
        </p:spPr>
      </p:pic>
      <p:cxnSp>
        <p:nvCxnSpPr>
          <p:cNvPr id="16" name="Connector: Curved 15">
            <a:extLst>
              <a:ext uri="{FF2B5EF4-FFF2-40B4-BE49-F238E27FC236}">
                <a16:creationId xmlns:a16="http://schemas.microsoft.com/office/drawing/2014/main" id="{FFC93D36-F043-2217-30A5-B96CE5CB7CB5}"/>
              </a:ext>
            </a:extLst>
          </p:cNvPr>
          <p:cNvCxnSpPr>
            <a:cxnSpLocks/>
          </p:cNvCxnSpPr>
          <p:nvPr/>
        </p:nvCxnSpPr>
        <p:spPr>
          <a:xfrm>
            <a:off x="4112333" y="3942310"/>
            <a:ext cx="2282210" cy="98909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090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0178-F1D9-B266-1B35-637838139DD7}"/>
              </a:ext>
            </a:extLst>
          </p:cNvPr>
          <p:cNvSpPr>
            <a:spLocks noGrp="1"/>
          </p:cNvSpPr>
          <p:nvPr>
            <p:ph type="title"/>
          </p:nvPr>
        </p:nvSpPr>
        <p:spPr>
          <a:xfrm>
            <a:off x="731838" y="612312"/>
            <a:ext cx="9043200" cy="609600"/>
          </a:xfrm>
        </p:spPr>
        <p:txBody>
          <a:bodyPr wrap="none" anchor="ctr">
            <a:normAutofit/>
          </a:bodyPr>
          <a:lstStyle/>
          <a:p>
            <a:r>
              <a:rPr lang="en-US" dirty="0"/>
              <a:t>Motivation for fuzzy systems</a:t>
            </a:r>
            <a:endParaRPr lang="LID4096" dirty="0"/>
          </a:p>
        </p:txBody>
      </p:sp>
      <p:sp>
        <p:nvSpPr>
          <p:cNvPr id="4" name="Slide Number Placeholder 3">
            <a:extLst>
              <a:ext uri="{FF2B5EF4-FFF2-40B4-BE49-F238E27FC236}">
                <a16:creationId xmlns:a16="http://schemas.microsoft.com/office/drawing/2014/main" id="{A3E9D908-E41F-5FA6-008C-6C154D0657D3}"/>
              </a:ext>
            </a:extLst>
          </p:cNvPr>
          <p:cNvSpPr>
            <a:spLocks noGrp="1"/>
          </p:cNvSpPr>
          <p:nvPr>
            <p:ph type="sldNum" sz="quarter" idx="12"/>
          </p:nvPr>
        </p:nvSpPr>
        <p:spPr>
          <a:xfrm>
            <a:off x="731838" y="6205487"/>
            <a:ext cx="2743200" cy="216000"/>
          </a:xfrm>
        </p:spPr>
        <p:txBody>
          <a:bodyPr anchor="ctr">
            <a:normAutofit/>
          </a:bodyPr>
          <a:lstStyle/>
          <a:p>
            <a:pPr>
              <a:spcAft>
                <a:spcPts val="600"/>
              </a:spcAft>
            </a:pPr>
            <a:fld id="{A91BF5F0-98D6-4645-BDED-827194AA7B09}" type="slidenum">
              <a:rPr lang="en-GB" smtClean="0"/>
              <a:pPr>
                <a:spcAft>
                  <a:spcPts val="600"/>
                </a:spcAft>
              </a:pPr>
              <a:t>15</a:t>
            </a:fld>
            <a:endParaRPr lang="en-GB"/>
          </a:p>
        </p:txBody>
      </p:sp>
      <p:graphicFrame>
        <p:nvGraphicFramePr>
          <p:cNvPr id="6" name="Content Placeholder 2">
            <a:extLst>
              <a:ext uri="{FF2B5EF4-FFF2-40B4-BE49-F238E27FC236}">
                <a16:creationId xmlns:a16="http://schemas.microsoft.com/office/drawing/2014/main" id="{5C517999-748D-2003-20F2-BA99969DF773}"/>
              </a:ext>
            </a:extLst>
          </p:cNvPr>
          <p:cNvGraphicFramePr>
            <a:graphicFrameLocks noGrp="1"/>
          </p:cNvGraphicFramePr>
          <p:nvPr>
            <p:ph idx="1"/>
            <p:extLst>
              <p:ext uri="{D42A27DB-BD31-4B8C-83A1-F6EECF244321}">
                <p14:modId xmlns:p14="http://schemas.microsoft.com/office/powerpoint/2010/main" val="4067577537"/>
              </p:ext>
            </p:extLst>
          </p:nvPr>
        </p:nvGraphicFramePr>
        <p:xfrm>
          <a:off x="731838" y="1384609"/>
          <a:ext cx="9043200" cy="4384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12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B0748772-B935-45B4-95C4-13AA197C0D2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52C329A3-3017-4DA9-90B7-E698960B47F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A59E6F8C-D64C-410E-A341-5C833FFAED3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6932B043-9703-427F-BD46-B03348B95D4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C9D02EF2-BF21-47F9-AD95-F1EC2D85986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55D3CAAB-6DFE-432F-ADC0-47B25C7AC493}"/>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8B5334AB-4636-4930-9A2D-F01A91680A2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9D7BB9AB-B5C9-441B-9530-2EC82CE5AB45}"/>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6A9B9D19-7AA6-4B33-B895-E3AE6A6D22D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A470EA33-BD5B-40F2-BC27-894CF1E37C5D}"/>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graphicEl>
                                              <a:dgm id="{07FE232C-E507-4AAB-8F93-FC5B82A1215D}"/>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C20D94BA-807C-464F-BFBB-9DD10670D19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26ADC927-0437-4A2B-A2C9-0E94862C3D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92ACCF0-7F01-46C5-B6F0-30CCC1D7A673}"/>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7AA7BF17-0598-43EE-8B6B-038CFCC135AD}"/>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graphicEl>
                                              <a:dgm id="{6C08DEC8-EDE6-46D7-8E1C-B86D0186410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454819-3C87-4EBE-CAFE-427DC707AD27}"/>
              </a:ext>
            </a:extLst>
          </p:cNvPr>
          <p:cNvSpPr>
            <a:spLocks noGrp="1"/>
          </p:cNvSpPr>
          <p:nvPr>
            <p:ph type="title"/>
          </p:nvPr>
        </p:nvSpPr>
        <p:spPr>
          <a:xfrm>
            <a:off x="731838" y="612312"/>
            <a:ext cx="9043200" cy="609600"/>
          </a:xfrm>
        </p:spPr>
        <p:txBody>
          <a:bodyPr wrap="none" anchor="ctr">
            <a:normAutofit/>
          </a:bodyPr>
          <a:lstStyle/>
          <a:p>
            <a:r>
              <a:rPr lang="en-US" dirty="0"/>
              <a:t>Modeling pipeline</a:t>
            </a:r>
            <a:endParaRPr lang="LID4096" dirty="0"/>
          </a:p>
        </p:txBody>
      </p:sp>
      <p:pic>
        <p:nvPicPr>
          <p:cNvPr id="5" name="Picture 4" descr="A diagram of a model&#10;&#10;AI-generated content may be incorrect.">
            <a:extLst>
              <a:ext uri="{FF2B5EF4-FFF2-40B4-BE49-F238E27FC236}">
                <a16:creationId xmlns:a16="http://schemas.microsoft.com/office/drawing/2014/main" id="{38089C41-E383-3E9F-C780-F1066D4ECD53}"/>
              </a:ext>
            </a:extLst>
          </p:cNvPr>
          <p:cNvPicPr>
            <a:picLocks noChangeAspect="1"/>
          </p:cNvPicPr>
          <p:nvPr/>
        </p:nvPicPr>
        <p:blipFill>
          <a:blip r:embed="rId2"/>
          <a:stretch>
            <a:fillRect/>
          </a:stretch>
        </p:blipFill>
        <p:spPr>
          <a:xfrm>
            <a:off x="847040" y="1384609"/>
            <a:ext cx="8812795" cy="4384366"/>
          </a:xfrm>
          <a:prstGeom prst="rect">
            <a:avLst/>
          </a:prstGeom>
          <a:noFill/>
        </p:spPr>
      </p:pic>
      <p:sp>
        <p:nvSpPr>
          <p:cNvPr id="3" name="Slide Number Placeholder 2">
            <a:extLst>
              <a:ext uri="{FF2B5EF4-FFF2-40B4-BE49-F238E27FC236}">
                <a16:creationId xmlns:a16="http://schemas.microsoft.com/office/drawing/2014/main" id="{85BB0CA4-598C-5004-2E10-D42DAD2211A2}"/>
              </a:ext>
            </a:extLst>
          </p:cNvPr>
          <p:cNvSpPr>
            <a:spLocks noGrp="1"/>
          </p:cNvSpPr>
          <p:nvPr>
            <p:ph type="sldNum" sz="quarter" idx="12"/>
          </p:nvPr>
        </p:nvSpPr>
        <p:spPr>
          <a:xfrm>
            <a:off x="731838" y="6205487"/>
            <a:ext cx="2743200" cy="216000"/>
          </a:xfrm>
        </p:spPr>
        <p:txBody>
          <a:bodyPr anchor="ctr">
            <a:normAutofit/>
          </a:bodyPr>
          <a:lstStyle/>
          <a:p>
            <a:pPr>
              <a:spcAft>
                <a:spcPts val="600"/>
              </a:spcAft>
            </a:pPr>
            <a:fld id="{A91BF5F0-98D6-4645-BDED-827194AA7B09}" type="slidenum">
              <a:rPr lang="en-GB" smtClean="0"/>
              <a:pPr>
                <a:spcAft>
                  <a:spcPts val="600"/>
                </a:spcAft>
              </a:pPr>
              <a:t>16</a:t>
            </a:fld>
            <a:endParaRPr lang="en-GB"/>
          </a:p>
        </p:txBody>
      </p:sp>
    </p:spTree>
    <p:extLst>
      <p:ext uri="{BB962C8B-B14F-4D97-AF65-F5344CB8AC3E}">
        <p14:creationId xmlns:p14="http://schemas.microsoft.com/office/powerpoint/2010/main" val="384817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creen shot 2012-03-14 at 1.22.52 PM.png"/>
          <p:cNvPicPr>
            <a:picLocks noChangeAspect="1"/>
          </p:cNvPicPr>
          <p:nvPr/>
        </p:nvPicPr>
        <p:blipFill>
          <a:blip r:embed="rId3" cstate="print"/>
          <a:stretch>
            <a:fillRect/>
          </a:stretch>
        </p:blipFill>
        <p:spPr>
          <a:xfrm>
            <a:off x="4151784" y="4725144"/>
            <a:ext cx="4851400" cy="1714500"/>
          </a:xfrm>
          <a:prstGeom prst="rect">
            <a:avLst/>
          </a:prstGeom>
        </p:spPr>
      </p:pic>
      <p:sp>
        <p:nvSpPr>
          <p:cNvPr id="4" name="Rectangle 3"/>
          <p:cNvSpPr/>
          <p:nvPr/>
        </p:nvSpPr>
        <p:spPr>
          <a:xfrm>
            <a:off x="1981200" y="1446150"/>
            <a:ext cx="8193801" cy="4690515"/>
          </a:xfrm>
          <a:prstGeom prst="rect">
            <a:avLst/>
          </a:prstGeom>
        </p:spPr>
        <p:txBody>
          <a:bodyPr wrap="square">
            <a:spAutoFit/>
          </a:bodyPr>
          <a:lstStyle/>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Consists of a set of rules whose antecedents are fuzzy conditions and whose consequents are probability distributions</a:t>
            </a:r>
          </a:p>
          <a:p>
            <a:pPr marL="341313"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3998913" lvl="8"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solidFill>
                  <a:srgbClr val="000000"/>
                </a:solidFill>
              </a:rPr>
              <a:t>		             				          (1)</a:t>
            </a: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solidFill>
                  <a:srgbClr val="000000"/>
                </a:solidFill>
              </a:rPr>
              <a:t>	where,													    (2)</a:t>
            </a: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solidFill>
                  <a:srgbClr val="000000"/>
                </a:solidFill>
              </a:rPr>
              <a:t>									and</a:t>
            </a: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solidFill>
                  <a:srgbClr val="000000"/>
                </a:solidFill>
              </a:rPr>
              <a:t>															          (3)</a:t>
            </a:r>
          </a:p>
        </p:txBody>
      </p:sp>
      <p:pic>
        <p:nvPicPr>
          <p:cNvPr id="19" name="Picture 18" descr="Screen shot 2012-03-14 at 1.19.06 PM.png"/>
          <p:cNvPicPr>
            <a:picLocks noChangeAspect="1"/>
          </p:cNvPicPr>
          <p:nvPr/>
        </p:nvPicPr>
        <p:blipFill>
          <a:blip r:embed="rId4" cstate="print"/>
          <a:stretch>
            <a:fillRect/>
          </a:stretch>
        </p:blipFill>
        <p:spPr>
          <a:xfrm>
            <a:off x="2889250" y="2603500"/>
            <a:ext cx="6413500" cy="1651000"/>
          </a:xfrm>
          <a:prstGeom prst="rect">
            <a:avLst/>
          </a:prstGeom>
        </p:spPr>
      </p:pic>
      <p:sp>
        <p:nvSpPr>
          <p:cNvPr id="16" name="Title 15"/>
          <p:cNvSpPr>
            <a:spLocks noGrp="1"/>
          </p:cNvSpPr>
          <p:nvPr>
            <p:ph type="title"/>
          </p:nvPr>
        </p:nvSpPr>
        <p:spPr/>
        <p:txBody>
          <a:bodyPr/>
          <a:lstStyle/>
          <a:p>
            <a:r>
              <a:rPr lang="en-US" dirty="0"/>
              <a:t>Probabilistic fuzzy systems</a:t>
            </a:r>
          </a:p>
        </p:txBody>
      </p:sp>
      <p:sp>
        <p:nvSpPr>
          <p:cNvPr id="10" name="Slide Number Placeholder 9"/>
          <p:cNvSpPr>
            <a:spLocks noGrp="1"/>
          </p:cNvSpPr>
          <p:nvPr>
            <p:ph type="sldNum" sz="quarter" idx="12"/>
          </p:nvPr>
        </p:nvSpPr>
        <p:spPr>
          <a:prstGeom prst="rect">
            <a:avLst/>
          </a:prstGeom>
        </p:spPr>
        <p:txBody>
          <a:bodyPr/>
          <a:lstStyle/>
          <a:p>
            <a:fld id="{1F7E2372-52E4-B544-BFFB-EAB0912A788C}" type="slidenum">
              <a:rPr lang="en-US" smtClean="0"/>
              <a:pPr/>
              <a:t>17</a:t>
            </a:fld>
            <a:endParaRPr lang="en-US" dirty="0"/>
          </a:p>
        </p:txBody>
      </p:sp>
      <p:sp>
        <p:nvSpPr>
          <p:cNvPr id="17" name="Rounded Rectangle 16"/>
          <p:cNvSpPr/>
          <p:nvPr/>
        </p:nvSpPr>
        <p:spPr>
          <a:xfrm>
            <a:off x="3874292" y="2739505"/>
            <a:ext cx="978676" cy="393164"/>
          </a:xfrm>
          <a:prstGeom prst="roundRect">
            <a:avLst/>
          </a:prstGeom>
          <a:gradFill flip="none" rotWithShape="1">
            <a:gsLst>
              <a:gs pos="0">
                <a:schemeClr val="accent2">
                  <a:tint val="50000"/>
                  <a:satMod val="300000"/>
                  <a:alpha val="0"/>
                </a:schemeClr>
              </a:gs>
              <a:gs pos="35000">
                <a:schemeClr val="accent2">
                  <a:tint val="37000"/>
                  <a:satMod val="300000"/>
                  <a:alpha val="0"/>
                </a:schemeClr>
              </a:gs>
              <a:gs pos="100000">
                <a:schemeClr val="accent2">
                  <a:tint val="15000"/>
                  <a:satMod val="350000"/>
                  <a:alpha val="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Rounded Rectangle 17"/>
          <p:cNvSpPr/>
          <p:nvPr/>
        </p:nvSpPr>
        <p:spPr>
          <a:xfrm>
            <a:off x="4822796" y="2727062"/>
            <a:ext cx="4375196" cy="1527438"/>
          </a:xfrm>
          <a:prstGeom prst="roundRect">
            <a:avLst/>
          </a:prstGeom>
          <a:gradFill flip="none" rotWithShape="1">
            <a:gsLst>
              <a:gs pos="0">
                <a:schemeClr val="accent2">
                  <a:tint val="50000"/>
                  <a:satMod val="300000"/>
                  <a:alpha val="0"/>
                </a:schemeClr>
              </a:gs>
              <a:gs pos="35000">
                <a:schemeClr val="accent2">
                  <a:tint val="37000"/>
                  <a:satMod val="300000"/>
                  <a:alpha val="0"/>
                </a:schemeClr>
              </a:gs>
              <a:gs pos="100000">
                <a:schemeClr val="accent2">
                  <a:tint val="15000"/>
                  <a:satMod val="350000"/>
                  <a:alpha val="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20" name="Straight Arrow Connector 19"/>
          <p:cNvCxnSpPr/>
          <p:nvPr/>
        </p:nvCxnSpPr>
        <p:spPr>
          <a:xfrm flipV="1">
            <a:off x="3708390" y="3235857"/>
            <a:ext cx="287866" cy="28627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2709329" y="3454401"/>
            <a:ext cx="1550984" cy="369332"/>
          </a:xfrm>
          <a:prstGeom prst="rect">
            <a:avLst/>
          </a:prstGeom>
          <a:noFill/>
        </p:spPr>
        <p:txBody>
          <a:bodyPr wrap="square" rtlCol="0">
            <a:spAutoFit/>
          </a:bodyPr>
          <a:lstStyle/>
          <a:p>
            <a:pPr algn="ctr"/>
            <a:r>
              <a:rPr lang="en-US" b="1" dirty="0">
                <a:solidFill>
                  <a:schemeClr val="accent2"/>
                </a:solidFill>
              </a:rPr>
              <a:t>antecedent</a:t>
            </a:r>
          </a:p>
        </p:txBody>
      </p:sp>
      <p:sp>
        <p:nvSpPr>
          <p:cNvPr id="28" name="TextBox 27"/>
          <p:cNvSpPr txBox="1"/>
          <p:nvPr/>
        </p:nvSpPr>
        <p:spPr>
          <a:xfrm>
            <a:off x="6319574" y="2318833"/>
            <a:ext cx="1550984" cy="369332"/>
          </a:xfrm>
          <a:prstGeom prst="rect">
            <a:avLst/>
          </a:prstGeom>
          <a:noFill/>
        </p:spPr>
        <p:txBody>
          <a:bodyPr wrap="square" rtlCol="0">
            <a:spAutoFit/>
          </a:bodyPr>
          <a:lstStyle/>
          <a:p>
            <a:r>
              <a:rPr lang="en-US" b="1" dirty="0">
                <a:solidFill>
                  <a:schemeClr val="accent2"/>
                </a:solidFill>
              </a:rPr>
              <a:t>consequent</a:t>
            </a:r>
          </a:p>
        </p:txBody>
      </p:sp>
      <p:sp>
        <p:nvSpPr>
          <p:cNvPr id="38" name="Oval 37"/>
          <p:cNvSpPr/>
          <p:nvPr/>
        </p:nvSpPr>
        <p:spPr>
          <a:xfrm>
            <a:off x="4482329" y="2756438"/>
            <a:ext cx="331784" cy="394754"/>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endCxn id="38" idx="4"/>
          </p:cNvCxnSpPr>
          <p:nvPr/>
        </p:nvCxnSpPr>
        <p:spPr>
          <a:xfrm rot="5400000" flipH="1" flipV="1">
            <a:off x="4202620" y="3430901"/>
            <a:ext cx="725310" cy="1658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555979" y="3910368"/>
            <a:ext cx="1550984" cy="369332"/>
          </a:xfrm>
          <a:prstGeom prst="rect">
            <a:avLst/>
          </a:prstGeom>
          <a:noFill/>
        </p:spPr>
        <p:txBody>
          <a:bodyPr wrap="square" rtlCol="0">
            <a:spAutoFit/>
          </a:bodyPr>
          <a:lstStyle/>
          <a:p>
            <a:pPr algn="ctr"/>
            <a:r>
              <a:rPr lang="en-US" dirty="0">
                <a:solidFill>
                  <a:schemeClr val="tx2">
                    <a:lumMod val="60000"/>
                    <a:lumOff val="40000"/>
                  </a:schemeClr>
                </a:solidFill>
              </a:rPr>
              <a:t>fuzzy set</a:t>
            </a:r>
          </a:p>
        </p:txBody>
      </p:sp>
    </p:spTree>
    <p:extLst>
      <p:ext uri="{BB962C8B-B14F-4D97-AF65-F5344CB8AC3E}">
        <p14:creationId xmlns:p14="http://schemas.microsoft.com/office/powerpoint/2010/main" val="539420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t>Deterministic vs. probabilistic FS</a:t>
            </a:r>
            <a:endParaRPr lang="en-GB"/>
          </a:p>
        </p:txBody>
      </p:sp>
      <p:sp>
        <p:nvSpPr>
          <p:cNvPr id="49" name="Slide Number Placeholder 4"/>
          <p:cNvSpPr>
            <a:spLocks noGrp="1"/>
          </p:cNvSpPr>
          <p:nvPr>
            <p:ph type="sldNum" sz="quarter" idx="12"/>
          </p:nvPr>
        </p:nvSpPr>
        <p:spPr>
          <a:prstGeom prst="rect">
            <a:avLst/>
          </a:prstGeom>
        </p:spPr>
        <p:txBody>
          <a:bodyPr/>
          <a:lstStyle/>
          <a:p>
            <a:fld id="{38686DA3-066B-43D8-9750-1F16BF61851B}" type="slidenum">
              <a:rPr lang="en-US" smtClean="0"/>
              <a:pPr/>
              <a:t>18</a:t>
            </a:fld>
            <a:endParaRPr lang="en-US"/>
          </a:p>
        </p:txBody>
      </p:sp>
      <p:sp>
        <p:nvSpPr>
          <p:cNvPr id="190522" name="Text Box 58"/>
          <p:cNvSpPr txBox="1">
            <a:spLocks noChangeArrowheads="1"/>
          </p:cNvSpPr>
          <p:nvPr/>
        </p:nvSpPr>
        <p:spPr bwMode="auto">
          <a:xfrm>
            <a:off x="3810001" y="1371601"/>
            <a:ext cx="4923207" cy="1200329"/>
          </a:xfrm>
          <a:prstGeom prst="rect">
            <a:avLst/>
          </a:prstGeom>
          <a:noFill/>
          <a:ln w="9525">
            <a:noFill/>
            <a:miter lim="800000"/>
            <a:headEnd/>
            <a:tailEnd/>
          </a:ln>
          <a:effectLst/>
        </p:spPr>
        <p:txBody>
          <a:bodyPr wrap="none">
            <a:spAutoFit/>
          </a:bodyPr>
          <a:lstStyle/>
          <a:p>
            <a:r>
              <a:rPr lang="en-US"/>
              <a:t>If x is A</a:t>
            </a:r>
            <a:r>
              <a:rPr lang="en-US" baseline="30000"/>
              <a:t>4</a:t>
            </a:r>
            <a:r>
              <a:rPr lang="en-US"/>
              <a:t> then </a:t>
            </a:r>
          </a:p>
          <a:p>
            <a:r>
              <a:rPr lang="en-US"/>
              <a:t>	y is B</a:t>
            </a:r>
            <a:r>
              <a:rPr lang="en-US" baseline="30000"/>
              <a:t>1</a:t>
            </a:r>
            <a:r>
              <a:rPr lang="en-US"/>
              <a:t> with probability p(B</a:t>
            </a:r>
            <a:r>
              <a:rPr lang="en-US" baseline="30000"/>
              <a:t>1</a:t>
            </a:r>
            <a:r>
              <a:rPr lang="en-US"/>
              <a:t> | A</a:t>
            </a:r>
            <a:r>
              <a:rPr lang="en-US" baseline="30000"/>
              <a:t>4</a:t>
            </a:r>
            <a:r>
              <a:rPr lang="en-US"/>
              <a:t>), </a:t>
            </a:r>
          </a:p>
          <a:p>
            <a:r>
              <a:rPr lang="en-US"/>
              <a:t>	and y is B</a:t>
            </a:r>
            <a:r>
              <a:rPr lang="en-US" baseline="30000"/>
              <a:t>2</a:t>
            </a:r>
            <a:r>
              <a:rPr lang="en-US"/>
              <a:t> with probability p(B</a:t>
            </a:r>
            <a:r>
              <a:rPr lang="en-US" baseline="30000"/>
              <a:t>2</a:t>
            </a:r>
            <a:r>
              <a:rPr lang="en-US"/>
              <a:t> | A</a:t>
            </a:r>
            <a:r>
              <a:rPr lang="en-US" baseline="30000"/>
              <a:t>4</a:t>
            </a:r>
            <a:r>
              <a:rPr lang="en-US"/>
              <a:t>), </a:t>
            </a:r>
          </a:p>
          <a:p>
            <a:r>
              <a:rPr lang="en-US"/>
              <a:t>	and y is B</a:t>
            </a:r>
            <a:r>
              <a:rPr lang="en-US" baseline="30000"/>
              <a:t>3</a:t>
            </a:r>
            <a:r>
              <a:rPr lang="en-US"/>
              <a:t> with probability p(B</a:t>
            </a:r>
            <a:r>
              <a:rPr lang="en-US" baseline="30000"/>
              <a:t>3</a:t>
            </a:r>
            <a:r>
              <a:rPr lang="en-US"/>
              <a:t> | A</a:t>
            </a:r>
            <a:r>
              <a:rPr lang="en-US" baseline="30000"/>
              <a:t>4</a:t>
            </a:r>
            <a:r>
              <a:rPr lang="en-US"/>
              <a:t>).</a:t>
            </a:r>
            <a:endParaRPr lang="en-GB"/>
          </a:p>
        </p:txBody>
      </p:sp>
      <p:grpSp>
        <p:nvGrpSpPr>
          <p:cNvPr id="2" name="Group 19"/>
          <p:cNvGrpSpPr>
            <a:grpSpLocks/>
          </p:cNvGrpSpPr>
          <p:nvPr/>
        </p:nvGrpSpPr>
        <p:grpSpPr bwMode="auto">
          <a:xfrm>
            <a:off x="3657600" y="4267200"/>
            <a:ext cx="5715000" cy="1447800"/>
            <a:chOff x="912" y="2448"/>
            <a:chExt cx="3600" cy="912"/>
          </a:xfrm>
        </p:grpSpPr>
        <p:sp>
          <p:nvSpPr>
            <p:cNvPr id="190467" name="Line 3"/>
            <p:cNvSpPr>
              <a:spLocks noChangeShapeType="1"/>
            </p:cNvSpPr>
            <p:nvPr/>
          </p:nvSpPr>
          <p:spPr bwMode="auto">
            <a:xfrm>
              <a:off x="912" y="3312"/>
              <a:ext cx="3600" cy="0"/>
            </a:xfrm>
            <a:prstGeom prst="line">
              <a:avLst/>
            </a:prstGeom>
            <a:noFill/>
            <a:ln w="38100">
              <a:solidFill>
                <a:schemeClr val="tx1"/>
              </a:solidFill>
              <a:round/>
              <a:headEnd/>
              <a:tailEnd/>
            </a:ln>
            <a:effectLst/>
          </p:spPr>
          <p:txBody>
            <a:bodyPr/>
            <a:lstStyle/>
            <a:p>
              <a:endParaRPr lang="en-US"/>
            </a:p>
          </p:txBody>
        </p:sp>
        <p:grpSp>
          <p:nvGrpSpPr>
            <p:cNvPr id="3" name="Group 6"/>
            <p:cNvGrpSpPr>
              <a:grpSpLocks/>
            </p:cNvGrpSpPr>
            <p:nvPr/>
          </p:nvGrpSpPr>
          <p:grpSpPr bwMode="auto">
            <a:xfrm>
              <a:off x="912" y="2448"/>
              <a:ext cx="1008" cy="912"/>
              <a:chOff x="912" y="2448"/>
              <a:chExt cx="1008" cy="912"/>
            </a:xfrm>
          </p:grpSpPr>
          <p:sp>
            <p:nvSpPr>
              <p:cNvPr id="190468" name="Line 4"/>
              <p:cNvSpPr>
                <a:spLocks noChangeShapeType="1"/>
              </p:cNvSpPr>
              <p:nvPr/>
            </p:nvSpPr>
            <p:spPr bwMode="auto">
              <a:xfrm flipV="1">
                <a:off x="912" y="2448"/>
                <a:ext cx="480" cy="864"/>
              </a:xfrm>
              <a:prstGeom prst="line">
                <a:avLst/>
              </a:prstGeom>
              <a:noFill/>
              <a:ln w="38100">
                <a:solidFill>
                  <a:srgbClr val="3333FF"/>
                </a:solidFill>
                <a:round/>
                <a:headEnd/>
                <a:tailEnd/>
              </a:ln>
              <a:effectLst/>
            </p:spPr>
            <p:txBody>
              <a:bodyPr/>
              <a:lstStyle/>
              <a:p>
                <a:endParaRPr lang="en-US"/>
              </a:p>
            </p:txBody>
          </p:sp>
          <p:sp>
            <p:nvSpPr>
              <p:cNvPr id="190469" name="Line 5"/>
              <p:cNvSpPr>
                <a:spLocks noChangeShapeType="1"/>
              </p:cNvSpPr>
              <p:nvPr/>
            </p:nvSpPr>
            <p:spPr bwMode="auto">
              <a:xfrm>
                <a:off x="1392" y="2448"/>
                <a:ext cx="528" cy="912"/>
              </a:xfrm>
              <a:prstGeom prst="line">
                <a:avLst/>
              </a:prstGeom>
              <a:noFill/>
              <a:ln w="38100">
                <a:solidFill>
                  <a:srgbClr val="3333FF"/>
                </a:solidFill>
                <a:round/>
                <a:headEnd/>
                <a:tailEnd/>
              </a:ln>
              <a:effectLst/>
            </p:spPr>
            <p:txBody>
              <a:bodyPr/>
              <a:lstStyle/>
              <a:p>
                <a:endParaRPr lang="en-US"/>
              </a:p>
            </p:txBody>
          </p:sp>
        </p:grpSp>
        <p:grpSp>
          <p:nvGrpSpPr>
            <p:cNvPr id="4" name="Group 7"/>
            <p:cNvGrpSpPr>
              <a:grpSpLocks/>
            </p:cNvGrpSpPr>
            <p:nvPr/>
          </p:nvGrpSpPr>
          <p:grpSpPr bwMode="auto">
            <a:xfrm>
              <a:off x="1560" y="2448"/>
              <a:ext cx="1008" cy="912"/>
              <a:chOff x="912" y="2448"/>
              <a:chExt cx="1008" cy="912"/>
            </a:xfrm>
          </p:grpSpPr>
          <p:sp>
            <p:nvSpPr>
              <p:cNvPr id="190472" name="Line 8"/>
              <p:cNvSpPr>
                <a:spLocks noChangeShapeType="1"/>
              </p:cNvSpPr>
              <p:nvPr/>
            </p:nvSpPr>
            <p:spPr bwMode="auto">
              <a:xfrm flipV="1">
                <a:off x="912" y="2448"/>
                <a:ext cx="480" cy="864"/>
              </a:xfrm>
              <a:prstGeom prst="line">
                <a:avLst/>
              </a:prstGeom>
              <a:noFill/>
              <a:ln w="38100">
                <a:solidFill>
                  <a:srgbClr val="3333FF"/>
                </a:solidFill>
                <a:round/>
                <a:headEnd/>
                <a:tailEnd/>
              </a:ln>
              <a:effectLst/>
            </p:spPr>
            <p:txBody>
              <a:bodyPr/>
              <a:lstStyle/>
              <a:p>
                <a:endParaRPr lang="en-US"/>
              </a:p>
            </p:txBody>
          </p:sp>
          <p:sp>
            <p:nvSpPr>
              <p:cNvPr id="190473" name="Line 9"/>
              <p:cNvSpPr>
                <a:spLocks noChangeShapeType="1"/>
              </p:cNvSpPr>
              <p:nvPr/>
            </p:nvSpPr>
            <p:spPr bwMode="auto">
              <a:xfrm>
                <a:off x="1392" y="2448"/>
                <a:ext cx="528" cy="912"/>
              </a:xfrm>
              <a:prstGeom prst="line">
                <a:avLst/>
              </a:prstGeom>
              <a:noFill/>
              <a:ln w="38100">
                <a:solidFill>
                  <a:srgbClr val="3333FF"/>
                </a:solidFill>
                <a:round/>
                <a:headEnd/>
                <a:tailEnd/>
              </a:ln>
              <a:effectLst/>
            </p:spPr>
            <p:txBody>
              <a:bodyPr/>
              <a:lstStyle/>
              <a:p>
                <a:endParaRPr lang="en-US"/>
              </a:p>
            </p:txBody>
          </p:sp>
        </p:grpSp>
        <p:grpSp>
          <p:nvGrpSpPr>
            <p:cNvPr id="5" name="Group 10"/>
            <p:cNvGrpSpPr>
              <a:grpSpLocks/>
            </p:cNvGrpSpPr>
            <p:nvPr/>
          </p:nvGrpSpPr>
          <p:grpSpPr bwMode="auto">
            <a:xfrm>
              <a:off x="2208" y="2448"/>
              <a:ext cx="1008" cy="912"/>
              <a:chOff x="912" y="2448"/>
              <a:chExt cx="1008" cy="912"/>
            </a:xfrm>
          </p:grpSpPr>
          <p:sp>
            <p:nvSpPr>
              <p:cNvPr id="190475" name="Line 11"/>
              <p:cNvSpPr>
                <a:spLocks noChangeShapeType="1"/>
              </p:cNvSpPr>
              <p:nvPr/>
            </p:nvSpPr>
            <p:spPr bwMode="auto">
              <a:xfrm flipV="1">
                <a:off x="912" y="2448"/>
                <a:ext cx="480" cy="864"/>
              </a:xfrm>
              <a:prstGeom prst="line">
                <a:avLst/>
              </a:prstGeom>
              <a:noFill/>
              <a:ln w="38100">
                <a:solidFill>
                  <a:srgbClr val="3333FF"/>
                </a:solidFill>
                <a:round/>
                <a:headEnd/>
                <a:tailEnd/>
              </a:ln>
              <a:effectLst/>
            </p:spPr>
            <p:txBody>
              <a:bodyPr/>
              <a:lstStyle/>
              <a:p>
                <a:endParaRPr lang="en-US"/>
              </a:p>
            </p:txBody>
          </p:sp>
          <p:sp>
            <p:nvSpPr>
              <p:cNvPr id="190476" name="Line 12"/>
              <p:cNvSpPr>
                <a:spLocks noChangeShapeType="1"/>
              </p:cNvSpPr>
              <p:nvPr/>
            </p:nvSpPr>
            <p:spPr bwMode="auto">
              <a:xfrm>
                <a:off x="1392" y="2448"/>
                <a:ext cx="528" cy="912"/>
              </a:xfrm>
              <a:prstGeom prst="line">
                <a:avLst/>
              </a:prstGeom>
              <a:noFill/>
              <a:ln w="38100">
                <a:solidFill>
                  <a:srgbClr val="3333FF"/>
                </a:solidFill>
                <a:round/>
                <a:headEnd/>
                <a:tailEnd/>
              </a:ln>
              <a:effectLst/>
            </p:spPr>
            <p:txBody>
              <a:bodyPr/>
              <a:lstStyle/>
              <a:p>
                <a:endParaRPr lang="en-US"/>
              </a:p>
            </p:txBody>
          </p:sp>
        </p:grpSp>
        <p:grpSp>
          <p:nvGrpSpPr>
            <p:cNvPr id="6" name="Group 13"/>
            <p:cNvGrpSpPr>
              <a:grpSpLocks/>
            </p:cNvGrpSpPr>
            <p:nvPr/>
          </p:nvGrpSpPr>
          <p:grpSpPr bwMode="auto">
            <a:xfrm>
              <a:off x="2856" y="2448"/>
              <a:ext cx="1008" cy="912"/>
              <a:chOff x="912" y="2448"/>
              <a:chExt cx="1008" cy="912"/>
            </a:xfrm>
          </p:grpSpPr>
          <p:sp>
            <p:nvSpPr>
              <p:cNvPr id="190478" name="Line 14"/>
              <p:cNvSpPr>
                <a:spLocks noChangeShapeType="1"/>
              </p:cNvSpPr>
              <p:nvPr/>
            </p:nvSpPr>
            <p:spPr bwMode="auto">
              <a:xfrm flipV="1">
                <a:off x="912" y="2448"/>
                <a:ext cx="480" cy="864"/>
              </a:xfrm>
              <a:prstGeom prst="line">
                <a:avLst/>
              </a:prstGeom>
              <a:noFill/>
              <a:ln w="38100">
                <a:solidFill>
                  <a:srgbClr val="3333FF"/>
                </a:solidFill>
                <a:round/>
                <a:headEnd/>
                <a:tailEnd/>
              </a:ln>
              <a:effectLst/>
            </p:spPr>
            <p:txBody>
              <a:bodyPr/>
              <a:lstStyle/>
              <a:p>
                <a:endParaRPr lang="en-US"/>
              </a:p>
            </p:txBody>
          </p:sp>
          <p:sp>
            <p:nvSpPr>
              <p:cNvPr id="190479" name="Line 15"/>
              <p:cNvSpPr>
                <a:spLocks noChangeShapeType="1"/>
              </p:cNvSpPr>
              <p:nvPr/>
            </p:nvSpPr>
            <p:spPr bwMode="auto">
              <a:xfrm>
                <a:off x="1392" y="2448"/>
                <a:ext cx="528" cy="912"/>
              </a:xfrm>
              <a:prstGeom prst="line">
                <a:avLst/>
              </a:prstGeom>
              <a:noFill/>
              <a:ln w="38100">
                <a:solidFill>
                  <a:srgbClr val="3333FF"/>
                </a:solidFill>
                <a:round/>
                <a:headEnd/>
                <a:tailEnd/>
              </a:ln>
              <a:effectLst/>
            </p:spPr>
            <p:txBody>
              <a:bodyPr/>
              <a:lstStyle/>
              <a:p>
                <a:endParaRPr lang="en-US"/>
              </a:p>
            </p:txBody>
          </p:sp>
        </p:grpSp>
        <p:grpSp>
          <p:nvGrpSpPr>
            <p:cNvPr id="7" name="Group 16"/>
            <p:cNvGrpSpPr>
              <a:grpSpLocks/>
            </p:cNvGrpSpPr>
            <p:nvPr/>
          </p:nvGrpSpPr>
          <p:grpSpPr bwMode="auto">
            <a:xfrm>
              <a:off x="3504" y="2448"/>
              <a:ext cx="1008" cy="912"/>
              <a:chOff x="912" y="2448"/>
              <a:chExt cx="1008" cy="912"/>
            </a:xfrm>
          </p:grpSpPr>
          <p:sp>
            <p:nvSpPr>
              <p:cNvPr id="190481" name="Line 17"/>
              <p:cNvSpPr>
                <a:spLocks noChangeShapeType="1"/>
              </p:cNvSpPr>
              <p:nvPr/>
            </p:nvSpPr>
            <p:spPr bwMode="auto">
              <a:xfrm flipV="1">
                <a:off x="912" y="2448"/>
                <a:ext cx="480" cy="864"/>
              </a:xfrm>
              <a:prstGeom prst="line">
                <a:avLst/>
              </a:prstGeom>
              <a:noFill/>
              <a:ln w="38100">
                <a:solidFill>
                  <a:srgbClr val="3333FF"/>
                </a:solidFill>
                <a:round/>
                <a:headEnd/>
                <a:tailEnd/>
              </a:ln>
              <a:effectLst/>
            </p:spPr>
            <p:txBody>
              <a:bodyPr/>
              <a:lstStyle/>
              <a:p>
                <a:endParaRPr lang="en-US"/>
              </a:p>
            </p:txBody>
          </p:sp>
          <p:sp>
            <p:nvSpPr>
              <p:cNvPr id="190482" name="Line 18"/>
              <p:cNvSpPr>
                <a:spLocks noChangeShapeType="1"/>
              </p:cNvSpPr>
              <p:nvPr/>
            </p:nvSpPr>
            <p:spPr bwMode="auto">
              <a:xfrm>
                <a:off x="1392" y="2448"/>
                <a:ext cx="528" cy="912"/>
              </a:xfrm>
              <a:prstGeom prst="line">
                <a:avLst/>
              </a:prstGeom>
              <a:noFill/>
              <a:ln w="38100">
                <a:solidFill>
                  <a:srgbClr val="3333FF"/>
                </a:solidFill>
                <a:round/>
                <a:headEnd/>
                <a:tailEnd/>
              </a:ln>
              <a:effectLst/>
            </p:spPr>
            <p:txBody>
              <a:bodyPr/>
              <a:lstStyle/>
              <a:p>
                <a:endParaRPr lang="en-US"/>
              </a:p>
            </p:txBody>
          </p:sp>
        </p:grpSp>
      </p:grpSp>
      <p:sp>
        <p:nvSpPr>
          <p:cNvPr id="190484" name="Text Box 20"/>
          <p:cNvSpPr txBox="1">
            <a:spLocks noChangeArrowheads="1"/>
          </p:cNvSpPr>
          <p:nvPr/>
        </p:nvSpPr>
        <p:spPr bwMode="auto">
          <a:xfrm>
            <a:off x="9144000" y="5638800"/>
            <a:ext cx="338554" cy="369332"/>
          </a:xfrm>
          <a:prstGeom prst="rect">
            <a:avLst/>
          </a:prstGeom>
          <a:noFill/>
          <a:ln w="9525">
            <a:noFill/>
            <a:miter lim="800000"/>
            <a:headEnd/>
            <a:tailEnd/>
          </a:ln>
          <a:effectLst/>
        </p:spPr>
        <p:txBody>
          <a:bodyPr wrap="none">
            <a:spAutoFit/>
          </a:bodyPr>
          <a:lstStyle/>
          <a:p>
            <a:r>
              <a:rPr lang="en-US"/>
              <a:t>X</a:t>
            </a:r>
            <a:endParaRPr lang="en-GB"/>
          </a:p>
        </p:txBody>
      </p:sp>
      <p:grpSp>
        <p:nvGrpSpPr>
          <p:cNvPr id="8" name="Group 38"/>
          <p:cNvGrpSpPr>
            <a:grpSpLocks/>
          </p:cNvGrpSpPr>
          <p:nvPr/>
        </p:nvGrpSpPr>
        <p:grpSpPr bwMode="auto">
          <a:xfrm>
            <a:off x="2208214" y="1600201"/>
            <a:ext cx="1449387" cy="4113213"/>
            <a:chOff x="431" y="1008"/>
            <a:chExt cx="913" cy="2591"/>
          </a:xfrm>
        </p:grpSpPr>
        <p:sp>
          <p:nvSpPr>
            <p:cNvPr id="190486" name="Line 22"/>
            <p:cNvSpPr>
              <a:spLocks noChangeShapeType="1"/>
            </p:cNvSpPr>
            <p:nvPr/>
          </p:nvSpPr>
          <p:spPr bwMode="auto">
            <a:xfrm rot="-5400000">
              <a:off x="48" y="2303"/>
              <a:ext cx="2591" cy="1"/>
            </a:xfrm>
            <a:prstGeom prst="line">
              <a:avLst/>
            </a:prstGeom>
            <a:noFill/>
            <a:ln w="38100">
              <a:solidFill>
                <a:schemeClr val="tx1"/>
              </a:solidFill>
              <a:round/>
              <a:headEnd/>
              <a:tailEnd/>
            </a:ln>
            <a:effectLst/>
          </p:spPr>
          <p:txBody>
            <a:bodyPr/>
            <a:lstStyle/>
            <a:p>
              <a:endParaRPr lang="en-US"/>
            </a:p>
          </p:txBody>
        </p:sp>
        <p:grpSp>
          <p:nvGrpSpPr>
            <p:cNvPr id="9" name="Group 23"/>
            <p:cNvGrpSpPr>
              <a:grpSpLocks/>
            </p:cNvGrpSpPr>
            <p:nvPr/>
          </p:nvGrpSpPr>
          <p:grpSpPr bwMode="auto">
            <a:xfrm rot="-5400000">
              <a:off x="383" y="2542"/>
              <a:ext cx="1008" cy="912"/>
              <a:chOff x="912" y="2448"/>
              <a:chExt cx="1008" cy="912"/>
            </a:xfrm>
          </p:grpSpPr>
          <p:sp>
            <p:nvSpPr>
              <p:cNvPr id="190488" name="Line 24"/>
              <p:cNvSpPr>
                <a:spLocks noChangeShapeType="1"/>
              </p:cNvSpPr>
              <p:nvPr/>
            </p:nvSpPr>
            <p:spPr bwMode="auto">
              <a:xfrm flipV="1">
                <a:off x="912" y="2448"/>
                <a:ext cx="480" cy="864"/>
              </a:xfrm>
              <a:prstGeom prst="line">
                <a:avLst/>
              </a:prstGeom>
              <a:noFill/>
              <a:ln w="38100">
                <a:solidFill>
                  <a:srgbClr val="009900"/>
                </a:solidFill>
                <a:round/>
                <a:headEnd/>
                <a:tailEnd/>
              </a:ln>
              <a:effectLst/>
            </p:spPr>
            <p:txBody>
              <a:bodyPr/>
              <a:lstStyle/>
              <a:p>
                <a:endParaRPr lang="en-US"/>
              </a:p>
            </p:txBody>
          </p:sp>
          <p:sp>
            <p:nvSpPr>
              <p:cNvPr id="190489" name="Line 25"/>
              <p:cNvSpPr>
                <a:spLocks noChangeShapeType="1"/>
              </p:cNvSpPr>
              <p:nvPr/>
            </p:nvSpPr>
            <p:spPr bwMode="auto">
              <a:xfrm>
                <a:off x="1392" y="2448"/>
                <a:ext cx="528" cy="912"/>
              </a:xfrm>
              <a:prstGeom prst="line">
                <a:avLst/>
              </a:prstGeom>
              <a:noFill/>
              <a:ln w="38100">
                <a:solidFill>
                  <a:srgbClr val="009900"/>
                </a:solidFill>
                <a:round/>
                <a:headEnd/>
                <a:tailEnd/>
              </a:ln>
              <a:effectLst/>
            </p:spPr>
            <p:txBody>
              <a:bodyPr/>
              <a:lstStyle/>
              <a:p>
                <a:endParaRPr lang="en-US"/>
              </a:p>
            </p:txBody>
          </p:sp>
        </p:grpSp>
        <p:grpSp>
          <p:nvGrpSpPr>
            <p:cNvPr id="10" name="Group 26"/>
            <p:cNvGrpSpPr>
              <a:grpSpLocks/>
            </p:cNvGrpSpPr>
            <p:nvPr/>
          </p:nvGrpSpPr>
          <p:grpSpPr bwMode="auto">
            <a:xfrm rot="-5400000">
              <a:off x="383" y="1895"/>
              <a:ext cx="1008" cy="912"/>
              <a:chOff x="912" y="2448"/>
              <a:chExt cx="1008" cy="912"/>
            </a:xfrm>
          </p:grpSpPr>
          <p:sp>
            <p:nvSpPr>
              <p:cNvPr id="190491" name="Line 27"/>
              <p:cNvSpPr>
                <a:spLocks noChangeShapeType="1"/>
              </p:cNvSpPr>
              <p:nvPr/>
            </p:nvSpPr>
            <p:spPr bwMode="auto">
              <a:xfrm flipV="1">
                <a:off x="912" y="2448"/>
                <a:ext cx="480" cy="864"/>
              </a:xfrm>
              <a:prstGeom prst="line">
                <a:avLst/>
              </a:prstGeom>
              <a:noFill/>
              <a:ln w="38100">
                <a:solidFill>
                  <a:srgbClr val="009900"/>
                </a:solidFill>
                <a:round/>
                <a:headEnd/>
                <a:tailEnd/>
              </a:ln>
              <a:effectLst/>
            </p:spPr>
            <p:txBody>
              <a:bodyPr/>
              <a:lstStyle/>
              <a:p>
                <a:endParaRPr lang="en-US"/>
              </a:p>
            </p:txBody>
          </p:sp>
          <p:sp>
            <p:nvSpPr>
              <p:cNvPr id="190492" name="Line 28"/>
              <p:cNvSpPr>
                <a:spLocks noChangeShapeType="1"/>
              </p:cNvSpPr>
              <p:nvPr/>
            </p:nvSpPr>
            <p:spPr bwMode="auto">
              <a:xfrm>
                <a:off x="1392" y="2448"/>
                <a:ext cx="528" cy="912"/>
              </a:xfrm>
              <a:prstGeom prst="line">
                <a:avLst/>
              </a:prstGeom>
              <a:noFill/>
              <a:ln w="38100">
                <a:solidFill>
                  <a:srgbClr val="009900"/>
                </a:solidFill>
                <a:round/>
                <a:headEnd/>
                <a:tailEnd/>
              </a:ln>
              <a:effectLst/>
            </p:spPr>
            <p:txBody>
              <a:bodyPr/>
              <a:lstStyle/>
              <a:p>
                <a:endParaRPr lang="en-US"/>
              </a:p>
            </p:txBody>
          </p:sp>
        </p:grpSp>
        <p:grpSp>
          <p:nvGrpSpPr>
            <p:cNvPr id="11" name="Group 29"/>
            <p:cNvGrpSpPr>
              <a:grpSpLocks/>
            </p:cNvGrpSpPr>
            <p:nvPr/>
          </p:nvGrpSpPr>
          <p:grpSpPr bwMode="auto">
            <a:xfrm rot="-5400000">
              <a:off x="384" y="1248"/>
              <a:ext cx="1008" cy="912"/>
              <a:chOff x="912" y="2448"/>
              <a:chExt cx="1008" cy="912"/>
            </a:xfrm>
          </p:grpSpPr>
          <p:sp>
            <p:nvSpPr>
              <p:cNvPr id="190494" name="Line 30"/>
              <p:cNvSpPr>
                <a:spLocks noChangeShapeType="1"/>
              </p:cNvSpPr>
              <p:nvPr/>
            </p:nvSpPr>
            <p:spPr bwMode="auto">
              <a:xfrm flipV="1">
                <a:off x="912" y="2448"/>
                <a:ext cx="480" cy="864"/>
              </a:xfrm>
              <a:prstGeom prst="line">
                <a:avLst/>
              </a:prstGeom>
              <a:noFill/>
              <a:ln w="38100">
                <a:solidFill>
                  <a:srgbClr val="009900"/>
                </a:solidFill>
                <a:round/>
                <a:headEnd/>
                <a:tailEnd/>
              </a:ln>
              <a:effectLst/>
            </p:spPr>
            <p:txBody>
              <a:bodyPr/>
              <a:lstStyle/>
              <a:p>
                <a:endParaRPr lang="en-US"/>
              </a:p>
            </p:txBody>
          </p:sp>
          <p:sp>
            <p:nvSpPr>
              <p:cNvPr id="190495" name="Line 31"/>
              <p:cNvSpPr>
                <a:spLocks noChangeShapeType="1"/>
              </p:cNvSpPr>
              <p:nvPr/>
            </p:nvSpPr>
            <p:spPr bwMode="auto">
              <a:xfrm>
                <a:off x="1392" y="2448"/>
                <a:ext cx="528" cy="912"/>
              </a:xfrm>
              <a:prstGeom prst="line">
                <a:avLst/>
              </a:prstGeom>
              <a:noFill/>
              <a:ln w="38100">
                <a:solidFill>
                  <a:srgbClr val="009900"/>
                </a:solidFill>
                <a:round/>
                <a:headEnd/>
                <a:tailEnd/>
              </a:ln>
              <a:effectLst/>
            </p:spPr>
            <p:txBody>
              <a:bodyPr/>
              <a:lstStyle/>
              <a:p>
                <a:endParaRPr lang="en-US"/>
              </a:p>
            </p:txBody>
          </p:sp>
        </p:grpSp>
      </p:grpSp>
      <p:sp>
        <p:nvSpPr>
          <p:cNvPr id="190507" name="Line 43"/>
          <p:cNvSpPr>
            <a:spLocks noChangeShapeType="1"/>
          </p:cNvSpPr>
          <p:nvPr/>
        </p:nvSpPr>
        <p:spPr bwMode="auto">
          <a:xfrm flipV="1">
            <a:off x="7543800" y="3810000"/>
            <a:ext cx="0" cy="1143000"/>
          </a:xfrm>
          <a:prstGeom prst="line">
            <a:avLst/>
          </a:prstGeom>
          <a:noFill/>
          <a:ln w="76200">
            <a:solidFill>
              <a:srgbClr val="FF0000"/>
            </a:solidFill>
            <a:round/>
            <a:headEnd/>
            <a:tailEnd/>
          </a:ln>
          <a:effectLst/>
        </p:spPr>
        <p:txBody>
          <a:bodyPr/>
          <a:lstStyle/>
          <a:p>
            <a:endParaRPr lang="en-US"/>
          </a:p>
        </p:txBody>
      </p:sp>
      <p:sp>
        <p:nvSpPr>
          <p:cNvPr id="190509" name="Line 45"/>
          <p:cNvSpPr>
            <a:spLocks noChangeShapeType="1"/>
          </p:cNvSpPr>
          <p:nvPr/>
        </p:nvSpPr>
        <p:spPr bwMode="auto">
          <a:xfrm flipH="1" flipV="1">
            <a:off x="3048000" y="2667000"/>
            <a:ext cx="4495800" cy="1143000"/>
          </a:xfrm>
          <a:prstGeom prst="line">
            <a:avLst/>
          </a:prstGeom>
          <a:noFill/>
          <a:ln w="76200">
            <a:solidFill>
              <a:srgbClr val="FF0000"/>
            </a:solidFill>
            <a:round/>
            <a:headEnd/>
            <a:tailEnd type="triangle" w="med" len="med"/>
          </a:ln>
          <a:effectLst/>
        </p:spPr>
        <p:txBody>
          <a:bodyPr/>
          <a:lstStyle/>
          <a:p>
            <a:endParaRPr lang="en-US"/>
          </a:p>
        </p:txBody>
      </p:sp>
      <p:sp>
        <p:nvSpPr>
          <p:cNvPr id="190510" name="Line 46"/>
          <p:cNvSpPr>
            <a:spLocks noChangeShapeType="1"/>
          </p:cNvSpPr>
          <p:nvPr/>
        </p:nvSpPr>
        <p:spPr bwMode="auto">
          <a:xfrm flipH="1">
            <a:off x="3200400" y="3810000"/>
            <a:ext cx="4343400" cy="1066800"/>
          </a:xfrm>
          <a:prstGeom prst="line">
            <a:avLst/>
          </a:prstGeom>
          <a:noFill/>
          <a:ln w="76200">
            <a:solidFill>
              <a:srgbClr val="FF0000"/>
            </a:solidFill>
            <a:round/>
            <a:headEnd/>
            <a:tailEnd type="triangle" w="med" len="med"/>
          </a:ln>
          <a:effectLst/>
        </p:spPr>
        <p:txBody>
          <a:bodyPr/>
          <a:lstStyle/>
          <a:p>
            <a:endParaRPr lang="en-US"/>
          </a:p>
        </p:txBody>
      </p:sp>
      <p:sp>
        <p:nvSpPr>
          <p:cNvPr id="190511" name="Text Box 47"/>
          <p:cNvSpPr txBox="1">
            <a:spLocks noChangeArrowheads="1"/>
          </p:cNvSpPr>
          <p:nvPr/>
        </p:nvSpPr>
        <p:spPr bwMode="auto">
          <a:xfrm>
            <a:off x="7680325" y="4079875"/>
            <a:ext cx="423514" cy="369332"/>
          </a:xfrm>
          <a:prstGeom prst="rect">
            <a:avLst/>
          </a:prstGeom>
          <a:noFill/>
          <a:ln w="9525">
            <a:noFill/>
            <a:miter lim="800000"/>
            <a:headEnd/>
            <a:tailEnd/>
          </a:ln>
          <a:effectLst/>
        </p:spPr>
        <p:txBody>
          <a:bodyPr wrap="none">
            <a:spAutoFit/>
          </a:bodyPr>
          <a:lstStyle/>
          <a:p>
            <a:r>
              <a:rPr lang="en-US"/>
              <a:t>A</a:t>
            </a:r>
            <a:r>
              <a:rPr lang="en-US" baseline="30000"/>
              <a:t>4</a:t>
            </a:r>
            <a:endParaRPr lang="en-GB" baseline="30000"/>
          </a:p>
        </p:txBody>
      </p:sp>
      <p:sp>
        <p:nvSpPr>
          <p:cNvPr id="190512" name="Text Box 48"/>
          <p:cNvSpPr txBox="1">
            <a:spLocks noChangeArrowheads="1"/>
          </p:cNvSpPr>
          <p:nvPr/>
        </p:nvSpPr>
        <p:spPr bwMode="auto">
          <a:xfrm>
            <a:off x="2057400" y="3276600"/>
            <a:ext cx="423514" cy="369332"/>
          </a:xfrm>
          <a:prstGeom prst="rect">
            <a:avLst/>
          </a:prstGeom>
          <a:noFill/>
          <a:ln w="9525">
            <a:noFill/>
            <a:miter lim="800000"/>
            <a:headEnd/>
            <a:tailEnd/>
          </a:ln>
          <a:effectLst/>
        </p:spPr>
        <p:txBody>
          <a:bodyPr wrap="none">
            <a:spAutoFit/>
          </a:bodyPr>
          <a:lstStyle/>
          <a:p>
            <a:r>
              <a:rPr lang="en-US"/>
              <a:t>B</a:t>
            </a:r>
            <a:r>
              <a:rPr lang="en-US" baseline="30000"/>
              <a:t>2</a:t>
            </a:r>
            <a:endParaRPr lang="en-GB" baseline="30000"/>
          </a:p>
        </p:txBody>
      </p:sp>
      <p:sp>
        <p:nvSpPr>
          <p:cNvPr id="190513" name="Text Box 49"/>
          <p:cNvSpPr txBox="1">
            <a:spLocks noChangeArrowheads="1"/>
          </p:cNvSpPr>
          <p:nvPr/>
        </p:nvSpPr>
        <p:spPr bwMode="auto">
          <a:xfrm>
            <a:off x="3200400" y="1371600"/>
            <a:ext cx="338554" cy="369332"/>
          </a:xfrm>
          <a:prstGeom prst="rect">
            <a:avLst/>
          </a:prstGeom>
          <a:noFill/>
          <a:ln w="9525">
            <a:noFill/>
            <a:miter lim="800000"/>
            <a:headEnd/>
            <a:tailEnd/>
          </a:ln>
          <a:effectLst/>
        </p:spPr>
        <p:txBody>
          <a:bodyPr wrap="none">
            <a:spAutoFit/>
          </a:bodyPr>
          <a:lstStyle/>
          <a:p>
            <a:r>
              <a:rPr lang="en-US"/>
              <a:t>Y</a:t>
            </a:r>
            <a:endParaRPr lang="en-GB"/>
          </a:p>
        </p:txBody>
      </p:sp>
      <p:sp>
        <p:nvSpPr>
          <p:cNvPr id="190508" name="Line 44"/>
          <p:cNvSpPr>
            <a:spLocks noChangeShapeType="1"/>
          </p:cNvSpPr>
          <p:nvPr/>
        </p:nvSpPr>
        <p:spPr bwMode="auto">
          <a:xfrm flipH="1">
            <a:off x="2971800" y="3810000"/>
            <a:ext cx="4495800" cy="0"/>
          </a:xfrm>
          <a:prstGeom prst="line">
            <a:avLst/>
          </a:prstGeom>
          <a:noFill/>
          <a:ln w="76200">
            <a:solidFill>
              <a:srgbClr val="FF0000"/>
            </a:solidFill>
            <a:round/>
            <a:headEnd/>
            <a:tailEnd type="triangle" w="med" len="med"/>
          </a:ln>
          <a:effectLst/>
        </p:spPr>
        <p:txBody>
          <a:bodyPr/>
          <a:lstStyle/>
          <a:p>
            <a:endParaRPr lang="en-US"/>
          </a:p>
        </p:txBody>
      </p:sp>
      <p:sp>
        <p:nvSpPr>
          <p:cNvPr id="190514" name="Text Box 50"/>
          <p:cNvSpPr txBox="1">
            <a:spLocks noChangeArrowheads="1"/>
          </p:cNvSpPr>
          <p:nvPr/>
        </p:nvSpPr>
        <p:spPr bwMode="auto">
          <a:xfrm>
            <a:off x="3810000" y="1371600"/>
            <a:ext cx="2303900" cy="369332"/>
          </a:xfrm>
          <a:prstGeom prst="rect">
            <a:avLst/>
          </a:prstGeom>
          <a:noFill/>
          <a:ln w="9525">
            <a:noFill/>
            <a:miter lim="800000"/>
            <a:headEnd/>
            <a:tailEnd/>
          </a:ln>
          <a:effectLst/>
        </p:spPr>
        <p:txBody>
          <a:bodyPr wrap="none">
            <a:spAutoFit/>
          </a:bodyPr>
          <a:lstStyle/>
          <a:p>
            <a:r>
              <a:rPr lang="en-US"/>
              <a:t>If x is A</a:t>
            </a:r>
            <a:r>
              <a:rPr lang="en-US" baseline="30000"/>
              <a:t>4</a:t>
            </a:r>
            <a:r>
              <a:rPr lang="en-US"/>
              <a:t> then y is B</a:t>
            </a:r>
            <a:r>
              <a:rPr lang="en-US" baseline="30000"/>
              <a:t>2</a:t>
            </a:r>
            <a:r>
              <a:rPr lang="en-US"/>
              <a:t> </a:t>
            </a:r>
            <a:endParaRPr lang="en-GB"/>
          </a:p>
        </p:txBody>
      </p:sp>
      <p:sp>
        <p:nvSpPr>
          <p:cNvPr id="190515" name="Text Box 51"/>
          <p:cNvSpPr txBox="1">
            <a:spLocks noChangeArrowheads="1"/>
          </p:cNvSpPr>
          <p:nvPr/>
        </p:nvSpPr>
        <p:spPr bwMode="auto">
          <a:xfrm>
            <a:off x="8534400" y="4038600"/>
            <a:ext cx="423514" cy="369332"/>
          </a:xfrm>
          <a:prstGeom prst="rect">
            <a:avLst/>
          </a:prstGeom>
          <a:noFill/>
          <a:ln w="9525">
            <a:noFill/>
            <a:miter lim="800000"/>
            <a:headEnd/>
            <a:tailEnd/>
          </a:ln>
          <a:effectLst/>
        </p:spPr>
        <p:txBody>
          <a:bodyPr wrap="none">
            <a:spAutoFit/>
          </a:bodyPr>
          <a:lstStyle/>
          <a:p>
            <a:r>
              <a:rPr lang="en-US"/>
              <a:t>A</a:t>
            </a:r>
            <a:r>
              <a:rPr lang="en-US" baseline="30000"/>
              <a:t>5</a:t>
            </a:r>
            <a:endParaRPr lang="en-GB" baseline="30000"/>
          </a:p>
        </p:txBody>
      </p:sp>
      <p:sp>
        <p:nvSpPr>
          <p:cNvPr id="190516" name="Text Box 52"/>
          <p:cNvSpPr txBox="1">
            <a:spLocks noChangeArrowheads="1"/>
          </p:cNvSpPr>
          <p:nvPr/>
        </p:nvSpPr>
        <p:spPr bwMode="auto">
          <a:xfrm>
            <a:off x="6477000" y="4038600"/>
            <a:ext cx="423514" cy="369332"/>
          </a:xfrm>
          <a:prstGeom prst="rect">
            <a:avLst/>
          </a:prstGeom>
          <a:noFill/>
          <a:ln w="9525">
            <a:noFill/>
            <a:miter lim="800000"/>
            <a:headEnd/>
            <a:tailEnd/>
          </a:ln>
          <a:effectLst/>
        </p:spPr>
        <p:txBody>
          <a:bodyPr wrap="none">
            <a:spAutoFit/>
          </a:bodyPr>
          <a:lstStyle/>
          <a:p>
            <a:r>
              <a:rPr lang="en-US"/>
              <a:t>A</a:t>
            </a:r>
            <a:r>
              <a:rPr lang="en-US" baseline="30000"/>
              <a:t>3</a:t>
            </a:r>
            <a:endParaRPr lang="en-GB" baseline="30000"/>
          </a:p>
        </p:txBody>
      </p:sp>
      <p:sp>
        <p:nvSpPr>
          <p:cNvPr id="190517" name="Text Box 53"/>
          <p:cNvSpPr txBox="1">
            <a:spLocks noChangeArrowheads="1"/>
          </p:cNvSpPr>
          <p:nvPr/>
        </p:nvSpPr>
        <p:spPr bwMode="auto">
          <a:xfrm>
            <a:off x="4419600" y="4038600"/>
            <a:ext cx="423514" cy="369332"/>
          </a:xfrm>
          <a:prstGeom prst="rect">
            <a:avLst/>
          </a:prstGeom>
          <a:noFill/>
          <a:ln w="9525">
            <a:noFill/>
            <a:miter lim="800000"/>
            <a:headEnd/>
            <a:tailEnd/>
          </a:ln>
          <a:effectLst/>
        </p:spPr>
        <p:txBody>
          <a:bodyPr wrap="none">
            <a:spAutoFit/>
          </a:bodyPr>
          <a:lstStyle/>
          <a:p>
            <a:r>
              <a:rPr lang="en-US"/>
              <a:t>A</a:t>
            </a:r>
            <a:r>
              <a:rPr lang="en-US" baseline="30000"/>
              <a:t>1</a:t>
            </a:r>
            <a:endParaRPr lang="en-GB" baseline="30000"/>
          </a:p>
        </p:txBody>
      </p:sp>
      <p:sp>
        <p:nvSpPr>
          <p:cNvPr id="190518" name="Text Box 54"/>
          <p:cNvSpPr txBox="1">
            <a:spLocks noChangeArrowheads="1"/>
          </p:cNvSpPr>
          <p:nvPr/>
        </p:nvSpPr>
        <p:spPr bwMode="auto">
          <a:xfrm>
            <a:off x="5638800" y="4343400"/>
            <a:ext cx="423514" cy="369332"/>
          </a:xfrm>
          <a:prstGeom prst="rect">
            <a:avLst/>
          </a:prstGeom>
          <a:noFill/>
          <a:ln w="9525">
            <a:noFill/>
            <a:miter lim="800000"/>
            <a:headEnd/>
            <a:tailEnd/>
          </a:ln>
          <a:effectLst/>
        </p:spPr>
        <p:txBody>
          <a:bodyPr wrap="none">
            <a:spAutoFit/>
          </a:bodyPr>
          <a:lstStyle/>
          <a:p>
            <a:r>
              <a:rPr lang="en-US"/>
              <a:t>A</a:t>
            </a:r>
            <a:r>
              <a:rPr lang="en-US" baseline="30000"/>
              <a:t>2</a:t>
            </a:r>
            <a:endParaRPr lang="en-GB" baseline="30000"/>
          </a:p>
        </p:txBody>
      </p:sp>
      <p:sp>
        <p:nvSpPr>
          <p:cNvPr id="190519" name="Text Box 55"/>
          <p:cNvSpPr txBox="1">
            <a:spLocks noChangeArrowheads="1"/>
          </p:cNvSpPr>
          <p:nvPr/>
        </p:nvSpPr>
        <p:spPr bwMode="auto">
          <a:xfrm>
            <a:off x="2133600" y="4267200"/>
            <a:ext cx="488950" cy="369332"/>
          </a:xfrm>
          <a:prstGeom prst="rect">
            <a:avLst/>
          </a:prstGeom>
          <a:noFill/>
          <a:ln w="9525">
            <a:noFill/>
            <a:miter lim="800000"/>
            <a:headEnd/>
            <a:tailEnd/>
          </a:ln>
          <a:effectLst/>
        </p:spPr>
        <p:txBody>
          <a:bodyPr>
            <a:spAutoFit/>
          </a:bodyPr>
          <a:lstStyle/>
          <a:p>
            <a:r>
              <a:rPr lang="en-US"/>
              <a:t>B</a:t>
            </a:r>
            <a:r>
              <a:rPr lang="en-US" baseline="30000"/>
              <a:t>1</a:t>
            </a:r>
            <a:endParaRPr lang="en-GB" baseline="30000"/>
          </a:p>
        </p:txBody>
      </p:sp>
      <p:sp>
        <p:nvSpPr>
          <p:cNvPr id="190520" name="Text Box 56"/>
          <p:cNvSpPr txBox="1">
            <a:spLocks noChangeArrowheads="1"/>
          </p:cNvSpPr>
          <p:nvPr/>
        </p:nvSpPr>
        <p:spPr bwMode="auto">
          <a:xfrm>
            <a:off x="2057400" y="2209800"/>
            <a:ext cx="488950" cy="369332"/>
          </a:xfrm>
          <a:prstGeom prst="rect">
            <a:avLst/>
          </a:prstGeom>
          <a:noFill/>
          <a:ln w="9525">
            <a:noFill/>
            <a:miter lim="800000"/>
            <a:headEnd/>
            <a:tailEnd/>
          </a:ln>
          <a:effectLst/>
        </p:spPr>
        <p:txBody>
          <a:bodyPr>
            <a:spAutoFit/>
          </a:bodyPr>
          <a:lstStyle/>
          <a:p>
            <a:r>
              <a:rPr lang="en-US"/>
              <a:t>B</a:t>
            </a:r>
            <a:r>
              <a:rPr lang="en-US" baseline="30000"/>
              <a:t>3</a:t>
            </a:r>
            <a:endParaRPr lang="en-GB" baseline="30000"/>
          </a:p>
        </p:txBody>
      </p:sp>
    </p:spTree>
    <p:extLst>
      <p:ext uri="{BB962C8B-B14F-4D97-AF65-F5344CB8AC3E}">
        <p14:creationId xmlns:p14="http://schemas.microsoft.com/office/powerpoint/2010/main" val="121335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90507"/>
                                        </p:tgtEl>
                                        <p:attrNameLst>
                                          <p:attrName>style.visibility</p:attrName>
                                        </p:attrNameLst>
                                      </p:cBhvr>
                                      <p:to>
                                        <p:strVal val="visible"/>
                                      </p:to>
                                    </p:set>
                                    <p:anim calcmode="lin" valueType="num">
                                      <p:cBhvr>
                                        <p:cTn id="7" dur="500" fill="hold"/>
                                        <p:tgtEl>
                                          <p:spTgt spid="190507"/>
                                        </p:tgtEl>
                                        <p:attrNameLst>
                                          <p:attrName>ppt_x</p:attrName>
                                        </p:attrNameLst>
                                      </p:cBhvr>
                                      <p:tavLst>
                                        <p:tav tm="0">
                                          <p:val>
                                            <p:strVal val="#ppt_x"/>
                                          </p:val>
                                        </p:tav>
                                        <p:tav tm="100000">
                                          <p:val>
                                            <p:strVal val="#ppt_x"/>
                                          </p:val>
                                        </p:tav>
                                      </p:tavLst>
                                    </p:anim>
                                    <p:anim calcmode="lin" valueType="num">
                                      <p:cBhvr>
                                        <p:cTn id="8" dur="500" fill="hold"/>
                                        <p:tgtEl>
                                          <p:spTgt spid="190507"/>
                                        </p:tgtEl>
                                        <p:attrNameLst>
                                          <p:attrName>ppt_y</p:attrName>
                                        </p:attrNameLst>
                                      </p:cBhvr>
                                      <p:tavLst>
                                        <p:tav tm="0">
                                          <p:val>
                                            <p:strVal val="#ppt_y+#ppt_h/2"/>
                                          </p:val>
                                        </p:tav>
                                        <p:tav tm="100000">
                                          <p:val>
                                            <p:strVal val="#ppt_y"/>
                                          </p:val>
                                        </p:tav>
                                      </p:tavLst>
                                    </p:anim>
                                    <p:anim calcmode="lin" valueType="num">
                                      <p:cBhvr>
                                        <p:cTn id="9" dur="500" fill="hold"/>
                                        <p:tgtEl>
                                          <p:spTgt spid="190507"/>
                                        </p:tgtEl>
                                        <p:attrNameLst>
                                          <p:attrName>ppt_w</p:attrName>
                                        </p:attrNameLst>
                                      </p:cBhvr>
                                      <p:tavLst>
                                        <p:tav tm="0">
                                          <p:val>
                                            <p:strVal val="#ppt_w"/>
                                          </p:val>
                                        </p:tav>
                                        <p:tav tm="100000">
                                          <p:val>
                                            <p:strVal val="#ppt_w"/>
                                          </p:val>
                                        </p:tav>
                                      </p:tavLst>
                                    </p:anim>
                                    <p:anim calcmode="lin" valueType="num">
                                      <p:cBhvr>
                                        <p:cTn id="10" dur="500" fill="hold"/>
                                        <p:tgtEl>
                                          <p:spTgt spid="19050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2" fill="hold" grpId="0" nodeType="afterEffect">
                                  <p:stCondLst>
                                    <p:cond delay="0"/>
                                  </p:stCondLst>
                                  <p:childTnLst>
                                    <p:set>
                                      <p:cBhvr>
                                        <p:cTn id="13" dur="1" fill="hold">
                                          <p:stCondLst>
                                            <p:cond delay="0"/>
                                          </p:stCondLst>
                                        </p:cTn>
                                        <p:tgtEl>
                                          <p:spTgt spid="190508"/>
                                        </p:tgtEl>
                                        <p:attrNameLst>
                                          <p:attrName>style.visibility</p:attrName>
                                        </p:attrNameLst>
                                      </p:cBhvr>
                                      <p:to>
                                        <p:strVal val="visible"/>
                                      </p:to>
                                    </p:set>
                                    <p:anim calcmode="lin" valueType="num">
                                      <p:cBhvr>
                                        <p:cTn id="14" dur="500" fill="hold"/>
                                        <p:tgtEl>
                                          <p:spTgt spid="190508"/>
                                        </p:tgtEl>
                                        <p:attrNameLst>
                                          <p:attrName>ppt_x</p:attrName>
                                        </p:attrNameLst>
                                      </p:cBhvr>
                                      <p:tavLst>
                                        <p:tav tm="0">
                                          <p:val>
                                            <p:strVal val="#ppt_x+#ppt_w/2"/>
                                          </p:val>
                                        </p:tav>
                                        <p:tav tm="100000">
                                          <p:val>
                                            <p:strVal val="#ppt_x"/>
                                          </p:val>
                                        </p:tav>
                                      </p:tavLst>
                                    </p:anim>
                                    <p:anim calcmode="lin" valueType="num">
                                      <p:cBhvr>
                                        <p:cTn id="15" dur="500" fill="hold"/>
                                        <p:tgtEl>
                                          <p:spTgt spid="190508"/>
                                        </p:tgtEl>
                                        <p:attrNameLst>
                                          <p:attrName>ppt_y</p:attrName>
                                        </p:attrNameLst>
                                      </p:cBhvr>
                                      <p:tavLst>
                                        <p:tav tm="0">
                                          <p:val>
                                            <p:strVal val="#ppt_y"/>
                                          </p:val>
                                        </p:tav>
                                        <p:tav tm="100000">
                                          <p:val>
                                            <p:strVal val="#ppt_y"/>
                                          </p:val>
                                        </p:tav>
                                      </p:tavLst>
                                    </p:anim>
                                    <p:anim calcmode="lin" valueType="num">
                                      <p:cBhvr>
                                        <p:cTn id="16" dur="500" fill="hold"/>
                                        <p:tgtEl>
                                          <p:spTgt spid="190508"/>
                                        </p:tgtEl>
                                        <p:attrNameLst>
                                          <p:attrName>ppt_w</p:attrName>
                                        </p:attrNameLst>
                                      </p:cBhvr>
                                      <p:tavLst>
                                        <p:tav tm="0">
                                          <p:val>
                                            <p:fltVal val="0"/>
                                          </p:val>
                                        </p:tav>
                                        <p:tav tm="100000">
                                          <p:val>
                                            <p:strVal val="#ppt_w"/>
                                          </p:val>
                                        </p:tav>
                                      </p:tavLst>
                                    </p:anim>
                                    <p:anim calcmode="lin" valueType="num">
                                      <p:cBhvr>
                                        <p:cTn id="17" dur="500" fill="hold"/>
                                        <p:tgtEl>
                                          <p:spTgt spid="190508"/>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190514"/>
                                        </p:tgtEl>
                                        <p:attrNameLst>
                                          <p:attrName>style.visibility</p:attrName>
                                        </p:attrNameLst>
                                      </p:cBhvr>
                                      <p:to>
                                        <p:strVal val="visible"/>
                                      </p:to>
                                    </p:set>
                                  </p:childTnLst>
                                  <p:subTnLst>
                                    <p:set>
                                      <p:cBhvr override="childStyle">
                                        <p:cTn dur="1" fill="hold" display="0" masterRel="nextClick" afterEffect="1"/>
                                        <p:tgtEl>
                                          <p:spTgt spid="19051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7" presetClass="entr" presetSubtype="2" fill="hold" grpId="0" nodeType="clickEffect">
                                  <p:stCondLst>
                                    <p:cond delay="0"/>
                                  </p:stCondLst>
                                  <p:childTnLst>
                                    <p:set>
                                      <p:cBhvr>
                                        <p:cTn id="24" dur="1" fill="hold">
                                          <p:stCondLst>
                                            <p:cond delay="0"/>
                                          </p:stCondLst>
                                        </p:cTn>
                                        <p:tgtEl>
                                          <p:spTgt spid="190510"/>
                                        </p:tgtEl>
                                        <p:attrNameLst>
                                          <p:attrName>style.visibility</p:attrName>
                                        </p:attrNameLst>
                                      </p:cBhvr>
                                      <p:to>
                                        <p:strVal val="visible"/>
                                      </p:to>
                                    </p:set>
                                    <p:anim calcmode="lin" valueType="num">
                                      <p:cBhvr>
                                        <p:cTn id="25" dur="500" fill="hold"/>
                                        <p:tgtEl>
                                          <p:spTgt spid="190510"/>
                                        </p:tgtEl>
                                        <p:attrNameLst>
                                          <p:attrName>ppt_x</p:attrName>
                                        </p:attrNameLst>
                                      </p:cBhvr>
                                      <p:tavLst>
                                        <p:tav tm="0">
                                          <p:val>
                                            <p:strVal val="#ppt_x+#ppt_w/2"/>
                                          </p:val>
                                        </p:tav>
                                        <p:tav tm="100000">
                                          <p:val>
                                            <p:strVal val="#ppt_x"/>
                                          </p:val>
                                        </p:tav>
                                      </p:tavLst>
                                    </p:anim>
                                    <p:anim calcmode="lin" valueType="num">
                                      <p:cBhvr>
                                        <p:cTn id="26" dur="500" fill="hold"/>
                                        <p:tgtEl>
                                          <p:spTgt spid="190510"/>
                                        </p:tgtEl>
                                        <p:attrNameLst>
                                          <p:attrName>ppt_y</p:attrName>
                                        </p:attrNameLst>
                                      </p:cBhvr>
                                      <p:tavLst>
                                        <p:tav tm="0">
                                          <p:val>
                                            <p:strVal val="#ppt_y"/>
                                          </p:val>
                                        </p:tav>
                                        <p:tav tm="100000">
                                          <p:val>
                                            <p:strVal val="#ppt_y"/>
                                          </p:val>
                                        </p:tav>
                                      </p:tavLst>
                                    </p:anim>
                                    <p:anim calcmode="lin" valueType="num">
                                      <p:cBhvr>
                                        <p:cTn id="27" dur="500" fill="hold"/>
                                        <p:tgtEl>
                                          <p:spTgt spid="190510"/>
                                        </p:tgtEl>
                                        <p:attrNameLst>
                                          <p:attrName>ppt_w</p:attrName>
                                        </p:attrNameLst>
                                      </p:cBhvr>
                                      <p:tavLst>
                                        <p:tav tm="0">
                                          <p:val>
                                            <p:fltVal val="0"/>
                                          </p:val>
                                        </p:tav>
                                        <p:tav tm="100000">
                                          <p:val>
                                            <p:strVal val="#ppt_w"/>
                                          </p:val>
                                        </p:tav>
                                      </p:tavLst>
                                    </p:anim>
                                    <p:anim calcmode="lin" valueType="num">
                                      <p:cBhvr>
                                        <p:cTn id="28" dur="500" fill="hold"/>
                                        <p:tgtEl>
                                          <p:spTgt spid="190510"/>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17" presetClass="entr" presetSubtype="2" fill="hold" grpId="0" nodeType="afterEffect">
                                  <p:stCondLst>
                                    <p:cond delay="0"/>
                                  </p:stCondLst>
                                  <p:childTnLst>
                                    <p:set>
                                      <p:cBhvr>
                                        <p:cTn id="31" dur="1" fill="hold">
                                          <p:stCondLst>
                                            <p:cond delay="0"/>
                                          </p:stCondLst>
                                        </p:cTn>
                                        <p:tgtEl>
                                          <p:spTgt spid="190509"/>
                                        </p:tgtEl>
                                        <p:attrNameLst>
                                          <p:attrName>style.visibility</p:attrName>
                                        </p:attrNameLst>
                                      </p:cBhvr>
                                      <p:to>
                                        <p:strVal val="visible"/>
                                      </p:to>
                                    </p:set>
                                    <p:anim calcmode="lin" valueType="num">
                                      <p:cBhvr>
                                        <p:cTn id="32" dur="500" fill="hold"/>
                                        <p:tgtEl>
                                          <p:spTgt spid="190509"/>
                                        </p:tgtEl>
                                        <p:attrNameLst>
                                          <p:attrName>ppt_x</p:attrName>
                                        </p:attrNameLst>
                                      </p:cBhvr>
                                      <p:tavLst>
                                        <p:tav tm="0">
                                          <p:val>
                                            <p:strVal val="#ppt_x+#ppt_w/2"/>
                                          </p:val>
                                        </p:tav>
                                        <p:tav tm="100000">
                                          <p:val>
                                            <p:strVal val="#ppt_x"/>
                                          </p:val>
                                        </p:tav>
                                      </p:tavLst>
                                    </p:anim>
                                    <p:anim calcmode="lin" valueType="num">
                                      <p:cBhvr>
                                        <p:cTn id="33" dur="500" fill="hold"/>
                                        <p:tgtEl>
                                          <p:spTgt spid="190509"/>
                                        </p:tgtEl>
                                        <p:attrNameLst>
                                          <p:attrName>ppt_y</p:attrName>
                                        </p:attrNameLst>
                                      </p:cBhvr>
                                      <p:tavLst>
                                        <p:tav tm="0">
                                          <p:val>
                                            <p:strVal val="#ppt_y"/>
                                          </p:val>
                                        </p:tav>
                                        <p:tav tm="100000">
                                          <p:val>
                                            <p:strVal val="#ppt_y"/>
                                          </p:val>
                                        </p:tav>
                                      </p:tavLst>
                                    </p:anim>
                                    <p:anim calcmode="lin" valueType="num">
                                      <p:cBhvr>
                                        <p:cTn id="34" dur="500" fill="hold"/>
                                        <p:tgtEl>
                                          <p:spTgt spid="190509"/>
                                        </p:tgtEl>
                                        <p:attrNameLst>
                                          <p:attrName>ppt_w</p:attrName>
                                        </p:attrNameLst>
                                      </p:cBhvr>
                                      <p:tavLst>
                                        <p:tav tm="0">
                                          <p:val>
                                            <p:fltVal val="0"/>
                                          </p:val>
                                        </p:tav>
                                        <p:tav tm="100000">
                                          <p:val>
                                            <p:strVal val="#ppt_w"/>
                                          </p:val>
                                        </p:tav>
                                      </p:tavLst>
                                    </p:anim>
                                    <p:anim calcmode="lin" valueType="num">
                                      <p:cBhvr>
                                        <p:cTn id="35" dur="500" fill="hold"/>
                                        <p:tgtEl>
                                          <p:spTgt spid="190509"/>
                                        </p:tgtEl>
                                        <p:attrNameLst>
                                          <p:attrName>ppt_h</p:attrName>
                                        </p:attrNameLst>
                                      </p:cBhvr>
                                      <p:tavLst>
                                        <p:tav tm="0">
                                          <p:val>
                                            <p:strVal val="#ppt_h"/>
                                          </p:val>
                                        </p:tav>
                                        <p:tav tm="100000">
                                          <p:val>
                                            <p:strVal val="#ppt_h"/>
                                          </p:val>
                                        </p:tav>
                                      </p:tavLst>
                                    </p:anim>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499"/>
                                          </p:stCondLst>
                                        </p:cTn>
                                        <p:tgtEl>
                                          <p:spTgt spid="190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522" grpId="0" autoUpdateAnimBg="0"/>
      <p:bldP spid="190507" grpId="0" animBg="1"/>
      <p:bldP spid="190509" grpId="0" animBg="1"/>
      <p:bldP spid="190510" grpId="0" animBg="1"/>
      <p:bldP spid="190508" grpId="0" animBg="1"/>
      <p:bldP spid="19051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PFS output</a:t>
            </a:r>
          </a:p>
        </p:txBody>
      </p:sp>
      <p:pic>
        <p:nvPicPr>
          <p:cNvPr id="3" name="Picture 2"/>
          <p:cNvPicPr>
            <a:picLocks noChangeAspect="1"/>
          </p:cNvPicPr>
          <p:nvPr/>
        </p:nvPicPr>
        <p:blipFill>
          <a:blip r:embed="rId2"/>
          <a:stretch>
            <a:fillRect/>
          </a:stretch>
        </p:blipFill>
        <p:spPr>
          <a:xfrm>
            <a:off x="3719736" y="1412777"/>
            <a:ext cx="4104456" cy="5284221"/>
          </a:xfrm>
          <a:prstGeom prst="rect">
            <a:avLst/>
          </a:prstGeom>
        </p:spPr>
      </p:pic>
    </p:spTree>
    <p:extLst>
      <p:ext uri="{BB962C8B-B14F-4D97-AF65-F5344CB8AC3E}">
        <p14:creationId xmlns:p14="http://schemas.microsoft.com/office/powerpoint/2010/main" val="115952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llage of several buildings">
            <a:extLst>
              <a:ext uri="{FF2B5EF4-FFF2-40B4-BE49-F238E27FC236}">
                <a16:creationId xmlns:a16="http://schemas.microsoft.com/office/drawing/2014/main" id="{9AB881F8-6DA0-45D8-7A85-05184E8CEC97}"/>
              </a:ext>
            </a:extLst>
          </p:cNvPr>
          <p:cNvPicPr>
            <a:picLocks noGrp="1" noChangeAspect="1"/>
          </p:cNvPicPr>
          <p:nvPr>
            <p:ph type="pic" sz="quarter" idx="10"/>
          </p:nvPr>
        </p:nvPicPr>
        <p:blipFill>
          <a:blip r:embed="rId3"/>
          <a:srcRect t="7940" b="7940"/>
          <a:stretch>
            <a:fillRect/>
          </a:stretch>
        </p:blipFill>
        <p:spPr/>
      </p:pic>
      <p:grpSp>
        <p:nvGrpSpPr>
          <p:cNvPr id="8" name="Group 7">
            <a:extLst>
              <a:ext uri="{FF2B5EF4-FFF2-40B4-BE49-F238E27FC236}">
                <a16:creationId xmlns:a16="http://schemas.microsoft.com/office/drawing/2014/main" id="{C50A9EA6-8558-0D02-3050-C9960913C00B}"/>
              </a:ext>
            </a:extLst>
          </p:cNvPr>
          <p:cNvGrpSpPr/>
          <p:nvPr/>
        </p:nvGrpSpPr>
        <p:grpSpPr>
          <a:xfrm>
            <a:off x="5813531" y="-1"/>
            <a:ext cx="6380970" cy="6864377"/>
            <a:chOff x="5813531" y="-1"/>
            <a:chExt cx="6380970" cy="6864377"/>
          </a:xfrm>
        </p:grpSpPr>
        <p:pic>
          <p:nvPicPr>
            <p:cNvPr id="2052" name="Picture 4" descr="Map of The Netherlands">
              <a:extLst>
                <a:ext uri="{FF2B5EF4-FFF2-40B4-BE49-F238E27FC236}">
                  <a16:creationId xmlns:a16="http://schemas.microsoft.com/office/drawing/2014/main" id="{61E789D8-8416-0962-A5D2-F51E0F73F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531" y="-1"/>
              <a:ext cx="6380970" cy="686437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F224FE8-8652-6D31-16A1-6C13725C15E2}"/>
                </a:ext>
              </a:extLst>
            </p:cNvPr>
            <p:cNvSpPr/>
            <p:nvPr/>
          </p:nvSpPr>
          <p:spPr>
            <a:xfrm>
              <a:off x="8996412" y="4745845"/>
              <a:ext cx="233505" cy="24960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extBox 6">
              <a:extLst>
                <a:ext uri="{FF2B5EF4-FFF2-40B4-BE49-F238E27FC236}">
                  <a16:creationId xmlns:a16="http://schemas.microsoft.com/office/drawing/2014/main" id="{2B2416F5-19F7-495B-6219-5B8A4C3877FC}"/>
                </a:ext>
              </a:extLst>
            </p:cNvPr>
            <p:cNvSpPr txBox="1"/>
            <p:nvPr/>
          </p:nvSpPr>
          <p:spPr>
            <a:xfrm>
              <a:off x="9272875" y="4745845"/>
              <a:ext cx="1119217" cy="307777"/>
            </a:xfrm>
            <a:prstGeom prst="rect">
              <a:avLst/>
            </a:prstGeom>
            <a:solidFill>
              <a:schemeClr val="bg2"/>
            </a:solidFill>
          </p:spPr>
          <p:txBody>
            <a:bodyPr wrap="none" rtlCol="0">
              <a:spAutoFit/>
            </a:bodyPr>
            <a:lstStyle/>
            <a:p>
              <a:pPr algn="l"/>
              <a:r>
                <a:rPr lang="en-US" sz="1400" b="1" dirty="0"/>
                <a:t>Den Bosch</a:t>
              </a:r>
              <a:endParaRPr lang="LID4096" sz="1400" b="1" dirty="0"/>
            </a:p>
          </p:txBody>
        </p:sp>
      </p:grpSp>
    </p:spTree>
    <p:extLst>
      <p:ext uri="{BB962C8B-B14F-4D97-AF65-F5344CB8AC3E}">
        <p14:creationId xmlns:p14="http://schemas.microsoft.com/office/powerpoint/2010/main" val="14646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960535" y="4566123"/>
            <a:ext cx="4165600" cy="1688629"/>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b="1" u="sng" dirty="0">
                <a:solidFill>
                  <a:schemeClr val="tx1"/>
                </a:solidFill>
              </a:rPr>
              <a:t>Part 2 - Optimization</a:t>
            </a:r>
          </a:p>
        </p:txBody>
      </p:sp>
      <p:sp>
        <p:nvSpPr>
          <p:cNvPr id="16" name="Rounded Rectangle 15"/>
          <p:cNvSpPr/>
          <p:nvPr/>
        </p:nvSpPr>
        <p:spPr>
          <a:xfrm>
            <a:off x="2743199" y="2965657"/>
            <a:ext cx="2082802" cy="328909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ectangle 3"/>
          <p:cNvSpPr/>
          <p:nvPr/>
        </p:nvSpPr>
        <p:spPr>
          <a:xfrm>
            <a:off x="1981200" y="1446149"/>
            <a:ext cx="8229600" cy="3966624"/>
          </a:xfrm>
          <a:prstGeom prst="rect">
            <a:avLst/>
          </a:prstGeom>
        </p:spPr>
        <p:txBody>
          <a:bodyPr wrap="square">
            <a:spAutoFit/>
          </a:bodyPr>
          <a:lstStyle/>
          <a:p>
            <a:pPr marL="341313"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How to determine the parameters of the PFS rules?</a:t>
            </a:r>
          </a:p>
          <a:p>
            <a:pPr marL="341313"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p>
          <a:p>
            <a:pPr marL="341313"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p>
          <a:p>
            <a:pPr marL="341313"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341313"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p:txBody>
      </p:sp>
      <p:sp>
        <p:nvSpPr>
          <p:cNvPr id="19" name="Title 18"/>
          <p:cNvSpPr>
            <a:spLocks noGrp="1"/>
          </p:cNvSpPr>
          <p:nvPr>
            <p:ph type="title"/>
          </p:nvPr>
        </p:nvSpPr>
        <p:spPr/>
        <p:txBody>
          <a:bodyPr/>
          <a:lstStyle/>
          <a:p>
            <a:r>
              <a:rPr lang="en-US" dirty="0"/>
              <a:t>Parameter determination</a:t>
            </a:r>
          </a:p>
        </p:txBody>
      </p:sp>
      <p:sp>
        <p:nvSpPr>
          <p:cNvPr id="10" name="Slide Number Placeholder 9"/>
          <p:cNvSpPr>
            <a:spLocks noGrp="1"/>
          </p:cNvSpPr>
          <p:nvPr>
            <p:ph type="sldNum" sz="quarter" idx="12"/>
          </p:nvPr>
        </p:nvSpPr>
        <p:spPr>
          <a:prstGeom prst="rect">
            <a:avLst/>
          </a:prstGeom>
        </p:spPr>
        <p:txBody>
          <a:bodyPr/>
          <a:lstStyle/>
          <a:p>
            <a:fld id="{1F7E2372-52E4-B544-BFFB-EAB0912A788C}" type="slidenum">
              <a:rPr lang="en-US" smtClean="0"/>
              <a:pPr/>
              <a:t>20</a:t>
            </a:fld>
            <a:endParaRPr lang="en-US" dirty="0"/>
          </a:p>
        </p:txBody>
      </p:sp>
      <p:sp>
        <p:nvSpPr>
          <p:cNvPr id="21" name="TextBox 20"/>
          <p:cNvSpPr txBox="1"/>
          <p:nvPr/>
        </p:nvSpPr>
        <p:spPr>
          <a:xfrm>
            <a:off x="2387601" y="2011655"/>
            <a:ext cx="2861733" cy="830997"/>
          </a:xfrm>
          <a:prstGeom prst="rect">
            <a:avLst/>
          </a:prstGeom>
          <a:noFill/>
        </p:spPr>
        <p:txBody>
          <a:bodyPr wrap="square" rtlCol="0">
            <a:spAutoFit/>
          </a:bodyPr>
          <a:lstStyle/>
          <a:p>
            <a:pPr algn="ctr"/>
            <a:r>
              <a:rPr lang="en-US" sz="2400" b="1" u="sng" dirty="0"/>
              <a:t>Sequential Method</a:t>
            </a:r>
          </a:p>
        </p:txBody>
      </p:sp>
      <p:sp>
        <p:nvSpPr>
          <p:cNvPr id="23" name="TextBox 22"/>
          <p:cNvSpPr txBox="1"/>
          <p:nvPr/>
        </p:nvSpPr>
        <p:spPr>
          <a:xfrm>
            <a:off x="6646334" y="2016129"/>
            <a:ext cx="3122075" cy="830997"/>
          </a:xfrm>
          <a:prstGeom prst="rect">
            <a:avLst/>
          </a:prstGeom>
          <a:noFill/>
        </p:spPr>
        <p:txBody>
          <a:bodyPr wrap="square" rtlCol="0">
            <a:spAutoFit/>
          </a:bodyPr>
          <a:lstStyle/>
          <a:p>
            <a:pPr algn="ctr"/>
            <a:r>
              <a:rPr lang="en-US" sz="2400" b="1" u="sng" dirty="0"/>
              <a:t>Maximum Likelihood Method</a:t>
            </a:r>
          </a:p>
        </p:txBody>
      </p:sp>
      <p:sp>
        <p:nvSpPr>
          <p:cNvPr id="24" name="Rounded Rectangle 23"/>
          <p:cNvSpPr/>
          <p:nvPr/>
        </p:nvSpPr>
        <p:spPr>
          <a:xfrm>
            <a:off x="3031068" y="3183484"/>
            <a:ext cx="1540933" cy="1202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u="sng" dirty="0"/>
              <a:t>Part 1</a:t>
            </a:r>
          </a:p>
          <a:p>
            <a:pPr algn="ctr"/>
            <a:r>
              <a:rPr lang="en-US" dirty="0"/>
              <a:t>MF parameters</a:t>
            </a:r>
          </a:p>
        </p:txBody>
      </p:sp>
      <p:sp>
        <p:nvSpPr>
          <p:cNvPr id="25" name="Rounded Rectangle 24"/>
          <p:cNvSpPr/>
          <p:nvPr/>
        </p:nvSpPr>
        <p:spPr>
          <a:xfrm>
            <a:off x="3031068" y="4943727"/>
            <a:ext cx="1540933" cy="11416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u="sng" dirty="0"/>
              <a:t>Part 2</a:t>
            </a:r>
            <a:endParaRPr lang="en-US" b="1" dirty="0"/>
          </a:p>
          <a:p>
            <a:pPr algn="ctr"/>
            <a:r>
              <a:rPr lang="en-US" dirty="0"/>
              <a:t>Probability parameters</a:t>
            </a:r>
          </a:p>
        </p:txBody>
      </p:sp>
      <p:cxnSp>
        <p:nvCxnSpPr>
          <p:cNvPr id="29" name="Straight Arrow Connector 28"/>
          <p:cNvCxnSpPr>
            <a:stCxn id="24" idx="2"/>
            <a:endCxn id="25" idx="0"/>
          </p:cNvCxnSpPr>
          <p:nvPr/>
        </p:nvCxnSpPr>
        <p:spPr>
          <a:xfrm rot="5400000">
            <a:off x="3522542" y="4664733"/>
            <a:ext cx="557987"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1" name="Rounded Rectangle 30"/>
          <p:cNvSpPr/>
          <p:nvPr/>
        </p:nvSpPr>
        <p:spPr>
          <a:xfrm>
            <a:off x="6180669" y="5267052"/>
            <a:ext cx="1540933" cy="6942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MF parameters</a:t>
            </a:r>
          </a:p>
        </p:txBody>
      </p:sp>
      <p:sp>
        <p:nvSpPr>
          <p:cNvPr id="33" name="Rounded Rectangle 32"/>
          <p:cNvSpPr/>
          <p:nvPr/>
        </p:nvSpPr>
        <p:spPr>
          <a:xfrm>
            <a:off x="8331203" y="5267052"/>
            <a:ext cx="1540933" cy="6942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Probability parameters</a:t>
            </a:r>
          </a:p>
        </p:txBody>
      </p:sp>
      <p:cxnSp>
        <p:nvCxnSpPr>
          <p:cNvPr id="35" name="Straight Arrow Connector 34"/>
          <p:cNvCxnSpPr/>
          <p:nvPr/>
        </p:nvCxnSpPr>
        <p:spPr>
          <a:xfrm>
            <a:off x="7721602" y="5614185"/>
            <a:ext cx="609601" cy="1588"/>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15" name="Rounded Rectangle 14"/>
          <p:cNvSpPr/>
          <p:nvPr/>
        </p:nvSpPr>
        <p:spPr>
          <a:xfrm>
            <a:off x="5960535" y="3075727"/>
            <a:ext cx="4165600" cy="100520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u="sng" dirty="0"/>
              <a:t>Part 1 – Initialization</a:t>
            </a:r>
          </a:p>
          <a:p>
            <a:pPr algn="ctr"/>
            <a:endParaRPr lang="en-US" sz="1000" dirty="0"/>
          </a:p>
          <a:p>
            <a:pPr algn="ctr"/>
            <a:r>
              <a:rPr lang="en-US" dirty="0"/>
              <a:t>Sequential Method</a:t>
            </a:r>
          </a:p>
        </p:txBody>
      </p:sp>
      <p:cxnSp>
        <p:nvCxnSpPr>
          <p:cNvPr id="22" name="Straight Arrow Connector 21"/>
          <p:cNvCxnSpPr>
            <a:endCxn id="17" idx="0"/>
          </p:cNvCxnSpPr>
          <p:nvPr/>
        </p:nvCxnSpPr>
        <p:spPr>
          <a:xfrm rot="16200000" flipH="1">
            <a:off x="7800743" y="4323529"/>
            <a:ext cx="48518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743199" y="6474882"/>
            <a:ext cx="4529668" cy="307777"/>
          </a:xfrm>
          <a:prstGeom prst="rect">
            <a:avLst/>
          </a:prstGeom>
          <a:noFill/>
        </p:spPr>
        <p:txBody>
          <a:bodyPr wrap="square" rtlCol="0">
            <a:spAutoFit/>
          </a:bodyPr>
          <a:lstStyle/>
          <a:p>
            <a:r>
              <a:rPr lang="en-US" sz="1400" dirty="0"/>
              <a:t>MF – Membership function</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9D7511C6-13A4-882F-3880-DFD3264DFF25}"/>
                  </a:ext>
                </a:extLst>
              </p14:cNvPr>
              <p14:cNvContentPartPr/>
              <p14:nvPr/>
            </p14:nvContentPartPr>
            <p14:xfrm>
              <a:off x="423573" y="1804032"/>
              <a:ext cx="360" cy="360"/>
            </p14:xfrm>
          </p:contentPart>
        </mc:Choice>
        <mc:Fallback xmlns="">
          <p:pic>
            <p:nvPicPr>
              <p:cNvPr id="2" name="Ink 1">
                <a:extLst>
                  <a:ext uri="{FF2B5EF4-FFF2-40B4-BE49-F238E27FC236}">
                    <a16:creationId xmlns:a16="http://schemas.microsoft.com/office/drawing/2014/main" id="{9D7511C6-13A4-882F-3880-DFD3264DFF25}"/>
                  </a:ext>
                </a:extLst>
              </p:cNvPr>
              <p:cNvPicPr/>
              <p:nvPr/>
            </p:nvPicPr>
            <p:blipFill>
              <a:blip r:embed="rId3"/>
              <a:stretch>
                <a:fillRect/>
              </a:stretch>
            </p:blipFill>
            <p:spPr>
              <a:xfrm>
                <a:off x="414573" y="17953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B07E07D-580E-3039-5ABB-7D08A948A9EB}"/>
                  </a:ext>
                </a:extLst>
              </p14:cNvPr>
              <p14:cNvContentPartPr/>
              <p14:nvPr/>
            </p14:nvContentPartPr>
            <p14:xfrm>
              <a:off x="2645133" y="3933432"/>
              <a:ext cx="360" cy="360"/>
            </p14:xfrm>
          </p:contentPart>
        </mc:Choice>
        <mc:Fallback xmlns="">
          <p:pic>
            <p:nvPicPr>
              <p:cNvPr id="3" name="Ink 2">
                <a:extLst>
                  <a:ext uri="{FF2B5EF4-FFF2-40B4-BE49-F238E27FC236}">
                    <a16:creationId xmlns:a16="http://schemas.microsoft.com/office/drawing/2014/main" id="{6B07E07D-580E-3039-5ABB-7D08A948A9EB}"/>
                  </a:ext>
                </a:extLst>
              </p:cNvPr>
              <p:cNvPicPr/>
              <p:nvPr/>
            </p:nvPicPr>
            <p:blipFill>
              <a:blip r:embed="rId3"/>
              <a:stretch>
                <a:fillRect/>
              </a:stretch>
            </p:blipFill>
            <p:spPr>
              <a:xfrm>
                <a:off x="2636133" y="3924432"/>
                <a:ext cx="18000" cy="18000"/>
              </a:xfrm>
              <a:prstGeom prst="rect">
                <a:avLst/>
              </a:prstGeom>
            </p:spPr>
          </p:pic>
        </mc:Fallback>
      </mc:AlternateContent>
    </p:spTree>
    <p:extLst>
      <p:ext uri="{BB962C8B-B14F-4D97-AF65-F5344CB8AC3E}">
        <p14:creationId xmlns:p14="http://schemas.microsoft.com/office/powerpoint/2010/main" val="118873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293BD-6EB2-31E0-C57D-E17B113F9D53}"/>
              </a:ext>
            </a:extLst>
          </p:cNvPr>
          <p:cNvSpPr>
            <a:spLocks noGrp="1"/>
          </p:cNvSpPr>
          <p:nvPr>
            <p:ph type="title"/>
          </p:nvPr>
        </p:nvSpPr>
        <p:spPr/>
        <p:txBody>
          <a:bodyPr/>
          <a:lstStyle/>
          <a:p>
            <a:endParaRPr lang="LID4096"/>
          </a:p>
        </p:txBody>
      </p:sp>
      <p:sp>
        <p:nvSpPr>
          <p:cNvPr id="7" name="Content Placeholder 6">
            <a:extLst>
              <a:ext uri="{FF2B5EF4-FFF2-40B4-BE49-F238E27FC236}">
                <a16:creationId xmlns:a16="http://schemas.microsoft.com/office/drawing/2014/main" id="{3E501144-9B5C-926B-7EA0-A7FD26AF13DB}"/>
              </a:ext>
            </a:extLst>
          </p:cNvPr>
          <p:cNvSpPr>
            <a:spLocks noGrp="1"/>
          </p:cNvSpPr>
          <p:nvPr>
            <p:ph idx="1"/>
          </p:nvPr>
        </p:nvSpPr>
        <p:spPr/>
        <p:txBody>
          <a:bodyPr/>
          <a:lstStyle/>
          <a:p>
            <a:r>
              <a:rPr lang="en-US" dirty="0"/>
              <a:t>Deriving linguistic rules</a:t>
            </a:r>
          </a:p>
          <a:p>
            <a:endParaRPr lang="en-US" dirty="0"/>
          </a:p>
          <a:p>
            <a:r>
              <a:rPr lang="en-US" dirty="0">
                <a:solidFill>
                  <a:schemeClr val="bg1">
                    <a:lumMod val="65000"/>
                  </a:schemeClr>
                </a:solidFill>
              </a:rPr>
              <a:t>Confidence intervals and personalization</a:t>
            </a:r>
          </a:p>
          <a:p>
            <a:endParaRPr lang="en-US" dirty="0">
              <a:solidFill>
                <a:schemeClr val="bg1">
                  <a:lumMod val="65000"/>
                </a:schemeClr>
              </a:solidFill>
            </a:endParaRPr>
          </a:p>
          <a:p>
            <a:r>
              <a:rPr lang="en-US" dirty="0">
                <a:solidFill>
                  <a:schemeClr val="bg1">
                    <a:lumMod val="65000"/>
                  </a:schemeClr>
                </a:solidFill>
              </a:rPr>
              <a:t>Model communication</a:t>
            </a:r>
          </a:p>
          <a:p>
            <a:endParaRPr lang="en-US" dirty="0">
              <a:solidFill>
                <a:schemeClr val="bg1">
                  <a:lumMod val="65000"/>
                </a:schemeClr>
              </a:solidFill>
            </a:endParaRPr>
          </a:p>
          <a:p>
            <a:r>
              <a:rPr lang="en-US" dirty="0">
                <a:solidFill>
                  <a:schemeClr val="bg1">
                    <a:lumMod val="65000"/>
                  </a:schemeClr>
                </a:solidFill>
              </a:rPr>
              <a:t>Optimizing with soft constraints</a:t>
            </a:r>
          </a:p>
          <a:p>
            <a:endParaRPr lang="en-US" dirty="0">
              <a:solidFill>
                <a:schemeClr val="bg1">
                  <a:lumMod val="65000"/>
                </a:schemeClr>
              </a:solidFill>
            </a:endParaRPr>
          </a:p>
          <a:p>
            <a:r>
              <a:rPr lang="en-US" dirty="0">
                <a:solidFill>
                  <a:schemeClr val="bg1">
                    <a:lumMod val="65000"/>
                  </a:schemeClr>
                </a:solidFill>
              </a:rPr>
              <a:t>Explanation component for deep networks</a:t>
            </a:r>
            <a:endParaRPr lang="LID4096" dirty="0">
              <a:solidFill>
                <a:schemeClr val="bg1">
                  <a:lumMod val="65000"/>
                </a:schemeClr>
              </a:solidFill>
            </a:endParaRPr>
          </a:p>
        </p:txBody>
      </p:sp>
      <p:sp>
        <p:nvSpPr>
          <p:cNvPr id="3" name="Slide Number Placeholder 2">
            <a:extLst>
              <a:ext uri="{FF2B5EF4-FFF2-40B4-BE49-F238E27FC236}">
                <a16:creationId xmlns:a16="http://schemas.microsoft.com/office/drawing/2014/main" id="{71283E5A-1B62-279E-B65D-4A4907216E04}"/>
              </a:ext>
            </a:extLst>
          </p:cNvPr>
          <p:cNvSpPr>
            <a:spLocks noGrp="1"/>
          </p:cNvSpPr>
          <p:nvPr>
            <p:ph type="sldNum" sz="quarter" idx="12"/>
          </p:nvPr>
        </p:nvSpPr>
        <p:spPr/>
        <p:txBody>
          <a:bodyPr/>
          <a:lstStyle/>
          <a:p>
            <a:fld id="{A91BF5F0-98D6-4645-BDED-827194AA7B09}" type="slidenum">
              <a:rPr lang="en-GB" smtClean="0"/>
              <a:t>21</a:t>
            </a:fld>
            <a:endParaRPr lang="en-GB" dirty="0"/>
          </a:p>
        </p:txBody>
      </p:sp>
    </p:spTree>
    <p:extLst>
      <p:ext uri="{BB962C8B-B14F-4D97-AF65-F5344CB8AC3E}">
        <p14:creationId xmlns:p14="http://schemas.microsoft.com/office/powerpoint/2010/main" val="1635300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Mortality risk prediction for septic shock patients</a:t>
            </a:r>
          </a:p>
        </p:txBody>
      </p:sp>
      <p:sp>
        <p:nvSpPr>
          <p:cNvPr id="22" name="Slide Number Placeholder 21"/>
          <p:cNvSpPr>
            <a:spLocks noGrp="1"/>
          </p:cNvSpPr>
          <p:nvPr>
            <p:ph type="sldNum" sz="quarter" idx="12"/>
          </p:nvPr>
        </p:nvSpPr>
        <p:spPr>
          <a:prstGeom prst="rect">
            <a:avLst/>
          </a:prstGeom>
        </p:spPr>
        <p:txBody>
          <a:bodyPr/>
          <a:lstStyle/>
          <a:p>
            <a:fld id="{1F7E2372-52E4-B544-BFFB-EAB0912A788C}" type="slidenum">
              <a:rPr lang="en-US" smtClean="0"/>
              <a:pPr/>
              <a:t>22</a:t>
            </a:fld>
            <a:endParaRPr lang="en-US" dirty="0"/>
          </a:p>
        </p:txBody>
      </p:sp>
      <p:sp>
        <p:nvSpPr>
          <p:cNvPr id="10" name="Text Box 1"/>
          <p:cNvSpPr txBox="1">
            <a:spLocks noChangeArrowheads="1"/>
          </p:cNvSpPr>
          <p:nvPr/>
        </p:nvSpPr>
        <p:spPr bwMode="auto">
          <a:xfrm>
            <a:off x="1524000" y="1435100"/>
            <a:ext cx="8496300" cy="5599262"/>
          </a:xfrm>
          <a:prstGeom prst="rect">
            <a:avLst/>
          </a:prstGeom>
          <a:noFill/>
          <a:ln w="9525">
            <a:noFill/>
            <a:round/>
            <a:headEnd/>
            <a:tailEnd/>
          </a:ln>
        </p:spPr>
        <p:txBody>
          <a:bodyPr lIns="90000" tIns="52200" rIns="90000" bIns="45000">
            <a:prstTxWarp prst="textNoShape">
              <a:avLst/>
            </a:prstTxWarp>
          </a:bodyPr>
          <a:lstStyle/>
          <a:p>
            <a:pPr marL="798513" lvl="1"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Mortality prediction of septic shock using probabilistic fuzzy systems: </a:t>
            </a:r>
            <a:r>
              <a:rPr lang="en-US" sz="2400" u="sng" dirty="0"/>
              <a:t>will the patient be alive or deceased in 72 hours?</a:t>
            </a:r>
            <a:endParaRPr lang="en-US" sz="2000" u="sng" dirty="0">
              <a:solidFill>
                <a:srgbClr val="000000"/>
              </a:solidFill>
            </a:endParaRPr>
          </a:p>
          <a:p>
            <a:pPr marL="741363" lvl="1" indent="-282575">
              <a:lnSpc>
                <a:spcPct val="98000"/>
              </a:lnSpc>
              <a:spcBef>
                <a:spcPts val="525"/>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lvl="3" indent="-284163">
              <a:lnSpc>
                <a:spcPct val="98000"/>
              </a:lnSpc>
              <a:spcBef>
                <a:spcPts val="525"/>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25"/>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63"/>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p:txBody>
      </p:sp>
      <p:pic>
        <p:nvPicPr>
          <p:cNvPr id="11" name="Picture 10" descr="Screen shot 2011-12-16 at 1.45.33 AM.png"/>
          <p:cNvPicPr>
            <a:picLocks noChangeAspect="1"/>
          </p:cNvPicPr>
          <p:nvPr/>
        </p:nvPicPr>
        <p:blipFill>
          <a:blip r:embed="rId3" cstate="print"/>
          <a:stretch>
            <a:fillRect/>
          </a:stretch>
        </p:blipFill>
        <p:spPr>
          <a:xfrm>
            <a:off x="1895441" y="3115764"/>
            <a:ext cx="1544140" cy="1897412"/>
          </a:xfrm>
          <a:prstGeom prst="rect">
            <a:avLst/>
          </a:prstGeom>
        </p:spPr>
      </p:pic>
      <p:sp>
        <p:nvSpPr>
          <p:cNvPr id="13" name="TextBox 12"/>
          <p:cNvSpPr txBox="1"/>
          <p:nvPr/>
        </p:nvSpPr>
        <p:spPr>
          <a:xfrm>
            <a:off x="3304118" y="4255046"/>
            <a:ext cx="1168401" cy="553998"/>
          </a:xfrm>
          <a:prstGeom prst="rect">
            <a:avLst/>
          </a:prstGeom>
          <a:noFill/>
        </p:spPr>
        <p:txBody>
          <a:bodyPr wrap="square" rtlCol="0">
            <a:spAutoFit/>
          </a:bodyPr>
          <a:lstStyle/>
          <a:p>
            <a:pPr algn="ctr"/>
            <a:r>
              <a:rPr lang="en-US" dirty="0"/>
              <a:t>t</a:t>
            </a:r>
            <a:r>
              <a:rPr lang="en-US" baseline="-25000" dirty="0"/>
              <a:t>0</a:t>
            </a:r>
          </a:p>
          <a:p>
            <a:pPr algn="ctr"/>
            <a:r>
              <a:rPr lang="en-US" baseline="-25000" dirty="0"/>
              <a:t>(admission)</a:t>
            </a:r>
          </a:p>
        </p:txBody>
      </p:sp>
      <p:pic>
        <p:nvPicPr>
          <p:cNvPr id="18" name="Picture 17" descr="Screen shot 2011-12-16 at 1.52.10 AM.png"/>
          <p:cNvPicPr>
            <a:picLocks noChangeAspect="1"/>
          </p:cNvPicPr>
          <p:nvPr/>
        </p:nvPicPr>
        <p:blipFill>
          <a:blip r:embed="rId4" cstate="print"/>
          <a:stretch>
            <a:fillRect/>
          </a:stretch>
        </p:blipFill>
        <p:spPr>
          <a:xfrm>
            <a:off x="3843866" y="4060920"/>
            <a:ext cx="6347884" cy="217131"/>
          </a:xfrm>
          <a:prstGeom prst="rect">
            <a:avLst/>
          </a:prstGeom>
        </p:spPr>
      </p:pic>
      <p:sp>
        <p:nvSpPr>
          <p:cNvPr id="19" name="TextBox 18"/>
          <p:cNvSpPr txBox="1"/>
          <p:nvPr/>
        </p:nvSpPr>
        <p:spPr>
          <a:xfrm>
            <a:off x="5319785" y="4278050"/>
            <a:ext cx="1168401" cy="553998"/>
          </a:xfrm>
          <a:prstGeom prst="rect">
            <a:avLst/>
          </a:prstGeom>
          <a:noFill/>
        </p:spPr>
        <p:txBody>
          <a:bodyPr wrap="square" rtlCol="0">
            <a:spAutoFit/>
          </a:bodyPr>
          <a:lstStyle/>
          <a:p>
            <a:pPr algn="ctr"/>
            <a:r>
              <a:rPr lang="en-US" dirty="0" err="1"/>
              <a:t>t</a:t>
            </a:r>
            <a:endParaRPr lang="en-US" baseline="-25000" dirty="0"/>
          </a:p>
          <a:p>
            <a:pPr algn="ctr"/>
            <a:r>
              <a:rPr lang="en-US" baseline="-25000" dirty="0"/>
              <a:t>(present)</a:t>
            </a:r>
          </a:p>
        </p:txBody>
      </p:sp>
      <p:pic>
        <p:nvPicPr>
          <p:cNvPr id="20" name="Picture 19" descr="Screen shot 2011-12-16 at 1.55.25 AM.png"/>
          <p:cNvPicPr>
            <a:picLocks noChangeAspect="1"/>
          </p:cNvPicPr>
          <p:nvPr/>
        </p:nvPicPr>
        <p:blipFill>
          <a:blip r:embed="rId5" cstate="print"/>
          <a:stretch>
            <a:fillRect/>
          </a:stretch>
        </p:blipFill>
        <p:spPr>
          <a:xfrm>
            <a:off x="3860799" y="5245119"/>
            <a:ext cx="311150" cy="146050"/>
          </a:xfrm>
          <a:prstGeom prst="rect">
            <a:avLst/>
          </a:prstGeom>
        </p:spPr>
      </p:pic>
      <p:sp>
        <p:nvSpPr>
          <p:cNvPr id="21" name="TextBox 20"/>
          <p:cNvSpPr txBox="1"/>
          <p:nvPr/>
        </p:nvSpPr>
        <p:spPr>
          <a:xfrm>
            <a:off x="4224265" y="5155705"/>
            <a:ext cx="874184" cy="276999"/>
          </a:xfrm>
          <a:prstGeom prst="rect">
            <a:avLst/>
          </a:prstGeom>
          <a:noFill/>
        </p:spPr>
        <p:txBody>
          <a:bodyPr wrap="square" rtlCol="0">
            <a:spAutoFit/>
          </a:bodyPr>
          <a:lstStyle/>
          <a:p>
            <a:r>
              <a:rPr lang="en-US" sz="1200" dirty="0"/>
              <a:t>8 hours</a:t>
            </a:r>
          </a:p>
        </p:txBody>
      </p:sp>
      <p:sp>
        <p:nvSpPr>
          <p:cNvPr id="25" name="TextBox 24"/>
          <p:cNvSpPr txBox="1"/>
          <p:nvPr/>
        </p:nvSpPr>
        <p:spPr>
          <a:xfrm>
            <a:off x="8000990" y="4278050"/>
            <a:ext cx="1168401" cy="553998"/>
          </a:xfrm>
          <a:prstGeom prst="rect">
            <a:avLst/>
          </a:prstGeom>
          <a:noFill/>
        </p:spPr>
        <p:txBody>
          <a:bodyPr wrap="square" rtlCol="0">
            <a:spAutoFit/>
          </a:bodyPr>
          <a:lstStyle/>
          <a:p>
            <a:pPr algn="ctr"/>
            <a:r>
              <a:rPr lang="en-US" dirty="0"/>
              <a:t>t</a:t>
            </a:r>
            <a:r>
              <a:rPr lang="en-US" baseline="-25000" dirty="0"/>
              <a:t>72</a:t>
            </a:r>
          </a:p>
          <a:p>
            <a:pPr algn="ctr"/>
            <a:r>
              <a:rPr lang="en-US" baseline="-25000" dirty="0"/>
              <a:t>(</a:t>
            </a:r>
            <a:r>
              <a:rPr lang="en-US" baseline="-25000" dirty="0" err="1"/>
              <a:t>t</a:t>
            </a:r>
            <a:r>
              <a:rPr lang="en-US" baseline="-25000" dirty="0"/>
              <a:t> + 72 hours)</a:t>
            </a:r>
          </a:p>
        </p:txBody>
      </p:sp>
      <p:sp>
        <p:nvSpPr>
          <p:cNvPr id="26" name="Rectangle 25"/>
          <p:cNvSpPr/>
          <p:nvPr/>
        </p:nvSpPr>
        <p:spPr>
          <a:xfrm>
            <a:off x="8500534" y="3691486"/>
            <a:ext cx="1710267" cy="4202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Alive/Deceased</a:t>
            </a:r>
          </a:p>
        </p:txBody>
      </p:sp>
      <p:cxnSp>
        <p:nvCxnSpPr>
          <p:cNvPr id="28" name="Straight Arrow Connector 27"/>
          <p:cNvCxnSpPr/>
          <p:nvPr/>
        </p:nvCxnSpPr>
        <p:spPr>
          <a:xfrm>
            <a:off x="5892801" y="3928547"/>
            <a:ext cx="2607733"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403520" y="3606816"/>
            <a:ext cx="1512804" cy="307777"/>
          </a:xfrm>
          <a:prstGeom prst="rect">
            <a:avLst/>
          </a:prstGeom>
          <a:noFill/>
        </p:spPr>
        <p:txBody>
          <a:bodyPr wrap="square" rtlCol="0">
            <a:spAutoFit/>
          </a:bodyPr>
          <a:lstStyle/>
          <a:p>
            <a:pPr algn="ctr"/>
            <a:r>
              <a:rPr lang="en-US" sz="1400" dirty="0"/>
              <a:t>72 hours</a:t>
            </a:r>
          </a:p>
        </p:txBody>
      </p:sp>
    </p:spTree>
    <p:extLst>
      <p:ext uri="{BB962C8B-B14F-4D97-AF65-F5344CB8AC3E}">
        <p14:creationId xmlns:p14="http://schemas.microsoft.com/office/powerpoint/2010/main" val="1995423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Models</a:t>
            </a:r>
          </a:p>
        </p:txBody>
      </p:sp>
      <p:sp>
        <p:nvSpPr>
          <p:cNvPr id="3" name="Content Placeholder 2"/>
          <p:cNvSpPr>
            <a:spLocks noGrp="1"/>
          </p:cNvSpPr>
          <p:nvPr>
            <p:ph idx="1"/>
          </p:nvPr>
        </p:nvSpPr>
        <p:spPr/>
        <p:txBody>
          <a:bodyPr/>
          <a:lstStyle/>
          <a:p>
            <a:r>
              <a:rPr lang="en-US" dirty="0"/>
              <a:t>APACHE (Acute Physiology and Chronic Health Evaluation)</a:t>
            </a:r>
          </a:p>
          <a:p>
            <a:pPr lvl="1"/>
            <a:r>
              <a:rPr lang="en-US" dirty="0"/>
              <a:t>Earliest model from 1981</a:t>
            </a:r>
          </a:p>
          <a:p>
            <a:pPr lvl="1"/>
            <a:r>
              <a:rPr lang="en-US" dirty="0"/>
              <a:t>Three revisions, fourth is in the make</a:t>
            </a:r>
          </a:p>
          <a:p>
            <a:pPr lvl="1"/>
            <a:r>
              <a:rPr lang="en-US" dirty="0"/>
              <a:t>Considers 32 physiological variables</a:t>
            </a:r>
          </a:p>
          <a:p>
            <a:r>
              <a:rPr lang="en-US" dirty="0"/>
              <a:t>SAPS (Simplified Acute Physiology Score)</a:t>
            </a:r>
          </a:p>
          <a:p>
            <a:pPr lvl="1"/>
            <a:r>
              <a:rPr lang="en-US" dirty="0"/>
              <a:t>Aims to simplify APACHE model</a:t>
            </a:r>
          </a:p>
          <a:p>
            <a:r>
              <a:rPr lang="en-US" dirty="0"/>
              <a:t>MPM (Mortality probability models)</a:t>
            </a:r>
          </a:p>
          <a:p>
            <a:pPr lvl="1"/>
            <a:r>
              <a:rPr lang="en-US" dirty="0"/>
              <a:t>Based on logistic regression</a:t>
            </a:r>
          </a:p>
          <a:p>
            <a:r>
              <a:rPr lang="en-US" dirty="0"/>
              <a:t>SOFA (Sepsis-related Organ Failure Assessment)</a:t>
            </a:r>
          </a:p>
          <a:p>
            <a:pPr lvl="1"/>
            <a:r>
              <a:rPr lang="en-US" dirty="0"/>
              <a:t>System-level evaluation</a:t>
            </a:r>
          </a:p>
        </p:txBody>
      </p:sp>
    </p:spTree>
    <p:extLst>
      <p:ext uri="{BB962C8B-B14F-4D97-AF65-F5344CB8AC3E}">
        <p14:creationId xmlns:p14="http://schemas.microsoft.com/office/powerpoint/2010/main" val="3778490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a:spLocks noChangeArrowheads="1"/>
          </p:cNvSpPr>
          <p:nvPr/>
        </p:nvSpPr>
        <p:spPr bwMode="auto">
          <a:xfrm>
            <a:off x="1524000" y="1435100"/>
            <a:ext cx="8496300" cy="5599262"/>
          </a:xfrm>
          <a:prstGeom prst="rect">
            <a:avLst/>
          </a:prstGeom>
          <a:noFill/>
          <a:ln w="9525">
            <a:noFill/>
            <a:round/>
            <a:headEnd/>
            <a:tailEnd/>
          </a:ln>
        </p:spPr>
        <p:txBody>
          <a:bodyPr lIns="90000" tIns="52200" rIns="90000" bIns="45000">
            <a:prstTxWarp prst="textNoShape">
              <a:avLst/>
            </a:prstTxWarp>
          </a:bodyPr>
          <a:lstStyle/>
          <a:p>
            <a:pPr marL="798513" lvl="1"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Results obtained after running PFS, FM and LR models, using respective most predictive variables</a:t>
            </a:r>
            <a:endParaRPr lang="en-US" sz="2200" dirty="0">
              <a:solidFill>
                <a:srgbClr val="000000"/>
              </a:solidFill>
            </a:endParaRPr>
          </a:p>
          <a:p>
            <a:pPr lvl="3" indent="-284163">
              <a:lnSpc>
                <a:spcPct val="98000"/>
              </a:lnSpc>
              <a:spcBef>
                <a:spcPts val="525"/>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25"/>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63"/>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p:txBody>
      </p:sp>
      <p:sp>
        <p:nvSpPr>
          <p:cNvPr id="8" name="Title 7"/>
          <p:cNvSpPr>
            <a:spLocks noGrp="1"/>
          </p:cNvSpPr>
          <p:nvPr>
            <p:ph type="title"/>
          </p:nvPr>
        </p:nvSpPr>
        <p:spPr/>
        <p:txBody>
          <a:bodyPr/>
          <a:lstStyle/>
          <a:p>
            <a:r>
              <a:rPr lang="en-US" dirty="0"/>
              <a:t>Results – accuracy </a:t>
            </a:r>
          </a:p>
        </p:txBody>
      </p:sp>
      <p:sp>
        <p:nvSpPr>
          <p:cNvPr id="22" name="Slide Number Placeholder 21"/>
          <p:cNvSpPr>
            <a:spLocks noGrp="1"/>
          </p:cNvSpPr>
          <p:nvPr>
            <p:ph type="sldNum" sz="quarter" idx="12"/>
          </p:nvPr>
        </p:nvSpPr>
        <p:spPr>
          <a:prstGeom prst="rect">
            <a:avLst/>
          </a:prstGeom>
        </p:spPr>
        <p:txBody>
          <a:bodyPr/>
          <a:lstStyle/>
          <a:p>
            <a:fld id="{1F7E2372-52E4-B544-BFFB-EAB0912A788C}" type="slidenum">
              <a:rPr lang="en-US" smtClean="0"/>
              <a:pPr/>
              <a:t>24</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156256596"/>
              </p:ext>
            </p:extLst>
          </p:nvPr>
        </p:nvGraphicFramePr>
        <p:xfrm>
          <a:off x="2927235" y="2852936"/>
          <a:ext cx="6096000" cy="14833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pPr algn="ctr"/>
                      <a:endParaRPr lang="en-US" dirty="0">
                        <a:solidFill>
                          <a:schemeClr val="bg1"/>
                        </a:solidFill>
                      </a:endParaRPr>
                    </a:p>
                  </a:txBody>
                  <a:tcPr/>
                </a:tc>
                <a:tc>
                  <a:txBody>
                    <a:bodyPr/>
                    <a:lstStyle/>
                    <a:p>
                      <a:pPr algn="ctr"/>
                      <a:r>
                        <a:rPr lang="en-US" dirty="0">
                          <a:solidFill>
                            <a:schemeClr val="bg1"/>
                          </a:solidFill>
                        </a:rPr>
                        <a:t>PFS</a:t>
                      </a:r>
                    </a:p>
                  </a:txBody>
                  <a:tcPr/>
                </a:tc>
                <a:tc>
                  <a:txBody>
                    <a:bodyPr/>
                    <a:lstStyle/>
                    <a:p>
                      <a:pPr algn="ctr"/>
                      <a:r>
                        <a:rPr lang="en-US" dirty="0">
                          <a:solidFill>
                            <a:schemeClr val="bg1"/>
                          </a:solidFill>
                        </a:rPr>
                        <a:t>FM</a:t>
                      </a:r>
                    </a:p>
                  </a:txBody>
                  <a:tcPr/>
                </a:tc>
                <a:tc>
                  <a:txBody>
                    <a:bodyPr/>
                    <a:lstStyle/>
                    <a:p>
                      <a:pPr algn="ctr"/>
                      <a:r>
                        <a:rPr lang="en-US" dirty="0">
                          <a:solidFill>
                            <a:schemeClr val="bg1"/>
                          </a:solidFill>
                        </a:rPr>
                        <a:t>LR</a:t>
                      </a:r>
                    </a:p>
                  </a:txBody>
                  <a:tcPr/>
                </a:tc>
                <a:extLst>
                  <a:ext uri="{0D108BD9-81ED-4DB2-BD59-A6C34878D82A}">
                    <a16:rowId xmlns:a16="http://schemas.microsoft.com/office/drawing/2014/main" val="10000"/>
                  </a:ext>
                </a:extLst>
              </a:tr>
              <a:tr h="370840">
                <a:tc>
                  <a:txBody>
                    <a:bodyPr/>
                    <a:lstStyle/>
                    <a:p>
                      <a:pPr algn="ctr"/>
                      <a:r>
                        <a:rPr lang="en-US" dirty="0">
                          <a:solidFill>
                            <a:srgbClr val="17375E"/>
                          </a:solidFill>
                        </a:rPr>
                        <a:t>AUC</a:t>
                      </a:r>
                    </a:p>
                  </a:txBody>
                  <a:tcPr/>
                </a:tc>
                <a:tc>
                  <a:txBody>
                    <a:bodyPr/>
                    <a:lstStyle/>
                    <a:p>
                      <a:pPr algn="ctr"/>
                      <a:r>
                        <a:rPr lang="en-US" sz="1800" kern="1200" dirty="0">
                          <a:solidFill>
                            <a:schemeClr val="dk1"/>
                          </a:solidFill>
                          <a:latin typeface="+mn-lt"/>
                          <a:ea typeface="+mn-ea"/>
                          <a:cs typeface="+mn-cs"/>
                        </a:rPr>
                        <a:t>0.81 ± 0.02</a:t>
                      </a:r>
                      <a:endParaRPr lang="en-US" dirty="0">
                        <a:solidFill>
                          <a:srgbClr val="17375E"/>
                        </a:solidFill>
                      </a:endParaRPr>
                    </a:p>
                  </a:txBody>
                  <a:tcPr/>
                </a:tc>
                <a:tc>
                  <a:txBody>
                    <a:bodyPr/>
                    <a:lstStyle/>
                    <a:p>
                      <a:pPr algn="ctr"/>
                      <a:r>
                        <a:rPr lang="en-US" sz="1800" kern="1200" dirty="0">
                          <a:solidFill>
                            <a:schemeClr val="dk1"/>
                          </a:solidFill>
                          <a:latin typeface="+mn-lt"/>
                          <a:ea typeface="+mn-ea"/>
                          <a:cs typeface="+mn-cs"/>
                        </a:rPr>
                        <a:t>0.83 ± 0.03</a:t>
                      </a:r>
                      <a:endParaRPr lang="en-US" dirty="0">
                        <a:solidFill>
                          <a:srgbClr val="17375E"/>
                        </a:solidFill>
                      </a:endParaRPr>
                    </a:p>
                  </a:txBody>
                  <a:tcPr/>
                </a:tc>
                <a:tc>
                  <a:txBody>
                    <a:bodyPr/>
                    <a:lstStyle/>
                    <a:p>
                      <a:pPr algn="ctr"/>
                      <a:r>
                        <a:rPr lang="en-US" sz="1800" kern="1200" dirty="0">
                          <a:solidFill>
                            <a:schemeClr val="dk1"/>
                          </a:solidFill>
                          <a:latin typeface="+mn-lt"/>
                          <a:ea typeface="+mn-ea"/>
                          <a:cs typeface="+mn-cs"/>
                        </a:rPr>
                        <a:t>0.83 ± 0.02</a:t>
                      </a:r>
                      <a:endParaRPr lang="en-US" dirty="0">
                        <a:solidFill>
                          <a:srgbClr val="17375E"/>
                        </a:solidFill>
                      </a:endParaRPr>
                    </a:p>
                  </a:txBody>
                  <a:tcPr/>
                </a:tc>
                <a:extLst>
                  <a:ext uri="{0D108BD9-81ED-4DB2-BD59-A6C34878D82A}">
                    <a16:rowId xmlns:a16="http://schemas.microsoft.com/office/drawing/2014/main" val="10001"/>
                  </a:ext>
                </a:extLst>
              </a:tr>
              <a:tr h="370840">
                <a:tc>
                  <a:txBody>
                    <a:bodyPr/>
                    <a:lstStyle/>
                    <a:p>
                      <a:pPr algn="ctr"/>
                      <a:r>
                        <a:rPr lang="en-US" sz="1800" kern="1200" dirty="0">
                          <a:solidFill>
                            <a:schemeClr val="dk1"/>
                          </a:solidFill>
                          <a:latin typeface="+mn-lt"/>
                          <a:ea typeface="+mn-ea"/>
                          <a:cs typeface="+mn-cs"/>
                        </a:rPr>
                        <a:t>Specificity</a:t>
                      </a:r>
                      <a:endParaRPr lang="en-US" dirty="0">
                        <a:solidFill>
                          <a:srgbClr val="17375E"/>
                        </a:solidFill>
                      </a:endParaRPr>
                    </a:p>
                  </a:txBody>
                  <a:tcPr/>
                </a:tc>
                <a:tc>
                  <a:txBody>
                    <a:bodyPr/>
                    <a:lstStyle/>
                    <a:p>
                      <a:pPr algn="ctr"/>
                      <a:r>
                        <a:rPr lang="en-US" sz="1800" kern="1200" dirty="0">
                          <a:solidFill>
                            <a:schemeClr val="dk1"/>
                          </a:solidFill>
                          <a:latin typeface="+mn-lt"/>
                          <a:ea typeface="+mn-ea"/>
                          <a:cs typeface="+mn-cs"/>
                        </a:rPr>
                        <a:t>0.78 ± 0.03</a:t>
                      </a:r>
                      <a:endParaRPr lang="en-US" dirty="0">
                        <a:solidFill>
                          <a:srgbClr val="17375E"/>
                        </a:solidFill>
                      </a:endParaRPr>
                    </a:p>
                  </a:txBody>
                  <a:tcPr/>
                </a:tc>
                <a:tc>
                  <a:txBody>
                    <a:bodyPr/>
                    <a:lstStyle/>
                    <a:p>
                      <a:pPr algn="ctr"/>
                      <a:r>
                        <a:rPr lang="en-US" sz="1800" kern="1200" dirty="0">
                          <a:solidFill>
                            <a:schemeClr val="dk1"/>
                          </a:solidFill>
                          <a:latin typeface="+mn-lt"/>
                          <a:ea typeface="+mn-ea"/>
                          <a:cs typeface="+mn-cs"/>
                        </a:rPr>
                        <a:t>0.82 ± 0.02</a:t>
                      </a:r>
                      <a:endParaRPr lang="en-US" dirty="0">
                        <a:solidFill>
                          <a:srgbClr val="17375E"/>
                        </a:solidFill>
                      </a:endParaRPr>
                    </a:p>
                  </a:txBody>
                  <a:tcPr/>
                </a:tc>
                <a:tc>
                  <a:txBody>
                    <a:bodyPr/>
                    <a:lstStyle/>
                    <a:p>
                      <a:pPr algn="ctr"/>
                      <a:r>
                        <a:rPr lang="en-US" sz="1800" kern="1200" dirty="0">
                          <a:solidFill>
                            <a:schemeClr val="dk1"/>
                          </a:solidFill>
                          <a:latin typeface="+mn-lt"/>
                          <a:ea typeface="+mn-ea"/>
                          <a:cs typeface="+mn-cs"/>
                        </a:rPr>
                        <a:t>0.85 ± 0.02</a:t>
                      </a:r>
                      <a:endParaRPr lang="en-US" dirty="0">
                        <a:solidFill>
                          <a:srgbClr val="17375E"/>
                        </a:solidFill>
                      </a:endParaRPr>
                    </a:p>
                  </a:txBody>
                  <a:tcPr/>
                </a:tc>
                <a:extLst>
                  <a:ext uri="{0D108BD9-81ED-4DB2-BD59-A6C34878D82A}">
                    <a16:rowId xmlns:a16="http://schemas.microsoft.com/office/drawing/2014/main" val="10002"/>
                  </a:ext>
                </a:extLst>
              </a:tr>
              <a:tr h="370840">
                <a:tc>
                  <a:txBody>
                    <a:bodyPr/>
                    <a:lstStyle/>
                    <a:p>
                      <a:pPr algn="ctr"/>
                      <a:r>
                        <a:rPr lang="en-US" sz="1800" kern="1200" dirty="0">
                          <a:solidFill>
                            <a:schemeClr val="dk1"/>
                          </a:solidFill>
                          <a:latin typeface="+mn-lt"/>
                          <a:ea typeface="+mn-ea"/>
                          <a:cs typeface="+mn-cs"/>
                        </a:rPr>
                        <a:t>Sensitivity</a:t>
                      </a:r>
                      <a:endParaRPr lang="en-US" dirty="0">
                        <a:solidFill>
                          <a:srgbClr val="17375E"/>
                        </a:solidFill>
                      </a:endParaRPr>
                    </a:p>
                  </a:txBody>
                  <a:tcPr/>
                </a:tc>
                <a:tc>
                  <a:txBody>
                    <a:bodyPr/>
                    <a:lstStyle/>
                    <a:p>
                      <a:pPr algn="ctr"/>
                      <a:r>
                        <a:rPr lang="en-US" sz="1800" kern="1200" dirty="0">
                          <a:solidFill>
                            <a:schemeClr val="dk1"/>
                          </a:solidFill>
                          <a:latin typeface="+mn-lt"/>
                          <a:ea typeface="+mn-ea"/>
                          <a:cs typeface="+mn-cs"/>
                        </a:rPr>
                        <a:t>0.83 ± 0.04</a:t>
                      </a:r>
                      <a:endParaRPr lang="en-US" dirty="0">
                        <a:solidFill>
                          <a:srgbClr val="17375E"/>
                        </a:solidFill>
                      </a:endParaRPr>
                    </a:p>
                  </a:txBody>
                  <a:tcPr/>
                </a:tc>
                <a:tc>
                  <a:txBody>
                    <a:bodyPr/>
                    <a:lstStyle/>
                    <a:p>
                      <a:pPr algn="ctr"/>
                      <a:r>
                        <a:rPr lang="en-US" sz="1800" kern="1200" dirty="0">
                          <a:solidFill>
                            <a:schemeClr val="dk1"/>
                          </a:solidFill>
                          <a:latin typeface="+mn-lt"/>
                          <a:ea typeface="+mn-ea"/>
                          <a:cs typeface="+mn-cs"/>
                        </a:rPr>
                        <a:t>0.84 ± 0.03</a:t>
                      </a:r>
                      <a:endParaRPr lang="en-US" dirty="0">
                        <a:solidFill>
                          <a:srgbClr val="17375E"/>
                        </a:solidFill>
                      </a:endParaRPr>
                    </a:p>
                  </a:txBody>
                  <a:tcPr/>
                </a:tc>
                <a:tc>
                  <a:txBody>
                    <a:bodyPr/>
                    <a:lstStyle/>
                    <a:p>
                      <a:pPr algn="ctr"/>
                      <a:r>
                        <a:rPr lang="en-US" sz="1800" kern="1200" dirty="0">
                          <a:solidFill>
                            <a:schemeClr val="dk1"/>
                          </a:solidFill>
                          <a:latin typeface="+mn-lt"/>
                          <a:ea typeface="+mn-ea"/>
                          <a:cs typeface="+mn-cs"/>
                        </a:rPr>
                        <a:t>0.81 ± 0.03</a:t>
                      </a:r>
                      <a:endParaRPr lang="en-US" dirty="0">
                        <a:solidFill>
                          <a:srgbClr val="17375E"/>
                        </a:solidFill>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2207569" y="5301209"/>
            <a:ext cx="6815667" cy="307777"/>
          </a:xfrm>
          <a:prstGeom prst="rect">
            <a:avLst/>
          </a:prstGeom>
          <a:noFill/>
        </p:spPr>
        <p:txBody>
          <a:bodyPr wrap="square" rtlCol="0">
            <a:spAutoFit/>
          </a:bodyPr>
          <a:lstStyle/>
          <a:p>
            <a:r>
              <a:rPr lang="en-US" sz="1400" dirty="0"/>
              <a:t>PFS – Probabilistic fuzzy system; FM – fuzzy system; LR – Logistic regression</a:t>
            </a:r>
          </a:p>
        </p:txBody>
      </p:sp>
    </p:spTree>
    <p:extLst>
      <p:ext uri="{BB962C8B-B14F-4D97-AF65-F5344CB8AC3E}">
        <p14:creationId xmlns:p14="http://schemas.microsoft.com/office/powerpoint/2010/main" val="241741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Linguistic rules</a:t>
            </a:r>
          </a:p>
        </p:txBody>
      </p:sp>
      <p:sp>
        <p:nvSpPr>
          <p:cNvPr id="22" name="Slide Number Placeholder 21"/>
          <p:cNvSpPr>
            <a:spLocks noGrp="1"/>
          </p:cNvSpPr>
          <p:nvPr>
            <p:ph type="sldNum" sz="quarter" idx="12"/>
          </p:nvPr>
        </p:nvSpPr>
        <p:spPr>
          <a:prstGeom prst="rect">
            <a:avLst/>
          </a:prstGeom>
        </p:spPr>
        <p:txBody>
          <a:bodyPr/>
          <a:lstStyle/>
          <a:p>
            <a:fld id="{1F7E2372-52E4-B544-BFFB-EAB0912A788C}" type="slidenum">
              <a:rPr lang="en-US" smtClean="0"/>
              <a:pPr/>
              <a:t>25</a:t>
            </a:fld>
            <a:endParaRPr lang="en-US" dirty="0"/>
          </a:p>
        </p:txBody>
      </p:sp>
      <p:sp>
        <p:nvSpPr>
          <p:cNvPr id="7" name="Text Box 1"/>
          <p:cNvSpPr txBox="1">
            <a:spLocks noChangeArrowheads="1"/>
          </p:cNvSpPr>
          <p:nvPr/>
        </p:nvSpPr>
        <p:spPr bwMode="auto">
          <a:xfrm>
            <a:off x="1524000" y="1268760"/>
            <a:ext cx="8496300" cy="5765602"/>
          </a:xfrm>
          <a:prstGeom prst="rect">
            <a:avLst/>
          </a:prstGeom>
          <a:noFill/>
          <a:ln w="9525">
            <a:noFill/>
            <a:round/>
            <a:headEnd/>
            <a:tailEnd/>
          </a:ln>
        </p:spPr>
        <p:txBody>
          <a:bodyPr lIns="90000" tIns="52200" rIns="90000" bIns="45000">
            <a:prstTxWarp prst="textNoShape">
              <a:avLst/>
            </a:prstTxWarp>
          </a:bodyPr>
          <a:lstStyle/>
          <a:p>
            <a:pPr marL="798513" lvl="1"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Simplified fuzzy rules:</a:t>
            </a:r>
          </a:p>
          <a:p>
            <a:pPr marL="798513" lvl="1"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p>
          <a:p>
            <a:pPr marL="798513" lvl="1" indent="-339725">
              <a:lnSpc>
                <a:spcPct val="98000"/>
              </a:lnSpc>
              <a:spcBef>
                <a:spcPts val="563"/>
              </a:spcBef>
              <a:buClr>
                <a:schemeClr val="tx2">
                  <a:lumMod val="60000"/>
                  <a:lumOff val="40000"/>
                </a:schemeClr>
              </a:buClr>
              <a:buSzPct val="75000"/>
              <a:buFont typeface="Courier New"/>
              <a:buChar char="o"/>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1600" b="1" dirty="0">
                <a:solidFill>
                  <a:schemeClr val="tx1">
                    <a:lumMod val="60000"/>
                    <a:lumOff val="40000"/>
                  </a:schemeClr>
                </a:solidFill>
              </a:rPr>
              <a:t>R1 </a:t>
            </a:r>
            <a:r>
              <a:rPr lang="en-US" sz="1600" dirty="0">
                <a:solidFill>
                  <a:schemeClr val="tx1">
                    <a:lumMod val="60000"/>
                    <a:lumOff val="40000"/>
                  </a:schemeClr>
                </a:solidFill>
              </a:rPr>
              <a:t>(blue): </a:t>
            </a:r>
            <a:r>
              <a:rPr lang="en-US" sz="1600" b="1" dirty="0">
                <a:solidFill>
                  <a:schemeClr val="tx1">
                    <a:lumMod val="60000"/>
                    <a:lumOff val="40000"/>
                  </a:schemeClr>
                </a:solidFill>
              </a:rPr>
              <a:t>If </a:t>
            </a:r>
            <a:r>
              <a:rPr lang="en-US" sz="1600" dirty="0">
                <a:solidFill>
                  <a:schemeClr val="tx1">
                    <a:lumMod val="60000"/>
                    <a:lumOff val="40000"/>
                  </a:schemeClr>
                </a:solidFill>
              </a:rPr>
              <a:t>diastolic arterial blood pressure is normal and platelets are very high and fiO2 is (not being ventilated) and white blood cell count is normal/slightly low and spO2 is normal and PTT is slightly high </a:t>
            </a:r>
            <a:r>
              <a:rPr lang="en-US" sz="1600" b="1" dirty="0">
                <a:solidFill>
                  <a:schemeClr val="tx1">
                    <a:lumMod val="60000"/>
                    <a:lumOff val="40000"/>
                  </a:schemeClr>
                </a:solidFill>
              </a:rPr>
              <a:t>then </a:t>
            </a:r>
            <a:r>
              <a:rPr lang="en-US" sz="1600" dirty="0">
                <a:solidFill>
                  <a:schemeClr val="tx1">
                    <a:lumMod val="60000"/>
                    <a:lumOff val="40000"/>
                  </a:schemeClr>
                </a:solidFill>
              </a:rPr>
              <a:t>y = 0.05. </a:t>
            </a:r>
          </a:p>
          <a:p>
            <a:pPr marL="798513" lvl="1" indent="-339725">
              <a:lnSpc>
                <a:spcPct val="98000"/>
              </a:lnSpc>
              <a:spcBef>
                <a:spcPts val="563"/>
              </a:spcBef>
              <a:buClr>
                <a:schemeClr val="tx2">
                  <a:lumMod val="60000"/>
                  <a:lumOff val="40000"/>
                </a:schemeClr>
              </a:buClr>
              <a:buSzPct val="75000"/>
              <a:buFont typeface="Courier New"/>
              <a:buChar char="o"/>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1600" b="1" dirty="0"/>
              <a:t>R2 </a:t>
            </a:r>
            <a:r>
              <a:rPr lang="en-US" sz="1600" dirty="0"/>
              <a:t>(green): </a:t>
            </a:r>
            <a:r>
              <a:rPr lang="en-US" sz="1600" b="1" dirty="0"/>
              <a:t>If </a:t>
            </a:r>
            <a:r>
              <a:rPr lang="en-US" sz="1600" dirty="0"/>
              <a:t>diastolic arterial blood pressure is normal/slightly low and platelets are low and fiO2 (not being ventilated) and white blood cell count is very low and spO2 is low and PTT is normal </a:t>
            </a:r>
            <a:r>
              <a:rPr lang="en-US" sz="1600" b="1" dirty="0"/>
              <a:t>then </a:t>
            </a:r>
            <a:r>
              <a:rPr lang="en-US" sz="1600" dirty="0"/>
              <a:t>y = 0.86. </a:t>
            </a:r>
          </a:p>
          <a:p>
            <a:pPr marL="798513" lvl="1" indent="-339725">
              <a:lnSpc>
                <a:spcPct val="98000"/>
              </a:lnSpc>
              <a:spcBef>
                <a:spcPts val="563"/>
              </a:spcBef>
              <a:buClr>
                <a:schemeClr val="tx2">
                  <a:lumMod val="60000"/>
                  <a:lumOff val="40000"/>
                </a:schemeClr>
              </a:buClr>
              <a:buSzPct val="75000"/>
              <a:buFont typeface="Courier New"/>
              <a:buChar char="o"/>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1600" b="1" dirty="0"/>
              <a:t>R3 </a:t>
            </a:r>
            <a:r>
              <a:rPr lang="en-US" sz="1600" dirty="0"/>
              <a:t>(red): </a:t>
            </a:r>
            <a:r>
              <a:rPr lang="en-US" sz="1600" b="1" dirty="0"/>
              <a:t>If </a:t>
            </a:r>
            <a:r>
              <a:rPr lang="en-US" sz="1600" dirty="0"/>
              <a:t>diastolic arterial blood pressure is low and platelets are high and fiO2 is very high (being ventilated) and white blood cell count is very high and spO2 is low and PTT is slightly high </a:t>
            </a:r>
            <a:r>
              <a:rPr lang="en-US" sz="1600" b="1" dirty="0"/>
              <a:t>then </a:t>
            </a:r>
            <a:r>
              <a:rPr lang="en-US" sz="1600" dirty="0"/>
              <a:t>y = 0.81.</a:t>
            </a:r>
          </a:p>
          <a:p>
            <a:pPr marL="798513" lvl="1" indent="-339725">
              <a:lnSpc>
                <a:spcPct val="98000"/>
              </a:lnSpc>
              <a:spcBef>
                <a:spcPts val="563"/>
              </a:spcBef>
              <a:buClr>
                <a:schemeClr val="tx2">
                  <a:lumMod val="60000"/>
                  <a:lumOff val="40000"/>
                </a:schemeClr>
              </a:buClr>
              <a:buSzPct val="75000"/>
              <a:buFont typeface="Courier New"/>
              <a:buChar char="o"/>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1600" b="1" dirty="0">
                <a:solidFill>
                  <a:schemeClr val="tx1">
                    <a:lumMod val="60000"/>
                    <a:lumOff val="40000"/>
                  </a:schemeClr>
                </a:solidFill>
              </a:rPr>
              <a:t>R4 </a:t>
            </a:r>
            <a:r>
              <a:rPr lang="en-US" sz="1600" dirty="0">
                <a:solidFill>
                  <a:schemeClr val="tx1">
                    <a:lumMod val="60000"/>
                    <a:lumOff val="40000"/>
                  </a:schemeClr>
                </a:solidFill>
              </a:rPr>
              <a:t>(light blue): </a:t>
            </a:r>
            <a:r>
              <a:rPr lang="en-US" sz="1600" b="1" dirty="0">
                <a:solidFill>
                  <a:schemeClr val="tx1">
                    <a:lumMod val="60000"/>
                    <a:lumOff val="40000"/>
                  </a:schemeClr>
                </a:solidFill>
              </a:rPr>
              <a:t>If </a:t>
            </a:r>
            <a:r>
              <a:rPr lang="en-US" sz="1600" dirty="0">
                <a:solidFill>
                  <a:schemeClr val="tx1">
                    <a:lumMod val="60000"/>
                    <a:lumOff val="40000"/>
                  </a:schemeClr>
                </a:solidFill>
              </a:rPr>
              <a:t>diastolic arterial blood pressure is low and platelets are normal and fiO2 is (not being ventilated) and white blood cell count is slightly high and spO2 is low and PTT is normal </a:t>
            </a:r>
            <a:r>
              <a:rPr lang="en-US" sz="1600" b="1" dirty="0">
                <a:solidFill>
                  <a:schemeClr val="tx1">
                    <a:lumMod val="60000"/>
                    <a:lumOff val="40000"/>
                  </a:schemeClr>
                </a:solidFill>
              </a:rPr>
              <a:t>then </a:t>
            </a:r>
            <a:r>
              <a:rPr lang="en-US" sz="1600" dirty="0">
                <a:solidFill>
                  <a:schemeClr val="tx1">
                    <a:lumMod val="60000"/>
                    <a:lumOff val="40000"/>
                  </a:schemeClr>
                </a:solidFill>
              </a:rPr>
              <a:t>y = 0.06.</a:t>
            </a:r>
          </a:p>
          <a:p>
            <a:pPr marL="798513" lvl="1"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798513" lvl="1"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endParaRPr>
          </a:p>
          <a:p>
            <a:pPr marL="741363" lvl="1" indent="-282575">
              <a:lnSpc>
                <a:spcPct val="98000"/>
              </a:lnSpc>
              <a:spcBef>
                <a:spcPts val="525"/>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lvl="3" indent="-284163">
              <a:lnSpc>
                <a:spcPct val="98000"/>
              </a:lnSpc>
              <a:spcBef>
                <a:spcPts val="525"/>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25"/>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63"/>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p:txBody>
      </p:sp>
    </p:spTree>
    <p:extLst>
      <p:ext uri="{BB962C8B-B14F-4D97-AF65-F5344CB8AC3E}">
        <p14:creationId xmlns:p14="http://schemas.microsoft.com/office/powerpoint/2010/main" val="579770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Results – interpretability </a:t>
            </a:r>
          </a:p>
        </p:txBody>
      </p:sp>
      <p:sp>
        <p:nvSpPr>
          <p:cNvPr id="22" name="Slide Number Placeholder 21"/>
          <p:cNvSpPr>
            <a:spLocks noGrp="1"/>
          </p:cNvSpPr>
          <p:nvPr>
            <p:ph type="sldNum" sz="quarter" idx="12"/>
          </p:nvPr>
        </p:nvSpPr>
        <p:spPr>
          <a:prstGeom prst="rect">
            <a:avLst/>
          </a:prstGeom>
        </p:spPr>
        <p:txBody>
          <a:bodyPr/>
          <a:lstStyle/>
          <a:p>
            <a:fld id="{1F7E2372-52E4-B544-BFFB-EAB0912A788C}" type="slidenum">
              <a:rPr lang="en-US" smtClean="0"/>
              <a:pPr/>
              <a:t>26</a:t>
            </a:fld>
            <a:endParaRPr lang="en-US" dirty="0"/>
          </a:p>
        </p:txBody>
      </p:sp>
      <p:sp>
        <p:nvSpPr>
          <p:cNvPr id="7" name="Text Box 1"/>
          <p:cNvSpPr txBox="1">
            <a:spLocks noChangeArrowheads="1"/>
          </p:cNvSpPr>
          <p:nvPr/>
        </p:nvSpPr>
        <p:spPr bwMode="auto">
          <a:xfrm>
            <a:off x="1524000" y="1435100"/>
            <a:ext cx="8496300" cy="5599262"/>
          </a:xfrm>
          <a:prstGeom prst="rect">
            <a:avLst/>
          </a:prstGeom>
          <a:noFill/>
          <a:ln w="9525">
            <a:noFill/>
            <a:round/>
            <a:headEnd/>
            <a:tailEnd/>
          </a:ln>
        </p:spPr>
        <p:txBody>
          <a:bodyPr lIns="90000" tIns="52200" rIns="90000" bIns="45000">
            <a:prstTxWarp prst="textNoShape">
              <a:avLst/>
            </a:prstTxWarp>
          </a:bodyPr>
          <a:lstStyle/>
          <a:p>
            <a:pPr marL="798513" lvl="1"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Plot of simplified membership functions:</a:t>
            </a:r>
            <a:endParaRPr lang="en-US" sz="2000" dirty="0">
              <a:solidFill>
                <a:srgbClr val="000000"/>
              </a:solidFill>
            </a:endParaRPr>
          </a:p>
          <a:p>
            <a:pPr marL="741363" lvl="1" indent="-282575">
              <a:lnSpc>
                <a:spcPct val="98000"/>
              </a:lnSpc>
              <a:spcBef>
                <a:spcPts val="525"/>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lvl="3" indent="-284163">
              <a:lnSpc>
                <a:spcPct val="98000"/>
              </a:lnSpc>
              <a:spcBef>
                <a:spcPts val="525"/>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25"/>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63"/>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p:txBody>
      </p:sp>
      <p:pic>
        <p:nvPicPr>
          <p:cNvPr id="9" name="Picture 8" descr="MF_simplified_region_2.eps"/>
          <p:cNvPicPr>
            <a:picLocks noChangeAspect="1"/>
          </p:cNvPicPr>
          <p:nvPr/>
        </p:nvPicPr>
        <p:blipFill>
          <a:blip r:embed="rId3" cstate="print"/>
          <a:stretch>
            <a:fillRect/>
          </a:stretch>
        </p:blipFill>
        <p:spPr>
          <a:xfrm>
            <a:off x="2319852" y="1911624"/>
            <a:ext cx="7603078" cy="4910476"/>
          </a:xfrm>
          <a:prstGeom prst="rect">
            <a:avLst/>
          </a:prstGeom>
        </p:spPr>
      </p:pic>
    </p:spTree>
    <p:extLst>
      <p:ext uri="{BB962C8B-B14F-4D97-AF65-F5344CB8AC3E}">
        <p14:creationId xmlns:p14="http://schemas.microsoft.com/office/powerpoint/2010/main" val="401190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ABCB2-F6AA-84EF-91B9-A121F2C56B8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4535EC1-7E09-7371-2D93-A739B0881E69}"/>
              </a:ext>
            </a:extLst>
          </p:cNvPr>
          <p:cNvSpPr>
            <a:spLocks noGrp="1"/>
          </p:cNvSpPr>
          <p:nvPr>
            <p:ph type="title"/>
          </p:nvPr>
        </p:nvSpPr>
        <p:spPr/>
        <p:txBody>
          <a:bodyPr/>
          <a:lstStyle/>
          <a:p>
            <a:endParaRPr lang="LID4096"/>
          </a:p>
        </p:txBody>
      </p:sp>
      <p:sp>
        <p:nvSpPr>
          <p:cNvPr id="7" name="Content Placeholder 6">
            <a:extLst>
              <a:ext uri="{FF2B5EF4-FFF2-40B4-BE49-F238E27FC236}">
                <a16:creationId xmlns:a16="http://schemas.microsoft.com/office/drawing/2014/main" id="{3DC00D26-C5EF-B639-8906-124492C84303}"/>
              </a:ext>
            </a:extLst>
          </p:cNvPr>
          <p:cNvSpPr>
            <a:spLocks noGrp="1"/>
          </p:cNvSpPr>
          <p:nvPr>
            <p:ph idx="1"/>
          </p:nvPr>
        </p:nvSpPr>
        <p:spPr/>
        <p:txBody>
          <a:bodyPr/>
          <a:lstStyle/>
          <a:p>
            <a:r>
              <a:rPr lang="en-US" dirty="0">
                <a:solidFill>
                  <a:schemeClr val="bg1">
                    <a:lumMod val="65000"/>
                  </a:schemeClr>
                </a:solidFill>
              </a:rPr>
              <a:t>Deriving linguistic rules</a:t>
            </a:r>
          </a:p>
          <a:p>
            <a:endParaRPr lang="en-US" dirty="0"/>
          </a:p>
          <a:p>
            <a:r>
              <a:rPr lang="en-US" dirty="0"/>
              <a:t>Confidence intervals and personalization</a:t>
            </a:r>
          </a:p>
          <a:p>
            <a:endParaRPr lang="en-US" dirty="0"/>
          </a:p>
          <a:p>
            <a:r>
              <a:rPr lang="en-US" dirty="0">
                <a:solidFill>
                  <a:schemeClr val="bg1">
                    <a:lumMod val="65000"/>
                  </a:schemeClr>
                </a:solidFill>
              </a:rPr>
              <a:t>Model communication</a:t>
            </a:r>
          </a:p>
          <a:p>
            <a:endParaRPr lang="en-US" dirty="0">
              <a:solidFill>
                <a:schemeClr val="bg1">
                  <a:lumMod val="65000"/>
                </a:schemeClr>
              </a:solidFill>
            </a:endParaRPr>
          </a:p>
          <a:p>
            <a:r>
              <a:rPr lang="en-US" dirty="0">
                <a:solidFill>
                  <a:schemeClr val="bg1">
                    <a:lumMod val="65000"/>
                  </a:schemeClr>
                </a:solidFill>
              </a:rPr>
              <a:t>Optimizing with soft constraints</a:t>
            </a:r>
          </a:p>
          <a:p>
            <a:endParaRPr lang="en-US" dirty="0">
              <a:solidFill>
                <a:schemeClr val="bg1">
                  <a:lumMod val="65000"/>
                </a:schemeClr>
              </a:solidFill>
            </a:endParaRPr>
          </a:p>
          <a:p>
            <a:r>
              <a:rPr lang="en-US" dirty="0">
                <a:solidFill>
                  <a:schemeClr val="bg1">
                    <a:lumMod val="65000"/>
                  </a:schemeClr>
                </a:solidFill>
              </a:rPr>
              <a:t>Explanation component for deep networks</a:t>
            </a:r>
            <a:endParaRPr lang="LID4096" dirty="0">
              <a:solidFill>
                <a:schemeClr val="bg1">
                  <a:lumMod val="65000"/>
                </a:schemeClr>
              </a:solidFill>
            </a:endParaRPr>
          </a:p>
        </p:txBody>
      </p:sp>
      <p:sp>
        <p:nvSpPr>
          <p:cNvPr id="3" name="Slide Number Placeholder 2">
            <a:extLst>
              <a:ext uri="{FF2B5EF4-FFF2-40B4-BE49-F238E27FC236}">
                <a16:creationId xmlns:a16="http://schemas.microsoft.com/office/drawing/2014/main" id="{E28C0231-0E6A-CCC4-12F4-D8D23BE940D7}"/>
              </a:ext>
            </a:extLst>
          </p:cNvPr>
          <p:cNvSpPr>
            <a:spLocks noGrp="1"/>
          </p:cNvSpPr>
          <p:nvPr>
            <p:ph type="sldNum" sz="quarter" idx="12"/>
          </p:nvPr>
        </p:nvSpPr>
        <p:spPr/>
        <p:txBody>
          <a:bodyPr/>
          <a:lstStyle/>
          <a:p>
            <a:fld id="{A91BF5F0-98D6-4645-BDED-827194AA7B09}" type="slidenum">
              <a:rPr lang="en-GB" smtClean="0"/>
              <a:t>27</a:t>
            </a:fld>
            <a:endParaRPr lang="en-GB" dirty="0"/>
          </a:p>
        </p:txBody>
      </p:sp>
    </p:spTree>
    <p:extLst>
      <p:ext uri="{BB962C8B-B14F-4D97-AF65-F5344CB8AC3E}">
        <p14:creationId xmlns:p14="http://schemas.microsoft.com/office/powerpoint/2010/main" val="4268792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Vitamin B12 deficiency</a:t>
            </a:r>
          </a:p>
        </p:txBody>
      </p:sp>
      <p:grpSp>
        <p:nvGrpSpPr>
          <p:cNvPr id="5" name="Group 4"/>
          <p:cNvGrpSpPr/>
          <p:nvPr/>
        </p:nvGrpSpPr>
        <p:grpSpPr>
          <a:xfrm>
            <a:off x="1633149" y="1376386"/>
            <a:ext cx="7583635" cy="5040560"/>
            <a:chOff x="1115616" y="1370249"/>
            <a:chExt cx="7583635" cy="5040560"/>
          </a:xfrm>
        </p:grpSpPr>
        <p:pic>
          <p:nvPicPr>
            <p:cNvPr id="3" name="Picture 2"/>
            <p:cNvPicPr>
              <a:picLocks noChangeAspect="1"/>
            </p:cNvPicPr>
            <p:nvPr/>
          </p:nvPicPr>
          <p:blipFill>
            <a:blip r:embed="rId2"/>
            <a:stretch>
              <a:fillRect/>
            </a:stretch>
          </p:blipFill>
          <p:spPr>
            <a:xfrm>
              <a:off x="1115616" y="1370249"/>
              <a:ext cx="7583635" cy="5040560"/>
            </a:xfrm>
            <a:prstGeom prst="rect">
              <a:avLst/>
            </a:prstGeom>
          </p:spPr>
        </p:pic>
        <p:sp>
          <p:nvSpPr>
            <p:cNvPr id="4" name="Rectangle 3"/>
            <p:cNvSpPr/>
            <p:nvPr/>
          </p:nvSpPr>
          <p:spPr>
            <a:xfrm>
              <a:off x="6372200" y="6237312"/>
              <a:ext cx="936104" cy="173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762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intervals</a:t>
            </a:r>
          </a:p>
        </p:txBody>
      </p:sp>
      <p:pic>
        <p:nvPicPr>
          <p:cNvPr id="3" name="Picture 2"/>
          <p:cNvPicPr>
            <a:picLocks noChangeAspect="1"/>
          </p:cNvPicPr>
          <p:nvPr/>
        </p:nvPicPr>
        <p:blipFill>
          <a:blip r:embed="rId2"/>
          <a:stretch>
            <a:fillRect/>
          </a:stretch>
        </p:blipFill>
        <p:spPr>
          <a:xfrm>
            <a:off x="1582636" y="1412777"/>
            <a:ext cx="6457580" cy="4803823"/>
          </a:xfrm>
          <a:prstGeom prst="rect">
            <a:avLst/>
          </a:prstGeom>
        </p:spPr>
      </p:pic>
    </p:spTree>
    <p:extLst>
      <p:ext uri="{BB962C8B-B14F-4D97-AF65-F5344CB8AC3E}">
        <p14:creationId xmlns:p14="http://schemas.microsoft.com/office/powerpoint/2010/main" val="61594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high angle view of a building with many tables and chairs&#10;&#10;Description automatically generated">
            <a:extLst>
              <a:ext uri="{FF2B5EF4-FFF2-40B4-BE49-F238E27FC236}">
                <a16:creationId xmlns:a16="http://schemas.microsoft.com/office/drawing/2014/main" id="{68BBDCDF-55E2-770A-1E53-A38BAEF23CC6}"/>
              </a:ext>
            </a:extLst>
          </p:cNvPr>
          <p:cNvPicPr>
            <a:picLocks noGrp="1" noChangeAspect="1"/>
          </p:cNvPicPr>
          <p:nvPr>
            <p:ph type="pic" sz="quarter" idx="10"/>
          </p:nvPr>
        </p:nvPicPr>
        <p:blipFill>
          <a:blip r:embed="rId3"/>
          <a:srcRect t="14515" b="14515"/>
          <a:stretch>
            <a:fillRect/>
          </a:stretch>
        </p:blipFill>
        <p:spPr/>
      </p:pic>
      <p:sp>
        <p:nvSpPr>
          <p:cNvPr id="5" name="TextBox 4">
            <a:extLst>
              <a:ext uri="{FF2B5EF4-FFF2-40B4-BE49-F238E27FC236}">
                <a16:creationId xmlns:a16="http://schemas.microsoft.com/office/drawing/2014/main" id="{D78DA47F-67DF-8963-A73B-45A4732475A3}"/>
              </a:ext>
            </a:extLst>
          </p:cNvPr>
          <p:cNvSpPr txBox="1"/>
          <p:nvPr/>
        </p:nvSpPr>
        <p:spPr>
          <a:xfrm>
            <a:off x="559398" y="6002765"/>
            <a:ext cx="9854005" cy="646331"/>
          </a:xfrm>
          <a:prstGeom prst="rect">
            <a:avLst/>
          </a:prstGeom>
          <a:noFill/>
        </p:spPr>
        <p:txBody>
          <a:bodyPr wrap="square" rtlCol="0">
            <a:spAutoFit/>
          </a:bodyPr>
          <a:lstStyle/>
          <a:p>
            <a:pPr algn="l"/>
            <a:r>
              <a:rPr lang="en-US" sz="3600">
                <a:solidFill>
                  <a:schemeClr val="accent1"/>
                </a:solidFill>
                <a:latin typeface="+mj-lt"/>
              </a:rPr>
              <a:t>We do cool stuff that matters, with data</a:t>
            </a:r>
            <a:endParaRPr lang="en-NL" sz="3600">
              <a:solidFill>
                <a:schemeClr val="accent1"/>
              </a:solidFill>
              <a:latin typeface="+mj-lt"/>
            </a:endParaRPr>
          </a:p>
        </p:txBody>
      </p:sp>
    </p:spTree>
    <p:extLst>
      <p:ext uri="{BB962C8B-B14F-4D97-AF65-F5344CB8AC3E}">
        <p14:creationId xmlns:p14="http://schemas.microsoft.com/office/powerpoint/2010/main" val="4053222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Individualized predictions</a:t>
            </a:r>
          </a:p>
        </p:txBody>
      </p:sp>
      <p:sp>
        <p:nvSpPr>
          <p:cNvPr id="3" name="Content Placeholder 2"/>
          <p:cNvSpPr>
            <a:spLocks noGrp="1"/>
          </p:cNvSpPr>
          <p:nvPr>
            <p:ph sz="half" idx="4294967295"/>
          </p:nvPr>
        </p:nvSpPr>
        <p:spPr>
          <a:xfrm>
            <a:off x="865305" y="1600200"/>
            <a:ext cx="4798703" cy="3959225"/>
          </a:xfrm>
        </p:spPr>
        <p:txBody>
          <a:bodyPr/>
          <a:lstStyle/>
          <a:p>
            <a:pPr marL="0" indent="0">
              <a:buNone/>
            </a:pPr>
            <a:r>
              <a:rPr lang="en-US" dirty="0"/>
              <a:t>Patient with regular kidney function</a:t>
            </a:r>
          </a:p>
        </p:txBody>
      </p:sp>
      <p:sp>
        <p:nvSpPr>
          <p:cNvPr id="4" name="Content Placeholder 3"/>
          <p:cNvSpPr>
            <a:spLocks noGrp="1"/>
          </p:cNvSpPr>
          <p:nvPr>
            <p:ph sz="half" idx="4294967295"/>
          </p:nvPr>
        </p:nvSpPr>
        <p:spPr>
          <a:xfrm>
            <a:off x="6676956" y="1600200"/>
            <a:ext cx="4631323" cy="3959225"/>
          </a:xfrm>
        </p:spPr>
        <p:txBody>
          <a:bodyPr/>
          <a:lstStyle/>
          <a:p>
            <a:pPr marL="0" indent="0">
              <a:buNone/>
            </a:pPr>
            <a:r>
              <a:rPr lang="en-US" dirty="0"/>
              <a:t>Patient with poor kidney function</a:t>
            </a:r>
          </a:p>
        </p:txBody>
      </p:sp>
      <p:pic>
        <p:nvPicPr>
          <p:cNvPr id="5" name="Picture 4"/>
          <p:cNvPicPr>
            <a:picLocks noChangeAspect="1"/>
          </p:cNvPicPr>
          <p:nvPr/>
        </p:nvPicPr>
        <p:blipFill>
          <a:blip r:embed="rId2"/>
          <a:stretch>
            <a:fillRect/>
          </a:stretch>
        </p:blipFill>
        <p:spPr>
          <a:xfrm>
            <a:off x="1017324" y="2514690"/>
            <a:ext cx="4494663" cy="3460710"/>
          </a:xfrm>
          <a:prstGeom prst="rect">
            <a:avLst/>
          </a:prstGeom>
        </p:spPr>
      </p:pic>
      <p:pic>
        <p:nvPicPr>
          <p:cNvPr id="6" name="Picture 5"/>
          <p:cNvPicPr>
            <a:picLocks noChangeAspect="1"/>
          </p:cNvPicPr>
          <p:nvPr/>
        </p:nvPicPr>
        <p:blipFill>
          <a:blip r:embed="rId3"/>
          <a:stretch>
            <a:fillRect/>
          </a:stretch>
        </p:blipFill>
        <p:spPr>
          <a:xfrm>
            <a:off x="6735969" y="2514690"/>
            <a:ext cx="4345682" cy="3384218"/>
          </a:xfrm>
          <a:prstGeom prst="rect">
            <a:avLst/>
          </a:prstGeom>
        </p:spPr>
      </p:pic>
    </p:spTree>
    <p:extLst>
      <p:ext uri="{BB962C8B-B14F-4D97-AF65-F5344CB8AC3E}">
        <p14:creationId xmlns:p14="http://schemas.microsoft.com/office/powerpoint/2010/main" val="428310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938DE-8C1E-9395-EA84-698470E6413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CFA39E5-537E-A949-CD22-261881BDF34D}"/>
              </a:ext>
            </a:extLst>
          </p:cNvPr>
          <p:cNvSpPr>
            <a:spLocks noGrp="1"/>
          </p:cNvSpPr>
          <p:nvPr>
            <p:ph type="title"/>
          </p:nvPr>
        </p:nvSpPr>
        <p:spPr/>
        <p:txBody>
          <a:bodyPr/>
          <a:lstStyle/>
          <a:p>
            <a:endParaRPr lang="LID4096"/>
          </a:p>
        </p:txBody>
      </p:sp>
      <p:sp>
        <p:nvSpPr>
          <p:cNvPr id="7" name="Content Placeholder 6">
            <a:extLst>
              <a:ext uri="{FF2B5EF4-FFF2-40B4-BE49-F238E27FC236}">
                <a16:creationId xmlns:a16="http://schemas.microsoft.com/office/drawing/2014/main" id="{73D4FE57-72AD-F331-4763-4D29D6499090}"/>
              </a:ext>
            </a:extLst>
          </p:cNvPr>
          <p:cNvSpPr>
            <a:spLocks noGrp="1"/>
          </p:cNvSpPr>
          <p:nvPr>
            <p:ph idx="1"/>
          </p:nvPr>
        </p:nvSpPr>
        <p:spPr/>
        <p:txBody>
          <a:bodyPr/>
          <a:lstStyle/>
          <a:p>
            <a:r>
              <a:rPr lang="en-US" dirty="0">
                <a:solidFill>
                  <a:schemeClr val="bg1">
                    <a:lumMod val="65000"/>
                  </a:schemeClr>
                </a:solidFill>
              </a:rPr>
              <a:t>Deriving linguistic rules</a:t>
            </a:r>
          </a:p>
          <a:p>
            <a:endParaRPr lang="en-US" dirty="0">
              <a:solidFill>
                <a:schemeClr val="bg1">
                  <a:lumMod val="65000"/>
                </a:schemeClr>
              </a:solidFill>
            </a:endParaRPr>
          </a:p>
          <a:p>
            <a:r>
              <a:rPr lang="en-US" dirty="0">
                <a:solidFill>
                  <a:schemeClr val="bg1">
                    <a:lumMod val="65000"/>
                  </a:schemeClr>
                </a:solidFill>
              </a:rPr>
              <a:t>Confidence intervals and personalization</a:t>
            </a:r>
          </a:p>
          <a:p>
            <a:endParaRPr lang="en-US" dirty="0"/>
          </a:p>
          <a:p>
            <a:r>
              <a:rPr lang="en-US" dirty="0"/>
              <a:t>Model communication</a:t>
            </a:r>
          </a:p>
          <a:p>
            <a:endParaRPr lang="en-US" dirty="0"/>
          </a:p>
          <a:p>
            <a:r>
              <a:rPr lang="en-US" dirty="0">
                <a:solidFill>
                  <a:schemeClr val="bg1">
                    <a:lumMod val="65000"/>
                  </a:schemeClr>
                </a:solidFill>
              </a:rPr>
              <a:t>Optimizing with soft constraints</a:t>
            </a:r>
          </a:p>
          <a:p>
            <a:endParaRPr lang="en-US" dirty="0">
              <a:solidFill>
                <a:schemeClr val="bg1">
                  <a:lumMod val="65000"/>
                </a:schemeClr>
              </a:solidFill>
            </a:endParaRPr>
          </a:p>
          <a:p>
            <a:r>
              <a:rPr lang="en-US" dirty="0">
                <a:solidFill>
                  <a:schemeClr val="bg1">
                    <a:lumMod val="65000"/>
                  </a:schemeClr>
                </a:solidFill>
              </a:rPr>
              <a:t>Explanation component for deep networks</a:t>
            </a:r>
            <a:endParaRPr lang="LID4096" dirty="0">
              <a:solidFill>
                <a:schemeClr val="bg1">
                  <a:lumMod val="65000"/>
                </a:schemeClr>
              </a:solidFill>
            </a:endParaRPr>
          </a:p>
        </p:txBody>
      </p:sp>
      <p:sp>
        <p:nvSpPr>
          <p:cNvPr id="3" name="Slide Number Placeholder 2">
            <a:extLst>
              <a:ext uri="{FF2B5EF4-FFF2-40B4-BE49-F238E27FC236}">
                <a16:creationId xmlns:a16="http://schemas.microsoft.com/office/drawing/2014/main" id="{52EB2112-63FD-86B0-516A-09DF4CCB7496}"/>
              </a:ext>
            </a:extLst>
          </p:cNvPr>
          <p:cNvSpPr>
            <a:spLocks noGrp="1"/>
          </p:cNvSpPr>
          <p:nvPr>
            <p:ph type="sldNum" sz="quarter" idx="12"/>
          </p:nvPr>
        </p:nvSpPr>
        <p:spPr/>
        <p:txBody>
          <a:bodyPr/>
          <a:lstStyle/>
          <a:p>
            <a:fld id="{A91BF5F0-98D6-4645-BDED-827194AA7B09}" type="slidenum">
              <a:rPr lang="en-GB" smtClean="0"/>
              <a:t>31</a:t>
            </a:fld>
            <a:endParaRPr lang="en-GB" dirty="0"/>
          </a:p>
        </p:txBody>
      </p:sp>
    </p:spTree>
    <p:extLst>
      <p:ext uri="{BB962C8B-B14F-4D97-AF65-F5344CB8AC3E}">
        <p14:creationId xmlns:p14="http://schemas.microsoft.com/office/powerpoint/2010/main" val="856786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45CB-A5D2-1BB3-71C4-739EF8670BD9}"/>
              </a:ext>
            </a:extLst>
          </p:cNvPr>
          <p:cNvSpPr>
            <a:spLocks noGrp="1"/>
          </p:cNvSpPr>
          <p:nvPr>
            <p:ph type="title"/>
          </p:nvPr>
        </p:nvSpPr>
        <p:spPr/>
        <p:txBody>
          <a:bodyPr/>
          <a:lstStyle/>
          <a:p>
            <a:r>
              <a:rPr lang="en-US" dirty="0"/>
              <a:t>Predicting onset of ARDS in Covid-19 patients</a:t>
            </a:r>
            <a:endParaRPr lang="LID4096" dirty="0"/>
          </a:p>
        </p:txBody>
      </p:sp>
      <p:sp>
        <p:nvSpPr>
          <p:cNvPr id="4" name="Content Placeholder 3">
            <a:extLst>
              <a:ext uri="{FF2B5EF4-FFF2-40B4-BE49-F238E27FC236}">
                <a16:creationId xmlns:a16="http://schemas.microsoft.com/office/drawing/2014/main" id="{531EADD1-D9F3-3738-333C-CA070B57DE24}"/>
              </a:ext>
            </a:extLst>
          </p:cNvPr>
          <p:cNvSpPr>
            <a:spLocks noGrp="1"/>
          </p:cNvSpPr>
          <p:nvPr>
            <p:ph idx="1"/>
          </p:nvPr>
        </p:nvSpPr>
        <p:spPr>
          <a:xfrm>
            <a:off x="731838" y="1384609"/>
            <a:ext cx="5533950" cy="4384366"/>
          </a:xfrm>
        </p:spPr>
        <p:txBody>
          <a:bodyPr/>
          <a:lstStyle/>
          <a:p>
            <a:r>
              <a:rPr lang="en-US" dirty="0"/>
              <a:t>Acute Respiratory Distress </a:t>
            </a:r>
            <a:r>
              <a:rPr lang="en-US" dirty="0" err="1"/>
              <a:t>Syndome</a:t>
            </a:r>
            <a:r>
              <a:rPr lang="en-US" dirty="0"/>
              <a:t> (ARDS) was one of the main reasons for mortality during Covid-19 pandemic</a:t>
            </a:r>
          </a:p>
          <a:p>
            <a:endParaRPr lang="en-US" dirty="0"/>
          </a:p>
          <a:p>
            <a:r>
              <a:rPr lang="en-US" dirty="0"/>
              <a:t>Model for early detection</a:t>
            </a:r>
            <a:br>
              <a:rPr lang="en-US" dirty="0"/>
            </a:br>
            <a:r>
              <a:rPr lang="en-US" dirty="0"/>
              <a:t>(retrospective study)</a:t>
            </a:r>
          </a:p>
          <a:p>
            <a:endParaRPr lang="LID4096" dirty="0"/>
          </a:p>
        </p:txBody>
      </p:sp>
      <p:sp>
        <p:nvSpPr>
          <p:cNvPr id="3" name="Slide Number Placeholder 2">
            <a:extLst>
              <a:ext uri="{FF2B5EF4-FFF2-40B4-BE49-F238E27FC236}">
                <a16:creationId xmlns:a16="http://schemas.microsoft.com/office/drawing/2014/main" id="{EE65772D-14AC-DA77-BA34-4F25D3DFF3CC}"/>
              </a:ext>
            </a:extLst>
          </p:cNvPr>
          <p:cNvSpPr>
            <a:spLocks noGrp="1"/>
          </p:cNvSpPr>
          <p:nvPr>
            <p:ph type="sldNum" sz="quarter" idx="12"/>
          </p:nvPr>
        </p:nvSpPr>
        <p:spPr/>
        <p:txBody>
          <a:bodyPr/>
          <a:lstStyle/>
          <a:p>
            <a:fld id="{A91BF5F0-98D6-4645-BDED-827194AA7B09}" type="slidenum">
              <a:rPr lang="en-GB" smtClean="0"/>
              <a:t>32</a:t>
            </a:fld>
            <a:endParaRPr lang="en-GB" dirty="0"/>
          </a:p>
        </p:txBody>
      </p:sp>
      <p:pic>
        <p:nvPicPr>
          <p:cNvPr id="6" name="Picture 2">
            <a:extLst>
              <a:ext uri="{FF2B5EF4-FFF2-40B4-BE49-F238E27FC236}">
                <a16:creationId xmlns:a16="http://schemas.microsoft.com/office/drawing/2014/main" id="{54A48526-6106-E8BE-534D-D14509EC0777}"/>
              </a:ext>
            </a:extLst>
          </p:cNvPr>
          <p:cNvPicPr>
            <a:picLocks noGrp="1" noChangeAspect="1" noChangeArrowheads="1"/>
          </p:cNvPicPr>
          <p:nvPr>
            <p:ph type="pic" sz="quarter" idx="4294967295"/>
          </p:nvPr>
        </p:nvPicPr>
        <p:blipFill>
          <a:blip r:embed="rId2">
            <a:extLst>
              <a:ext uri="{28A0092B-C50C-407E-A947-70E740481C1C}">
                <a14:useLocalDpi xmlns:a14="http://schemas.microsoft.com/office/drawing/2010/main" val="0"/>
              </a:ext>
            </a:extLst>
          </a:blip>
          <a:srcRect l="13808" r="13808"/>
          <a:stretch>
            <a:fillRect/>
          </a:stretch>
        </p:blipFill>
        <p:spPr bwMode="auto">
          <a:xfrm>
            <a:off x="6588495" y="1291566"/>
            <a:ext cx="5364162" cy="4587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883AE3-88B3-01FD-057C-465F6B447D6F}"/>
              </a:ext>
            </a:extLst>
          </p:cNvPr>
          <p:cNvSpPr txBox="1"/>
          <p:nvPr/>
        </p:nvSpPr>
        <p:spPr>
          <a:xfrm>
            <a:off x="7463347" y="5879441"/>
            <a:ext cx="4623382" cy="215444"/>
          </a:xfrm>
          <a:prstGeom prst="rect">
            <a:avLst/>
          </a:prstGeom>
          <a:noFill/>
        </p:spPr>
        <p:txBody>
          <a:bodyPr wrap="none" rtlCol="0">
            <a:spAutoFit/>
          </a:bodyPr>
          <a:lstStyle/>
          <a:p>
            <a:pPr algn="l"/>
            <a:r>
              <a:rPr lang="en-US" sz="800" dirty="0">
                <a:solidFill>
                  <a:schemeClr val="accent1"/>
                </a:solidFill>
              </a:rPr>
              <a:t>https://europeanlung.org/en/information-hub/lung-conditions/acute-respiratory-distress-syndrome/</a:t>
            </a:r>
            <a:endParaRPr lang="LID4096" sz="800" dirty="0">
              <a:solidFill>
                <a:schemeClr val="accent1"/>
              </a:solidFill>
            </a:endParaRPr>
          </a:p>
        </p:txBody>
      </p:sp>
    </p:spTree>
    <p:extLst>
      <p:ext uri="{BB962C8B-B14F-4D97-AF65-F5344CB8AC3E}">
        <p14:creationId xmlns:p14="http://schemas.microsoft.com/office/powerpoint/2010/main" val="1383274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B1D195-7B70-B208-DC5D-7B2FEB1394BA}"/>
              </a:ext>
            </a:extLst>
          </p:cNvPr>
          <p:cNvSpPr>
            <a:spLocks noGrp="1"/>
          </p:cNvSpPr>
          <p:nvPr>
            <p:ph type="sldNum" sz="quarter" idx="12"/>
          </p:nvPr>
        </p:nvSpPr>
        <p:spPr/>
        <p:txBody>
          <a:bodyPr/>
          <a:lstStyle/>
          <a:p>
            <a:fld id="{A91BF5F0-98D6-4645-BDED-827194AA7B09}" type="slidenum">
              <a:rPr lang="en-GB" smtClean="0"/>
              <a:t>33</a:t>
            </a:fld>
            <a:endParaRPr lang="en-GB" dirty="0"/>
          </a:p>
        </p:txBody>
      </p:sp>
      <p:pic>
        <p:nvPicPr>
          <p:cNvPr id="5" name="Picture 4">
            <a:extLst>
              <a:ext uri="{FF2B5EF4-FFF2-40B4-BE49-F238E27FC236}">
                <a16:creationId xmlns:a16="http://schemas.microsoft.com/office/drawing/2014/main" id="{D47AC5BC-38AB-AFFF-91E6-24FB854F3905}"/>
              </a:ext>
            </a:extLst>
          </p:cNvPr>
          <p:cNvPicPr>
            <a:picLocks noChangeAspect="1"/>
          </p:cNvPicPr>
          <p:nvPr/>
        </p:nvPicPr>
        <p:blipFill>
          <a:blip r:embed="rId2"/>
          <a:stretch>
            <a:fillRect/>
          </a:stretch>
        </p:blipFill>
        <p:spPr>
          <a:xfrm>
            <a:off x="1110781" y="405559"/>
            <a:ext cx="8824881" cy="6290581"/>
          </a:xfrm>
          <a:prstGeom prst="rect">
            <a:avLst/>
          </a:prstGeom>
        </p:spPr>
      </p:pic>
    </p:spTree>
    <p:extLst>
      <p:ext uri="{BB962C8B-B14F-4D97-AF65-F5344CB8AC3E}">
        <p14:creationId xmlns:p14="http://schemas.microsoft.com/office/powerpoint/2010/main" val="3464283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002C92-174F-2033-6233-1E9DEA8FFA0D}"/>
              </a:ext>
            </a:extLst>
          </p:cNvPr>
          <p:cNvSpPr>
            <a:spLocks noGrp="1"/>
          </p:cNvSpPr>
          <p:nvPr>
            <p:ph type="sldNum" sz="quarter" idx="12"/>
          </p:nvPr>
        </p:nvSpPr>
        <p:spPr/>
        <p:txBody>
          <a:bodyPr/>
          <a:lstStyle/>
          <a:p>
            <a:fld id="{A91BF5F0-98D6-4645-BDED-827194AA7B09}" type="slidenum">
              <a:rPr lang="en-GB" smtClean="0"/>
              <a:t>34</a:t>
            </a:fld>
            <a:endParaRPr lang="en-GB" dirty="0"/>
          </a:p>
        </p:txBody>
      </p:sp>
      <p:pic>
        <p:nvPicPr>
          <p:cNvPr id="4" name="Picture 3" descr="A diagram of a graph&#10;&#10;AI-generated content may be incorrect.">
            <a:extLst>
              <a:ext uri="{FF2B5EF4-FFF2-40B4-BE49-F238E27FC236}">
                <a16:creationId xmlns:a16="http://schemas.microsoft.com/office/drawing/2014/main" id="{19DBDC41-5E02-C463-ABFF-AE89665BE7DA}"/>
              </a:ext>
            </a:extLst>
          </p:cNvPr>
          <p:cNvPicPr>
            <a:picLocks noChangeAspect="1"/>
          </p:cNvPicPr>
          <p:nvPr/>
        </p:nvPicPr>
        <p:blipFill>
          <a:blip r:embed="rId2"/>
          <a:stretch>
            <a:fillRect/>
          </a:stretch>
        </p:blipFill>
        <p:spPr>
          <a:xfrm>
            <a:off x="675348" y="355114"/>
            <a:ext cx="10340410" cy="5714709"/>
          </a:xfrm>
          <a:prstGeom prst="rect">
            <a:avLst/>
          </a:prstGeom>
        </p:spPr>
      </p:pic>
    </p:spTree>
    <p:extLst>
      <p:ext uri="{BB962C8B-B14F-4D97-AF65-F5344CB8AC3E}">
        <p14:creationId xmlns:p14="http://schemas.microsoft.com/office/powerpoint/2010/main" val="2680516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B50427-52CF-67C7-8029-5DE5C7DFED06}"/>
              </a:ext>
            </a:extLst>
          </p:cNvPr>
          <p:cNvSpPr>
            <a:spLocks noGrp="1"/>
          </p:cNvSpPr>
          <p:nvPr>
            <p:ph type="sldNum" sz="quarter" idx="12"/>
          </p:nvPr>
        </p:nvSpPr>
        <p:spPr/>
        <p:txBody>
          <a:bodyPr/>
          <a:lstStyle/>
          <a:p>
            <a:fld id="{A91BF5F0-98D6-4645-BDED-827194AA7B09}" type="slidenum">
              <a:rPr lang="en-GB" smtClean="0"/>
              <a:t>35</a:t>
            </a:fld>
            <a:endParaRPr lang="en-GB" dirty="0"/>
          </a:p>
        </p:txBody>
      </p:sp>
      <p:pic>
        <p:nvPicPr>
          <p:cNvPr id="5" name="Picture 4">
            <a:extLst>
              <a:ext uri="{FF2B5EF4-FFF2-40B4-BE49-F238E27FC236}">
                <a16:creationId xmlns:a16="http://schemas.microsoft.com/office/drawing/2014/main" id="{5E86D5B4-8611-8CDD-F280-63863D898CB0}"/>
              </a:ext>
            </a:extLst>
          </p:cNvPr>
          <p:cNvPicPr>
            <a:picLocks noChangeAspect="1"/>
          </p:cNvPicPr>
          <p:nvPr/>
        </p:nvPicPr>
        <p:blipFill>
          <a:blip r:embed="rId2"/>
          <a:stretch>
            <a:fillRect/>
          </a:stretch>
        </p:blipFill>
        <p:spPr>
          <a:xfrm>
            <a:off x="1003640" y="436512"/>
            <a:ext cx="9149126" cy="6160669"/>
          </a:xfrm>
          <a:prstGeom prst="rect">
            <a:avLst/>
          </a:prstGeom>
        </p:spPr>
      </p:pic>
    </p:spTree>
    <p:extLst>
      <p:ext uri="{BB962C8B-B14F-4D97-AF65-F5344CB8AC3E}">
        <p14:creationId xmlns:p14="http://schemas.microsoft.com/office/powerpoint/2010/main" val="1295414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8DB564-E765-A276-5F3D-69A360A2839E}"/>
              </a:ext>
            </a:extLst>
          </p:cNvPr>
          <p:cNvSpPr>
            <a:spLocks noGrp="1"/>
          </p:cNvSpPr>
          <p:nvPr>
            <p:ph type="sldNum" sz="quarter" idx="12"/>
          </p:nvPr>
        </p:nvSpPr>
        <p:spPr/>
        <p:txBody>
          <a:bodyPr anchor="ctr">
            <a:normAutofit/>
          </a:bodyPr>
          <a:lstStyle/>
          <a:p>
            <a:pPr>
              <a:spcAft>
                <a:spcPts val="600"/>
              </a:spcAft>
            </a:pPr>
            <a:fld id="{A91BF5F0-98D6-4645-BDED-827194AA7B09}" type="slidenum">
              <a:rPr lang="en-GB" smtClean="0"/>
              <a:pPr>
                <a:spcAft>
                  <a:spcPts val="600"/>
                </a:spcAft>
              </a:pPr>
              <a:t>36</a:t>
            </a:fld>
            <a:endParaRPr lang="en-GB"/>
          </a:p>
        </p:txBody>
      </p:sp>
      <p:pic>
        <p:nvPicPr>
          <p:cNvPr id="5" name="Picture 4" descr="Several bar charts with different colors&#10;&#10;AI-generated content may be incorrect.">
            <a:extLst>
              <a:ext uri="{FF2B5EF4-FFF2-40B4-BE49-F238E27FC236}">
                <a16:creationId xmlns:a16="http://schemas.microsoft.com/office/drawing/2014/main" id="{C637A0E5-BE39-A25F-D5BB-8DC952CB49F0}"/>
              </a:ext>
            </a:extLst>
          </p:cNvPr>
          <p:cNvPicPr>
            <a:picLocks noChangeAspect="1"/>
          </p:cNvPicPr>
          <p:nvPr/>
        </p:nvPicPr>
        <p:blipFill>
          <a:blip r:embed="rId2"/>
          <a:srcRect t="11484" b="13057"/>
          <a:stretch>
            <a:fillRect/>
          </a:stretch>
        </p:blipFill>
        <p:spPr>
          <a:xfrm>
            <a:off x="731837" y="1018728"/>
            <a:ext cx="9797867" cy="4750247"/>
          </a:xfrm>
          <a:prstGeom prst="rect">
            <a:avLst/>
          </a:prstGeom>
          <a:noFill/>
        </p:spPr>
      </p:pic>
    </p:spTree>
    <p:extLst>
      <p:ext uri="{BB962C8B-B14F-4D97-AF65-F5344CB8AC3E}">
        <p14:creationId xmlns:p14="http://schemas.microsoft.com/office/powerpoint/2010/main" val="409309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1BF00-2DE7-B515-1E8A-ED1742248E7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CE0C307-3060-18FA-321E-0FC385B9CA53}"/>
              </a:ext>
            </a:extLst>
          </p:cNvPr>
          <p:cNvSpPr>
            <a:spLocks noGrp="1"/>
          </p:cNvSpPr>
          <p:nvPr>
            <p:ph type="title"/>
          </p:nvPr>
        </p:nvSpPr>
        <p:spPr/>
        <p:txBody>
          <a:bodyPr/>
          <a:lstStyle/>
          <a:p>
            <a:endParaRPr lang="LID4096"/>
          </a:p>
        </p:txBody>
      </p:sp>
      <p:sp>
        <p:nvSpPr>
          <p:cNvPr id="7" name="Content Placeholder 6">
            <a:extLst>
              <a:ext uri="{FF2B5EF4-FFF2-40B4-BE49-F238E27FC236}">
                <a16:creationId xmlns:a16="http://schemas.microsoft.com/office/drawing/2014/main" id="{59150A67-6C06-2F4A-1F70-311CF6DD9CC4}"/>
              </a:ext>
            </a:extLst>
          </p:cNvPr>
          <p:cNvSpPr>
            <a:spLocks noGrp="1"/>
          </p:cNvSpPr>
          <p:nvPr>
            <p:ph idx="1"/>
          </p:nvPr>
        </p:nvSpPr>
        <p:spPr/>
        <p:txBody>
          <a:bodyPr/>
          <a:lstStyle/>
          <a:p>
            <a:r>
              <a:rPr lang="en-US" dirty="0">
                <a:solidFill>
                  <a:schemeClr val="bg1">
                    <a:lumMod val="65000"/>
                  </a:schemeClr>
                </a:solidFill>
              </a:rPr>
              <a:t>Deriving linguistic rules</a:t>
            </a:r>
          </a:p>
          <a:p>
            <a:endParaRPr lang="en-US" dirty="0">
              <a:solidFill>
                <a:schemeClr val="bg1">
                  <a:lumMod val="65000"/>
                </a:schemeClr>
              </a:solidFill>
            </a:endParaRPr>
          </a:p>
          <a:p>
            <a:r>
              <a:rPr lang="en-US" dirty="0">
                <a:solidFill>
                  <a:schemeClr val="bg1">
                    <a:lumMod val="65000"/>
                  </a:schemeClr>
                </a:solidFill>
              </a:rPr>
              <a:t>Confidence intervals and personalization</a:t>
            </a:r>
          </a:p>
          <a:p>
            <a:endParaRPr lang="en-US" dirty="0">
              <a:solidFill>
                <a:schemeClr val="bg1">
                  <a:lumMod val="65000"/>
                </a:schemeClr>
              </a:solidFill>
            </a:endParaRPr>
          </a:p>
          <a:p>
            <a:r>
              <a:rPr lang="en-US" dirty="0">
                <a:solidFill>
                  <a:schemeClr val="bg1">
                    <a:lumMod val="65000"/>
                  </a:schemeClr>
                </a:solidFill>
              </a:rPr>
              <a:t>Model communication</a:t>
            </a:r>
          </a:p>
          <a:p>
            <a:endParaRPr lang="en-US" dirty="0"/>
          </a:p>
          <a:p>
            <a:r>
              <a:rPr lang="en-US" dirty="0"/>
              <a:t>Optimizing with soft constraints</a:t>
            </a:r>
          </a:p>
          <a:p>
            <a:endParaRPr lang="en-US" dirty="0"/>
          </a:p>
          <a:p>
            <a:r>
              <a:rPr lang="en-US" dirty="0">
                <a:solidFill>
                  <a:schemeClr val="bg1">
                    <a:lumMod val="65000"/>
                  </a:schemeClr>
                </a:solidFill>
              </a:rPr>
              <a:t>Explanation component for deep networks</a:t>
            </a:r>
            <a:endParaRPr lang="LID4096" dirty="0">
              <a:solidFill>
                <a:schemeClr val="bg1">
                  <a:lumMod val="65000"/>
                </a:schemeClr>
              </a:solidFill>
            </a:endParaRPr>
          </a:p>
        </p:txBody>
      </p:sp>
      <p:sp>
        <p:nvSpPr>
          <p:cNvPr id="3" name="Slide Number Placeholder 2">
            <a:extLst>
              <a:ext uri="{FF2B5EF4-FFF2-40B4-BE49-F238E27FC236}">
                <a16:creationId xmlns:a16="http://schemas.microsoft.com/office/drawing/2014/main" id="{083CEE6E-2886-EEE1-CE24-9AF4AEC8B662}"/>
              </a:ext>
            </a:extLst>
          </p:cNvPr>
          <p:cNvSpPr>
            <a:spLocks noGrp="1"/>
          </p:cNvSpPr>
          <p:nvPr>
            <p:ph type="sldNum" sz="quarter" idx="12"/>
          </p:nvPr>
        </p:nvSpPr>
        <p:spPr/>
        <p:txBody>
          <a:bodyPr/>
          <a:lstStyle/>
          <a:p>
            <a:fld id="{A91BF5F0-98D6-4645-BDED-827194AA7B09}" type="slidenum">
              <a:rPr lang="en-GB" smtClean="0"/>
              <a:t>37</a:t>
            </a:fld>
            <a:endParaRPr lang="en-GB" dirty="0"/>
          </a:p>
        </p:txBody>
      </p:sp>
    </p:spTree>
    <p:extLst>
      <p:ext uri="{BB962C8B-B14F-4D97-AF65-F5344CB8AC3E}">
        <p14:creationId xmlns:p14="http://schemas.microsoft.com/office/powerpoint/2010/main" val="1649890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F6E4A-522E-4EE9-B716-092764892AA0}"/>
              </a:ext>
            </a:extLst>
          </p:cNvPr>
          <p:cNvSpPr>
            <a:spLocks noGrp="1"/>
          </p:cNvSpPr>
          <p:nvPr>
            <p:ph type="title"/>
          </p:nvPr>
        </p:nvSpPr>
        <p:spPr/>
        <p:txBody>
          <a:bodyPr/>
          <a:lstStyle/>
          <a:p>
            <a:r>
              <a:rPr lang="en-US" altLang="zh-CN" dirty="0"/>
              <a:t>Standardization of clinical process</a:t>
            </a:r>
            <a:endParaRPr lang="zh-CN" altLang="en-US" dirty="0"/>
          </a:p>
        </p:txBody>
      </p:sp>
      <p:sp>
        <p:nvSpPr>
          <p:cNvPr id="6" name="Slide Number Placeholder 5">
            <a:extLst>
              <a:ext uri="{FF2B5EF4-FFF2-40B4-BE49-F238E27FC236}">
                <a16:creationId xmlns:a16="http://schemas.microsoft.com/office/drawing/2014/main" id="{85F5273D-1D5E-4DA6-9142-9F50EDE04BA1}"/>
              </a:ext>
            </a:extLst>
          </p:cNvPr>
          <p:cNvSpPr>
            <a:spLocks noGrp="1"/>
          </p:cNvSpPr>
          <p:nvPr>
            <p:ph type="sldNum" sz="quarter" idx="12"/>
          </p:nvPr>
        </p:nvSpPr>
        <p:spPr/>
        <p:txBody>
          <a:bodyPr/>
          <a:lstStyle/>
          <a:p>
            <a:fld id="{1AAC388E-FA9E-4A2C-95EA-1F6B3A07935A}" type="slidenum">
              <a:rPr lang="zh-CN" altLang="en-US" smtClean="0"/>
              <a:t>38</a:t>
            </a:fld>
            <a:endParaRPr lang="zh-CN" altLang="en-US"/>
          </a:p>
        </p:txBody>
      </p:sp>
      <p:sp>
        <p:nvSpPr>
          <p:cNvPr id="8" name="矩形: 圆角 3">
            <a:extLst>
              <a:ext uri="{FF2B5EF4-FFF2-40B4-BE49-F238E27FC236}">
                <a16:creationId xmlns:a16="http://schemas.microsoft.com/office/drawing/2014/main" id="{F045544E-E8A5-4287-B7D2-47DEFDC3ED19}"/>
              </a:ext>
            </a:extLst>
          </p:cNvPr>
          <p:cNvSpPr/>
          <p:nvPr/>
        </p:nvSpPr>
        <p:spPr>
          <a:xfrm>
            <a:off x="718218" y="1980384"/>
            <a:ext cx="9695417" cy="1789543"/>
          </a:xfrm>
          <a:prstGeom prst="roundRect">
            <a:avLst>
              <a:gd name="adj" fmla="val 11828"/>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200000"/>
              </a:lnSpc>
            </a:pPr>
            <a:r>
              <a:rPr lang="en-US" altLang="zh-CN" b="1" dirty="0">
                <a:latin typeface="+mn-ea"/>
              </a:rPr>
              <a:t>Standardization</a:t>
            </a:r>
            <a:r>
              <a:rPr lang="en-US" altLang="zh-CN" b="1" dirty="0">
                <a:solidFill>
                  <a:schemeClr val="tx1"/>
                </a:solidFill>
                <a:latin typeface="+mn-ea"/>
              </a:rPr>
              <a:t>: </a:t>
            </a:r>
            <a:r>
              <a:rPr lang="en-US" altLang="zh-CN" dirty="0">
                <a:solidFill>
                  <a:schemeClr val="tx1"/>
                </a:solidFill>
                <a:latin typeface="+mn-ea"/>
              </a:rPr>
              <a:t>to improve quality and efficiency, and reduce costs.</a:t>
            </a:r>
          </a:p>
          <a:p>
            <a:pPr>
              <a:lnSpc>
                <a:spcPct val="200000"/>
              </a:lnSpc>
            </a:pPr>
            <a:r>
              <a:rPr lang="en-US" altLang="zh-CN" b="1" dirty="0">
                <a:solidFill>
                  <a:schemeClr val="tx1"/>
                </a:solidFill>
                <a:latin typeface="+mn-ea"/>
              </a:rPr>
              <a:t>Method: </a:t>
            </a:r>
            <a:r>
              <a:rPr lang="en-US" altLang="zh-CN" dirty="0">
                <a:solidFill>
                  <a:schemeClr val="tx1"/>
                </a:solidFill>
                <a:latin typeface="+mn-ea"/>
              </a:rPr>
              <a:t>design the standards, and optimize the implementation in clinical practice.</a:t>
            </a:r>
            <a:r>
              <a:rPr lang="zh-CN" altLang="en-US" dirty="0">
                <a:solidFill>
                  <a:schemeClr val="tx1"/>
                </a:solidFill>
                <a:latin typeface="+mn-ea"/>
              </a:rPr>
              <a:t> </a:t>
            </a:r>
            <a:endParaRPr lang="en-US" altLang="zh-CN" dirty="0">
              <a:solidFill>
                <a:schemeClr val="tx1"/>
              </a:solidFill>
              <a:latin typeface="+mn-ea"/>
            </a:endParaRPr>
          </a:p>
          <a:p>
            <a:pPr>
              <a:lnSpc>
                <a:spcPct val="200000"/>
              </a:lnSpc>
            </a:pPr>
            <a:r>
              <a:rPr lang="en-US" altLang="zh-CN" b="1" dirty="0">
                <a:solidFill>
                  <a:schemeClr val="tx1"/>
                </a:solidFill>
                <a:latin typeface="+mn-ea"/>
              </a:rPr>
              <a:t>Tool: </a:t>
            </a:r>
            <a:r>
              <a:rPr lang="en-US" altLang="zh-CN" dirty="0">
                <a:solidFill>
                  <a:schemeClr val="tx1"/>
                </a:solidFill>
                <a:latin typeface="+mn-ea"/>
              </a:rPr>
              <a:t>clinical </a:t>
            </a:r>
            <a:r>
              <a:rPr lang="en-US" altLang="zh-CN" dirty="0">
                <a:solidFill>
                  <a:srgbClr val="000000"/>
                </a:solidFill>
                <a:latin typeface="+mn-ea"/>
              </a:rPr>
              <a:t>pathway, guideline, checklist…</a:t>
            </a:r>
          </a:p>
        </p:txBody>
      </p:sp>
      <p:pic>
        <p:nvPicPr>
          <p:cNvPr id="11" name="Picture 4" descr="http://atulgawande.com/wp-content/uploads/2013/11/71CwWiCJhuL-319x479.jpg">
            <a:extLst>
              <a:ext uri="{FF2B5EF4-FFF2-40B4-BE49-F238E27FC236}">
                <a16:creationId xmlns:a16="http://schemas.microsoft.com/office/drawing/2014/main" id="{7B853E35-352C-478C-B2D2-C078E667B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628" y="3935677"/>
            <a:ext cx="1450596" cy="217816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3E2710A7-B112-41D5-BF13-805A1E8E8294}"/>
              </a:ext>
            </a:extLst>
          </p:cNvPr>
          <p:cNvPicPr>
            <a:picLocks noChangeAspect="1"/>
          </p:cNvPicPr>
          <p:nvPr/>
        </p:nvPicPr>
        <p:blipFill>
          <a:blip r:embed="rId4"/>
          <a:stretch>
            <a:fillRect/>
          </a:stretch>
        </p:blipFill>
        <p:spPr>
          <a:xfrm>
            <a:off x="6706661" y="3896048"/>
            <a:ext cx="2430360" cy="2257425"/>
          </a:xfrm>
          <a:prstGeom prst="rect">
            <a:avLst/>
          </a:prstGeom>
        </p:spPr>
      </p:pic>
      <p:sp>
        <p:nvSpPr>
          <p:cNvPr id="28" name="TextBox 27">
            <a:extLst>
              <a:ext uri="{FF2B5EF4-FFF2-40B4-BE49-F238E27FC236}">
                <a16:creationId xmlns:a16="http://schemas.microsoft.com/office/drawing/2014/main" id="{644012FA-C7B4-42FB-99BD-72844C4B5FF8}"/>
              </a:ext>
            </a:extLst>
          </p:cNvPr>
          <p:cNvSpPr txBox="1"/>
          <p:nvPr/>
        </p:nvSpPr>
        <p:spPr>
          <a:xfrm>
            <a:off x="810315" y="1464561"/>
            <a:ext cx="10872953" cy="646331"/>
          </a:xfrm>
          <a:prstGeom prst="rect">
            <a:avLst/>
          </a:prstGeom>
          <a:noFill/>
        </p:spPr>
        <p:txBody>
          <a:bodyPr wrap="square">
            <a:spAutoFit/>
          </a:bodyPr>
          <a:lstStyle/>
          <a:p>
            <a:r>
              <a:rPr lang="en-US" altLang="zh-CN" b="1" dirty="0">
                <a:effectLst/>
                <a:latin typeface="+mn-ea"/>
                <a:cs typeface="Arial" panose="020B0604020202020204" pitchFamily="34" charset="0"/>
              </a:rPr>
              <a:t>Background: </a:t>
            </a:r>
            <a:r>
              <a:rPr lang="en-US" altLang="zh-CN" dirty="0">
                <a:effectLst/>
                <a:latin typeface="+mn-ea"/>
                <a:cs typeface="Arial" panose="020B0604020202020204" pitchFamily="34" charset="0"/>
              </a:rPr>
              <a:t>Nearly 98,000 people die from medical errors each year in the United States alone, costing between $17 and $29 billion. </a:t>
            </a:r>
            <a:endParaRPr lang="zh-CN" altLang="en-US" dirty="0">
              <a:latin typeface="+mn-ea"/>
            </a:endParaRPr>
          </a:p>
        </p:txBody>
      </p:sp>
      <p:pic>
        <p:nvPicPr>
          <p:cNvPr id="29" name="Picture 28">
            <a:extLst>
              <a:ext uri="{FF2B5EF4-FFF2-40B4-BE49-F238E27FC236}">
                <a16:creationId xmlns:a16="http://schemas.microsoft.com/office/drawing/2014/main" id="{3B5B871F-ABF0-40B2-9AC1-D5F6976D174C}"/>
              </a:ext>
            </a:extLst>
          </p:cNvPr>
          <p:cNvPicPr>
            <a:picLocks noChangeAspect="1"/>
          </p:cNvPicPr>
          <p:nvPr/>
        </p:nvPicPr>
        <p:blipFill>
          <a:blip r:embed="rId5"/>
          <a:stretch>
            <a:fillRect/>
          </a:stretch>
        </p:blipFill>
        <p:spPr>
          <a:xfrm>
            <a:off x="810315" y="3896370"/>
            <a:ext cx="5600699" cy="2257425"/>
          </a:xfrm>
          <a:prstGeom prst="rect">
            <a:avLst/>
          </a:prstGeom>
        </p:spPr>
      </p:pic>
    </p:spTree>
    <p:extLst>
      <p:ext uri="{BB962C8B-B14F-4D97-AF65-F5344CB8AC3E}">
        <p14:creationId xmlns:p14="http://schemas.microsoft.com/office/powerpoint/2010/main" val="3091337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005D36-2A82-4DCA-8976-76B2A1777A65}"/>
              </a:ext>
            </a:extLst>
          </p:cNvPr>
          <p:cNvPicPr>
            <a:picLocks noChangeAspect="1"/>
          </p:cNvPicPr>
          <p:nvPr/>
        </p:nvPicPr>
        <p:blipFill>
          <a:blip r:embed="rId3"/>
          <a:stretch>
            <a:fillRect/>
          </a:stretch>
        </p:blipFill>
        <p:spPr>
          <a:xfrm>
            <a:off x="884684" y="2129104"/>
            <a:ext cx="7145628" cy="2599792"/>
          </a:xfrm>
          <a:prstGeom prst="rect">
            <a:avLst/>
          </a:prstGeom>
        </p:spPr>
      </p:pic>
      <p:sp>
        <p:nvSpPr>
          <p:cNvPr id="2" name="标题 1">
            <a:extLst>
              <a:ext uri="{FF2B5EF4-FFF2-40B4-BE49-F238E27FC236}">
                <a16:creationId xmlns:a16="http://schemas.microsoft.com/office/drawing/2014/main" id="{D68F6E4A-522E-4EE9-B716-092764892AA0}"/>
              </a:ext>
            </a:extLst>
          </p:cNvPr>
          <p:cNvSpPr>
            <a:spLocks noGrp="1"/>
          </p:cNvSpPr>
          <p:nvPr>
            <p:ph type="title"/>
          </p:nvPr>
        </p:nvSpPr>
        <p:spPr>
          <a:xfrm>
            <a:off x="731838" y="612312"/>
            <a:ext cx="9043200" cy="609600"/>
          </a:xfrm>
        </p:spPr>
        <p:txBody>
          <a:bodyPr>
            <a:normAutofit/>
          </a:bodyPr>
          <a:lstStyle/>
          <a:p>
            <a:r>
              <a:rPr lang="en-US" altLang="zh-CN" dirty="0"/>
              <a:t>Clinical Process Analysis</a:t>
            </a:r>
            <a:endParaRPr lang="zh-CN" altLang="en-US" dirty="0"/>
          </a:p>
        </p:txBody>
      </p:sp>
      <p:sp>
        <p:nvSpPr>
          <p:cNvPr id="4" name="Slide Number Placeholder 3">
            <a:extLst>
              <a:ext uri="{FF2B5EF4-FFF2-40B4-BE49-F238E27FC236}">
                <a16:creationId xmlns:a16="http://schemas.microsoft.com/office/drawing/2014/main" id="{36A5D2E8-FAC3-4F85-B846-829384B03830}"/>
              </a:ext>
            </a:extLst>
          </p:cNvPr>
          <p:cNvSpPr>
            <a:spLocks noGrp="1"/>
          </p:cNvSpPr>
          <p:nvPr>
            <p:ph type="sldNum" sz="quarter" idx="12"/>
          </p:nvPr>
        </p:nvSpPr>
        <p:spPr>
          <a:xfrm>
            <a:off x="731838" y="6205487"/>
            <a:ext cx="2743200" cy="216000"/>
          </a:xfrm>
        </p:spPr>
        <p:txBody>
          <a:bodyPr/>
          <a:lstStyle/>
          <a:p>
            <a:fld id="{1AAC388E-FA9E-4A2C-95EA-1F6B3A07935A}" type="slidenum">
              <a:rPr lang="zh-CN" altLang="en-US" smtClean="0"/>
              <a:pPr/>
              <a:t>39</a:t>
            </a:fld>
            <a:endParaRPr lang="zh-CN" altLang="en-US"/>
          </a:p>
        </p:txBody>
      </p:sp>
      <p:sp>
        <p:nvSpPr>
          <p:cNvPr id="9" name="文本框 31">
            <a:extLst>
              <a:ext uri="{FF2B5EF4-FFF2-40B4-BE49-F238E27FC236}">
                <a16:creationId xmlns:a16="http://schemas.microsoft.com/office/drawing/2014/main" id="{997DD183-8CF3-4FF1-A607-5D5796817E62}"/>
              </a:ext>
            </a:extLst>
          </p:cNvPr>
          <p:cNvSpPr txBox="1"/>
          <p:nvPr/>
        </p:nvSpPr>
        <p:spPr>
          <a:xfrm>
            <a:off x="945240" y="1155814"/>
            <a:ext cx="9332153" cy="615553"/>
          </a:xfrm>
          <a:prstGeom prst="rect">
            <a:avLst/>
          </a:prstGeom>
          <a:noFill/>
        </p:spPr>
        <p:txBody>
          <a:bodyPr wrap="square">
            <a:spAutoFit/>
          </a:bodyPr>
          <a:lstStyle/>
          <a:p>
            <a:r>
              <a:rPr lang="en-US" altLang="zh-CN" b="1" dirty="0">
                <a:solidFill>
                  <a:schemeClr val="tx2"/>
                </a:solidFill>
                <a:latin typeface="+mn-ea"/>
              </a:rPr>
              <a:t>Deviation    </a:t>
            </a:r>
            <a:r>
              <a:rPr lang="en-US" altLang="zh-CN" sz="1600" b="1" dirty="0">
                <a:solidFill>
                  <a:srgbClr val="000000"/>
                </a:solidFill>
                <a:latin typeface="+mn-ea"/>
              </a:rPr>
              <a:t> </a:t>
            </a:r>
            <a:r>
              <a:rPr lang="en-US" altLang="zh-CN" sz="1600" dirty="0">
                <a:solidFill>
                  <a:srgbClr val="000000"/>
                </a:solidFill>
                <a:latin typeface="+mn-ea"/>
              </a:rPr>
              <a:t>Activity deviated to the standards. </a:t>
            </a:r>
          </a:p>
          <a:p>
            <a:endParaRPr lang="en-US" altLang="zh-CN" sz="1600" dirty="0">
              <a:solidFill>
                <a:srgbClr val="000000"/>
              </a:solidFill>
              <a:latin typeface="+mn-ea"/>
            </a:endParaRPr>
          </a:p>
        </p:txBody>
      </p:sp>
      <p:sp>
        <p:nvSpPr>
          <p:cNvPr id="21" name="Rectangle 20">
            <a:extLst>
              <a:ext uri="{FF2B5EF4-FFF2-40B4-BE49-F238E27FC236}">
                <a16:creationId xmlns:a16="http://schemas.microsoft.com/office/drawing/2014/main" id="{2689C27B-C8B2-4E95-B2AC-1497A23ABE6A}"/>
              </a:ext>
            </a:extLst>
          </p:cNvPr>
          <p:cNvSpPr/>
          <p:nvPr/>
        </p:nvSpPr>
        <p:spPr>
          <a:xfrm>
            <a:off x="5404987" y="3097161"/>
            <a:ext cx="671052" cy="331839"/>
          </a:xfrm>
          <a:prstGeom prst="rect">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solidFill>
                <a:srgbClr val="D04040"/>
              </a:solidFill>
            </a:endParaRPr>
          </a:p>
        </p:txBody>
      </p:sp>
      <p:pic>
        <p:nvPicPr>
          <p:cNvPr id="24" name="Graphic 23" descr="Arrow circle with solid fill">
            <a:extLst>
              <a:ext uri="{FF2B5EF4-FFF2-40B4-BE49-F238E27FC236}">
                <a16:creationId xmlns:a16="http://schemas.microsoft.com/office/drawing/2014/main" id="{9F85EC7A-5BB3-4679-9633-73E4803363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2947" y="3009086"/>
            <a:ext cx="1453602" cy="1453602"/>
          </a:xfrm>
          <a:prstGeom prst="rect">
            <a:avLst/>
          </a:prstGeom>
        </p:spPr>
      </p:pic>
      <p:pic>
        <p:nvPicPr>
          <p:cNvPr id="26" name="Graphic 25" descr="Back with solid fill">
            <a:extLst>
              <a:ext uri="{FF2B5EF4-FFF2-40B4-BE49-F238E27FC236}">
                <a16:creationId xmlns:a16="http://schemas.microsoft.com/office/drawing/2014/main" id="{E3DC29FA-3BD6-445E-8961-879B212499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94326" flipH="1">
            <a:off x="6073673" y="2957709"/>
            <a:ext cx="1039494" cy="727746"/>
          </a:xfrm>
          <a:prstGeom prst="rect">
            <a:avLst/>
          </a:prstGeom>
        </p:spPr>
      </p:pic>
      <p:sp>
        <p:nvSpPr>
          <p:cNvPr id="11" name="TextBox 10">
            <a:extLst>
              <a:ext uri="{FF2B5EF4-FFF2-40B4-BE49-F238E27FC236}">
                <a16:creationId xmlns:a16="http://schemas.microsoft.com/office/drawing/2014/main" id="{17BCA598-75C9-49BA-A5D1-69E8AFA2A7BC}"/>
              </a:ext>
            </a:extLst>
          </p:cNvPr>
          <p:cNvSpPr txBox="1"/>
          <p:nvPr/>
        </p:nvSpPr>
        <p:spPr>
          <a:xfrm>
            <a:off x="6995224" y="3165124"/>
            <a:ext cx="5136220" cy="824200"/>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altLang="zh-CN" sz="1100" i="1" dirty="0">
                <a:solidFill>
                  <a:schemeClr val="accent4"/>
                </a:solidFill>
                <a:latin typeface="+mn-ea"/>
              </a:rPr>
              <a:t>30%  of the deviations can be declined by optimizing the process.</a:t>
            </a:r>
          </a:p>
          <a:p>
            <a:pPr marL="171450" indent="-171450">
              <a:lnSpc>
                <a:spcPct val="150000"/>
              </a:lnSpc>
              <a:buFont typeface="Arial" panose="020B0604020202020204" pitchFamily="34" charset="0"/>
              <a:buChar char="•"/>
            </a:pPr>
            <a:r>
              <a:rPr lang="en-US" altLang="zh-CN" sz="1100" i="1" dirty="0">
                <a:solidFill>
                  <a:schemeClr val="accent4"/>
                </a:solidFill>
                <a:latin typeface="+mn-ea"/>
              </a:rPr>
              <a:t>The deviation rate of LOS has reduced from 63% to 35% by process enhancement.</a:t>
            </a:r>
          </a:p>
        </p:txBody>
      </p:sp>
    </p:spTree>
    <p:extLst>
      <p:ext uri="{BB962C8B-B14F-4D97-AF65-F5344CB8AC3E}">
        <p14:creationId xmlns:p14="http://schemas.microsoft.com/office/powerpoint/2010/main" val="1707817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CF951-EFAB-1085-1D6C-1534428D4A22}"/>
              </a:ext>
            </a:extLst>
          </p:cNvPr>
          <p:cNvSpPr>
            <a:spLocks noGrp="1"/>
          </p:cNvSpPr>
          <p:nvPr>
            <p:ph type="title"/>
          </p:nvPr>
        </p:nvSpPr>
        <p:spPr/>
        <p:txBody>
          <a:bodyPr/>
          <a:lstStyle/>
          <a:p>
            <a:r>
              <a:rPr lang="en-US" dirty="0"/>
              <a:t>Outline</a:t>
            </a:r>
            <a:endParaRPr lang="LID4096" dirty="0"/>
          </a:p>
        </p:txBody>
      </p:sp>
      <p:sp>
        <p:nvSpPr>
          <p:cNvPr id="5" name="Content Placeholder 4">
            <a:extLst>
              <a:ext uri="{FF2B5EF4-FFF2-40B4-BE49-F238E27FC236}">
                <a16:creationId xmlns:a16="http://schemas.microsoft.com/office/drawing/2014/main" id="{9992BBFD-8289-E8EA-9F48-4EDF09DEEA32}"/>
              </a:ext>
            </a:extLst>
          </p:cNvPr>
          <p:cNvSpPr>
            <a:spLocks noGrp="1"/>
          </p:cNvSpPr>
          <p:nvPr>
            <p:ph idx="1"/>
          </p:nvPr>
        </p:nvSpPr>
        <p:spPr>
          <a:xfrm>
            <a:off x="731838" y="1384609"/>
            <a:ext cx="6620183" cy="4384366"/>
          </a:xfrm>
        </p:spPr>
        <p:txBody>
          <a:bodyPr/>
          <a:lstStyle/>
          <a:p>
            <a:r>
              <a:rPr lang="en-US" sz="2800" dirty="0"/>
              <a:t>Introduction</a:t>
            </a:r>
          </a:p>
          <a:p>
            <a:r>
              <a:rPr lang="en-US" sz="2800" dirty="0"/>
              <a:t>Poor quality data</a:t>
            </a:r>
          </a:p>
          <a:p>
            <a:r>
              <a:rPr lang="en-US" sz="2800" dirty="0"/>
              <a:t>Remaining in control: explanations</a:t>
            </a:r>
          </a:p>
          <a:p>
            <a:r>
              <a:rPr lang="en-US" sz="2800" dirty="0"/>
              <a:t>Designing explainable models</a:t>
            </a:r>
          </a:p>
          <a:p>
            <a:pPr lvl="1"/>
            <a:r>
              <a:rPr lang="en-US" sz="2400" dirty="0"/>
              <a:t>Fuzzy rule-based systems</a:t>
            </a:r>
          </a:p>
          <a:p>
            <a:pPr lvl="1"/>
            <a:r>
              <a:rPr lang="en-US" sz="2400" dirty="0"/>
              <a:t>Combining probability and fuzziness</a:t>
            </a:r>
          </a:p>
          <a:p>
            <a:pPr lvl="1"/>
            <a:r>
              <a:rPr lang="en-US" sz="2400" dirty="0"/>
              <a:t>Communicating model behavior</a:t>
            </a:r>
          </a:p>
          <a:p>
            <a:pPr lvl="1"/>
            <a:r>
              <a:rPr lang="en-US" sz="2400" dirty="0"/>
              <a:t>Using a priori knowledge</a:t>
            </a:r>
          </a:p>
          <a:p>
            <a:r>
              <a:rPr lang="en-US" sz="2800" dirty="0"/>
              <a:t>From explainability to understandability</a:t>
            </a:r>
          </a:p>
          <a:p>
            <a:r>
              <a:rPr lang="en-US" sz="2800" dirty="0"/>
              <a:t>Conclusions</a:t>
            </a:r>
          </a:p>
          <a:p>
            <a:endParaRPr lang="LID4096" sz="2800" dirty="0"/>
          </a:p>
        </p:txBody>
      </p:sp>
      <p:pic>
        <p:nvPicPr>
          <p:cNvPr id="9" name="Picture 8">
            <a:extLst>
              <a:ext uri="{FF2B5EF4-FFF2-40B4-BE49-F238E27FC236}">
                <a16:creationId xmlns:a16="http://schemas.microsoft.com/office/drawing/2014/main" id="{07F7E786-CA76-357F-ACC5-260D928D5D4F}"/>
              </a:ext>
            </a:extLst>
          </p:cNvPr>
          <p:cNvPicPr>
            <a:picLocks noChangeAspect="1"/>
          </p:cNvPicPr>
          <p:nvPr/>
        </p:nvPicPr>
        <p:blipFill>
          <a:blip r:embed="rId3"/>
          <a:stretch>
            <a:fillRect/>
          </a:stretch>
        </p:blipFill>
        <p:spPr>
          <a:xfrm>
            <a:off x="7920197" y="1384609"/>
            <a:ext cx="3875460" cy="3875460"/>
          </a:xfrm>
          <a:prstGeom prst="rect">
            <a:avLst/>
          </a:prstGeom>
        </p:spPr>
      </p:pic>
    </p:spTree>
    <p:extLst>
      <p:ext uri="{BB962C8B-B14F-4D97-AF65-F5344CB8AC3E}">
        <p14:creationId xmlns:p14="http://schemas.microsoft.com/office/powerpoint/2010/main" val="4283086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15">
            <a:extLst>
              <a:ext uri="{FF2B5EF4-FFF2-40B4-BE49-F238E27FC236}">
                <a16:creationId xmlns:a16="http://schemas.microsoft.com/office/drawing/2014/main" id="{3BD814AF-79E5-4C9B-9EA4-509DFA86EFBD}"/>
              </a:ext>
            </a:extLst>
          </p:cNvPr>
          <p:cNvSpPr/>
          <p:nvPr/>
        </p:nvSpPr>
        <p:spPr>
          <a:xfrm>
            <a:off x="1220836" y="2903376"/>
            <a:ext cx="1972026" cy="1896470"/>
          </a:xfrm>
          <a:prstGeom prst="roundRect">
            <a:avLst>
              <a:gd name="adj" fmla="val 4335"/>
            </a:avLst>
          </a:prstGeom>
          <a:solidFill>
            <a:srgbClr val="006EB6">
              <a:alpha val="3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zh-CN" altLang="en-US" sz="1200">
              <a:solidFill>
                <a:schemeClr val="bg1"/>
              </a:solidFill>
              <a:effectLst>
                <a:outerShdw blurRad="38100" dist="38100" dir="2700000" algn="tl">
                  <a:srgbClr val="000000">
                    <a:alpha val="43137"/>
                  </a:srgbClr>
                </a:outerShdw>
              </a:effectLst>
              <a:latin typeface="+mn-ea"/>
            </a:endParaRPr>
          </a:p>
        </p:txBody>
      </p:sp>
      <p:sp>
        <p:nvSpPr>
          <p:cNvPr id="24" name="矩形: 圆角 15">
            <a:extLst>
              <a:ext uri="{FF2B5EF4-FFF2-40B4-BE49-F238E27FC236}">
                <a16:creationId xmlns:a16="http://schemas.microsoft.com/office/drawing/2014/main" id="{24E9AC38-77D7-4EEA-85C9-39AB77673647}"/>
              </a:ext>
            </a:extLst>
          </p:cNvPr>
          <p:cNvSpPr/>
          <p:nvPr/>
        </p:nvSpPr>
        <p:spPr>
          <a:xfrm>
            <a:off x="3856809" y="2434167"/>
            <a:ext cx="2116673" cy="2365680"/>
          </a:xfrm>
          <a:prstGeom prst="roundRect">
            <a:avLst>
              <a:gd name="adj" fmla="val 3244"/>
            </a:avLst>
          </a:prstGeom>
          <a:solidFill>
            <a:schemeClr val="accent2">
              <a:alpha val="1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zh-CN" altLang="en-US" sz="1200">
              <a:solidFill>
                <a:schemeClr val="bg1"/>
              </a:solidFill>
              <a:effectLst>
                <a:outerShdw blurRad="38100" dist="38100" dir="2700000" algn="tl">
                  <a:srgbClr val="000000">
                    <a:alpha val="43137"/>
                  </a:srgbClr>
                </a:outerShdw>
              </a:effectLst>
              <a:latin typeface="+mn-ea"/>
            </a:endParaRPr>
          </a:p>
        </p:txBody>
      </p:sp>
      <p:sp>
        <p:nvSpPr>
          <p:cNvPr id="4" name="标题 1">
            <a:extLst>
              <a:ext uri="{FF2B5EF4-FFF2-40B4-BE49-F238E27FC236}">
                <a16:creationId xmlns:a16="http://schemas.microsoft.com/office/drawing/2014/main" id="{9E0B1950-61D8-4108-A33D-983D93568A43}"/>
              </a:ext>
            </a:extLst>
          </p:cNvPr>
          <p:cNvSpPr>
            <a:spLocks noGrp="1"/>
          </p:cNvSpPr>
          <p:nvPr>
            <p:ph type="title"/>
          </p:nvPr>
        </p:nvSpPr>
        <p:spPr>
          <a:xfrm>
            <a:off x="731838" y="612312"/>
            <a:ext cx="9043200" cy="609600"/>
          </a:xfrm>
        </p:spPr>
        <p:txBody>
          <a:bodyPr>
            <a:normAutofit/>
          </a:bodyPr>
          <a:lstStyle/>
          <a:p>
            <a:r>
              <a:rPr lang="en-US" altLang="zh-CN" dirty="0"/>
              <a:t>Fuzzy conformance checking</a:t>
            </a:r>
            <a:endParaRPr lang="zh-CN" altLang="en-US" dirty="0"/>
          </a:p>
        </p:txBody>
      </p:sp>
      <p:sp>
        <p:nvSpPr>
          <p:cNvPr id="37" name="灯片编号占位符 2">
            <a:extLst>
              <a:ext uri="{FF2B5EF4-FFF2-40B4-BE49-F238E27FC236}">
                <a16:creationId xmlns:a16="http://schemas.microsoft.com/office/drawing/2014/main" id="{22F87FCC-2156-4A39-9D22-53D76526A533}"/>
              </a:ext>
            </a:extLst>
          </p:cNvPr>
          <p:cNvSpPr>
            <a:spLocks noGrp="1"/>
          </p:cNvSpPr>
          <p:nvPr>
            <p:ph type="sldNum" sz="quarter" idx="12"/>
          </p:nvPr>
        </p:nvSpPr>
        <p:spPr>
          <a:xfrm>
            <a:off x="731838" y="6205487"/>
            <a:ext cx="2743200" cy="216000"/>
          </a:xfrm>
        </p:spPr>
        <p:txBody>
          <a:bodyPr/>
          <a:lstStyle/>
          <a:p>
            <a:fld id="{1AAC388E-FA9E-4A2C-95EA-1F6B3A07935A}" type="slidenum">
              <a:rPr lang="zh-CN" altLang="en-US" smtClean="0"/>
              <a:pPr/>
              <a:t>40</a:t>
            </a:fld>
            <a:endParaRPr lang="zh-CN" altLang="en-US"/>
          </a:p>
        </p:txBody>
      </p:sp>
      <p:sp>
        <p:nvSpPr>
          <p:cNvPr id="26" name="灯片编号占位符 2">
            <a:extLst>
              <a:ext uri="{FF2B5EF4-FFF2-40B4-BE49-F238E27FC236}">
                <a16:creationId xmlns:a16="http://schemas.microsoft.com/office/drawing/2014/main" id="{48B5C1D8-4DF2-4FED-A63C-7505AB15D736}"/>
              </a:ext>
            </a:extLst>
          </p:cNvPr>
          <p:cNvSpPr>
            <a:spLocks noGrp="1"/>
          </p:cNvSpPr>
          <p:nvPr/>
        </p:nvSpPr>
        <p:spPr>
          <a:xfrm>
            <a:off x="9030455" y="6516239"/>
            <a:ext cx="2743200" cy="341761"/>
          </a:xfrm>
          <a:prstGeom prst="rect">
            <a:avLst/>
          </a:prstGeom>
        </p:spPr>
        <p:txBody>
          <a:bodyPr/>
          <a:lstStyle>
            <a:defPPr>
              <a:defRPr lang="zh-CN"/>
            </a:defPPr>
            <a:lvl1pPr marL="0" algn="r" defTabSz="914400" rtl="0" eaLnBrk="1" latinLnBrk="0" hangingPunct="1">
              <a:defRPr sz="11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003F88"/>
              </a:solidFill>
            </a:endParaRPr>
          </a:p>
        </p:txBody>
      </p:sp>
      <p:pic>
        <p:nvPicPr>
          <p:cNvPr id="18" name="Picture 6" descr="Difference between Crisp and Fuzzy Sets. | Download Scientific Diagram">
            <a:extLst>
              <a:ext uri="{FF2B5EF4-FFF2-40B4-BE49-F238E27FC236}">
                <a16:creationId xmlns:a16="http://schemas.microsoft.com/office/drawing/2014/main" id="{E2DC4A3A-D8B9-4C41-9052-EAF1CCF354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272" b="15893"/>
          <a:stretch/>
        </p:blipFill>
        <p:spPr bwMode="auto">
          <a:xfrm>
            <a:off x="1394355" y="2960559"/>
            <a:ext cx="1440160" cy="10243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ifference between Crisp and Fuzzy Sets. | Download Scientific Diagram">
            <a:extLst>
              <a:ext uri="{FF2B5EF4-FFF2-40B4-BE49-F238E27FC236}">
                <a16:creationId xmlns:a16="http://schemas.microsoft.com/office/drawing/2014/main" id="{E4C84ED7-0363-44EE-A158-0658125FB6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21" b="15893"/>
          <a:stretch/>
        </p:blipFill>
        <p:spPr bwMode="auto">
          <a:xfrm>
            <a:off x="4068077" y="2990236"/>
            <a:ext cx="1769331" cy="10243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6D3C1B2-266F-4E7D-91FF-9F9F67628B48}"/>
                  </a:ext>
                </a:extLst>
              </p:cNvPr>
              <p:cNvSpPr txBox="1"/>
              <p:nvPr/>
            </p:nvSpPr>
            <p:spPr>
              <a:xfrm>
                <a:off x="4214184" y="4162711"/>
                <a:ext cx="181356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rgbClr val="000000"/>
                              </a:solidFill>
                              <a:latin typeface="Cambria Math" panose="02040503050406030204" pitchFamily="18" charset="0"/>
                              <a:ea typeface="微软雅黑" panose="020B0503020204020204" pitchFamily="34" charset="-122"/>
                            </a:rPr>
                          </m:ctrlPr>
                        </m:sSubPr>
                        <m:e>
                          <m:r>
                            <a:rPr lang="zh-CN" altLang="en-GB" sz="1400" i="1">
                              <a:solidFill>
                                <a:srgbClr val="000000"/>
                              </a:solidFill>
                              <a:latin typeface="Cambria Math" panose="02040503050406030204" pitchFamily="18" charset="0"/>
                              <a:ea typeface="微软雅黑" panose="020B0503020204020204" pitchFamily="34" charset="-122"/>
                            </a:rPr>
                            <m:t>𝜇</m:t>
                          </m:r>
                        </m:e>
                        <m:sub>
                          <m:r>
                            <a:rPr lang="en-US" altLang="zh-CN" sz="1400" b="0" i="1" smtClean="0">
                              <a:solidFill>
                                <a:srgbClr val="000000"/>
                              </a:solidFill>
                              <a:latin typeface="Cambria Math" panose="02040503050406030204" pitchFamily="18" charset="0"/>
                              <a:ea typeface="微软雅黑" panose="020B0503020204020204" pitchFamily="34" charset="-122"/>
                            </a:rPr>
                            <m:t>𝐹</m:t>
                          </m:r>
                        </m:sub>
                      </m:sSub>
                      <m:r>
                        <a:rPr lang="en-GB" altLang="zh-CN" sz="1400" i="1">
                          <a:solidFill>
                            <a:srgbClr val="000000"/>
                          </a:solidFill>
                          <a:latin typeface="Cambria Math" panose="02040503050406030204" pitchFamily="18" charset="0"/>
                          <a:ea typeface="微软雅黑" panose="020B0503020204020204" pitchFamily="34" charset="-122"/>
                        </a:rPr>
                        <m:t> </m:t>
                      </m:r>
                      <m:r>
                        <a:rPr lang="en-US" altLang="zh-CN" sz="1400" b="0" i="1" smtClean="0">
                          <a:solidFill>
                            <a:srgbClr val="000000"/>
                          </a:solidFill>
                          <a:latin typeface="Cambria Math" panose="02040503050406030204" pitchFamily="18" charset="0"/>
                          <a:ea typeface="微软雅黑" panose="020B0503020204020204" pitchFamily="34" charset="-122"/>
                        </a:rPr>
                        <m:t>:</m:t>
                      </m:r>
                      <m:r>
                        <a:rPr lang="en-US" altLang="zh-CN" sz="1400" b="0" i="1" smtClean="0">
                          <a:solidFill>
                            <a:srgbClr val="000000"/>
                          </a:solidFill>
                          <a:latin typeface="Cambria Math" panose="02040503050406030204" pitchFamily="18" charset="0"/>
                          <a:ea typeface="微软雅黑" panose="020B0503020204020204" pitchFamily="34" charset="-122"/>
                        </a:rPr>
                        <m:t>𝑉</m:t>
                      </m:r>
                      <m:r>
                        <a:rPr lang="en-US" altLang="zh-CN" sz="1400" b="0" i="1" smtClean="0">
                          <a:solidFill>
                            <a:srgbClr val="000000"/>
                          </a:solidFill>
                          <a:latin typeface="Cambria Math" panose="02040503050406030204" pitchFamily="18" charset="0"/>
                          <a:ea typeface="Cambria Math" panose="02040503050406030204" pitchFamily="18" charset="0"/>
                        </a:rPr>
                        <m:t>→[0,1]</m:t>
                      </m:r>
                    </m:oMath>
                  </m:oMathPara>
                </a14:m>
                <a:endParaRPr lang="en-US" sz="1400"/>
              </a:p>
            </p:txBody>
          </p:sp>
        </mc:Choice>
        <mc:Fallback xmlns="">
          <p:sp>
            <p:nvSpPr>
              <p:cNvPr id="15" name="TextBox 14">
                <a:extLst>
                  <a:ext uri="{FF2B5EF4-FFF2-40B4-BE49-F238E27FC236}">
                    <a16:creationId xmlns:a16="http://schemas.microsoft.com/office/drawing/2014/main" id="{56D3C1B2-266F-4E7D-91FF-9F9F67628B48}"/>
                  </a:ext>
                </a:extLst>
              </p:cNvPr>
              <p:cNvSpPr txBox="1">
                <a:spLocks noRot="1" noChangeAspect="1" noMove="1" noResize="1" noEditPoints="1" noAdjustHandles="1" noChangeArrowheads="1" noChangeShapeType="1" noTextEdit="1"/>
              </p:cNvSpPr>
              <p:nvPr/>
            </p:nvSpPr>
            <p:spPr>
              <a:xfrm>
                <a:off x="4214184" y="4162711"/>
                <a:ext cx="1813560" cy="307777"/>
              </a:xfrm>
              <a:prstGeom prst="rect">
                <a:avLst/>
              </a:prstGeom>
              <a:blipFill>
                <a:blip r:embed="rId4"/>
                <a:stretch>
                  <a:fillRect b="-10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E9E046-4943-4860-8934-DD976B0CD457}"/>
                  </a:ext>
                </a:extLst>
              </p:cNvPr>
              <p:cNvSpPr txBox="1"/>
              <p:nvPr/>
            </p:nvSpPr>
            <p:spPr>
              <a:xfrm>
                <a:off x="1300069" y="4153515"/>
                <a:ext cx="181356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rgbClr val="000000"/>
                              </a:solidFill>
                              <a:latin typeface="Cambria Math" panose="02040503050406030204" pitchFamily="18" charset="0"/>
                              <a:ea typeface="微软雅黑" panose="020B0503020204020204" pitchFamily="34" charset="-122"/>
                            </a:rPr>
                          </m:ctrlPr>
                        </m:sSubPr>
                        <m:e>
                          <m:r>
                            <a:rPr lang="zh-CN" altLang="en-GB" sz="1400" i="1">
                              <a:solidFill>
                                <a:srgbClr val="000000"/>
                              </a:solidFill>
                              <a:latin typeface="Cambria Math" panose="02040503050406030204" pitchFamily="18" charset="0"/>
                              <a:ea typeface="微软雅黑" panose="020B0503020204020204" pitchFamily="34" charset="-122"/>
                            </a:rPr>
                            <m:t>𝜇</m:t>
                          </m:r>
                        </m:e>
                        <m:sub>
                          <m:r>
                            <a:rPr lang="en-US" altLang="zh-CN" sz="1400" b="0" i="1" smtClean="0">
                              <a:solidFill>
                                <a:srgbClr val="000000"/>
                              </a:solidFill>
                              <a:latin typeface="Cambria Math" panose="02040503050406030204" pitchFamily="18" charset="0"/>
                              <a:ea typeface="微软雅黑" panose="020B0503020204020204" pitchFamily="34" charset="-122"/>
                            </a:rPr>
                            <m:t>𝐶</m:t>
                          </m:r>
                        </m:sub>
                      </m:sSub>
                      <m:r>
                        <a:rPr lang="en-GB" altLang="zh-CN" sz="1400" i="1">
                          <a:solidFill>
                            <a:srgbClr val="000000"/>
                          </a:solidFill>
                          <a:latin typeface="Cambria Math" panose="02040503050406030204" pitchFamily="18" charset="0"/>
                          <a:ea typeface="微软雅黑" panose="020B0503020204020204" pitchFamily="34" charset="-122"/>
                        </a:rPr>
                        <m:t> </m:t>
                      </m:r>
                      <m:r>
                        <a:rPr lang="en-US" altLang="zh-CN" sz="1400" b="0" i="1" smtClean="0">
                          <a:solidFill>
                            <a:srgbClr val="000000"/>
                          </a:solidFill>
                          <a:latin typeface="Cambria Math" panose="02040503050406030204" pitchFamily="18" charset="0"/>
                          <a:ea typeface="微软雅黑" panose="020B0503020204020204" pitchFamily="34" charset="-122"/>
                        </a:rPr>
                        <m:t>:</m:t>
                      </m:r>
                      <m:r>
                        <a:rPr lang="en-US" altLang="zh-CN" sz="1400" b="0" i="1" smtClean="0">
                          <a:solidFill>
                            <a:srgbClr val="000000"/>
                          </a:solidFill>
                          <a:latin typeface="Cambria Math" panose="02040503050406030204" pitchFamily="18" charset="0"/>
                          <a:ea typeface="微软雅黑" panose="020B0503020204020204" pitchFamily="34" charset="-122"/>
                        </a:rPr>
                        <m:t>𝑉</m:t>
                      </m:r>
                      <m:r>
                        <a:rPr lang="en-US" altLang="zh-CN" sz="1400" b="0" i="1" smtClean="0">
                          <a:solidFill>
                            <a:srgbClr val="000000"/>
                          </a:solidFill>
                          <a:latin typeface="Cambria Math" panose="02040503050406030204" pitchFamily="18" charset="0"/>
                          <a:ea typeface="Cambria Math" panose="02040503050406030204" pitchFamily="18" charset="0"/>
                        </a:rPr>
                        <m:t>→</m:t>
                      </m:r>
                      <m:d>
                        <m:dPr>
                          <m:begChr m:val="{"/>
                          <m:endChr m:val="}"/>
                          <m:ctrlPr>
                            <a:rPr lang="en-US" altLang="zh-CN" sz="1400" b="0" i="1" smtClean="0">
                              <a:solidFill>
                                <a:srgbClr val="000000"/>
                              </a:solidFill>
                              <a:latin typeface="Cambria Math" panose="02040503050406030204" pitchFamily="18" charset="0"/>
                              <a:ea typeface="Cambria Math" panose="02040503050406030204" pitchFamily="18" charset="0"/>
                            </a:rPr>
                          </m:ctrlPr>
                        </m:dPr>
                        <m:e>
                          <m:r>
                            <a:rPr lang="en-US" altLang="zh-CN" sz="1400" b="0" i="1" smtClean="0">
                              <a:solidFill>
                                <a:srgbClr val="000000"/>
                              </a:solidFill>
                              <a:latin typeface="Cambria Math" panose="02040503050406030204" pitchFamily="18" charset="0"/>
                              <a:ea typeface="Cambria Math" panose="02040503050406030204" pitchFamily="18" charset="0"/>
                            </a:rPr>
                            <m:t>0,1</m:t>
                          </m:r>
                        </m:e>
                      </m:d>
                    </m:oMath>
                  </m:oMathPara>
                </a14:m>
                <a:endParaRPr lang="en-US" sz="1400"/>
              </a:p>
            </p:txBody>
          </p:sp>
        </mc:Choice>
        <mc:Fallback xmlns="">
          <p:sp>
            <p:nvSpPr>
              <p:cNvPr id="16" name="TextBox 15">
                <a:extLst>
                  <a:ext uri="{FF2B5EF4-FFF2-40B4-BE49-F238E27FC236}">
                    <a16:creationId xmlns:a16="http://schemas.microsoft.com/office/drawing/2014/main" id="{98E9E046-4943-4860-8934-DD976B0CD457}"/>
                  </a:ext>
                </a:extLst>
              </p:cNvPr>
              <p:cNvSpPr txBox="1">
                <a:spLocks noRot="1" noChangeAspect="1" noMove="1" noResize="1" noEditPoints="1" noAdjustHandles="1" noChangeArrowheads="1" noChangeShapeType="1" noTextEdit="1"/>
              </p:cNvSpPr>
              <p:nvPr/>
            </p:nvSpPr>
            <p:spPr>
              <a:xfrm>
                <a:off x="1300069" y="4153515"/>
                <a:ext cx="1813560" cy="307777"/>
              </a:xfrm>
              <a:prstGeom prst="rect">
                <a:avLst/>
              </a:prstGeom>
              <a:blipFill>
                <a:blip r:embed="rId5"/>
                <a:stretch>
                  <a:fillRect b="-1961"/>
                </a:stretch>
              </a:blipFill>
            </p:spPr>
            <p:txBody>
              <a:bodyPr/>
              <a:lstStyle/>
              <a:p>
                <a:r>
                  <a:rPr lang="LID4096">
                    <a:noFill/>
                  </a:rPr>
                  <a:t> </a:t>
                </a:r>
              </a:p>
            </p:txBody>
          </p:sp>
        </mc:Fallback>
      </mc:AlternateContent>
      <p:sp>
        <p:nvSpPr>
          <p:cNvPr id="21" name="TextBox 20">
            <a:extLst>
              <a:ext uri="{FF2B5EF4-FFF2-40B4-BE49-F238E27FC236}">
                <a16:creationId xmlns:a16="http://schemas.microsoft.com/office/drawing/2014/main" id="{0FC2A45F-4541-4185-AB33-B75FE5471E25}"/>
              </a:ext>
            </a:extLst>
          </p:cNvPr>
          <p:cNvSpPr txBox="1"/>
          <p:nvPr/>
        </p:nvSpPr>
        <p:spPr>
          <a:xfrm>
            <a:off x="1394355" y="4522847"/>
            <a:ext cx="1945928" cy="276999"/>
          </a:xfrm>
          <a:prstGeom prst="rect">
            <a:avLst/>
          </a:prstGeom>
          <a:noFill/>
        </p:spPr>
        <p:txBody>
          <a:bodyPr wrap="square">
            <a:spAutoFit/>
          </a:bodyPr>
          <a:lstStyle/>
          <a:p>
            <a:r>
              <a:rPr lang="en-US" altLang="zh-CN" sz="1200" b="1" dirty="0">
                <a:solidFill>
                  <a:srgbClr val="04428A"/>
                </a:solidFill>
                <a:latin typeface="微软雅黑" panose="020B0503020204020204" pitchFamily="34" charset="-122"/>
                <a:ea typeface="微软雅黑" panose="020B0503020204020204" pitchFamily="34" charset="-122"/>
                <a:cs typeface="Times New Roman" panose="02020603050405020304" pitchFamily="18" charset="0"/>
              </a:rPr>
              <a:t>Compliant or not</a:t>
            </a:r>
            <a:endParaRPr lang="zh-CN" altLang="en-US" sz="1200" b="1" dirty="0">
              <a:solidFill>
                <a:srgbClr val="04428A"/>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TextBox 21">
            <a:extLst>
              <a:ext uri="{FF2B5EF4-FFF2-40B4-BE49-F238E27FC236}">
                <a16:creationId xmlns:a16="http://schemas.microsoft.com/office/drawing/2014/main" id="{F44E650F-7B87-4DA7-82A8-1C6281133F3F}"/>
              </a:ext>
            </a:extLst>
          </p:cNvPr>
          <p:cNvSpPr txBox="1"/>
          <p:nvPr/>
        </p:nvSpPr>
        <p:spPr>
          <a:xfrm>
            <a:off x="3851532" y="4508251"/>
            <a:ext cx="2122660" cy="261610"/>
          </a:xfrm>
          <a:prstGeom prst="rect">
            <a:avLst/>
          </a:prstGeom>
          <a:noFill/>
        </p:spPr>
        <p:txBody>
          <a:bodyPr wrap="square">
            <a:spAutoFit/>
          </a:bodyPr>
          <a:lstStyle/>
          <a:p>
            <a:r>
              <a:rPr lang="en-US" altLang="zh-CN" sz="1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The compliance degree is…</a:t>
            </a:r>
          </a:p>
        </p:txBody>
      </p:sp>
      <p:sp>
        <p:nvSpPr>
          <p:cNvPr id="25" name="文本框 2">
            <a:extLst>
              <a:ext uri="{FF2B5EF4-FFF2-40B4-BE49-F238E27FC236}">
                <a16:creationId xmlns:a16="http://schemas.microsoft.com/office/drawing/2014/main" id="{1890D966-7946-4247-98AF-4296DBE69C67}"/>
              </a:ext>
            </a:extLst>
          </p:cNvPr>
          <p:cNvSpPr txBox="1"/>
          <p:nvPr/>
        </p:nvSpPr>
        <p:spPr>
          <a:xfrm>
            <a:off x="3989084" y="2530567"/>
            <a:ext cx="2177458" cy="307777"/>
          </a:xfrm>
          <a:prstGeom prst="rect">
            <a:avLst/>
          </a:prstGeom>
          <a:noFill/>
        </p:spPr>
        <p:txBody>
          <a:bodyPr wrap="square" rtlCol="0">
            <a:spAutoFit/>
          </a:bodyPr>
          <a:lstStyle/>
          <a:p>
            <a:r>
              <a:rPr lang="en-US" altLang="zh-CN" sz="14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Fuzzy membership  </a:t>
            </a:r>
          </a:p>
        </p:txBody>
      </p:sp>
      <p:sp>
        <p:nvSpPr>
          <p:cNvPr id="29" name="Rectangle: Rounded Corners 28">
            <a:extLst>
              <a:ext uri="{FF2B5EF4-FFF2-40B4-BE49-F238E27FC236}">
                <a16:creationId xmlns:a16="http://schemas.microsoft.com/office/drawing/2014/main" id="{EBD86F2C-6389-42FE-9DB5-F1EA88897B41}"/>
              </a:ext>
            </a:extLst>
          </p:cNvPr>
          <p:cNvSpPr/>
          <p:nvPr/>
        </p:nvSpPr>
        <p:spPr>
          <a:xfrm>
            <a:off x="6578063" y="2434165"/>
            <a:ext cx="3148055" cy="2365680"/>
          </a:xfrm>
          <a:prstGeom prst="roundRect">
            <a:avLst>
              <a:gd name="adj" fmla="val 6239"/>
            </a:avLst>
          </a:prstGeom>
          <a:solidFill>
            <a:srgbClr val="F6E5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FFF8F645-AC63-466B-873C-39E49974D4F4}"/>
              </a:ext>
            </a:extLst>
          </p:cNvPr>
          <p:cNvCxnSpPr>
            <a:cxnSpLocks/>
          </p:cNvCxnSpPr>
          <p:nvPr/>
        </p:nvCxnSpPr>
        <p:spPr>
          <a:xfrm>
            <a:off x="7684810" y="3765454"/>
            <a:ext cx="371238"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0AF9C78-2844-40C9-A632-27D452046A23}"/>
              </a:ext>
            </a:extLst>
          </p:cNvPr>
          <p:cNvSpPr/>
          <p:nvPr/>
        </p:nvSpPr>
        <p:spPr>
          <a:xfrm>
            <a:off x="6632862" y="4486349"/>
            <a:ext cx="3106941" cy="261610"/>
          </a:xfrm>
          <a:prstGeom prst="rect">
            <a:avLst/>
          </a:prstGeom>
        </p:spPr>
        <p:txBody>
          <a:bodyPr wrap="none">
            <a:spAutoFit/>
          </a:bodyPr>
          <a:lstStyle/>
          <a:p>
            <a:r>
              <a:rPr lang="en-US" altLang="zh-CN" sz="1100" b="1" dirty="0">
                <a:solidFill>
                  <a:schemeClr val="accent2"/>
                </a:solidFill>
                <a:latin typeface="+mj-ea"/>
                <a:ea typeface="+mj-ea"/>
              </a:rPr>
              <a:t>The compliance of multiple variables is …</a:t>
            </a:r>
            <a:endParaRPr lang="en-GB" sz="1100" b="1" dirty="0">
              <a:solidFill>
                <a:schemeClr val="accent2"/>
              </a:solidFill>
              <a:latin typeface="+mj-ea"/>
              <a:ea typeface="+mj-ea"/>
            </a:endParaRPr>
          </a:p>
        </p:txBody>
      </p:sp>
      <p:sp>
        <p:nvSpPr>
          <p:cNvPr id="32" name="Rectangle 20">
            <a:extLst>
              <a:ext uri="{FF2B5EF4-FFF2-40B4-BE49-F238E27FC236}">
                <a16:creationId xmlns:a16="http://schemas.microsoft.com/office/drawing/2014/main" id="{98E230DA-F0E8-485B-A876-2E65FF494ADF}"/>
              </a:ext>
            </a:extLst>
          </p:cNvPr>
          <p:cNvSpPr/>
          <p:nvPr/>
        </p:nvSpPr>
        <p:spPr>
          <a:xfrm>
            <a:off x="7152970" y="3573559"/>
            <a:ext cx="459700" cy="496272"/>
          </a:xfrm>
          <a:prstGeom prst="roundRect">
            <a:avLst/>
          </a:prstGeom>
        </p:spPr>
        <p:txBody>
          <a:bodyPr wrap="none">
            <a:spAutoFit/>
          </a:bodyPr>
          <a:lstStyle/>
          <a:p>
            <a:pPr>
              <a:lnSpc>
                <a:spcPct val="150000"/>
              </a:lnSpc>
            </a:pPr>
            <a:r>
              <a:rPr lang="en-GB" altLang="zh-CN">
                <a:solidFill>
                  <a:srgbClr val="000000"/>
                </a:solidFill>
                <a:ea typeface="微软雅黑" panose="020B0503020204020204" pitchFamily="34" charset="-122"/>
              </a:rPr>
              <a:t>…</a:t>
            </a:r>
          </a:p>
        </p:txBody>
      </p:sp>
      <p:pic>
        <p:nvPicPr>
          <p:cNvPr id="33" name="Picture 6" descr="Difference between Crisp and Fuzzy Sets. | Download Scientific Diagram">
            <a:extLst>
              <a:ext uri="{FF2B5EF4-FFF2-40B4-BE49-F238E27FC236}">
                <a16:creationId xmlns:a16="http://schemas.microsoft.com/office/drawing/2014/main" id="{EEA0C453-2183-4BD3-9B8E-7424156DCE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21" b="15893"/>
          <a:stretch/>
        </p:blipFill>
        <p:spPr bwMode="auto">
          <a:xfrm>
            <a:off x="7002010" y="3408003"/>
            <a:ext cx="642443" cy="371951"/>
          </a:xfrm>
          <a:prstGeom prst="roundRect">
            <a:avLst/>
          </a:prstGeom>
          <a:noFill/>
        </p:spPr>
      </p:pic>
      <p:pic>
        <p:nvPicPr>
          <p:cNvPr id="34" name="Picture 33" descr="Difference between Crisp and Fuzzy Sets. | Download Scientific Diagram">
            <a:extLst>
              <a:ext uri="{FF2B5EF4-FFF2-40B4-BE49-F238E27FC236}">
                <a16:creationId xmlns:a16="http://schemas.microsoft.com/office/drawing/2014/main" id="{3D55E516-AE16-404A-A521-7880F39423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21" b="15893"/>
          <a:stretch/>
        </p:blipFill>
        <p:spPr bwMode="auto">
          <a:xfrm>
            <a:off x="7002010" y="3993315"/>
            <a:ext cx="642443" cy="371951"/>
          </a:xfrm>
          <a:prstGeom prst="roundRect">
            <a:avLst/>
          </a:prstGeom>
          <a:noFill/>
        </p:spPr>
      </p:pic>
      <p:pic>
        <p:nvPicPr>
          <p:cNvPr id="35" name="Picture 6" descr="Difference between Crisp and Fuzzy Sets. | Download Scientific Diagram">
            <a:extLst>
              <a:ext uri="{FF2B5EF4-FFF2-40B4-BE49-F238E27FC236}">
                <a16:creationId xmlns:a16="http://schemas.microsoft.com/office/drawing/2014/main" id="{00D6FA7B-7AAF-4BD0-B57F-C11262A5CA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21" b="15893"/>
          <a:stretch/>
        </p:blipFill>
        <p:spPr bwMode="auto">
          <a:xfrm>
            <a:off x="6987515" y="2974379"/>
            <a:ext cx="642443" cy="371951"/>
          </a:xfrm>
          <a:prstGeom prst="roundRect">
            <a:avLst/>
          </a:prstGeom>
          <a:noFill/>
        </p:spPr>
      </p:pic>
      <p:pic>
        <p:nvPicPr>
          <p:cNvPr id="36" name="Picture 6" descr="Difference between Crisp and Fuzzy Sets. | Download Scientific Diagram">
            <a:extLst>
              <a:ext uri="{FF2B5EF4-FFF2-40B4-BE49-F238E27FC236}">
                <a16:creationId xmlns:a16="http://schemas.microsoft.com/office/drawing/2014/main" id="{BE924365-E3ED-45BD-9DEE-10204D14111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21" b="15893"/>
          <a:stretch/>
        </p:blipFill>
        <p:spPr bwMode="auto">
          <a:xfrm>
            <a:off x="8056048" y="3305095"/>
            <a:ext cx="1259446" cy="729173"/>
          </a:xfrm>
          <a:prstGeom prst="roundRect">
            <a:avLst/>
          </a:prstGeom>
          <a:noFill/>
        </p:spPr>
      </p:pic>
      <p:sp>
        <p:nvSpPr>
          <p:cNvPr id="39" name="文本框 2">
            <a:extLst>
              <a:ext uri="{FF2B5EF4-FFF2-40B4-BE49-F238E27FC236}">
                <a16:creationId xmlns:a16="http://schemas.microsoft.com/office/drawing/2014/main" id="{39518BB2-C8B1-45E1-92EC-DB45B7D23E76}"/>
              </a:ext>
            </a:extLst>
          </p:cNvPr>
          <p:cNvSpPr txBox="1"/>
          <p:nvPr/>
        </p:nvSpPr>
        <p:spPr>
          <a:xfrm>
            <a:off x="7323231" y="2530567"/>
            <a:ext cx="2102926" cy="307777"/>
          </a:xfrm>
          <a:prstGeom prst="rect">
            <a:avLst/>
          </a:prstGeom>
          <a:noFill/>
        </p:spPr>
        <p:txBody>
          <a:bodyPr wrap="square" rtlCol="0">
            <a:spAutoFit/>
          </a:bodyPr>
          <a:lstStyle/>
          <a:p>
            <a:r>
              <a:rPr lang="en-US" altLang="zh-CN" sz="1400" b="1"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Fuzzy aggregation</a:t>
            </a:r>
            <a:endParaRPr lang="en-US" altLang="zh-CN" sz="1400" dirty="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0" name="Arrow: Right 39">
            <a:extLst>
              <a:ext uri="{FF2B5EF4-FFF2-40B4-BE49-F238E27FC236}">
                <a16:creationId xmlns:a16="http://schemas.microsoft.com/office/drawing/2014/main" id="{7913DB3A-60D0-47CD-BCD7-C61EE4E35B20}"/>
              </a:ext>
            </a:extLst>
          </p:cNvPr>
          <p:cNvSpPr/>
          <p:nvPr/>
        </p:nvSpPr>
        <p:spPr>
          <a:xfrm>
            <a:off x="3333174" y="3702652"/>
            <a:ext cx="330575" cy="32657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449065-C8EB-4840-8C6F-5F6303717FD9}"/>
              </a:ext>
            </a:extLst>
          </p:cNvPr>
          <p:cNvPicPr>
            <a:picLocks noChangeAspect="1"/>
          </p:cNvPicPr>
          <p:nvPr/>
        </p:nvPicPr>
        <p:blipFill>
          <a:blip r:embed="rId6"/>
          <a:stretch>
            <a:fillRect/>
          </a:stretch>
        </p:blipFill>
        <p:spPr>
          <a:xfrm>
            <a:off x="1217809" y="1343698"/>
            <a:ext cx="5165835" cy="1179679"/>
          </a:xfrm>
          <a:prstGeom prst="rect">
            <a:avLst/>
          </a:prstGeom>
        </p:spPr>
      </p:pic>
      <p:sp>
        <p:nvSpPr>
          <p:cNvPr id="47" name="Arrow: Right 46">
            <a:extLst>
              <a:ext uri="{FF2B5EF4-FFF2-40B4-BE49-F238E27FC236}">
                <a16:creationId xmlns:a16="http://schemas.microsoft.com/office/drawing/2014/main" id="{325911A0-6332-4D94-9DD8-8E7770FF909D}"/>
              </a:ext>
            </a:extLst>
          </p:cNvPr>
          <p:cNvSpPr/>
          <p:nvPr/>
        </p:nvSpPr>
        <p:spPr>
          <a:xfrm>
            <a:off x="6053069" y="3697473"/>
            <a:ext cx="330575" cy="32657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矩形: 圆角 15">
            <a:extLst>
              <a:ext uri="{FF2B5EF4-FFF2-40B4-BE49-F238E27FC236}">
                <a16:creationId xmlns:a16="http://schemas.microsoft.com/office/drawing/2014/main" id="{AE5DBA31-B515-43B4-8044-04B8473743D2}"/>
              </a:ext>
            </a:extLst>
          </p:cNvPr>
          <p:cNvSpPr/>
          <p:nvPr/>
        </p:nvSpPr>
        <p:spPr>
          <a:xfrm>
            <a:off x="1136057" y="5319606"/>
            <a:ext cx="8809638" cy="670471"/>
          </a:xfrm>
          <a:prstGeom prst="roundRect">
            <a:avLst>
              <a:gd name="adj" fmla="val 10775"/>
            </a:avLst>
          </a:prstGeom>
          <a:solidFill>
            <a:srgbClr val="F6E5E4"/>
          </a:solidFill>
          <a:ln w="19050">
            <a:solidFill>
              <a:srgbClr val="C91D24"/>
            </a:solidFill>
          </a:ln>
        </p:spPr>
        <p:style>
          <a:lnRef idx="0">
            <a:scrgbClr r="0" g="0" b="0"/>
          </a:lnRef>
          <a:fillRef idx="0">
            <a:scrgbClr r="0" g="0" b="0"/>
          </a:fillRef>
          <a:effectRef idx="0">
            <a:scrgbClr r="0" g="0" b="0"/>
          </a:effectRef>
          <a:fontRef idx="minor">
            <a:schemeClr val="lt1"/>
          </a:fontRef>
        </p:style>
        <p:txBody>
          <a:bodyPr rtlCol="0" anchor="ctr"/>
          <a:lstStyle/>
          <a:p>
            <a:pPr marL="285750" indent="-285750">
              <a:lnSpc>
                <a:spcPct val="150000"/>
              </a:lnSpc>
              <a:buFont typeface="Arial" panose="020B0604020202020204" pitchFamily="34" charset="0"/>
              <a:buChar char="•"/>
            </a:pPr>
            <a:r>
              <a:rPr lang="en-US" altLang="zh-CN" sz="1400" b="1" dirty="0">
                <a:solidFill>
                  <a:srgbClr val="000000"/>
                </a:solidFill>
                <a:latin typeface="微软雅黑" panose="020B0503020204020204" pitchFamily="34" charset="-122"/>
                <a:ea typeface="微软雅黑" panose="020B0503020204020204" pitchFamily="34" charset="-122"/>
              </a:rPr>
              <a:t>User-defined</a:t>
            </a:r>
            <a:r>
              <a:rPr lang="zh-CN" altLang="en-US" sz="1400" b="1" dirty="0">
                <a:solidFill>
                  <a:schemeClr val="bg1"/>
                </a:solidFill>
                <a:effectLst>
                  <a:outerShdw blurRad="38100" dist="38100" dir="2700000" algn="tl">
                    <a:srgbClr val="000000">
                      <a:alpha val="43137"/>
                    </a:srgbClr>
                  </a:outerShdw>
                </a:effectLst>
                <a:latin typeface="+mn-ea"/>
              </a:rPr>
              <a:t> </a:t>
            </a:r>
            <a:r>
              <a:rPr lang="en-US" altLang="zh-CN" sz="1400" b="1" dirty="0">
                <a:solidFill>
                  <a:srgbClr val="000000"/>
                </a:solidFill>
                <a:latin typeface="微软雅黑" panose="020B0503020204020204" pitchFamily="34" charset="-122"/>
                <a:ea typeface="微软雅黑" panose="020B0503020204020204" pitchFamily="34" charset="-122"/>
              </a:rPr>
              <a:t>cost function with fuzzy set theory to include expert knowledge.</a:t>
            </a:r>
          </a:p>
          <a:p>
            <a:pPr marL="285750" indent="-285750">
              <a:lnSpc>
                <a:spcPct val="150000"/>
              </a:lnSpc>
              <a:buFont typeface="Arial" panose="020B0604020202020204" pitchFamily="34" charset="0"/>
              <a:buChar char="•"/>
            </a:pPr>
            <a:r>
              <a:rPr lang="en-US" altLang="zh-CN" sz="1400" b="1" dirty="0">
                <a:solidFill>
                  <a:srgbClr val="000000"/>
                </a:solidFill>
                <a:latin typeface="微软雅黑" panose="020B0503020204020204" pitchFamily="34" charset="-122"/>
                <a:ea typeface="微软雅黑" panose="020B0503020204020204" pitchFamily="34" charset="-122"/>
              </a:rPr>
              <a:t>Detect more informative deviations, closer to human interpretation.</a:t>
            </a:r>
          </a:p>
        </p:txBody>
      </p:sp>
    </p:spTree>
    <p:extLst>
      <p:ext uri="{BB962C8B-B14F-4D97-AF65-F5344CB8AC3E}">
        <p14:creationId xmlns:p14="http://schemas.microsoft.com/office/powerpoint/2010/main" val="2060691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7569BE-1601-4946-9690-DBEB9FA1F195}"/>
              </a:ext>
            </a:extLst>
          </p:cNvPr>
          <p:cNvPicPr>
            <a:picLocks noChangeAspect="1"/>
          </p:cNvPicPr>
          <p:nvPr/>
        </p:nvPicPr>
        <p:blipFill>
          <a:blip r:embed="rId3"/>
          <a:stretch>
            <a:fillRect/>
          </a:stretch>
        </p:blipFill>
        <p:spPr>
          <a:xfrm>
            <a:off x="815600" y="1698053"/>
            <a:ext cx="9586455" cy="2154754"/>
          </a:xfrm>
          <a:prstGeom prst="rect">
            <a:avLst/>
          </a:prstGeom>
        </p:spPr>
      </p:pic>
      <p:sp>
        <p:nvSpPr>
          <p:cNvPr id="4" name="标题 1">
            <a:extLst>
              <a:ext uri="{FF2B5EF4-FFF2-40B4-BE49-F238E27FC236}">
                <a16:creationId xmlns:a16="http://schemas.microsoft.com/office/drawing/2014/main" id="{9E0B1950-61D8-4108-A33D-983D93568A43}"/>
              </a:ext>
            </a:extLst>
          </p:cNvPr>
          <p:cNvSpPr>
            <a:spLocks noGrp="1"/>
          </p:cNvSpPr>
          <p:nvPr>
            <p:ph type="title"/>
          </p:nvPr>
        </p:nvSpPr>
        <p:spPr>
          <a:xfrm>
            <a:off x="731838" y="612312"/>
            <a:ext cx="9043200" cy="609600"/>
          </a:xfrm>
        </p:spPr>
        <p:txBody>
          <a:bodyPr>
            <a:normAutofit/>
          </a:bodyPr>
          <a:lstStyle/>
          <a:p>
            <a:r>
              <a:rPr lang="en-US" altLang="zh-CN" dirty="0"/>
              <a:t>Re-ordered conformance checking with fuzzy sets</a:t>
            </a:r>
            <a:endParaRPr lang="zh-CN" altLang="en-US" dirty="0"/>
          </a:p>
        </p:txBody>
      </p:sp>
      <p:sp>
        <p:nvSpPr>
          <p:cNvPr id="37" name="灯片编号占位符 2">
            <a:extLst>
              <a:ext uri="{FF2B5EF4-FFF2-40B4-BE49-F238E27FC236}">
                <a16:creationId xmlns:a16="http://schemas.microsoft.com/office/drawing/2014/main" id="{22F87FCC-2156-4A39-9D22-53D76526A533}"/>
              </a:ext>
            </a:extLst>
          </p:cNvPr>
          <p:cNvSpPr>
            <a:spLocks noGrp="1"/>
          </p:cNvSpPr>
          <p:nvPr>
            <p:ph type="sldNum" sz="quarter" idx="12"/>
          </p:nvPr>
        </p:nvSpPr>
        <p:spPr>
          <a:xfrm>
            <a:off x="731838" y="6205487"/>
            <a:ext cx="2743200" cy="216000"/>
          </a:xfrm>
        </p:spPr>
        <p:txBody>
          <a:bodyPr/>
          <a:lstStyle/>
          <a:p>
            <a:fld id="{1AAC388E-FA9E-4A2C-95EA-1F6B3A07935A}" type="slidenum">
              <a:rPr lang="zh-CN" altLang="en-US" smtClean="0"/>
              <a:pPr/>
              <a:t>41</a:t>
            </a:fld>
            <a:endParaRPr lang="zh-CN" altLang="en-US"/>
          </a:p>
        </p:txBody>
      </p:sp>
      <p:sp>
        <p:nvSpPr>
          <p:cNvPr id="26" name="灯片编号占位符 2">
            <a:extLst>
              <a:ext uri="{FF2B5EF4-FFF2-40B4-BE49-F238E27FC236}">
                <a16:creationId xmlns:a16="http://schemas.microsoft.com/office/drawing/2014/main" id="{48B5C1D8-4DF2-4FED-A63C-7505AB15D736}"/>
              </a:ext>
            </a:extLst>
          </p:cNvPr>
          <p:cNvSpPr>
            <a:spLocks noGrp="1"/>
          </p:cNvSpPr>
          <p:nvPr/>
        </p:nvSpPr>
        <p:spPr>
          <a:xfrm>
            <a:off x="9030455" y="6516239"/>
            <a:ext cx="2743200" cy="341761"/>
          </a:xfrm>
          <a:prstGeom prst="rect">
            <a:avLst/>
          </a:prstGeom>
        </p:spPr>
        <p:txBody>
          <a:bodyPr/>
          <a:lstStyle>
            <a:defPPr>
              <a:defRPr lang="zh-CN"/>
            </a:defPPr>
            <a:lvl1pPr marL="0" algn="r" defTabSz="914400" rtl="0" eaLnBrk="1" latinLnBrk="0" hangingPunct="1">
              <a:defRPr sz="11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003F88"/>
              </a:solidFill>
            </a:endParaRPr>
          </a:p>
        </p:txBody>
      </p:sp>
      <p:sp>
        <p:nvSpPr>
          <p:cNvPr id="28" name="Speech Bubble: Rectangle 27">
            <a:extLst>
              <a:ext uri="{FF2B5EF4-FFF2-40B4-BE49-F238E27FC236}">
                <a16:creationId xmlns:a16="http://schemas.microsoft.com/office/drawing/2014/main" id="{A41CEEAA-52E6-4846-9CAD-1EBCCB9943CE}"/>
              </a:ext>
            </a:extLst>
          </p:cNvPr>
          <p:cNvSpPr/>
          <p:nvPr/>
        </p:nvSpPr>
        <p:spPr>
          <a:xfrm>
            <a:off x="4586125" y="3937472"/>
            <a:ext cx="1941108" cy="672539"/>
          </a:xfrm>
          <a:prstGeom prst="wedgeRectCallout">
            <a:avLst>
              <a:gd name="adj1" fmla="val -45537"/>
              <a:gd name="adj2" fmla="val -106689"/>
            </a:avLst>
          </a:prstGeom>
          <a:solidFill>
            <a:srgbClr val="92D050"/>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400" dirty="0">
                <a:solidFill>
                  <a:srgbClr val="000000"/>
                </a:solidFill>
                <a:latin typeface="+mn-ea"/>
              </a:rPr>
              <a:t>1. Re-ordering with fuzzy time windows</a:t>
            </a:r>
            <a:endParaRPr lang="zh-CN" altLang="en-US" sz="1400" dirty="0">
              <a:solidFill>
                <a:srgbClr val="000000"/>
              </a:solidFill>
              <a:latin typeface="+mn-ea"/>
            </a:endParaRPr>
          </a:p>
        </p:txBody>
      </p:sp>
      <p:pic>
        <p:nvPicPr>
          <p:cNvPr id="8" name="Picture 6" descr="Difference between Crisp and Fuzzy Sets. | Download Scientific Diagram">
            <a:extLst>
              <a:ext uri="{FF2B5EF4-FFF2-40B4-BE49-F238E27FC236}">
                <a16:creationId xmlns:a16="http://schemas.microsoft.com/office/drawing/2014/main" id="{D1EDAE39-EAE4-4DF8-86C6-56BFF8E518D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3821" b="15893"/>
          <a:stretch/>
        </p:blipFill>
        <p:spPr bwMode="auto">
          <a:xfrm>
            <a:off x="3055723" y="3830720"/>
            <a:ext cx="765201" cy="443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CBBB1C6-BA98-41EC-B7E0-F4D174AC7D5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20924" y="3767634"/>
            <a:ext cx="696562" cy="539779"/>
          </a:xfrm>
          <a:prstGeom prst="rect">
            <a:avLst/>
          </a:prstGeom>
        </p:spPr>
      </p:pic>
      <p:sp>
        <p:nvSpPr>
          <p:cNvPr id="10" name="矩形: 圆角 15">
            <a:extLst>
              <a:ext uri="{FF2B5EF4-FFF2-40B4-BE49-F238E27FC236}">
                <a16:creationId xmlns:a16="http://schemas.microsoft.com/office/drawing/2014/main" id="{A69832D0-4ECA-41ED-8EE0-9B0EF7C52AF3}"/>
              </a:ext>
            </a:extLst>
          </p:cNvPr>
          <p:cNvSpPr/>
          <p:nvPr/>
        </p:nvSpPr>
        <p:spPr>
          <a:xfrm>
            <a:off x="958132" y="4862190"/>
            <a:ext cx="9905377" cy="1275473"/>
          </a:xfrm>
          <a:prstGeom prst="roundRect">
            <a:avLst>
              <a:gd name="adj" fmla="val 10775"/>
            </a:avLst>
          </a:prstGeom>
          <a:solidFill>
            <a:srgbClr val="F6E5E4"/>
          </a:solidFill>
          <a:ln w="19050">
            <a:solidFill>
              <a:srgbClr val="C91D24"/>
            </a:solidFill>
          </a:ln>
        </p:spPr>
        <p:style>
          <a:lnRef idx="0">
            <a:scrgbClr r="0" g="0" b="0"/>
          </a:lnRef>
          <a:fillRef idx="0">
            <a:scrgbClr r="0" g="0" b="0"/>
          </a:fillRef>
          <a:effectRef idx="0">
            <a:scrgbClr r="0" g="0" b="0"/>
          </a:effectRef>
          <a:fontRef idx="minor">
            <a:schemeClr val="lt1"/>
          </a:fontRef>
        </p:style>
        <p:txBody>
          <a:bodyPr rtlCol="0" anchor="ctr"/>
          <a:lstStyle/>
          <a:p>
            <a:pPr marL="171450" indent="-171450">
              <a:lnSpc>
                <a:spcPct val="150000"/>
              </a:lnSpc>
              <a:buFont typeface="Arial" panose="020B0604020202020204" pitchFamily="34" charset="0"/>
              <a:buChar char="•"/>
            </a:pPr>
            <a:r>
              <a:rPr lang="en-US" altLang="zh-CN" sz="1400" b="1" dirty="0">
                <a:solidFill>
                  <a:srgbClr val="000000"/>
                </a:solidFill>
                <a:latin typeface="微软雅黑" panose="020B0503020204020204" pitchFamily="34" charset="-122"/>
                <a:ea typeface="微软雅黑" panose="020B0503020204020204" pitchFamily="34" charset="-122"/>
              </a:rPr>
              <a:t>Fix the timestamp errors and keep the time deviation information in cost function and alignment results.</a:t>
            </a:r>
          </a:p>
          <a:p>
            <a:pPr marL="171450" indent="-171450">
              <a:lnSpc>
                <a:spcPct val="150000"/>
              </a:lnSpc>
              <a:buFont typeface="Arial" panose="020B0604020202020204" pitchFamily="34" charset="0"/>
              <a:buChar char="•"/>
            </a:pPr>
            <a:r>
              <a:rPr lang="en-US" altLang="zh-CN" sz="1400" b="1" dirty="0">
                <a:solidFill>
                  <a:srgbClr val="000000"/>
                </a:solidFill>
                <a:latin typeface="微软雅黑" panose="020B0503020204020204" pitchFamily="34" charset="-122"/>
                <a:ea typeface="微软雅黑" panose="020B0503020204020204" pitchFamily="34" charset="-122"/>
              </a:rPr>
              <a:t>Apply to both classical conformance checking and multi-perspective checking.</a:t>
            </a:r>
          </a:p>
          <a:p>
            <a:pPr marL="171450" indent="-171450">
              <a:lnSpc>
                <a:spcPct val="150000"/>
              </a:lnSpc>
              <a:buFont typeface="Arial" panose="020B0604020202020204" pitchFamily="34" charset="0"/>
              <a:buChar char="•"/>
            </a:pPr>
            <a:r>
              <a:rPr lang="en-US" altLang="zh-CN" sz="1400" b="1" dirty="0">
                <a:solidFill>
                  <a:srgbClr val="000000"/>
                </a:solidFill>
                <a:latin typeface="微软雅黑" panose="020B0503020204020204" pitchFamily="34" charset="-122"/>
                <a:ea typeface="微软雅黑" panose="020B0503020204020204" pitchFamily="34" charset="-122"/>
              </a:rPr>
              <a:t>Obtain timestamp deviations in different interval, and improve fitness level of alignments.</a:t>
            </a:r>
          </a:p>
        </p:txBody>
      </p:sp>
      <p:sp>
        <p:nvSpPr>
          <p:cNvPr id="32" name="Speech Bubble: Rectangle 31">
            <a:extLst>
              <a:ext uri="{FF2B5EF4-FFF2-40B4-BE49-F238E27FC236}">
                <a16:creationId xmlns:a16="http://schemas.microsoft.com/office/drawing/2014/main" id="{6A38C850-A7E2-479C-A7B6-6E41E5CD1001}"/>
              </a:ext>
            </a:extLst>
          </p:cNvPr>
          <p:cNvSpPr/>
          <p:nvPr/>
        </p:nvSpPr>
        <p:spPr>
          <a:xfrm>
            <a:off x="8611212" y="1288364"/>
            <a:ext cx="2438401" cy="723899"/>
          </a:xfrm>
          <a:prstGeom prst="wedgeRectCallout">
            <a:avLst>
              <a:gd name="adj1" fmla="val -43901"/>
              <a:gd name="adj2" fmla="val 92236"/>
            </a:avLst>
          </a:prstGeom>
          <a:solidFill>
            <a:srgbClr val="FFC000"/>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400" dirty="0">
                <a:solidFill>
                  <a:srgbClr val="000000"/>
                </a:solidFill>
                <a:latin typeface="+mn-ea"/>
              </a:rPr>
              <a:t>2. Conformance checking with fuzzy time cost</a:t>
            </a:r>
            <a:endParaRPr lang="zh-CN" altLang="en-US" sz="1400" dirty="0">
              <a:solidFill>
                <a:srgbClr val="000000"/>
              </a:solidFill>
              <a:latin typeface="+mn-ea"/>
            </a:endParaRPr>
          </a:p>
        </p:txBody>
      </p:sp>
    </p:spTree>
    <p:extLst>
      <p:ext uri="{BB962C8B-B14F-4D97-AF65-F5344CB8AC3E}">
        <p14:creationId xmlns:p14="http://schemas.microsoft.com/office/powerpoint/2010/main" val="3115229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34CA4-D563-695C-7E28-5FE6662992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7E5A586-9D80-1E84-AFFF-0CA4538A87A9}"/>
              </a:ext>
            </a:extLst>
          </p:cNvPr>
          <p:cNvSpPr>
            <a:spLocks noGrp="1"/>
          </p:cNvSpPr>
          <p:nvPr>
            <p:ph type="title"/>
          </p:nvPr>
        </p:nvSpPr>
        <p:spPr/>
        <p:txBody>
          <a:bodyPr/>
          <a:lstStyle/>
          <a:p>
            <a:endParaRPr lang="LID4096"/>
          </a:p>
        </p:txBody>
      </p:sp>
      <p:sp>
        <p:nvSpPr>
          <p:cNvPr id="7" name="Content Placeholder 6">
            <a:extLst>
              <a:ext uri="{FF2B5EF4-FFF2-40B4-BE49-F238E27FC236}">
                <a16:creationId xmlns:a16="http://schemas.microsoft.com/office/drawing/2014/main" id="{61EED782-E33D-4E4B-2A05-F5399C46CB7C}"/>
              </a:ext>
            </a:extLst>
          </p:cNvPr>
          <p:cNvSpPr>
            <a:spLocks noGrp="1"/>
          </p:cNvSpPr>
          <p:nvPr>
            <p:ph idx="1"/>
          </p:nvPr>
        </p:nvSpPr>
        <p:spPr/>
        <p:txBody>
          <a:bodyPr/>
          <a:lstStyle/>
          <a:p>
            <a:r>
              <a:rPr lang="en-US" dirty="0">
                <a:solidFill>
                  <a:schemeClr val="bg1">
                    <a:lumMod val="65000"/>
                  </a:schemeClr>
                </a:solidFill>
              </a:rPr>
              <a:t>Deriving linguistic rules</a:t>
            </a:r>
          </a:p>
          <a:p>
            <a:endParaRPr lang="en-US" dirty="0">
              <a:solidFill>
                <a:schemeClr val="bg1">
                  <a:lumMod val="65000"/>
                </a:schemeClr>
              </a:solidFill>
            </a:endParaRPr>
          </a:p>
          <a:p>
            <a:r>
              <a:rPr lang="en-US" dirty="0">
                <a:solidFill>
                  <a:schemeClr val="bg1">
                    <a:lumMod val="65000"/>
                  </a:schemeClr>
                </a:solidFill>
              </a:rPr>
              <a:t>Confidence intervals and personalization</a:t>
            </a:r>
          </a:p>
          <a:p>
            <a:endParaRPr lang="en-US" dirty="0">
              <a:solidFill>
                <a:schemeClr val="bg1">
                  <a:lumMod val="65000"/>
                </a:schemeClr>
              </a:solidFill>
            </a:endParaRPr>
          </a:p>
          <a:p>
            <a:r>
              <a:rPr lang="en-US" dirty="0">
                <a:solidFill>
                  <a:schemeClr val="bg1">
                    <a:lumMod val="65000"/>
                  </a:schemeClr>
                </a:solidFill>
              </a:rPr>
              <a:t>Model communication</a:t>
            </a:r>
          </a:p>
          <a:p>
            <a:endParaRPr lang="en-US" dirty="0">
              <a:solidFill>
                <a:schemeClr val="bg1">
                  <a:lumMod val="65000"/>
                </a:schemeClr>
              </a:solidFill>
            </a:endParaRPr>
          </a:p>
          <a:p>
            <a:r>
              <a:rPr lang="en-US" dirty="0">
                <a:solidFill>
                  <a:schemeClr val="bg1">
                    <a:lumMod val="65000"/>
                  </a:schemeClr>
                </a:solidFill>
              </a:rPr>
              <a:t>Optimizing with soft constraints</a:t>
            </a:r>
          </a:p>
          <a:p>
            <a:endParaRPr lang="en-US" dirty="0"/>
          </a:p>
          <a:p>
            <a:r>
              <a:rPr lang="en-US" dirty="0"/>
              <a:t>Explanation component for deep networks</a:t>
            </a:r>
            <a:endParaRPr lang="LID4096" dirty="0"/>
          </a:p>
        </p:txBody>
      </p:sp>
      <p:sp>
        <p:nvSpPr>
          <p:cNvPr id="3" name="Slide Number Placeholder 2">
            <a:extLst>
              <a:ext uri="{FF2B5EF4-FFF2-40B4-BE49-F238E27FC236}">
                <a16:creationId xmlns:a16="http://schemas.microsoft.com/office/drawing/2014/main" id="{401D09E9-12D2-706D-8AE8-3D5F0A2C9757}"/>
              </a:ext>
            </a:extLst>
          </p:cNvPr>
          <p:cNvSpPr>
            <a:spLocks noGrp="1"/>
          </p:cNvSpPr>
          <p:nvPr>
            <p:ph type="sldNum" sz="quarter" idx="12"/>
          </p:nvPr>
        </p:nvSpPr>
        <p:spPr/>
        <p:txBody>
          <a:bodyPr/>
          <a:lstStyle/>
          <a:p>
            <a:fld id="{A91BF5F0-98D6-4645-BDED-827194AA7B09}" type="slidenum">
              <a:rPr lang="en-GB" smtClean="0"/>
              <a:t>42</a:t>
            </a:fld>
            <a:endParaRPr lang="en-GB" dirty="0"/>
          </a:p>
        </p:txBody>
      </p:sp>
    </p:spTree>
    <p:extLst>
      <p:ext uri="{BB962C8B-B14F-4D97-AF65-F5344CB8AC3E}">
        <p14:creationId xmlns:p14="http://schemas.microsoft.com/office/powerpoint/2010/main" val="3307200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D82BC-3FA0-CD24-2549-163133823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0E51D-5962-CD01-A6B2-95BFF4C84444}"/>
              </a:ext>
            </a:extLst>
          </p:cNvPr>
          <p:cNvSpPr>
            <a:spLocks noGrp="1"/>
          </p:cNvSpPr>
          <p:nvPr>
            <p:ph type="title"/>
          </p:nvPr>
        </p:nvSpPr>
        <p:spPr>
          <a:xfrm>
            <a:off x="731838" y="612312"/>
            <a:ext cx="9486122" cy="541428"/>
          </a:xfrm>
        </p:spPr>
        <p:txBody>
          <a:bodyPr wrap="none" anchor="ctr">
            <a:normAutofit/>
          </a:bodyPr>
          <a:lstStyle/>
          <a:p>
            <a:r>
              <a:rPr lang="en-US" dirty="0"/>
              <a:t>Detecting leaks in Water </a:t>
            </a:r>
            <a:r>
              <a:rPr lang="en-NL" dirty="0"/>
              <a:t>D</a:t>
            </a:r>
            <a:r>
              <a:rPr lang="en-US" dirty="0" err="1"/>
              <a:t>istribution</a:t>
            </a:r>
            <a:r>
              <a:rPr lang="en-US" dirty="0"/>
              <a:t> </a:t>
            </a:r>
            <a:r>
              <a:rPr lang="en-NL" dirty="0"/>
              <a:t>N</a:t>
            </a:r>
            <a:r>
              <a:rPr lang="en-US" dirty="0" err="1"/>
              <a:t>etworks</a:t>
            </a:r>
            <a:endParaRPr lang="en-NL" dirty="0"/>
          </a:p>
        </p:txBody>
      </p:sp>
      <p:sp>
        <p:nvSpPr>
          <p:cNvPr id="10" name="Content Placeholder 2">
            <a:extLst>
              <a:ext uri="{FF2B5EF4-FFF2-40B4-BE49-F238E27FC236}">
                <a16:creationId xmlns:a16="http://schemas.microsoft.com/office/drawing/2014/main" id="{0ECC487C-AEF0-F0C4-B35E-E37CD334305C}"/>
              </a:ext>
            </a:extLst>
          </p:cNvPr>
          <p:cNvSpPr>
            <a:spLocks noGrp="1"/>
          </p:cNvSpPr>
          <p:nvPr>
            <p:ph idx="1"/>
          </p:nvPr>
        </p:nvSpPr>
        <p:spPr>
          <a:xfrm>
            <a:off x="731838" y="1384609"/>
            <a:ext cx="5744873" cy="4384366"/>
          </a:xfrm>
        </p:spPr>
        <p:txBody>
          <a:bodyPr/>
          <a:lstStyle/>
          <a:p>
            <a:r>
              <a:rPr lang="en-US" dirty="0"/>
              <a:t>A hypothetical L-Town with 10,000 population</a:t>
            </a:r>
          </a:p>
          <a:p>
            <a:endParaRPr lang="en-US" dirty="0"/>
          </a:p>
          <a:p>
            <a:r>
              <a:rPr lang="en-US" dirty="0"/>
              <a:t>2 pumps, 1 tank, 900 pipes and 782 junctions</a:t>
            </a:r>
          </a:p>
          <a:p>
            <a:endParaRPr lang="en-US" dirty="0"/>
          </a:p>
          <a:p>
            <a:r>
              <a:rPr lang="en-US" dirty="0"/>
              <a:t>Each node is a service connection that supplies several households.</a:t>
            </a:r>
          </a:p>
          <a:p>
            <a:endParaRPr lang="en-US" dirty="0"/>
          </a:p>
          <a:p>
            <a:r>
              <a:rPr lang="en-US" dirty="0"/>
              <a:t>Hydraulic modelling and leak detection models takes places at this scale.</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A42F6C8-71E6-178C-9D09-48F257F62A09}"/>
              </a:ext>
            </a:extLst>
          </p:cNvPr>
          <p:cNvSpPr>
            <a:spLocks noGrp="1"/>
          </p:cNvSpPr>
          <p:nvPr>
            <p:ph type="sldNum" sz="quarter" idx="12"/>
          </p:nvPr>
        </p:nvSpPr>
        <p:spPr/>
        <p:txBody>
          <a:bodyPr anchor="ctr">
            <a:normAutofit/>
          </a:bodyPr>
          <a:lstStyle/>
          <a:p>
            <a:pPr>
              <a:spcAft>
                <a:spcPts val="600"/>
              </a:spcAft>
            </a:pPr>
            <a:fld id="{A91BF5F0-98D6-4645-BDED-827194AA7B09}" type="slidenum">
              <a:rPr lang="en-GB" smtClean="0"/>
              <a:pPr>
                <a:spcAft>
                  <a:spcPts val="600"/>
                </a:spcAft>
              </a:pPr>
              <a:t>43</a:t>
            </a:fld>
            <a:endParaRPr lang="en-GB" dirty="0"/>
          </a:p>
        </p:txBody>
      </p:sp>
      <p:sp>
        <p:nvSpPr>
          <p:cNvPr id="6" name="TextBox 5">
            <a:extLst>
              <a:ext uri="{FF2B5EF4-FFF2-40B4-BE49-F238E27FC236}">
                <a16:creationId xmlns:a16="http://schemas.microsoft.com/office/drawing/2014/main" id="{406BFF07-DFD7-5F8C-C70B-B0C8CA96813B}"/>
              </a:ext>
            </a:extLst>
          </p:cNvPr>
          <p:cNvSpPr txBox="1"/>
          <p:nvPr/>
        </p:nvSpPr>
        <p:spPr>
          <a:xfrm>
            <a:off x="7018338" y="5200375"/>
            <a:ext cx="4914900" cy="769441"/>
          </a:xfrm>
          <a:prstGeom prst="rect">
            <a:avLst/>
          </a:prstGeom>
          <a:noFill/>
        </p:spPr>
        <p:txBody>
          <a:bodyPr wrap="square">
            <a:spAutoFit/>
          </a:bodyPr>
          <a:lstStyle/>
          <a:p>
            <a:r>
              <a:rPr lang="en-GB" sz="1100" dirty="0" err="1"/>
              <a:t>Vrachimis</a:t>
            </a:r>
            <a:r>
              <a:rPr lang="en-GB" sz="1100" dirty="0"/>
              <a:t>, Stelios G., et al. "</a:t>
            </a:r>
            <a:r>
              <a:rPr lang="en-GB" sz="1100" dirty="0" err="1"/>
              <a:t>BattLeDIM</a:t>
            </a:r>
            <a:r>
              <a:rPr lang="en-GB" sz="1100" dirty="0"/>
              <a:t>: Battle of the leakage detection and isolation methods." Proc., 2nd Int. CCWI/WDSA Joint Conf. 2020.</a:t>
            </a:r>
          </a:p>
          <a:p>
            <a:endParaRPr lang="en-GB" sz="1100" dirty="0"/>
          </a:p>
          <a:p>
            <a:endParaRPr lang="en-NL" sz="1100" dirty="0"/>
          </a:p>
        </p:txBody>
      </p:sp>
      <p:pic>
        <p:nvPicPr>
          <p:cNvPr id="3" name="Picture 2">
            <a:extLst>
              <a:ext uri="{FF2B5EF4-FFF2-40B4-BE49-F238E27FC236}">
                <a16:creationId xmlns:a16="http://schemas.microsoft.com/office/drawing/2014/main" id="{E9EE23CB-54B9-9F87-7954-3D20B2191171}"/>
              </a:ext>
            </a:extLst>
          </p:cNvPr>
          <p:cNvPicPr>
            <a:picLocks noChangeAspect="1"/>
          </p:cNvPicPr>
          <p:nvPr/>
        </p:nvPicPr>
        <p:blipFill>
          <a:blip r:embed="rId2"/>
          <a:stretch>
            <a:fillRect/>
          </a:stretch>
        </p:blipFill>
        <p:spPr>
          <a:xfrm>
            <a:off x="6447127" y="1487247"/>
            <a:ext cx="5744873" cy="3196164"/>
          </a:xfrm>
          <a:prstGeom prst="rect">
            <a:avLst/>
          </a:prstGeom>
        </p:spPr>
      </p:pic>
    </p:spTree>
    <p:extLst>
      <p:ext uri="{BB962C8B-B14F-4D97-AF65-F5344CB8AC3E}">
        <p14:creationId xmlns:p14="http://schemas.microsoft.com/office/powerpoint/2010/main" val="1241057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73C3-0E3E-251F-C293-28F509E7528D}"/>
              </a:ext>
            </a:extLst>
          </p:cNvPr>
          <p:cNvSpPr>
            <a:spLocks noGrp="1"/>
          </p:cNvSpPr>
          <p:nvPr>
            <p:ph type="title"/>
          </p:nvPr>
        </p:nvSpPr>
        <p:spPr/>
        <p:txBody>
          <a:bodyPr/>
          <a:lstStyle/>
          <a:p>
            <a:r>
              <a:rPr lang="en-NL" dirty="0"/>
              <a:t>Detection and Localization Architecture</a:t>
            </a:r>
            <a:r>
              <a:rPr lang="en-US" dirty="0"/>
              <a:t> (GNN)</a:t>
            </a:r>
            <a:endParaRPr lang="en-NL" dirty="0"/>
          </a:p>
        </p:txBody>
      </p:sp>
      <p:sp>
        <p:nvSpPr>
          <p:cNvPr id="4" name="Slide Number Placeholder 3">
            <a:extLst>
              <a:ext uri="{FF2B5EF4-FFF2-40B4-BE49-F238E27FC236}">
                <a16:creationId xmlns:a16="http://schemas.microsoft.com/office/drawing/2014/main" id="{D54A3E52-0A68-445D-CFA0-BC72C42D842E}"/>
              </a:ext>
            </a:extLst>
          </p:cNvPr>
          <p:cNvSpPr>
            <a:spLocks noGrp="1"/>
          </p:cNvSpPr>
          <p:nvPr>
            <p:ph type="sldNum" sz="quarter" idx="12"/>
          </p:nvPr>
        </p:nvSpPr>
        <p:spPr/>
        <p:txBody>
          <a:bodyPr/>
          <a:lstStyle/>
          <a:p>
            <a:fld id="{A91BF5F0-98D6-4645-BDED-827194AA7B09}" type="slidenum">
              <a:rPr lang="en-GB" smtClean="0"/>
              <a:t>44</a:t>
            </a:fld>
            <a:endParaRPr lang="en-GB" dirty="0"/>
          </a:p>
        </p:txBody>
      </p:sp>
      <p:pic>
        <p:nvPicPr>
          <p:cNvPr id="6" name="Picture 5">
            <a:extLst>
              <a:ext uri="{FF2B5EF4-FFF2-40B4-BE49-F238E27FC236}">
                <a16:creationId xmlns:a16="http://schemas.microsoft.com/office/drawing/2014/main" id="{0919A84B-1BF5-8489-2432-6ED42ED62B32}"/>
              </a:ext>
            </a:extLst>
          </p:cNvPr>
          <p:cNvPicPr>
            <a:picLocks noChangeAspect="1"/>
          </p:cNvPicPr>
          <p:nvPr/>
        </p:nvPicPr>
        <p:blipFill>
          <a:blip r:embed="rId2"/>
          <a:stretch>
            <a:fillRect/>
          </a:stretch>
        </p:blipFill>
        <p:spPr>
          <a:xfrm>
            <a:off x="2209800" y="1291137"/>
            <a:ext cx="7386484" cy="4822658"/>
          </a:xfrm>
          <a:prstGeom prst="rect">
            <a:avLst/>
          </a:prstGeom>
        </p:spPr>
      </p:pic>
    </p:spTree>
    <p:extLst>
      <p:ext uri="{BB962C8B-B14F-4D97-AF65-F5344CB8AC3E}">
        <p14:creationId xmlns:p14="http://schemas.microsoft.com/office/powerpoint/2010/main" val="2646008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C2C3-5057-6B54-CA0F-1D677E002277}"/>
              </a:ext>
            </a:extLst>
          </p:cNvPr>
          <p:cNvSpPr>
            <a:spLocks noGrp="1"/>
          </p:cNvSpPr>
          <p:nvPr>
            <p:ph type="title"/>
          </p:nvPr>
        </p:nvSpPr>
        <p:spPr/>
        <p:txBody>
          <a:bodyPr/>
          <a:lstStyle/>
          <a:p>
            <a:r>
              <a:rPr lang="en-NL" dirty="0"/>
              <a:t>Explainability Framework</a:t>
            </a:r>
          </a:p>
        </p:txBody>
      </p:sp>
      <p:sp>
        <p:nvSpPr>
          <p:cNvPr id="4" name="Slide Number Placeholder 3">
            <a:extLst>
              <a:ext uri="{FF2B5EF4-FFF2-40B4-BE49-F238E27FC236}">
                <a16:creationId xmlns:a16="http://schemas.microsoft.com/office/drawing/2014/main" id="{470162A6-D633-C739-CFEC-1B4E97FD3D81}"/>
              </a:ext>
            </a:extLst>
          </p:cNvPr>
          <p:cNvSpPr>
            <a:spLocks noGrp="1"/>
          </p:cNvSpPr>
          <p:nvPr>
            <p:ph type="sldNum" sz="quarter" idx="12"/>
          </p:nvPr>
        </p:nvSpPr>
        <p:spPr/>
        <p:txBody>
          <a:bodyPr/>
          <a:lstStyle/>
          <a:p>
            <a:fld id="{A91BF5F0-98D6-4645-BDED-827194AA7B09}" type="slidenum">
              <a:rPr lang="en-GB" smtClean="0"/>
              <a:t>45</a:t>
            </a:fld>
            <a:endParaRPr lang="en-GB" dirty="0"/>
          </a:p>
        </p:txBody>
      </p:sp>
      <p:pic>
        <p:nvPicPr>
          <p:cNvPr id="6" name="Picture 5">
            <a:extLst>
              <a:ext uri="{FF2B5EF4-FFF2-40B4-BE49-F238E27FC236}">
                <a16:creationId xmlns:a16="http://schemas.microsoft.com/office/drawing/2014/main" id="{1239B7FE-D76D-C37B-405C-310A492F58E0}"/>
              </a:ext>
            </a:extLst>
          </p:cNvPr>
          <p:cNvPicPr>
            <a:picLocks noChangeAspect="1"/>
          </p:cNvPicPr>
          <p:nvPr/>
        </p:nvPicPr>
        <p:blipFill>
          <a:blip r:embed="rId2"/>
          <a:stretch>
            <a:fillRect/>
          </a:stretch>
        </p:blipFill>
        <p:spPr>
          <a:xfrm>
            <a:off x="1575619" y="1324925"/>
            <a:ext cx="8641340" cy="4920763"/>
          </a:xfrm>
          <a:prstGeom prst="rect">
            <a:avLst/>
          </a:prstGeom>
        </p:spPr>
      </p:pic>
    </p:spTree>
    <p:extLst>
      <p:ext uri="{BB962C8B-B14F-4D97-AF65-F5344CB8AC3E}">
        <p14:creationId xmlns:p14="http://schemas.microsoft.com/office/powerpoint/2010/main" val="3474084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7BA14-1767-F032-CAFF-0DE3047C08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6DFFC95-ADC5-EF0A-296E-6105BE1CFE90}"/>
              </a:ext>
            </a:extLst>
          </p:cNvPr>
          <p:cNvPicPr>
            <a:picLocks noChangeAspect="1"/>
          </p:cNvPicPr>
          <p:nvPr/>
        </p:nvPicPr>
        <p:blipFill>
          <a:blip r:embed="rId3"/>
          <a:stretch>
            <a:fillRect/>
          </a:stretch>
        </p:blipFill>
        <p:spPr>
          <a:xfrm>
            <a:off x="1375770" y="1569740"/>
            <a:ext cx="8061432" cy="2368791"/>
          </a:xfrm>
          <a:prstGeom prst="rect">
            <a:avLst/>
          </a:prstGeom>
        </p:spPr>
      </p:pic>
      <p:sp>
        <p:nvSpPr>
          <p:cNvPr id="2" name="Title 1">
            <a:extLst>
              <a:ext uri="{FF2B5EF4-FFF2-40B4-BE49-F238E27FC236}">
                <a16:creationId xmlns:a16="http://schemas.microsoft.com/office/drawing/2014/main" id="{9F8B54BA-2EF0-DFDF-E832-4CC7888B1C50}"/>
              </a:ext>
            </a:extLst>
          </p:cNvPr>
          <p:cNvSpPr>
            <a:spLocks noGrp="1"/>
          </p:cNvSpPr>
          <p:nvPr>
            <p:ph type="title"/>
          </p:nvPr>
        </p:nvSpPr>
        <p:spPr>
          <a:xfrm>
            <a:off x="731838" y="350820"/>
            <a:ext cx="9043200" cy="609600"/>
          </a:xfrm>
        </p:spPr>
        <p:txBody>
          <a:bodyPr/>
          <a:lstStyle/>
          <a:p>
            <a:r>
              <a:rPr lang="en-NL" dirty="0"/>
              <a:t>Explainable Fuzzy Graph Neural Network</a:t>
            </a:r>
          </a:p>
        </p:txBody>
      </p:sp>
      <p:sp>
        <p:nvSpPr>
          <p:cNvPr id="4" name="Slide Number Placeholder 3">
            <a:extLst>
              <a:ext uri="{FF2B5EF4-FFF2-40B4-BE49-F238E27FC236}">
                <a16:creationId xmlns:a16="http://schemas.microsoft.com/office/drawing/2014/main" id="{FDE141F9-D489-3167-6630-30E3A16A370D}"/>
              </a:ext>
            </a:extLst>
          </p:cNvPr>
          <p:cNvSpPr>
            <a:spLocks noGrp="1"/>
          </p:cNvSpPr>
          <p:nvPr>
            <p:ph type="sldNum" sz="quarter" idx="12"/>
          </p:nvPr>
        </p:nvSpPr>
        <p:spPr/>
        <p:txBody>
          <a:bodyPr/>
          <a:lstStyle/>
          <a:p>
            <a:fld id="{A91BF5F0-98D6-4645-BDED-827194AA7B09}" type="slidenum">
              <a:rPr lang="en-GB" smtClean="0"/>
              <a:t>46</a:t>
            </a:fld>
            <a:endParaRPr lang="en-GB" dirty="0"/>
          </a:p>
        </p:txBody>
      </p:sp>
      <p:sp>
        <p:nvSpPr>
          <p:cNvPr id="5" name="Slide Number Placeholder 3">
            <a:extLst>
              <a:ext uri="{FF2B5EF4-FFF2-40B4-BE49-F238E27FC236}">
                <a16:creationId xmlns:a16="http://schemas.microsoft.com/office/drawing/2014/main" id="{F935AA0D-7E38-6796-DF4C-4D0A8CA6EDF5}"/>
              </a:ext>
            </a:extLst>
          </p:cNvPr>
          <p:cNvSpPr txBox="1">
            <a:spLocks/>
          </p:cNvSpPr>
          <p:nvPr/>
        </p:nvSpPr>
        <p:spPr>
          <a:xfrm>
            <a:off x="649533" y="5550352"/>
            <a:ext cx="2743200" cy="216000"/>
          </a:xfrm>
          <a:prstGeom prst="rect">
            <a:avLst/>
          </a:prstGeom>
        </p:spPr>
        <p:txBody>
          <a:bodyPr vert="horz" lIns="0" tIns="0" rIns="0" bIns="0" rtlCol="0" anchor="ctr">
            <a:noAutofit/>
          </a:bodyPr>
          <a:lstStyle>
            <a:defPPr>
              <a:defRPr lang="nl-NL"/>
            </a:defPPr>
            <a:lvl1pPr marL="0" algn="l" defTabSz="914400" rtl="0" eaLnBrk="1" latinLnBrk="0" hangingPunct="1">
              <a:defRPr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BF5F0-98D6-4645-BDED-827194AA7B09}" type="slidenum">
              <a:rPr lang="en-GB" smtClean="0"/>
              <a:pPr/>
              <a:t>46</a:t>
            </a:fld>
            <a:endParaRPr lang="en-GB" dirty="0"/>
          </a:p>
        </p:txBody>
      </p:sp>
      <p:sp>
        <p:nvSpPr>
          <p:cNvPr id="6" name="TextBox 5">
            <a:extLst>
              <a:ext uri="{FF2B5EF4-FFF2-40B4-BE49-F238E27FC236}">
                <a16:creationId xmlns:a16="http://schemas.microsoft.com/office/drawing/2014/main" id="{8B52B750-CC61-0E5D-CDF3-B7414679FDF3}"/>
              </a:ext>
            </a:extLst>
          </p:cNvPr>
          <p:cNvSpPr txBox="1"/>
          <p:nvPr/>
        </p:nvSpPr>
        <p:spPr>
          <a:xfrm>
            <a:off x="719179" y="4024595"/>
            <a:ext cx="1105000" cy="369332"/>
          </a:xfrm>
          <a:prstGeom prst="rect">
            <a:avLst/>
          </a:prstGeom>
          <a:noFill/>
        </p:spPr>
        <p:txBody>
          <a:bodyPr wrap="square" rtlCol="0">
            <a:spAutoFit/>
          </a:bodyPr>
          <a:lstStyle/>
          <a:p>
            <a:pPr algn="l"/>
            <a:r>
              <a:rPr lang="en-NL" dirty="0">
                <a:solidFill>
                  <a:schemeClr val="accent1"/>
                </a:solidFill>
              </a:rPr>
              <a:t>Graph</a:t>
            </a:r>
          </a:p>
        </p:txBody>
      </p:sp>
      <p:sp>
        <p:nvSpPr>
          <p:cNvPr id="7" name="TextBox 6">
            <a:extLst>
              <a:ext uri="{FF2B5EF4-FFF2-40B4-BE49-F238E27FC236}">
                <a16:creationId xmlns:a16="http://schemas.microsoft.com/office/drawing/2014/main" id="{49054600-8ED5-A6F4-E3CF-2E797CD0109B}"/>
              </a:ext>
            </a:extLst>
          </p:cNvPr>
          <p:cNvSpPr txBox="1"/>
          <p:nvPr/>
        </p:nvSpPr>
        <p:spPr>
          <a:xfrm>
            <a:off x="2645211" y="4054736"/>
            <a:ext cx="1327389" cy="646331"/>
          </a:xfrm>
          <a:prstGeom prst="rect">
            <a:avLst/>
          </a:prstGeom>
          <a:noFill/>
        </p:spPr>
        <p:txBody>
          <a:bodyPr wrap="square" rtlCol="0">
            <a:spAutoFit/>
          </a:bodyPr>
          <a:lstStyle/>
          <a:p>
            <a:r>
              <a:rPr lang="en-NL" dirty="0">
                <a:solidFill>
                  <a:schemeClr val="accent1"/>
                </a:solidFill>
              </a:rPr>
              <a:t>Prediction</a:t>
            </a:r>
          </a:p>
          <a:p>
            <a:pPr algn="l"/>
            <a:endParaRPr lang="en-NL" dirty="0">
              <a:solidFill>
                <a:schemeClr val="accent1"/>
              </a:solidFill>
            </a:endParaRPr>
          </a:p>
        </p:txBody>
      </p:sp>
      <p:sp>
        <p:nvSpPr>
          <p:cNvPr id="8" name="TextBox 7">
            <a:extLst>
              <a:ext uri="{FF2B5EF4-FFF2-40B4-BE49-F238E27FC236}">
                <a16:creationId xmlns:a16="http://schemas.microsoft.com/office/drawing/2014/main" id="{0AD4A14B-4210-E35A-8474-5873A6CDB289}"/>
              </a:ext>
            </a:extLst>
          </p:cNvPr>
          <p:cNvSpPr txBox="1"/>
          <p:nvPr/>
        </p:nvSpPr>
        <p:spPr>
          <a:xfrm>
            <a:off x="7462653" y="3998445"/>
            <a:ext cx="1536063" cy="369332"/>
          </a:xfrm>
          <a:prstGeom prst="rect">
            <a:avLst/>
          </a:prstGeom>
          <a:noFill/>
        </p:spPr>
        <p:txBody>
          <a:bodyPr wrap="square" rtlCol="0">
            <a:spAutoFit/>
          </a:bodyPr>
          <a:lstStyle/>
          <a:p>
            <a:pPr algn="l"/>
            <a:r>
              <a:rPr lang="en-NL" dirty="0">
                <a:solidFill>
                  <a:schemeClr val="accent1"/>
                </a:solidFill>
              </a:rPr>
              <a:t>Fuzzification</a:t>
            </a:r>
          </a:p>
        </p:txBody>
      </p:sp>
      <p:cxnSp>
        <p:nvCxnSpPr>
          <p:cNvPr id="9" name="Straight Arrow Connector 8">
            <a:extLst>
              <a:ext uri="{FF2B5EF4-FFF2-40B4-BE49-F238E27FC236}">
                <a16:creationId xmlns:a16="http://schemas.microsoft.com/office/drawing/2014/main" id="{477C7F9B-9967-C6E4-D2AD-CFEA426C03E9}"/>
              </a:ext>
            </a:extLst>
          </p:cNvPr>
          <p:cNvCxnSpPr>
            <a:cxnSpLocks/>
          </p:cNvCxnSpPr>
          <p:nvPr/>
        </p:nvCxnSpPr>
        <p:spPr>
          <a:xfrm>
            <a:off x="798789" y="5993031"/>
            <a:ext cx="1104345"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1A5326E-93EE-166F-3D6F-61D8EE2FC574}"/>
              </a:ext>
            </a:extLst>
          </p:cNvPr>
          <p:cNvPicPr>
            <a:picLocks noChangeAspect="1"/>
          </p:cNvPicPr>
          <p:nvPr/>
        </p:nvPicPr>
        <p:blipFill>
          <a:blip r:embed="rId4"/>
          <a:srcRect t="8198"/>
          <a:stretch/>
        </p:blipFill>
        <p:spPr>
          <a:xfrm>
            <a:off x="0" y="4365051"/>
            <a:ext cx="2567139" cy="1880773"/>
          </a:xfrm>
          <a:prstGeom prst="rect">
            <a:avLst/>
          </a:prstGeom>
        </p:spPr>
      </p:pic>
      <p:pic>
        <p:nvPicPr>
          <p:cNvPr id="11" name="Picture 10">
            <a:extLst>
              <a:ext uri="{FF2B5EF4-FFF2-40B4-BE49-F238E27FC236}">
                <a16:creationId xmlns:a16="http://schemas.microsoft.com/office/drawing/2014/main" id="{23C067FB-7D2B-6D79-DC1E-FA1C030E5524}"/>
              </a:ext>
            </a:extLst>
          </p:cNvPr>
          <p:cNvPicPr>
            <a:picLocks noChangeAspect="1"/>
          </p:cNvPicPr>
          <p:nvPr/>
        </p:nvPicPr>
        <p:blipFill>
          <a:blip r:embed="rId5"/>
          <a:srcRect t="8088"/>
          <a:stretch/>
        </p:blipFill>
        <p:spPr>
          <a:xfrm>
            <a:off x="4734538" y="4337328"/>
            <a:ext cx="2601878" cy="1908496"/>
          </a:xfrm>
          <a:prstGeom prst="rect">
            <a:avLst/>
          </a:prstGeom>
        </p:spPr>
      </p:pic>
      <p:pic>
        <p:nvPicPr>
          <p:cNvPr id="12" name="Picture 11">
            <a:extLst>
              <a:ext uri="{FF2B5EF4-FFF2-40B4-BE49-F238E27FC236}">
                <a16:creationId xmlns:a16="http://schemas.microsoft.com/office/drawing/2014/main" id="{63BCD440-A0B3-BEEC-3ED9-8D34FEA3D990}"/>
              </a:ext>
            </a:extLst>
          </p:cNvPr>
          <p:cNvPicPr>
            <a:picLocks noChangeAspect="1"/>
          </p:cNvPicPr>
          <p:nvPr/>
        </p:nvPicPr>
        <p:blipFill>
          <a:blip r:embed="rId6"/>
          <a:srcRect t="11944" r="12421"/>
          <a:stretch/>
        </p:blipFill>
        <p:spPr>
          <a:xfrm>
            <a:off x="7064099" y="4265501"/>
            <a:ext cx="2502651" cy="2094487"/>
          </a:xfrm>
          <a:prstGeom prst="rect">
            <a:avLst/>
          </a:prstGeom>
        </p:spPr>
      </p:pic>
      <p:pic>
        <p:nvPicPr>
          <p:cNvPr id="13" name="Picture 12">
            <a:extLst>
              <a:ext uri="{FF2B5EF4-FFF2-40B4-BE49-F238E27FC236}">
                <a16:creationId xmlns:a16="http://schemas.microsoft.com/office/drawing/2014/main" id="{A57F3F3B-1B3D-0444-0B7D-1BF95895C2E2}"/>
              </a:ext>
            </a:extLst>
          </p:cNvPr>
          <p:cNvPicPr>
            <a:picLocks noChangeAspect="1"/>
          </p:cNvPicPr>
          <p:nvPr/>
        </p:nvPicPr>
        <p:blipFill>
          <a:blip r:embed="rId4"/>
          <a:srcRect t="8198"/>
          <a:stretch/>
        </p:blipFill>
        <p:spPr>
          <a:xfrm>
            <a:off x="2329561" y="4435940"/>
            <a:ext cx="2567139" cy="1880773"/>
          </a:xfrm>
          <a:prstGeom prst="rect">
            <a:avLst/>
          </a:prstGeom>
        </p:spPr>
      </p:pic>
      <p:sp>
        <p:nvSpPr>
          <p:cNvPr id="14" name="Oval 13">
            <a:extLst>
              <a:ext uri="{FF2B5EF4-FFF2-40B4-BE49-F238E27FC236}">
                <a16:creationId xmlns:a16="http://schemas.microsoft.com/office/drawing/2014/main" id="{CE04BDFC-1918-E1DB-ADBA-67E5C49F1781}"/>
              </a:ext>
            </a:extLst>
          </p:cNvPr>
          <p:cNvSpPr/>
          <p:nvPr/>
        </p:nvSpPr>
        <p:spPr>
          <a:xfrm>
            <a:off x="3460039" y="5061592"/>
            <a:ext cx="75415" cy="9165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AB217A92-3424-BC98-2BA5-CEA2F0F0BFC2}"/>
              </a:ext>
            </a:extLst>
          </p:cNvPr>
          <p:cNvSpPr txBox="1"/>
          <p:nvPr/>
        </p:nvSpPr>
        <p:spPr>
          <a:xfrm>
            <a:off x="5159949" y="4024595"/>
            <a:ext cx="1488272" cy="369332"/>
          </a:xfrm>
          <a:prstGeom prst="rect">
            <a:avLst/>
          </a:prstGeom>
          <a:noFill/>
        </p:spPr>
        <p:txBody>
          <a:bodyPr wrap="square" rtlCol="0">
            <a:spAutoFit/>
          </a:bodyPr>
          <a:lstStyle/>
          <a:p>
            <a:r>
              <a:rPr lang="en-GB" dirty="0">
                <a:solidFill>
                  <a:schemeClr val="accent1"/>
                </a:solidFill>
              </a:rPr>
              <a:t>S</a:t>
            </a:r>
            <a:r>
              <a:rPr lang="en-NL" dirty="0">
                <a:solidFill>
                  <a:schemeClr val="accent1"/>
                </a:solidFill>
              </a:rPr>
              <a:t>ub-graph</a:t>
            </a:r>
          </a:p>
        </p:txBody>
      </p:sp>
      <p:sp>
        <p:nvSpPr>
          <p:cNvPr id="16" name="TextBox 15">
            <a:extLst>
              <a:ext uri="{FF2B5EF4-FFF2-40B4-BE49-F238E27FC236}">
                <a16:creationId xmlns:a16="http://schemas.microsoft.com/office/drawing/2014/main" id="{3DE41D25-0B47-681B-F1C5-5957920BECCE}"/>
              </a:ext>
            </a:extLst>
          </p:cNvPr>
          <p:cNvSpPr txBox="1"/>
          <p:nvPr/>
        </p:nvSpPr>
        <p:spPr>
          <a:xfrm>
            <a:off x="10032501" y="3981193"/>
            <a:ext cx="1536063" cy="369332"/>
          </a:xfrm>
          <a:prstGeom prst="rect">
            <a:avLst/>
          </a:prstGeom>
          <a:noFill/>
        </p:spPr>
        <p:txBody>
          <a:bodyPr wrap="square" rtlCol="0">
            <a:spAutoFit/>
          </a:bodyPr>
          <a:lstStyle/>
          <a:p>
            <a:pPr algn="l"/>
            <a:r>
              <a:rPr lang="en-NL" dirty="0">
                <a:solidFill>
                  <a:schemeClr val="accent1"/>
                </a:solidFill>
              </a:rPr>
              <a:t>Explanation</a:t>
            </a:r>
          </a:p>
        </p:txBody>
      </p:sp>
      <p:sp>
        <p:nvSpPr>
          <p:cNvPr id="17" name="TextBox 16">
            <a:extLst>
              <a:ext uri="{FF2B5EF4-FFF2-40B4-BE49-F238E27FC236}">
                <a16:creationId xmlns:a16="http://schemas.microsoft.com/office/drawing/2014/main" id="{D15CF500-FD8C-7CE0-3820-B832472AB3F4}"/>
              </a:ext>
            </a:extLst>
          </p:cNvPr>
          <p:cNvSpPr txBox="1"/>
          <p:nvPr/>
        </p:nvSpPr>
        <p:spPr>
          <a:xfrm>
            <a:off x="9635355" y="4689884"/>
            <a:ext cx="2330353" cy="1231106"/>
          </a:xfrm>
          <a:prstGeom prst="rect">
            <a:avLst/>
          </a:prstGeom>
          <a:noFill/>
          <a:ln w="57150" cmpd="dbl">
            <a:solidFill>
              <a:schemeClr val="accent1">
                <a:shade val="15000"/>
              </a:schemeClr>
            </a:solidFill>
          </a:ln>
        </p:spPr>
        <p:txBody>
          <a:bodyPr wrap="square" rtlCol="0">
            <a:spAutoFit/>
          </a:bodyPr>
          <a:lstStyle/>
          <a:p>
            <a:r>
              <a:rPr lang="en-US" sz="1400" b="1" dirty="0">
                <a:solidFill>
                  <a:schemeClr val="accent1"/>
                </a:solidFill>
              </a:rPr>
              <a:t>If</a:t>
            </a:r>
            <a:r>
              <a:rPr lang="en-US" sz="1200" b="1" dirty="0">
                <a:solidFill>
                  <a:schemeClr val="accent1"/>
                </a:solidFill>
              </a:rPr>
              <a:t> </a:t>
            </a:r>
          </a:p>
          <a:p>
            <a:r>
              <a:rPr lang="en-US" sz="1200" b="1" dirty="0">
                <a:solidFill>
                  <a:schemeClr val="accent1"/>
                </a:solidFill>
              </a:rPr>
              <a:t>Pressure at Node 23 is high</a:t>
            </a:r>
          </a:p>
          <a:p>
            <a:r>
              <a:rPr lang="en-US" sz="1200" b="1" dirty="0">
                <a:solidFill>
                  <a:schemeClr val="accent1"/>
                </a:solidFill>
              </a:rPr>
              <a:t>AND </a:t>
            </a:r>
          </a:p>
          <a:p>
            <a:r>
              <a:rPr lang="en-US" sz="1200" b="1" dirty="0">
                <a:solidFill>
                  <a:schemeClr val="accent1"/>
                </a:solidFill>
              </a:rPr>
              <a:t>Pressure at Node 21 is low </a:t>
            </a:r>
          </a:p>
          <a:p>
            <a:r>
              <a:rPr lang="en-US" sz="1200" b="1" dirty="0">
                <a:solidFill>
                  <a:schemeClr val="accent1"/>
                </a:solidFill>
              </a:rPr>
              <a:t>Then</a:t>
            </a:r>
          </a:p>
          <a:p>
            <a:r>
              <a:rPr lang="en-US" sz="1200" b="1" dirty="0">
                <a:solidFill>
                  <a:schemeClr val="accent1"/>
                </a:solidFill>
              </a:rPr>
              <a:t>Leak is located at Node 22 </a:t>
            </a:r>
            <a:endParaRPr lang="en-NL" sz="1200" b="1" dirty="0">
              <a:solidFill>
                <a:schemeClr val="accent1"/>
              </a:solidFill>
            </a:endParaRPr>
          </a:p>
        </p:txBody>
      </p:sp>
      <p:cxnSp>
        <p:nvCxnSpPr>
          <p:cNvPr id="18" name="Straight Arrow Connector 17">
            <a:extLst>
              <a:ext uri="{FF2B5EF4-FFF2-40B4-BE49-F238E27FC236}">
                <a16:creationId xmlns:a16="http://schemas.microsoft.com/office/drawing/2014/main" id="{5D1460DD-B992-A579-34E1-42BD472F1622}"/>
              </a:ext>
            </a:extLst>
          </p:cNvPr>
          <p:cNvCxnSpPr/>
          <p:nvPr/>
        </p:nvCxnSpPr>
        <p:spPr>
          <a:xfrm>
            <a:off x="1649821" y="4250749"/>
            <a:ext cx="976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DD5F04A-212F-1A84-F11E-B525419884DF}"/>
              </a:ext>
            </a:extLst>
          </p:cNvPr>
          <p:cNvCxnSpPr/>
          <p:nvPr/>
        </p:nvCxnSpPr>
        <p:spPr>
          <a:xfrm>
            <a:off x="3920451" y="4244770"/>
            <a:ext cx="976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9105EF0-2327-E26D-A1C8-B2D9C4230431}"/>
              </a:ext>
            </a:extLst>
          </p:cNvPr>
          <p:cNvCxnSpPr/>
          <p:nvPr/>
        </p:nvCxnSpPr>
        <p:spPr>
          <a:xfrm>
            <a:off x="6486404" y="4183111"/>
            <a:ext cx="976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F66E20-998A-54CC-8F96-12FE94089246}"/>
              </a:ext>
            </a:extLst>
          </p:cNvPr>
          <p:cNvCxnSpPr/>
          <p:nvPr/>
        </p:nvCxnSpPr>
        <p:spPr>
          <a:xfrm>
            <a:off x="8915660" y="4183111"/>
            <a:ext cx="976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F18CEDD-AD8D-582B-394C-DD9FC0ECB861}"/>
              </a:ext>
            </a:extLst>
          </p:cNvPr>
          <p:cNvCxnSpPr>
            <a:cxnSpLocks/>
          </p:cNvCxnSpPr>
          <p:nvPr/>
        </p:nvCxnSpPr>
        <p:spPr>
          <a:xfrm>
            <a:off x="9347442" y="2325755"/>
            <a:ext cx="741438" cy="30113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72DC1A5-0077-F78C-D63C-45AAC3F78EBA}"/>
              </a:ext>
            </a:extLst>
          </p:cNvPr>
          <p:cNvCxnSpPr>
            <a:cxnSpLocks/>
            <a:endCxn id="47" idx="1"/>
          </p:cNvCxnSpPr>
          <p:nvPr/>
        </p:nvCxnSpPr>
        <p:spPr>
          <a:xfrm>
            <a:off x="9269615" y="2893715"/>
            <a:ext cx="860252" cy="101759"/>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CD69E40-8169-0C89-6F15-E82F147CC071}"/>
              </a:ext>
            </a:extLst>
          </p:cNvPr>
          <p:cNvCxnSpPr>
            <a:cxnSpLocks/>
          </p:cNvCxnSpPr>
          <p:nvPr/>
        </p:nvCxnSpPr>
        <p:spPr>
          <a:xfrm flipV="1">
            <a:off x="9269615" y="3262301"/>
            <a:ext cx="819265" cy="25150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6DEDD1A-E944-662B-A19E-4709353ECC6E}"/>
              </a:ext>
            </a:extLst>
          </p:cNvPr>
          <p:cNvSpPr txBox="1"/>
          <p:nvPr/>
        </p:nvSpPr>
        <p:spPr>
          <a:xfrm>
            <a:off x="10129867" y="2395309"/>
            <a:ext cx="1857310" cy="1200329"/>
          </a:xfrm>
          <a:prstGeom prst="rect">
            <a:avLst/>
          </a:prstGeom>
          <a:noFill/>
          <a:ln w="57150" cmpd="dbl">
            <a:solidFill>
              <a:schemeClr val="accent1">
                <a:shade val="15000"/>
              </a:schemeClr>
            </a:solidFill>
          </a:ln>
        </p:spPr>
        <p:txBody>
          <a:bodyPr wrap="square" rtlCol="0">
            <a:spAutoFit/>
          </a:bodyPr>
          <a:lstStyle/>
          <a:p>
            <a:r>
              <a:rPr lang="en-US" sz="800" b="1" dirty="0">
                <a:solidFill>
                  <a:schemeClr val="accent1"/>
                </a:solidFill>
              </a:rPr>
              <a:t>If </a:t>
            </a:r>
          </a:p>
          <a:p>
            <a:r>
              <a:rPr lang="en-US" sz="800" b="1" dirty="0">
                <a:solidFill>
                  <a:schemeClr val="accent1"/>
                </a:solidFill>
              </a:rPr>
              <a:t>Pressure at Node 2 is Medium OR Low</a:t>
            </a:r>
          </a:p>
          <a:p>
            <a:r>
              <a:rPr lang="en-US" sz="800" b="1" dirty="0">
                <a:solidFill>
                  <a:schemeClr val="accent1"/>
                </a:solidFill>
              </a:rPr>
              <a:t>AND </a:t>
            </a:r>
          </a:p>
          <a:p>
            <a:r>
              <a:rPr lang="en-US" sz="800" b="1" dirty="0">
                <a:solidFill>
                  <a:schemeClr val="accent1"/>
                </a:solidFill>
              </a:rPr>
              <a:t>Pressure at Node 3 is Medium </a:t>
            </a:r>
          </a:p>
          <a:p>
            <a:r>
              <a:rPr lang="en-US" sz="800" b="1" dirty="0">
                <a:solidFill>
                  <a:schemeClr val="accent1"/>
                </a:solidFill>
              </a:rPr>
              <a:t>AND</a:t>
            </a:r>
          </a:p>
          <a:p>
            <a:r>
              <a:rPr lang="en-US" sz="800" b="1" dirty="0">
                <a:solidFill>
                  <a:schemeClr val="accent1"/>
                </a:solidFill>
              </a:rPr>
              <a:t>Pressure at Node 4 is High </a:t>
            </a:r>
          </a:p>
          <a:p>
            <a:r>
              <a:rPr lang="en-US" sz="800" b="1" dirty="0">
                <a:solidFill>
                  <a:schemeClr val="accent1"/>
                </a:solidFill>
              </a:rPr>
              <a:t>Then</a:t>
            </a:r>
          </a:p>
          <a:p>
            <a:r>
              <a:rPr lang="en-US" sz="800" b="1" dirty="0">
                <a:solidFill>
                  <a:schemeClr val="accent1"/>
                </a:solidFill>
              </a:rPr>
              <a:t>Central Node Label is Y</a:t>
            </a:r>
            <a:endParaRPr lang="en-NL" sz="800" b="1" dirty="0">
              <a:solidFill>
                <a:schemeClr val="accent1"/>
              </a:solidFill>
            </a:endParaRPr>
          </a:p>
        </p:txBody>
      </p:sp>
      <p:cxnSp>
        <p:nvCxnSpPr>
          <p:cNvPr id="1032" name="Straight Arrow Connector 1031">
            <a:extLst>
              <a:ext uri="{FF2B5EF4-FFF2-40B4-BE49-F238E27FC236}">
                <a16:creationId xmlns:a16="http://schemas.microsoft.com/office/drawing/2014/main" id="{70DF2312-8E95-3C4D-90D5-21EC0603763F}"/>
              </a:ext>
            </a:extLst>
          </p:cNvPr>
          <p:cNvCxnSpPr>
            <a:cxnSpLocks/>
          </p:cNvCxnSpPr>
          <p:nvPr/>
        </p:nvCxnSpPr>
        <p:spPr>
          <a:xfrm flipV="1">
            <a:off x="3213430" y="1016499"/>
            <a:ext cx="20530" cy="2834201"/>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1033" name="Straight Arrow Connector 1032">
            <a:extLst>
              <a:ext uri="{FF2B5EF4-FFF2-40B4-BE49-F238E27FC236}">
                <a16:creationId xmlns:a16="http://schemas.microsoft.com/office/drawing/2014/main" id="{F38147AC-2D78-DDBA-292D-DFED5128F0AB}"/>
              </a:ext>
            </a:extLst>
          </p:cNvPr>
          <p:cNvCxnSpPr>
            <a:cxnSpLocks/>
          </p:cNvCxnSpPr>
          <p:nvPr/>
        </p:nvCxnSpPr>
        <p:spPr>
          <a:xfrm flipV="1">
            <a:off x="0" y="3988154"/>
            <a:ext cx="12192000" cy="8775"/>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4558EB03-EB3E-FF06-3394-7365DEF58DB4}"/>
              </a:ext>
            </a:extLst>
          </p:cNvPr>
          <p:cNvCxnSpPr>
            <a:cxnSpLocks/>
          </p:cNvCxnSpPr>
          <p:nvPr/>
        </p:nvCxnSpPr>
        <p:spPr>
          <a:xfrm flipV="1">
            <a:off x="0" y="3899922"/>
            <a:ext cx="12192000" cy="8775"/>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pic>
        <p:nvPicPr>
          <p:cNvPr id="1042" name="Picture 1041">
            <a:extLst>
              <a:ext uri="{FF2B5EF4-FFF2-40B4-BE49-F238E27FC236}">
                <a16:creationId xmlns:a16="http://schemas.microsoft.com/office/drawing/2014/main" id="{37BB4CCB-D7BE-6AD0-FD78-B7171BDEF667}"/>
              </a:ext>
            </a:extLst>
          </p:cNvPr>
          <p:cNvPicPr>
            <a:picLocks noChangeAspect="1"/>
          </p:cNvPicPr>
          <p:nvPr/>
        </p:nvPicPr>
        <p:blipFill>
          <a:blip r:embed="rId7"/>
          <a:stretch>
            <a:fillRect/>
          </a:stretch>
        </p:blipFill>
        <p:spPr>
          <a:xfrm>
            <a:off x="1283569" y="1108878"/>
            <a:ext cx="1847925" cy="276184"/>
          </a:xfrm>
          <a:prstGeom prst="rect">
            <a:avLst/>
          </a:prstGeom>
        </p:spPr>
      </p:pic>
      <p:pic>
        <p:nvPicPr>
          <p:cNvPr id="1043" name="Picture 1042">
            <a:extLst>
              <a:ext uri="{FF2B5EF4-FFF2-40B4-BE49-F238E27FC236}">
                <a16:creationId xmlns:a16="http://schemas.microsoft.com/office/drawing/2014/main" id="{F831AB01-EFBC-F0E8-9FCE-23CA11E1D3DD}"/>
              </a:ext>
            </a:extLst>
          </p:cNvPr>
          <p:cNvPicPr>
            <a:picLocks noChangeAspect="1"/>
          </p:cNvPicPr>
          <p:nvPr/>
        </p:nvPicPr>
        <p:blipFill>
          <a:blip r:embed="rId8"/>
          <a:stretch>
            <a:fillRect/>
          </a:stretch>
        </p:blipFill>
        <p:spPr>
          <a:xfrm>
            <a:off x="5833969" y="1141505"/>
            <a:ext cx="3434784" cy="276009"/>
          </a:xfrm>
          <a:prstGeom prst="rect">
            <a:avLst/>
          </a:prstGeom>
        </p:spPr>
      </p:pic>
      <p:pic>
        <p:nvPicPr>
          <p:cNvPr id="1044" name="Picture 1043">
            <a:extLst>
              <a:ext uri="{FF2B5EF4-FFF2-40B4-BE49-F238E27FC236}">
                <a16:creationId xmlns:a16="http://schemas.microsoft.com/office/drawing/2014/main" id="{2347060A-6486-516A-C4AE-EDD095C653D2}"/>
              </a:ext>
            </a:extLst>
          </p:cNvPr>
          <p:cNvPicPr>
            <a:picLocks noChangeAspect="1"/>
          </p:cNvPicPr>
          <p:nvPr/>
        </p:nvPicPr>
        <p:blipFill>
          <a:blip r:embed="rId9"/>
          <a:stretch>
            <a:fillRect/>
          </a:stretch>
        </p:blipFill>
        <p:spPr>
          <a:xfrm>
            <a:off x="9562060" y="1123811"/>
            <a:ext cx="2572497" cy="206719"/>
          </a:xfrm>
          <a:prstGeom prst="rect">
            <a:avLst/>
          </a:prstGeom>
        </p:spPr>
      </p:pic>
      <p:cxnSp>
        <p:nvCxnSpPr>
          <p:cNvPr id="1053" name="Straight Arrow Connector 1052">
            <a:extLst>
              <a:ext uri="{FF2B5EF4-FFF2-40B4-BE49-F238E27FC236}">
                <a16:creationId xmlns:a16="http://schemas.microsoft.com/office/drawing/2014/main" id="{458908C6-8F5F-D7FD-6833-5AEF3CDDEF39}"/>
              </a:ext>
            </a:extLst>
          </p:cNvPr>
          <p:cNvCxnSpPr>
            <a:cxnSpLocks/>
          </p:cNvCxnSpPr>
          <p:nvPr/>
        </p:nvCxnSpPr>
        <p:spPr>
          <a:xfrm flipV="1">
            <a:off x="0" y="1016499"/>
            <a:ext cx="12192000" cy="6858"/>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1058" name="Straight Arrow Connector 1057">
            <a:extLst>
              <a:ext uri="{FF2B5EF4-FFF2-40B4-BE49-F238E27FC236}">
                <a16:creationId xmlns:a16="http://schemas.microsoft.com/office/drawing/2014/main" id="{1DA5C5BE-50DC-CB35-EA08-61E01757E0A2}"/>
              </a:ext>
            </a:extLst>
          </p:cNvPr>
          <p:cNvCxnSpPr>
            <a:cxnSpLocks/>
          </p:cNvCxnSpPr>
          <p:nvPr/>
        </p:nvCxnSpPr>
        <p:spPr>
          <a:xfrm flipV="1">
            <a:off x="5416429" y="1016499"/>
            <a:ext cx="20530" cy="2834201"/>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1059" name="Straight Arrow Connector 1058">
            <a:extLst>
              <a:ext uri="{FF2B5EF4-FFF2-40B4-BE49-F238E27FC236}">
                <a16:creationId xmlns:a16="http://schemas.microsoft.com/office/drawing/2014/main" id="{29988632-6EDF-6023-F024-4093E93001A1}"/>
              </a:ext>
            </a:extLst>
          </p:cNvPr>
          <p:cNvCxnSpPr>
            <a:cxnSpLocks/>
          </p:cNvCxnSpPr>
          <p:nvPr/>
        </p:nvCxnSpPr>
        <p:spPr>
          <a:xfrm flipV="1">
            <a:off x="9489366" y="1026369"/>
            <a:ext cx="20530" cy="2834201"/>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sp>
        <p:nvSpPr>
          <p:cNvPr id="1064" name="Oval 1063">
            <a:extLst>
              <a:ext uri="{FF2B5EF4-FFF2-40B4-BE49-F238E27FC236}">
                <a16:creationId xmlns:a16="http://schemas.microsoft.com/office/drawing/2014/main" id="{C4622449-2C38-EBC6-D9F1-B2A8FAAFEFF4}"/>
              </a:ext>
            </a:extLst>
          </p:cNvPr>
          <p:cNvSpPr/>
          <p:nvPr/>
        </p:nvSpPr>
        <p:spPr>
          <a:xfrm>
            <a:off x="2128829" y="1506163"/>
            <a:ext cx="288133" cy="303542"/>
          </a:xfrm>
          <a:prstGeom prst="ellipse">
            <a:avLst/>
          </a:prstGeom>
          <a:ln w="47625"/>
        </p:spPr>
        <p:style>
          <a:lnRef idx="2">
            <a:schemeClr val="accent2"/>
          </a:lnRef>
          <a:fillRef idx="1">
            <a:schemeClr val="lt1"/>
          </a:fillRef>
          <a:effectRef idx="0">
            <a:schemeClr val="accent2"/>
          </a:effectRef>
          <a:fontRef idx="minor">
            <a:schemeClr val="dk1"/>
          </a:fontRef>
        </p:style>
        <p:txBody>
          <a:bodyPr rtlCol="0" anchor="ctr"/>
          <a:lstStyle/>
          <a:p>
            <a:pPr algn="ctr"/>
            <a:r>
              <a:rPr lang="en-NL" dirty="0">
                <a:ln>
                  <a:solidFill>
                    <a:srgbClr val="FF0000"/>
                  </a:solidFill>
                </a:ln>
              </a:rPr>
              <a:t>1</a:t>
            </a:r>
          </a:p>
        </p:txBody>
      </p:sp>
      <p:sp>
        <p:nvSpPr>
          <p:cNvPr id="1065" name="Oval 1064">
            <a:extLst>
              <a:ext uri="{FF2B5EF4-FFF2-40B4-BE49-F238E27FC236}">
                <a16:creationId xmlns:a16="http://schemas.microsoft.com/office/drawing/2014/main" id="{F0A16B29-A91C-BDFC-2375-7C85C79841E6}"/>
              </a:ext>
            </a:extLst>
          </p:cNvPr>
          <p:cNvSpPr/>
          <p:nvPr/>
        </p:nvSpPr>
        <p:spPr>
          <a:xfrm>
            <a:off x="3398722" y="1485914"/>
            <a:ext cx="288133" cy="303542"/>
          </a:xfrm>
          <a:prstGeom prst="ellipse">
            <a:avLst/>
          </a:prstGeom>
          <a:ln w="47625"/>
        </p:spPr>
        <p:style>
          <a:lnRef idx="2">
            <a:schemeClr val="accent2"/>
          </a:lnRef>
          <a:fillRef idx="1">
            <a:schemeClr val="lt1"/>
          </a:fillRef>
          <a:effectRef idx="0">
            <a:schemeClr val="accent2"/>
          </a:effectRef>
          <a:fontRef idx="minor">
            <a:schemeClr val="dk1"/>
          </a:fontRef>
        </p:style>
        <p:txBody>
          <a:bodyPr rtlCol="0" anchor="ctr"/>
          <a:lstStyle/>
          <a:p>
            <a:pPr algn="ctr"/>
            <a:r>
              <a:rPr lang="en-NL" dirty="0">
                <a:ln>
                  <a:solidFill>
                    <a:srgbClr val="FF0000"/>
                  </a:solidFill>
                </a:ln>
              </a:rPr>
              <a:t>2</a:t>
            </a:r>
          </a:p>
        </p:txBody>
      </p:sp>
      <p:sp>
        <p:nvSpPr>
          <p:cNvPr id="1066" name="Oval 1065">
            <a:extLst>
              <a:ext uri="{FF2B5EF4-FFF2-40B4-BE49-F238E27FC236}">
                <a16:creationId xmlns:a16="http://schemas.microsoft.com/office/drawing/2014/main" id="{7CB86ED8-3725-F4F2-4397-E71E9C51E647}"/>
              </a:ext>
            </a:extLst>
          </p:cNvPr>
          <p:cNvSpPr/>
          <p:nvPr/>
        </p:nvSpPr>
        <p:spPr>
          <a:xfrm>
            <a:off x="5807867" y="1481091"/>
            <a:ext cx="288133" cy="303542"/>
          </a:xfrm>
          <a:prstGeom prst="ellipse">
            <a:avLst/>
          </a:prstGeom>
          <a:ln w="47625"/>
        </p:spPr>
        <p:style>
          <a:lnRef idx="2">
            <a:schemeClr val="accent2"/>
          </a:lnRef>
          <a:fillRef idx="1">
            <a:schemeClr val="lt1"/>
          </a:fillRef>
          <a:effectRef idx="0">
            <a:schemeClr val="accent2"/>
          </a:effectRef>
          <a:fontRef idx="minor">
            <a:schemeClr val="dk1"/>
          </a:fontRef>
        </p:style>
        <p:txBody>
          <a:bodyPr rtlCol="0" anchor="ctr"/>
          <a:lstStyle/>
          <a:p>
            <a:pPr algn="ctr"/>
            <a:r>
              <a:rPr lang="en-NL" dirty="0">
                <a:ln>
                  <a:solidFill>
                    <a:srgbClr val="FF0000"/>
                  </a:solidFill>
                </a:ln>
              </a:rPr>
              <a:t>3</a:t>
            </a:r>
          </a:p>
        </p:txBody>
      </p:sp>
      <p:sp>
        <p:nvSpPr>
          <p:cNvPr id="1067" name="Oval 1066">
            <a:extLst>
              <a:ext uri="{FF2B5EF4-FFF2-40B4-BE49-F238E27FC236}">
                <a16:creationId xmlns:a16="http://schemas.microsoft.com/office/drawing/2014/main" id="{A099FE05-1876-AF50-9571-E75306CD01FB}"/>
              </a:ext>
            </a:extLst>
          </p:cNvPr>
          <p:cNvSpPr/>
          <p:nvPr/>
        </p:nvSpPr>
        <p:spPr>
          <a:xfrm>
            <a:off x="9630971" y="1447906"/>
            <a:ext cx="288133" cy="303542"/>
          </a:xfrm>
          <a:prstGeom prst="ellipse">
            <a:avLst/>
          </a:prstGeom>
          <a:ln w="47625"/>
        </p:spPr>
        <p:style>
          <a:lnRef idx="2">
            <a:schemeClr val="accent2"/>
          </a:lnRef>
          <a:fillRef idx="1">
            <a:schemeClr val="lt1"/>
          </a:fillRef>
          <a:effectRef idx="0">
            <a:schemeClr val="accent2"/>
          </a:effectRef>
          <a:fontRef idx="minor">
            <a:schemeClr val="dk1"/>
          </a:fontRef>
        </p:style>
        <p:txBody>
          <a:bodyPr rtlCol="0" anchor="ctr"/>
          <a:lstStyle/>
          <a:p>
            <a:pPr algn="ctr"/>
            <a:r>
              <a:rPr lang="en-NL" dirty="0">
                <a:ln>
                  <a:solidFill>
                    <a:srgbClr val="FF0000"/>
                  </a:solidFill>
                </a:ln>
              </a:rPr>
              <a:t>4</a:t>
            </a:r>
          </a:p>
        </p:txBody>
      </p:sp>
      <p:pic>
        <p:nvPicPr>
          <p:cNvPr id="24" name="Picture 23">
            <a:extLst>
              <a:ext uri="{FF2B5EF4-FFF2-40B4-BE49-F238E27FC236}">
                <a16:creationId xmlns:a16="http://schemas.microsoft.com/office/drawing/2014/main" id="{F16A00BD-FD37-8BC2-E556-A327D20DE470}"/>
              </a:ext>
            </a:extLst>
          </p:cNvPr>
          <p:cNvPicPr>
            <a:picLocks noChangeAspect="1"/>
          </p:cNvPicPr>
          <p:nvPr/>
        </p:nvPicPr>
        <p:blipFill>
          <a:blip r:embed="rId10"/>
          <a:srcRect l="3552" t="15427" b="8102"/>
          <a:stretch/>
        </p:blipFill>
        <p:spPr>
          <a:xfrm>
            <a:off x="3286124" y="1133509"/>
            <a:ext cx="2096318" cy="281599"/>
          </a:xfrm>
          <a:prstGeom prst="rect">
            <a:avLst/>
          </a:prstGeom>
        </p:spPr>
      </p:pic>
      <p:sp>
        <p:nvSpPr>
          <p:cNvPr id="30" name="Rectangle 29">
            <a:extLst>
              <a:ext uri="{FF2B5EF4-FFF2-40B4-BE49-F238E27FC236}">
                <a16:creationId xmlns:a16="http://schemas.microsoft.com/office/drawing/2014/main" id="{F4482C32-674A-D3CB-72F2-756092FFE42D}"/>
              </a:ext>
            </a:extLst>
          </p:cNvPr>
          <p:cNvSpPr/>
          <p:nvPr/>
        </p:nvSpPr>
        <p:spPr>
          <a:xfrm>
            <a:off x="125971" y="2511719"/>
            <a:ext cx="1047124" cy="1015663"/>
          </a:xfrm>
          <a:custGeom>
            <a:avLst/>
            <a:gdLst>
              <a:gd name="connsiteX0" fmla="*/ 0 w 1047124"/>
              <a:gd name="connsiteY0" fmla="*/ 0 h 1015663"/>
              <a:gd name="connsiteX1" fmla="*/ 513091 w 1047124"/>
              <a:gd name="connsiteY1" fmla="*/ 0 h 1015663"/>
              <a:gd name="connsiteX2" fmla="*/ 1047124 w 1047124"/>
              <a:gd name="connsiteY2" fmla="*/ 0 h 1015663"/>
              <a:gd name="connsiteX3" fmla="*/ 1047124 w 1047124"/>
              <a:gd name="connsiteY3" fmla="*/ 528145 h 1015663"/>
              <a:gd name="connsiteX4" fmla="*/ 1047124 w 1047124"/>
              <a:gd name="connsiteY4" fmla="*/ 1015663 h 1015663"/>
              <a:gd name="connsiteX5" fmla="*/ 544504 w 1047124"/>
              <a:gd name="connsiteY5" fmla="*/ 1015663 h 1015663"/>
              <a:gd name="connsiteX6" fmla="*/ 0 w 1047124"/>
              <a:gd name="connsiteY6" fmla="*/ 1015663 h 1015663"/>
              <a:gd name="connsiteX7" fmla="*/ 0 w 1047124"/>
              <a:gd name="connsiteY7" fmla="*/ 528145 h 1015663"/>
              <a:gd name="connsiteX8" fmla="*/ 0 w 1047124"/>
              <a:gd name="connsiteY8"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124" h="1015663" extrusionOk="0">
                <a:moveTo>
                  <a:pt x="0" y="0"/>
                </a:moveTo>
                <a:cubicBezTo>
                  <a:pt x="108463" y="-2740"/>
                  <a:pt x="354340" y="52249"/>
                  <a:pt x="513091" y="0"/>
                </a:cubicBezTo>
                <a:cubicBezTo>
                  <a:pt x="671842" y="-52249"/>
                  <a:pt x="790079" y="49715"/>
                  <a:pt x="1047124" y="0"/>
                </a:cubicBezTo>
                <a:cubicBezTo>
                  <a:pt x="1087266" y="247159"/>
                  <a:pt x="988988" y="280921"/>
                  <a:pt x="1047124" y="528145"/>
                </a:cubicBezTo>
                <a:cubicBezTo>
                  <a:pt x="1105260" y="775369"/>
                  <a:pt x="1000313" y="776672"/>
                  <a:pt x="1047124" y="1015663"/>
                </a:cubicBezTo>
                <a:cubicBezTo>
                  <a:pt x="849197" y="1074249"/>
                  <a:pt x="770228" y="980304"/>
                  <a:pt x="544504" y="1015663"/>
                </a:cubicBezTo>
                <a:cubicBezTo>
                  <a:pt x="318780" y="1051022"/>
                  <a:pt x="116793" y="974723"/>
                  <a:pt x="0" y="1015663"/>
                </a:cubicBezTo>
                <a:cubicBezTo>
                  <a:pt x="-12349" y="789054"/>
                  <a:pt x="17315" y="656421"/>
                  <a:pt x="0" y="528145"/>
                </a:cubicBezTo>
                <a:cubicBezTo>
                  <a:pt x="-17315" y="399869"/>
                  <a:pt x="52249" y="187763"/>
                  <a:pt x="0" y="0"/>
                </a:cubicBezTo>
                <a:close/>
              </a:path>
            </a:pathLst>
          </a:custGeom>
          <a:noFill/>
          <a:ln w="50800">
            <a:solidFill>
              <a:schemeClr val="accent1">
                <a:shade val="1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45720" rIns="91440" bIns="45720">
            <a:spAutoFit/>
          </a:bodyPr>
          <a:lstStyle/>
          <a:p>
            <a:pPr algn="ctr"/>
            <a:r>
              <a:rPr lang="en-GB" sz="1200" dirty="0">
                <a:ln w="0"/>
                <a:solidFill>
                  <a:schemeClr val="accent1"/>
                </a:solidFill>
                <a:effectLst>
                  <a:outerShdw blurRad="38100" dist="25400" dir="5400000" algn="ctr" rotWithShape="0">
                    <a:srgbClr val="6E747A">
                      <a:alpha val="43000"/>
                    </a:srgbClr>
                  </a:outerShdw>
                </a:effectLst>
              </a:rPr>
              <a:t>Explaining prediction</a:t>
            </a:r>
          </a:p>
          <a:p>
            <a:pPr algn="ctr"/>
            <a:r>
              <a:rPr lang="en-GB" sz="1200" dirty="0">
                <a:ln w="0"/>
                <a:solidFill>
                  <a:schemeClr val="accent1"/>
                </a:solidFill>
                <a:effectLst>
                  <a:outerShdw blurRad="38100" dist="25400" dir="5400000" algn="ctr" rotWithShape="0">
                    <a:srgbClr val="6E747A">
                      <a:alpha val="43000"/>
                    </a:srgbClr>
                  </a:outerShdw>
                </a:effectLst>
              </a:rPr>
              <a:t>instance</a:t>
            </a:r>
          </a:p>
          <a:p>
            <a:pPr algn="ctr"/>
            <a:r>
              <a:rPr lang="en-GB" sz="1200" dirty="0">
                <a:ln w="0"/>
                <a:solidFill>
                  <a:schemeClr val="accent1"/>
                </a:solidFill>
                <a:effectLst>
                  <a:outerShdw blurRad="38100" dist="25400" dir="5400000" algn="ctr" rotWithShape="0">
                    <a:srgbClr val="6E747A">
                      <a:alpha val="43000"/>
                    </a:srgbClr>
                  </a:outerShdw>
                </a:effectLst>
              </a:rPr>
              <a:t> of </a:t>
            </a:r>
          </a:p>
          <a:p>
            <a:pPr algn="ctr"/>
            <a:r>
              <a:rPr lang="en-GB" sz="1200" dirty="0">
                <a:ln w="0"/>
                <a:solidFill>
                  <a:schemeClr val="accent1"/>
                </a:solidFill>
                <a:effectLst>
                  <a:outerShdw blurRad="38100" dist="25400" dir="5400000" algn="ctr" rotWithShape="0">
                    <a:srgbClr val="6E747A">
                      <a:alpha val="43000"/>
                    </a:srgbClr>
                  </a:outerShdw>
                </a:effectLst>
              </a:rPr>
              <a:t>central node</a:t>
            </a:r>
            <a:endParaRPr lang="en-GB" sz="1200" b="0" cap="none" spc="0" dirty="0">
              <a:ln w="0"/>
              <a:solidFill>
                <a:schemeClr val="accent1"/>
              </a:solidFill>
              <a:effectLst>
                <a:outerShdw blurRad="38100" dist="25400" dir="5400000" algn="ctr" rotWithShape="0">
                  <a:srgbClr val="6E747A">
                    <a:alpha val="43000"/>
                  </a:srgbClr>
                </a:outerShdw>
              </a:effectLst>
            </a:endParaRPr>
          </a:p>
        </p:txBody>
      </p:sp>
      <p:sp>
        <p:nvSpPr>
          <p:cNvPr id="31" name="Rectangle 30">
            <a:extLst>
              <a:ext uri="{FF2B5EF4-FFF2-40B4-BE49-F238E27FC236}">
                <a16:creationId xmlns:a16="http://schemas.microsoft.com/office/drawing/2014/main" id="{60817241-4B4F-8356-D728-1F485F607A2F}"/>
              </a:ext>
            </a:extLst>
          </p:cNvPr>
          <p:cNvSpPr/>
          <p:nvPr/>
        </p:nvSpPr>
        <p:spPr>
          <a:xfrm>
            <a:off x="4304630" y="6249340"/>
            <a:ext cx="2378500" cy="461665"/>
          </a:xfrm>
          <a:custGeom>
            <a:avLst/>
            <a:gdLst>
              <a:gd name="connsiteX0" fmla="*/ 0 w 2378500"/>
              <a:gd name="connsiteY0" fmla="*/ 0 h 461665"/>
              <a:gd name="connsiteX1" fmla="*/ 570840 w 2378500"/>
              <a:gd name="connsiteY1" fmla="*/ 0 h 461665"/>
              <a:gd name="connsiteX2" fmla="*/ 1094110 w 2378500"/>
              <a:gd name="connsiteY2" fmla="*/ 0 h 461665"/>
              <a:gd name="connsiteX3" fmla="*/ 1736305 w 2378500"/>
              <a:gd name="connsiteY3" fmla="*/ 0 h 461665"/>
              <a:gd name="connsiteX4" fmla="*/ 2378500 w 2378500"/>
              <a:gd name="connsiteY4" fmla="*/ 0 h 461665"/>
              <a:gd name="connsiteX5" fmla="*/ 2378500 w 2378500"/>
              <a:gd name="connsiteY5" fmla="*/ 461665 h 461665"/>
              <a:gd name="connsiteX6" fmla="*/ 1831445 w 2378500"/>
              <a:gd name="connsiteY6" fmla="*/ 461665 h 461665"/>
              <a:gd name="connsiteX7" fmla="*/ 1284390 w 2378500"/>
              <a:gd name="connsiteY7" fmla="*/ 461665 h 461665"/>
              <a:gd name="connsiteX8" fmla="*/ 642195 w 2378500"/>
              <a:gd name="connsiteY8" fmla="*/ 461665 h 461665"/>
              <a:gd name="connsiteX9" fmla="*/ 0 w 2378500"/>
              <a:gd name="connsiteY9" fmla="*/ 461665 h 461665"/>
              <a:gd name="connsiteX10" fmla="*/ 0 w 2378500"/>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8500" h="461665" extrusionOk="0">
                <a:moveTo>
                  <a:pt x="0" y="0"/>
                </a:moveTo>
                <a:cubicBezTo>
                  <a:pt x="284708" y="-63085"/>
                  <a:pt x="290582" y="361"/>
                  <a:pt x="570840" y="0"/>
                </a:cubicBezTo>
                <a:cubicBezTo>
                  <a:pt x="851098" y="-361"/>
                  <a:pt x="833038" y="32777"/>
                  <a:pt x="1094110" y="0"/>
                </a:cubicBezTo>
                <a:cubicBezTo>
                  <a:pt x="1355182" y="-32777"/>
                  <a:pt x="1450880" y="9397"/>
                  <a:pt x="1736305" y="0"/>
                </a:cubicBezTo>
                <a:cubicBezTo>
                  <a:pt x="2021730" y="-9397"/>
                  <a:pt x="2234469" y="55064"/>
                  <a:pt x="2378500" y="0"/>
                </a:cubicBezTo>
                <a:cubicBezTo>
                  <a:pt x="2432539" y="167166"/>
                  <a:pt x="2341260" y="342841"/>
                  <a:pt x="2378500" y="461665"/>
                </a:cubicBezTo>
                <a:cubicBezTo>
                  <a:pt x="2152591" y="523490"/>
                  <a:pt x="1941668" y="407753"/>
                  <a:pt x="1831445" y="461665"/>
                </a:cubicBezTo>
                <a:cubicBezTo>
                  <a:pt x="1721222" y="515577"/>
                  <a:pt x="1534359" y="447336"/>
                  <a:pt x="1284390" y="461665"/>
                </a:cubicBezTo>
                <a:cubicBezTo>
                  <a:pt x="1034421" y="475994"/>
                  <a:pt x="879123" y="440713"/>
                  <a:pt x="642195" y="461665"/>
                </a:cubicBezTo>
                <a:cubicBezTo>
                  <a:pt x="405267" y="482617"/>
                  <a:pt x="131444" y="406611"/>
                  <a:pt x="0" y="461665"/>
                </a:cubicBezTo>
                <a:cubicBezTo>
                  <a:pt x="-7079" y="275849"/>
                  <a:pt x="43389" y="136500"/>
                  <a:pt x="0" y="0"/>
                </a:cubicBezTo>
                <a:close/>
              </a:path>
            </a:pathLst>
          </a:custGeom>
          <a:noFill/>
          <a:ln w="50800">
            <a:solidFill>
              <a:schemeClr val="accent1">
                <a:shade val="1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45720" rIns="91440" bIns="45720">
            <a:spAutoFit/>
          </a:bodyPr>
          <a:lstStyle/>
          <a:p>
            <a:pPr algn="ctr"/>
            <a:r>
              <a:rPr lang="en-GB" sz="1200" dirty="0">
                <a:ln w="0"/>
                <a:solidFill>
                  <a:schemeClr val="accent1"/>
                </a:solidFill>
                <a:effectLst>
                  <a:outerShdw blurRad="38100" dist="25400" dir="5400000" algn="ctr" rotWithShape="0">
                    <a:srgbClr val="6E747A">
                      <a:alpha val="43000"/>
                    </a:srgbClr>
                  </a:outerShdw>
                </a:effectLst>
              </a:rPr>
              <a:t>Leak Detection application for water distribution network</a:t>
            </a:r>
            <a:endParaRPr lang="en-GB" sz="1200" b="0" cap="none" spc="0" dirty="0">
              <a:ln w="0"/>
              <a:solidFill>
                <a:schemeClr val="accent1"/>
              </a:solidFill>
              <a:effectLst>
                <a:outerShdw blurRad="38100" dist="25400" dir="5400000" algn="ctr" rotWithShape="0">
                  <a:srgbClr val="6E747A">
                    <a:alpha val="43000"/>
                  </a:srgbClr>
                </a:outerShdw>
              </a:effectLst>
            </a:endParaRPr>
          </a:p>
        </p:txBody>
      </p:sp>
      <p:pic>
        <p:nvPicPr>
          <p:cNvPr id="32" name="Picture 31">
            <a:extLst>
              <a:ext uri="{FF2B5EF4-FFF2-40B4-BE49-F238E27FC236}">
                <a16:creationId xmlns:a16="http://schemas.microsoft.com/office/drawing/2014/main" id="{0E0AC2EA-8C8B-96BE-E8F3-4D8591E6C21C}"/>
              </a:ext>
            </a:extLst>
          </p:cNvPr>
          <p:cNvPicPr>
            <a:picLocks noChangeAspect="1"/>
          </p:cNvPicPr>
          <p:nvPr/>
        </p:nvPicPr>
        <p:blipFill>
          <a:blip r:embed="rId11"/>
          <a:stretch>
            <a:fillRect/>
          </a:stretch>
        </p:blipFill>
        <p:spPr>
          <a:xfrm>
            <a:off x="75819" y="1356053"/>
            <a:ext cx="1633151" cy="790789"/>
          </a:xfrm>
          <a:prstGeom prst="rect">
            <a:avLst/>
          </a:prstGeom>
        </p:spPr>
      </p:pic>
      <p:sp>
        <p:nvSpPr>
          <p:cNvPr id="38" name="TextBox 37">
            <a:extLst>
              <a:ext uri="{FF2B5EF4-FFF2-40B4-BE49-F238E27FC236}">
                <a16:creationId xmlns:a16="http://schemas.microsoft.com/office/drawing/2014/main" id="{CEBE9179-67C5-1F51-0017-CCCF255D5FC1}"/>
              </a:ext>
            </a:extLst>
          </p:cNvPr>
          <p:cNvSpPr txBox="1"/>
          <p:nvPr/>
        </p:nvSpPr>
        <p:spPr>
          <a:xfrm rot="1351762">
            <a:off x="9443361" y="2282429"/>
            <a:ext cx="686346" cy="230832"/>
          </a:xfrm>
          <a:prstGeom prst="rect">
            <a:avLst/>
          </a:prstGeom>
          <a:noFill/>
        </p:spPr>
        <p:txBody>
          <a:bodyPr wrap="square" rtlCol="0">
            <a:spAutoFit/>
          </a:bodyPr>
          <a:lstStyle/>
          <a:p>
            <a:pPr algn="l"/>
            <a:r>
              <a:rPr lang="en-NL" sz="900" i="1" dirty="0">
                <a:solidFill>
                  <a:schemeClr val="tx1">
                    <a:lumMod val="95000"/>
                    <a:lumOff val="5000"/>
                  </a:schemeClr>
                </a:solidFill>
              </a:rPr>
              <a:t>Condition</a:t>
            </a:r>
            <a:endParaRPr lang="en-NL" sz="900" dirty="0">
              <a:solidFill>
                <a:schemeClr val="tx1">
                  <a:lumMod val="95000"/>
                  <a:lumOff val="5000"/>
                </a:schemeClr>
              </a:solidFill>
            </a:endParaRPr>
          </a:p>
        </p:txBody>
      </p:sp>
      <p:sp>
        <p:nvSpPr>
          <p:cNvPr id="40" name="TextBox 39">
            <a:extLst>
              <a:ext uri="{FF2B5EF4-FFF2-40B4-BE49-F238E27FC236}">
                <a16:creationId xmlns:a16="http://schemas.microsoft.com/office/drawing/2014/main" id="{2317B013-4739-FD26-0CF4-693F5F5A10A2}"/>
              </a:ext>
            </a:extLst>
          </p:cNvPr>
          <p:cNvSpPr txBox="1"/>
          <p:nvPr/>
        </p:nvSpPr>
        <p:spPr>
          <a:xfrm rot="435424">
            <a:off x="9449032" y="2754016"/>
            <a:ext cx="686346" cy="230832"/>
          </a:xfrm>
          <a:prstGeom prst="rect">
            <a:avLst/>
          </a:prstGeom>
          <a:noFill/>
        </p:spPr>
        <p:txBody>
          <a:bodyPr wrap="square" rtlCol="0">
            <a:spAutoFit/>
          </a:bodyPr>
          <a:lstStyle/>
          <a:p>
            <a:pPr algn="l"/>
            <a:r>
              <a:rPr lang="en-NL" sz="900" i="1" dirty="0">
                <a:solidFill>
                  <a:schemeClr val="tx1">
                    <a:lumMod val="95000"/>
                    <a:lumOff val="5000"/>
                  </a:schemeClr>
                </a:solidFill>
              </a:rPr>
              <a:t>Condition</a:t>
            </a:r>
            <a:endParaRPr lang="en-NL" sz="900" dirty="0">
              <a:solidFill>
                <a:schemeClr val="tx1">
                  <a:lumMod val="95000"/>
                  <a:lumOff val="5000"/>
                </a:schemeClr>
              </a:solidFill>
            </a:endParaRPr>
          </a:p>
        </p:txBody>
      </p:sp>
      <p:sp>
        <p:nvSpPr>
          <p:cNvPr id="41" name="TextBox 40">
            <a:extLst>
              <a:ext uri="{FF2B5EF4-FFF2-40B4-BE49-F238E27FC236}">
                <a16:creationId xmlns:a16="http://schemas.microsoft.com/office/drawing/2014/main" id="{523AFBAA-B28C-AA04-FA4D-1706C8EAD412}"/>
              </a:ext>
            </a:extLst>
          </p:cNvPr>
          <p:cNvSpPr txBox="1"/>
          <p:nvPr/>
        </p:nvSpPr>
        <p:spPr>
          <a:xfrm rot="20478996">
            <a:off x="9404140" y="3162901"/>
            <a:ext cx="686346" cy="230832"/>
          </a:xfrm>
          <a:prstGeom prst="rect">
            <a:avLst/>
          </a:prstGeom>
          <a:noFill/>
        </p:spPr>
        <p:txBody>
          <a:bodyPr wrap="square" rtlCol="0">
            <a:spAutoFit/>
          </a:bodyPr>
          <a:lstStyle/>
          <a:p>
            <a:pPr algn="l"/>
            <a:r>
              <a:rPr lang="en-NL" sz="900" i="1" dirty="0">
                <a:solidFill>
                  <a:schemeClr val="tx1">
                    <a:lumMod val="95000"/>
                    <a:lumOff val="5000"/>
                  </a:schemeClr>
                </a:solidFill>
              </a:rPr>
              <a:t>Condition</a:t>
            </a:r>
            <a:endParaRPr lang="en-NL" sz="900" dirty="0">
              <a:solidFill>
                <a:schemeClr val="tx1">
                  <a:lumMod val="95000"/>
                  <a:lumOff val="5000"/>
                </a:schemeClr>
              </a:solidFill>
            </a:endParaRPr>
          </a:p>
        </p:txBody>
      </p:sp>
      <p:sp>
        <p:nvSpPr>
          <p:cNvPr id="42" name="TextBox 41">
            <a:extLst>
              <a:ext uri="{FF2B5EF4-FFF2-40B4-BE49-F238E27FC236}">
                <a16:creationId xmlns:a16="http://schemas.microsoft.com/office/drawing/2014/main" id="{A33EB0FD-16F9-79AE-C816-CB65AF5FCC5D}"/>
              </a:ext>
            </a:extLst>
          </p:cNvPr>
          <p:cNvSpPr txBox="1"/>
          <p:nvPr/>
        </p:nvSpPr>
        <p:spPr>
          <a:xfrm>
            <a:off x="10299427" y="1809705"/>
            <a:ext cx="1536063" cy="369332"/>
          </a:xfrm>
          <a:prstGeom prst="rect">
            <a:avLst/>
          </a:prstGeom>
          <a:noFill/>
        </p:spPr>
        <p:txBody>
          <a:bodyPr wrap="square" rtlCol="0">
            <a:spAutoFit/>
          </a:bodyPr>
          <a:lstStyle/>
          <a:p>
            <a:pPr algn="l"/>
            <a:r>
              <a:rPr lang="en-NL" dirty="0">
                <a:solidFill>
                  <a:schemeClr val="accent1"/>
                </a:solidFill>
              </a:rPr>
              <a:t>Explanation</a:t>
            </a:r>
          </a:p>
        </p:txBody>
      </p:sp>
      <p:pic>
        <p:nvPicPr>
          <p:cNvPr id="43" name="Picture 42">
            <a:extLst>
              <a:ext uri="{FF2B5EF4-FFF2-40B4-BE49-F238E27FC236}">
                <a16:creationId xmlns:a16="http://schemas.microsoft.com/office/drawing/2014/main" id="{15C7028F-880C-E500-817E-91D45CAAD3FC}"/>
              </a:ext>
            </a:extLst>
          </p:cNvPr>
          <p:cNvPicPr>
            <a:picLocks noChangeAspect="1"/>
          </p:cNvPicPr>
          <p:nvPr/>
        </p:nvPicPr>
        <p:blipFill>
          <a:blip r:embed="rId12"/>
          <a:stretch>
            <a:fillRect/>
          </a:stretch>
        </p:blipFill>
        <p:spPr>
          <a:xfrm>
            <a:off x="6226490" y="1424475"/>
            <a:ext cx="2957315" cy="476778"/>
          </a:xfrm>
          <a:prstGeom prst="rect">
            <a:avLst/>
          </a:prstGeom>
        </p:spPr>
      </p:pic>
      <p:cxnSp>
        <p:nvCxnSpPr>
          <p:cNvPr id="48" name="Straight Arrow Connector 47">
            <a:extLst>
              <a:ext uri="{FF2B5EF4-FFF2-40B4-BE49-F238E27FC236}">
                <a16:creationId xmlns:a16="http://schemas.microsoft.com/office/drawing/2014/main" id="{BFFB9550-3C1D-FFC8-9789-7F7362330D32}"/>
              </a:ext>
            </a:extLst>
          </p:cNvPr>
          <p:cNvCxnSpPr>
            <a:cxnSpLocks/>
          </p:cNvCxnSpPr>
          <p:nvPr/>
        </p:nvCxnSpPr>
        <p:spPr>
          <a:xfrm>
            <a:off x="7207837" y="2637805"/>
            <a:ext cx="6410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09792AB-32A3-40D9-4255-F31C07ACB470}"/>
              </a:ext>
            </a:extLst>
          </p:cNvPr>
          <p:cNvSpPr txBox="1"/>
          <p:nvPr/>
        </p:nvSpPr>
        <p:spPr>
          <a:xfrm>
            <a:off x="7336416" y="2183930"/>
            <a:ext cx="483611" cy="400110"/>
          </a:xfrm>
          <a:prstGeom prst="rect">
            <a:avLst/>
          </a:prstGeom>
          <a:noFill/>
        </p:spPr>
        <p:txBody>
          <a:bodyPr wrap="square" rtlCol="0">
            <a:spAutoFit/>
          </a:bodyPr>
          <a:lstStyle/>
          <a:p>
            <a:pPr algn="l"/>
            <a:r>
              <a:rPr lang="en-NL" sz="2000" dirty="0">
                <a:solidFill>
                  <a:schemeClr val="accent1"/>
                </a:solidFill>
              </a:rPr>
              <a:t>G</a:t>
            </a:r>
            <a:r>
              <a:rPr lang="en-NL" sz="2000" baseline="-25000" dirty="0">
                <a:solidFill>
                  <a:schemeClr val="accent1"/>
                </a:solidFill>
              </a:rPr>
              <a:t>s</a:t>
            </a:r>
            <a:endParaRPr lang="en-NL" sz="2400" baseline="-25000" dirty="0">
              <a:solidFill>
                <a:schemeClr val="accent1"/>
              </a:solidFill>
            </a:endParaRPr>
          </a:p>
        </p:txBody>
      </p:sp>
    </p:spTree>
    <p:extLst>
      <p:ext uri="{BB962C8B-B14F-4D97-AF65-F5344CB8AC3E}">
        <p14:creationId xmlns:p14="http://schemas.microsoft.com/office/powerpoint/2010/main" val="354481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F8C0-8DFD-F88F-4BAA-FA63E0E75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A432C-2312-027A-9626-CEB44EBB8E11}"/>
              </a:ext>
            </a:extLst>
          </p:cNvPr>
          <p:cNvSpPr>
            <a:spLocks noGrp="1"/>
          </p:cNvSpPr>
          <p:nvPr>
            <p:ph type="title"/>
          </p:nvPr>
        </p:nvSpPr>
        <p:spPr/>
        <p:txBody>
          <a:bodyPr>
            <a:normAutofit/>
          </a:bodyPr>
          <a:lstStyle/>
          <a:p>
            <a:r>
              <a:rPr lang="en-US" dirty="0"/>
              <a:t>Editorial in IEEE Transactions on Artificial Intelligence</a:t>
            </a:r>
            <a:endParaRPr lang="LID4096" dirty="0"/>
          </a:p>
        </p:txBody>
      </p:sp>
      <p:pic>
        <p:nvPicPr>
          <p:cNvPr id="7" name="Picture 6">
            <a:extLst>
              <a:ext uri="{FF2B5EF4-FFF2-40B4-BE49-F238E27FC236}">
                <a16:creationId xmlns:a16="http://schemas.microsoft.com/office/drawing/2014/main" id="{28E47B77-D7EB-1B9C-EC48-93C414476438}"/>
              </a:ext>
            </a:extLst>
          </p:cNvPr>
          <p:cNvPicPr>
            <a:picLocks noChangeAspect="1"/>
          </p:cNvPicPr>
          <p:nvPr/>
        </p:nvPicPr>
        <p:blipFill>
          <a:blip r:embed="rId2"/>
          <a:stretch>
            <a:fillRect/>
          </a:stretch>
        </p:blipFill>
        <p:spPr>
          <a:xfrm>
            <a:off x="4111547" y="1601734"/>
            <a:ext cx="8080453" cy="3367236"/>
          </a:xfrm>
          <a:prstGeom prst="rect">
            <a:avLst/>
          </a:prstGeom>
        </p:spPr>
      </p:pic>
      <p:pic>
        <p:nvPicPr>
          <p:cNvPr id="4" name="Picture 3">
            <a:extLst>
              <a:ext uri="{FF2B5EF4-FFF2-40B4-BE49-F238E27FC236}">
                <a16:creationId xmlns:a16="http://schemas.microsoft.com/office/drawing/2014/main" id="{0383C2DC-F313-84EE-0F52-F935E7908874}"/>
              </a:ext>
            </a:extLst>
          </p:cNvPr>
          <p:cNvPicPr>
            <a:picLocks noChangeAspect="1"/>
          </p:cNvPicPr>
          <p:nvPr/>
        </p:nvPicPr>
        <p:blipFill>
          <a:blip r:embed="rId3"/>
          <a:stretch>
            <a:fillRect/>
          </a:stretch>
        </p:blipFill>
        <p:spPr>
          <a:xfrm>
            <a:off x="45681" y="1552639"/>
            <a:ext cx="4243242" cy="5305361"/>
          </a:xfrm>
          <a:prstGeom prst="rect">
            <a:avLst/>
          </a:prstGeom>
        </p:spPr>
      </p:pic>
    </p:spTree>
    <p:extLst>
      <p:ext uri="{BB962C8B-B14F-4D97-AF65-F5344CB8AC3E}">
        <p14:creationId xmlns:p14="http://schemas.microsoft.com/office/powerpoint/2010/main" val="2910146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658E-DB51-365A-68D7-9F82960241D5}"/>
              </a:ext>
            </a:extLst>
          </p:cNvPr>
          <p:cNvSpPr>
            <a:spLocks noGrp="1"/>
          </p:cNvSpPr>
          <p:nvPr>
            <p:ph type="title"/>
          </p:nvPr>
        </p:nvSpPr>
        <p:spPr/>
        <p:txBody>
          <a:bodyPr/>
          <a:lstStyle/>
          <a:p>
            <a:r>
              <a:rPr lang="en-US" dirty="0"/>
              <a:t>Explainability vs Understandability</a:t>
            </a:r>
            <a:endParaRPr lang="LID4096" dirty="0"/>
          </a:p>
        </p:txBody>
      </p:sp>
      <p:sp>
        <p:nvSpPr>
          <p:cNvPr id="3" name="Text Placeholder 2">
            <a:extLst>
              <a:ext uri="{FF2B5EF4-FFF2-40B4-BE49-F238E27FC236}">
                <a16:creationId xmlns:a16="http://schemas.microsoft.com/office/drawing/2014/main" id="{B387C3F7-4ACD-5753-B8BA-8FB76151BE55}"/>
              </a:ext>
            </a:extLst>
          </p:cNvPr>
          <p:cNvSpPr>
            <a:spLocks noGrp="1"/>
          </p:cNvSpPr>
          <p:nvPr>
            <p:ph idx="1"/>
          </p:nvPr>
        </p:nvSpPr>
        <p:spPr>
          <a:xfrm>
            <a:off x="731837" y="1384609"/>
            <a:ext cx="5073681" cy="4384366"/>
          </a:xfrm>
        </p:spPr>
        <p:txBody>
          <a:bodyPr/>
          <a:lstStyle/>
          <a:p>
            <a:pPr marL="342900" indent="-342900">
              <a:buFont typeface="Arial" panose="020B0604020202020204" pitchFamily="34" charset="0"/>
              <a:buChar char="•"/>
            </a:pPr>
            <a:r>
              <a:rPr lang="en-US" sz="2800" dirty="0"/>
              <a:t>Is XAI a trap?</a:t>
            </a:r>
          </a:p>
          <a:p>
            <a:pPr marL="800100" lvl="1" indent="-342900"/>
            <a:r>
              <a:rPr lang="en-US" sz="2400" dirty="0"/>
              <a:t>Explainability as an end</a:t>
            </a:r>
          </a:p>
          <a:p>
            <a:pPr marL="800100" lvl="1" indent="-342900"/>
            <a:r>
              <a:rPr lang="en-US" sz="2400" dirty="0"/>
              <a:t>Explainability as a means to understanding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Types of understanding</a:t>
            </a:r>
          </a:p>
          <a:p>
            <a:pPr marL="800100" lvl="1" indent="-342900"/>
            <a:r>
              <a:rPr lang="en-US" sz="2400" dirty="0"/>
              <a:t>Propositional</a:t>
            </a:r>
          </a:p>
          <a:p>
            <a:pPr marL="800100" lvl="1" indent="-342900"/>
            <a:r>
              <a:rPr lang="en-US" sz="2400" dirty="0"/>
              <a:t>Interrogative</a:t>
            </a:r>
          </a:p>
          <a:p>
            <a:pPr marL="800100" lvl="1" indent="-342900"/>
            <a:r>
              <a:rPr lang="en-US" sz="2400" dirty="0"/>
              <a:t>Objectual</a:t>
            </a:r>
          </a:p>
          <a:p>
            <a:pPr marL="0" indent="0">
              <a:buNone/>
            </a:pPr>
            <a:endParaRPr lang="en-US" sz="2800" dirty="0"/>
          </a:p>
          <a:p>
            <a:pPr marL="342900" indent="-342900">
              <a:buFont typeface="Arial" panose="020B0604020202020204" pitchFamily="34" charset="0"/>
              <a:buChar char="•"/>
            </a:pPr>
            <a:endParaRPr lang="LID4096" sz="2800" dirty="0"/>
          </a:p>
        </p:txBody>
      </p:sp>
      <p:pic>
        <p:nvPicPr>
          <p:cNvPr id="5" name="Picture 4">
            <a:extLst>
              <a:ext uri="{FF2B5EF4-FFF2-40B4-BE49-F238E27FC236}">
                <a16:creationId xmlns:a16="http://schemas.microsoft.com/office/drawing/2014/main" id="{87F1ED53-F551-BE7B-8436-4D828B6E2818}"/>
              </a:ext>
            </a:extLst>
          </p:cNvPr>
          <p:cNvPicPr>
            <a:picLocks noChangeAspect="1"/>
          </p:cNvPicPr>
          <p:nvPr/>
        </p:nvPicPr>
        <p:blipFill>
          <a:blip r:embed="rId2"/>
          <a:stretch>
            <a:fillRect/>
          </a:stretch>
        </p:blipFill>
        <p:spPr>
          <a:xfrm>
            <a:off x="6594623" y="1270340"/>
            <a:ext cx="4415509" cy="4415509"/>
          </a:xfrm>
          <a:prstGeom prst="rect">
            <a:avLst/>
          </a:prstGeom>
        </p:spPr>
      </p:pic>
    </p:spTree>
    <p:extLst>
      <p:ext uri="{BB962C8B-B14F-4D97-AF65-F5344CB8AC3E}">
        <p14:creationId xmlns:p14="http://schemas.microsoft.com/office/powerpoint/2010/main" val="156017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0C33FB-D608-B7BC-6C45-DFC451D4677A}"/>
              </a:ext>
            </a:extLst>
          </p:cNvPr>
          <p:cNvSpPr>
            <a:spLocks noGrp="1"/>
          </p:cNvSpPr>
          <p:nvPr>
            <p:ph type="title"/>
          </p:nvPr>
        </p:nvSpPr>
        <p:spPr/>
        <p:txBody>
          <a:bodyPr/>
          <a:lstStyle/>
          <a:p>
            <a:r>
              <a:rPr lang="en-US" dirty="0"/>
              <a:t>Conclusions</a:t>
            </a:r>
            <a:endParaRPr lang="LID4096" dirty="0"/>
          </a:p>
        </p:txBody>
      </p:sp>
      <p:sp>
        <p:nvSpPr>
          <p:cNvPr id="6" name="Content Placeholder 5">
            <a:extLst>
              <a:ext uri="{FF2B5EF4-FFF2-40B4-BE49-F238E27FC236}">
                <a16:creationId xmlns:a16="http://schemas.microsoft.com/office/drawing/2014/main" id="{5CA0A112-C723-0F5D-F3FE-1F878E4FF242}"/>
              </a:ext>
            </a:extLst>
          </p:cNvPr>
          <p:cNvSpPr>
            <a:spLocks noGrp="1"/>
          </p:cNvSpPr>
          <p:nvPr>
            <p:ph idx="1"/>
          </p:nvPr>
        </p:nvSpPr>
        <p:spPr/>
        <p:txBody>
          <a:bodyPr/>
          <a:lstStyle/>
          <a:p>
            <a:pPr>
              <a:spcAft>
                <a:spcPts val="1200"/>
              </a:spcAft>
            </a:pPr>
            <a:r>
              <a:rPr lang="en-US" dirty="0"/>
              <a:t>Even though we have access to more and more data, the quality does not necessarily improve</a:t>
            </a:r>
          </a:p>
          <a:p>
            <a:pPr>
              <a:spcAft>
                <a:spcPts val="1200"/>
              </a:spcAft>
            </a:pPr>
            <a:r>
              <a:rPr lang="en-US" dirty="0"/>
              <a:t>This is especially true in systems where humans are in the loop</a:t>
            </a:r>
          </a:p>
          <a:p>
            <a:pPr>
              <a:spcAft>
                <a:spcPts val="1200"/>
              </a:spcAft>
            </a:pPr>
            <a:r>
              <a:rPr lang="en-US" dirty="0"/>
              <a:t>Model transparency is essential under such circumstances</a:t>
            </a:r>
          </a:p>
          <a:p>
            <a:pPr>
              <a:spcAft>
                <a:spcPts val="1200"/>
              </a:spcAft>
            </a:pPr>
            <a:r>
              <a:rPr lang="en-US" dirty="0"/>
              <a:t>Transparency is about communication and understanding</a:t>
            </a:r>
          </a:p>
          <a:p>
            <a:pPr>
              <a:spcAft>
                <a:spcPts val="1200"/>
              </a:spcAft>
            </a:pPr>
            <a:r>
              <a:rPr lang="en-US" dirty="0"/>
              <a:t>Fuzzy systems are useful tools to stimulate communication about models and improve understanding</a:t>
            </a:r>
          </a:p>
          <a:p>
            <a:pPr>
              <a:spcAft>
                <a:spcPts val="1200"/>
              </a:spcAft>
            </a:pPr>
            <a:r>
              <a:rPr lang="en-US" dirty="0"/>
              <a:t>Important in transition from XAI to </a:t>
            </a:r>
            <a:r>
              <a:rPr lang="en-US" dirty="0" err="1"/>
              <a:t>uAI</a:t>
            </a:r>
            <a:endParaRPr lang="LID4096" dirty="0"/>
          </a:p>
        </p:txBody>
      </p:sp>
      <p:sp>
        <p:nvSpPr>
          <p:cNvPr id="4" name="Slide Number Placeholder 3">
            <a:extLst>
              <a:ext uri="{FF2B5EF4-FFF2-40B4-BE49-F238E27FC236}">
                <a16:creationId xmlns:a16="http://schemas.microsoft.com/office/drawing/2014/main" id="{2DF95431-BE3E-B8A0-B6A4-EC20BC1E26EB}"/>
              </a:ext>
            </a:extLst>
          </p:cNvPr>
          <p:cNvSpPr>
            <a:spLocks noGrp="1"/>
          </p:cNvSpPr>
          <p:nvPr>
            <p:ph type="sldNum" sz="quarter" idx="12"/>
          </p:nvPr>
        </p:nvSpPr>
        <p:spPr/>
        <p:txBody>
          <a:bodyPr/>
          <a:lstStyle/>
          <a:p>
            <a:fld id="{86CB4B4D-7CA3-9044-876B-883B54F8677D}" type="slidenum">
              <a:rPr lang="en-NL" smtClean="0"/>
              <a:t>49</a:t>
            </a:fld>
            <a:endParaRPr lang="en-NL"/>
          </a:p>
        </p:txBody>
      </p:sp>
    </p:spTree>
    <p:extLst>
      <p:ext uri="{BB962C8B-B14F-4D97-AF65-F5344CB8AC3E}">
        <p14:creationId xmlns:p14="http://schemas.microsoft.com/office/powerpoint/2010/main" val="2920967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B7A1D-58FE-DE17-0D06-56C34623E5BF}"/>
              </a:ext>
            </a:extLst>
          </p:cNvPr>
          <p:cNvSpPr>
            <a:spLocks noGrp="1"/>
          </p:cNvSpPr>
          <p:nvPr>
            <p:ph type="title"/>
          </p:nvPr>
        </p:nvSpPr>
        <p:spPr/>
        <p:txBody>
          <a:bodyPr/>
          <a:lstStyle/>
          <a:p>
            <a:r>
              <a:rPr lang="en-US" dirty="0"/>
              <a:t>Safety-critical systems</a:t>
            </a:r>
            <a:endParaRPr lang="LID4096" dirty="0"/>
          </a:p>
        </p:txBody>
      </p:sp>
      <p:sp>
        <p:nvSpPr>
          <p:cNvPr id="4" name="Slide Number Placeholder 3">
            <a:extLst>
              <a:ext uri="{FF2B5EF4-FFF2-40B4-BE49-F238E27FC236}">
                <a16:creationId xmlns:a16="http://schemas.microsoft.com/office/drawing/2014/main" id="{6CAE2952-E6FD-8718-11D0-B139F889BDF3}"/>
              </a:ext>
            </a:extLst>
          </p:cNvPr>
          <p:cNvSpPr>
            <a:spLocks noGrp="1"/>
          </p:cNvSpPr>
          <p:nvPr>
            <p:ph type="sldNum" sz="quarter" idx="12"/>
          </p:nvPr>
        </p:nvSpPr>
        <p:spPr/>
        <p:txBody>
          <a:bodyPr/>
          <a:lstStyle/>
          <a:p>
            <a:fld id="{A91BF5F0-98D6-4645-BDED-827194AA7B09}" type="slidenum">
              <a:rPr lang="en-GB" smtClean="0"/>
              <a:t>5</a:t>
            </a:fld>
            <a:endParaRPr lang="en-GB" dirty="0"/>
          </a:p>
        </p:txBody>
      </p:sp>
      <p:pic>
        <p:nvPicPr>
          <p:cNvPr id="3074" name="Picture 2">
            <a:extLst>
              <a:ext uri="{FF2B5EF4-FFF2-40B4-BE49-F238E27FC236}">
                <a16:creationId xmlns:a16="http://schemas.microsoft.com/office/drawing/2014/main" id="{EB02110F-B4C4-F447-E95A-B06EF9AC1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774" y="3851673"/>
            <a:ext cx="3607935" cy="23940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6+ Thousand High Tech Hospital Technology Royalty-Free Images, Stock Photos  &amp; Pictures | Shutterstock">
            <a:extLst>
              <a:ext uri="{FF2B5EF4-FFF2-40B4-BE49-F238E27FC236}">
                <a16:creationId xmlns:a16="http://schemas.microsoft.com/office/drawing/2014/main" id="{1D007A2D-B291-6087-C85D-1A233B891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9889" y="1670686"/>
            <a:ext cx="3531248" cy="21355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42DBB1D-58E3-2AF7-85F1-0391A4220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775" y="1439113"/>
            <a:ext cx="3607089" cy="236710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iquid Waste Treatment: Over 10,353 Royalty-Free Licensable Stock Photos |  Shutterstock">
            <a:extLst>
              <a:ext uri="{FF2B5EF4-FFF2-40B4-BE49-F238E27FC236}">
                <a16:creationId xmlns:a16="http://schemas.microsoft.com/office/drawing/2014/main" id="{24420549-4A35-AE2E-B5DA-1D66445455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531" y="3806214"/>
            <a:ext cx="3568605" cy="2498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C87FE3-FFA2-B3D3-5037-6E6BC8769A5D}"/>
              </a:ext>
            </a:extLst>
          </p:cNvPr>
          <p:cNvSpPr txBox="1"/>
          <p:nvPr/>
        </p:nvSpPr>
        <p:spPr>
          <a:xfrm>
            <a:off x="7088134" y="6591044"/>
            <a:ext cx="2071401" cy="215444"/>
          </a:xfrm>
          <a:prstGeom prst="rect">
            <a:avLst/>
          </a:prstGeom>
          <a:noFill/>
        </p:spPr>
        <p:txBody>
          <a:bodyPr wrap="none" rtlCol="0">
            <a:spAutoFit/>
          </a:bodyPr>
          <a:lstStyle/>
          <a:p>
            <a:pPr algn="l"/>
            <a:r>
              <a:rPr lang="en-US" sz="800" dirty="0">
                <a:solidFill>
                  <a:schemeClr val="accent1"/>
                </a:solidFill>
              </a:rPr>
              <a:t>Images from </a:t>
            </a:r>
            <a:r>
              <a:rPr lang="en-US" sz="800" dirty="0" err="1">
                <a:solidFill>
                  <a:schemeClr val="accent1"/>
                </a:solidFill>
              </a:rPr>
              <a:t>Wikepedia</a:t>
            </a:r>
            <a:r>
              <a:rPr lang="en-US" sz="800" dirty="0">
                <a:solidFill>
                  <a:schemeClr val="accent1"/>
                </a:solidFill>
              </a:rPr>
              <a:t> and Shutterstock</a:t>
            </a:r>
            <a:endParaRPr lang="LID4096" sz="800" dirty="0">
              <a:solidFill>
                <a:schemeClr val="accent1"/>
              </a:solidFill>
            </a:endParaRPr>
          </a:p>
        </p:txBody>
      </p:sp>
    </p:spTree>
    <p:extLst>
      <p:ext uri="{BB962C8B-B14F-4D97-AF65-F5344CB8AC3E}">
        <p14:creationId xmlns:p14="http://schemas.microsoft.com/office/powerpoint/2010/main" val="4222485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3F4B4-26AC-C1EC-3E3C-693AB014FD0E}"/>
              </a:ext>
            </a:extLst>
          </p:cNvPr>
          <p:cNvSpPr>
            <a:spLocks noGrp="1"/>
          </p:cNvSpPr>
          <p:nvPr>
            <p:ph type="title"/>
          </p:nvPr>
        </p:nvSpPr>
        <p:spPr/>
        <p:txBody>
          <a:bodyPr/>
          <a:lstStyle/>
          <a:p>
            <a:r>
              <a:rPr lang="en-US" dirty="0"/>
              <a:t>Thanks to colleagues and students</a:t>
            </a:r>
            <a:endParaRPr lang="LID4096" dirty="0"/>
          </a:p>
        </p:txBody>
      </p:sp>
      <p:sp>
        <p:nvSpPr>
          <p:cNvPr id="3" name="Slide Number Placeholder 2">
            <a:extLst>
              <a:ext uri="{FF2B5EF4-FFF2-40B4-BE49-F238E27FC236}">
                <a16:creationId xmlns:a16="http://schemas.microsoft.com/office/drawing/2014/main" id="{1F0049CB-78F4-0E2A-87FD-A21F7D77B2AF}"/>
              </a:ext>
            </a:extLst>
          </p:cNvPr>
          <p:cNvSpPr>
            <a:spLocks noGrp="1"/>
          </p:cNvSpPr>
          <p:nvPr>
            <p:ph type="sldNum" sz="quarter" idx="12"/>
          </p:nvPr>
        </p:nvSpPr>
        <p:spPr/>
        <p:txBody>
          <a:bodyPr/>
          <a:lstStyle/>
          <a:p>
            <a:fld id="{A91BF5F0-98D6-4645-BDED-827194AA7B09}" type="slidenum">
              <a:rPr lang="en-GB" smtClean="0"/>
              <a:t>50</a:t>
            </a:fld>
            <a:endParaRPr lang="en-GB" dirty="0"/>
          </a:p>
        </p:txBody>
      </p:sp>
      <p:pic>
        <p:nvPicPr>
          <p:cNvPr id="5122" name="Picture 2" descr="Qusai Khaled - Research at JADS">
            <a:extLst>
              <a:ext uri="{FF2B5EF4-FFF2-40B4-BE49-F238E27FC236}">
                <a16:creationId xmlns:a16="http://schemas.microsoft.com/office/drawing/2014/main" id="{D04AEB56-5215-B5C5-8D20-BC3917E64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7808" y="2294008"/>
            <a:ext cx="2161391" cy="21613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icui ZHANG | PhD Student | Doctor of Philosophy | Eindhoven University of  Technology, Eindhoven | TUE | Research profile">
            <a:extLst>
              <a:ext uri="{FF2B5EF4-FFF2-40B4-BE49-F238E27FC236}">
                <a16:creationId xmlns:a16="http://schemas.microsoft.com/office/drawing/2014/main" id="{2AEBBF6C-1589-3365-8070-44FD6A7A3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503" y="2294008"/>
            <a:ext cx="2176146" cy="21761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55A6CF6-70E2-D286-6213-D773473DED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534" y="2294008"/>
            <a:ext cx="2161391" cy="2161391"/>
          </a:xfrm>
          <a:prstGeom prst="rect">
            <a:avLst/>
          </a:prstGeom>
        </p:spPr>
      </p:pic>
      <p:pic>
        <p:nvPicPr>
          <p:cNvPr id="6" name="Picture 5">
            <a:extLst>
              <a:ext uri="{FF2B5EF4-FFF2-40B4-BE49-F238E27FC236}">
                <a16:creationId xmlns:a16="http://schemas.microsoft.com/office/drawing/2014/main" id="{59AAC8F0-58F5-7233-5728-A2F49CC68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441" y="2279253"/>
            <a:ext cx="2176146" cy="2176146"/>
          </a:xfrm>
          <a:prstGeom prst="rect">
            <a:avLst/>
          </a:prstGeom>
        </p:spPr>
      </p:pic>
      <p:sp>
        <p:nvSpPr>
          <p:cNvPr id="8" name="TextBox 7">
            <a:extLst>
              <a:ext uri="{FF2B5EF4-FFF2-40B4-BE49-F238E27FC236}">
                <a16:creationId xmlns:a16="http://schemas.microsoft.com/office/drawing/2014/main" id="{7A6DE875-E568-3840-409E-37E0C7E5257A}"/>
              </a:ext>
            </a:extLst>
          </p:cNvPr>
          <p:cNvSpPr txBox="1"/>
          <p:nvPr/>
        </p:nvSpPr>
        <p:spPr>
          <a:xfrm>
            <a:off x="9833751" y="4475198"/>
            <a:ext cx="1569660" cy="369332"/>
          </a:xfrm>
          <a:prstGeom prst="rect">
            <a:avLst/>
          </a:prstGeom>
          <a:noFill/>
        </p:spPr>
        <p:txBody>
          <a:bodyPr wrap="none" rtlCol="0">
            <a:spAutoFit/>
          </a:bodyPr>
          <a:lstStyle/>
          <a:p>
            <a:pPr algn="l"/>
            <a:r>
              <a:rPr lang="en-US" dirty="0">
                <a:solidFill>
                  <a:schemeClr val="accent1"/>
                </a:solidFill>
              </a:rPr>
              <a:t>Qusai Khaled</a:t>
            </a:r>
            <a:endParaRPr lang="LID4096" dirty="0">
              <a:solidFill>
                <a:schemeClr val="accent1"/>
              </a:solidFill>
            </a:endParaRPr>
          </a:p>
        </p:txBody>
      </p:sp>
      <p:sp>
        <p:nvSpPr>
          <p:cNvPr id="9" name="TextBox 8">
            <a:extLst>
              <a:ext uri="{FF2B5EF4-FFF2-40B4-BE49-F238E27FC236}">
                <a16:creationId xmlns:a16="http://schemas.microsoft.com/office/drawing/2014/main" id="{64B7746B-05F8-C818-4DBB-C83E6B6D819E}"/>
              </a:ext>
            </a:extLst>
          </p:cNvPr>
          <p:cNvSpPr txBox="1"/>
          <p:nvPr/>
        </p:nvSpPr>
        <p:spPr>
          <a:xfrm>
            <a:off x="7665897" y="4475198"/>
            <a:ext cx="1377300" cy="369332"/>
          </a:xfrm>
          <a:prstGeom prst="rect">
            <a:avLst/>
          </a:prstGeom>
          <a:noFill/>
        </p:spPr>
        <p:txBody>
          <a:bodyPr wrap="none" rtlCol="0">
            <a:spAutoFit/>
          </a:bodyPr>
          <a:lstStyle/>
          <a:p>
            <a:pPr algn="l"/>
            <a:r>
              <a:rPr lang="en-US" dirty="0">
                <a:solidFill>
                  <a:schemeClr val="accent1"/>
                </a:solidFill>
              </a:rPr>
              <a:t>Caro Fuchs</a:t>
            </a:r>
            <a:endParaRPr lang="LID4096" dirty="0">
              <a:solidFill>
                <a:schemeClr val="accent1"/>
              </a:solidFill>
            </a:endParaRPr>
          </a:p>
        </p:txBody>
      </p:sp>
      <p:sp>
        <p:nvSpPr>
          <p:cNvPr id="10" name="TextBox 9">
            <a:extLst>
              <a:ext uri="{FF2B5EF4-FFF2-40B4-BE49-F238E27FC236}">
                <a16:creationId xmlns:a16="http://schemas.microsoft.com/office/drawing/2014/main" id="{D3694D99-C4E3-726B-F0F9-F9C8FAA8F4C1}"/>
              </a:ext>
            </a:extLst>
          </p:cNvPr>
          <p:cNvSpPr txBox="1"/>
          <p:nvPr/>
        </p:nvSpPr>
        <p:spPr>
          <a:xfrm>
            <a:off x="5408140" y="4475198"/>
            <a:ext cx="1402948" cy="369332"/>
          </a:xfrm>
          <a:prstGeom prst="rect">
            <a:avLst/>
          </a:prstGeom>
          <a:noFill/>
        </p:spPr>
        <p:txBody>
          <a:bodyPr wrap="none" rtlCol="0">
            <a:spAutoFit/>
          </a:bodyPr>
          <a:lstStyle/>
          <a:p>
            <a:pPr algn="l"/>
            <a:r>
              <a:rPr lang="en-US" dirty="0">
                <a:solidFill>
                  <a:schemeClr val="accent1"/>
                </a:solidFill>
              </a:rPr>
              <a:t>Sicui Zhang</a:t>
            </a:r>
            <a:endParaRPr lang="LID4096" dirty="0">
              <a:solidFill>
                <a:schemeClr val="accent1"/>
              </a:solidFill>
            </a:endParaRPr>
          </a:p>
        </p:txBody>
      </p:sp>
      <p:sp>
        <p:nvSpPr>
          <p:cNvPr id="11" name="TextBox 10">
            <a:extLst>
              <a:ext uri="{FF2B5EF4-FFF2-40B4-BE49-F238E27FC236}">
                <a16:creationId xmlns:a16="http://schemas.microsoft.com/office/drawing/2014/main" id="{C234FBCC-5156-57B8-4124-ABAA945C651B}"/>
              </a:ext>
            </a:extLst>
          </p:cNvPr>
          <p:cNvSpPr txBox="1"/>
          <p:nvPr/>
        </p:nvSpPr>
        <p:spPr>
          <a:xfrm>
            <a:off x="745632" y="4475198"/>
            <a:ext cx="1492716" cy="369332"/>
          </a:xfrm>
          <a:prstGeom prst="rect">
            <a:avLst/>
          </a:prstGeom>
          <a:noFill/>
        </p:spPr>
        <p:txBody>
          <a:bodyPr wrap="none" rtlCol="0">
            <a:spAutoFit/>
          </a:bodyPr>
          <a:lstStyle/>
          <a:p>
            <a:pPr algn="l"/>
            <a:r>
              <a:rPr lang="en-US" dirty="0">
                <a:solidFill>
                  <a:schemeClr val="accent1"/>
                </a:solidFill>
              </a:rPr>
              <a:t>André Fialho</a:t>
            </a:r>
            <a:endParaRPr lang="LID4096" dirty="0">
              <a:solidFill>
                <a:schemeClr val="accent1"/>
              </a:solidFill>
            </a:endParaRPr>
          </a:p>
        </p:txBody>
      </p:sp>
      <p:pic>
        <p:nvPicPr>
          <p:cNvPr id="14" name="Picture 13">
            <a:extLst>
              <a:ext uri="{FF2B5EF4-FFF2-40B4-BE49-F238E27FC236}">
                <a16:creationId xmlns:a16="http://schemas.microsoft.com/office/drawing/2014/main" id="{2EB3F686-EB82-A4CC-883B-6E0C996C4B13}"/>
              </a:ext>
            </a:extLst>
          </p:cNvPr>
          <p:cNvPicPr>
            <a:picLocks noChangeAspect="1"/>
          </p:cNvPicPr>
          <p:nvPr/>
        </p:nvPicPr>
        <p:blipFill rotWithShape="1">
          <a:blip r:embed="rId6">
            <a:extLst>
              <a:ext uri="{28A0092B-C50C-407E-A947-70E740481C1C}">
                <a14:useLocalDpi xmlns:a14="http://schemas.microsoft.com/office/drawing/2010/main" val="0"/>
              </a:ext>
            </a:extLst>
          </a:blip>
          <a:srcRect b="33355"/>
          <a:stretch/>
        </p:blipFill>
        <p:spPr>
          <a:xfrm>
            <a:off x="2693472" y="2279253"/>
            <a:ext cx="2176146" cy="2175461"/>
          </a:xfrm>
          <a:prstGeom prst="rect">
            <a:avLst/>
          </a:prstGeom>
        </p:spPr>
      </p:pic>
      <p:sp>
        <p:nvSpPr>
          <p:cNvPr id="15" name="TextBox 14">
            <a:extLst>
              <a:ext uri="{FF2B5EF4-FFF2-40B4-BE49-F238E27FC236}">
                <a16:creationId xmlns:a16="http://schemas.microsoft.com/office/drawing/2014/main" id="{8052C154-199F-5875-93DE-6EF07C35D773}"/>
              </a:ext>
            </a:extLst>
          </p:cNvPr>
          <p:cNvSpPr txBox="1"/>
          <p:nvPr/>
        </p:nvSpPr>
        <p:spPr>
          <a:xfrm>
            <a:off x="2822349" y="4475198"/>
            <a:ext cx="1890261" cy="369332"/>
          </a:xfrm>
          <a:prstGeom prst="rect">
            <a:avLst/>
          </a:prstGeom>
          <a:noFill/>
        </p:spPr>
        <p:txBody>
          <a:bodyPr wrap="none" rtlCol="0">
            <a:spAutoFit/>
          </a:bodyPr>
          <a:lstStyle/>
          <a:p>
            <a:pPr algn="l"/>
            <a:r>
              <a:rPr lang="en-US" dirty="0">
                <a:solidFill>
                  <a:schemeClr val="accent1"/>
                </a:solidFill>
              </a:rPr>
              <a:t>Saskia van Loon</a:t>
            </a:r>
            <a:endParaRPr lang="LID4096" dirty="0">
              <a:solidFill>
                <a:schemeClr val="accent1"/>
              </a:solidFill>
            </a:endParaRPr>
          </a:p>
        </p:txBody>
      </p:sp>
    </p:spTree>
    <p:extLst>
      <p:ext uri="{BB962C8B-B14F-4D97-AF65-F5344CB8AC3E}">
        <p14:creationId xmlns:p14="http://schemas.microsoft.com/office/powerpoint/2010/main" val="2494797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17D8D-C1E9-C554-DE9A-DE5801A68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C12E8-F871-FD70-6CA5-75E6359D064B}"/>
              </a:ext>
            </a:extLst>
          </p:cNvPr>
          <p:cNvSpPr>
            <a:spLocks noGrp="1"/>
          </p:cNvSpPr>
          <p:nvPr>
            <p:ph type="title"/>
          </p:nvPr>
        </p:nvSpPr>
        <p:spPr/>
        <p:txBody>
          <a:bodyPr/>
          <a:lstStyle/>
          <a:p>
            <a:r>
              <a:rPr lang="en-US" dirty="0"/>
              <a:t>Thanks to colleagues and students</a:t>
            </a:r>
            <a:endParaRPr lang="LID4096" dirty="0"/>
          </a:p>
        </p:txBody>
      </p:sp>
      <p:sp>
        <p:nvSpPr>
          <p:cNvPr id="5" name="Content Placeholder 4">
            <a:extLst>
              <a:ext uri="{FF2B5EF4-FFF2-40B4-BE49-F238E27FC236}">
                <a16:creationId xmlns:a16="http://schemas.microsoft.com/office/drawing/2014/main" id="{A8CAAC47-F7C3-6001-4352-91FCA79C2D17}"/>
              </a:ext>
            </a:extLst>
          </p:cNvPr>
          <p:cNvSpPr>
            <a:spLocks noGrp="1"/>
          </p:cNvSpPr>
          <p:nvPr>
            <p:ph idx="1"/>
          </p:nvPr>
        </p:nvSpPr>
        <p:spPr/>
        <p:txBody>
          <a:bodyPr/>
          <a:lstStyle/>
          <a:p>
            <a:pPr marL="0" indent="0">
              <a:buNone/>
            </a:pPr>
            <a:endParaRPr lang="en-US" sz="4000" dirty="0"/>
          </a:p>
          <a:p>
            <a:pPr marL="0" indent="0">
              <a:buNone/>
            </a:pPr>
            <a:endParaRPr lang="en-US" sz="4000" dirty="0"/>
          </a:p>
          <a:p>
            <a:pPr marL="0" indent="0">
              <a:buNone/>
            </a:pPr>
            <a:r>
              <a:rPr lang="en-US" sz="4000" dirty="0"/>
              <a:t>But above all…</a:t>
            </a:r>
          </a:p>
          <a:p>
            <a:pPr marL="0" indent="0">
              <a:buNone/>
            </a:pPr>
            <a:endParaRPr lang="en-US" sz="4000" dirty="0"/>
          </a:p>
          <a:p>
            <a:pPr marL="0" indent="0">
              <a:buNone/>
            </a:pPr>
            <a:r>
              <a:rPr lang="en-US" sz="4000" dirty="0"/>
              <a:t>	To you for attending!</a:t>
            </a:r>
            <a:endParaRPr lang="LID4096" sz="4000" dirty="0"/>
          </a:p>
          <a:p>
            <a:pPr marL="0" indent="0">
              <a:buNone/>
            </a:pPr>
            <a:endParaRPr lang="LID4096" sz="4000" dirty="0"/>
          </a:p>
        </p:txBody>
      </p:sp>
      <p:sp>
        <p:nvSpPr>
          <p:cNvPr id="3" name="Slide Number Placeholder 2">
            <a:extLst>
              <a:ext uri="{FF2B5EF4-FFF2-40B4-BE49-F238E27FC236}">
                <a16:creationId xmlns:a16="http://schemas.microsoft.com/office/drawing/2014/main" id="{16845F3D-4ADC-3BBA-15D7-78EEDDC1542C}"/>
              </a:ext>
            </a:extLst>
          </p:cNvPr>
          <p:cNvSpPr>
            <a:spLocks noGrp="1"/>
          </p:cNvSpPr>
          <p:nvPr>
            <p:ph type="sldNum" sz="quarter" idx="12"/>
          </p:nvPr>
        </p:nvSpPr>
        <p:spPr/>
        <p:txBody>
          <a:bodyPr/>
          <a:lstStyle/>
          <a:p>
            <a:fld id="{A91BF5F0-98D6-4645-BDED-827194AA7B09}" type="slidenum">
              <a:rPr lang="en-GB" smtClean="0"/>
              <a:t>51</a:t>
            </a:fld>
            <a:endParaRPr lang="en-GB" dirty="0"/>
          </a:p>
        </p:txBody>
      </p:sp>
      <p:pic>
        <p:nvPicPr>
          <p:cNvPr id="12" name="Picture 11" descr="Quizzical burrowing owl looking forward">
            <a:extLst>
              <a:ext uri="{FF2B5EF4-FFF2-40B4-BE49-F238E27FC236}">
                <a16:creationId xmlns:a16="http://schemas.microsoft.com/office/drawing/2014/main" id="{490DED6A-981C-AF60-EE1A-33A7911813BE}"/>
              </a:ext>
            </a:extLst>
          </p:cNvPr>
          <p:cNvPicPr>
            <a:picLocks noChangeAspect="1"/>
          </p:cNvPicPr>
          <p:nvPr/>
        </p:nvPicPr>
        <p:blipFill>
          <a:blip r:embed="rId2"/>
          <a:stretch>
            <a:fillRect/>
          </a:stretch>
        </p:blipFill>
        <p:spPr>
          <a:xfrm>
            <a:off x="7204271" y="2267867"/>
            <a:ext cx="4358352" cy="3028288"/>
          </a:xfrm>
          <a:prstGeom prst="rect">
            <a:avLst/>
          </a:prstGeom>
        </p:spPr>
      </p:pic>
    </p:spTree>
    <p:extLst>
      <p:ext uri="{BB962C8B-B14F-4D97-AF65-F5344CB8AC3E}">
        <p14:creationId xmlns:p14="http://schemas.microsoft.com/office/powerpoint/2010/main" val="4022292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r"/>
            <a:fld id="{96432019-6725-44AC-92C5-78BB0487F473}" type="slidenum">
              <a:rPr lang="nl-NL" smtClean="0"/>
              <a:pPr algn="r"/>
              <a:t>52</a:t>
            </a:fld>
            <a:endParaRPr lang="nl-NL" dirty="0"/>
          </a:p>
        </p:txBody>
      </p:sp>
      <p:grpSp>
        <p:nvGrpSpPr>
          <p:cNvPr id="8" name="Group 7"/>
          <p:cNvGrpSpPr/>
          <p:nvPr/>
        </p:nvGrpSpPr>
        <p:grpSpPr>
          <a:xfrm>
            <a:off x="1487489" y="0"/>
            <a:ext cx="4752528" cy="3429000"/>
            <a:chOff x="-49205" y="1304784"/>
            <a:chExt cx="9130789" cy="568683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7180"/>
              <a:ext cx="3289548" cy="38378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9786" y="1307180"/>
              <a:ext cx="2578357" cy="38675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208" y="5125193"/>
              <a:ext cx="2612142" cy="17414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736" y="1304784"/>
              <a:ext cx="3203848" cy="5686830"/>
            </a:xfrm>
            <a:prstGeom prst="rect">
              <a:avLst/>
            </a:prstGeom>
          </p:spPr>
        </p:pic>
        <p:pic>
          <p:nvPicPr>
            <p:cNvPr id="561154" name="Picture 2" descr="Image result for self care app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05" y="5118204"/>
              <a:ext cx="3469077" cy="17397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240016" y="0"/>
            <a:ext cx="4427984" cy="3348434"/>
            <a:chOff x="-36512" y="1288320"/>
            <a:chExt cx="9180513" cy="5569680"/>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85" y="1298100"/>
              <a:ext cx="3889077" cy="287047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2789" y="1288320"/>
              <a:ext cx="5281211" cy="338437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3928" y="4517610"/>
              <a:ext cx="1937409" cy="234039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512" y="4169864"/>
              <a:ext cx="4004348" cy="2662892"/>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2121" y="4533472"/>
              <a:ext cx="3491880" cy="2323687"/>
            </a:xfrm>
            <a:prstGeom prst="rect">
              <a:avLst/>
            </a:prstGeom>
          </p:spPr>
        </p:pic>
      </p:grpSp>
      <p:grpSp>
        <p:nvGrpSpPr>
          <p:cNvPr id="16" name="Group 15"/>
          <p:cNvGrpSpPr/>
          <p:nvPr/>
        </p:nvGrpSpPr>
        <p:grpSpPr>
          <a:xfrm>
            <a:off x="1524000" y="3408081"/>
            <a:ext cx="4834774" cy="3467127"/>
            <a:chOff x="-1" y="1246312"/>
            <a:chExt cx="9308630" cy="5647713"/>
          </a:xfrm>
        </p:grpSpPr>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1246312"/>
              <a:ext cx="3631837" cy="203867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3114" y="2980127"/>
              <a:ext cx="1521334" cy="1958568"/>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9206" y="2993676"/>
              <a:ext cx="2959713" cy="1947492"/>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3816297"/>
              <a:ext cx="3736631" cy="2160240"/>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5896" y="1259861"/>
              <a:ext cx="5672733" cy="1548615"/>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24625" y="5139895"/>
              <a:ext cx="2619375" cy="1743075"/>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12369" y="5148570"/>
              <a:ext cx="3103847" cy="1745455"/>
            </a:xfrm>
            <a:prstGeom prst="rect">
              <a:avLst/>
            </a:prstGeom>
          </p:spPr>
        </p:pic>
      </p:grpSp>
      <p:sp>
        <p:nvSpPr>
          <p:cNvPr id="9" name="TextBox 8"/>
          <p:cNvSpPr txBox="1"/>
          <p:nvPr/>
        </p:nvSpPr>
        <p:spPr>
          <a:xfrm>
            <a:off x="6566830" y="3891745"/>
            <a:ext cx="3810659" cy="1569660"/>
          </a:xfrm>
          <a:prstGeom prst="rect">
            <a:avLst/>
          </a:prstGeom>
          <a:noFill/>
        </p:spPr>
        <p:txBody>
          <a:bodyPr wrap="none" rtlCol="0">
            <a:spAutoFit/>
          </a:bodyPr>
          <a:lstStyle/>
          <a:p>
            <a:pPr marL="342900" indent="-342900">
              <a:buFont typeface="Arial" panose="020B0604020202020204" pitchFamily="34" charset="0"/>
              <a:buChar char="•"/>
            </a:pPr>
            <a:r>
              <a:rPr lang="en-US" sz="3200" dirty="0"/>
              <a:t>Self-care</a:t>
            </a:r>
          </a:p>
          <a:p>
            <a:pPr marL="342900" indent="-342900">
              <a:buFont typeface="Arial" panose="020B0604020202020204" pitchFamily="34" charset="0"/>
              <a:buChar char="•"/>
            </a:pPr>
            <a:r>
              <a:rPr lang="en-US" sz="3200" dirty="0"/>
              <a:t>Personalized care</a:t>
            </a:r>
          </a:p>
          <a:p>
            <a:pPr marL="342900" indent="-342900">
              <a:buFont typeface="Arial" panose="020B0604020202020204" pitchFamily="34" charset="0"/>
              <a:buChar char="•"/>
            </a:pPr>
            <a:r>
              <a:rPr lang="en-US" sz="3200" dirty="0"/>
              <a:t>Value-based care</a:t>
            </a:r>
          </a:p>
        </p:txBody>
      </p:sp>
    </p:spTree>
    <p:extLst>
      <p:ext uri="{BB962C8B-B14F-4D97-AF65-F5344CB8AC3E}">
        <p14:creationId xmlns:p14="http://schemas.microsoft.com/office/powerpoint/2010/main" val="46279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2016 Gartner Hype Cycle for</a:t>
            </a:r>
            <a:br>
              <a:rPr lang="en-US" altLang="en-US" dirty="0"/>
            </a:br>
            <a:r>
              <a:rPr lang="en-US" altLang="en-US" dirty="0"/>
              <a:t>Healthcare Providers</a:t>
            </a:r>
            <a:endParaRPr lang="en-US" dirty="0"/>
          </a:p>
        </p:txBody>
      </p:sp>
      <p:pic>
        <p:nvPicPr>
          <p:cNvPr id="21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1482725"/>
            <a:ext cx="9166226"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058944" y="1268761"/>
            <a:ext cx="3679212" cy="461665"/>
          </a:xfrm>
          <a:prstGeom prst="rect">
            <a:avLst/>
          </a:prstGeom>
          <a:noFill/>
        </p:spPr>
        <p:txBody>
          <a:bodyPr wrap="none" rtlCol="0">
            <a:spAutoFit/>
          </a:bodyPr>
          <a:lstStyle/>
          <a:p>
            <a:r>
              <a:rPr lang="en-US" sz="2400" dirty="0">
                <a:solidFill>
                  <a:srgbClr val="FF0000"/>
                </a:solidFill>
              </a:rPr>
              <a:t>Data-driven technologies!</a:t>
            </a:r>
          </a:p>
        </p:txBody>
      </p:sp>
    </p:spTree>
    <p:extLst>
      <p:ext uri="{BB962C8B-B14F-4D97-AF65-F5344CB8AC3E}">
        <p14:creationId xmlns:p14="http://schemas.microsoft.com/office/powerpoint/2010/main" val="3969204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lstStyle/>
          <a:p>
            <a:r>
              <a:rPr lang="en-US" dirty="0"/>
              <a:t>BACK TO REALITY: CURRENT PRACTICE OF HEALTHCARE</a:t>
            </a:r>
          </a:p>
        </p:txBody>
      </p:sp>
    </p:spTree>
    <p:extLst>
      <p:ext uri="{BB962C8B-B14F-4D97-AF65-F5344CB8AC3E}">
        <p14:creationId xmlns:p14="http://schemas.microsoft.com/office/powerpoint/2010/main" val="539145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82CB97-72D6-DA09-E595-99C52C5A1C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8ECDA2-4411-808B-7C9B-C6B46DB5FF8F}"/>
              </a:ext>
            </a:extLst>
          </p:cNvPr>
          <p:cNvSpPr>
            <a:spLocks noGrp="1"/>
          </p:cNvSpPr>
          <p:nvPr>
            <p:ph type="title"/>
          </p:nvPr>
        </p:nvSpPr>
        <p:spPr/>
        <p:txBody>
          <a:bodyPr/>
          <a:lstStyle/>
          <a:p>
            <a:r>
              <a:rPr lang="en-US" dirty="0"/>
              <a:t>Different user groups</a:t>
            </a:r>
          </a:p>
        </p:txBody>
      </p:sp>
      <p:sp>
        <p:nvSpPr>
          <p:cNvPr id="6" name="Content Placeholder 5">
            <a:extLst>
              <a:ext uri="{FF2B5EF4-FFF2-40B4-BE49-F238E27FC236}">
                <a16:creationId xmlns:a16="http://schemas.microsoft.com/office/drawing/2014/main" id="{7E7071C0-6870-247E-46F3-EA3F45EB944B}"/>
              </a:ext>
            </a:extLst>
          </p:cNvPr>
          <p:cNvSpPr>
            <a:spLocks noGrp="1"/>
          </p:cNvSpPr>
          <p:nvPr>
            <p:ph idx="1"/>
          </p:nvPr>
        </p:nvSpPr>
        <p:spPr/>
        <p:txBody>
          <a:bodyPr/>
          <a:lstStyle/>
          <a:p>
            <a:r>
              <a:rPr lang="en-US" dirty="0"/>
              <a:t>Physicians: </a:t>
            </a:r>
            <a:br>
              <a:rPr lang="en-US" dirty="0"/>
            </a:br>
            <a:r>
              <a:rPr lang="en-US" dirty="0"/>
              <a:t>accept ICT, trained in statistical modeling</a:t>
            </a:r>
            <a:br>
              <a:rPr lang="en-US" dirty="0"/>
            </a:br>
            <a:r>
              <a:rPr lang="en-US" dirty="0">
                <a:solidFill>
                  <a:srgbClr val="FF0000"/>
                </a:solidFill>
              </a:rPr>
              <a:t>transparency </a:t>
            </a:r>
            <a:r>
              <a:rPr lang="en-US" dirty="0">
                <a:solidFill>
                  <a:srgbClr val="FF0000"/>
                </a:solidFill>
                <a:sym typeface="Wingdings" panose="05000000000000000000" pitchFamily="2" charset="2"/>
              </a:rPr>
              <a:t> staying in control</a:t>
            </a:r>
            <a:endParaRPr lang="en-US" dirty="0">
              <a:solidFill>
                <a:srgbClr val="FF0000"/>
              </a:solidFill>
            </a:endParaRPr>
          </a:p>
          <a:p>
            <a:r>
              <a:rPr lang="en-US" dirty="0"/>
              <a:t>Nurses:</a:t>
            </a:r>
            <a:br>
              <a:rPr lang="en-US" dirty="0"/>
            </a:br>
            <a:r>
              <a:rPr lang="en-US" dirty="0"/>
              <a:t>not keen on numbers or mathematical modeling</a:t>
            </a:r>
            <a:br>
              <a:rPr lang="en-US" dirty="0"/>
            </a:br>
            <a:r>
              <a:rPr lang="en-US" dirty="0">
                <a:solidFill>
                  <a:srgbClr val="FF0000"/>
                </a:solidFill>
                <a:sym typeface="Wingdings" panose="05000000000000000000" pitchFamily="2" charset="2"/>
              </a:rPr>
              <a:t> verbal communication</a:t>
            </a:r>
          </a:p>
          <a:p>
            <a:pPr marL="0" indent="0">
              <a:buNone/>
            </a:pPr>
            <a:r>
              <a:rPr lang="en-US" dirty="0">
                <a:solidFill>
                  <a:schemeClr val="bg1">
                    <a:lumMod val="60000"/>
                    <a:lumOff val="40000"/>
                  </a:schemeClr>
                </a:solidFill>
              </a:rPr>
              <a:t>DSS should support both groups since they need to collaborate!</a:t>
            </a:r>
          </a:p>
        </p:txBody>
      </p:sp>
      <p:pic>
        <p:nvPicPr>
          <p:cNvPr id="7" name="Picture 6">
            <a:extLst>
              <a:ext uri="{FF2B5EF4-FFF2-40B4-BE49-F238E27FC236}">
                <a16:creationId xmlns:a16="http://schemas.microsoft.com/office/drawing/2014/main" id="{86754DED-1708-4275-BFC0-E8F5FCDC5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816" y="4581129"/>
            <a:ext cx="3312368" cy="1629895"/>
          </a:xfrm>
          <a:prstGeom prst="rect">
            <a:avLst/>
          </a:prstGeom>
        </p:spPr>
      </p:pic>
    </p:spTree>
    <p:extLst>
      <p:ext uri="{BB962C8B-B14F-4D97-AF65-F5344CB8AC3E}">
        <p14:creationId xmlns:p14="http://schemas.microsoft.com/office/powerpoint/2010/main" val="16434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31838" y="612312"/>
            <a:ext cx="9043200" cy="609600"/>
          </a:xfrm>
        </p:spPr>
        <p:txBody>
          <a:bodyPr wrap="none" anchor="ctr">
            <a:normAutofit/>
          </a:bodyPr>
          <a:lstStyle/>
          <a:p>
            <a:r>
              <a:rPr lang="en-US" dirty="0"/>
              <a:t>Modeling Steps</a:t>
            </a:r>
          </a:p>
        </p:txBody>
      </p:sp>
      <p:sp>
        <p:nvSpPr>
          <p:cNvPr id="9" name="Slide Number Placeholder 3">
            <a:extLst>
              <a:ext uri="{FF2B5EF4-FFF2-40B4-BE49-F238E27FC236}">
                <a16:creationId xmlns:a16="http://schemas.microsoft.com/office/drawing/2014/main" id="{69732D3C-1929-E581-496E-54AB4CAB060B}"/>
              </a:ext>
            </a:extLst>
          </p:cNvPr>
          <p:cNvSpPr>
            <a:spLocks noGrp="1"/>
          </p:cNvSpPr>
          <p:nvPr>
            <p:ph type="sldNum" sz="quarter" idx="12"/>
          </p:nvPr>
        </p:nvSpPr>
        <p:spPr>
          <a:xfrm>
            <a:off x="731838" y="6205487"/>
            <a:ext cx="2743200" cy="216000"/>
          </a:xfrm>
        </p:spPr>
        <p:txBody>
          <a:bodyPr/>
          <a:lstStyle/>
          <a:p>
            <a:pPr>
              <a:spcAft>
                <a:spcPts val="600"/>
              </a:spcAft>
            </a:pPr>
            <a:fld id="{A91BF5F0-98D6-4645-BDED-827194AA7B09}" type="slidenum">
              <a:rPr lang="en-GB" smtClean="0"/>
              <a:pPr>
                <a:spcAft>
                  <a:spcPts val="600"/>
                </a:spcAft>
              </a:pPr>
              <a:t>56</a:t>
            </a:fld>
            <a:endParaRPr lang="en-GB"/>
          </a:p>
        </p:txBody>
      </p:sp>
      <p:graphicFrame>
        <p:nvGraphicFramePr>
          <p:cNvPr id="5" name="Content Placeholder 2">
            <a:extLst>
              <a:ext uri="{FF2B5EF4-FFF2-40B4-BE49-F238E27FC236}">
                <a16:creationId xmlns:a16="http://schemas.microsoft.com/office/drawing/2014/main" id="{72EB919A-B93F-4227-6144-F14743879E72}"/>
              </a:ext>
            </a:extLst>
          </p:cNvPr>
          <p:cNvGraphicFramePr>
            <a:graphicFrameLocks noGrp="1"/>
          </p:cNvGraphicFramePr>
          <p:nvPr>
            <p:ph idx="1"/>
          </p:nvPr>
        </p:nvGraphicFramePr>
        <p:xfrm>
          <a:off x="731838" y="1384609"/>
          <a:ext cx="9043200" cy="4384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3226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GB"/>
              <a:t>FIS from fuzzy clustering</a:t>
            </a:r>
          </a:p>
        </p:txBody>
      </p:sp>
      <p:sp>
        <p:nvSpPr>
          <p:cNvPr id="232451" name="Rectangle 3"/>
          <p:cNvSpPr>
            <a:spLocks noGrp="1" noChangeArrowheads="1"/>
          </p:cNvSpPr>
          <p:nvPr>
            <p:ph idx="1"/>
          </p:nvPr>
        </p:nvSpPr>
        <p:spPr/>
        <p:txBody>
          <a:bodyPr/>
          <a:lstStyle/>
          <a:p>
            <a:r>
              <a:rPr lang="en-US" dirty="0"/>
              <a:t>Cluster data in</a:t>
            </a:r>
          </a:p>
          <a:p>
            <a:pPr lvl="1"/>
            <a:r>
              <a:rPr lang="en-US" dirty="0"/>
              <a:t>input - output product space</a:t>
            </a:r>
          </a:p>
          <a:p>
            <a:pPr lvl="1"/>
            <a:r>
              <a:rPr lang="en-US" dirty="0"/>
              <a:t>input and output space separately</a:t>
            </a:r>
          </a:p>
          <a:p>
            <a:pPr lvl="1"/>
            <a:r>
              <a:rPr lang="en-US" dirty="0"/>
              <a:t>output space (induce clusters in inputs)</a:t>
            </a:r>
          </a:p>
          <a:p>
            <a:r>
              <a:rPr lang="en-US" dirty="0"/>
              <a:t>Membership functions obtained by</a:t>
            </a:r>
          </a:p>
          <a:p>
            <a:pPr lvl="1"/>
            <a:r>
              <a:rPr lang="en-US" dirty="0"/>
              <a:t>projection onto variables</a:t>
            </a:r>
          </a:p>
          <a:p>
            <a:pPr lvl="1"/>
            <a:r>
              <a:rPr lang="en-US" dirty="0"/>
              <a:t>membership function parameterization</a:t>
            </a:r>
          </a:p>
          <a:p>
            <a:r>
              <a:rPr lang="en-US" dirty="0"/>
              <a:t>One rule per cluster</a:t>
            </a:r>
          </a:p>
          <a:p>
            <a:r>
              <a:rPr lang="en-US" dirty="0"/>
              <a:t>Cluster merging to combine compatible clusters</a:t>
            </a:r>
          </a:p>
          <a:p>
            <a:r>
              <a:rPr lang="en-US" dirty="0"/>
              <a:t>Fuzzy c-means for </a:t>
            </a:r>
            <a:r>
              <a:rPr lang="en-US" dirty="0" err="1"/>
              <a:t>Mamdani</a:t>
            </a:r>
            <a:r>
              <a:rPr lang="en-US" dirty="0"/>
              <a:t> FIS</a:t>
            </a:r>
          </a:p>
        </p:txBody>
      </p:sp>
      <p:sp>
        <p:nvSpPr>
          <p:cNvPr id="6" name="Slide Number Placeholder 5"/>
          <p:cNvSpPr>
            <a:spLocks noGrp="1"/>
          </p:cNvSpPr>
          <p:nvPr>
            <p:ph type="sldNum" sz="quarter" idx="12"/>
          </p:nvPr>
        </p:nvSpPr>
        <p:spPr/>
        <p:txBody>
          <a:bodyPr/>
          <a:lstStyle/>
          <a:p>
            <a:fld id="{111D5665-E9DA-41C1-BC4E-CAB44549960C}" type="slidenum">
              <a:rPr lang="en-US" noProof="0" smtClean="0"/>
              <a:pPr/>
              <a:t>57</a:t>
            </a:fld>
            <a:endParaRPr lang="en-US" noProof="0"/>
          </a:p>
        </p:txBody>
      </p:sp>
    </p:spTree>
    <p:extLst>
      <p:ext uri="{BB962C8B-B14F-4D97-AF65-F5344CB8AC3E}">
        <p14:creationId xmlns:p14="http://schemas.microsoft.com/office/powerpoint/2010/main" val="275102768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1857375" y="1454150"/>
            <a:ext cx="8496300" cy="4902201"/>
          </a:xfrm>
          <a:prstGeom prst="rect">
            <a:avLst/>
          </a:prstGeom>
          <a:noFill/>
          <a:ln w="9525">
            <a:noFill/>
            <a:round/>
            <a:headEnd/>
            <a:tailEnd/>
          </a:ln>
        </p:spPr>
        <p:txBody>
          <a:bodyPr lIns="90000" tIns="52200" rIns="90000" bIns="45000">
            <a:prstTxWarp prst="textNoShape">
              <a:avLst/>
            </a:prstTxWarp>
          </a:bodyPr>
          <a:lstStyle/>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In 2001, Angus et al suggested that &gt;750,000 episodes of severe sepsis occur each year in the US, translated into an annual mortality of &gt;220,000, making </a:t>
            </a:r>
            <a:r>
              <a:rPr lang="en-US" sz="2400" b="1" dirty="0"/>
              <a:t>sepsis</a:t>
            </a:r>
            <a:r>
              <a:rPr lang="en-US" sz="2400" dirty="0"/>
              <a:t> the </a:t>
            </a:r>
            <a:r>
              <a:rPr lang="en-US" sz="2400" b="1" dirty="0"/>
              <a:t>10th most common cause of death</a:t>
            </a:r>
            <a:r>
              <a:rPr lang="en-US" sz="2400" dirty="0"/>
              <a:t> [2].</a:t>
            </a:r>
          </a:p>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p>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Severe sepsis accounts 3% of all hospital admissions [2,3] and 59% of patients with sepsis require ICU care, composing 10.4% of ICU admissions [3].</a:t>
            </a:r>
          </a:p>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pt-PT" sz="2400" dirty="0"/>
          </a:p>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The </a:t>
            </a:r>
            <a:r>
              <a:rPr lang="en-US" sz="2400" b="1" dirty="0"/>
              <a:t>mortality rate </a:t>
            </a:r>
            <a:r>
              <a:rPr lang="en-US" sz="2400" dirty="0"/>
              <a:t>for </a:t>
            </a:r>
            <a:r>
              <a:rPr lang="en-US" sz="2400" b="1" dirty="0"/>
              <a:t>severe sepsis</a:t>
            </a:r>
            <a:r>
              <a:rPr lang="en-US" sz="2400" dirty="0"/>
              <a:t> and septic shock still ranges from </a:t>
            </a:r>
            <a:r>
              <a:rPr lang="en-US" sz="2400" b="1" dirty="0"/>
              <a:t>13% to 50%, </a:t>
            </a:r>
            <a:r>
              <a:rPr lang="en-US" sz="2400" dirty="0"/>
              <a:t>and is as high as </a:t>
            </a:r>
            <a:r>
              <a:rPr lang="en-US" sz="2400" b="1" dirty="0"/>
              <a:t>80% to 90% </a:t>
            </a:r>
            <a:r>
              <a:rPr lang="en-US" sz="2400" dirty="0"/>
              <a:t>for </a:t>
            </a:r>
            <a:r>
              <a:rPr lang="en-US" sz="2400" b="1" dirty="0"/>
              <a:t>multiple organ dysfunction</a:t>
            </a:r>
            <a:r>
              <a:rPr lang="en-US" sz="2400" dirty="0"/>
              <a:t> [4,5].</a:t>
            </a:r>
          </a:p>
          <a:p>
            <a:pPr marL="341313"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741363" lvl="1" indent="-282575">
              <a:lnSpc>
                <a:spcPct val="98000"/>
              </a:lnSpc>
              <a:spcBef>
                <a:spcPts val="525"/>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lvl="3" indent="-284163">
              <a:lnSpc>
                <a:spcPct val="98000"/>
              </a:lnSpc>
              <a:spcBef>
                <a:spcPts val="525"/>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25"/>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63"/>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p:txBody>
      </p:sp>
      <p:sp>
        <p:nvSpPr>
          <p:cNvPr id="9" name="Title 8"/>
          <p:cNvSpPr>
            <a:spLocks noGrp="1"/>
          </p:cNvSpPr>
          <p:nvPr>
            <p:ph type="title"/>
          </p:nvPr>
        </p:nvSpPr>
        <p:spPr/>
        <p:txBody>
          <a:bodyPr/>
          <a:lstStyle/>
          <a:p>
            <a:r>
              <a:rPr lang="en-US"/>
              <a:t>Epidemiology</a:t>
            </a:r>
            <a:br>
              <a:rPr lang="en-US"/>
            </a:br>
            <a:endParaRPr lang="en-US" dirty="0"/>
          </a:p>
        </p:txBody>
      </p:sp>
      <p:sp>
        <p:nvSpPr>
          <p:cNvPr id="8" name="Slide Number Placeholder 7"/>
          <p:cNvSpPr>
            <a:spLocks noGrp="1"/>
          </p:cNvSpPr>
          <p:nvPr>
            <p:ph type="sldNum" sz="quarter" idx="12"/>
          </p:nvPr>
        </p:nvSpPr>
        <p:spPr>
          <a:prstGeom prst="rect">
            <a:avLst/>
          </a:prstGeom>
        </p:spPr>
        <p:txBody>
          <a:bodyPr/>
          <a:lstStyle/>
          <a:p>
            <a:fld id="{1F7E2372-52E4-B544-BFFB-EAB0912A788C}" type="slidenum">
              <a:rPr lang="en-US" smtClean="0"/>
              <a:pPr/>
              <a:t>58</a:t>
            </a:fld>
            <a:endParaRPr lang="en-US" dirty="0"/>
          </a:p>
        </p:txBody>
      </p:sp>
      <p:sp>
        <p:nvSpPr>
          <p:cNvPr id="15" name="Rectangle 14"/>
          <p:cNvSpPr/>
          <p:nvPr/>
        </p:nvSpPr>
        <p:spPr>
          <a:xfrm>
            <a:off x="1870075" y="1722682"/>
            <a:ext cx="8353425" cy="516039"/>
          </a:xfrm>
          <a:prstGeom prst="rect">
            <a:avLst/>
          </a:prstGeom>
        </p:spPr>
        <p:txBody>
          <a:bodyPr wrap="square">
            <a:spAutoFit/>
          </a:bodyPr>
          <a:lstStyle/>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800" dirty="0">
              <a:solidFill>
                <a:srgbClr val="000000"/>
              </a:solidFill>
              <a:latin typeface="Calibri" charset="0"/>
            </a:endParaRPr>
          </a:p>
        </p:txBody>
      </p:sp>
    </p:spTree>
    <p:extLst>
      <p:ext uri="{BB962C8B-B14F-4D97-AF65-F5344CB8AC3E}">
        <p14:creationId xmlns:p14="http://schemas.microsoft.com/office/powerpoint/2010/main" val="15193949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1703513" y="1454150"/>
            <a:ext cx="8650163" cy="4902201"/>
          </a:xfrm>
          <a:prstGeom prst="rect">
            <a:avLst/>
          </a:prstGeom>
          <a:noFill/>
          <a:ln w="9525">
            <a:noFill/>
            <a:round/>
            <a:headEnd/>
            <a:tailEnd/>
          </a:ln>
        </p:spPr>
        <p:txBody>
          <a:bodyPr lIns="90000" tIns="52200" rIns="90000" bIns="45000">
            <a:prstTxWarp prst="textNoShape">
              <a:avLst/>
            </a:prstTxWarp>
          </a:bodyPr>
          <a:lstStyle/>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The average </a:t>
            </a:r>
            <a:r>
              <a:rPr lang="en-US" sz="2400" b="1" dirty="0"/>
              <a:t>cost per case</a:t>
            </a:r>
            <a:r>
              <a:rPr lang="en-US" sz="2400" dirty="0"/>
              <a:t> for treatment of severe sepsis is approximately </a:t>
            </a:r>
            <a:r>
              <a:rPr lang="en-US" sz="2400" b="1" dirty="0"/>
              <a:t>$22,000 </a:t>
            </a:r>
            <a:r>
              <a:rPr lang="en-US" sz="2400" dirty="0"/>
              <a:t>[8]. It is estimated that sepsis drains the US economy of more than </a:t>
            </a:r>
            <a:r>
              <a:rPr lang="en-US" sz="2400" b="1" dirty="0"/>
              <a:t>$16 billion per year </a:t>
            </a:r>
            <a:r>
              <a:rPr lang="en-US" sz="2400" dirty="0"/>
              <a:t>[3].</a:t>
            </a:r>
          </a:p>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p>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Average daily costs of care ICU patient in the UK [9]:</a:t>
            </a:r>
          </a:p>
          <a:p>
            <a:pPr marL="341313"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solidFill>
                <a:srgbClr val="000000"/>
              </a:solidFill>
            </a:endParaRPr>
          </a:p>
          <a:p>
            <a:pPr marL="741363" lvl="1" indent="-282575">
              <a:lnSpc>
                <a:spcPct val="98000"/>
              </a:lnSpc>
              <a:spcBef>
                <a:spcPts val="525"/>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lvl="3" indent="-284163">
              <a:lnSpc>
                <a:spcPct val="98000"/>
              </a:lnSpc>
              <a:spcBef>
                <a:spcPts val="525"/>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25"/>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63"/>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p:txBody>
      </p:sp>
      <p:sp>
        <p:nvSpPr>
          <p:cNvPr id="11" name="Title 10"/>
          <p:cNvSpPr>
            <a:spLocks noGrp="1"/>
          </p:cNvSpPr>
          <p:nvPr>
            <p:ph type="title"/>
          </p:nvPr>
        </p:nvSpPr>
        <p:spPr/>
        <p:txBody>
          <a:bodyPr/>
          <a:lstStyle/>
          <a:p>
            <a:r>
              <a:rPr lang="en-US" dirty="0"/>
              <a:t>Costs</a:t>
            </a:r>
          </a:p>
        </p:txBody>
      </p:sp>
      <p:sp>
        <p:nvSpPr>
          <p:cNvPr id="8" name="Slide Number Placeholder 7"/>
          <p:cNvSpPr>
            <a:spLocks noGrp="1"/>
          </p:cNvSpPr>
          <p:nvPr>
            <p:ph type="sldNum" sz="quarter" idx="12"/>
          </p:nvPr>
        </p:nvSpPr>
        <p:spPr>
          <a:prstGeom prst="rect">
            <a:avLst/>
          </a:prstGeom>
        </p:spPr>
        <p:txBody>
          <a:bodyPr/>
          <a:lstStyle/>
          <a:p>
            <a:fld id="{1F7E2372-52E4-B544-BFFB-EAB0912A788C}" type="slidenum">
              <a:rPr lang="en-US" smtClean="0"/>
              <a:pPr/>
              <a:t>59</a:t>
            </a:fld>
            <a:endParaRPr lang="en-US" dirty="0"/>
          </a:p>
        </p:txBody>
      </p:sp>
      <p:sp>
        <p:nvSpPr>
          <p:cNvPr id="15" name="Rectangle 14"/>
          <p:cNvSpPr/>
          <p:nvPr/>
        </p:nvSpPr>
        <p:spPr>
          <a:xfrm>
            <a:off x="1870075" y="1722682"/>
            <a:ext cx="8353425" cy="516039"/>
          </a:xfrm>
          <a:prstGeom prst="rect">
            <a:avLst/>
          </a:prstGeom>
        </p:spPr>
        <p:txBody>
          <a:bodyPr wrap="square">
            <a:spAutoFit/>
          </a:bodyPr>
          <a:lstStyle/>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800" dirty="0">
              <a:solidFill>
                <a:srgbClr val="000000"/>
              </a:solidFill>
              <a:latin typeface="Calibri" charset="0"/>
            </a:endParaRPr>
          </a:p>
        </p:txBody>
      </p:sp>
      <p:graphicFrame>
        <p:nvGraphicFramePr>
          <p:cNvPr id="9" name="Table 8"/>
          <p:cNvGraphicFramePr>
            <a:graphicFrameLocks noGrp="1"/>
          </p:cNvGraphicFramePr>
          <p:nvPr/>
        </p:nvGraphicFramePr>
        <p:xfrm>
          <a:off x="2095472" y="3917650"/>
          <a:ext cx="8001056" cy="2194560"/>
        </p:xfrm>
        <a:graphic>
          <a:graphicData uri="http://schemas.openxmlformats.org/drawingml/2006/table">
            <a:tbl>
              <a:tblPr firstRow="1" bandRow="1">
                <a:tableStyleId>{21E4AEA4-8DFA-4A89-87EB-49C32662AFE0}</a:tableStyleId>
              </a:tblPr>
              <a:tblGrid>
                <a:gridCol w="2000264">
                  <a:extLst>
                    <a:ext uri="{9D8B030D-6E8A-4147-A177-3AD203B41FA5}">
                      <a16:colId xmlns:a16="http://schemas.microsoft.com/office/drawing/2014/main" val="20000"/>
                    </a:ext>
                  </a:extLst>
                </a:gridCol>
                <a:gridCol w="2000264">
                  <a:extLst>
                    <a:ext uri="{9D8B030D-6E8A-4147-A177-3AD203B41FA5}">
                      <a16:colId xmlns:a16="http://schemas.microsoft.com/office/drawing/2014/main" val="20001"/>
                    </a:ext>
                  </a:extLst>
                </a:gridCol>
                <a:gridCol w="2000264">
                  <a:extLst>
                    <a:ext uri="{9D8B030D-6E8A-4147-A177-3AD203B41FA5}">
                      <a16:colId xmlns:a16="http://schemas.microsoft.com/office/drawing/2014/main" val="20002"/>
                    </a:ext>
                  </a:extLst>
                </a:gridCol>
                <a:gridCol w="2000264">
                  <a:extLst>
                    <a:ext uri="{9D8B030D-6E8A-4147-A177-3AD203B41FA5}">
                      <a16:colId xmlns:a16="http://schemas.microsoft.com/office/drawing/2014/main" val="20003"/>
                    </a:ext>
                  </a:extLst>
                </a:gridCol>
              </a:tblGrid>
              <a:tr h="1009950">
                <a:tc>
                  <a:txBody>
                    <a:bodyPr/>
                    <a:lstStyle/>
                    <a:p>
                      <a:pPr algn="ctr"/>
                      <a:endParaRPr lang="pt-PT" sz="2200" dirty="0"/>
                    </a:p>
                  </a:txBody>
                  <a:tcPr anchor="ctr">
                    <a:solidFill>
                      <a:schemeClr val="tx2">
                        <a:lumMod val="60000"/>
                        <a:lumOff val="40000"/>
                      </a:schemeClr>
                    </a:solidFill>
                  </a:tcPr>
                </a:tc>
                <a:tc>
                  <a:txBody>
                    <a:bodyPr/>
                    <a:lstStyle/>
                    <a:p>
                      <a:pPr algn="ctr"/>
                      <a:r>
                        <a:rPr lang="pt-PT" sz="2200" dirty="0"/>
                        <a:t>ICU</a:t>
                      </a:r>
                      <a:r>
                        <a:rPr lang="pt-PT" sz="2200" baseline="0" dirty="0"/>
                        <a:t> patient without sepsis</a:t>
                      </a:r>
                      <a:endParaRPr lang="pt-PT" sz="2200" dirty="0"/>
                    </a:p>
                  </a:txBody>
                  <a:tcPr anchor="ctr">
                    <a:solidFill>
                      <a:schemeClr val="tx2">
                        <a:lumMod val="60000"/>
                        <a:lumOff val="40000"/>
                      </a:schemeClr>
                    </a:solidFill>
                  </a:tcPr>
                </a:tc>
                <a:tc>
                  <a:txBody>
                    <a:bodyPr/>
                    <a:lstStyle/>
                    <a:p>
                      <a:pPr algn="ctr"/>
                      <a:r>
                        <a:rPr lang="pt-PT" sz="2200" dirty="0"/>
                        <a:t>Septic at admission</a:t>
                      </a:r>
                      <a:r>
                        <a:rPr lang="pt-PT" sz="2200" baseline="0" dirty="0"/>
                        <a:t> to ICU</a:t>
                      </a:r>
                      <a:endParaRPr lang="pt-PT" sz="2200" dirty="0"/>
                    </a:p>
                  </a:txBody>
                  <a:tcPr anchor="ctr">
                    <a:solidFill>
                      <a:schemeClr val="tx2">
                        <a:lumMod val="60000"/>
                        <a:lumOff val="40000"/>
                      </a:schemeClr>
                    </a:solidFill>
                  </a:tcPr>
                </a:tc>
                <a:tc>
                  <a:txBody>
                    <a:bodyPr/>
                    <a:lstStyle/>
                    <a:p>
                      <a:pPr algn="ctr"/>
                      <a:r>
                        <a:rPr lang="pt-PT" sz="2200" dirty="0" err="1"/>
                        <a:t>Developing</a:t>
                      </a:r>
                      <a:r>
                        <a:rPr lang="pt-PT" sz="2200" dirty="0"/>
                        <a:t> </a:t>
                      </a:r>
                      <a:r>
                        <a:rPr lang="pt-PT" sz="2200" dirty="0" err="1"/>
                        <a:t>sepsis</a:t>
                      </a:r>
                      <a:r>
                        <a:rPr lang="pt-PT" sz="2200" dirty="0"/>
                        <a:t> </a:t>
                      </a:r>
                      <a:r>
                        <a:rPr lang="pt-PT" sz="2200" dirty="0" err="1"/>
                        <a:t>during</a:t>
                      </a:r>
                      <a:r>
                        <a:rPr lang="pt-PT" sz="2200" baseline="0" dirty="0"/>
                        <a:t> </a:t>
                      </a:r>
                      <a:r>
                        <a:rPr lang="pt-PT" sz="2200" baseline="0" dirty="0" err="1"/>
                        <a:t>the</a:t>
                      </a:r>
                      <a:r>
                        <a:rPr lang="pt-PT" sz="2200" baseline="0" dirty="0"/>
                        <a:t> </a:t>
                      </a:r>
                      <a:r>
                        <a:rPr lang="pt-PT" sz="2200" dirty="0"/>
                        <a:t>ICU</a:t>
                      </a:r>
                      <a:r>
                        <a:rPr lang="pt-PT" sz="2200" baseline="0" dirty="0"/>
                        <a:t> stay</a:t>
                      </a:r>
                      <a:endParaRPr lang="pt-PT" sz="2200" dirty="0"/>
                    </a:p>
                  </a:txBody>
                  <a:tcPr anchor="ctr">
                    <a:solidFill>
                      <a:schemeClr val="tx2">
                        <a:lumMod val="60000"/>
                        <a:lumOff val="40000"/>
                      </a:schemeClr>
                    </a:solidFill>
                  </a:tcPr>
                </a:tc>
                <a:extLst>
                  <a:ext uri="{0D108BD9-81ED-4DB2-BD59-A6C34878D82A}">
                    <a16:rowId xmlns:a16="http://schemas.microsoft.com/office/drawing/2014/main" val="10000"/>
                  </a:ext>
                </a:extLst>
              </a:tr>
              <a:tr h="715132">
                <a:tc>
                  <a:txBody>
                    <a:bodyPr/>
                    <a:lstStyle/>
                    <a:p>
                      <a:pPr algn="ctr"/>
                      <a:r>
                        <a:rPr lang="pt-PT" sz="2200" dirty="0"/>
                        <a:t>Average daily costs of care</a:t>
                      </a:r>
                    </a:p>
                  </a:txBody>
                  <a:tcPr anchor="ctr">
                    <a:solidFill>
                      <a:schemeClr val="tx2">
                        <a:lumMod val="40000"/>
                        <a:lumOff val="60000"/>
                      </a:schemeClr>
                    </a:solidFill>
                  </a:tcPr>
                </a:tc>
                <a:tc>
                  <a:txBody>
                    <a:bodyPr/>
                    <a:lstStyle/>
                    <a:p>
                      <a:pPr algn="ctr"/>
                      <a:r>
                        <a:rPr lang="pt-PT" sz="2200" dirty="0"/>
                        <a:t>$750</a:t>
                      </a:r>
                    </a:p>
                  </a:txBody>
                  <a:tcPr anchor="ctr">
                    <a:solidFill>
                      <a:schemeClr val="tx2">
                        <a:lumMod val="40000"/>
                        <a:lumOff val="60000"/>
                      </a:schemeClr>
                    </a:solidFill>
                  </a:tcPr>
                </a:tc>
                <a:tc>
                  <a:txBody>
                    <a:bodyPr/>
                    <a:lstStyle/>
                    <a:p>
                      <a:pPr algn="ctr"/>
                      <a:r>
                        <a:rPr lang="pt-PT" sz="2200" dirty="0"/>
                        <a:t>$930</a:t>
                      </a:r>
                    </a:p>
                  </a:txBody>
                  <a:tcPr anchor="ctr">
                    <a:solidFill>
                      <a:schemeClr val="tx2">
                        <a:lumMod val="40000"/>
                        <a:lumOff val="60000"/>
                      </a:schemeClr>
                    </a:solidFill>
                  </a:tcPr>
                </a:tc>
                <a:tc>
                  <a:txBody>
                    <a:bodyPr/>
                    <a:lstStyle/>
                    <a:p>
                      <a:pPr algn="ctr"/>
                      <a:r>
                        <a:rPr lang="pt-PT" sz="2200" dirty="0"/>
                        <a:t>$1,079</a:t>
                      </a:r>
                    </a:p>
                  </a:txBody>
                  <a:tcPr anchor="ctr">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10" name="TextBox 9"/>
          <p:cNvSpPr txBox="1"/>
          <p:nvPr/>
        </p:nvSpPr>
        <p:spPr>
          <a:xfrm>
            <a:off x="2309786" y="6143644"/>
            <a:ext cx="2643206" cy="369332"/>
          </a:xfrm>
          <a:prstGeom prst="rect">
            <a:avLst/>
          </a:prstGeom>
          <a:noFill/>
        </p:spPr>
        <p:txBody>
          <a:bodyPr wrap="square" rtlCol="0">
            <a:spAutoFit/>
          </a:bodyPr>
          <a:lstStyle/>
          <a:p>
            <a:r>
              <a:rPr lang="pt-PT" dirty="0"/>
              <a:t>Note:  2002 rates</a:t>
            </a:r>
          </a:p>
        </p:txBody>
      </p:sp>
    </p:spTree>
    <p:extLst>
      <p:ext uri="{BB962C8B-B14F-4D97-AF65-F5344CB8AC3E}">
        <p14:creationId xmlns:p14="http://schemas.microsoft.com/office/powerpoint/2010/main" val="5364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A01F-59E8-EA7B-2C01-197CA87482F7}"/>
              </a:ext>
            </a:extLst>
          </p:cNvPr>
          <p:cNvSpPr>
            <a:spLocks noGrp="1" noRot="1" noMove="1" noResize="1" noEditPoints="1" noAdjustHandles="1" noChangeArrowheads="1" noChangeShapeType="1"/>
          </p:cNvSpPr>
          <p:nvPr>
            <p:ph type="title"/>
          </p:nvPr>
        </p:nvSpPr>
        <p:spPr/>
        <p:txBody>
          <a:bodyPr/>
          <a:lstStyle/>
          <a:p>
            <a:r>
              <a:rPr lang="en-US" dirty="0"/>
              <a:t>We take data for granted</a:t>
            </a:r>
            <a:endParaRPr lang="LID4096" dirty="0"/>
          </a:p>
        </p:txBody>
      </p:sp>
      <p:sp>
        <p:nvSpPr>
          <p:cNvPr id="4" name="Slide Number Placeholder 3">
            <a:extLst>
              <a:ext uri="{FF2B5EF4-FFF2-40B4-BE49-F238E27FC236}">
                <a16:creationId xmlns:a16="http://schemas.microsoft.com/office/drawing/2014/main" id="{CEDE0C4C-3B09-598B-48FF-4341C3DFACC5}"/>
              </a:ext>
            </a:extLst>
          </p:cNvPr>
          <p:cNvSpPr>
            <a:spLocks noGrp="1"/>
          </p:cNvSpPr>
          <p:nvPr>
            <p:ph type="sldNum" sz="quarter" idx="12"/>
          </p:nvPr>
        </p:nvSpPr>
        <p:spPr/>
        <p:txBody>
          <a:bodyPr/>
          <a:lstStyle/>
          <a:p>
            <a:fld id="{A91BF5F0-98D6-4645-BDED-827194AA7B09}" type="slidenum">
              <a:rPr lang="en-GB" smtClean="0"/>
              <a:t>6</a:t>
            </a:fld>
            <a:endParaRPr lang="en-GB" dirty="0"/>
          </a:p>
        </p:txBody>
      </p:sp>
      <p:sp>
        <p:nvSpPr>
          <p:cNvPr id="5" name="Picture Placeholder 4">
            <a:extLst>
              <a:ext uri="{FF2B5EF4-FFF2-40B4-BE49-F238E27FC236}">
                <a16:creationId xmlns:a16="http://schemas.microsoft.com/office/drawing/2014/main" id="{44E75CD5-E165-0472-2CA7-7F8E8170EAEE}"/>
              </a:ext>
            </a:extLst>
          </p:cNvPr>
          <p:cNvSpPr>
            <a:spLocks noGrp="1"/>
          </p:cNvSpPr>
          <p:nvPr>
            <p:ph type="pic" sz="quarter" idx="13"/>
          </p:nvPr>
        </p:nvSpPr>
        <p:spPr/>
        <p:txBody>
          <a:bodyPr/>
          <a:lstStyle/>
          <a:p>
            <a:endParaRPr lang="LID4096"/>
          </a:p>
        </p:txBody>
      </p:sp>
      <p:sp>
        <p:nvSpPr>
          <p:cNvPr id="8" name="Picture Placeholder 7">
            <a:extLst>
              <a:ext uri="{FF2B5EF4-FFF2-40B4-BE49-F238E27FC236}">
                <a16:creationId xmlns:a16="http://schemas.microsoft.com/office/drawing/2014/main" id="{7F905C2C-69CD-4D59-6FBD-1278791AF737}"/>
              </a:ext>
            </a:extLst>
          </p:cNvPr>
          <p:cNvSpPr>
            <a:spLocks noGrp="1"/>
          </p:cNvSpPr>
          <p:nvPr>
            <p:ph type="pic" sz="quarter" idx="17"/>
          </p:nvPr>
        </p:nvSpPr>
        <p:spPr/>
        <p:txBody>
          <a:bodyPr/>
          <a:lstStyle/>
          <a:p>
            <a:endParaRPr lang="LID4096"/>
          </a:p>
        </p:txBody>
      </p:sp>
      <p:sp>
        <p:nvSpPr>
          <p:cNvPr id="10" name="Picture Placeholder 9">
            <a:extLst>
              <a:ext uri="{FF2B5EF4-FFF2-40B4-BE49-F238E27FC236}">
                <a16:creationId xmlns:a16="http://schemas.microsoft.com/office/drawing/2014/main" id="{B23664D3-707A-80F6-BF1C-15AFE60C094D}"/>
              </a:ext>
            </a:extLst>
          </p:cNvPr>
          <p:cNvSpPr>
            <a:spLocks noGrp="1"/>
          </p:cNvSpPr>
          <p:nvPr>
            <p:ph type="pic" sz="quarter" idx="19"/>
          </p:nvPr>
        </p:nvSpPr>
        <p:spPr/>
        <p:txBody>
          <a:bodyPr/>
          <a:lstStyle/>
          <a:p>
            <a:endParaRPr lang="LID4096"/>
          </a:p>
        </p:txBody>
      </p:sp>
      <p:pic>
        <p:nvPicPr>
          <p:cNvPr id="4098" name="Picture 2" descr="Young businesswoman undergoing facial recognition at airport check-in">
            <a:extLst>
              <a:ext uri="{FF2B5EF4-FFF2-40B4-BE49-F238E27FC236}">
                <a16:creationId xmlns:a16="http://schemas.microsoft.com/office/drawing/2014/main" id="{9A1EAD7A-3EF4-9725-F48F-FDD1DDA3B6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 r="41692"/>
          <a:stretch>
            <a:fillRect/>
          </a:stretch>
        </p:blipFill>
        <p:spPr bwMode="auto">
          <a:xfrm>
            <a:off x="646219" y="1543433"/>
            <a:ext cx="3291840" cy="37711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rtificial Intelligence of Deep Learning">
            <a:extLst>
              <a:ext uri="{FF2B5EF4-FFF2-40B4-BE49-F238E27FC236}">
                <a16:creationId xmlns:a16="http://schemas.microsoft.com/office/drawing/2014/main" id="{933AD23C-909F-D338-E173-CE94DFD115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39914"/>
          <a:stretch>
            <a:fillRect/>
          </a:stretch>
        </p:blipFill>
        <p:spPr bwMode="auto">
          <a:xfrm>
            <a:off x="4467564" y="1543433"/>
            <a:ext cx="3291840" cy="37711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obot arm and semiconductor">
            <a:extLst>
              <a:ext uri="{FF2B5EF4-FFF2-40B4-BE49-F238E27FC236}">
                <a16:creationId xmlns:a16="http://schemas.microsoft.com/office/drawing/2014/main" id="{C51D1BEF-D287-0916-D72F-45EEDA19B5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36" r="40967"/>
          <a:stretch>
            <a:fillRect/>
          </a:stretch>
        </p:blipFill>
        <p:spPr bwMode="auto">
          <a:xfrm>
            <a:off x="8288910" y="1543434"/>
            <a:ext cx="3291840" cy="377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902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2690" name="Object 2"/>
          <p:cNvGraphicFramePr>
            <a:graphicFrameLocks noChangeAspect="1"/>
          </p:cNvGraphicFramePr>
          <p:nvPr/>
        </p:nvGraphicFramePr>
        <p:xfrm>
          <a:off x="1524000" y="1268760"/>
          <a:ext cx="9253906" cy="5589240"/>
        </p:xfrm>
        <a:graphic>
          <a:graphicData uri="http://schemas.openxmlformats.org/presentationml/2006/ole">
            <mc:AlternateContent xmlns:mc="http://schemas.openxmlformats.org/markup-compatibility/2006">
              <mc:Choice xmlns:v="urn:schemas-microsoft-com:vml" Requires="v">
                <p:oleObj name="CorelDRAW" r:id="rId2" imgW="7462080" imgH="4669560" progId="">
                  <p:embed/>
                </p:oleObj>
              </mc:Choice>
              <mc:Fallback>
                <p:oleObj name="CorelDRAW" r:id="rId2" imgW="7462080" imgH="4669560" progId="">
                  <p:embed/>
                  <p:pic>
                    <p:nvPicPr>
                      <p:cNvPr id="24269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68760"/>
                        <a:ext cx="9253906" cy="5589240"/>
                      </a:xfrm>
                      <a:prstGeom prst="rect">
                        <a:avLst/>
                      </a:prstGeom>
                      <a:solidFill>
                        <a:srgbClr val="FFFF99"/>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2691" name="Rectangle 3"/>
          <p:cNvSpPr>
            <a:spLocks noGrp="1" noChangeArrowheads="1"/>
          </p:cNvSpPr>
          <p:nvPr>
            <p:ph type="title"/>
          </p:nvPr>
        </p:nvSpPr>
        <p:spPr/>
        <p:txBody>
          <a:bodyPr/>
          <a:lstStyle/>
          <a:p>
            <a:r>
              <a:rPr lang="en-GB"/>
              <a:t>Example - initial rulebase</a:t>
            </a:r>
          </a:p>
        </p:txBody>
      </p:sp>
      <p:sp>
        <p:nvSpPr>
          <p:cNvPr id="6" name="Slide Number Placeholder 5"/>
          <p:cNvSpPr>
            <a:spLocks noGrp="1"/>
          </p:cNvSpPr>
          <p:nvPr>
            <p:ph type="sldNum" sz="quarter" idx="12"/>
          </p:nvPr>
        </p:nvSpPr>
        <p:spPr/>
        <p:txBody>
          <a:bodyPr/>
          <a:lstStyle/>
          <a:p>
            <a:pPr algn="r"/>
            <a:fld id="{96432019-6725-44AC-92C5-78BB0487F473}" type="slidenum">
              <a:rPr lang="nl-NL" smtClean="0"/>
              <a:pPr algn="r"/>
              <a:t>60</a:t>
            </a:fld>
            <a:endParaRPr lang="nl-NL" dirty="0"/>
          </a:p>
        </p:txBody>
      </p:sp>
    </p:spTree>
    <p:extLst>
      <p:ext uri="{BB962C8B-B14F-4D97-AF65-F5344CB8AC3E}">
        <p14:creationId xmlns:p14="http://schemas.microsoft.com/office/powerpoint/2010/main" val="345364874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1340769"/>
            <a:ext cx="9144000" cy="5517232"/>
            <a:chOff x="720" y="96"/>
            <a:chExt cx="4944" cy="4083"/>
          </a:xfrm>
        </p:grpSpPr>
        <p:sp>
          <p:nvSpPr>
            <p:cNvPr id="243715" name="Rectangle 3"/>
            <p:cNvSpPr>
              <a:spLocks noChangeArrowheads="1"/>
            </p:cNvSpPr>
            <p:nvPr/>
          </p:nvSpPr>
          <p:spPr bwMode="auto">
            <a:xfrm>
              <a:off x="720" y="96"/>
              <a:ext cx="4944" cy="312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43716" name="Rectangle 4"/>
            <p:cNvSpPr>
              <a:spLocks noChangeArrowheads="1"/>
            </p:cNvSpPr>
            <p:nvPr/>
          </p:nvSpPr>
          <p:spPr bwMode="auto">
            <a:xfrm>
              <a:off x="720" y="3216"/>
              <a:ext cx="4944" cy="192"/>
            </a:xfrm>
            <a:prstGeom prst="rect">
              <a:avLst/>
            </a:prstGeom>
            <a:solidFill>
              <a:srgbClr val="FFCC99"/>
            </a:solidFill>
            <a:ln w="9525">
              <a:noFill/>
              <a:miter lim="800000"/>
              <a:headEnd/>
              <a:tailEnd/>
            </a:ln>
            <a:effectLst/>
          </p:spPr>
          <p:txBody>
            <a:bodyPr wrap="none" anchor="ctr"/>
            <a:lstStyle/>
            <a:p>
              <a:pPr algn="ctr">
                <a:spcBef>
                  <a:spcPct val="20000"/>
                </a:spcBef>
                <a:buClr>
                  <a:srgbClr val="000099"/>
                </a:buClr>
                <a:buFont typeface="Arial Unicode MS" pitchFamily="34" charset="-128"/>
                <a:buNone/>
              </a:pPr>
              <a:endParaRPr kumimoji="1" lang="en-GB" sz="2000"/>
            </a:p>
          </p:txBody>
        </p:sp>
        <p:sp>
          <p:nvSpPr>
            <p:cNvPr id="243717" name="Rectangle 5"/>
            <p:cNvSpPr>
              <a:spLocks noChangeArrowheads="1"/>
            </p:cNvSpPr>
            <p:nvPr/>
          </p:nvSpPr>
          <p:spPr bwMode="auto">
            <a:xfrm>
              <a:off x="720" y="3792"/>
              <a:ext cx="4944" cy="192"/>
            </a:xfrm>
            <a:prstGeom prst="rect">
              <a:avLst/>
            </a:prstGeom>
            <a:solidFill>
              <a:srgbClr val="FFCC99"/>
            </a:solidFill>
            <a:ln w="9525">
              <a:noFill/>
              <a:miter lim="800000"/>
              <a:headEnd/>
              <a:tailEnd/>
            </a:ln>
            <a:effectLst/>
          </p:spPr>
          <p:txBody>
            <a:bodyPr wrap="none" anchor="ctr"/>
            <a:lstStyle/>
            <a:p>
              <a:pPr algn="ctr">
                <a:spcBef>
                  <a:spcPct val="20000"/>
                </a:spcBef>
                <a:buClr>
                  <a:srgbClr val="000099"/>
                </a:buClr>
                <a:buFont typeface="Arial Unicode MS" pitchFamily="34" charset="-128"/>
                <a:buNone/>
              </a:pPr>
              <a:endParaRPr kumimoji="1" lang="en-GB" sz="2000"/>
            </a:p>
          </p:txBody>
        </p:sp>
        <p:sp>
          <p:nvSpPr>
            <p:cNvPr id="243718" name="Rectangle 6"/>
            <p:cNvSpPr>
              <a:spLocks noChangeArrowheads="1"/>
            </p:cNvSpPr>
            <p:nvPr/>
          </p:nvSpPr>
          <p:spPr bwMode="auto">
            <a:xfrm>
              <a:off x="720" y="3600"/>
              <a:ext cx="4944" cy="192"/>
            </a:xfrm>
            <a:prstGeom prst="rect">
              <a:avLst/>
            </a:prstGeom>
            <a:solidFill>
              <a:srgbClr val="00FFCC"/>
            </a:solidFill>
            <a:ln w="9525">
              <a:noFill/>
              <a:miter lim="800000"/>
              <a:headEnd/>
              <a:tailEnd/>
            </a:ln>
            <a:effectLst/>
          </p:spPr>
          <p:txBody>
            <a:bodyPr wrap="none" anchor="ctr"/>
            <a:lstStyle/>
            <a:p>
              <a:pPr algn="ctr">
                <a:spcBef>
                  <a:spcPct val="20000"/>
                </a:spcBef>
                <a:buClr>
                  <a:srgbClr val="000099"/>
                </a:buClr>
                <a:buFont typeface="Arial Unicode MS" pitchFamily="34" charset="-128"/>
                <a:buNone/>
              </a:pPr>
              <a:endParaRPr kumimoji="1" lang="en-GB" sz="2000"/>
            </a:p>
          </p:txBody>
        </p:sp>
        <p:sp>
          <p:nvSpPr>
            <p:cNvPr id="243719" name="Rectangle 7"/>
            <p:cNvSpPr>
              <a:spLocks noChangeArrowheads="1"/>
            </p:cNvSpPr>
            <p:nvPr/>
          </p:nvSpPr>
          <p:spPr bwMode="auto">
            <a:xfrm>
              <a:off x="720" y="3984"/>
              <a:ext cx="4944" cy="192"/>
            </a:xfrm>
            <a:prstGeom prst="rect">
              <a:avLst/>
            </a:prstGeom>
            <a:solidFill>
              <a:srgbClr val="FFFF99"/>
            </a:solidFill>
            <a:ln w="9525">
              <a:noFill/>
              <a:miter lim="800000"/>
              <a:headEnd/>
              <a:tailEnd/>
            </a:ln>
            <a:effectLst/>
          </p:spPr>
          <p:txBody>
            <a:bodyPr wrap="none" anchor="ctr"/>
            <a:lstStyle/>
            <a:p>
              <a:endParaRPr lang="en-US"/>
            </a:p>
          </p:txBody>
        </p:sp>
        <p:sp>
          <p:nvSpPr>
            <p:cNvPr id="243720" name="Rectangle 8"/>
            <p:cNvSpPr>
              <a:spLocks noChangeArrowheads="1"/>
            </p:cNvSpPr>
            <p:nvPr/>
          </p:nvSpPr>
          <p:spPr bwMode="auto">
            <a:xfrm>
              <a:off x="720" y="3408"/>
              <a:ext cx="4944" cy="192"/>
            </a:xfrm>
            <a:prstGeom prst="rect">
              <a:avLst/>
            </a:prstGeom>
            <a:solidFill>
              <a:srgbClr val="FFFF99"/>
            </a:solidFill>
            <a:ln w="9525">
              <a:noFill/>
              <a:miter lim="800000"/>
              <a:headEnd/>
              <a:tailEnd/>
            </a:ln>
            <a:effectLst/>
          </p:spPr>
          <p:txBody>
            <a:bodyPr wrap="none" anchor="ctr"/>
            <a:lstStyle/>
            <a:p>
              <a:endParaRPr lang="en-US"/>
            </a:p>
          </p:txBody>
        </p:sp>
        <p:graphicFrame>
          <p:nvGraphicFramePr>
            <p:cNvPr id="243721" name="Object 9"/>
            <p:cNvGraphicFramePr>
              <a:graphicFrameLocks noChangeAspect="1"/>
            </p:cNvGraphicFramePr>
            <p:nvPr/>
          </p:nvGraphicFramePr>
          <p:xfrm>
            <a:off x="864" y="144"/>
            <a:ext cx="4668" cy="2784"/>
          </p:xfrm>
          <a:graphic>
            <a:graphicData uri="http://schemas.openxmlformats.org/presentationml/2006/ole">
              <mc:AlternateContent xmlns:mc="http://schemas.openxmlformats.org/markup-compatibility/2006">
                <mc:Choice xmlns:v="urn:schemas-microsoft-com:vml" Requires="v">
                  <p:oleObj name="CorelDRAW!" r:id="rId2" imgW="7409160" imgH="4511520" progId="">
                    <p:embed/>
                  </p:oleObj>
                </mc:Choice>
                <mc:Fallback>
                  <p:oleObj name="CorelDRAW!" r:id="rId2" imgW="7409160" imgH="4511520" progId="">
                    <p:embed/>
                    <p:pic>
                      <p:nvPicPr>
                        <p:cNvPr id="243721"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44"/>
                          <a:ext cx="4668" cy="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43722" name="Object 10"/>
            <p:cNvGraphicFramePr>
              <a:graphicFrameLocks noChangeAspect="1"/>
            </p:cNvGraphicFramePr>
            <p:nvPr/>
          </p:nvGraphicFramePr>
          <p:xfrm>
            <a:off x="720" y="2956"/>
            <a:ext cx="4792" cy="1223"/>
          </p:xfrm>
          <a:graphic>
            <a:graphicData uri="http://schemas.openxmlformats.org/presentationml/2006/ole">
              <mc:AlternateContent xmlns:mc="http://schemas.openxmlformats.org/markup-compatibility/2006">
                <mc:Choice xmlns:v="urn:schemas-microsoft-com:vml" Requires="v">
                  <p:oleObj name="CorelDRAW!" r:id="rId4" imgW="7605720" imgH="1941120" progId="">
                    <p:embed/>
                  </p:oleObj>
                </mc:Choice>
                <mc:Fallback>
                  <p:oleObj name="CorelDRAW!" r:id="rId4" imgW="7605720" imgH="1941120" progId="">
                    <p:embed/>
                    <p:pic>
                      <p:nvPicPr>
                        <p:cNvPr id="243722"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2956"/>
                          <a:ext cx="4792" cy="1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sp>
        <p:nvSpPr>
          <p:cNvPr id="243723" name="Rectangle 11"/>
          <p:cNvSpPr>
            <a:spLocks noGrp="1" noChangeArrowheads="1"/>
          </p:cNvSpPr>
          <p:nvPr>
            <p:ph type="title"/>
          </p:nvPr>
        </p:nvSpPr>
        <p:spPr/>
        <p:txBody>
          <a:bodyPr/>
          <a:lstStyle/>
          <a:p>
            <a:r>
              <a:rPr lang="en-GB"/>
              <a:t>Example - simplified rulebase</a:t>
            </a:r>
          </a:p>
        </p:txBody>
      </p:sp>
      <p:sp>
        <p:nvSpPr>
          <p:cNvPr id="14" name="Slide Number Placeholder 13"/>
          <p:cNvSpPr>
            <a:spLocks noGrp="1"/>
          </p:cNvSpPr>
          <p:nvPr>
            <p:ph type="sldNum" sz="quarter" idx="12"/>
          </p:nvPr>
        </p:nvSpPr>
        <p:spPr/>
        <p:txBody>
          <a:bodyPr/>
          <a:lstStyle/>
          <a:p>
            <a:pPr algn="r"/>
            <a:fld id="{96432019-6725-44AC-92C5-78BB0487F473}" type="slidenum">
              <a:rPr lang="nl-NL" smtClean="0"/>
              <a:pPr algn="r"/>
              <a:t>61</a:t>
            </a:fld>
            <a:endParaRPr lang="nl-NL" dirty="0"/>
          </a:p>
        </p:txBody>
      </p:sp>
    </p:spTree>
    <p:extLst>
      <p:ext uri="{BB962C8B-B14F-4D97-AF65-F5344CB8AC3E}">
        <p14:creationId xmlns:p14="http://schemas.microsoft.com/office/powerpoint/2010/main" val="308163937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8" name="Picture 6" descr="http://www.qliklearn.com/Content/image/features.jpg"/>
          <p:cNvPicPr>
            <a:picLocks noChangeAspect="1" noChangeArrowheads="1"/>
          </p:cNvPicPr>
          <p:nvPr/>
        </p:nvPicPr>
        <p:blipFill>
          <a:blip r:embed="rId3" cstate="print"/>
          <a:srcRect/>
          <a:stretch>
            <a:fillRect/>
          </a:stretch>
        </p:blipFill>
        <p:spPr bwMode="auto">
          <a:xfrm>
            <a:off x="1919536" y="4336938"/>
            <a:ext cx="3203848" cy="2521062"/>
          </a:xfrm>
          <a:prstGeom prst="rect">
            <a:avLst/>
          </a:prstGeom>
          <a:noFill/>
        </p:spPr>
      </p:pic>
      <p:sp>
        <p:nvSpPr>
          <p:cNvPr id="6" name="Title 5"/>
          <p:cNvSpPr>
            <a:spLocks noGrp="1"/>
          </p:cNvSpPr>
          <p:nvPr>
            <p:ph type="title"/>
          </p:nvPr>
        </p:nvSpPr>
        <p:spPr/>
        <p:txBody>
          <a:bodyPr/>
          <a:lstStyle/>
          <a:p>
            <a:r>
              <a:rPr lang="en-US" dirty="0"/>
              <a:t>Variables</a:t>
            </a:r>
          </a:p>
        </p:txBody>
      </p:sp>
      <p:sp>
        <p:nvSpPr>
          <p:cNvPr id="10" name="Slide Number Placeholder 9"/>
          <p:cNvSpPr>
            <a:spLocks noGrp="1"/>
          </p:cNvSpPr>
          <p:nvPr>
            <p:ph type="sldNum" sz="quarter" idx="12"/>
          </p:nvPr>
        </p:nvSpPr>
        <p:spPr>
          <a:prstGeom prst="rect">
            <a:avLst/>
          </a:prstGeom>
        </p:spPr>
        <p:txBody>
          <a:bodyPr/>
          <a:lstStyle/>
          <a:p>
            <a:fld id="{1F7E2372-52E4-B544-BFFB-EAB0912A788C}" type="slidenum">
              <a:rPr lang="en-US" smtClean="0"/>
              <a:pPr/>
              <a:t>62</a:t>
            </a:fld>
            <a:endParaRPr lang="en-US" dirty="0"/>
          </a:p>
        </p:txBody>
      </p:sp>
      <p:sp>
        <p:nvSpPr>
          <p:cNvPr id="11" name="Content Placeholder 10"/>
          <p:cNvSpPr>
            <a:spLocks noGrp="1"/>
          </p:cNvSpPr>
          <p:nvPr>
            <p:ph sz="half" idx="4294967295"/>
          </p:nvPr>
        </p:nvSpPr>
        <p:spPr>
          <a:xfrm>
            <a:off x="889855" y="1600200"/>
            <a:ext cx="4537075" cy="3959225"/>
          </a:xfrm>
        </p:spPr>
        <p:txBody>
          <a:bodyPr/>
          <a:lstStyle/>
          <a:p>
            <a:pPr>
              <a:lnSpc>
                <a:spcPct val="150000"/>
              </a:lnSpc>
            </a:pPr>
            <a:r>
              <a:rPr lang="en-US" dirty="0"/>
              <a:t>27 variables per patient</a:t>
            </a:r>
          </a:p>
          <a:p>
            <a:pPr>
              <a:lnSpc>
                <a:spcPct val="150000"/>
              </a:lnSpc>
            </a:pPr>
            <a:r>
              <a:rPr lang="en-US" dirty="0"/>
              <a:t>Different sampling rates</a:t>
            </a:r>
          </a:p>
          <a:p>
            <a:pPr>
              <a:lnSpc>
                <a:spcPct val="150000"/>
              </a:lnSpc>
            </a:pPr>
            <a:r>
              <a:rPr lang="en-US" dirty="0"/>
              <a:t>Possible missing values</a:t>
            </a:r>
          </a:p>
        </p:txBody>
      </p:sp>
      <p:pic>
        <p:nvPicPr>
          <p:cNvPr id="8" name="Picture 7" descr="Screen shot 2012-03-14 at 1.48.29 PM.png"/>
          <p:cNvPicPr>
            <a:picLocks noChangeAspect="1"/>
          </p:cNvPicPr>
          <p:nvPr/>
        </p:nvPicPr>
        <p:blipFill>
          <a:blip r:embed="rId4" cstate="print"/>
          <a:stretch>
            <a:fillRect/>
          </a:stretch>
        </p:blipFill>
        <p:spPr>
          <a:xfrm>
            <a:off x="6038723" y="222789"/>
            <a:ext cx="3929675" cy="6635211"/>
          </a:xfrm>
          <a:prstGeom prst="rect">
            <a:avLst/>
          </a:prstGeom>
        </p:spPr>
      </p:pic>
    </p:spTree>
    <p:extLst>
      <p:ext uri="{BB962C8B-B14F-4D97-AF65-F5344CB8AC3E}">
        <p14:creationId xmlns:p14="http://schemas.microsoft.com/office/powerpoint/2010/main" val="3245090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1857375" y="1454150"/>
            <a:ext cx="8496300" cy="784571"/>
          </a:xfrm>
          <a:prstGeom prst="rect">
            <a:avLst/>
          </a:prstGeom>
          <a:noFill/>
          <a:ln w="9525">
            <a:noFill/>
            <a:round/>
            <a:headEnd/>
            <a:tailEnd/>
          </a:ln>
        </p:spPr>
        <p:txBody>
          <a:bodyPr lIns="90000" tIns="52200" rIns="90000" bIns="45000">
            <a:prstTxWarp prst="textNoShape">
              <a:avLst/>
            </a:prstTxWarp>
          </a:bodyPr>
          <a:lstStyle/>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a:t>Course of </a:t>
            </a:r>
            <a:r>
              <a:rPr lang="en-US" sz="2400" b="1" dirty="0"/>
              <a:t>septic shock</a:t>
            </a:r>
            <a:r>
              <a:rPr lang="en-US" sz="2400" dirty="0"/>
              <a:t>:</a:t>
            </a:r>
          </a:p>
          <a:p>
            <a:pPr marL="341313" indent="-339725" algn="just">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dirty="0"/>
          </a:p>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endParaRPr>
          </a:p>
          <a:p>
            <a:pPr marL="741363" lvl="1" indent="-282575">
              <a:lnSpc>
                <a:spcPct val="98000"/>
              </a:lnSpc>
              <a:spcBef>
                <a:spcPts val="525"/>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lvl="3" indent="-284163">
              <a:lnSpc>
                <a:spcPct val="98000"/>
              </a:lnSpc>
              <a:spcBef>
                <a:spcPts val="525"/>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25"/>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63"/>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p:txBody>
      </p:sp>
      <p:sp>
        <p:nvSpPr>
          <p:cNvPr id="18" name="Title 17"/>
          <p:cNvSpPr>
            <a:spLocks noGrp="1"/>
          </p:cNvSpPr>
          <p:nvPr>
            <p:ph type="title"/>
          </p:nvPr>
        </p:nvSpPr>
        <p:spPr/>
        <p:txBody>
          <a:bodyPr/>
          <a:lstStyle/>
          <a:p>
            <a:r>
              <a:rPr lang="en-US"/>
              <a:t>Septic Shock</a:t>
            </a:r>
            <a:br>
              <a:rPr lang="en-US"/>
            </a:br>
            <a:endParaRPr lang="en-US" dirty="0"/>
          </a:p>
        </p:txBody>
      </p:sp>
      <p:sp>
        <p:nvSpPr>
          <p:cNvPr id="8" name="Slide Number Placeholder 7"/>
          <p:cNvSpPr>
            <a:spLocks noGrp="1"/>
          </p:cNvSpPr>
          <p:nvPr>
            <p:ph type="sldNum" sz="quarter" idx="12"/>
          </p:nvPr>
        </p:nvSpPr>
        <p:spPr>
          <a:prstGeom prst="rect">
            <a:avLst/>
          </a:prstGeom>
        </p:spPr>
        <p:txBody>
          <a:bodyPr/>
          <a:lstStyle/>
          <a:p>
            <a:fld id="{1F7E2372-52E4-B544-BFFB-EAB0912A788C}" type="slidenum">
              <a:rPr lang="en-US" smtClean="0"/>
              <a:pPr/>
              <a:t>63</a:t>
            </a:fld>
            <a:endParaRPr lang="en-US" dirty="0"/>
          </a:p>
        </p:txBody>
      </p:sp>
      <p:sp>
        <p:nvSpPr>
          <p:cNvPr id="15" name="Rectangle 14"/>
          <p:cNvSpPr/>
          <p:nvPr/>
        </p:nvSpPr>
        <p:spPr>
          <a:xfrm>
            <a:off x="1870075" y="1722682"/>
            <a:ext cx="8353425" cy="516039"/>
          </a:xfrm>
          <a:prstGeom prst="rect">
            <a:avLst/>
          </a:prstGeom>
        </p:spPr>
        <p:txBody>
          <a:bodyPr wrap="square">
            <a:spAutoFit/>
          </a:bodyPr>
          <a:lstStyle/>
          <a:p>
            <a:pPr marL="341313" indent="-339725">
              <a:lnSpc>
                <a:spcPct val="98000"/>
              </a:lnSpc>
              <a:spcBef>
                <a:spcPts val="563"/>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800" dirty="0">
              <a:solidFill>
                <a:srgbClr val="000000"/>
              </a:solidFill>
              <a:latin typeface="Calibri" charset="0"/>
            </a:endParaRPr>
          </a:p>
        </p:txBody>
      </p:sp>
      <p:sp>
        <p:nvSpPr>
          <p:cNvPr id="10" name="Chevron 9"/>
          <p:cNvSpPr/>
          <p:nvPr/>
        </p:nvSpPr>
        <p:spPr>
          <a:xfrm>
            <a:off x="4080915" y="3098800"/>
            <a:ext cx="1540943" cy="6604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Sepsis</a:t>
            </a:r>
          </a:p>
        </p:txBody>
      </p:sp>
      <p:sp>
        <p:nvSpPr>
          <p:cNvPr id="11" name="Chevron 10"/>
          <p:cNvSpPr/>
          <p:nvPr/>
        </p:nvSpPr>
        <p:spPr>
          <a:xfrm>
            <a:off x="2760116" y="3098800"/>
            <a:ext cx="1540943" cy="6604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SIRS</a:t>
            </a:r>
          </a:p>
        </p:txBody>
      </p:sp>
      <p:sp>
        <p:nvSpPr>
          <p:cNvPr id="12" name="Chevron 11"/>
          <p:cNvSpPr/>
          <p:nvPr/>
        </p:nvSpPr>
        <p:spPr>
          <a:xfrm>
            <a:off x="6688650" y="3098800"/>
            <a:ext cx="1540943" cy="6604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Septic Shock</a:t>
            </a:r>
          </a:p>
        </p:txBody>
      </p:sp>
      <p:sp>
        <p:nvSpPr>
          <p:cNvPr id="13" name="Chevron 12"/>
          <p:cNvSpPr/>
          <p:nvPr/>
        </p:nvSpPr>
        <p:spPr>
          <a:xfrm>
            <a:off x="5384794" y="3098800"/>
            <a:ext cx="1540942" cy="6604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Severe Sepsis</a:t>
            </a:r>
          </a:p>
        </p:txBody>
      </p:sp>
      <p:sp>
        <p:nvSpPr>
          <p:cNvPr id="14" name="Chevron 13"/>
          <p:cNvSpPr/>
          <p:nvPr/>
        </p:nvSpPr>
        <p:spPr>
          <a:xfrm>
            <a:off x="7992525" y="3098800"/>
            <a:ext cx="1540942" cy="6604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MODS</a:t>
            </a:r>
          </a:p>
        </p:txBody>
      </p:sp>
      <p:sp>
        <p:nvSpPr>
          <p:cNvPr id="16" name="TextBox 15"/>
          <p:cNvSpPr txBox="1"/>
          <p:nvPr/>
        </p:nvSpPr>
        <p:spPr>
          <a:xfrm>
            <a:off x="2108200" y="5486401"/>
            <a:ext cx="5643984" cy="646331"/>
          </a:xfrm>
          <a:prstGeom prst="rect">
            <a:avLst/>
          </a:prstGeom>
          <a:noFill/>
        </p:spPr>
        <p:txBody>
          <a:bodyPr wrap="square" rtlCol="0">
            <a:spAutoFit/>
          </a:bodyPr>
          <a:lstStyle/>
          <a:p>
            <a:r>
              <a:rPr lang="en-US" dirty="0"/>
              <a:t>SIRS – Systemic Inflammatory Response Syndrome</a:t>
            </a:r>
          </a:p>
          <a:p>
            <a:r>
              <a:rPr lang="en-US" dirty="0"/>
              <a:t>MODS – Multiple Organ Dysfunction Syndrome</a:t>
            </a:r>
          </a:p>
        </p:txBody>
      </p:sp>
      <p:sp>
        <p:nvSpPr>
          <p:cNvPr id="17" name="TextBox 16"/>
          <p:cNvSpPr txBox="1"/>
          <p:nvPr/>
        </p:nvSpPr>
        <p:spPr>
          <a:xfrm>
            <a:off x="4763820" y="4149081"/>
            <a:ext cx="5904180" cy="1200329"/>
          </a:xfrm>
          <a:prstGeom prst="rect">
            <a:avLst/>
          </a:prstGeom>
          <a:noFill/>
        </p:spPr>
        <p:txBody>
          <a:bodyPr wrap="none" rtlCol="0">
            <a:spAutoFit/>
          </a:bodyPr>
          <a:lstStyle/>
          <a:p>
            <a:r>
              <a:rPr lang="en-US" b="1" dirty="0"/>
              <a:t>Septic Shock</a:t>
            </a:r>
            <a:r>
              <a:rPr lang="en-US" dirty="0"/>
              <a:t> is defined as</a:t>
            </a:r>
            <a:r>
              <a:rPr lang="en-US" i="1" dirty="0"/>
              <a:t> </a:t>
            </a:r>
            <a:r>
              <a:rPr lang="en-US" dirty="0"/>
              <a:t>sepsis-induced hypotension</a:t>
            </a:r>
            <a:br>
              <a:rPr lang="en-US" dirty="0"/>
            </a:br>
            <a:r>
              <a:rPr lang="en-US" dirty="0"/>
              <a:t>despite adequate fluid resuscitation, </a:t>
            </a:r>
            <a:br>
              <a:rPr lang="en-US" dirty="0"/>
            </a:br>
            <a:r>
              <a:rPr lang="en-US" dirty="0"/>
              <a:t>along with the presence of perfusion abnormalities [1].</a:t>
            </a:r>
          </a:p>
          <a:p>
            <a:endParaRPr lang="en-US" dirty="0"/>
          </a:p>
        </p:txBody>
      </p:sp>
    </p:spTree>
    <p:extLst>
      <p:ext uri="{BB962C8B-B14F-4D97-AF65-F5344CB8AC3E}">
        <p14:creationId xmlns:p14="http://schemas.microsoft.com/office/powerpoint/2010/main" val="12553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 parameterized membership function</a:t>
            </a:r>
          </a:p>
        </p:txBody>
      </p:sp>
      <p:sp>
        <p:nvSpPr>
          <p:cNvPr id="3" name="Slide Number Placeholder 2"/>
          <p:cNvSpPr>
            <a:spLocks noGrp="1"/>
          </p:cNvSpPr>
          <p:nvPr>
            <p:ph type="sldNum" sz="quarter" idx="12"/>
          </p:nvPr>
        </p:nvSpPr>
        <p:spPr>
          <a:xfrm>
            <a:off x="731838" y="6245687"/>
            <a:ext cx="1667695" cy="175799"/>
          </a:xfrm>
        </p:spPr>
        <p:txBody>
          <a:bodyPr/>
          <a:lstStyle/>
          <a:p>
            <a:pPr algn="r"/>
            <a:fld id="{96432019-6725-44AC-92C5-78BB0487F473}" type="slidenum">
              <a:rPr lang="nl-NL" smtClean="0"/>
              <a:pPr algn="r"/>
              <a:t>64</a:t>
            </a:fld>
            <a:endParaRPr lang="nl-NL" dirty="0"/>
          </a:p>
        </p:txBody>
      </p:sp>
      <p:pic>
        <p:nvPicPr>
          <p:cNvPr id="328706" name="Picture 2"/>
          <p:cNvPicPr>
            <a:picLocks noChangeAspect="1" noChangeArrowheads="1"/>
          </p:cNvPicPr>
          <p:nvPr/>
        </p:nvPicPr>
        <p:blipFill>
          <a:blip r:embed="rId2" cstate="print"/>
          <a:srcRect/>
          <a:stretch>
            <a:fillRect/>
          </a:stretch>
        </p:blipFill>
        <p:spPr bwMode="auto">
          <a:xfrm>
            <a:off x="733060" y="1556793"/>
            <a:ext cx="9180095" cy="4448919"/>
          </a:xfrm>
          <a:prstGeom prst="rect">
            <a:avLst/>
          </a:prstGeom>
          <a:noFill/>
          <a:ln w="9525">
            <a:noFill/>
            <a:miter lim="800000"/>
            <a:headEnd/>
            <a:tailEnd/>
          </a:ln>
          <a:effectLst/>
        </p:spPr>
      </p:pic>
    </p:spTree>
    <p:extLst>
      <p:ext uri="{BB962C8B-B14F-4D97-AF65-F5344CB8AC3E}">
        <p14:creationId xmlns:p14="http://schemas.microsoft.com/office/powerpoint/2010/main" val="1678739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59792" y="1371600"/>
            <a:ext cx="7543800" cy="5105400"/>
            <a:chOff x="192" y="144"/>
            <a:chExt cx="2256" cy="2160"/>
          </a:xfrm>
        </p:grpSpPr>
        <p:sp>
          <p:nvSpPr>
            <p:cNvPr id="238595" name="Rectangle 3"/>
            <p:cNvSpPr>
              <a:spLocks noChangeArrowheads="1"/>
            </p:cNvSpPr>
            <p:nvPr/>
          </p:nvSpPr>
          <p:spPr bwMode="auto">
            <a:xfrm>
              <a:off x="192" y="144"/>
              <a:ext cx="2256" cy="21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238596" name="Object 4"/>
            <p:cNvGraphicFramePr>
              <a:graphicFrameLocks noChangeAspect="1"/>
            </p:cNvGraphicFramePr>
            <p:nvPr/>
          </p:nvGraphicFramePr>
          <p:xfrm>
            <a:off x="240" y="144"/>
            <a:ext cx="2208" cy="2155"/>
          </p:xfrm>
          <a:graphic>
            <a:graphicData uri="http://schemas.openxmlformats.org/presentationml/2006/ole">
              <mc:AlternateContent xmlns:mc="http://schemas.openxmlformats.org/markup-compatibility/2006">
                <mc:Choice xmlns:v="urn:schemas-microsoft-com:vml" Requires="v">
                  <p:oleObj name="CorelDRAW!" r:id="rId2" imgW="5532120" imgH="5399280" progId="">
                    <p:embed/>
                  </p:oleObj>
                </mc:Choice>
                <mc:Fallback>
                  <p:oleObj name="CorelDRAW!" r:id="rId2" imgW="5532120" imgH="5399280" progId="">
                    <p:embed/>
                    <p:pic>
                      <p:nvPicPr>
                        <p:cNvPr id="23859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44"/>
                          <a:ext cx="2208" cy="2155"/>
                        </a:xfrm>
                        <a:prstGeom prst="rect">
                          <a:avLst/>
                        </a:prstGeom>
                        <a:noFill/>
                        <a:ln>
                          <a:noFill/>
                        </a:ln>
                      </p:spPr>
                    </p:pic>
                  </p:oleObj>
                </mc:Fallback>
              </mc:AlternateContent>
            </a:graphicData>
          </a:graphic>
        </p:graphicFrame>
      </p:grpSp>
      <p:sp>
        <p:nvSpPr>
          <p:cNvPr id="238597" name="Rectangle 5"/>
          <p:cNvSpPr>
            <a:spLocks noGrp="1" noChangeArrowheads="1"/>
          </p:cNvSpPr>
          <p:nvPr>
            <p:ph type="title"/>
          </p:nvPr>
        </p:nvSpPr>
        <p:spPr/>
        <p:txBody>
          <a:bodyPr/>
          <a:lstStyle/>
          <a:p>
            <a:r>
              <a:rPr lang="en-GB"/>
              <a:t>Redundancy </a:t>
            </a:r>
          </a:p>
        </p:txBody>
      </p:sp>
      <p:sp>
        <p:nvSpPr>
          <p:cNvPr id="8" name="Slide Number Placeholder 7"/>
          <p:cNvSpPr>
            <a:spLocks noGrp="1"/>
          </p:cNvSpPr>
          <p:nvPr>
            <p:ph type="sldNum" sz="quarter" idx="12"/>
          </p:nvPr>
        </p:nvSpPr>
        <p:spPr>
          <a:xfrm>
            <a:off x="731838" y="6245687"/>
            <a:ext cx="1195153" cy="175799"/>
          </a:xfrm>
        </p:spPr>
        <p:txBody>
          <a:bodyPr/>
          <a:lstStyle/>
          <a:p>
            <a:pPr algn="r"/>
            <a:fld id="{96432019-6725-44AC-92C5-78BB0487F473}" type="slidenum">
              <a:rPr lang="nl-NL" smtClean="0"/>
              <a:pPr algn="r"/>
              <a:t>65</a:t>
            </a:fld>
            <a:endParaRPr lang="nl-NL" dirty="0"/>
          </a:p>
        </p:txBody>
      </p:sp>
    </p:spTree>
    <p:extLst>
      <p:ext uri="{BB962C8B-B14F-4D97-AF65-F5344CB8AC3E}">
        <p14:creationId xmlns:p14="http://schemas.microsoft.com/office/powerpoint/2010/main" val="263917600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simplification_flowchart.eps"/>
          <p:cNvPicPr>
            <a:picLocks noChangeAspect="1"/>
          </p:cNvPicPr>
          <p:nvPr/>
        </p:nvPicPr>
        <p:blipFill>
          <a:blip r:embed="rId3" cstate="print"/>
          <a:stretch>
            <a:fillRect/>
          </a:stretch>
        </p:blipFill>
        <p:spPr>
          <a:xfrm>
            <a:off x="3794896" y="1290882"/>
            <a:ext cx="6873104" cy="5567119"/>
          </a:xfrm>
          <a:prstGeom prst="rect">
            <a:avLst/>
          </a:prstGeom>
        </p:spPr>
      </p:pic>
      <p:sp>
        <p:nvSpPr>
          <p:cNvPr id="8" name="Title 7"/>
          <p:cNvSpPr>
            <a:spLocks noGrp="1"/>
          </p:cNvSpPr>
          <p:nvPr>
            <p:ph type="title"/>
          </p:nvPr>
        </p:nvSpPr>
        <p:spPr/>
        <p:txBody>
          <a:bodyPr/>
          <a:lstStyle/>
          <a:p>
            <a:r>
              <a:rPr lang="en-US" dirty="0"/>
              <a:t>Similarity-based model simplification</a:t>
            </a:r>
          </a:p>
        </p:txBody>
      </p:sp>
      <p:sp>
        <p:nvSpPr>
          <p:cNvPr id="22" name="Slide Number Placeholder 21"/>
          <p:cNvSpPr>
            <a:spLocks noGrp="1"/>
          </p:cNvSpPr>
          <p:nvPr>
            <p:ph type="sldNum" sz="quarter" idx="12"/>
          </p:nvPr>
        </p:nvSpPr>
        <p:spPr>
          <a:prstGeom prst="rect">
            <a:avLst/>
          </a:prstGeom>
        </p:spPr>
        <p:txBody>
          <a:bodyPr/>
          <a:lstStyle/>
          <a:p>
            <a:fld id="{1F7E2372-52E4-B544-BFFB-EAB0912A788C}" type="slidenum">
              <a:rPr lang="en-US" smtClean="0"/>
              <a:pPr/>
              <a:t>66</a:t>
            </a:fld>
            <a:endParaRPr lang="en-US" dirty="0"/>
          </a:p>
        </p:txBody>
      </p:sp>
      <p:sp>
        <p:nvSpPr>
          <p:cNvPr id="7" name="Text Box 1"/>
          <p:cNvSpPr txBox="1">
            <a:spLocks noChangeArrowheads="1"/>
          </p:cNvSpPr>
          <p:nvPr/>
        </p:nvSpPr>
        <p:spPr bwMode="auto">
          <a:xfrm>
            <a:off x="1524000" y="1435100"/>
            <a:ext cx="8496300" cy="5599262"/>
          </a:xfrm>
          <a:prstGeom prst="rect">
            <a:avLst/>
          </a:prstGeom>
          <a:noFill/>
          <a:ln w="9525">
            <a:noFill/>
            <a:round/>
            <a:headEnd/>
            <a:tailEnd/>
          </a:ln>
        </p:spPr>
        <p:txBody>
          <a:bodyPr lIns="90000" tIns="52200" rIns="90000" bIns="45000">
            <a:prstTxWarp prst="textNoShape">
              <a:avLst/>
            </a:prstTxWarp>
          </a:bodyPr>
          <a:lstStyle/>
          <a:p>
            <a:pPr marL="798513" lvl="1" indent="-339725">
              <a:lnSpc>
                <a:spcPct val="98000"/>
              </a:lnSpc>
              <a:spcBef>
                <a:spcPts val="563"/>
              </a:spcBef>
              <a:buClr>
                <a:schemeClr val="tx2">
                  <a:lumMod val="60000"/>
                  <a:lumOff val="40000"/>
                </a:schemeClr>
              </a:buClr>
              <a:buSzPct val="75000"/>
              <a:buFont typeface="Wingdings"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dirty="0" err="1"/>
              <a:t>Setnes</a:t>
            </a:r>
            <a:r>
              <a:rPr lang="en-US" sz="2400" dirty="0"/>
              <a:t> </a:t>
            </a:r>
            <a:r>
              <a:rPr lang="en-US" sz="2400" i="1" dirty="0"/>
              <a:t>et al. </a:t>
            </a:r>
            <a:r>
              <a:rPr lang="en-US" sz="2400" dirty="0"/>
              <a:t>(1998)</a:t>
            </a:r>
            <a:endParaRPr lang="en-US" sz="2200" dirty="0">
              <a:solidFill>
                <a:srgbClr val="000000"/>
              </a:solidFill>
            </a:endParaRPr>
          </a:p>
          <a:p>
            <a:pPr lvl="3" indent="-284163">
              <a:lnSpc>
                <a:spcPct val="98000"/>
              </a:lnSpc>
              <a:spcBef>
                <a:spcPts val="525"/>
              </a:spcBef>
              <a:buClr>
                <a:schemeClr val="tx2">
                  <a:lumMod val="60000"/>
                  <a:lumOff val="40000"/>
                </a:schemeClr>
              </a:buClr>
              <a:buSzPct val="7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200" dirty="0">
              <a:solidFill>
                <a:srgbClr val="000000"/>
              </a:solidFill>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25"/>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741363" lvl="1" indent="-282575">
              <a:lnSpc>
                <a:spcPct val="98000"/>
              </a:lnSpc>
              <a:spcBef>
                <a:spcPts val="525"/>
              </a:spcBef>
              <a:buClr>
                <a:srgbClr val="A2AEBC"/>
              </a:buCl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a:p>
            <a:pPr marL="341313" indent="-339725">
              <a:lnSpc>
                <a:spcPct val="98000"/>
              </a:lnSpc>
              <a:spcBef>
                <a:spcPts val="563"/>
              </a:spcBef>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000" dirty="0">
              <a:solidFill>
                <a:srgbClr val="000000"/>
              </a:solidFill>
              <a:latin typeface="Calibri" charset="0"/>
            </a:endParaRPr>
          </a:p>
        </p:txBody>
      </p:sp>
    </p:spTree>
    <p:extLst>
      <p:ext uri="{BB962C8B-B14F-4D97-AF65-F5344CB8AC3E}">
        <p14:creationId xmlns:p14="http://schemas.microsoft.com/office/powerpoint/2010/main" val="2137284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r>
              <a:rPr lang="en-US" dirty="0"/>
              <a:t>Fuzzy models in healthcare: probabilistic fuzzy systems</a:t>
            </a:r>
          </a:p>
        </p:txBody>
      </p:sp>
    </p:spTree>
    <p:extLst>
      <p:ext uri="{BB962C8B-B14F-4D97-AF65-F5344CB8AC3E}">
        <p14:creationId xmlns:p14="http://schemas.microsoft.com/office/powerpoint/2010/main" val="35107297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1400698"/>
            <a:ext cx="8755341" cy="296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4365104"/>
            <a:ext cx="8755341" cy="1509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pl-PL" dirty="0"/>
              <a:t>Example of lab results</a:t>
            </a:r>
            <a:endParaRPr lang="en-US" dirty="0"/>
          </a:p>
        </p:txBody>
      </p:sp>
    </p:spTree>
    <p:extLst>
      <p:ext uri="{BB962C8B-B14F-4D97-AF65-F5344CB8AC3E}">
        <p14:creationId xmlns:p14="http://schemas.microsoft.com/office/powerpoint/2010/main" val="2983476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Blood tests</a:t>
            </a:r>
            <a:endParaRPr lang="en-US" dirty="0"/>
          </a:p>
        </p:txBody>
      </p:sp>
      <p:sp>
        <p:nvSpPr>
          <p:cNvPr id="3" name="Content Placeholder 2"/>
          <p:cNvSpPr>
            <a:spLocks noGrp="1"/>
          </p:cNvSpPr>
          <p:nvPr>
            <p:ph idx="4294967295"/>
          </p:nvPr>
        </p:nvSpPr>
        <p:spPr>
          <a:xfrm>
            <a:off x="932810" y="2262188"/>
            <a:ext cx="8111177" cy="3506787"/>
          </a:xfrm>
        </p:spPr>
        <p:txBody>
          <a:bodyPr/>
          <a:lstStyle/>
          <a:p>
            <a:pPr marL="0" indent="0">
              <a:buNone/>
            </a:pPr>
            <a:r>
              <a:rPr lang="pl-PL" dirty="0"/>
              <a:t>What do they measure?</a:t>
            </a:r>
          </a:p>
          <a:p>
            <a:endParaRPr lang="pl-PL" dirty="0"/>
          </a:p>
          <a:p>
            <a:endParaRPr lang="pl-PL" dirty="0"/>
          </a:p>
          <a:p>
            <a:endParaRPr lang="pl-PL" dirty="0"/>
          </a:p>
          <a:p>
            <a:endParaRPr lang="pl-PL" dirty="0"/>
          </a:p>
        </p:txBody>
      </p:sp>
      <p:pic>
        <p:nvPicPr>
          <p:cNvPr id="1026" name="Picture 2" descr="http://blogs-images.forbes.com/davidkroll/files/2014/09/Blood-to-serum-Imupro-Internatio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229" y="2995289"/>
            <a:ext cx="3932597" cy="230425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6311900" y="1628801"/>
            <a:ext cx="4104580" cy="39592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6575" indent="-266700" algn="l" rtl="0" eaLnBrk="1" fontAlgn="base" hangingPunct="1">
              <a:spcBef>
                <a:spcPct val="20000"/>
              </a:spcBef>
              <a:spcAft>
                <a:spcPct val="0"/>
              </a:spcAft>
              <a:buClr>
                <a:schemeClr val="tx1"/>
              </a:buClr>
              <a:buChar char="•"/>
              <a:defRPr sz="2200" b="1">
                <a:solidFill>
                  <a:schemeClr val="tx1"/>
                </a:solidFill>
                <a:latin typeface="+mn-lt"/>
              </a:defRPr>
            </a:lvl2pPr>
            <a:lvl3pPr marL="809625" indent="-265113" algn="l" rtl="0" eaLnBrk="1" fontAlgn="base" hangingPunct="1">
              <a:spcBef>
                <a:spcPct val="20000"/>
              </a:spcBef>
              <a:spcAft>
                <a:spcPct val="0"/>
              </a:spcAft>
              <a:buClr>
                <a:schemeClr val="tx1"/>
              </a:buClr>
              <a:buFont typeface="Arial" charset="0"/>
              <a:buChar char="−"/>
              <a:defRPr sz="2200" b="1">
                <a:solidFill>
                  <a:schemeClr val="tx1"/>
                </a:solidFill>
                <a:latin typeface="+mn-lt"/>
              </a:defRPr>
            </a:lvl3pPr>
            <a:lvl4pPr marL="1090613" indent="-279400" algn="l" rtl="0" eaLnBrk="1" fontAlgn="base" hangingPunct="1">
              <a:spcBef>
                <a:spcPct val="20000"/>
              </a:spcBef>
              <a:spcAft>
                <a:spcPct val="0"/>
              </a:spcAft>
              <a:buClr>
                <a:schemeClr val="tx1"/>
              </a:buClr>
              <a:buFont typeface="Arial" charset="0"/>
              <a:buChar char="−"/>
              <a:defRPr sz="2200" b="1">
                <a:solidFill>
                  <a:schemeClr val="tx1"/>
                </a:solidFill>
                <a:latin typeface="+mn-lt"/>
              </a:defRPr>
            </a:lvl4pPr>
            <a:lvl5pPr marL="1349375" indent="-257175" algn="l" rtl="0" eaLnBrk="1" fontAlgn="base" hangingPunct="1">
              <a:spcBef>
                <a:spcPct val="20000"/>
              </a:spcBef>
              <a:spcAft>
                <a:spcPct val="0"/>
              </a:spcAft>
              <a:buClr>
                <a:schemeClr val="tx1"/>
              </a:buClr>
              <a:buFont typeface="Arial" charset="0"/>
              <a:buChar char="−"/>
              <a:defRPr sz="2200" b="1">
                <a:solidFill>
                  <a:schemeClr val="tx1"/>
                </a:solidFill>
                <a:latin typeface="+mn-lt"/>
              </a:defRPr>
            </a:lvl5pPr>
            <a:lvl6pPr marL="1806575" indent="-257175" algn="l" rtl="0" eaLnBrk="1" fontAlgn="base" hangingPunct="1">
              <a:spcBef>
                <a:spcPct val="20000"/>
              </a:spcBef>
              <a:spcAft>
                <a:spcPct val="0"/>
              </a:spcAft>
              <a:buClr>
                <a:schemeClr val="tx1"/>
              </a:buClr>
              <a:buFont typeface="Arial" charset="0"/>
              <a:buChar char="−"/>
              <a:defRPr sz="2200" b="1">
                <a:solidFill>
                  <a:schemeClr val="tx1"/>
                </a:solidFill>
                <a:latin typeface="+mn-lt"/>
              </a:defRPr>
            </a:lvl6pPr>
            <a:lvl7pPr marL="2263775" indent="-257175" algn="l" rtl="0" eaLnBrk="1" fontAlgn="base" hangingPunct="1">
              <a:spcBef>
                <a:spcPct val="20000"/>
              </a:spcBef>
              <a:spcAft>
                <a:spcPct val="0"/>
              </a:spcAft>
              <a:buClr>
                <a:schemeClr val="tx1"/>
              </a:buClr>
              <a:buFont typeface="Arial" charset="0"/>
              <a:buChar char="−"/>
              <a:defRPr sz="2200" b="1">
                <a:solidFill>
                  <a:schemeClr val="tx1"/>
                </a:solidFill>
                <a:latin typeface="+mn-lt"/>
              </a:defRPr>
            </a:lvl7pPr>
            <a:lvl8pPr marL="2720975" indent="-257175" algn="l" rtl="0" eaLnBrk="1" fontAlgn="base" hangingPunct="1">
              <a:spcBef>
                <a:spcPct val="20000"/>
              </a:spcBef>
              <a:spcAft>
                <a:spcPct val="0"/>
              </a:spcAft>
              <a:buClr>
                <a:schemeClr val="tx1"/>
              </a:buClr>
              <a:buFont typeface="Arial" charset="0"/>
              <a:buChar char="−"/>
              <a:defRPr sz="2200" b="1">
                <a:solidFill>
                  <a:schemeClr val="tx1"/>
                </a:solidFill>
                <a:latin typeface="+mn-lt"/>
              </a:defRPr>
            </a:lvl8pPr>
            <a:lvl9pPr marL="3178175" indent="-257175" algn="l" rtl="0" eaLnBrk="1" fontAlgn="base" hangingPunct="1">
              <a:spcBef>
                <a:spcPct val="20000"/>
              </a:spcBef>
              <a:spcAft>
                <a:spcPct val="0"/>
              </a:spcAft>
              <a:buClr>
                <a:schemeClr val="tx1"/>
              </a:buClr>
              <a:buFont typeface="Arial" charset="0"/>
              <a:buChar char="−"/>
              <a:defRPr sz="2200" b="1">
                <a:solidFill>
                  <a:schemeClr val="tx1"/>
                </a:solidFill>
                <a:latin typeface="+mn-lt"/>
              </a:defRPr>
            </a:lvl9pPr>
          </a:lstStyle>
          <a:p>
            <a:pPr marL="0" indent="0">
              <a:buNone/>
            </a:pPr>
            <a:r>
              <a:rPr lang="en-US" kern="0" dirty="0"/>
              <a:t>But…</a:t>
            </a:r>
            <a:endParaRPr lang="pl-PL" kern="0" dirty="0"/>
          </a:p>
          <a:p>
            <a:pPr marL="0" indent="0">
              <a:buNone/>
            </a:pPr>
            <a:endParaRPr lang="pl-PL" kern="0" dirty="0"/>
          </a:p>
          <a:p>
            <a:pPr marL="0" indent="0" algn="ctr">
              <a:buNone/>
            </a:pPr>
            <a:r>
              <a:rPr lang="pl-PL" sz="2800" kern="0" dirty="0"/>
              <a:t>The l</a:t>
            </a:r>
            <a:r>
              <a:rPr lang="en-US" sz="2800" kern="0" dirty="0" err="1"/>
              <a:t>evel</a:t>
            </a:r>
            <a:r>
              <a:rPr lang="en-US" sz="2800" kern="0" dirty="0"/>
              <a:t> of substance in </a:t>
            </a:r>
            <a:r>
              <a:rPr lang="en-US" sz="2800" kern="0" dirty="0">
                <a:solidFill>
                  <a:srgbClr val="FF0000"/>
                </a:solidFill>
              </a:rPr>
              <a:t>tissue</a:t>
            </a:r>
            <a:r>
              <a:rPr lang="en-US" sz="2800" kern="0" dirty="0"/>
              <a:t> may be </a:t>
            </a:r>
            <a:r>
              <a:rPr lang="en-US" sz="2800" kern="0" dirty="0">
                <a:solidFill>
                  <a:srgbClr val="FF0000"/>
                </a:solidFill>
              </a:rPr>
              <a:t>different</a:t>
            </a:r>
            <a:r>
              <a:rPr lang="en-US" sz="2800" kern="0" dirty="0"/>
              <a:t> than the level in the </a:t>
            </a:r>
            <a:r>
              <a:rPr lang="en-US" sz="2800" kern="0" dirty="0">
                <a:solidFill>
                  <a:srgbClr val="FF0000"/>
                </a:solidFill>
              </a:rPr>
              <a:t>blood</a:t>
            </a:r>
            <a:r>
              <a:rPr lang="pl-PL" sz="2800" kern="0" dirty="0">
                <a:solidFill>
                  <a:srgbClr val="FF0000"/>
                </a:solidFill>
              </a:rPr>
              <a:t> (serum)</a:t>
            </a:r>
          </a:p>
          <a:p>
            <a:pPr marL="0" indent="0" algn="ctr">
              <a:buNone/>
            </a:pPr>
            <a:endParaRPr lang="pl-PL" sz="2800" kern="0" dirty="0">
              <a:solidFill>
                <a:srgbClr val="FF0000"/>
              </a:solidFill>
            </a:endParaRPr>
          </a:p>
          <a:p>
            <a:pPr marL="0" indent="0">
              <a:buNone/>
            </a:pPr>
            <a:r>
              <a:rPr lang="pl-PL" sz="2800" kern="0" dirty="0"/>
              <a:t>E</a:t>
            </a:r>
            <a:r>
              <a:rPr lang="en-US" sz="2800" kern="0" dirty="0"/>
              <a:t>.g.</a:t>
            </a:r>
            <a:r>
              <a:rPr lang="pl-PL" sz="2800" kern="0" dirty="0"/>
              <a:t>: </a:t>
            </a:r>
            <a:r>
              <a:rPr lang="pl-PL" sz="2800" kern="0" dirty="0" err="1"/>
              <a:t>Vitamin</a:t>
            </a:r>
            <a:r>
              <a:rPr lang="pl-PL" sz="2800" kern="0" dirty="0"/>
              <a:t> B12 </a:t>
            </a:r>
            <a:r>
              <a:rPr lang="pl-PL" sz="2800" kern="0" dirty="0" err="1"/>
              <a:t>level</a:t>
            </a:r>
            <a:endParaRPr lang="en-US" sz="2800" kern="0" dirty="0"/>
          </a:p>
          <a:p>
            <a:endParaRPr lang="en-US" kern="0" dirty="0"/>
          </a:p>
        </p:txBody>
      </p:sp>
    </p:spTree>
    <p:extLst>
      <p:ext uri="{BB962C8B-B14F-4D97-AF65-F5344CB8AC3E}">
        <p14:creationId xmlns:p14="http://schemas.microsoft.com/office/powerpoint/2010/main" val="15067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CD2E558-A220-4D76-0EB4-20C5DF94F69D}"/>
              </a:ext>
            </a:extLst>
          </p:cNvPr>
          <p:cNvSpPr>
            <a:spLocks noGrp="1"/>
          </p:cNvSpPr>
          <p:nvPr>
            <p:ph type="title"/>
          </p:nvPr>
        </p:nvSpPr>
        <p:spPr/>
        <p:txBody>
          <a:bodyPr/>
          <a:lstStyle/>
          <a:p>
            <a:r>
              <a:rPr lang="en-US" dirty="0"/>
              <a:t>Growth of access to data</a:t>
            </a:r>
            <a:endParaRPr lang="LID4096" dirty="0"/>
          </a:p>
        </p:txBody>
      </p:sp>
      <p:sp>
        <p:nvSpPr>
          <p:cNvPr id="3" name="Slide Number Placeholder 2">
            <a:extLst>
              <a:ext uri="{FF2B5EF4-FFF2-40B4-BE49-F238E27FC236}">
                <a16:creationId xmlns:a16="http://schemas.microsoft.com/office/drawing/2014/main" id="{15C02D54-7721-7568-D69C-B1544C8ABB94}"/>
              </a:ext>
            </a:extLst>
          </p:cNvPr>
          <p:cNvSpPr>
            <a:spLocks noGrp="1"/>
          </p:cNvSpPr>
          <p:nvPr>
            <p:ph type="sldNum" sz="quarter" idx="12"/>
          </p:nvPr>
        </p:nvSpPr>
        <p:spPr/>
        <p:txBody>
          <a:bodyPr/>
          <a:lstStyle/>
          <a:p>
            <a:fld id="{A91BF5F0-98D6-4645-BDED-827194AA7B09}" type="slidenum">
              <a:rPr lang="en-GB" smtClean="0"/>
              <a:t>7</a:t>
            </a:fld>
            <a:endParaRPr lang="en-GB" dirty="0"/>
          </a:p>
        </p:txBody>
      </p:sp>
      <p:sp>
        <p:nvSpPr>
          <p:cNvPr id="12" name="New shape">
            <a:extLst>
              <a:ext uri="{FF2B5EF4-FFF2-40B4-BE49-F238E27FC236}">
                <a16:creationId xmlns:a16="http://schemas.microsoft.com/office/drawing/2014/main" id="{E6C23AB6-CAAE-6F40-84D8-A43A1F4E6151}"/>
              </a:ext>
            </a:extLst>
          </p:cNvPr>
          <p:cNvSpPr/>
          <p:nvPr/>
        </p:nvSpPr>
        <p:spPr>
          <a:xfrm>
            <a:off x="8870015" y="6228000"/>
            <a:ext cx="1170000" cy="237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New shape">
            <a:extLst>
              <a:ext uri="{FF2B5EF4-FFF2-40B4-BE49-F238E27FC236}">
                <a16:creationId xmlns:a16="http://schemas.microsoft.com/office/drawing/2014/main" id="{15E474A9-90A2-48B9-506F-B7BB6EC19AC2}"/>
              </a:ext>
            </a:extLst>
          </p:cNvPr>
          <p:cNvSpPr/>
          <p:nvPr/>
        </p:nvSpPr>
        <p:spPr>
          <a:xfrm>
            <a:off x="-7200" y="-7200"/>
            <a:ext cx="12211200" cy="54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New shape">
            <a:extLst>
              <a:ext uri="{FF2B5EF4-FFF2-40B4-BE49-F238E27FC236}">
                <a16:creationId xmlns:a16="http://schemas.microsoft.com/office/drawing/2014/main" id="{6C081988-AF16-E87D-8AE0-C840E6A48F61}"/>
              </a:ext>
            </a:extLst>
          </p:cNvPr>
          <p:cNvSpPr/>
          <p:nvPr/>
        </p:nvSpPr>
        <p:spPr>
          <a:xfrm>
            <a:off x="885600" y="6220800"/>
            <a:ext cx="8035199" cy="28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rmAutofit/>
          </a:bodyPr>
          <a:lstStyle/>
          <a:p>
            <a:pPr algn="l">
              <a:lnSpc>
                <a:spcPct val="100000"/>
              </a:lnSpc>
              <a:spcAft>
                <a:spcPct val="20000"/>
              </a:spcAft>
            </a:pPr>
            <a:endParaRPr sz="600">
              <a:solidFill>
                <a:srgbClr val="455F7C"/>
              </a:solidFill>
              <a:latin typeface="Open Sans"/>
            </a:endParaRPr>
          </a:p>
        </p:txBody>
      </p:sp>
      <p:graphicFrame>
        <p:nvGraphicFramePr>
          <p:cNvPr id="16" name="ChartObject">
            <a:extLst>
              <a:ext uri="{FF2B5EF4-FFF2-40B4-BE49-F238E27FC236}">
                <a16:creationId xmlns:a16="http://schemas.microsoft.com/office/drawing/2014/main" id="{78340F95-0D10-405C-DD5F-34F5EEA9E00F}"/>
              </a:ext>
            </a:extLst>
          </p:cNvPr>
          <p:cNvGraphicFramePr/>
          <p:nvPr/>
        </p:nvGraphicFramePr>
        <p:xfrm>
          <a:off x="586800" y="1882800"/>
          <a:ext cx="11016000" cy="4148550"/>
        </p:xfrm>
        <a:graphic>
          <a:graphicData uri="http://schemas.openxmlformats.org/drawingml/2006/chart">
            <c:chart xmlns:c="http://schemas.openxmlformats.org/drawingml/2006/chart" xmlns:r="http://schemas.openxmlformats.org/officeDocument/2006/relationships" r:id="rId4"/>
          </a:graphicData>
        </a:graphic>
      </p:graphicFrame>
      <p:sp>
        <p:nvSpPr>
          <p:cNvPr id="18" name="New shape">
            <a:extLst>
              <a:ext uri="{FF2B5EF4-FFF2-40B4-BE49-F238E27FC236}">
                <a16:creationId xmlns:a16="http://schemas.microsoft.com/office/drawing/2014/main" id="{6D74B406-E179-74BF-4FF8-9F47921D25E0}"/>
              </a:ext>
            </a:extLst>
          </p:cNvPr>
          <p:cNvSpPr/>
          <p:nvPr/>
        </p:nvSpPr>
        <p:spPr>
          <a:xfrm>
            <a:off x="496800" y="964854"/>
            <a:ext cx="11196000"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b">
            <a:normAutofit/>
          </a:bodyPr>
          <a:lstStyle/>
          <a:p>
            <a:pPr algn="l">
              <a:lnSpc>
                <a:spcPct val="100000"/>
              </a:lnSpc>
              <a:spcAft>
                <a:spcPct val="20000"/>
              </a:spcAft>
            </a:pPr>
            <a:r>
              <a:rPr lang="pt-PT" sz="2500" dirty="0">
                <a:solidFill>
                  <a:srgbClr val="0F2741"/>
                </a:solidFill>
                <a:latin typeface="Open Sans Light"/>
              </a:rPr>
              <a:t>N</a:t>
            </a:r>
            <a:r>
              <a:rPr sz="2500" dirty="0">
                <a:solidFill>
                  <a:srgbClr val="0F2741"/>
                </a:solidFill>
                <a:latin typeface="Open Sans Light"/>
              </a:rPr>
              <a:t>umber of internet users worldwide from 2014 to 2029 (in millions)</a:t>
            </a:r>
          </a:p>
        </p:txBody>
      </p:sp>
      <p:sp>
        <p:nvSpPr>
          <p:cNvPr id="19" name="New shape">
            <a:extLst>
              <a:ext uri="{FF2B5EF4-FFF2-40B4-BE49-F238E27FC236}">
                <a16:creationId xmlns:a16="http://schemas.microsoft.com/office/drawing/2014/main" id="{A556E262-392E-101F-790A-43B3DF282CD1}"/>
              </a:ext>
            </a:extLst>
          </p:cNvPr>
          <p:cNvSpPr/>
          <p:nvPr/>
        </p:nvSpPr>
        <p:spPr>
          <a:xfrm>
            <a:off x="1576896" y="6077465"/>
            <a:ext cx="3510605" cy="31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rmAutofit/>
          </a:bodyPr>
          <a:lstStyle/>
          <a:p>
            <a:pPr algn="l">
              <a:lnSpc>
                <a:spcPct val="100000"/>
              </a:lnSpc>
              <a:spcAft>
                <a:spcPct val="20000"/>
              </a:spcAft>
            </a:pPr>
            <a:r>
              <a:rPr sz="1100" dirty="0">
                <a:solidFill>
                  <a:srgbClr val="455F7C"/>
                </a:solidFill>
                <a:latin typeface="Open Sans"/>
              </a:rPr>
              <a:t>Number of internet users worldwide 2014-2029</a:t>
            </a:r>
          </a:p>
        </p:txBody>
      </p:sp>
    </p:spTree>
    <p:extLst>
      <p:ext uri="{BB962C8B-B14F-4D97-AF65-F5344CB8AC3E}">
        <p14:creationId xmlns:p14="http://schemas.microsoft.com/office/powerpoint/2010/main" val="1695799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a:t>
            </a:r>
          </a:p>
        </p:txBody>
      </p:sp>
      <p:pic>
        <p:nvPicPr>
          <p:cNvPr id="4" name="Picture 3"/>
          <p:cNvPicPr>
            <a:picLocks noChangeAspect="1"/>
          </p:cNvPicPr>
          <p:nvPr/>
        </p:nvPicPr>
        <p:blipFill>
          <a:blip r:embed="rId2"/>
          <a:stretch>
            <a:fillRect/>
          </a:stretch>
        </p:blipFill>
        <p:spPr>
          <a:xfrm>
            <a:off x="2063553" y="1369233"/>
            <a:ext cx="8183159" cy="5032935"/>
          </a:xfrm>
          <a:prstGeom prst="rect">
            <a:avLst/>
          </a:prstGeom>
        </p:spPr>
      </p:pic>
    </p:spTree>
    <p:extLst>
      <p:ext uri="{BB962C8B-B14F-4D97-AF65-F5344CB8AC3E}">
        <p14:creationId xmlns:p14="http://schemas.microsoft.com/office/powerpoint/2010/main" val="22548330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 MMA PFS model</a:t>
            </a:r>
          </a:p>
        </p:txBody>
      </p:sp>
      <p:pic>
        <p:nvPicPr>
          <p:cNvPr id="3" name="Picture 2"/>
          <p:cNvPicPr>
            <a:picLocks noChangeAspect="1"/>
          </p:cNvPicPr>
          <p:nvPr/>
        </p:nvPicPr>
        <p:blipFill>
          <a:blip r:embed="rId2"/>
          <a:stretch>
            <a:fillRect/>
          </a:stretch>
        </p:blipFill>
        <p:spPr>
          <a:xfrm>
            <a:off x="1730736" y="1324274"/>
            <a:ext cx="8730528" cy="5085518"/>
          </a:xfrm>
          <a:prstGeom prst="rect">
            <a:avLst/>
          </a:prstGeom>
        </p:spPr>
      </p:pic>
    </p:spTree>
    <p:extLst>
      <p:ext uri="{BB962C8B-B14F-4D97-AF65-F5344CB8AC3E}">
        <p14:creationId xmlns:p14="http://schemas.microsoft.com/office/powerpoint/2010/main" val="3277621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F92CFB-04FB-28F4-3E42-AC6A56CD2B56}"/>
              </a:ext>
            </a:extLst>
          </p:cNvPr>
          <p:cNvSpPr>
            <a:spLocks noGrp="1"/>
          </p:cNvSpPr>
          <p:nvPr>
            <p:ph type="sldNum" sz="quarter" idx="12"/>
          </p:nvPr>
        </p:nvSpPr>
        <p:spPr/>
        <p:txBody>
          <a:bodyPr/>
          <a:lstStyle/>
          <a:p>
            <a:fld id="{A91BF5F0-98D6-4645-BDED-827194AA7B09}" type="slidenum">
              <a:rPr lang="en-GB" smtClean="0"/>
              <a:t>72</a:t>
            </a:fld>
            <a:endParaRPr lang="en-GB" dirty="0"/>
          </a:p>
        </p:txBody>
      </p:sp>
      <p:pic>
        <p:nvPicPr>
          <p:cNvPr id="5" name="Picture 4" descr="A collage of graphs&#10;&#10;AI-generated content may be incorrect.">
            <a:extLst>
              <a:ext uri="{FF2B5EF4-FFF2-40B4-BE49-F238E27FC236}">
                <a16:creationId xmlns:a16="http://schemas.microsoft.com/office/drawing/2014/main" id="{58A0DDA2-3040-D766-5C60-BFB001B71581}"/>
              </a:ext>
            </a:extLst>
          </p:cNvPr>
          <p:cNvPicPr>
            <a:picLocks noChangeAspect="1"/>
          </p:cNvPicPr>
          <p:nvPr/>
        </p:nvPicPr>
        <p:blipFill>
          <a:blip r:embed="rId2"/>
          <a:stretch>
            <a:fillRect/>
          </a:stretch>
        </p:blipFill>
        <p:spPr>
          <a:xfrm>
            <a:off x="1847211" y="404934"/>
            <a:ext cx="6431484" cy="6431484"/>
          </a:xfrm>
          <a:prstGeom prst="rect">
            <a:avLst/>
          </a:prstGeom>
        </p:spPr>
      </p:pic>
    </p:spTree>
    <p:extLst>
      <p:ext uri="{BB962C8B-B14F-4D97-AF65-F5344CB8AC3E}">
        <p14:creationId xmlns:p14="http://schemas.microsoft.com/office/powerpoint/2010/main" val="35552529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12C504-09CA-478F-96C0-CD359728BC8C}"/>
              </a:ext>
            </a:extLst>
          </p:cNvPr>
          <p:cNvPicPr>
            <a:picLocks noChangeAspect="1"/>
          </p:cNvPicPr>
          <p:nvPr/>
        </p:nvPicPr>
        <p:blipFill>
          <a:blip r:embed="rId2"/>
          <a:stretch>
            <a:fillRect/>
          </a:stretch>
        </p:blipFill>
        <p:spPr>
          <a:xfrm>
            <a:off x="565227" y="305418"/>
            <a:ext cx="9290651" cy="6552582"/>
          </a:xfrm>
          <a:prstGeom prst="rect">
            <a:avLst/>
          </a:prstGeom>
        </p:spPr>
      </p:pic>
    </p:spTree>
    <p:extLst>
      <p:ext uri="{BB962C8B-B14F-4D97-AF65-F5344CB8AC3E}">
        <p14:creationId xmlns:p14="http://schemas.microsoft.com/office/powerpoint/2010/main" val="14443923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9E0B1950-61D8-4108-A33D-983D93568A43}"/>
              </a:ext>
            </a:extLst>
          </p:cNvPr>
          <p:cNvSpPr>
            <a:spLocks noGrp="1"/>
          </p:cNvSpPr>
          <p:nvPr>
            <p:ph type="title"/>
          </p:nvPr>
        </p:nvSpPr>
        <p:spPr>
          <a:xfrm>
            <a:off x="731838" y="612312"/>
            <a:ext cx="9043200" cy="609600"/>
          </a:xfrm>
        </p:spPr>
        <p:txBody>
          <a:bodyPr>
            <a:normAutofit/>
          </a:bodyPr>
          <a:lstStyle/>
          <a:p>
            <a:r>
              <a:rPr lang="en-US" altLang="zh-CN"/>
              <a:t>Multi-perspective conformance checking</a:t>
            </a:r>
            <a:endParaRPr lang="zh-CN" altLang="en-US" dirty="0"/>
          </a:p>
        </p:txBody>
      </p:sp>
      <p:sp>
        <p:nvSpPr>
          <p:cNvPr id="37" name="灯片编号占位符 2">
            <a:extLst>
              <a:ext uri="{FF2B5EF4-FFF2-40B4-BE49-F238E27FC236}">
                <a16:creationId xmlns:a16="http://schemas.microsoft.com/office/drawing/2014/main" id="{22F87FCC-2156-4A39-9D22-53D76526A533}"/>
              </a:ext>
            </a:extLst>
          </p:cNvPr>
          <p:cNvSpPr>
            <a:spLocks noGrp="1"/>
          </p:cNvSpPr>
          <p:nvPr>
            <p:ph type="sldNum" sz="quarter" idx="12"/>
          </p:nvPr>
        </p:nvSpPr>
        <p:spPr>
          <a:xfrm>
            <a:off x="731838" y="6205487"/>
            <a:ext cx="2743200" cy="216000"/>
          </a:xfrm>
        </p:spPr>
        <p:txBody>
          <a:bodyPr/>
          <a:lstStyle/>
          <a:p>
            <a:fld id="{1AAC388E-FA9E-4A2C-95EA-1F6B3A07935A}" type="slidenum">
              <a:rPr lang="zh-CN" altLang="en-US" smtClean="0"/>
              <a:pPr/>
              <a:t>74</a:t>
            </a:fld>
            <a:endParaRPr lang="zh-CN" altLang="en-US" dirty="0"/>
          </a:p>
        </p:txBody>
      </p:sp>
      <p:sp>
        <p:nvSpPr>
          <p:cNvPr id="26" name="灯片编号占位符 2">
            <a:extLst>
              <a:ext uri="{FF2B5EF4-FFF2-40B4-BE49-F238E27FC236}">
                <a16:creationId xmlns:a16="http://schemas.microsoft.com/office/drawing/2014/main" id="{48B5C1D8-4DF2-4FED-A63C-7505AB15D736}"/>
              </a:ext>
            </a:extLst>
          </p:cNvPr>
          <p:cNvSpPr>
            <a:spLocks noGrp="1"/>
          </p:cNvSpPr>
          <p:nvPr/>
        </p:nvSpPr>
        <p:spPr>
          <a:xfrm>
            <a:off x="9030455" y="6516239"/>
            <a:ext cx="2743200" cy="341761"/>
          </a:xfrm>
          <a:prstGeom prst="rect">
            <a:avLst/>
          </a:prstGeom>
        </p:spPr>
        <p:txBody>
          <a:bodyPr/>
          <a:lstStyle>
            <a:defPPr>
              <a:defRPr lang="zh-CN"/>
            </a:defPPr>
            <a:lvl1pPr marL="0" algn="r" defTabSz="914400" rtl="0" eaLnBrk="1" latinLnBrk="0" hangingPunct="1">
              <a:defRPr sz="11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003F88"/>
              </a:solidFill>
            </a:endParaRPr>
          </a:p>
        </p:txBody>
      </p:sp>
      <p:graphicFrame>
        <p:nvGraphicFramePr>
          <p:cNvPr id="11" name="Table 35">
            <a:extLst>
              <a:ext uri="{FF2B5EF4-FFF2-40B4-BE49-F238E27FC236}">
                <a16:creationId xmlns:a16="http://schemas.microsoft.com/office/drawing/2014/main" id="{1176AE15-2745-441D-B52A-9FCFF0A4CEEA}"/>
              </a:ext>
            </a:extLst>
          </p:cNvPr>
          <p:cNvGraphicFramePr>
            <a:graphicFrameLocks noGrp="1"/>
          </p:cNvGraphicFramePr>
          <p:nvPr/>
        </p:nvGraphicFramePr>
        <p:xfrm>
          <a:off x="1903766" y="4119389"/>
          <a:ext cx="4604656" cy="591648"/>
        </p:xfrm>
        <a:graphic>
          <a:graphicData uri="http://schemas.openxmlformats.org/drawingml/2006/table">
            <a:tbl>
              <a:tblPr firstRow="1" bandRow="1">
                <a:tableStyleId>{5940675A-B579-460E-94D1-54222C63F5DA}</a:tableStyleId>
              </a:tblPr>
              <a:tblGrid>
                <a:gridCol w="664027">
                  <a:extLst>
                    <a:ext uri="{9D8B030D-6E8A-4147-A177-3AD203B41FA5}">
                      <a16:colId xmlns:a16="http://schemas.microsoft.com/office/drawing/2014/main" val="38253729"/>
                    </a:ext>
                  </a:extLst>
                </a:gridCol>
                <a:gridCol w="1442357">
                  <a:extLst>
                    <a:ext uri="{9D8B030D-6E8A-4147-A177-3AD203B41FA5}">
                      <a16:colId xmlns:a16="http://schemas.microsoft.com/office/drawing/2014/main" val="4117874495"/>
                    </a:ext>
                  </a:extLst>
                </a:gridCol>
                <a:gridCol w="1175658">
                  <a:extLst>
                    <a:ext uri="{9D8B030D-6E8A-4147-A177-3AD203B41FA5}">
                      <a16:colId xmlns:a16="http://schemas.microsoft.com/office/drawing/2014/main" val="2009926193"/>
                    </a:ext>
                  </a:extLst>
                </a:gridCol>
                <a:gridCol w="1322614">
                  <a:extLst>
                    <a:ext uri="{9D8B030D-6E8A-4147-A177-3AD203B41FA5}">
                      <a16:colId xmlns:a16="http://schemas.microsoft.com/office/drawing/2014/main" val="404206042"/>
                    </a:ext>
                  </a:extLst>
                </a:gridCol>
              </a:tblGrid>
              <a:tr h="295824">
                <a:tc>
                  <a:txBody>
                    <a:bodyPr/>
                    <a:lstStyle/>
                    <a:p>
                      <a:pPr algn="ctr"/>
                      <a:r>
                        <a:rPr lang="en-US" altLang="zh-CN" sz="1100" dirty="0"/>
                        <a:t>Model</a:t>
                      </a:r>
                      <a:endParaRPr lang="zh-CN" altLang="en-US" sz="1100" dirty="0"/>
                    </a:p>
                  </a:txBody>
                  <a:tcPr anchor="ctr"/>
                </a:tc>
                <a:tc>
                  <a:txBody>
                    <a:bodyPr/>
                    <a:lstStyle/>
                    <a:p>
                      <a:pPr algn="ctr"/>
                      <a:r>
                        <a:rPr lang="en-US" altLang="zh-CN" sz="1100" dirty="0"/>
                        <a:t>Measure</a:t>
                      </a:r>
                      <a:endParaRPr lang="zh-CN" altLang="en-US"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dirty="0"/>
                        <a:t>Operation</a:t>
                      </a:r>
                      <a:endParaRPr lang="zh-CN" altLang="en-US" sz="1100" b="1" dirty="0"/>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t>Discharge</a:t>
                      </a:r>
                      <a:endParaRPr lang="zh-CN" altLang="en-US" sz="1100" dirty="0"/>
                    </a:p>
                  </a:txBody>
                  <a:tcPr anchor="ctr"/>
                </a:tc>
                <a:extLst>
                  <a:ext uri="{0D108BD9-81ED-4DB2-BD59-A6C34878D82A}">
                    <a16:rowId xmlns:a16="http://schemas.microsoft.com/office/drawing/2014/main" val="216678782"/>
                  </a:ext>
                </a:extLst>
              </a:tr>
              <a:tr h="295824">
                <a:tc>
                  <a:txBody>
                    <a:bodyPr/>
                    <a:lstStyle/>
                    <a:p>
                      <a:pPr algn="ctr"/>
                      <a:r>
                        <a:rPr lang="en-US" altLang="zh-CN" sz="1100" dirty="0"/>
                        <a:t>Log</a:t>
                      </a:r>
                      <a:endParaRPr lang="zh-CN" altLang="en-US" sz="1100" dirty="0"/>
                    </a:p>
                  </a:txBody>
                  <a:tcPr anchor="ctr"/>
                </a:tc>
                <a:tc>
                  <a:txBody>
                    <a:bodyPr/>
                    <a:lstStyle/>
                    <a:p>
                      <a:pPr algn="ctr"/>
                      <a:r>
                        <a:rPr lang="en-US" altLang="zh-CN" sz="1100" dirty="0"/>
                        <a:t>Measure, </a:t>
                      </a:r>
                      <a:r>
                        <a:rPr lang="en-US" altLang="zh-CN" sz="1000" dirty="0"/>
                        <a:t>SBP=190</a:t>
                      </a:r>
                      <a:endParaRPr lang="zh-CN" altLang="en-US" sz="11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dirty="0"/>
                        <a:t>Operation</a:t>
                      </a:r>
                      <a:endParaRPr lang="zh-CN" altLang="en-US" sz="1100" b="1" dirty="0"/>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t>Discharge</a:t>
                      </a:r>
                      <a:endParaRPr lang="zh-CN" altLang="en-US" sz="1100" dirty="0"/>
                    </a:p>
                  </a:txBody>
                  <a:tcPr anchor="ctr"/>
                </a:tc>
                <a:extLst>
                  <a:ext uri="{0D108BD9-81ED-4DB2-BD59-A6C34878D82A}">
                    <a16:rowId xmlns:a16="http://schemas.microsoft.com/office/drawing/2014/main" val="4294546131"/>
                  </a:ext>
                </a:extLst>
              </a:tr>
            </a:tbl>
          </a:graphicData>
        </a:graphic>
      </p:graphicFrame>
      <p:sp>
        <p:nvSpPr>
          <p:cNvPr id="20" name="Rectangle: Rounded Corners 19">
            <a:extLst>
              <a:ext uri="{FF2B5EF4-FFF2-40B4-BE49-F238E27FC236}">
                <a16:creationId xmlns:a16="http://schemas.microsoft.com/office/drawing/2014/main" id="{5F6FFE60-5D76-4DB5-B754-B3433247F33D}"/>
              </a:ext>
            </a:extLst>
          </p:cNvPr>
          <p:cNvSpPr/>
          <p:nvPr/>
        </p:nvSpPr>
        <p:spPr>
          <a:xfrm>
            <a:off x="2528701" y="2800719"/>
            <a:ext cx="887891" cy="366838"/>
          </a:xfrm>
          <a:prstGeom prst="roundRect">
            <a:avLst>
              <a:gd name="adj" fmla="val 22661"/>
            </a:avLst>
          </a:prstGeom>
          <a:solidFill>
            <a:schemeClr val="accent3"/>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Measure</a:t>
            </a:r>
            <a:endParaRPr lang="zh-CN" altLang="en-US" sz="1100" b="1" dirty="0">
              <a:solidFill>
                <a:schemeClr val="bg1"/>
              </a:solidFill>
            </a:endParaRPr>
          </a:p>
        </p:txBody>
      </p:sp>
      <p:sp>
        <p:nvSpPr>
          <p:cNvPr id="21" name="Rectangle: Rounded Corners 20">
            <a:extLst>
              <a:ext uri="{FF2B5EF4-FFF2-40B4-BE49-F238E27FC236}">
                <a16:creationId xmlns:a16="http://schemas.microsoft.com/office/drawing/2014/main" id="{BC634DFD-6529-45C7-A9AD-5A5F7056B724}"/>
              </a:ext>
            </a:extLst>
          </p:cNvPr>
          <p:cNvSpPr/>
          <p:nvPr/>
        </p:nvSpPr>
        <p:spPr>
          <a:xfrm>
            <a:off x="4137218" y="2808429"/>
            <a:ext cx="962258" cy="366838"/>
          </a:xfrm>
          <a:prstGeom prst="roundRect">
            <a:avLst>
              <a:gd name="adj" fmla="val 22661"/>
            </a:avLst>
          </a:prstGeom>
          <a:solidFill>
            <a:schemeClr val="accent2"/>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Operation</a:t>
            </a:r>
            <a:endParaRPr lang="zh-CN" altLang="en-US" sz="1100" b="1" dirty="0">
              <a:solidFill>
                <a:schemeClr val="bg1"/>
              </a:solidFill>
            </a:endParaRPr>
          </a:p>
        </p:txBody>
      </p:sp>
      <p:sp>
        <p:nvSpPr>
          <p:cNvPr id="22" name="Rectangle: Rounded Corners 21">
            <a:extLst>
              <a:ext uri="{FF2B5EF4-FFF2-40B4-BE49-F238E27FC236}">
                <a16:creationId xmlns:a16="http://schemas.microsoft.com/office/drawing/2014/main" id="{39B1E01C-0C9B-4F9B-834E-F0C89C57DB40}"/>
              </a:ext>
            </a:extLst>
          </p:cNvPr>
          <p:cNvSpPr/>
          <p:nvPr/>
        </p:nvSpPr>
        <p:spPr>
          <a:xfrm>
            <a:off x="5527627" y="2808429"/>
            <a:ext cx="962258" cy="366838"/>
          </a:xfrm>
          <a:prstGeom prst="roundRect">
            <a:avLst>
              <a:gd name="adj" fmla="val 22661"/>
            </a:avLst>
          </a:prstGeom>
          <a:solidFill>
            <a:schemeClr val="accent3"/>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Discharge</a:t>
            </a:r>
            <a:endParaRPr lang="zh-CN" altLang="en-US" sz="1100" b="1" dirty="0">
              <a:solidFill>
                <a:schemeClr val="bg1"/>
              </a:solidFill>
            </a:endParaRPr>
          </a:p>
        </p:txBody>
      </p:sp>
      <p:sp>
        <p:nvSpPr>
          <p:cNvPr id="23" name="Rectangle: Rounded Corners 22">
            <a:extLst>
              <a:ext uri="{FF2B5EF4-FFF2-40B4-BE49-F238E27FC236}">
                <a16:creationId xmlns:a16="http://schemas.microsoft.com/office/drawing/2014/main" id="{237394AA-811C-48A6-A22D-CDD93CEE8AA5}"/>
              </a:ext>
            </a:extLst>
          </p:cNvPr>
          <p:cNvSpPr/>
          <p:nvPr/>
        </p:nvSpPr>
        <p:spPr>
          <a:xfrm>
            <a:off x="2528702" y="3484043"/>
            <a:ext cx="887891" cy="366838"/>
          </a:xfrm>
          <a:prstGeom prst="roundRect">
            <a:avLst>
              <a:gd name="adj" fmla="val 22661"/>
            </a:avLst>
          </a:prstGeom>
          <a:solidFill>
            <a:schemeClr val="accent3"/>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Measure</a:t>
            </a:r>
            <a:endParaRPr lang="zh-CN" altLang="en-US" sz="1100" b="1" dirty="0">
              <a:solidFill>
                <a:schemeClr val="bg1"/>
              </a:solidFill>
            </a:endParaRPr>
          </a:p>
        </p:txBody>
      </p:sp>
      <p:sp>
        <p:nvSpPr>
          <p:cNvPr id="24" name="Rectangle: Rounded Corners 23">
            <a:extLst>
              <a:ext uri="{FF2B5EF4-FFF2-40B4-BE49-F238E27FC236}">
                <a16:creationId xmlns:a16="http://schemas.microsoft.com/office/drawing/2014/main" id="{BA26FC20-1565-4E9E-9B9C-159C17CCDCEA}"/>
              </a:ext>
            </a:extLst>
          </p:cNvPr>
          <p:cNvSpPr/>
          <p:nvPr/>
        </p:nvSpPr>
        <p:spPr>
          <a:xfrm>
            <a:off x="4133262" y="3491753"/>
            <a:ext cx="962258" cy="366838"/>
          </a:xfrm>
          <a:prstGeom prst="roundRect">
            <a:avLst>
              <a:gd name="adj" fmla="val 22661"/>
            </a:avLst>
          </a:prstGeom>
          <a:solidFill>
            <a:schemeClr val="accent3"/>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Operation</a:t>
            </a:r>
            <a:endParaRPr lang="zh-CN" altLang="en-US" sz="1100" b="1" dirty="0">
              <a:solidFill>
                <a:schemeClr val="bg1"/>
              </a:solidFill>
            </a:endParaRPr>
          </a:p>
        </p:txBody>
      </p:sp>
      <p:sp>
        <p:nvSpPr>
          <p:cNvPr id="25" name="Rectangle: Rounded Corners 24">
            <a:extLst>
              <a:ext uri="{FF2B5EF4-FFF2-40B4-BE49-F238E27FC236}">
                <a16:creationId xmlns:a16="http://schemas.microsoft.com/office/drawing/2014/main" id="{552BA84F-EB4E-4E0D-9B26-2A91AA9B4B77}"/>
              </a:ext>
            </a:extLst>
          </p:cNvPr>
          <p:cNvSpPr/>
          <p:nvPr/>
        </p:nvSpPr>
        <p:spPr>
          <a:xfrm>
            <a:off x="5555592" y="3491753"/>
            <a:ext cx="934293" cy="366838"/>
          </a:xfrm>
          <a:prstGeom prst="roundRect">
            <a:avLst>
              <a:gd name="adj" fmla="val 22661"/>
            </a:avLst>
          </a:prstGeom>
          <a:solidFill>
            <a:schemeClr val="accent3"/>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Discharge</a:t>
            </a:r>
            <a:endParaRPr lang="zh-CN" altLang="en-US" sz="1100" b="1" dirty="0">
              <a:solidFill>
                <a:schemeClr val="bg1"/>
              </a:solidFill>
            </a:endParaRPr>
          </a:p>
        </p:txBody>
      </p:sp>
      <p:cxnSp>
        <p:nvCxnSpPr>
          <p:cNvPr id="27" name="Straight Arrow Connector 26">
            <a:extLst>
              <a:ext uri="{FF2B5EF4-FFF2-40B4-BE49-F238E27FC236}">
                <a16:creationId xmlns:a16="http://schemas.microsoft.com/office/drawing/2014/main" id="{16A10944-AC65-428E-9F9D-05C65ABC9433}"/>
              </a:ext>
            </a:extLst>
          </p:cNvPr>
          <p:cNvCxnSpPr>
            <a:cxnSpLocks/>
            <a:endCxn id="20" idx="1"/>
          </p:cNvCxnSpPr>
          <p:nvPr/>
        </p:nvCxnSpPr>
        <p:spPr>
          <a:xfrm>
            <a:off x="1951814" y="2984138"/>
            <a:ext cx="576887" cy="0"/>
          </a:xfrm>
          <a:prstGeom prst="straightConnector1">
            <a:avLst/>
          </a:prstGeom>
          <a:ln w="19050">
            <a:tailEnd type="triangle"/>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8CC364D-530D-431A-AF74-939FE6D71BA8}"/>
              </a:ext>
            </a:extLst>
          </p:cNvPr>
          <p:cNvCxnSpPr>
            <a:cxnSpLocks/>
            <a:stCxn id="20" idx="3"/>
            <a:endCxn id="21" idx="1"/>
          </p:cNvCxnSpPr>
          <p:nvPr/>
        </p:nvCxnSpPr>
        <p:spPr>
          <a:xfrm>
            <a:off x="3416592" y="2984138"/>
            <a:ext cx="720626" cy="7710"/>
          </a:xfrm>
          <a:prstGeom prst="straightConnector1">
            <a:avLst/>
          </a:prstGeom>
          <a:ln w="19050">
            <a:tailEnd type="triangle"/>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5E0268D4-A48E-42AA-9F49-8658A9F3D7B8}"/>
              </a:ext>
            </a:extLst>
          </p:cNvPr>
          <p:cNvCxnSpPr>
            <a:cxnSpLocks/>
            <a:stCxn id="21" idx="3"/>
            <a:endCxn id="22" idx="1"/>
          </p:cNvCxnSpPr>
          <p:nvPr/>
        </p:nvCxnSpPr>
        <p:spPr>
          <a:xfrm>
            <a:off x="5099476" y="2991848"/>
            <a:ext cx="428151" cy="0"/>
          </a:xfrm>
          <a:prstGeom prst="straightConnector1">
            <a:avLst/>
          </a:prstGeom>
          <a:ln w="19050">
            <a:tailEnd type="triangle"/>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AFC0F3E7-E72F-4829-8C9A-F6627DD037A0}"/>
              </a:ext>
            </a:extLst>
          </p:cNvPr>
          <p:cNvCxnSpPr>
            <a:cxnSpLocks/>
            <a:stCxn id="23" idx="3"/>
            <a:endCxn id="24" idx="1"/>
          </p:cNvCxnSpPr>
          <p:nvPr/>
        </p:nvCxnSpPr>
        <p:spPr>
          <a:xfrm>
            <a:off x="3416593" y="3667462"/>
            <a:ext cx="716669" cy="7710"/>
          </a:xfrm>
          <a:prstGeom prst="straightConnector1">
            <a:avLst/>
          </a:prstGeom>
          <a:ln w="19050">
            <a:tailEnd type="triangle"/>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3E8578C9-D14D-48B8-AD72-DFE930283352}"/>
              </a:ext>
            </a:extLst>
          </p:cNvPr>
          <p:cNvCxnSpPr>
            <a:cxnSpLocks/>
            <a:stCxn id="24" idx="3"/>
            <a:endCxn id="25" idx="1"/>
          </p:cNvCxnSpPr>
          <p:nvPr/>
        </p:nvCxnSpPr>
        <p:spPr>
          <a:xfrm>
            <a:off x="5095520" y="3675172"/>
            <a:ext cx="460072" cy="0"/>
          </a:xfrm>
          <a:prstGeom prst="straightConnector1">
            <a:avLst/>
          </a:prstGeom>
          <a:ln w="19050">
            <a:tailEnd type="triangle"/>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999EC53D-F366-45EF-91AF-4BDF31729D41}"/>
              </a:ext>
            </a:extLst>
          </p:cNvPr>
          <p:cNvCxnSpPr>
            <a:cxnSpLocks/>
            <a:endCxn id="23" idx="1"/>
          </p:cNvCxnSpPr>
          <p:nvPr/>
        </p:nvCxnSpPr>
        <p:spPr>
          <a:xfrm flipV="1">
            <a:off x="1951815" y="3667462"/>
            <a:ext cx="576887" cy="1"/>
          </a:xfrm>
          <a:prstGeom prst="straightConnector1">
            <a:avLst/>
          </a:prstGeom>
          <a:ln w="19050">
            <a:tailEnd type="triangle"/>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1D04EC5C-A74B-49C9-B4F7-A41A892172A2}"/>
              </a:ext>
            </a:extLst>
          </p:cNvPr>
          <p:cNvCxnSpPr>
            <a:cxnSpLocks/>
            <a:stCxn id="20" idx="2"/>
            <a:endCxn id="23" idx="0"/>
          </p:cNvCxnSpPr>
          <p:nvPr/>
        </p:nvCxnSpPr>
        <p:spPr>
          <a:xfrm>
            <a:off x="2972647" y="3167557"/>
            <a:ext cx="1" cy="316486"/>
          </a:xfrm>
          <a:prstGeom prst="straightConnector1">
            <a:avLst/>
          </a:prstGeom>
          <a:ln w="19050">
            <a:prstDash val="sysDash"/>
            <a:headEnd type="triangle"/>
            <a:tailEnd type="triangle"/>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DBCF9F34-3747-4E51-B5BD-FB10E74C065B}"/>
              </a:ext>
            </a:extLst>
          </p:cNvPr>
          <p:cNvCxnSpPr>
            <a:cxnSpLocks/>
            <a:stCxn id="21" idx="2"/>
            <a:endCxn id="24" idx="0"/>
          </p:cNvCxnSpPr>
          <p:nvPr/>
        </p:nvCxnSpPr>
        <p:spPr>
          <a:xfrm flipH="1">
            <a:off x="4614391" y="3175267"/>
            <a:ext cx="3956" cy="316486"/>
          </a:xfrm>
          <a:prstGeom prst="straightConnector1">
            <a:avLst/>
          </a:prstGeom>
          <a:ln w="19050">
            <a:prstDash val="sysDash"/>
            <a:headEnd type="triangle"/>
            <a:tailEnd type="triangle"/>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8F75F7BB-A76F-4465-BA7E-BBCFFF551751}"/>
              </a:ext>
            </a:extLst>
          </p:cNvPr>
          <p:cNvCxnSpPr>
            <a:cxnSpLocks/>
            <a:stCxn id="22" idx="2"/>
            <a:endCxn id="25" idx="0"/>
          </p:cNvCxnSpPr>
          <p:nvPr/>
        </p:nvCxnSpPr>
        <p:spPr>
          <a:xfrm>
            <a:off x="6008756" y="3175267"/>
            <a:ext cx="13983" cy="316486"/>
          </a:xfrm>
          <a:prstGeom prst="straightConnector1">
            <a:avLst/>
          </a:prstGeom>
          <a:ln w="19050">
            <a:prstDash val="sysDash"/>
            <a:headEnd type="triangle"/>
            <a:tailEnd type="triangle"/>
          </a:ln>
        </p:spPr>
        <p:style>
          <a:lnRef idx="2">
            <a:schemeClr val="dk1"/>
          </a:lnRef>
          <a:fillRef idx="1">
            <a:schemeClr val="lt1"/>
          </a:fillRef>
          <a:effectRef idx="0">
            <a:schemeClr val="dk1"/>
          </a:effectRef>
          <a:fontRef idx="minor">
            <a:schemeClr val="dk1"/>
          </a:fontRef>
        </p:style>
      </p:cxnSp>
      <p:cxnSp>
        <p:nvCxnSpPr>
          <p:cNvPr id="36" name="Connector: Curved 35">
            <a:extLst>
              <a:ext uri="{FF2B5EF4-FFF2-40B4-BE49-F238E27FC236}">
                <a16:creationId xmlns:a16="http://schemas.microsoft.com/office/drawing/2014/main" id="{0CFACAF8-F999-4FD1-94C3-111629B4045A}"/>
              </a:ext>
            </a:extLst>
          </p:cNvPr>
          <p:cNvCxnSpPr>
            <a:cxnSpLocks/>
            <a:stCxn id="20" idx="0"/>
            <a:endCxn id="22" idx="0"/>
          </p:cNvCxnSpPr>
          <p:nvPr/>
        </p:nvCxnSpPr>
        <p:spPr>
          <a:xfrm rot="16200000" flipH="1">
            <a:off x="4486846" y="1286520"/>
            <a:ext cx="7710" cy="3036109"/>
          </a:xfrm>
          <a:prstGeom prst="curvedConnector3">
            <a:avLst>
              <a:gd name="adj1" fmla="val -2964981"/>
            </a:avLst>
          </a:prstGeom>
          <a:ln w="19050">
            <a:tailEnd type="triangle"/>
          </a:ln>
        </p:spPr>
        <p:style>
          <a:lnRef idx="2">
            <a:schemeClr val="dk1"/>
          </a:lnRef>
          <a:fillRef idx="1">
            <a:schemeClr val="lt1"/>
          </a:fillRef>
          <a:effectRef idx="0">
            <a:schemeClr val="dk1"/>
          </a:effectRef>
          <a:fontRef idx="minor">
            <a:schemeClr val="dk1"/>
          </a:fontRef>
        </p:style>
      </p:cxnSp>
      <p:sp>
        <p:nvSpPr>
          <p:cNvPr id="38" name="TextBox 37">
            <a:extLst>
              <a:ext uri="{FF2B5EF4-FFF2-40B4-BE49-F238E27FC236}">
                <a16:creationId xmlns:a16="http://schemas.microsoft.com/office/drawing/2014/main" id="{3AB194F8-2730-4DD0-AB6D-75088D7B8666}"/>
              </a:ext>
            </a:extLst>
          </p:cNvPr>
          <p:cNvSpPr txBox="1"/>
          <p:nvPr/>
        </p:nvSpPr>
        <p:spPr>
          <a:xfrm>
            <a:off x="1093168" y="2837481"/>
            <a:ext cx="685971" cy="261610"/>
          </a:xfrm>
          <a:prstGeom prst="rect">
            <a:avLst/>
          </a:prstGeom>
          <a:noFill/>
          <a:ln w="19050">
            <a:noFill/>
          </a:ln>
        </p:spPr>
        <p:txBody>
          <a:bodyPr wrap="square" rtlCol="0">
            <a:spAutoFit/>
          </a:bodyPr>
          <a:lstStyle/>
          <a:p>
            <a:pPr algn="ctr"/>
            <a:r>
              <a:rPr lang="en-US" altLang="zh-CN" sz="1100" dirty="0"/>
              <a:t>Model</a:t>
            </a:r>
            <a:endParaRPr lang="zh-CN" altLang="en-US" sz="1100" dirty="0"/>
          </a:p>
        </p:txBody>
      </p:sp>
      <p:sp>
        <p:nvSpPr>
          <p:cNvPr id="39" name="TextBox 38">
            <a:extLst>
              <a:ext uri="{FF2B5EF4-FFF2-40B4-BE49-F238E27FC236}">
                <a16:creationId xmlns:a16="http://schemas.microsoft.com/office/drawing/2014/main" id="{A4E84CDA-498A-4A67-9A9C-7EC543ADF5A1}"/>
              </a:ext>
            </a:extLst>
          </p:cNvPr>
          <p:cNvSpPr txBox="1"/>
          <p:nvPr/>
        </p:nvSpPr>
        <p:spPr>
          <a:xfrm>
            <a:off x="1009556" y="3427704"/>
            <a:ext cx="857012" cy="430887"/>
          </a:xfrm>
          <a:prstGeom prst="rect">
            <a:avLst/>
          </a:prstGeom>
          <a:noFill/>
          <a:ln w="19050">
            <a:noFill/>
          </a:ln>
        </p:spPr>
        <p:txBody>
          <a:bodyPr wrap="square" rtlCol="0">
            <a:spAutoFit/>
          </a:bodyPr>
          <a:lstStyle/>
          <a:p>
            <a:pPr algn="ctr"/>
            <a:r>
              <a:rPr lang="en-US" altLang="zh-CN" sz="1100" dirty="0">
                <a:solidFill>
                  <a:srgbClr val="C00000"/>
                </a:solidFill>
              </a:rPr>
              <a:t>Control flow</a:t>
            </a:r>
            <a:endParaRPr lang="zh-CN" altLang="en-US" sz="1100" dirty="0">
              <a:solidFill>
                <a:srgbClr val="C00000"/>
              </a:solidFill>
            </a:endParaRPr>
          </a:p>
        </p:txBody>
      </p:sp>
      <p:sp>
        <p:nvSpPr>
          <p:cNvPr id="40" name="TextBox 39">
            <a:extLst>
              <a:ext uri="{FF2B5EF4-FFF2-40B4-BE49-F238E27FC236}">
                <a16:creationId xmlns:a16="http://schemas.microsoft.com/office/drawing/2014/main" id="{9EE65ECC-588E-4FF5-9EEC-EA02318EEA2A}"/>
              </a:ext>
            </a:extLst>
          </p:cNvPr>
          <p:cNvSpPr txBox="1"/>
          <p:nvPr/>
        </p:nvSpPr>
        <p:spPr>
          <a:xfrm>
            <a:off x="941627" y="4262592"/>
            <a:ext cx="857012" cy="430887"/>
          </a:xfrm>
          <a:prstGeom prst="rect">
            <a:avLst/>
          </a:prstGeom>
          <a:noFill/>
          <a:ln w="19050">
            <a:noFill/>
          </a:ln>
        </p:spPr>
        <p:txBody>
          <a:bodyPr wrap="square" rtlCol="0">
            <a:spAutoFit/>
          </a:bodyPr>
          <a:lstStyle/>
          <a:p>
            <a:pPr algn="ctr"/>
            <a:r>
              <a:rPr lang="en-US" altLang="zh-CN" sz="1100" dirty="0"/>
              <a:t>Alignment results</a:t>
            </a:r>
            <a:endParaRPr lang="zh-CN" altLang="en-US" sz="1100" dirty="0"/>
          </a:p>
        </p:txBody>
      </p:sp>
      <p:cxnSp>
        <p:nvCxnSpPr>
          <p:cNvPr id="41" name="Straight Arrow Connector 40">
            <a:extLst>
              <a:ext uri="{FF2B5EF4-FFF2-40B4-BE49-F238E27FC236}">
                <a16:creationId xmlns:a16="http://schemas.microsoft.com/office/drawing/2014/main" id="{CD5E2CEC-69DA-4CC7-B518-233F3C04F483}"/>
              </a:ext>
            </a:extLst>
          </p:cNvPr>
          <p:cNvCxnSpPr>
            <a:cxnSpLocks/>
          </p:cNvCxnSpPr>
          <p:nvPr/>
        </p:nvCxnSpPr>
        <p:spPr>
          <a:xfrm>
            <a:off x="1370133" y="3910951"/>
            <a:ext cx="0" cy="30917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3FE04BC5-1ED0-41DC-A9BA-0770ABFF1C25}"/>
              </a:ext>
            </a:extLst>
          </p:cNvPr>
          <p:cNvSpPr txBox="1"/>
          <p:nvPr/>
        </p:nvSpPr>
        <p:spPr>
          <a:xfrm>
            <a:off x="3379219" y="2752138"/>
            <a:ext cx="826353" cy="261610"/>
          </a:xfrm>
          <a:prstGeom prst="rect">
            <a:avLst/>
          </a:prstGeom>
          <a:noFill/>
          <a:ln w="19050">
            <a:noFill/>
          </a:ln>
        </p:spPr>
        <p:txBody>
          <a:bodyPr wrap="square" rtlCol="0">
            <a:spAutoFit/>
          </a:bodyPr>
          <a:lstStyle/>
          <a:p>
            <a:r>
              <a:rPr lang="en-US" altLang="zh-CN" sz="1100" b="1" dirty="0"/>
              <a:t>SBP&lt;180</a:t>
            </a:r>
            <a:endParaRPr lang="zh-CN" altLang="en-US" sz="1100" b="1" dirty="0"/>
          </a:p>
        </p:txBody>
      </p:sp>
      <p:sp>
        <p:nvSpPr>
          <p:cNvPr id="44" name="Rectangle: Rounded Corners 43">
            <a:extLst>
              <a:ext uri="{FF2B5EF4-FFF2-40B4-BE49-F238E27FC236}">
                <a16:creationId xmlns:a16="http://schemas.microsoft.com/office/drawing/2014/main" id="{A224AA85-98D7-4D3F-9614-A30ED94FEDDE}"/>
              </a:ext>
            </a:extLst>
          </p:cNvPr>
          <p:cNvSpPr/>
          <p:nvPr/>
        </p:nvSpPr>
        <p:spPr>
          <a:xfrm>
            <a:off x="2548861" y="2066562"/>
            <a:ext cx="887891" cy="366838"/>
          </a:xfrm>
          <a:prstGeom prst="roundRect">
            <a:avLst>
              <a:gd name="adj" fmla="val 22661"/>
            </a:avLst>
          </a:prstGeom>
          <a:solidFill>
            <a:schemeClr val="accent3"/>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SBP=190</a:t>
            </a:r>
            <a:endParaRPr lang="zh-CN" altLang="en-US" sz="1100" b="1" dirty="0">
              <a:solidFill>
                <a:schemeClr val="bg1"/>
              </a:solidFill>
            </a:endParaRPr>
          </a:p>
        </p:txBody>
      </p:sp>
      <p:sp>
        <p:nvSpPr>
          <p:cNvPr id="45" name="Rectangle: Rounded Corners 44">
            <a:extLst>
              <a:ext uri="{FF2B5EF4-FFF2-40B4-BE49-F238E27FC236}">
                <a16:creationId xmlns:a16="http://schemas.microsoft.com/office/drawing/2014/main" id="{2C29E759-FBAC-4724-B088-A14BA84A3667}"/>
              </a:ext>
            </a:extLst>
          </p:cNvPr>
          <p:cNvSpPr/>
          <p:nvPr/>
        </p:nvSpPr>
        <p:spPr>
          <a:xfrm>
            <a:off x="4133262" y="2074272"/>
            <a:ext cx="962257" cy="366838"/>
          </a:xfrm>
          <a:prstGeom prst="roundRect">
            <a:avLst>
              <a:gd name="adj" fmla="val 22661"/>
            </a:avLst>
          </a:prstGeom>
          <a:solidFill>
            <a:schemeClr val="accent2"/>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SBP=190</a:t>
            </a:r>
            <a:endParaRPr lang="zh-CN" altLang="en-US" sz="1100" b="1" dirty="0">
              <a:solidFill>
                <a:schemeClr val="bg1"/>
              </a:solidFill>
            </a:endParaRPr>
          </a:p>
        </p:txBody>
      </p:sp>
      <p:sp>
        <p:nvSpPr>
          <p:cNvPr id="46" name="Rectangle: Rounded Corners 45">
            <a:extLst>
              <a:ext uri="{FF2B5EF4-FFF2-40B4-BE49-F238E27FC236}">
                <a16:creationId xmlns:a16="http://schemas.microsoft.com/office/drawing/2014/main" id="{C4FFF37D-763C-4325-A209-5282DCD7F817}"/>
              </a:ext>
            </a:extLst>
          </p:cNvPr>
          <p:cNvSpPr/>
          <p:nvPr/>
        </p:nvSpPr>
        <p:spPr>
          <a:xfrm>
            <a:off x="5555593" y="2066188"/>
            <a:ext cx="934292" cy="366838"/>
          </a:xfrm>
          <a:prstGeom prst="roundRect">
            <a:avLst>
              <a:gd name="adj" fmla="val 22661"/>
            </a:avLst>
          </a:prstGeom>
          <a:solidFill>
            <a:schemeClr val="accent3"/>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b="1" dirty="0">
                <a:solidFill>
                  <a:schemeClr val="bg1"/>
                </a:solidFill>
              </a:rPr>
              <a:t>SBP=190</a:t>
            </a:r>
            <a:endParaRPr lang="zh-CN" altLang="en-US" sz="1100" b="1" dirty="0">
              <a:solidFill>
                <a:schemeClr val="bg1"/>
              </a:solidFill>
            </a:endParaRPr>
          </a:p>
        </p:txBody>
      </p:sp>
      <p:cxnSp>
        <p:nvCxnSpPr>
          <p:cNvPr id="47" name="Straight Arrow Connector 46">
            <a:extLst>
              <a:ext uri="{FF2B5EF4-FFF2-40B4-BE49-F238E27FC236}">
                <a16:creationId xmlns:a16="http://schemas.microsoft.com/office/drawing/2014/main" id="{ABBA4B5E-A7C4-4998-A469-29C6BFB7A220}"/>
              </a:ext>
            </a:extLst>
          </p:cNvPr>
          <p:cNvCxnSpPr>
            <a:cxnSpLocks/>
            <a:stCxn id="44" idx="3"/>
            <a:endCxn id="45" idx="1"/>
          </p:cNvCxnSpPr>
          <p:nvPr/>
        </p:nvCxnSpPr>
        <p:spPr>
          <a:xfrm>
            <a:off x="3436752" y="2249981"/>
            <a:ext cx="696510" cy="7710"/>
          </a:xfrm>
          <a:prstGeom prst="straightConnector1">
            <a:avLst/>
          </a:prstGeom>
          <a:ln w="19050">
            <a:prstDash val="dash"/>
            <a:tailEnd type="triangle"/>
          </a:ln>
        </p:spPr>
        <p:style>
          <a:lnRef idx="2">
            <a:schemeClr val="dk1"/>
          </a:lnRef>
          <a:fillRef idx="1">
            <a:schemeClr val="lt1"/>
          </a:fillRef>
          <a:effectRef idx="0">
            <a:schemeClr val="dk1"/>
          </a:effectRef>
          <a:fontRef idx="minor">
            <a:schemeClr val="dk1"/>
          </a:fontRef>
        </p:style>
      </p:cxnSp>
      <p:cxnSp>
        <p:nvCxnSpPr>
          <p:cNvPr id="48" name="Straight Arrow Connector 47">
            <a:extLst>
              <a:ext uri="{FF2B5EF4-FFF2-40B4-BE49-F238E27FC236}">
                <a16:creationId xmlns:a16="http://schemas.microsoft.com/office/drawing/2014/main" id="{88F833E2-EFF1-4B2F-838E-A58C3120D716}"/>
              </a:ext>
            </a:extLst>
          </p:cNvPr>
          <p:cNvCxnSpPr>
            <a:cxnSpLocks/>
            <a:stCxn id="45" idx="3"/>
            <a:endCxn id="46" idx="1"/>
          </p:cNvCxnSpPr>
          <p:nvPr/>
        </p:nvCxnSpPr>
        <p:spPr>
          <a:xfrm flipV="1">
            <a:off x="5095519" y="2249607"/>
            <a:ext cx="460074" cy="8084"/>
          </a:xfrm>
          <a:prstGeom prst="straightConnector1">
            <a:avLst/>
          </a:prstGeom>
          <a:ln w="19050">
            <a:prstDash val="dash"/>
            <a:tailEnd type="triangle"/>
          </a:ln>
        </p:spPr>
        <p:style>
          <a:lnRef idx="2">
            <a:schemeClr val="dk1"/>
          </a:lnRef>
          <a:fillRef idx="1">
            <a:schemeClr val="lt1"/>
          </a:fillRef>
          <a:effectRef idx="0">
            <a:schemeClr val="dk1"/>
          </a:effectRef>
          <a:fontRef idx="minor">
            <a:schemeClr val="dk1"/>
          </a:fontRef>
        </p:style>
      </p:cxnSp>
      <p:cxnSp>
        <p:nvCxnSpPr>
          <p:cNvPr id="49" name="Straight Arrow Connector 48">
            <a:extLst>
              <a:ext uri="{FF2B5EF4-FFF2-40B4-BE49-F238E27FC236}">
                <a16:creationId xmlns:a16="http://schemas.microsoft.com/office/drawing/2014/main" id="{32951459-D87A-498F-9B86-00B5DCD1AAEE}"/>
              </a:ext>
            </a:extLst>
          </p:cNvPr>
          <p:cNvCxnSpPr>
            <a:cxnSpLocks/>
            <a:endCxn id="44" idx="1"/>
          </p:cNvCxnSpPr>
          <p:nvPr/>
        </p:nvCxnSpPr>
        <p:spPr>
          <a:xfrm flipV="1">
            <a:off x="1971974" y="2249981"/>
            <a:ext cx="576887" cy="1"/>
          </a:xfrm>
          <a:prstGeom prst="straightConnector1">
            <a:avLst/>
          </a:prstGeom>
          <a:ln w="19050">
            <a:prstDash val="dash"/>
            <a:tailEnd type="triangle"/>
          </a:ln>
        </p:spPr>
        <p:style>
          <a:lnRef idx="2">
            <a:schemeClr val="dk1"/>
          </a:lnRef>
          <a:fillRef idx="1">
            <a:schemeClr val="lt1"/>
          </a:fillRef>
          <a:effectRef idx="0">
            <a:schemeClr val="dk1"/>
          </a:effectRef>
          <a:fontRef idx="minor">
            <a:schemeClr val="dk1"/>
          </a:fontRef>
        </p:style>
      </p:cxnSp>
      <p:sp>
        <p:nvSpPr>
          <p:cNvPr id="50" name="TextBox 49">
            <a:extLst>
              <a:ext uri="{FF2B5EF4-FFF2-40B4-BE49-F238E27FC236}">
                <a16:creationId xmlns:a16="http://schemas.microsoft.com/office/drawing/2014/main" id="{7F80F801-6B9B-49E9-9130-1231BC3ECDAE}"/>
              </a:ext>
            </a:extLst>
          </p:cNvPr>
          <p:cNvSpPr txBox="1"/>
          <p:nvPr/>
        </p:nvSpPr>
        <p:spPr>
          <a:xfrm>
            <a:off x="1009556" y="2097002"/>
            <a:ext cx="908038" cy="430887"/>
          </a:xfrm>
          <a:prstGeom prst="rect">
            <a:avLst/>
          </a:prstGeom>
          <a:noFill/>
          <a:ln w="19050">
            <a:noFill/>
          </a:ln>
        </p:spPr>
        <p:txBody>
          <a:bodyPr wrap="square" rtlCol="0">
            <a:spAutoFit/>
          </a:bodyPr>
          <a:lstStyle/>
          <a:p>
            <a:pPr algn="ctr"/>
            <a:r>
              <a:rPr lang="en-US" altLang="zh-CN" sz="1100" dirty="0">
                <a:solidFill>
                  <a:srgbClr val="C00000"/>
                </a:solidFill>
              </a:rPr>
              <a:t>Other perspective</a:t>
            </a:r>
            <a:endParaRPr lang="zh-CN" altLang="en-US" sz="1100" dirty="0">
              <a:solidFill>
                <a:srgbClr val="C00000"/>
              </a:solidFill>
            </a:endParaRPr>
          </a:p>
        </p:txBody>
      </p:sp>
      <p:cxnSp>
        <p:nvCxnSpPr>
          <p:cNvPr id="55" name="Connector: Curved 54">
            <a:extLst>
              <a:ext uri="{FF2B5EF4-FFF2-40B4-BE49-F238E27FC236}">
                <a16:creationId xmlns:a16="http://schemas.microsoft.com/office/drawing/2014/main" id="{20E9E468-6E28-42F3-9CD7-CC4B8EFF2ED8}"/>
              </a:ext>
            </a:extLst>
          </p:cNvPr>
          <p:cNvCxnSpPr>
            <a:cxnSpLocks/>
            <a:stCxn id="23" idx="0"/>
            <a:endCxn id="44" idx="1"/>
          </p:cNvCxnSpPr>
          <p:nvPr/>
        </p:nvCxnSpPr>
        <p:spPr>
          <a:xfrm rot="16200000" flipV="1">
            <a:off x="2143724" y="2655118"/>
            <a:ext cx="1234062" cy="423787"/>
          </a:xfrm>
          <a:prstGeom prst="curvedConnector4">
            <a:avLst>
              <a:gd name="adj1" fmla="val 13459"/>
              <a:gd name="adj2" fmla="val 158699"/>
            </a:avLst>
          </a:prstGeom>
          <a:ln w="19050">
            <a:prstDash val="dash"/>
            <a:tailEnd type="triangle"/>
          </a:ln>
        </p:spPr>
        <p:style>
          <a:lnRef idx="2">
            <a:schemeClr val="dk1"/>
          </a:lnRef>
          <a:fillRef idx="1">
            <a:schemeClr val="lt1"/>
          </a:fillRef>
          <a:effectRef idx="0">
            <a:schemeClr val="dk1"/>
          </a:effectRef>
          <a:fontRef idx="minor">
            <a:schemeClr val="dk1"/>
          </a:fontRef>
        </p:style>
      </p:cxnSp>
      <p:cxnSp>
        <p:nvCxnSpPr>
          <p:cNvPr id="69" name="Straight Arrow Connector 68">
            <a:extLst>
              <a:ext uri="{FF2B5EF4-FFF2-40B4-BE49-F238E27FC236}">
                <a16:creationId xmlns:a16="http://schemas.microsoft.com/office/drawing/2014/main" id="{093A31E7-AD10-4CCA-B62E-DA32747FCD43}"/>
              </a:ext>
            </a:extLst>
          </p:cNvPr>
          <p:cNvCxnSpPr>
            <a:cxnSpLocks/>
            <a:stCxn id="45" idx="2"/>
            <a:endCxn id="21" idx="0"/>
          </p:cNvCxnSpPr>
          <p:nvPr/>
        </p:nvCxnSpPr>
        <p:spPr>
          <a:xfrm>
            <a:off x="4614391" y="2441110"/>
            <a:ext cx="3956" cy="367319"/>
          </a:xfrm>
          <a:prstGeom prst="straightConnector1">
            <a:avLst/>
          </a:prstGeom>
          <a:ln w="19050">
            <a:solidFill>
              <a:schemeClr val="accent2"/>
            </a:solidFill>
            <a:prstDash val="sysDash"/>
            <a:headEnd type="triangle"/>
            <a:tailEnd type="triangle"/>
          </a:ln>
        </p:spPr>
        <p:style>
          <a:lnRef idx="2">
            <a:schemeClr val="dk1"/>
          </a:lnRef>
          <a:fillRef idx="1">
            <a:schemeClr val="lt1"/>
          </a:fillRef>
          <a:effectRef idx="0">
            <a:schemeClr val="dk1"/>
          </a:effectRef>
          <a:fontRef idx="minor">
            <a:schemeClr val="dk1"/>
          </a:fontRef>
        </p:style>
      </p:cxnSp>
      <p:sp>
        <p:nvSpPr>
          <p:cNvPr id="43" name="TextBox 42">
            <a:extLst>
              <a:ext uri="{FF2B5EF4-FFF2-40B4-BE49-F238E27FC236}">
                <a16:creationId xmlns:a16="http://schemas.microsoft.com/office/drawing/2014/main" id="{E82771EF-C862-4A22-B7CF-31775B9F8BD1}"/>
              </a:ext>
            </a:extLst>
          </p:cNvPr>
          <p:cNvSpPr txBox="1"/>
          <p:nvPr/>
        </p:nvSpPr>
        <p:spPr>
          <a:xfrm>
            <a:off x="831135" y="1372920"/>
            <a:ext cx="6094990" cy="369332"/>
          </a:xfrm>
          <a:prstGeom prst="rect">
            <a:avLst/>
          </a:prstGeom>
          <a:noFill/>
        </p:spPr>
        <p:txBody>
          <a:bodyPr wrap="square">
            <a:spAutoFit/>
          </a:bodyPr>
          <a:lstStyle/>
          <a:p>
            <a:r>
              <a:rPr lang="en-US" altLang="zh-CN" sz="1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Align multi-perspective flows parallelly </a:t>
            </a:r>
            <a:endParaRPr lang="zh-CN" altLang="en-US" dirty="0"/>
          </a:p>
        </p:txBody>
      </p:sp>
      <p:sp>
        <p:nvSpPr>
          <p:cNvPr id="58" name="矩形: 圆角 15">
            <a:extLst>
              <a:ext uri="{FF2B5EF4-FFF2-40B4-BE49-F238E27FC236}">
                <a16:creationId xmlns:a16="http://schemas.microsoft.com/office/drawing/2014/main" id="{809B487E-A9FF-4D2E-B0EC-EA276011ECB7}"/>
              </a:ext>
            </a:extLst>
          </p:cNvPr>
          <p:cNvSpPr/>
          <p:nvPr/>
        </p:nvSpPr>
        <p:spPr>
          <a:xfrm>
            <a:off x="7042054" y="3667547"/>
            <a:ext cx="4334343" cy="1588187"/>
          </a:xfrm>
          <a:prstGeom prst="roundRect">
            <a:avLst/>
          </a:prstGeom>
          <a:solidFill>
            <a:schemeClr val="accent2">
              <a:alpha val="1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zh-CN" altLang="en-US" sz="1200">
              <a:solidFill>
                <a:schemeClr val="bg1"/>
              </a:solidFill>
              <a:effectLst>
                <a:outerShdw blurRad="38100" dist="38100" dir="2700000" algn="tl">
                  <a:srgbClr val="000000">
                    <a:alpha val="43137"/>
                  </a:srgbClr>
                </a:outerShdw>
              </a:effectLst>
              <a:latin typeface="+mn-ea"/>
            </a:endParaRPr>
          </a:p>
        </p:txBody>
      </p:sp>
      <p:sp>
        <p:nvSpPr>
          <p:cNvPr id="59" name="TextBox 58">
            <a:extLst>
              <a:ext uri="{FF2B5EF4-FFF2-40B4-BE49-F238E27FC236}">
                <a16:creationId xmlns:a16="http://schemas.microsoft.com/office/drawing/2014/main" id="{FD3ED94A-60C7-4D7C-8179-CF85399951BB}"/>
              </a:ext>
            </a:extLst>
          </p:cNvPr>
          <p:cNvSpPr txBox="1"/>
          <p:nvPr/>
        </p:nvSpPr>
        <p:spPr>
          <a:xfrm>
            <a:off x="8170197" y="3704336"/>
            <a:ext cx="3206200" cy="1444691"/>
          </a:xfrm>
          <a:prstGeom prst="rect">
            <a:avLst/>
          </a:prstGeom>
          <a:noFill/>
        </p:spPr>
        <p:txBody>
          <a:bodyPr wrap="square">
            <a:spAutoFit/>
          </a:bodyPr>
          <a:lstStyle/>
          <a:p>
            <a:pPr>
              <a:lnSpc>
                <a:spcPct val="150000"/>
              </a:lnSpc>
            </a:pPr>
            <a:r>
              <a:rPr lang="en-US" altLang="zh-CN" sz="1200" dirty="0">
                <a:solidFill>
                  <a:srgbClr val="000000"/>
                </a:solidFill>
                <a:latin typeface="+mn-ea"/>
              </a:rPr>
              <a:t>0, </a:t>
            </a:r>
            <a:r>
              <a:rPr lang="en-US" altLang="zh-CN" sz="1200" dirty="0">
                <a:latin typeface="+mn-ea"/>
              </a:rPr>
              <a:t>Move in both with fulfilled guards</a:t>
            </a:r>
            <a:endParaRPr lang="en-US" altLang="zh-CN" sz="1200" dirty="0">
              <a:solidFill>
                <a:srgbClr val="000000"/>
              </a:solidFill>
              <a:latin typeface="+mn-ea"/>
            </a:endParaRPr>
          </a:p>
          <a:p>
            <a:pPr>
              <a:lnSpc>
                <a:spcPct val="150000"/>
              </a:lnSpc>
            </a:pPr>
            <a:r>
              <a:rPr lang="en-US" altLang="zh-CN" sz="1200" dirty="0">
                <a:solidFill>
                  <a:srgbClr val="C00000"/>
                </a:solidFill>
                <a:latin typeface="+mn-ea"/>
              </a:rPr>
              <a:t>1</a:t>
            </a:r>
            <a:r>
              <a:rPr lang="en-US" altLang="zh-CN" sz="1200" dirty="0">
                <a:solidFill>
                  <a:srgbClr val="000000"/>
                </a:solidFill>
                <a:latin typeface="+mn-ea"/>
              </a:rPr>
              <a:t>, </a:t>
            </a:r>
            <a:r>
              <a:rPr lang="en-US" altLang="zh-CN" sz="1200" dirty="0">
                <a:latin typeface="+mn-ea"/>
              </a:rPr>
              <a:t>Move in both with violated guards</a:t>
            </a:r>
            <a:endParaRPr lang="en-US" altLang="zh-CN" sz="1200" dirty="0">
              <a:solidFill>
                <a:srgbClr val="000000"/>
              </a:solidFill>
              <a:latin typeface="+mn-ea"/>
            </a:endParaRPr>
          </a:p>
          <a:p>
            <a:pPr>
              <a:lnSpc>
                <a:spcPct val="150000"/>
              </a:lnSpc>
            </a:pPr>
            <a:r>
              <a:rPr lang="en-US" altLang="zh-CN" sz="1200" dirty="0">
                <a:solidFill>
                  <a:srgbClr val="000000"/>
                </a:solidFill>
                <a:latin typeface="+mn-ea"/>
              </a:rPr>
              <a:t>1, </a:t>
            </a:r>
            <a:r>
              <a:rPr lang="en-US" altLang="zh-CN" sz="1200" dirty="0">
                <a:latin typeface="+mn-ea"/>
              </a:rPr>
              <a:t>Move in model with fulfilled guards</a:t>
            </a:r>
            <a:endParaRPr lang="en-US" altLang="zh-CN" sz="1200" dirty="0">
              <a:solidFill>
                <a:srgbClr val="000000"/>
              </a:solidFill>
              <a:latin typeface="+mn-ea"/>
            </a:endParaRPr>
          </a:p>
          <a:p>
            <a:pPr>
              <a:lnSpc>
                <a:spcPct val="150000"/>
              </a:lnSpc>
            </a:pPr>
            <a:r>
              <a:rPr lang="en-US" altLang="zh-CN" sz="1200" dirty="0">
                <a:solidFill>
                  <a:srgbClr val="000000"/>
                </a:solidFill>
                <a:latin typeface="+mn-ea"/>
              </a:rPr>
              <a:t>1</a:t>
            </a:r>
            <a:r>
              <a:rPr lang="en-US" altLang="zh-CN" sz="1200" dirty="0">
                <a:solidFill>
                  <a:srgbClr val="C00000"/>
                </a:solidFill>
                <a:latin typeface="+mn-ea"/>
              </a:rPr>
              <a:t>+1</a:t>
            </a:r>
            <a:r>
              <a:rPr lang="en-US" altLang="zh-CN" sz="1200" dirty="0">
                <a:solidFill>
                  <a:srgbClr val="000000"/>
                </a:solidFill>
                <a:latin typeface="+mn-ea"/>
              </a:rPr>
              <a:t>, </a:t>
            </a:r>
            <a:r>
              <a:rPr lang="en-US" altLang="zh-CN" sz="1200" dirty="0">
                <a:latin typeface="+mn-ea"/>
              </a:rPr>
              <a:t>Move in model with violated guards</a:t>
            </a:r>
            <a:endParaRPr lang="en-US" altLang="zh-CN" sz="1200" dirty="0">
              <a:solidFill>
                <a:srgbClr val="000000"/>
              </a:solidFill>
              <a:latin typeface="+mn-ea"/>
            </a:endParaRPr>
          </a:p>
          <a:p>
            <a:pPr>
              <a:lnSpc>
                <a:spcPct val="150000"/>
              </a:lnSpc>
            </a:pPr>
            <a:r>
              <a:rPr lang="en-US" altLang="zh-CN" sz="1200" dirty="0">
                <a:solidFill>
                  <a:srgbClr val="000000"/>
                </a:solidFill>
                <a:latin typeface="+mn-ea"/>
              </a:rPr>
              <a:t>1, </a:t>
            </a:r>
            <a:r>
              <a:rPr lang="en-US" altLang="zh-CN" sz="1200" dirty="0">
                <a:latin typeface="+mn-ea"/>
              </a:rPr>
              <a:t>Move in log</a:t>
            </a:r>
            <a:endParaRPr lang="en-US" altLang="zh-CN" sz="1200" dirty="0">
              <a:solidFill>
                <a:srgbClr val="000000"/>
              </a:solidFill>
              <a:latin typeface="+mn-ea"/>
            </a:endParaRPr>
          </a:p>
        </p:txBody>
      </p:sp>
      <p:sp>
        <p:nvSpPr>
          <p:cNvPr id="60" name="文本框 2">
            <a:extLst>
              <a:ext uri="{FF2B5EF4-FFF2-40B4-BE49-F238E27FC236}">
                <a16:creationId xmlns:a16="http://schemas.microsoft.com/office/drawing/2014/main" id="{C65ED036-52C4-4856-9790-471E4051D33B}"/>
              </a:ext>
            </a:extLst>
          </p:cNvPr>
          <p:cNvSpPr txBox="1"/>
          <p:nvPr/>
        </p:nvSpPr>
        <p:spPr>
          <a:xfrm>
            <a:off x="7075856" y="3263498"/>
            <a:ext cx="3239057" cy="338554"/>
          </a:xfrm>
          <a:prstGeom prst="rect">
            <a:avLst/>
          </a:prstGeom>
          <a:noFill/>
        </p:spPr>
        <p:txBody>
          <a:bodyPr wrap="square" rtlCol="0">
            <a:spAutoFit/>
          </a:bodyPr>
          <a:lstStyle/>
          <a:p>
            <a:r>
              <a:rPr lang="en-US" altLang="zh-CN" sz="1600" b="1" dirty="0">
                <a:solidFill>
                  <a:srgbClr val="C00000"/>
                </a:solidFill>
              </a:rPr>
              <a:t>Multi-perspective cost function</a:t>
            </a:r>
            <a:endParaRPr lang="zh-CN" altLang="en-US" sz="1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5FF6439-650D-4AED-87A7-315E8ABE752F}"/>
                  </a:ext>
                </a:extLst>
              </p:cNvPr>
              <p:cNvSpPr txBox="1"/>
              <p:nvPr/>
            </p:nvSpPr>
            <p:spPr>
              <a:xfrm>
                <a:off x="6986949" y="3225801"/>
                <a:ext cx="1423433" cy="2073581"/>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a:rPr lang="en-US" sz="1400" i="1" smtClean="0">
                          <a:solidFill>
                            <a:srgbClr val="002060"/>
                          </a:solidFill>
                          <a:latin typeface="Cambria Math" panose="02040503050406030204" pitchFamily="18" charset="0"/>
                          <a:ea typeface="Cambria Math" panose="02040503050406030204" pitchFamily="18" charset="0"/>
                        </a:rPr>
                        <m:t>𝑘</m:t>
                      </m:r>
                      <m:d>
                        <m:dPr>
                          <m:ctrlPr>
                            <a:rPr lang="en-US" sz="1400" i="1">
                              <a:solidFill>
                                <a:srgbClr val="002060"/>
                              </a:solidFill>
                              <a:latin typeface="Cambria Math" panose="02040503050406030204" pitchFamily="18" charset="0"/>
                              <a:ea typeface="Cambria Math" panose="02040503050406030204" pitchFamily="18" charset="0"/>
                            </a:rPr>
                          </m:ctrlPr>
                        </m:dPr>
                        <m:e>
                          <m:sSub>
                            <m:sSubPr>
                              <m:ctrlPr>
                                <a:rPr lang="en-US" sz="1400" i="1">
                                  <a:solidFill>
                                    <a:srgbClr val="002060"/>
                                  </a:solidFill>
                                  <a:latin typeface="Cambria Math" panose="02040503050406030204" pitchFamily="18" charset="0"/>
                                  <a:ea typeface="Cambria Math" panose="02040503050406030204" pitchFamily="18" charset="0"/>
                                </a:rPr>
                              </m:ctrlPr>
                            </m:sSubPr>
                            <m:e>
                              <m:r>
                                <a:rPr lang="en-US" sz="1400" i="1">
                                  <a:solidFill>
                                    <a:srgbClr val="002060"/>
                                  </a:solidFill>
                                  <a:latin typeface="Cambria Math" panose="02040503050406030204" pitchFamily="18" charset="0"/>
                                  <a:ea typeface="Cambria Math" panose="02040503050406030204" pitchFamily="18" charset="0"/>
                                </a:rPr>
                                <m:t>𝑠</m:t>
                              </m:r>
                            </m:e>
                            <m:sub>
                              <m:r>
                                <a:rPr lang="en-US" sz="1400" i="1">
                                  <a:solidFill>
                                    <a:srgbClr val="002060"/>
                                  </a:solidFill>
                                  <a:latin typeface="Cambria Math" panose="02040503050406030204" pitchFamily="18" charset="0"/>
                                  <a:ea typeface="Cambria Math" panose="02040503050406030204" pitchFamily="18" charset="0"/>
                                </a:rPr>
                                <m:t>𝐿</m:t>
                              </m:r>
                            </m:sub>
                          </m:sSub>
                          <m:r>
                            <a:rPr lang="en-US" sz="1400" i="1">
                              <a:solidFill>
                                <a:srgbClr val="002060"/>
                              </a:solidFill>
                              <a:latin typeface="Cambria Math" panose="02040503050406030204" pitchFamily="18" charset="0"/>
                              <a:ea typeface="Cambria Math" panose="02040503050406030204" pitchFamily="18" charset="0"/>
                            </a:rPr>
                            <m:t>,</m:t>
                          </m:r>
                          <m:sSub>
                            <m:sSubPr>
                              <m:ctrlPr>
                                <a:rPr lang="en-US" sz="1400" i="1">
                                  <a:solidFill>
                                    <a:srgbClr val="002060"/>
                                  </a:solidFill>
                                  <a:latin typeface="Cambria Math" panose="02040503050406030204" pitchFamily="18" charset="0"/>
                                  <a:ea typeface="Cambria Math" panose="02040503050406030204" pitchFamily="18" charset="0"/>
                                </a:rPr>
                              </m:ctrlPr>
                            </m:sSubPr>
                            <m:e>
                              <m:r>
                                <a:rPr lang="en-US" sz="1400" i="1">
                                  <a:solidFill>
                                    <a:srgbClr val="002060"/>
                                  </a:solidFill>
                                  <a:latin typeface="Cambria Math" panose="02040503050406030204" pitchFamily="18" charset="0"/>
                                  <a:ea typeface="Cambria Math" panose="02040503050406030204" pitchFamily="18" charset="0"/>
                                </a:rPr>
                                <m:t>𝑠</m:t>
                              </m:r>
                            </m:e>
                            <m:sub>
                              <m:r>
                                <a:rPr lang="en-US" sz="1400" i="1">
                                  <a:solidFill>
                                    <a:srgbClr val="002060"/>
                                  </a:solidFill>
                                  <a:latin typeface="Cambria Math" panose="02040503050406030204" pitchFamily="18" charset="0"/>
                                  <a:ea typeface="Cambria Math" panose="02040503050406030204" pitchFamily="18" charset="0"/>
                                </a:rPr>
                                <m:t>𝑀</m:t>
                              </m:r>
                            </m:sub>
                          </m:sSub>
                        </m:e>
                      </m:d>
                      <m:r>
                        <a:rPr lang="en-US" altLang="zh-CN" sz="1400" i="1" dirty="0">
                          <a:solidFill>
                            <a:srgbClr val="002060"/>
                          </a:solidFill>
                          <a:latin typeface="Cambria Math" panose="02040503050406030204" pitchFamily="18" charset="0"/>
                          <a:ea typeface="Cambria Math" panose="02040503050406030204" pitchFamily="18" charset="0"/>
                        </a:rPr>
                        <m:t>=</m:t>
                      </m:r>
                      <m:d>
                        <m:dPr>
                          <m:begChr m:val="{"/>
                          <m:endChr m:val=""/>
                          <m:ctrlPr>
                            <a:rPr lang="en-US" altLang="zh-CN" sz="1400" i="1" dirty="0">
                              <a:solidFill>
                                <a:srgbClr val="002060"/>
                              </a:solidFill>
                              <a:latin typeface="Cambria Math" panose="02040503050406030204" pitchFamily="18" charset="0"/>
                              <a:ea typeface="Cambria Math" panose="02040503050406030204" pitchFamily="18" charset="0"/>
                            </a:rPr>
                          </m:ctrlPr>
                        </m:dPr>
                        <m:e>
                          <m:eqArr>
                            <m:eqArrPr>
                              <m:ctrlPr>
                                <a:rPr lang="en-US" altLang="zh-CN" sz="1400" b="0" i="1" dirty="0" smtClean="0">
                                  <a:solidFill>
                                    <a:srgbClr val="002060"/>
                                  </a:solidFill>
                                  <a:latin typeface="Cambria Math" panose="02040503050406030204" pitchFamily="18" charset="0"/>
                                  <a:ea typeface="Cambria Math" panose="02040503050406030204" pitchFamily="18" charset="0"/>
                                </a:rPr>
                              </m:ctrlPr>
                            </m:eqArrPr>
                            <m:e>
                              <m:r>
                                <a:rPr lang="en-US" altLang="zh-CN" sz="1400" b="0" i="1" dirty="0" smtClean="0">
                                  <a:solidFill>
                                    <a:srgbClr val="002060"/>
                                  </a:solidFill>
                                  <a:latin typeface="Cambria Math" panose="02040503050406030204" pitchFamily="18" charset="0"/>
                                  <a:ea typeface="Cambria Math" panose="02040503050406030204" pitchFamily="18" charset="0"/>
                                </a:rPr>
                                <m:t> </m:t>
                              </m:r>
                            </m:e>
                            <m:e>
                              <m:r>
                                <a:rPr lang="en-US" altLang="zh-CN" sz="1400" b="0" i="1" dirty="0" smtClean="0">
                                  <a:solidFill>
                                    <a:srgbClr val="002060"/>
                                  </a:solidFill>
                                  <a:latin typeface="Cambria Math" panose="02040503050406030204" pitchFamily="18" charset="0"/>
                                  <a:ea typeface="Cambria Math" panose="02040503050406030204" pitchFamily="18" charset="0"/>
                                </a:rPr>
                                <m:t> </m:t>
                              </m:r>
                            </m:e>
                            <m:e>
                              <m:r>
                                <a:rPr lang="en-US" altLang="zh-CN" sz="1400" i="1" dirty="0" smtClean="0">
                                  <a:solidFill>
                                    <a:srgbClr val="002060"/>
                                  </a:solidFill>
                                  <a:latin typeface="Cambria Math" panose="02040503050406030204" pitchFamily="18" charset="0"/>
                                  <a:ea typeface="Cambria Math" panose="02040503050406030204" pitchFamily="18" charset="0"/>
                                </a:rPr>
                                <m:t> </m:t>
                              </m:r>
                              <m:r>
                                <a:rPr lang="en-US" altLang="zh-CN" sz="1400" b="0" i="1" dirty="0" smtClean="0">
                                  <a:solidFill>
                                    <a:srgbClr val="002060"/>
                                  </a:solidFill>
                                  <a:latin typeface="Cambria Math" panose="02040503050406030204" pitchFamily="18" charset="0"/>
                                  <a:ea typeface="Cambria Math" panose="02040503050406030204" pitchFamily="18" charset="0"/>
                                </a:rPr>
                                <m:t> </m:t>
                              </m:r>
                            </m:e>
                            <m:e>
                              <m:r>
                                <a:rPr lang="en-US" sz="1400" b="0" i="1" smtClean="0">
                                  <a:solidFill>
                                    <a:srgbClr val="002060"/>
                                  </a:solidFill>
                                  <a:latin typeface="Cambria Math" panose="02040503050406030204" pitchFamily="18" charset="0"/>
                                  <a:ea typeface="Cambria Math" panose="02040503050406030204" pitchFamily="18" charset="0"/>
                                </a:rPr>
                                <m:t>  </m:t>
                              </m:r>
                            </m:e>
                            <m:e>
                              <m:r>
                                <a:rPr lang="en-US" sz="1400" b="0" i="1" smtClean="0">
                                  <a:solidFill>
                                    <a:srgbClr val="002060"/>
                                  </a:solidFill>
                                  <a:latin typeface="Cambria Math" panose="02040503050406030204" pitchFamily="18" charset="0"/>
                                  <a:ea typeface="Cambria Math" panose="02040503050406030204" pitchFamily="18" charset="0"/>
                                </a:rPr>
                                <m:t> </m:t>
                              </m:r>
                            </m:e>
                            <m:e>
                              <m:r>
                                <a:rPr lang="en-US" sz="1400" b="0" i="1" smtClean="0">
                                  <a:solidFill>
                                    <a:srgbClr val="002060"/>
                                  </a:solidFill>
                                  <a:latin typeface="Cambria Math" panose="02040503050406030204" pitchFamily="18" charset="0"/>
                                  <a:ea typeface="Cambria Math" panose="02040503050406030204" pitchFamily="18" charset="0"/>
                                </a:rPr>
                                <m:t> </m:t>
                              </m:r>
                            </m:e>
                            <m:e>
                              <m:r>
                                <a:rPr lang="en-US" sz="1400" b="0" i="1" smtClean="0">
                                  <a:solidFill>
                                    <a:srgbClr val="002060"/>
                                  </a:solidFill>
                                  <a:latin typeface="Cambria Math" panose="02040503050406030204" pitchFamily="18" charset="0"/>
                                  <a:ea typeface="Cambria Math" panose="02040503050406030204" pitchFamily="18" charset="0"/>
                                </a:rPr>
                                <m:t> </m:t>
                              </m:r>
                            </m:e>
                          </m:eqArr>
                        </m:e>
                      </m:d>
                    </m:oMath>
                  </m:oMathPara>
                </a14:m>
                <a:endParaRPr lang="en-US" altLang="zh-CN" sz="1400" i="1" dirty="0">
                  <a:solidFill>
                    <a:srgbClr val="002060"/>
                  </a:solidFill>
                  <a:latin typeface="Cambria Math" panose="02040503050406030204" pitchFamily="18" charset="0"/>
                  <a:ea typeface="Cambria Math" panose="02040503050406030204" pitchFamily="18" charset="0"/>
                </a:endParaRPr>
              </a:p>
            </p:txBody>
          </p:sp>
        </mc:Choice>
        <mc:Fallback xmlns="">
          <p:sp>
            <p:nvSpPr>
              <p:cNvPr id="61" name="TextBox 60">
                <a:extLst>
                  <a:ext uri="{FF2B5EF4-FFF2-40B4-BE49-F238E27FC236}">
                    <a16:creationId xmlns:a16="http://schemas.microsoft.com/office/drawing/2014/main" id="{65FF6439-650D-4AED-87A7-315E8ABE752F}"/>
                  </a:ext>
                </a:extLst>
              </p:cNvPr>
              <p:cNvSpPr txBox="1">
                <a:spLocks noRot="1" noChangeAspect="1" noMove="1" noResize="1" noEditPoints="1" noAdjustHandles="1" noChangeArrowheads="1" noChangeShapeType="1" noTextEdit="1"/>
              </p:cNvSpPr>
              <p:nvPr/>
            </p:nvSpPr>
            <p:spPr>
              <a:xfrm>
                <a:off x="6986949" y="3225801"/>
                <a:ext cx="1423433" cy="2073581"/>
              </a:xfrm>
              <a:prstGeom prst="rect">
                <a:avLst/>
              </a:prstGeom>
              <a:blipFill>
                <a:blip r:embed="rId3"/>
                <a:stretch>
                  <a:fillRect/>
                </a:stretch>
              </a:blipFill>
            </p:spPr>
            <p:txBody>
              <a:bodyPr/>
              <a:lstStyle/>
              <a:p>
                <a:r>
                  <a:rPr lang="LID4096">
                    <a:noFill/>
                  </a:rPr>
                  <a:t> </a:t>
                </a:r>
              </a:p>
            </p:txBody>
          </p:sp>
        </mc:Fallback>
      </mc:AlternateContent>
      <p:sp>
        <p:nvSpPr>
          <p:cNvPr id="62" name="矩形: 圆角 15">
            <a:extLst>
              <a:ext uri="{FF2B5EF4-FFF2-40B4-BE49-F238E27FC236}">
                <a16:creationId xmlns:a16="http://schemas.microsoft.com/office/drawing/2014/main" id="{62548E18-C35B-4F10-8B1D-408C54C6AA6E}"/>
              </a:ext>
            </a:extLst>
          </p:cNvPr>
          <p:cNvSpPr/>
          <p:nvPr/>
        </p:nvSpPr>
        <p:spPr>
          <a:xfrm>
            <a:off x="7084531" y="1612714"/>
            <a:ext cx="3762473" cy="1537412"/>
          </a:xfrm>
          <a:prstGeom prst="roundRect">
            <a:avLst/>
          </a:prstGeom>
          <a:solidFill>
            <a:schemeClr val="accent2">
              <a:alpha val="1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zh-CN" altLang="en-US" sz="1200">
              <a:solidFill>
                <a:schemeClr val="bg1"/>
              </a:solidFill>
              <a:effectLst>
                <a:outerShdw blurRad="38100" dist="38100" dir="2700000" algn="tl">
                  <a:srgbClr val="000000">
                    <a:alpha val="43137"/>
                  </a:srgbClr>
                </a:outerShdw>
              </a:effectLst>
              <a:latin typeface="+mn-ea"/>
            </a:endParaRPr>
          </a:p>
        </p:txBody>
      </p:sp>
      <p:sp>
        <p:nvSpPr>
          <p:cNvPr id="63" name="TextBox 62">
            <a:extLst>
              <a:ext uri="{FF2B5EF4-FFF2-40B4-BE49-F238E27FC236}">
                <a16:creationId xmlns:a16="http://schemas.microsoft.com/office/drawing/2014/main" id="{24C4BD7F-82A1-4D33-90E4-C9747226FE9E}"/>
              </a:ext>
            </a:extLst>
          </p:cNvPr>
          <p:cNvSpPr txBox="1"/>
          <p:nvPr/>
        </p:nvSpPr>
        <p:spPr>
          <a:xfrm>
            <a:off x="6902660" y="1668883"/>
            <a:ext cx="3886940" cy="1444691"/>
          </a:xfrm>
          <a:prstGeom prst="rect">
            <a:avLst/>
          </a:prstGeom>
          <a:noFill/>
        </p:spPr>
        <p:txBody>
          <a:bodyPr wrap="square">
            <a:spAutoFit/>
          </a:bodyPr>
          <a:lstStyle/>
          <a:p>
            <a:pPr marL="742950" lvl="1" indent="-285750">
              <a:lnSpc>
                <a:spcPct val="150000"/>
              </a:lnSpc>
              <a:buFont typeface="Wingdings" panose="05000000000000000000" pitchFamily="2" charset="2"/>
              <a:buChar char="v"/>
            </a:pPr>
            <a:r>
              <a:rPr lang="en-US" altLang="zh-CN" sz="1200" dirty="0">
                <a:latin typeface="+mn-ea"/>
              </a:rPr>
              <a:t>Move in both with fulfilled guards</a:t>
            </a:r>
          </a:p>
          <a:p>
            <a:pPr marL="742950" lvl="1" indent="-285750">
              <a:lnSpc>
                <a:spcPct val="150000"/>
              </a:lnSpc>
              <a:buFont typeface="Wingdings" panose="05000000000000000000" pitchFamily="2" charset="2"/>
              <a:buChar char="v"/>
            </a:pPr>
            <a:r>
              <a:rPr lang="en-US" altLang="zh-CN" sz="1200" dirty="0">
                <a:latin typeface="+mn-ea"/>
              </a:rPr>
              <a:t>Move in both with violated guards</a:t>
            </a:r>
          </a:p>
          <a:p>
            <a:pPr marL="742950" lvl="1" indent="-285750">
              <a:lnSpc>
                <a:spcPct val="150000"/>
              </a:lnSpc>
              <a:buFont typeface="Wingdings" panose="05000000000000000000" pitchFamily="2" charset="2"/>
              <a:buChar char="v"/>
            </a:pPr>
            <a:r>
              <a:rPr lang="en-US" altLang="zh-CN" sz="1200" dirty="0">
                <a:latin typeface="+mn-ea"/>
              </a:rPr>
              <a:t>Move in model with fulfilled guards</a:t>
            </a:r>
          </a:p>
          <a:p>
            <a:pPr marL="742950" lvl="1" indent="-285750">
              <a:lnSpc>
                <a:spcPct val="150000"/>
              </a:lnSpc>
              <a:buFont typeface="Wingdings" panose="05000000000000000000" pitchFamily="2" charset="2"/>
              <a:buChar char="v"/>
            </a:pPr>
            <a:r>
              <a:rPr lang="en-US" altLang="zh-CN" sz="1200" dirty="0">
                <a:latin typeface="+mn-ea"/>
              </a:rPr>
              <a:t>Move in model with violated guards</a:t>
            </a:r>
          </a:p>
          <a:p>
            <a:pPr marL="742950" lvl="1" indent="-285750">
              <a:lnSpc>
                <a:spcPct val="150000"/>
              </a:lnSpc>
              <a:buFont typeface="Wingdings" panose="05000000000000000000" pitchFamily="2" charset="2"/>
              <a:buChar char="v"/>
            </a:pPr>
            <a:r>
              <a:rPr lang="en-US" altLang="zh-CN" sz="1200" dirty="0">
                <a:solidFill>
                  <a:srgbClr val="000000"/>
                </a:solidFill>
                <a:latin typeface="+mn-ea"/>
              </a:rPr>
              <a:t>Move in log</a:t>
            </a:r>
          </a:p>
        </p:txBody>
      </p:sp>
      <p:sp>
        <p:nvSpPr>
          <p:cNvPr id="64" name="文本框 2">
            <a:extLst>
              <a:ext uri="{FF2B5EF4-FFF2-40B4-BE49-F238E27FC236}">
                <a16:creationId xmlns:a16="http://schemas.microsoft.com/office/drawing/2014/main" id="{74868F7E-2476-493B-A3A0-5F79EFE15397}"/>
              </a:ext>
            </a:extLst>
          </p:cNvPr>
          <p:cNvSpPr txBox="1"/>
          <p:nvPr/>
        </p:nvSpPr>
        <p:spPr>
          <a:xfrm>
            <a:off x="7084531" y="1254654"/>
            <a:ext cx="3018086" cy="338554"/>
          </a:xfrm>
          <a:prstGeom prst="rect">
            <a:avLst/>
          </a:prstGeom>
          <a:noFill/>
        </p:spPr>
        <p:txBody>
          <a:bodyPr wrap="square" rtlCol="0">
            <a:spAutoFit/>
          </a:bodyPr>
          <a:lstStyle/>
          <a:p>
            <a:pPr algn="ctr"/>
            <a:r>
              <a:rPr lang="en-US" altLang="zh-CN" sz="1600" b="1" dirty="0">
                <a:solidFill>
                  <a:srgbClr val="C00000"/>
                </a:solidFill>
              </a:rPr>
              <a:t>Multi-perspective alignment</a:t>
            </a:r>
            <a:endParaRPr lang="zh-CN" altLang="en-US" sz="1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5" name="矩形: 圆角 15">
            <a:extLst>
              <a:ext uri="{FF2B5EF4-FFF2-40B4-BE49-F238E27FC236}">
                <a16:creationId xmlns:a16="http://schemas.microsoft.com/office/drawing/2014/main" id="{24385ABD-46A6-4F75-AA3C-E3A5A05063F4}"/>
              </a:ext>
            </a:extLst>
          </p:cNvPr>
          <p:cNvSpPr/>
          <p:nvPr/>
        </p:nvSpPr>
        <p:spPr>
          <a:xfrm>
            <a:off x="1056067" y="5655159"/>
            <a:ext cx="9905377" cy="670471"/>
          </a:xfrm>
          <a:prstGeom prst="roundRect">
            <a:avLst>
              <a:gd name="adj" fmla="val 10775"/>
            </a:avLst>
          </a:prstGeom>
          <a:solidFill>
            <a:srgbClr val="F6E5E4"/>
          </a:solidFill>
          <a:ln w="19050">
            <a:solidFill>
              <a:srgbClr val="C91D24"/>
            </a:solidFill>
          </a:ln>
        </p:spPr>
        <p:style>
          <a:lnRef idx="0">
            <a:scrgbClr r="0" g="0" b="0"/>
          </a:lnRef>
          <a:fillRef idx="0">
            <a:scrgbClr r="0" g="0" b="0"/>
          </a:fillRef>
          <a:effectRef idx="0">
            <a:scrgbClr r="0" g="0" b="0"/>
          </a:effectRef>
          <a:fontRef idx="minor">
            <a:schemeClr val="lt1"/>
          </a:fontRef>
        </p:style>
        <p:txBody>
          <a:bodyPr rtlCol="0" anchor="ctr"/>
          <a:lstStyle/>
          <a:p>
            <a:pPr marL="285750" indent="-285750">
              <a:lnSpc>
                <a:spcPct val="150000"/>
              </a:lnSpc>
              <a:buFont typeface="Arial" panose="020B0604020202020204" pitchFamily="34" charset="0"/>
              <a:buChar char="•"/>
            </a:pPr>
            <a:r>
              <a:rPr lang="en-US" altLang="zh-CN" sz="1400" b="1" dirty="0">
                <a:solidFill>
                  <a:srgbClr val="000000"/>
                </a:solidFill>
                <a:latin typeface="微软雅黑" panose="020B0503020204020204" pitchFamily="34" charset="-122"/>
                <a:ea typeface="微软雅黑" panose="020B0503020204020204" pitchFamily="34" charset="-122"/>
              </a:rPr>
              <a:t>Define extended sets of alignment and data-ware cost function, to achieve multi-perspective alignment.</a:t>
            </a:r>
          </a:p>
          <a:p>
            <a:pPr marL="285750" indent="-285750">
              <a:lnSpc>
                <a:spcPct val="150000"/>
              </a:lnSpc>
              <a:buFont typeface="Arial" panose="020B0604020202020204" pitchFamily="34" charset="0"/>
              <a:buChar char="•"/>
            </a:pPr>
            <a:r>
              <a:rPr lang="en-US" altLang="zh-CN" sz="1400" b="1" dirty="0">
                <a:solidFill>
                  <a:srgbClr val="000000"/>
                </a:solidFill>
                <a:latin typeface="微软雅黑" panose="020B0503020204020204" pitchFamily="34" charset="-122"/>
                <a:ea typeface="微软雅黑" panose="020B0503020204020204" pitchFamily="34" charset="-122"/>
              </a:rPr>
              <a:t>Obtain more comprehensive deviations on various aspect, compared to classical one.</a:t>
            </a:r>
            <a:endParaRPr lang="zh-CN" altLang="en-US" sz="1400" b="1" dirty="0">
              <a:solidFill>
                <a:schemeClr val="bg1"/>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3396461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sp>
        <p:nvSpPr>
          <p:cNvPr id="222" name="Google Shape;222;p1"/>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a:buClr>
                <a:schemeClr val="dk2"/>
              </a:buClr>
              <a:buSzPts val="3200"/>
            </a:pPr>
            <a:r>
              <a:rPr lang="en-US" sz="2400" b="1" dirty="0">
                <a:solidFill>
                  <a:srgbClr val="002060"/>
                </a:solidFill>
                <a:latin typeface="Times New Roman"/>
                <a:ea typeface="Times New Roman"/>
                <a:cs typeface="Times New Roman"/>
                <a:sym typeface="Times New Roman"/>
              </a:rPr>
              <a:t>Explainable Artificial Intelligence: Recent Developments and Future Aspirations  </a:t>
            </a:r>
            <a:endParaRPr sz="3200" dirty="0">
              <a:solidFill>
                <a:srgbClr val="002060"/>
              </a:solidFill>
            </a:endParaRPr>
          </a:p>
        </p:txBody>
      </p:sp>
      <p:sp>
        <p:nvSpPr>
          <p:cNvPr id="223" name="Google Shape;223;p1"/>
          <p:cNvSpPr txBox="1">
            <a:spLocks noGrp="1"/>
          </p:cNvSpPr>
          <p:nvPr>
            <p:ph type="body" idx="4294967295"/>
          </p:nvPr>
        </p:nvSpPr>
        <p:spPr>
          <a:xfrm>
            <a:off x="0" y="2219325"/>
            <a:ext cx="9042400" cy="4198938"/>
          </a:xfrm>
          <a:prstGeom prst="rect">
            <a:avLst/>
          </a:prstGeom>
          <a:noFill/>
          <a:ln>
            <a:noFill/>
          </a:ln>
        </p:spPr>
        <p:txBody>
          <a:bodyPr spcFirstLastPara="1" wrap="square" lIns="91425" tIns="45700" rIns="91425" bIns="45700" anchor="t" anchorCtr="0">
            <a:noAutofit/>
          </a:bodyPr>
          <a:lstStyle/>
          <a:p>
            <a:pPr marL="342900" indent="-342900">
              <a:lnSpc>
                <a:spcPct val="100000"/>
              </a:lnSpc>
              <a:buSzPts val="2100"/>
              <a:buNone/>
            </a:pPr>
            <a:r>
              <a:rPr lang="en-US" sz="2800" dirty="0">
                <a:latin typeface="Times New Roman"/>
                <a:ea typeface="Times New Roman"/>
                <a:cs typeface="Times New Roman"/>
                <a:sym typeface="Times New Roman"/>
              </a:rPr>
              <a:t>Chair</a:t>
            </a:r>
            <a:r>
              <a:rPr lang="en-US" sz="2800" dirty="0">
                <a:solidFill>
                  <a:schemeClr val="dk1"/>
                </a:solidFill>
                <a:latin typeface="Times New Roman"/>
                <a:ea typeface="Times New Roman"/>
                <a:cs typeface="Times New Roman"/>
                <a:sym typeface="Times New Roman"/>
              </a:rPr>
              <a:t>: Jonathan Garibaldi, University of Nottingham</a:t>
            </a:r>
            <a:endParaRPr dirty="0"/>
          </a:p>
          <a:p>
            <a:pPr marL="342900" indent="-342900">
              <a:lnSpc>
                <a:spcPct val="100000"/>
              </a:lnSpc>
              <a:spcBef>
                <a:spcPts val="560"/>
              </a:spcBef>
              <a:buSzPts val="2100"/>
              <a:buNone/>
            </a:pPr>
            <a:endParaRPr sz="2800" dirty="0">
              <a:solidFill>
                <a:schemeClr val="dk1"/>
              </a:solidFill>
              <a:latin typeface="Times New Roman"/>
              <a:ea typeface="Times New Roman"/>
              <a:cs typeface="Times New Roman"/>
              <a:sym typeface="Times New Roman"/>
            </a:endParaRPr>
          </a:p>
          <a:p>
            <a:pPr marL="342900" indent="-342900">
              <a:lnSpc>
                <a:spcPct val="100000"/>
              </a:lnSpc>
              <a:spcBef>
                <a:spcPts val="560"/>
              </a:spcBef>
              <a:buSzPts val="2100"/>
              <a:buNone/>
            </a:pPr>
            <a:r>
              <a:rPr lang="en-US" sz="2800" dirty="0">
                <a:solidFill>
                  <a:schemeClr val="dk1"/>
                </a:solidFill>
                <a:latin typeface="Times New Roman"/>
                <a:ea typeface="Times New Roman"/>
                <a:cs typeface="Times New Roman"/>
                <a:sym typeface="Times New Roman"/>
              </a:rPr>
              <a:t>Panelists:</a:t>
            </a:r>
            <a:endParaRPr dirty="0"/>
          </a:p>
          <a:p>
            <a:pPr marL="342900" indent="-342900">
              <a:lnSpc>
                <a:spcPct val="100000"/>
              </a:lnSpc>
              <a:spcBef>
                <a:spcPts val="560"/>
              </a:spcBef>
              <a:buSzPts val="2100"/>
              <a:buNone/>
            </a:pPr>
            <a:r>
              <a:rPr lang="en-US" sz="2800" dirty="0">
                <a:solidFill>
                  <a:schemeClr val="dk1"/>
                </a:solidFill>
                <a:latin typeface="Times New Roman"/>
                <a:ea typeface="Times New Roman"/>
                <a:cs typeface="Times New Roman"/>
                <a:sym typeface="Times New Roman"/>
              </a:rPr>
              <a:t>Keeley Crockett, Manchester Metropolitan University</a:t>
            </a:r>
          </a:p>
          <a:p>
            <a:pPr marL="342900" indent="-342900">
              <a:lnSpc>
                <a:spcPct val="100000"/>
              </a:lnSpc>
              <a:spcBef>
                <a:spcPts val="560"/>
              </a:spcBef>
              <a:buSzPts val="2100"/>
              <a:buNone/>
            </a:pPr>
            <a:r>
              <a:rPr lang="en-US" sz="2800" dirty="0">
                <a:latin typeface="Times New Roman"/>
                <a:cs typeface="Times New Roman"/>
                <a:sym typeface="Times New Roman"/>
              </a:rPr>
              <a:t>Hussein Abbas, University of New South Wales</a:t>
            </a:r>
            <a:endParaRPr dirty="0"/>
          </a:p>
          <a:p>
            <a:pPr marL="342900" indent="-342900">
              <a:lnSpc>
                <a:spcPct val="100000"/>
              </a:lnSpc>
              <a:spcBef>
                <a:spcPts val="560"/>
              </a:spcBef>
              <a:buSzPts val="2100"/>
              <a:buNone/>
            </a:pPr>
            <a:r>
              <a:rPr lang="en-US" sz="2800" dirty="0">
                <a:solidFill>
                  <a:schemeClr val="dk1"/>
                </a:solidFill>
                <a:latin typeface="Times New Roman"/>
                <a:ea typeface="Times New Roman"/>
                <a:cs typeface="Times New Roman"/>
                <a:sym typeface="Times New Roman"/>
              </a:rPr>
              <a:t>Alexander </a:t>
            </a:r>
            <a:r>
              <a:rPr lang="en-US" sz="2800" dirty="0" err="1">
                <a:solidFill>
                  <a:schemeClr val="dk1"/>
                </a:solidFill>
                <a:latin typeface="Times New Roman"/>
                <a:ea typeface="Times New Roman"/>
                <a:cs typeface="Times New Roman"/>
                <a:sym typeface="Times New Roman"/>
              </a:rPr>
              <a:t>Gegov</a:t>
            </a:r>
            <a:r>
              <a:rPr lang="en-US" sz="2800" dirty="0">
                <a:solidFill>
                  <a:schemeClr val="dk1"/>
                </a:solidFill>
                <a:latin typeface="Times New Roman"/>
                <a:ea typeface="Times New Roman"/>
                <a:cs typeface="Times New Roman"/>
                <a:sym typeface="Times New Roman"/>
              </a:rPr>
              <a:t>, University of Portsmouth</a:t>
            </a:r>
            <a:endParaRPr dirty="0"/>
          </a:p>
          <a:p>
            <a:pPr marL="342900" indent="-342900">
              <a:lnSpc>
                <a:spcPct val="100000"/>
              </a:lnSpc>
              <a:spcBef>
                <a:spcPts val="560"/>
              </a:spcBef>
              <a:buSzPts val="2100"/>
              <a:buNone/>
            </a:pPr>
            <a:r>
              <a:rPr lang="en-US" sz="2800" dirty="0" err="1">
                <a:solidFill>
                  <a:schemeClr val="dk1"/>
                </a:solidFill>
                <a:latin typeface="Times New Roman"/>
                <a:ea typeface="Times New Roman"/>
                <a:cs typeface="Times New Roman"/>
                <a:sym typeface="Times New Roman"/>
              </a:rPr>
              <a:t>Uzay</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Kaymak</a:t>
            </a:r>
            <a:r>
              <a:rPr lang="en-US" sz="2800" dirty="0">
                <a:solidFill>
                  <a:schemeClr val="dk1"/>
                </a:solidFill>
                <a:latin typeface="Times New Roman"/>
                <a:ea typeface="Times New Roman"/>
                <a:cs typeface="Times New Roman"/>
                <a:sym typeface="Times New Roman"/>
              </a:rPr>
              <a:t>, Eindhoven University of Technology</a:t>
            </a:r>
          </a:p>
          <a:p>
            <a:pPr marL="342900" indent="-342900">
              <a:lnSpc>
                <a:spcPct val="100000"/>
              </a:lnSpc>
              <a:spcBef>
                <a:spcPts val="560"/>
              </a:spcBef>
              <a:buSzPts val="2100"/>
              <a:buNone/>
            </a:pPr>
            <a:r>
              <a:rPr lang="en-US" sz="2800" dirty="0">
                <a:solidFill>
                  <a:schemeClr val="dk1"/>
                </a:solidFill>
                <a:latin typeface="Times New Roman"/>
                <a:ea typeface="Times New Roman"/>
                <a:cs typeface="Times New Roman"/>
                <a:sym typeface="Times New Roman"/>
              </a:rPr>
              <a:t>Joao Sousa, University of Lisbon</a:t>
            </a:r>
            <a:endParaRPr sz="28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9038508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8D60-E801-F8CA-2393-686E76A0C470}"/>
              </a:ext>
            </a:extLst>
          </p:cNvPr>
          <p:cNvSpPr>
            <a:spLocks noGrp="1"/>
          </p:cNvSpPr>
          <p:nvPr>
            <p:ph type="title"/>
          </p:nvPr>
        </p:nvSpPr>
        <p:spPr/>
        <p:txBody>
          <a:bodyPr/>
          <a:lstStyle/>
          <a:p>
            <a:r>
              <a:rPr lang="en-NL" dirty="0"/>
              <a:t>Explainable Graph Neural Network</a:t>
            </a:r>
          </a:p>
        </p:txBody>
      </p:sp>
      <p:sp>
        <p:nvSpPr>
          <p:cNvPr id="4" name="Slide Number Placeholder 3">
            <a:extLst>
              <a:ext uri="{FF2B5EF4-FFF2-40B4-BE49-F238E27FC236}">
                <a16:creationId xmlns:a16="http://schemas.microsoft.com/office/drawing/2014/main" id="{3E92F543-E648-FB92-D07A-1FBB51D91613}"/>
              </a:ext>
            </a:extLst>
          </p:cNvPr>
          <p:cNvSpPr>
            <a:spLocks noGrp="1"/>
          </p:cNvSpPr>
          <p:nvPr>
            <p:ph type="sldNum" sz="quarter" idx="12"/>
          </p:nvPr>
        </p:nvSpPr>
        <p:spPr/>
        <p:txBody>
          <a:bodyPr/>
          <a:lstStyle/>
          <a:p>
            <a:fld id="{A91BF5F0-98D6-4645-BDED-827194AA7B09}" type="slidenum">
              <a:rPr lang="en-GB" smtClean="0"/>
              <a:t>76</a:t>
            </a:fld>
            <a:endParaRPr lang="en-GB" dirty="0"/>
          </a:p>
        </p:txBody>
      </p:sp>
      <p:sp>
        <p:nvSpPr>
          <p:cNvPr id="5" name="Slide Number Placeholder 3">
            <a:extLst>
              <a:ext uri="{FF2B5EF4-FFF2-40B4-BE49-F238E27FC236}">
                <a16:creationId xmlns:a16="http://schemas.microsoft.com/office/drawing/2014/main" id="{D11F9FD2-FD49-D78B-91A1-2B47A3FE27C0}"/>
              </a:ext>
            </a:extLst>
          </p:cNvPr>
          <p:cNvSpPr txBox="1">
            <a:spLocks/>
          </p:cNvSpPr>
          <p:nvPr/>
        </p:nvSpPr>
        <p:spPr>
          <a:xfrm>
            <a:off x="649533" y="4234648"/>
            <a:ext cx="2743200" cy="216000"/>
          </a:xfrm>
          <a:prstGeom prst="rect">
            <a:avLst/>
          </a:prstGeom>
        </p:spPr>
        <p:txBody>
          <a:bodyPr vert="horz" lIns="0" tIns="0" rIns="0" bIns="0" rtlCol="0" anchor="ctr">
            <a:noAutofit/>
          </a:bodyPr>
          <a:lstStyle>
            <a:defPPr>
              <a:defRPr lang="nl-NL"/>
            </a:defPPr>
            <a:lvl1pPr marL="0" algn="l" defTabSz="914400" rtl="0" eaLnBrk="1" latinLnBrk="0" hangingPunct="1">
              <a:defRPr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BF5F0-98D6-4645-BDED-827194AA7B09}" type="slidenum">
              <a:rPr lang="en-GB" smtClean="0"/>
              <a:pPr/>
              <a:t>76</a:t>
            </a:fld>
            <a:endParaRPr lang="en-GB" dirty="0"/>
          </a:p>
        </p:txBody>
      </p:sp>
      <p:sp>
        <p:nvSpPr>
          <p:cNvPr id="6" name="TextBox 5">
            <a:extLst>
              <a:ext uri="{FF2B5EF4-FFF2-40B4-BE49-F238E27FC236}">
                <a16:creationId xmlns:a16="http://schemas.microsoft.com/office/drawing/2014/main" id="{9440DDC8-C490-49CF-65A3-256C25A93718}"/>
              </a:ext>
            </a:extLst>
          </p:cNvPr>
          <p:cNvSpPr txBox="1"/>
          <p:nvPr/>
        </p:nvSpPr>
        <p:spPr>
          <a:xfrm>
            <a:off x="719179" y="2453336"/>
            <a:ext cx="1105000" cy="369332"/>
          </a:xfrm>
          <a:prstGeom prst="rect">
            <a:avLst/>
          </a:prstGeom>
          <a:noFill/>
        </p:spPr>
        <p:txBody>
          <a:bodyPr wrap="square" rtlCol="0">
            <a:spAutoFit/>
          </a:bodyPr>
          <a:lstStyle/>
          <a:p>
            <a:pPr algn="l"/>
            <a:r>
              <a:rPr lang="en-NL" dirty="0">
                <a:solidFill>
                  <a:schemeClr val="accent1"/>
                </a:solidFill>
              </a:rPr>
              <a:t>Graph</a:t>
            </a:r>
          </a:p>
        </p:txBody>
      </p:sp>
      <p:sp>
        <p:nvSpPr>
          <p:cNvPr id="7" name="TextBox 6">
            <a:extLst>
              <a:ext uri="{FF2B5EF4-FFF2-40B4-BE49-F238E27FC236}">
                <a16:creationId xmlns:a16="http://schemas.microsoft.com/office/drawing/2014/main" id="{80C7CB35-945B-4B71-EC71-267377451CA1}"/>
              </a:ext>
            </a:extLst>
          </p:cNvPr>
          <p:cNvSpPr txBox="1"/>
          <p:nvPr/>
        </p:nvSpPr>
        <p:spPr>
          <a:xfrm>
            <a:off x="2692402" y="2479562"/>
            <a:ext cx="1327389" cy="646331"/>
          </a:xfrm>
          <a:prstGeom prst="rect">
            <a:avLst/>
          </a:prstGeom>
          <a:noFill/>
        </p:spPr>
        <p:txBody>
          <a:bodyPr wrap="square" rtlCol="0">
            <a:spAutoFit/>
          </a:bodyPr>
          <a:lstStyle/>
          <a:p>
            <a:r>
              <a:rPr lang="en-NL" dirty="0">
                <a:solidFill>
                  <a:schemeClr val="accent1"/>
                </a:solidFill>
              </a:rPr>
              <a:t>Prediction</a:t>
            </a:r>
          </a:p>
          <a:p>
            <a:pPr algn="l"/>
            <a:endParaRPr lang="en-NL" dirty="0">
              <a:solidFill>
                <a:schemeClr val="accent1"/>
              </a:solidFill>
            </a:endParaRPr>
          </a:p>
        </p:txBody>
      </p:sp>
      <p:sp>
        <p:nvSpPr>
          <p:cNvPr id="8" name="TextBox 7">
            <a:extLst>
              <a:ext uri="{FF2B5EF4-FFF2-40B4-BE49-F238E27FC236}">
                <a16:creationId xmlns:a16="http://schemas.microsoft.com/office/drawing/2014/main" id="{7E10123A-F9A8-0813-3CAB-072FBAEF8E75}"/>
              </a:ext>
            </a:extLst>
          </p:cNvPr>
          <p:cNvSpPr txBox="1"/>
          <p:nvPr/>
        </p:nvSpPr>
        <p:spPr>
          <a:xfrm>
            <a:off x="7462653" y="2427186"/>
            <a:ext cx="1536063" cy="369332"/>
          </a:xfrm>
          <a:prstGeom prst="rect">
            <a:avLst/>
          </a:prstGeom>
          <a:noFill/>
        </p:spPr>
        <p:txBody>
          <a:bodyPr wrap="square" rtlCol="0">
            <a:spAutoFit/>
          </a:bodyPr>
          <a:lstStyle/>
          <a:p>
            <a:pPr algn="l"/>
            <a:r>
              <a:rPr lang="en-NL" dirty="0">
                <a:solidFill>
                  <a:schemeClr val="accent1"/>
                </a:solidFill>
              </a:rPr>
              <a:t>Fuzzification</a:t>
            </a:r>
          </a:p>
        </p:txBody>
      </p:sp>
      <p:cxnSp>
        <p:nvCxnSpPr>
          <p:cNvPr id="9" name="Straight Arrow Connector 8">
            <a:extLst>
              <a:ext uri="{FF2B5EF4-FFF2-40B4-BE49-F238E27FC236}">
                <a16:creationId xmlns:a16="http://schemas.microsoft.com/office/drawing/2014/main" id="{BAE0624C-E1D1-51B0-785D-AF36EA4CE46F}"/>
              </a:ext>
            </a:extLst>
          </p:cNvPr>
          <p:cNvCxnSpPr>
            <a:cxnSpLocks/>
          </p:cNvCxnSpPr>
          <p:nvPr/>
        </p:nvCxnSpPr>
        <p:spPr>
          <a:xfrm>
            <a:off x="798789" y="4677327"/>
            <a:ext cx="1104345"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790D0AB-30E2-6030-C8CA-315B27F7F56C}"/>
              </a:ext>
            </a:extLst>
          </p:cNvPr>
          <p:cNvPicPr>
            <a:picLocks noChangeAspect="1"/>
          </p:cNvPicPr>
          <p:nvPr/>
        </p:nvPicPr>
        <p:blipFill>
          <a:blip r:embed="rId2"/>
          <a:srcRect t="8198"/>
          <a:stretch/>
        </p:blipFill>
        <p:spPr>
          <a:xfrm>
            <a:off x="0" y="3049347"/>
            <a:ext cx="2567139" cy="1880773"/>
          </a:xfrm>
          <a:prstGeom prst="rect">
            <a:avLst/>
          </a:prstGeom>
        </p:spPr>
      </p:pic>
      <p:pic>
        <p:nvPicPr>
          <p:cNvPr id="11" name="Picture 10">
            <a:extLst>
              <a:ext uri="{FF2B5EF4-FFF2-40B4-BE49-F238E27FC236}">
                <a16:creationId xmlns:a16="http://schemas.microsoft.com/office/drawing/2014/main" id="{E1D36F12-0DE8-D0A3-04C9-E822D69D7CEA}"/>
              </a:ext>
            </a:extLst>
          </p:cNvPr>
          <p:cNvPicPr>
            <a:picLocks noChangeAspect="1"/>
          </p:cNvPicPr>
          <p:nvPr/>
        </p:nvPicPr>
        <p:blipFill>
          <a:blip r:embed="rId3"/>
          <a:srcRect t="8088"/>
          <a:stretch/>
        </p:blipFill>
        <p:spPr>
          <a:xfrm>
            <a:off x="4734538" y="3021624"/>
            <a:ext cx="2601878" cy="1908496"/>
          </a:xfrm>
          <a:prstGeom prst="rect">
            <a:avLst/>
          </a:prstGeom>
        </p:spPr>
      </p:pic>
      <p:pic>
        <p:nvPicPr>
          <p:cNvPr id="12" name="Picture 11">
            <a:extLst>
              <a:ext uri="{FF2B5EF4-FFF2-40B4-BE49-F238E27FC236}">
                <a16:creationId xmlns:a16="http://schemas.microsoft.com/office/drawing/2014/main" id="{8CB12CEB-BC3E-235B-F592-AAFAB5DC4AE0}"/>
              </a:ext>
            </a:extLst>
          </p:cNvPr>
          <p:cNvPicPr>
            <a:picLocks noChangeAspect="1"/>
          </p:cNvPicPr>
          <p:nvPr/>
        </p:nvPicPr>
        <p:blipFill>
          <a:blip r:embed="rId4"/>
          <a:srcRect t="11944" r="12421"/>
          <a:stretch/>
        </p:blipFill>
        <p:spPr>
          <a:xfrm>
            <a:off x="7064099" y="2949797"/>
            <a:ext cx="2502651" cy="2094487"/>
          </a:xfrm>
          <a:prstGeom prst="rect">
            <a:avLst/>
          </a:prstGeom>
        </p:spPr>
      </p:pic>
      <p:pic>
        <p:nvPicPr>
          <p:cNvPr id="13" name="Picture 12">
            <a:extLst>
              <a:ext uri="{FF2B5EF4-FFF2-40B4-BE49-F238E27FC236}">
                <a16:creationId xmlns:a16="http://schemas.microsoft.com/office/drawing/2014/main" id="{8D64CA33-B82A-258D-538D-910F6757FAFB}"/>
              </a:ext>
            </a:extLst>
          </p:cNvPr>
          <p:cNvPicPr>
            <a:picLocks noChangeAspect="1"/>
          </p:cNvPicPr>
          <p:nvPr/>
        </p:nvPicPr>
        <p:blipFill>
          <a:blip r:embed="rId2"/>
          <a:srcRect t="8198"/>
          <a:stretch/>
        </p:blipFill>
        <p:spPr>
          <a:xfrm>
            <a:off x="2329561" y="3120236"/>
            <a:ext cx="2567139" cy="1880773"/>
          </a:xfrm>
          <a:prstGeom prst="rect">
            <a:avLst/>
          </a:prstGeom>
        </p:spPr>
      </p:pic>
      <p:sp>
        <p:nvSpPr>
          <p:cNvPr id="14" name="Oval 13">
            <a:extLst>
              <a:ext uri="{FF2B5EF4-FFF2-40B4-BE49-F238E27FC236}">
                <a16:creationId xmlns:a16="http://schemas.microsoft.com/office/drawing/2014/main" id="{DDC72D3A-5CCA-137B-0818-C06FFE859995}"/>
              </a:ext>
            </a:extLst>
          </p:cNvPr>
          <p:cNvSpPr/>
          <p:nvPr/>
        </p:nvSpPr>
        <p:spPr>
          <a:xfrm>
            <a:off x="3460039" y="3745888"/>
            <a:ext cx="75415" cy="9165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82BEE1D9-7219-ABD6-5D68-78D2A0011CB1}"/>
              </a:ext>
            </a:extLst>
          </p:cNvPr>
          <p:cNvSpPr txBox="1"/>
          <p:nvPr/>
        </p:nvSpPr>
        <p:spPr>
          <a:xfrm>
            <a:off x="5159949" y="2453336"/>
            <a:ext cx="1488272" cy="369332"/>
          </a:xfrm>
          <a:prstGeom prst="rect">
            <a:avLst/>
          </a:prstGeom>
          <a:noFill/>
        </p:spPr>
        <p:txBody>
          <a:bodyPr wrap="square" rtlCol="0">
            <a:spAutoFit/>
          </a:bodyPr>
          <a:lstStyle/>
          <a:p>
            <a:r>
              <a:rPr lang="en-GB" dirty="0">
                <a:solidFill>
                  <a:schemeClr val="accent1"/>
                </a:solidFill>
              </a:rPr>
              <a:t>S</a:t>
            </a:r>
            <a:r>
              <a:rPr lang="en-NL" dirty="0">
                <a:solidFill>
                  <a:schemeClr val="accent1"/>
                </a:solidFill>
              </a:rPr>
              <a:t>ub-graph</a:t>
            </a:r>
          </a:p>
        </p:txBody>
      </p:sp>
      <p:sp>
        <p:nvSpPr>
          <p:cNvPr id="16" name="TextBox 15">
            <a:extLst>
              <a:ext uri="{FF2B5EF4-FFF2-40B4-BE49-F238E27FC236}">
                <a16:creationId xmlns:a16="http://schemas.microsoft.com/office/drawing/2014/main" id="{04FC4262-F822-1332-D6C8-B9909948A33B}"/>
              </a:ext>
            </a:extLst>
          </p:cNvPr>
          <p:cNvSpPr txBox="1"/>
          <p:nvPr/>
        </p:nvSpPr>
        <p:spPr>
          <a:xfrm>
            <a:off x="10032501" y="2409934"/>
            <a:ext cx="1536063" cy="369332"/>
          </a:xfrm>
          <a:prstGeom prst="rect">
            <a:avLst/>
          </a:prstGeom>
          <a:noFill/>
        </p:spPr>
        <p:txBody>
          <a:bodyPr wrap="square" rtlCol="0">
            <a:spAutoFit/>
          </a:bodyPr>
          <a:lstStyle/>
          <a:p>
            <a:pPr algn="l"/>
            <a:r>
              <a:rPr lang="en-NL" dirty="0">
                <a:solidFill>
                  <a:schemeClr val="accent1"/>
                </a:solidFill>
              </a:rPr>
              <a:t>Explanation</a:t>
            </a:r>
          </a:p>
        </p:txBody>
      </p:sp>
      <p:sp>
        <p:nvSpPr>
          <p:cNvPr id="17" name="TextBox 16">
            <a:extLst>
              <a:ext uri="{FF2B5EF4-FFF2-40B4-BE49-F238E27FC236}">
                <a16:creationId xmlns:a16="http://schemas.microsoft.com/office/drawing/2014/main" id="{B97FF577-F06F-E0FF-9DFD-4DA8D95C9F3A}"/>
              </a:ext>
            </a:extLst>
          </p:cNvPr>
          <p:cNvSpPr txBox="1"/>
          <p:nvPr/>
        </p:nvSpPr>
        <p:spPr>
          <a:xfrm>
            <a:off x="9635357" y="3120236"/>
            <a:ext cx="2330353" cy="1231106"/>
          </a:xfrm>
          <a:prstGeom prst="rect">
            <a:avLst/>
          </a:prstGeom>
          <a:noFill/>
          <a:ln w="57150" cmpd="dbl">
            <a:solidFill>
              <a:schemeClr val="accent1">
                <a:shade val="15000"/>
              </a:schemeClr>
            </a:solidFill>
          </a:ln>
        </p:spPr>
        <p:txBody>
          <a:bodyPr wrap="square" rtlCol="0">
            <a:spAutoFit/>
          </a:bodyPr>
          <a:lstStyle/>
          <a:p>
            <a:r>
              <a:rPr lang="en-US" sz="1400" b="1" dirty="0">
                <a:solidFill>
                  <a:schemeClr val="accent1"/>
                </a:solidFill>
              </a:rPr>
              <a:t>If</a:t>
            </a:r>
            <a:r>
              <a:rPr lang="en-US" sz="1200" b="1" dirty="0">
                <a:solidFill>
                  <a:schemeClr val="accent1"/>
                </a:solidFill>
              </a:rPr>
              <a:t> </a:t>
            </a:r>
          </a:p>
          <a:p>
            <a:r>
              <a:rPr lang="en-US" sz="1200" b="1" dirty="0">
                <a:solidFill>
                  <a:schemeClr val="accent1"/>
                </a:solidFill>
              </a:rPr>
              <a:t>Pressure at Node 23 is high</a:t>
            </a:r>
          </a:p>
          <a:p>
            <a:r>
              <a:rPr lang="en-US" sz="1200" b="1" dirty="0">
                <a:solidFill>
                  <a:schemeClr val="accent1"/>
                </a:solidFill>
              </a:rPr>
              <a:t>AND </a:t>
            </a:r>
          </a:p>
          <a:p>
            <a:r>
              <a:rPr lang="en-US" sz="1200" b="1" dirty="0">
                <a:solidFill>
                  <a:schemeClr val="accent1"/>
                </a:solidFill>
              </a:rPr>
              <a:t>Pressure at Node 21 is low </a:t>
            </a:r>
          </a:p>
          <a:p>
            <a:r>
              <a:rPr lang="en-US" sz="1200" b="1" dirty="0">
                <a:solidFill>
                  <a:schemeClr val="accent1"/>
                </a:solidFill>
              </a:rPr>
              <a:t>Then</a:t>
            </a:r>
          </a:p>
          <a:p>
            <a:r>
              <a:rPr lang="en-US" sz="1200" b="1" dirty="0">
                <a:solidFill>
                  <a:schemeClr val="accent1"/>
                </a:solidFill>
              </a:rPr>
              <a:t>Leak is located at Node 22 </a:t>
            </a:r>
            <a:endParaRPr lang="en-NL" sz="1200" b="1" dirty="0">
              <a:solidFill>
                <a:schemeClr val="accent1"/>
              </a:solidFill>
            </a:endParaRPr>
          </a:p>
        </p:txBody>
      </p:sp>
      <p:cxnSp>
        <p:nvCxnSpPr>
          <p:cNvPr id="18" name="Straight Arrow Connector 17">
            <a:extLst>
              <a:ext uri="{FF2B5EF4-FFF2-40B4-BE49-F238E27FC236}">
                <a16:creationId xmlns:a16="http://schemas.microsoft.com/office/drawing/2014/main" id="{1DE2036D-6CFF-73CE-B4F8-3524F80D526F}"/>
              </a:ext>
            </a:extLst>
          </p:cNvPr>
          <p:cNvCxnSpPr/>
          <p:nvPr/>
        </p:nvCxnSpPr>
        <p:spPr>
          <a:xfrm>
            <a:off x="1649821" y="2679490"/>
            <a:ext cx="976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EBD9F4E-C5A6-FC06-0B8F-A62E5F5BC97D}"/>
              </a:ext>
            </a:extLst>
          </p:cNvPr>
          <p:cNvCxnSpPr/>
          <p:nvPr/>
        </p:nvCxnSpPr>
        <p:spPr>
          <a:xfrm>
            <a:off x="3920451" y="2673511"/>
            <a:ext cx="976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FA8A31F-B4F1-B4E0-1DBC-041DBFDF949C}"/>
              </a:ext>
            </a:extLst>
          </p:cNvPr>
          <p:cNvCxnSpPr/>
          <p:nvPr/>
        </p:nvCxnSpPr>
        <p:spPr>
          <a:xfrm>
            <a:off x="6486404" y="2611852"/>
            <a:ext cx="976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2AF723-10FA-587A-B1C1-246C8347A2D9}"/>
              </a:ext>
            </a:extLst>
          </p:cNvPr>
          <p:cNvCxnSpPr/>
          <p:nvPr/>
        </p:nvCxnSpPr>
        <p:spPr>
          <a:xfrm>
            <a:off x="8915660" y="2611852"/>
            <a:ext cx="976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463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EB33A8-2D75-0FF0-59DB-01BA04FB1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6DBC5-A061-A668-0CCA-01A8A4CE02DB}"/>
              </a:ext>
            </a:extLst>
          </p:cNvPr>
          <p:cNvSpPr>
            <a:spLocks noGrp="1"/>
          </p:cNvSpPr>
          <p:nvPr>
            <p:ph type="title"/>
          </p:nvPr>
        </p:nvSpPr>
        <p:spPr>
          <a:xfrm>
            <a:off x="731838" y="1490136"/>
            <a:ext cx="10728324" cy="609600"/>
          </a:xfrm>
        </p:spPr>
        <p:txBody>
          <a:bodyPr wrap="none" anchor="ctr">
            <a:normAutofit/>
          </a:bodyPr>
          <a:lstStyle/>
          <a:p>
            <a:r>
              <a:rPr lang="en-NL" dirty="0"/>
              <a:t>Results and Discussion</a:t>
            </a:r>
          </a:p>
        </p:txBody>
      </p:sp>
      <p:sp>
        <p:nvSpPr>
          <p:cNvPr id="3" name="Content Placeholder 2">
            <a:extLst>
              <a:ext uri="{FF2B5EF4-FFF2-40B4-BE49-F238E27FC236}">
                <a16:creationId xmlns:a16="http://schemas.microsoft.com/office/drawing/2014/main" id="{414B4271-0144-F696-5511-58E058EF74C9}"/>
              </a:ext>
            </a:extLst>
          </p:cNvPr>
          <p:cNvSpPr>
            <a:spLocks noGrp="1"/>
          </p:cNvSpPr>
          <p:nvPr>
            <p:ph idx="1"/>
          </p:nvPr>
        </p:nvSpPr>
        <p:spPr>
          <a:xfrm>
            <a:off x="731838" y="2262433"/>
            <a:ext cx="5829218" cy="3506542"/>
          </a:xfrm>
        </p:spPr>
        <p:txBody>
          <a:bodyPr>
            <a:normAutofit fontScale="92500" lnSpcReduction="20000"/>
          </a:bodyPr>
          <a:lstStyle/>
          <a:p>
            <a:pPr algn="just">
              <a:lnSpc>
                <a:spcPct val="90000"/>
              </a:lnSpc>
              <a:spcAft>
                <a:spcPts val="600"/>
              </a:spcAft>
            </a:pPr>
            <a:endParaRPr lang="en-GB" sz="1300" dirty="0"/>
          </a:p>
          <a:p>
            <a:pPr algn="just">
              <a:lnSpc>
                <a:spcPct val="90000"/>
              </a:lnSpc>
              <a:spcAft>
                <a:spcPts val="600"/>
              </a:spcAft>
            </a:pPr>
            <a:r>
              <a:rPr lang="en-GB" sz="1300" b="1" dirty="0"/>
              <a:t>Leak Detection Performance:</a:t>
            </a:r>
            <a:r>
              <a:rPr lang="en-GB" sz="1300" dirty="0"/>
              <a:t> Achieved Graph F1 of 0.889 on Hanoi network despite severe class imbalance. </a:t>
            </a:r>
          </a:p>
          <a:p>
            <a:pPr algn="just">
              <a:lnSpc>
                <a:spcPct val="90000"/>
              </a:lnSpc>
              <a:spcAft>
                <a:spcPts val="600"/>
              </a:spcAft>
            </a:pPr>
            <a:endParaRPr lang="en-GB" sz="1300" dirty="0"/>
          </a:p>
          <a:p>
            <a:pPr algn="just">
              <a:lnSpc>
                <a:spcPct val="90000"/>
              </a:lnSpc>
              <a:spcAft>
                <a:spcPts val="600"/>
              </a:spcAft>
            </a:pPr>
            <a:r>
              <a:rPr lang="en-GB" sz="1300" b="1" dirty="0"/>
              <a:t>Accuracy–Explainability Trade-off:</a:t>
            </a:r>
            <a:r>
              <a:rPr lang="en-GB" sz="1300" dirty="0"/>
              <a:t> Slightly lower F1 than some GNNs but significantly higher interpretability for explainable AI. </a:t>
            </a:r>
          </a:p>
          <a:p>
            <a:pPr marL="0" indent="0" algn="just">
              <a:lnSpc>
                <a:spcPct val="90000"/>
              </a:lnSpc>
              <a:spcAft>
                <a:spcPts val="600"/>
              </a:spcAft>
              <a:buNone/>
            </a:pPr>
            <a:endParaRPr lang="en-GB" sz="1300" dirty="0"/>
          </a:p>
          <a:p>
            <a:pPr algn="just">
              <a:lnSpc>
                <a:spcPct val="90000"/>
              </a:lnSpc>
              <a:spcAft>
                <a:spcPts val="600"/>
              </a:spcAft>
            </a:pPr>
            <a:r>
              <a:rPr lang="en-GB" sz="1300" b="1" dirty="0"/>
              <a:t>Leak Localization Capability:</a:t>
            </a:r>
            <a:r>
              <a:rPr lang="en-GB" sz="1300" dirty="0"/>
              <a:t> Node F1 of 0.758 for joint detection &amp; localization without heavy hyperparameter tuning. </a:t>
            </a:r>
          </a:p>
          <a:p>
            <a:pPr algn="just">
              <a:lnSpc>
                <a:spcPct val="90000"/>
              </a:lnSpc>
              <a:spcAft>
                <a:spcPts val="600"/>
              </a:spcAft>
            </a:pPr>
            <a:endParaRPr lang="en-GB" sz="1300" dirty="0"/>
          </a:p>
          <a:p>
            <a:pPr algn="just">
              <a:lnSpc>
                <a:spcPct val="90000"/>
              </a:lnSpc>
              <a:spcAft>
                <a:spcPts val="600"/>
              </a:spcAft>
              <a:buFont typeface="Arial" panose="020B0604020202020204" pitchFamily="34" charset="0"/>
              <a:buChar char="•"/>
            </a:pPr>
            <a:r>
              <a:rPr lang="en-GB" sz="1300" b="1" dirty="0">
                <a:effectLst/>
              </a:rPr>
              <a:t>Real-world Applicability:</a:t>
            </a:r>
            <a:r>
              <a:rPr lang="en-GB" sz="1300" dirty="0">
                <a:effectLst/>
              </a:rPr>
              <a:t> Maintains predictive power with imbalanced, noisy hydraulic data in realistic scenarios.</a:t>
            </a:r>
          </a:p>
          <a:p>
            <a:pPr algn="just">
              <a:lnSpc>
                <a:spcPct val="90000"/>
              </a:lnSpc>
              <a:spcAft>
                <a:spcPts val="600"/>
              </a:spcAft>
              <a:buFont typeface="Arial" panose="020B0604020202020204" pitchFamily="34" charset="0"/>
              <a:buChar char="•"/>
            </a:pPr>
            <a:endParaRPr lang="en-GB" sz="1300" dirty="0"/>
          </a:p>
          <a:p>
            <a:pPr algn="just">
              <a:lnSpc>
                <a:spcPct val="90000"/>
              </a:lnSpc>
              <a:spcAft>
                <a:spcPts val="600"/>
              </a:spcAft>
              <a:buFont typeface="Arial" panose="020B0604020202020204" pitchFamily="34" charset="0"/>
              <a:buChar char="•"/>
            </a:pPr>
            <a:r>
              <a:rPr lang="en-GB" sz="1300" b="1" dirty="0"/>
              <a:t>Rule-based Explanation</a:t>
            </a:r>
            <a:r>
              <a:rPr lang="en-GB" sz="1300" dirty="0"/>
              <a:t>: Translating GNN predictions into rules relevant to topology within a sup-graph context could provide value in large scale WDNs.</a:t>
            </a:r>
            <a:endParaRPr lang="en-GB" sz="1300" dirty="0">
              <a:effectLst/>
            </a:endParaRPr>
          </a:p>
          <a:p>
            <a:pPr algn="just">
              <a:lnSpc>
                <a:spcPct val="90000"/>
              </a:lnSpc>
              <a:spcAft>
                <a:spcPts val="600"/>
              </a:spcAft>
              <a:buFont typeface="Arial" panose="020B0604020202020204" pitchFamily="34" charset="0"/>
              <a:buChar char="•"/>
            </a:pPr>
            <a:endParaRPr lang="en-GB" sz="1300" dirty="0"/>
          </a:p>
          <a:p>
            <a:pPr algn="just">
              <a:lnSpc>
                <a:spcPct val="90000"/>
              </a:lnSpc>
              <a:spcAft>
                <a:spcPts val="600"/>
              </a:spcAft>
              <a:buFont typeface="Arial" panose="020B0604020202020204" pitchFamily="34" charset="0"/>
              <a:buChar char="•"/>
            </a:pPr>
            <a:r>
              <a:rPr lang="en-GB" sz="1300" dirty="0">
                <a:effectLst/>
              </a:rPr>
              <a:t>Future work will focus on developing complete rule base, scaling to larger WDNs and fine-tuning sub-graphs.</a:t>
            </a:r>
          </a:p>
          <a:p>
            <a:pPr algn="just">
              <a:lnSpc>
                <a:spcPct val="90000"/>
              </a:lnSpc>
              <a:spcAft>
                <a:spcPts val="600"/>
              </a:spcAft>
            </a:pPr>
            <a:endParaRPr lang="en-GB" sz="1300" dirty="0"/>
          </a:p>
          <a:p>
            <a:pPr algn="just">
              <a:lnSpc>
                <a:spcPct val="90000"/>
              </a:lnSpc>
              <a:spcAft>
                <a:spcPts val="600"/>
              </a:spcAft>
            </a:pPr>
            <a:endParaRPr lang="en-GB" sz="1300" dirty="0"/>
          </a:p>
          <a:p>
            <a:pPr algn="just">
              <a:lnSpc>
                <a:spcPct val="90000"/>
              </a:lnSpc>
              <a:spcAft>
                <a:spcPts val="600"/>
              </a:spcAft>
            </a:pPr>
            <a:endParaRPr lang="en-GB" sz="1300" dirty="0"/>
          </a:p>
          <a:p>
            <a:pPr algn="just">
              <a:lnSpc>
                <a:spcPct val="90000"/>
              </a:lnSpc>
              <a:spcAft>
                <a:spcPts val="600"/>
              </a:spcAft>
            </a:pPr>
            <a:endParaRPr lang="en-GB" sz="1300" dirty="0"/>
          </a:p>
          <a:p>
            <a:pPr algn="just">
              <a:lnSpc>
                <a:spcPct val="90000"/>
              </a:lnSpc>
              <a:spcAft>
                <a:spcPts val="600"/>
              </a:spcAft>
            </a:pPr>
            <a:endParaRPr lang="en-GB" sz="1300" dirty="0"/>
          </a:p>
          <a:p>
            <a:pPr algn="just">
              <a:lnSpc>
                <a:spcPct val="90000"/>
              </a:lnSpc>
              <a:spcAft>
                <a:spcPts val="600"/>
              </a:spcAft>
            </a:pPr>
            <a:endParaRPr lang="en-GB" sz="1300" dirty="0"/>
          </a:p>
          <a:p>
            <a:pPr marL="0" indent="0" algn="just">
              <a:lnSpc>
                <a:spcPct val="90000"/>
              </a:lnSpc>
              <a:spcAft>
                <a:spcPts val="600"/>
              </a:spcAft>
              <a:buNone/>
            </a:pPr>
            <a:endParaRPr lang="en-GB" sz="1300" dirty="0"/>
          </a:p>
        </p:txBody>
      </p:sp>
      <p:sp>
        <p:nvSpPr>
          <p:cNvPr id="4" name="Slide Number Placeholder 3">
            <a:extLst>
              <a:ext uri="{FF2B5EF4-FFF2-40B4-BE49-F238E27FC236}">
                <a16:creationId xmlns:a16="http://schemas.microsoft.com/office/drawing/2014/main" id="{FACFA243-BF89-CDCF-2A9F-31A4A92B63A4}"/>
              </a:ext>
            </a:extLst>
          </p:cNvPr>
          <p:cNvSpPr>
            <a:spLocks noGrp="1"/>
          </p:cNvSpPr>
          <p:nvPr>
            <p:ph type="sldNum" sz="quarter" idx="12"/>
          </p:nvPr>
        </p:nvSpPr>
        <p:spPr>
          <a:xfrm>
            <a:off x="731838" y="6205487"/>
            <a:ext cx="2743200" cy="216000"/>
          </a:xfrm>
        </p:spPr>
        <p:txBody>
          <a:bodyPr anchor="ctr">
            <a:normAutofit/>
          </a:bodyPr>
          <a:lstStyle/>
          <a:p>
            <a:pPr>
              <a:spcAft>
                <a:spcPts val="600"/>
              </a:spcAft>
            </a:pPr>
            <a:fld id="{A91BF5F0-98D6-4645-BDED-827194AA7B09}" type="slidenum">
              <a:rPr lang="en-GB" smtClean="0"/>
              <a:pPr>
                <a:spcAft>
                  <a:spcPts val="600"/>
                </a:spcAft>
              </a:pPr>
              <a:t>77</a:t>
            </a:fld>
            <a:endParaRPr lang="en-GB"/>
          </a:p>
        </p:txBody>
      </p:sp>
      <p:pic>
        <p:nvPicPr>
          <p:cNvPr id="7" name="Picture 6">
            <a:extLst>
              <a:ext uri="{FF2B5EF4-FFF2-40B4-BE49-F238E27FC236}">
                <a16:creationId xmlns:a16="http://schemas.microsoft.com/office/drawing/2014/main" id="{4353A83B-35D3-B5A8-C5F7-FB85D617C2B3}"/>
              </a:ext>
            </a:extLst>
          </p:cNvPr>
          <p:cNvPicPr>
            <a:picLocks noChangeAspect="1"/>
          </p:cNvPicPr>
          <p:nvPr/>
        </p:nvPicPr>
        <p:blipFill>
          <a:blip r:embed="rId3"/>
          <a:srcRect l="3743" t="25461" r="5055" b="4108"/>
          <a:stretch/>
        </p:blipFill>
        <p:spPr>
          <a:xfrm>
            <a:off x="7032395" y="2394408"/>
            <a:ext cx="5052768" cy="3082565"/>
          </a:xfrm>
          <a:prstGeom prst="rect">
            <a:avLst/>
          </a:prstGeom>
          <a:noFill/>
        </p:spPr>
      </p:pic>
    </p:spTree>
    <p:extLst>
      <p:ext uri="{BB962C8B-B14F-4D97-AF65-F5344CB8AC3E}">
        <p14:creationId xmlns:p14="http://schemas.microsoft.com/office/powerpoint/2010/main" val="1593708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38291-1424-FADD-F1C4-B3A26261849F}"/>
              </a:ext>
            </a:extLst>
          </p:cNvPr>
          <p:cNvSpPr>
            <a:spLocks noGrp="1"/>
          </p:cNvSpPr>
          <p:nvPr>
            <p:ph type="title"/>
          </p:nvPr>
        </p:nvSpPr>
        <p:spPr/>
        <p:txBody>
          <a:bodyPr>
            <a:normAutofit/>
          </a:bodyPr>
          <a:lstStyle/>
          <a:p>
            <a:r>
              <a:rPr lang="en-US" dirty="0"/>
              <a:t>Editorial in IEEE Transactions on Artificial Intelligence</a:t>
            </a:r>
            <a:endParaRPr lang="LID4096" dirty="0"/>
          </a:p>
        </p:txBody>
      </p:sp>
      <p:pic>
        <p:nvPicPr>
          <p:cNvPr id="5" name="Picture 4">
            <a:extLst>
              <a:ext uri="{FF2B5EF4-FFF2-40B4-BE49-F238E27FC236}">
                <a16:creationId xmlns:a16="http://schemas.microsoft.com/office/drawing/2014/main" id="{6BA6F13C-F182-F83D-B935-F4610B6CA313}"/>
              </a:ext>
            </a:extLst>
          </p:cNvPr>
          <p:cNvPicPr>
            <a:picLocks noChangeAspect="1"/>
          </p:cNvPicPr>
          <p:nvPr/>
        </p:nvPicPr>
        <p:blipFill>
          <a:blip r:embed="rId2"/>
          <a:stretch>
            <a:fillRect/>
          </a:stretch>
        </p:blipFill>
        <p:spPr>
          <a:xfrm>
            <a:off x="4209143" y="1605691"/>
            <a:ext cx="7759290" cy="1946189"/>
          </a:xfrm>
          <a:prstGeom prst="rect">
            <a:avLst/>
          </a:prstGeom>
        </p:spPr>
      </p:pic>
      <p:pic>
        <p:nvPicPr>
          <p:cNvPr id="4" name="Picture 3">
            <a:extLst>
              <a:ext uri="{FF2B5EF4-FFF2-40B4-BE49-F238E27FC236}">
                <a16:creationId xmlns:a16="http://schemas.microsoft.com/office/drawing/2014/main" id="{C3826363-DA7E-BEB9-C772-8C4490826CB7}"/>
              </a:ext>
            </a:extLst>
          </p:cNvPr>
          <p:cNvPicPr>
            <a:picLocks noChangeAspect="1"/>
          </p:cNvPicPr>
          <p:nvPr/>
        </p:nvPicPr>
        <p:blipFill>
          <a:blip r:embed="rId3"/>
          <a:stretch>
            <a:fillRect/>
          </a:stretch>
        </p:blipFill>
        <p:spPr>
          <a:xfrm>
            <a:off x="45681" y="1552639"/>
            <a:ext cx="4243242" cy="5305361"/>
          </a:xfrm>
          <a:prstGeom prst="rect">
            <a:avLst/>
          </a:prstGeom>
        </p:spPr>
      </p:pic>
    </p:spTree>
    <p:extLst>
      <p:ext uri="{BB962C8B-B14F-4D97-AF65-F5344CB8AC3E}">
        <p14:creationId xmlns:p14="http://schemas.microsoft.com/office/powerpoint/2010/main" val="3201043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975661-4298-AB35-2CB7-E2867205C4EF}"/>
              </a:ext>
            </a:extLst>
          </p:cNvPr>
          <p:cNvPicPr>
            <a:picLocks noChangeAspect="1"/>
          </p:cNvPicPr>
          <p:nvPr/>
        </p:nvPicPr>
        <p:blipFill>
          <a:blip r:embed="rId2"/>
          <a:stretch>
            <a:fillRect/>
          </a:stretch>
        </p:blipFill>
        <p:spPr>
          <a:xfrm>
            <a:off x="-1" y="246066"/>
            <a:ext cx="8272559" cy="6611934"/>
          </a:xfrm>
          <a:prstGeom prst="rect">
            <a:avLst/>
          </a:prstGeom>
        </p:spPr>
      </p:pic>
      <p:pic>
        <p:nvPicPr>
          <p:cNvPr id="7" name="Picture 6">
            <a:extLst>
              <a:ext uri="{FF2B5EF4-FFF2-40B4-BE49-F238E27FC236}">
                <a16:creationId xmlns:a16="http://schemas.microsoft.com/office/drawing/2014/main" id="{0E6CA99A-95E4-823D-5D31-8D87CC93CC4E}"/>
              </a:ext>
            </a:extLst>
          </p:cNvPr>
          <p:cNvPicPr>
            <a:picLocks noChangeAspect="1"/>
          </p:cNvPicPr>
          <p:nvPr/>
        </p:nvPicPr>
        <p:blipFill>
          <a:blip r:embed="rId3"/>
          <a:stretch>
            <a:fillRect/>
          </a:stretch>
        </p:blipFill>
        <p:spPr>
          <a:xfrm>
            <a:off x="4988896" y="3438048"/>
            <a:ext cx="8678486" cy="3419952"/>
          </a:xfrm>
          <a:prstGeom prst="rect">
            <a:avLst/>
          </a:prstGeom>
        </p:spPr>
      </p:pic>
    </p:spTree>
    <p:extLst>
      <p:ext uri="{BB962C8B-B14F-4D97-AF65-F5344CB8AC3E}">
        <p14:creationId xmlns:p14="http://schemas.microsoft.com/office/powerpoint/2010/main" val="187114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972" y="1196774"/>
            <a:ext cx="9252519" cy="5708348"/>
          </a:xfrm>
          <a:prstGeom prst="rect">
            <a:avLst/>
          </a:prstGeom>
        </p:spPr>
      </p:pic>
      <p:sp>
        <p:nvSpPr>
          <p:cNvPr id="5" name="Title 4"/>
          <p:cNvSpPr>
            <a:spLocks noGrp="1"/>
          </p:cNvSpPr>
          <p:nvPr>
            <p:ph type="title"/>
          </p:nvPr>
        </p:nvSpPr>
        <p:spPr/>
        <p:txBody>
          <a:bodyPr/>
          <a:lstStyle/>
          <a:p>
            <a:r>
              <a:rPr lang="en-US" dirty="0"/>
              <a:t>Patient-centric care</a:t>
            </a:r>
          </a:p>
        </p:txBody>
      </p:sp>
      <p:sp>
        <p:nvSpPr>
          <p:cNvPr id="4" name="Slide Number Placeholder 3"/>
          <p:cNvSpPr>
            <a:spLocks noGrp="1"/>
          </p:cNvSpPr>
          <p:nvPr>
            <p:ph type="sldNum" sz="quarter" idx="12"/>
          </p:nvPr>
        </p:nvSpPr>
        <p:spPr/>
        <p:txBody>
          <a:bodyPr/>
          <a:lstStyle/>
          <a:p>
            <a:fld id="{3D05674E-99D1-4601-AB4E-2B00A247354D}" type="slidenum">
              <a:rPr lang="nl-NL" smtClean="0"/>
              <a:pPr/>
              <a:t>8</a:t>
            </a:fld>
            <a:endParaRPr lang="nl-NL"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78" y="1190637"/>
            <a:ext cx="9127306" cy="5677073"/>
          </a:xfrm>
          <a:prstGeom prst="rect">
            <a:avLst/>
          </a:prstGeom>
        </p:spPr>
      </p:pic>
    </p:spTree>
    <p:extLst>
      <p:ext uri="{BB962C8B-B14F-4D97-AF65-F5344CB8AC3E}">
        <p14:creationId xmlns:p14="http://schemas.microsoft.com/office/powerpoint/2010/main" val="357433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A815B051-50EC-99DC-6DFF-768CCE4C3427}"/>
              </a:ext>
            </a:extLst>
          </p:cNvPr>
          <p:cNvSpPr>
            <a:spLocks noGrp="1"/>
          </p:cNvSpPr>
          <p:nvPr>
            <p:ph type="sldNum" sz="quarter" idx="12"/>
          </p:nvPr>
        </p:nvSpPr>
        <p:spPr/>
        <p:txBody>
          <a:bodyPr/>
          <a:lstStyle/>
          <a:p>
            <a:pPr>
              <a:spcAft>
                <a:spcPts val="600"/>
              </a:spcAft>
            </a:pPr>
            <a:fld id="{A91BF5F0-98D6-4645-BDED-827194AA7B09}" type="slidenum">
              <a:rPr lang="en-GB" smtClean="0"/>
              <a:pPr>
                <a:spcAft>
                  <a:spcPts val="600"/>
                </a:spcAft>
              </a:pPr>
              <a:t>80</a:t>
            </a:fld>
            <a:endParaRPr lang="en-GB"/>
          </a:p>
        </p:txBody>
      </p:sp>
      <p:pic>
        <p:nvPicPr>
          <p:cNvPr id="5" name="Picture 4">
            <a:extLst>
              <a:ext uri="{FF2B5EF4-FFF2-40B4-BE49-F238E27FC236}">
                <a16:creationId xmlns:a16="http://schemas.microsoft.com/office/drawing/2014/main" id="{9BEA5EA6-C43C-D9CE-9869-BEEFBB254E24}"/>
              </a:ext>
            </a:extLst>
          </p:cNvPr>
          <p:cNvPicPr>
            <a:picLocks noChangeAspect="1"/>
          </p:cNvPicPr>
          <p:nvPr/>
        </p:nvPicPr>
        <p:blipFill>
          <a:blip r:embed="rId2"/>
          <a:stretch>
            <a:fillRect/>
          </a:stretch>
        </p:blipFill>
        <p:spPr>
          <a:xfrm>
            <a:off x="667916" y="607554"/>
            <a:ext cx="8910218" cy="5161421"/>
          </a:xfrm>
          <a:prstGeom prst="rect">
            <a:avLst/>
          </a:prstGeom>
          <a:noFill/>
        </p:spPr>
      </p:pic>
    </p:spTree>
    <p:extLst>
      <p:ext uri="{BB962C8B-B14F-4D97-AF65-F5344CB8AC3E}">
        <p14:creationId xmlns:p14="http://schemas.microsoft.com/office/powerpoint/2010/main" val="8045958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robot standing in front of a classroom&#10;&#10;AI-generated content may be incorrect.">
            <a:extLst>
              <a:ext uri="{FF2B5EF4-FFF2-40B4-BE49-F238E27FC236}">
                <a16:creationId xmlns:a16="http://schemas.microsoft.com/office/drawing/2014/main" id="{57D65A48-1251-B910-DA92-7B6697CECA5D}"/>
              </a:ext>
            </a:extLst>
          </p:cNvPr>
          <p:cNvPicPr>
            <a:picLocks noChangeAspect="1"/>
          </p:cNvPicPr>
          <p:nvPr/>
        </p:nvPicPr>
        <p:blipFill>
          <a:blip r:embed="rId2"/>
          <a:srcRect t="3775" b="25337"/>
          <a:stretch>
            <a:fillRect/>
          </a:stretch>
        </p:blipFill>
        <p:spPr>
          <a:xfrm>
            <a:off x="4" y="-1"/>
            <a:ext cx="12191991" cy="5768975"/>
          </a:xfrm>
          <a:prstGeom prst="rect">
            <a:avLst/>
          </a:prstGeom>
          <a:noFill/>
        </p:spPr>
      </p:pic>
      <p:sp>
        <p:nvSpPr>
          <p:cNvPr id="4" name="Slide Number Placeholder 3">
            <a:extLst>
              <a:ext uri="{FF2B5EF4-FFF2-40B4-BE49-F238E27FC236}">
                <a16:creationId xmlns:a16="http://schemas.microsoft.com/office/drawing/2014/main" id="{9052F432-DCDB-B3FB-D77A-C184ABD80003}"/>
              </a:ext>
            </a:extLst>
          </p:cNvPr>
          <p:cNvSpPr>
            <a:spLocks noGrp="1"/>
          </p:cNvSpPr>
          <p:nvPr>
            <p:ph type="sldNum" sz="quarter" idx="13"/>
          </p:nvPr>
        </p:nvSpPr>
        <p:spPr>
          <a:xfrm>
            <a:off x="731838" y="6205487"/>
            <a:ext cx="2743200" cy="216000"/>
          </a:xfrm>
        </p:spPr>
        <p:txBody>
          <a:bodyPr anchor="ctr">
            <a:normAutofit/>
          </a:bodyPr>
          <a:lstStyle/>
          <a:p>
            <a:pPr>
              <a:spcAft>
                <a:spcPts val="600"/>
              </a:spcAft>
            </a:pPr>
            <a:fld id="{A91BF5F0-98D6-4645-BDED-827194AA7B09}" type="slidenum">
              <a:rPr lang="en-GB" smtClean="0"/>
              <a:pPr>
                <a:spcAft>
                  <a:spcPts val="600"/>
                </a:spcAft>
              </a:pPr>
              <a:t>81</a:t>
            </a:fld>
            <a:endParaRPr lang="en-GB"/>
          </a:p>
        </p:txBody>
      </p:sp>
    </p:spTree>
    <p:extLst>
      <p:ext uri="{BB962C8B-B14F-4D97-AF65-F5344CB8AC3E}">
        <p14:creationId xmlns:p14="http://schemas.microsoft.com/office/powerpoint/2010/main" val="902092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of healthcare (big) data</a:t>
            </a:r>
          </a:p>
        </p:txBody>
      </p:sp>
      <p:sp>
        <p:nvSpPr>
          <p:cNvPr id="6" name="Content Placeholder 5"/>
          <p:cNvSpPr>
            <a:spLocks noGrp="1"/>
          </p:cNvSpPr>
          <p:nvPr>
            <p:ph idx="1"/>
          </p:nvPr>
        </p:nvSpPr>
        <p:spPr>
          <a:xfrm>
            <a:off x="731838" y="1384609"/>
            <a:ext cx="5364162" cy="4384366"/>
          </a:xfrm>
        </p:spPr>
        <p:txBody>
          <a:bodyPr/>
          <a:lstStyle/>
          <a:p>
            <a:pPr>
              <a:lnSpc>
                <a:spcPct val="150000"/>
              </a:lnSpc>
            </a:pPr>
            <a:r>
              <a:rPr lang="en-US" dirty="0"/>
              <a:t>Large number of features</a:t>
            </a:r>
          </a:p>
          <a:p>
            <a:pPr>
              <a:lnSpc>
                <a:spcPct val="150000"/>
              </a:lnSpc>
            </a:pPr>
            <a:r>
              <a:rPr lang="en-US" dirty="0"/>
              <a:t>Correlated features</a:t>
            </a:r>
          </a:p>
          <a:p>
            <a:pPr>
              <a:lnSpc>
                <a:spcPct val="150000"/>
              </a:lnSpc>
            </a:pPr>
            <a:r>
              <a:rPr lang="en-US" dirty="0"/>
              <a:t>Unknown or unobservable features</a:t>
            </a:r>
          </a:p>
          <a:p>
            <a:pPr>
              <a:lnSpc>
                <a:spcPct val="150000"/>
              </a:lnSpc>
            </a:pPr>
            <a:r>
              <a:rPr lang="en-US" dirty="0"/>
              <a:t>Features are proxies to the real variable of interest</a:t>
            </a:r>
          </a:p>
          <a:p>
            <a:pPr>
              <a:lnSpc>
                <a:spcPct val="150000"/>
              </a:lnSpc>
            </a:pPr>
            <a:r>
              <a:rPr lang="en-US" dirty="0"/>
              <a:t>Missing values (MNAR)</a:t>
            </a:r>
          </a:p>
          <a:p>
            <a:pPr>
              <a:lnSpc>
                <a:spcPct val="150000"/>
              </a:lnSpc>
            </a:pPr>
            <a:r>
              <a:rPr lang="en-US" dirty="0"/>
              <a:t>Measurement errors</a:t>
            </a:r>
          </a:p>
          <a:p>
            <a:pPr>
              <a:lnSpc>
                <a:spcPct val="150000"/>
              </a:lnSpc>
            </a:pPr>
            <a:endParaRPr lang="en-US" dirty="0"/>
          </a:p>
        </p:txBody>
      </p:sp>
      <p:sp>
        <p:nvSpPr>
          <p:cNvPr id="4" name="AutoShape 4" descr="Znalezione obrazy dla zapytania data is dirty"/>
          <p:cNvSpPr>
            <a:spLocks noChangeAspect="1" noChangeArrowheads="1"/>
          </p:cNvSpPr>
          <p:nvPr/>
        </p:nvSpPr>
        <p:spPr bwMode="auto">
          <a:xfrm>
            <a:off x="4367809" y="3573017"/>
            <a:ext cx="2619375" cy="1952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Content Placeholder 7">
            <a:extLst>
              <a:ext uri="{FF2B5EF4-FFF2-40B4-BE49-F238E27FC236}">
                <a16:creationId xmlns:a16="http://schemas.microsoft.com/office/drawing/2014/main" id="{29636D04-F826-F6A5-20ED-5F401EF14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589" y="1497137"/>
            <a:ext cx="5128573" cy="3823118"/>
          </a:xfrm>
          <a:prstGeom prst="rect">
            <a:avLst/>
          </a:prstGeom>
          <a:noFill/>
        </p:spPr>
      </p:pic>
    </p:spTree>
    <p:extLst>
      <p:ext uri="{BB962C8B-B14F-4D97-AF65-F5344CB8AC3E}">
        <p14:creationId xmlns:p14="http://schemas.microsoft.com/office/powerpoint/2010/main" val="1737282434"/>
      </p:ext>
    </p:extLst>
  </p:cSld>
  <p:clrMapOvr>
    <a:masterClrMapping/>
  </p:clrMapOvr>
</p:sld>
</file>

<file path=ppt/theme/theme1.xml><?xml version="1.0" encoding="utf-8"?>
<a:theme xmlns:a="http://schemas.openxmlformats.org/drawingml/2006/main" name="JADS">
  <a:themeElements>
    <a:clrScheme name="JADS">
      <a:dk1>
        <a:sysClr val="windowText" lastClr="000000"/>
      </a:dk1>
      <a:lt1>
        <a:sysClr val="window" lastClr="FFFFFF"/>
      </a:lt1>
      <a:dk2>
        <a:srgbClr val="2D2F7F"/>
      </a:dk2>
      <a:lt2>
        <a:srgbClr val="CFE1EB"/>
      </a:lt2>
      <a:accent1>
        <a:srgbClr val="0C5E79"/>
      </a:accent1>
      <a:accent2>
        <a:srgbClr val="AC8F2D"/>
      </a:accent2>
      <a:accent3>
        <a:srgbClr val="CA4F55"/>
      </a:accent3>
      <a:accent4>
        <a:srgbClr val="4C5539"/>
      </a:accent4>
      <a:accent5>
        <a:srgbClr val="8BCBB7"/>
      </a:accent5>
      <a:accent6>
        <a:srgbClr val="8F352A"/>
      </a:accent6>
      <a:hlink>
        <a:srgbClr val="0C5E79"/>
      </a:hlink>
      <a:folHlink>
        <a:srgbClr val="0C5E79"/>
      </a:folHlink>
    </a:clrScheme>
    <a:fontScheme name="JADS">
      <a:majorFont>
        <a:latin typeface="GravurCondensed-Regular"/>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400" dirty="0" smtClean="0">
            <a:solidFill>
              <a:schemeClr val="accent1"/>
            </a:solidFill>
          </a:defRPr>
        </a:defPPr>
      </a:lstStyle>
    </a:txDef>
  </a:objectDefaults>
  <a:extraClrSchemeLst/>
  <a:extLst>
    <a:ext uri="{05A4C25C-085E-4340-85A3-A5531E510DB2}">
      <thm15:themeFamily xmlns:thm15="http://schemas.microsoft.com/office/thememl/2012/main" name="15022021-JADS-PPT-TEMPLATE+EXAMPLES" id="{60892894-0E20-4842-A69A-14CF221BF5F6}" vid="{FC05FE4E-58A2-004E-B2E6-1A3FF5438BA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757CAF9F1F5C4EB6C183E22D4049AC" ma:contentTypeVersion="8" ma:contentTypeDescription="Create a new document." ma:contentTypeScope="" ma:versionID="2aff037e72d63b0a088a412590f3743e">
  <xsd:schema xmlns:xsd="http://www.w3.org/2001/XMLSchema" xmlns:xs="http://www.w3.org/2001/XMLSchema" xmlns:p="http://schemas.microsoft.com/office/2006/metadata/properties" xmlns:ns2="3b66d467-e159-41be-9942-eb40bca01023" targetNamespace="http://schemas.microsoft.com/office/2006/metadata/properties" ma:root="true" ma:fieldsID="31165a6d4919d064a3403a416f8bcd6d" ns2:_="">
    <xsd:import namespace="3b66d467-e159-41be-9942-eb40bca010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6d467-e159-41be-9942-eb40bca010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5BD590-4347-40E0-B490-3BCE12B88DB0}">
  <ds:schemaRefs>
    <ds:schemaRef ds:uri="http://schemas.microsoft.com/sharepoint/v3/contenttype/forms"/>
  </ds:schemaRefs>
</ds:datastoreItem>
</file>

<file path=customXml/itemProps2.xml><?xml version="1.0" encoding="utf-8"?>
<ds:datastoreItem xmlns:ds="http://schemas.openxmlformats.org/officeDocument/2006/customXml" ds:itemID="{B67E283E-A96A-4BA0-AC67-630906499B61}">
  <ds:schemaRefs>
    <ds:schemaRef ds:uri="3b66d467-e159-41be-9942-eb40bca01023"/>
    <ds:schemaRef ds:uri="http://www.w3.org/XML/1998/namespace"/>
    <ds:schemaRef ds:uri="http://purl.org/dc/dcmityp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purl.org/dc/terms/"/>
  </ds:schemaRefs>
</ds:datastoreItem>
</file>

<file path=customXml/itemProps3.xml><?xml version="1.0" encoding="utf-8"?>
<ds:datastoreItem xmlns:ds="http://schemas.openxmlformats.org/officeDocument/2006/customXml" ds:itemID="{65C7B5BC-2968-470D-A78C-639934711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66d467-e159-41be-9942-eb40bca010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JADS</Template>
  <TotalTime>7184</TotalTime>
  <Words>4021</Words>
  <Application>Microsoft Office PowerPoint</Application>
  <PresentationFormat>Widescreen</PresentationFormat>
  <Paragraphs>669</Paragraphs>
  <Slides>81</Slides>
  <Notes>35</Notes>
  <HiddenSlides>30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100" baseType="lpstr">
      <vt:lpstr>等线</vt:lpstr>
      <vt:lpstr>等线</vt:lpstr>
      <vt:lpstr>微软雅黑</vt:lpstr>
      <vt:lpstr>Aptos</vt:lpstr>
      <vt:lpstr>Arial</vt:lpstr>
      <vt:lpstr>Arial Unicode MS</vt:lpstr>
      <vt:lpstr>Calibri</vt:lpstr>
      <vt:lpstr>Cambria Math</vt:lpstr>
      <vt:lpstr>CharterBT-Roman</vt:lpstr>
      <vt:lpstr>Courier New</vt:lpstr>
      <vt:lpstr>GravurCondensed-Regular</vt:lpstr>
      <vt:lpstr>Open Sans</vt:lpstr>
      <vt:lpstr>Open Sans Light</vt:lpstr>
      <vt:lpstr>Times New Roman</vt:lpstr>
      <vt:lpstr>Wingdings</vt:lpstr>
      <vt:lpstr>方正粗雅宋简体</vt:lpstr>
      <vt:lpstr>JADS</vt:lpstr>
      <vt:lpstr>CorelDRAW</vt:lpstr>
      <vt:lpstr>CorelDRAW!</vt:lpstr>
      <vt:lpstr>Dealing with “dirty” data  Uzay Kaymak Jheronimus Academy of Data Science, The Netherlands</vt:lpstr>
      <vt:lpstr>PowerPoint Presentation</vt:lpstr>
      <vt:lpstr>PowerPoint Presentation</vt:lpstr>
      <vt:lpstr>Outline</vt:lpstr>
      <vt:lpstr>Safety-critical systems</vt:lpstr>
      <vt:lpstr>We take data for granted</vt:lpstr>
      <vt:lpstr>Growth of access to data</vt:lpstr>
      <vt:lpstr>Patient-centric care</vt:lpstr>
      <vt:lpstr>Nature of healthcare (big) data</vt:lpstr>
      <vt:lpstr>Data collection process</vt:lpstr>
      <vt:lpstr>Semantics of data</vt:lpstr>
      <vt:lpstr>Variability of process and patient</vt:lpstr>
      <vt:lpstr>Different user groups, different goals, similar needs</vt:lpstr>
      <vt:lpstr>On the explainability of AI</vt:lpstr>
      <vt:lpstr>Motivation for fuzzy systems</vt:lpstr>
      <vt:lpstr>Modeling pipeline</vt:lpstr>
      <vt:lpstr>Probabilistic fuzzy systems</vt:lpstr>
      <vt:lpstr>Deterministic vs. probabilistic FS</vt:lpstr>
      <vt:lpstr>PFS output</vt:lpstr>
      <vt:lpstr>Parameter determination</vt:lpstr>
      <vt:lpstr>PowerPoint Presentation</vt:lpstr>
      <vt:lpstr>Mortality risk prediction for septic shock patients</vt:lpstr>
      <vt:lpstr>Scoring Models</vt:lpstr>
      <vt:lpstr>Results – accuracy </vt:lpstr>
      <vt:lpstr>Linguistic rules</vt:lpstr>
      <vt:lpstr>Results – interpretability </vt:lpstr>
      <vt:lpstr>PowerPoint Presentation</vt:lpstr>
      <vt:lpstr>Vitamin B12 deficiency</vt:lpstr>
      <vt:lpstr>Confidence intervals</vt:lpstr>
      <vt:lpstr>Individualized predictions</vt:lpstr>
      <vt:lpstr>PowerPoint Presentation</vt:lpstr>
      <vt:lpstr>Predicting onset of ARDS in Covid-19 patients</vt:lpstr>
      <vt:lpstr>PowerPoint Presentation</vt:lpstr>
      <vt:lpstr>PowerPoint Presentation</vt:lpstr>
      <vt:lpstr>PowerPoint Presentation</vt:lpstr>
      <vt:lpstr>PowerPoint Presentation</vt:lpstr>
      <vt:lpstr>PowerPoint Presentation</vt:lpstr>
      <vt:lpstr>Standardization of clinical process</vt:lpstr>
      <vt:lpstr>Clinical Process Analysis</vt:lpstr>
      <vt:lpstr>Fuzzy conformance checking</vt:lpstr>
      <vt:lpstr>Re-ordered conformance checking with fuzzy sets</vt:lpstr>
      <vt:lpstr>PowerPoint Presentation</vt:lpstr>
      <vt:lpstr>Detecting leaks in Water Distribution Networks</vt:lpstr>
      <vt:lpstr>Detection and Localization Architecture (GNN)</vt:lpstr>
      <vt:lpstr>Explainability Framework</vt:lpstr>
      <vt:lpstr>Explainable Fuzzy Graph Neural Network</vt:lpstr>
      <vt:lpstr>Editorial in IEEE Transactions on Artificial Intelligence</vt:lpstr>
      <vt:lpstr>Explainability vs Understandability</vt:lpstr>
      <vt:lpstr>Conclusions</vt:lpstr>
      <vt:lpstr>Thanks to colleagues and students</vt:lpstr>
      <vt:lpstr>Thanks to colleagues and students</vt:lpstr>
      <vt:lpstr>PowerPoint Presentation</vt:lpstr>
      <vt:lpstr>2016 Gartner Hype Cycle for Healthcare Providers</vt:lpstr>
      <vt:lpstr>PowerPoint Presentation</vt:lpstr>
      <vt:lpstr>Different user groups</vt:lpstr>
      <vt:lpstr>Modeling Steps</vt:lpstr>
      <vt:lpstr>FIS from fuzzy clustering</vt:lpstr>
      <vt:lpstr>Epidemiology </vt:lpstr>
      <vt:lpstr>Costs</vt:lpstr>
      <vt:lpstr>Example - initial rulebase</vt:lpstr>
      <vt:lpstr>Example - simplified rulebase</vt:lpstr>
      <vt:lpstr>Variables</vt:lpstr>
      <vt:lpstr>Septic Shock </vt:lpstr>
      <vt:lpstr>Fit parameterized membership function</vt:lpstr>
      <vt:lpstr>Redundancy </vt:lpstr>
      <vt:lpstr>Similarity-based model simplification</vt:lpstr>
      <vt:lpstr>PowerPoint Presentation</vt:lpstr>
      <vt:lpstr>Example of lab results</vt:lpstr>
      <vt:lpstr>Blood tests</vt:lpstr>
      <vt:lpstr>Data collection</vt:lpstr>
      <vt:lpstr>Patients’ MMA PFS model</vt:lpstr>
      <vt:lpstr>PowerPoint Presentation</vt:lpstr>
      <vt:lpstr>PowerPoint Presentation</vt:lpstr>
      <vt:lpstr>Multi-perspective conformance checking</vt:lpstr>
      <vt:lpstr>Explainable Artificial Intelligence: Recent Developments and Future Aspirations  </vt:lpstr>
      <vt:lpstr>Explainable Graph Neural Network</vt:lpstr>
      <vt:lpstr>Results and Discussion</vt:lpstr>
      <vt:lpstr>Editorial in IEEE Transactions on Artificial Intelligence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Rona Bouwens</dc:creator>
  <cp:lastModifiedBy>Kaymak, Uzay</cp:lastModifiedBy>
  <cp:revision>162</cp:revision>
  <cp:lastPrinted>2025-10-01T18:15:55Z</cp:lastPrinted>
  <dcterms:created xsi:type="dcterms:W3CDTF">2024-01-30T10:07:05Z</dcterms:created>
  <dcterms:modified xsi:type="dcterms:W3CDTF">2025-10-20T01:10:14Z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0x010100B8757CAF9F1F5C4EB6C183E22D4049AC</vt:lpwstr>
  </property>
</Properties>
</file>