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  <p:sldMasterId id="2147483694" r:id="rId2"/>
  </p:sldMasterIdLst>
  <p:notesMasterIdLst>
    <p:notesMasterId r:id="rId40"/>
  </p:notesMasterIdLst>
  <p:handoutMasterIdLst>
    <p:handoutMasterId r:id="rId41"/>
  </p:handoutMasterIdLst>
  <p:sldIdLst>
    <p:sldId id="261" r:id="rId3"/>
    <p:sldId id="648" r:id="rId4"/>
    <p:sldId id="639" r:id="rId5"/>
    <p:sldId id="638" r:id="rId6"/>
    <p:sldId id="637" r:id="rId7"/>
    <p:sldId id="636" r:id="rId8"/>
    <p:sldId id="635" r:id="rId9"/>
    <p:sldId id="634" r:id="rId10"/>
    <p:sldId id="656" r:id="rId11"/>
    <p:sldId id="387" r:id="rId12"/>
    <p:sldId id="385" r:id="rId13"/>
    <p:sldId id="386" r:id="rId14"/>
    <p:sldId id="633" r:id="rId15"/>
    <p:sldId id="389" r:id="rId16"/>
    <p:sldId id="641" r:id="rId17"/>
    <p:sldId id="645" r:id="rId18"/>
    <p:sldId id="643" r:id="rId19"/>
    <p:sldId id="646" r:id="rId20"/>
    <p:sldId id="647" r:id="rId21"/>
    <p:sldId id="650" r:id="rId22"/>
    <p:sldId id="388" r:id="rId23"/>
    <p:sldId id="390" r:id="rId24"/>
    <p:sldId id="382" r:id="rId25"/>
    <p:sldId id="651" r:id="rId26"/>
    <p:sldId id="391" r:id="rId27"/>
    <p:sldId id="392" r:id="rId28"/>
    <p:sldId id="393" r:id="rId29"/>
    <p:sldId id="394" r:id="rId30"/>
    <p:sldId id="363" r:id="rId31"/>
    <p:sldId id="395" r:id="rId32"/>
    <p:sldId id="655" r:id="rId33"/>
    <p:sldId id="632" r:id="rId34"/>
    <p:sldId id="653" r:id="rId35"/>
    <p:sldId id="654" r:id="rId36"/>
    <p:sldId id="657" r:id="rId37"/>
    <p:sldId id="660" r:id="rId38"/>
    <p:sldId id="380" r:id="rId3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2F4D5D"/>
    <a:srgbClr val="DCE7F0"/>
    <a:srgbClr val="99CCFF"/>
    <a:srgbClr val="009900"/>
    <a:srgbClr val="F8F8F8"/>
    <a:srgbClr val="FF9900"/>
    <a:srgbClr val="FFFFFF"/>
    <a:srgbClr val="CCCCFF"/>
    <a:srgbClr val="1D8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1753" autoAdjust="0"/>
  </p:normalViewPr>
  <p:slideViewPr>
    <p:cSldViewPr snapToGrid="0" snapToObjects="1">
      <p:cViewPr varScale="1">
        <p:scale>
          <a:sx n="76" d="100"/>
          <a:sy n="76" d="100"/>
        </p:scale>
        <p:origin x="120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1819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73865" y="62685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A9A45-5771-4F7C-805F-BE6859206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2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2" r:id="rId3"/>
    <p:sldLayoutId id="2147483660" r:id="rId4"/>
    <p:sldLayoutId id="2147483652" r:id="rId5"/>
    <p:sldLayoutId id="2147483653" r:id="rId6"/>
    <p:sldLayoutId id="2147483703" r:id="rId7"/>
    <p:sldLayoutId id="2147483655" r:id="rId8"/>
    <p:sldLayoutId id="2147483661" r:id="rId9"/>
    <p:sldLayoutId id="2147483699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701" r:id="rId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21.png"/><Relationship Id="rId18" Type="http://schemas.openxmlformats.org/officeDocument/2006/relationships/oleObject" Target="../embeddings/oleObject3.bin"/><Relationship Id="rId3" Type="http://schemas.openxmlformats.org/officeDocument/2006/relationships/tags" Target="../tags/tag5.xml"/><Relationship Id="rId21" Type="http://schemas.openxmlformats.org/officeDocument/2006/relationships/image" Target="../media/image27.png"/><Relationship Id="rId7" Type="http://schemas.openxmlformats.org/officeDocument/2006/relationships/tags" Target="../tags/tag9.xml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tags" Target="../tags/tag4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9.wmf"/><Relationship Id="rId5" Type="http://schemas.openxmlformats.org/officeDocument/2006/relationships/tags" Target="../tags/tag7.xml"/><Relationship Id="rId15" Type="http://schemas.openxmlformats.org/officeDocument/2006/relationships/image" Target="../media/image22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25.wmf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3.xml"/><Relationship Id="rId14" Type="http://schemas.openxmlformats.org/officeDocument/2006/relationships/oleObject" Target="../embeddings/oleObject2.bin"/><Relationship Id="rId2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.bin"/><Relationship Id="rId18" Type="http://schemas.openxmlformats.org/officeDocument/2006/relationships/image" Target="../media/image32.wmf"/><Relationship Id="rId26" Type="http://schemas.openxmlformats.org/officeDocument/2006/relationships/oleObject" Target="../embeddings/oleObject9.bin"/><Relationship Id="rId3" Type="http://schemas.openxmlformats.org/officeDocument/2006/relationships/tags" Target="../tags/tag13.xml"/><Relationship Id="rId21" Type="http://schemas.openxmlformats.org/officeDocument/2006/relationships/image" Target="../media/image21.png"/><Relationship Id="rId34" Type="http://schemas.openxmlformats.org/officeDocument/2006/relationships/image" Target="../media/image40.png"/><Relationship Id="rId7" Type="http://schemas.openxmlformats.org/officeDocument/2006/relationships/tags" Target="../tags/tag17.xml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7.bin"/><Relationship Id="rId25" Type="http://schemas.openxmlformats.org/officeDocument/2006/relationships/image" Target="../media/image35.png"/><Relationship Id="rId33" Type="http://schemas.openxmlformats.org/officeDocument/2006/relationships/image" Target="../media/image39.wmf"/><Relationship Id="rId2" Type="http://schemas.openxmlformats.org/officeDocument/2006/relationships/tags" Target="../tags/tag12.xml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29" Type="http://schemas.openxmlformats.org/officeDocument/2006/relationships/image" Target="../media/image37.wmf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34.png"/><Relationship Id="rId32" Type="http://schemas.openxmlformats.org/officeDocument/2006/relationships/oleObject" Target="../embeddings/oleObject12.bin"/><Relationship Id="rId5" Type="http://schemas.openxmlformats.org/officeDocument/2006/relationships/tags" Target="../tags/tag15.xml"/><Relationship Id="rId15" Type="http://schemas.openxmlformats.org/officeDocument/2006/relationships/oleObject" Target="../embeddings/oleObject6.bin"/><Relationship Id="rId23" Type="http://schemas.openxmlformats.org/officeDocument/2006/relationships/image" Target="../media/image23.png"/><Relationship Id="rId28" Type="http://schemas.openxmlformats.org/officeDocument/2006/relationships/oleObject" Target="../embeddings/oleObject10.bin"/><Relationship Id="rId36" Type="http://schemas.openxmlformats.org/officeDocument/2006/relationships/image" Target="../media/image42.png"/><Relationship Id="rId10" Type="http://schemas.openxmlformats.org/officeDocument/2006/relationships/slideLayout" Target="../slideLayouts/slideLayout8.xml"/><Relationship Id="rId19" Type="http://schemas.openxmlformats.org/officeDocument/2006/relationships/oleObject" Target="../embeddings/oleObject8.bin"/><Relationship Id="rId31" Type="http://schemas.openxmlformats.org/officeDocument/2006/relationships/image" Target="../media/image38.wmf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0.wmf"/><Relationship Id="rId22" Type="http://schemas.openxmlformats.org/officeDocument/2006/relationships/image" Target="../media/image26.png"/><Relationship Id="rId27" Type="http://schemas.openxmlformats.org/officeDocument/2006/relationships/image" Target="../media/image36.wmf"/><Relationship Id="rId30" Type="http://schemas.openxmlformats.org/officeDocument/2006/relationships/oleObject" Target="../embeddings/oleObject11.bin"/><Relationship Id="rId35" Type="http://schemas.openxmlformats.org/officeDocument/2006/relationships/image" Target="../media/image41.png"/><Relationship Id="rId8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16.bin"/><Relationship Id="rId18" Type="http://schemas.openxmlformats.org/officeDocument/2006/relationships/oleObject" Target="../embeddings/oleObject19.bin"/><Relationship Id="rId3" Type="http://schemas.openxmlformats.org/officeDocument/2006/relationships/tags" Target="../tags/tag22.xml"/><Relationship Id="rId21" Type="http://schemas.openxmlformats.org/officeDocument/2006/relationships/image" Target="../media/image50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18.bin"/><Relationship Id="rId2" Type="http://schemas.openxmlformats.org/officeDocument/2006/relationships/tags" Target="../tags/tag21.xml"/><Relationship Id="rId16" Type="http://schemas.openxmlformats.org/officeDocument/2006/relationships/image" Target="../media/image47.wmf"/><Relationship Id="rId20" Type="http://schemas.openxmlformats.org/officeDocument/2006/relationships/image" Target="../media/image49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8.xml"/><Relationship Id="rId11" Type="http://schemas.openxmlformats.org/officeDocument/2006/relationships/oleObject" Target="../embeddings/oleObject15.bin"/><Relationship Id="rId24" Type="http://schemas.openxmlformats.org/officeDocument/2006/relationships/image" Target="../media/image53.png"/><Relationship Id="rId5" Type="http://schemas.openxmlformats.org/officeDocument/2006/relationships/tags" Target="../tags/tag24.xml"/><Relationship Id="rId15" Type="http://schemas.openxmlformats.org/officeDocument/2006/relationships/oleObject" Target="../embeddings/oleObject17.bin"/><Relationship Id="rId23" Type="http://schemas.openxmlformats.org/officeDocument/2006/relationships/image" Target="../media/image52.png"/><Relationship Id="rId10" Type="http://schemas.openxmlformats.org/officeDocument/2006/relationships/image" Target="../media/image44.wmf"/><Relationship Id="rId19" Type="http://schemas.openxmlformats.org/officeDocument/2006/relationships/image" Target="../media/image48.png"/><Relationship Id="rId4" Type="http://schemas.openxmlformats.org/officeDocument/2006/relationships/tags" Target="../tags/tag23.xml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46.wmf"/><Relationship Id="rId22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27.xml"/><Relationship Id="rId7" Type="http://schemas.openxmlformats.org/officeDocument/2006/relationships/image" Target="../media/image5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wmf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emf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65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64.png"/><Relationship Id="rId5" Type="http://schemas.openxmlformats.org/officeDocument/2006/relationships/tags" Target="../tags/tag32.xml"/><Relationship Id="rId10" Type="http://schemas.openxmlformats.org/officeDocument/2006/relationships/image" Target="../media/image63.png"/><Relationship Id="rId4" Type="http://schemas.openxmlformats.org/officeDocument/2006/relationships/tags" Target="../tags/tag31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lab.kuleuven.be/u0011378/tds-control" TargetMode="External"/><Relationship Id="rId3" Type="http://schemas.openxmlformats.org/officeDocument/2006/relationships/tags" Target="../tags/tag36.xml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71.png"/><Relationship Id="rId5" Type="http://schemas.openxmlformats.org/officeDocument/2006/relationships/tags" Target="../tags/tag38.xml"/><Relationship Id="rId10" Type="http://schemas.openxmlformats.org/officeDocument/2006/relationships/image" Target="../media/image70.png"/><Relationship Id="rId4" Type="http://schemas.openxmlformats.org/officeDocument/2006/relationships/tags" Target="../tags/tag37.xml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41.xml"/><Relationship Id="rId7" Type="http://schemas.openxmlformats.org/officeDocument/2006/relationships/image" Target="../media/image74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73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77.wmf"/><Relationship Id="rId4" Type="http://schemas.openxmlformats.org/officeDocument/2006/relationships/tags" Target="../tags/tag42.xml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80.png"/><Relationship Id="rId3" Type="http://schemas.openxmlformats.org/officeDocument/2006/relationships/tags" Target="../tags/tag47.xml"/><Relationship Id="rId7" Type="http://schemas.openxmlformats.org/officeDocument/2006/relationships/image" Target="../media/image81.wmf"/><Relationship Id="rId12" Type="http://schemas.openxmlformats.org/officeDocument/2006/relationships/image" Target="../media/image83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79.png"/><Relationship Id="rId5" Type="http://schemas.openxmlformats.org/officeDocument/2006/relationships/image" Target="../media/image800.png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8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50.xml"/><Relationship Id="rId7" Type="http://schemas.openxmlformats.org/officeDocument/2006/relationships/image" Target="../media/image85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1.xml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3.bin"/><Relationship Id="rId18" Type="http://schemas.openxmlformats.org/officeDocument/2006/relationships/image" Target="../media/image91.wmf"/><Relationship Id="rId26" Type="http://schemas.openxmlformats.org/officeDocument/2006/relationships/oleObject" Target="../embeddings/oleObject31.bin"/><Relationship Id="rId3" Type="http://schemas.openxmlformats.org/officeDocument/2006/relationships/tags" Target="../tags/tag54.xml"/><Relationship Id="rId21" Type="http://schemas.openxmlformats.org/officeDocument/2006/relationships/oleObject" Target="../embeddings/oleObject27.bin"/><Relationship Id="rId34" Type="http://schemas.openxmlformats.org/officeDocument/2006/relationships/image" Target="../media/image101.png"/><Relationship Id="rId7" Type="http://schemas.openxmlformats.org/officeDocument/2006/relationships/tags" Target="../tags/tag58.xml"/><Relationship Id="rId12" Type="http://schemas.openxmlformats.org/officeDocument/2006/relationships/image" Target="../media/image88.wmf"/><Relationship Id="rId17" Type="http://schemas.openxmlformats.org/officeDocument/2006/relationships/oleObject" Target="../embeddings/oleObject25.bin"/><Relationship Id="rId25" Type="http://schemas.openxmlformats.org/officeDocument/2006/relationships/oleObject" Target="../embeddings/oleObject30.bin"/><Relationship Id="rId33" Type="http://schemas.openxmlformats.org/officeDocument/2006/relationships/image" Target="../media/image100.png"/><Relationship Id="rId2" Type="http://schemas.openxmlformats.org/officeDocument/2006/relationships/tags" Target="../tags/tag53.xml"/><Relationship Id="rId16" Type="http://schemas.openxmlformats.org/officeDocument/2006/relationships/image" Target="../media/image90.wmf"/><Relationship Id="rId20" Type="http://schemas.openxmlformats.org/officeDocument/2006/relationships/image" Target="../media/image92.wmf"/><Relationship Id="rId29" Type="http://schemas.openxmlformats.org/officeDocument/2006/relationships/image" Target="../media/image96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oleObject" Target="../embeddings/oleObject22.bin"/><Relationship Id="rId24" Type="http://schemas.openxmlformats.org/officeDocument/2006/relationships/oleObject" Target="../embeddings/oleObject29.bin"/><Relationship Id="rId32" Type="http://schemas.openxmlformats.org/officeDocument/2006/relationships/image" Target="../media/image99.png"/><Relationship Id="rId5" Type="http://schemas.openxmlformats.org/officeDocument/2006/relationships/tags" Target="../tags/tag56.xml"/><Relationship Id="rId15" Type="http://schemas.openxmlformats.org/officeDocument/2006/relationships/oleObject" Target="../embeddings/oleObject24.bin"/><Relationship Id="rId23" Type="http://schemas.openxmlformats.org/officeDocument/2006/relationships/oleObject" Target="../embeddings/oleObject28.bin"/><Relationship Id="rId28" Type="http://schemas.openxmlformats.org/officeDocument/2006/relationships/image" Target="../media/image95.png"/><Relationship Id="rId10" Type="http://schemas.openxmlformats.org/officeDocument/2006/relationships/slideLayout" Target="../slideLayouts/slideLayout8.xml"/><Relationship Id="rId19" Type="http://schemas.openxmlformats.org/officeDocument/2006/relationships/oleObject" Target="../embeddings/oleObject26.bin"/><Relationship Id="rId31" Type="http://schemas.openxmlformats.org/officeDocument/2006/relationships/image" Target="../media/image98.png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89.wmf"/><Relationship Id="rId22" Type="http://schemas.openxmlformats.org/officeDocument/2006/relationships/image" Target="../media/image93.wmf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8" Type="http://schemas.openxmlformats.org/officeDocument/2006/relationships/tags" Target="../tags/tag59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2.bin"/><Relationship Id="rId18" Type="http://schemas.openxmlformats.org/officeDocument/2006/relationships/image" Target="../media/image108.wmf"/><Relationship Id="rId26" Type="http://schemas.openxmlformats.org/officeDocument/2006/relationships/oleObject" Target="../embeddings/oleObject39.bin"/><Relationship Id="rId21" Type="http://schemas.openxmlformats.org/officeDocument/2006/relationships/image" Target="../media/image109.wmf"/><Relationship Id="rId34" Type="http://schemas.openxmlformats.org/officeDocument/2006/relationships/image" Target="../media/image116.png"/><Relationship Id="rId7" Type="http://schemas.openxmlformats.org/officeDocument/2006/relationships/tags" Target="../tags/tag67.xml"/><Relationship Id="rId12" Type="http://schemas.openxmlformats.org/officeDocument/2006/relationships/image" Target="../media/image105.png"/><Relationship Id="rId17" Type="http://schemas.openxmlformats.org/officeDocument/2006/relationships/oleObject" Target="../embeddings/oleObject34.bin"/><Relationship Id="rId25" Type="http://schemas.openxmlformats.org/officeDocument/2006/relationships/image" Target="../media/image111.wmf"/><Relationship Id="rId33" Type="http://schemas.openxmlformats.org/officeDocument/2006/relationships/image" Target="../media/image115.wmf"/><Relationship Id="rId38" Type="http://schemas.openxmlformats.org/officeDocument/2006/relationships/image" Target="../media/image120.png"/><Relationship Id="rId2" Type="http://schemas.openxmlformats.org/officeDocument/2006/relationships/tags" Target="../tags/tag62.xml"/><Relationship Id="rId16" Type="http://schemas.openxmlformats.org/officeDocument/2006/relationships/image" Target="../media/image107.wmf"/><Relationship Id="rId20" Type="http://schemas.openxmlformats.org/officeDocument/2006/relationships/oleObject" Target="../embeddings/oleObject36.bin"/><Relationship Id="rId29" Type="http://schemas.openxmlformats.org/officeDocument/2006/relationships/image" Target="../media/image113.wmf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104.png"/><Relationship Id="rId24" Type="http://schemas.openxmlformats.org/officeDocument/2006/relationships/oleObject" Target="../embeddings/oleObject38.bin"/><Relationship Id="rId32" Type="http://schemas.openxmlformats.org/officeDocument/2006/relationships/oleObject" Target="../embeddings/oleObject42.bin"/><Relationship Id="rId37" Type="http://schemas.openxmlformats.org/officeDocument/2006/relationships/image" Target="../media/image119.png"/><Relationship Id="rId5" Type="http://schemas.openxmlformats.org/officeDocument/2006/relationships/tags" Target="../tags/tag65.xml"/><Relationship Id="rId15" Type="http://schemas.openxmlformats.org/officeDocument/2006/relationships/oleObject" Target="../embeddings/oleObject33.bin"/><Relationship Id="rId23" Type="http://schemas.openxmlformats.org/officeDocument/2006/relationships/image" Target="../media/image110.wmf"/><Relationship Id="rId28" Type="http://schemas.openxmlformats.org/officeDocument/2006/relationships/oleObject" Target="../embeddings/oleObject40.bin"/><Relationship Id="rId36" Type="http://schemas.openxmlformats.org/officeDocument/2006/relationships/image" Target="../media/image118.png"/><Relationship Id="rId10" Type="http://schemas.openxmlformats.org/officeDocument/2006/relationships/image" Target="../media/image103.png"/><Relationship Id="rId19" Type="http://schemas.openxmlformats.org/officeDocument/2006/relationships/oleObject" Target="../embeddings/oleObject35.bin"/><Relationship Id="rId31" Type="http://schemas.openxmlformats.org/officeDocument/2006/relationships/image" Target="../media/image114.wmf"/><Relationship Id="rId4" Type="http://schemas.openxmlformats.org/officeDocument/2006/relationships/tags" Target="../tags/tag64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06.wmf"/><Relationship Id="rId22" Type="http://schemas.openxmlformats.org/officeDocument/2006/relationships/oleObject" Target="../embeddings/oleObject37.bin"/><Relationship Id="rId27" Type="http://schemas.openxmlformats.org/officeDocument/2006/relationships/image" Target="../media/image112.wmf"/><Relationship Id="rId30" Type="http://schemas.openxmlformats.org/officeDocument/2006/relationships/oleObject" Target="../embeddings/oleObject41.bin"/><Relationship Id="rId35" Type="http://schemas.openxmlformats.org/officeDocument/2006/relationships/image" Target="../media/image117.png"/><Relationship Id="rId8" Type="http://schemas.openxmlformats.org/officeDocument/2006/relationships/tags" Target="../tags/tag68.xml"/><Relationship Id="rId3" Type="http://schemas.openxmlformats.org/officeDocument/2006/relationships/tags" Target="../tags/tag6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25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124.png"/><Relationship Id="rId2" Type="http://schemas.openxmlformats.org/officeDocument/2006/relationships/tags" Target="../tags/tag70.xml"/><Relationship Id="rId16" Type="http://schemas.openxmlformats.org/officeDocument/2006/relationships/image" Target="../media/image128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123.png"/><Relationship Id="rId5" Type="http://schemas.openxmlformats.org/officeDocument/2006/relationships/tags" Target="../tags/tag73.xml"/><Relationship Id="rId15" Type="http://schemas.openxmlformats.org/officeDocument/2006/relationships/image" Target="../media/image127.emf"/><Relationship Id="rId10" Type="http://schemas.openxmlformats.org/officeDocument/2006/relationships/image" Target="../media/image122.png"/><Relationship Id="rId4" Type="http://schemas.openxmlformats.org/officeDocument/2006/relationships/tags" Target="../tags/tag72.xml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image" Target="../media/image131.png"/><Relationship Id="rId26" Type="http://schemas.openxmlformats.org/officeDocument/2006/relationships/image" Target="../media/image139.png"/><Relationship Id="rId3" Type="http://schemas.openxmlformats.org/officeDocument/2006/relationships/tags" Target="../tags/tag78.xml"/><Relationship Id="rId21" Type="http://schemas.openxmlformats.org/officeDocument/2006/relationships/image" Target="../media/image134.png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2" Type="http://schemas.openxmlformats.org/officeDocument/2006/relationships/tags" Target="../tags/tag77.xml"/><Relationship Id="rId16" Type="http://schemas.openxmlformats.org/officeDocument/2006/relationships/image" Target="../media/image62.png"/><Relationship Id="rId20" Type="http://schemas.openxmlformats.org/officeDocument/2006/relationships/image" Target="../media/image133.pn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24" Type="http://schemas.openxmlformats.org/officeDocument/2006/relationships/image" Target="../media/image137.png"/><Relationship Id="rId5" Type="http://schemas.openxmlformats.org/officeDocument/2006/relationships/tags" Target="../tags/tag80.xml"/><Relationship Id="rId15" Type="http://schemas.openxmlformats.org/officeDocument/2006/relationships/image" Target="../media/image129.png"/><Relationship Id="rId23" Type="http://schemas.openxmlformats.org/officeDocument/2006/relationships/image" Target="../media/image136.png"/><Relationship Id="rId10" Type="http://schemas.openxmlformats.org/officeDocument/2006/relationships/tags" Target="../tags/tag85.xml"/><Relationship Id="rId19" Type="http://schemas.openxmlformats.org/officeDocument/2006/relationships/image" Target="../media/image132.png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slideLayout" Target="../slideLayouts/slideLayout8.xml"/><Relationship Id="rId22" Type="http://schemas.openxmlformats.org/officeDocument/2006/relationships/image" Target="../media/image135.png"/><Relationship Id="rId27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101.xml"/><Relationship Id="rId18" Type="http://schemas.openxmlformats.org/officeDocument/2006/relationships/slideLayout" Target="../slideLayouts/slideLayout8.xml"/><Relationship Id="rId26" Type="http://schemas.openxmlformats.org/officeDocument/2006/relationships/image" Target="../media/image148.png"/><Relationship Id="rId3" Type="http://schemas.openxmlformats.org/officeDocument/2006/relationships/tags" Target="../tags/tag91.xml"/><Relationship Id="rId21" Type="http://schemas.openxmlformats.org/officeDocument/2006/relationships/image" Target="../media/image143.png"/><Relationship Id="rId34" Type="http://schemas.openxmlformats.org/officeDocument/2006/relationships/image" Target="../media/image139.png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5" Type="http://schemas.openxmlformats.org/officeDocument/2006/relationships/image" Target="../media/image147.png"/><Relationship Id="rId33" Type="http://schemas.openxmlformats.org/officeDocument/2006/relationships/image" Target="../media/image136.png"/><Relationship Id="rId2" Type="http://schemas.openxmlformats.org/officeDocument/2006/relationships/tags" Target="../tags/tag90.xml"/><Relationship Id="rId16" Type="http://schemas.openxmlformats.org/officeDocument/2006/relationships/tags" Target="../tags/tag104.xml"/><Relationship Id="rId20" Type="http://schemas.openxmlformats.org/officeDocument/2006/relationships/image" Target="../media/image142.png"/><Relationship Id="rId29" Type="http://schemas.openxmlformats.org/officeDocument/2006/relationships/image" Target="../media/image151.png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24" Type="http://schemas.openxmlformats.org/officeDocument/2006/relationships/image" Target="../media/image146.png"/><Relationship Id="rId32" Type="http://schemas.openxmlformats.org/officeDocument/2006/relationships/image" Target="../media/image135.png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10" Type="http://schemas.openxmlformats.org/officeDocument/2006/relationships/tags" Target="../tags/tag98.xml"/><Relationship Id="rId19" Type="http://schemas.openxmlformats.org/officeDocument/2006/relationships/image" Target="../media/image141.png"/><Relationship Id="rId31" Type="http://schemas.openxmlformats.org/officeDocument/2006/relationships/image" Target="../media/image134.png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Relationship Id="rId22" Type="http://schemas.openxmlformats.org/officeDocument/2006/relationships/image" Target="../media/image144.png"/><Relationship Id="rId27" Type="http://schemas.openxmlformats.org/officeDocument/2006/relationships/image" Target="../media/image149.png"/><Relationship Id="rId30" Type="http://schemas.openxmlformats.org/officeDocument/2006/relationships/image" Target="../media/image133.png"/><Relationship Id="rId35" Type="http://schemas.openxmlformats.org/officeDocument/2006/relationships/image" Target="../media/image152.png"/><Relationship Id="rId8" Type="http://schemas.openxmlformats.org/officeDocument/2006/relationships/tags" Target="../tags/tag9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image" Target="../media/image154.emf"/><Relationship Id="rId17" Type="http://schemas.openxmlformats.org/officeDocument/2006/relationships/image" Target="../media/image159.png"/><Relationship Id="rId2" Type="http://schemas.openxmlformats.org/officeDocument/2006/relationships/tags" Target="../tags/tag107.xml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153.png"/><Relationship Id="rId5" Type="http://schemas.openxmlformats.org/officeDocument/2006/relationships/tags" Target="../tags/tag110.xml"/><Relationship Id="rId15" Type="http://schemas.openxmlformats.org/officeDocument/2006/relationships/image" Target="../media/image157.png"/><Relationship Id="rId10" Type="http://schemas.openxmlformats.org/officeDocument/2006/relationships/slideLayout" Target="../slideLayouts/slideLayout8.xml"/><Relationship Id="rId19" Type="http://schemas.openxmlformats.org/officeDocument/2006/relationships/image" Target="../media/image161.png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image" Target="../media/image156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127.xml"/><Relationship Id="rId18" Type="http://schemas.openxmlformats.org/officeDocument/2006/relationships/image" Target="../media/image163.png"/><Relationship Id="rId26" Type="http://schemas.openxmlformats.org/officeDocument/2006/relationships/image" Target="../media/image165.png"/><Relationship Id="rId3" Type="http://schemas.openxmlformats.org/officeDocument/2006/relationships/tags" Target="../tags/tag117.xml"/><Relationship Id="rId21" Type="http://schemas.openxmlformats.org/officeDocument/2006/relationships/image" Target="../media/image134.png"/><Relationship Id="rId34" Type="http://schemas.openxmlformats.org/officeDocument/2006/relationships/image" Target="../media/image173.png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17" Type="http://schemas.openxmlformats.org/officeDocument/2006/relationships/slideLayout" Target="../slideLayouts/slideLayout8.xml"/><Relationship Id="rId25" Type="http://schemas.openxmlformats.org/officeDocument/2006/relationships/image" Target="../media/image152.png"/><Relationship Id="rId33" Type="http://schemas.openxmlformats.org/officeDocument/2006/relationships/image" Target="../media/image172.emf"/><Relationship Id="rId2" Type="http://schemas.openxmlformats.org/officeDocument/2006/relationships/tags" Target="../tags/tag116.xml"/><Relationship Id="rId16" Type="http://schemas.openxmlformats.org/officeDocument/2006/relationships/tags" Target="../tags/tag130.xml"/><Relationship Id="rId20" Type="http://schemas.openxmlformats.org/officeDocument/2006/relationships/image" Target="../media/image133.png"/><Relationship Id="rId29" Type="http://schemas.openxmlformats.org/officeDocument/2006/relationships/image" Target="../media/image168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24" Type="http://schemas.openxmlformats.org/officeDocument/2006/relationships/image" Target="../media/image139.png"/><Relationship Id="rId32" Type="http://schemas.openxmlformats.org/officeDocument/2006/relationships/image" Target="../media/image171.png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23" Type="http://schemas.openxmlformats.org/officeDocument/2006/relationships/image" Target="../media/image136.png"/><Relationship Id="rId28" Type="http://schemas.openxmlformats.org/officeDocument/2006/relationships/image" Target="../media/image167.png"/><Relationship Id="rId10" Type="http://schemas.openxmlformats.org/officeDocument/2006/relationships/tags" Target="../tags/tag124.xml"/><Relationship Id="rId19" Type="http://schemas.openxmlformats.org/officeDocument/2006/relationships/image" Target="../media/image164.png"/><Relationship Id="rId31" Type="http://schemas.openxmlformats.org/officeDocument/2006/relationships/image" Target="../media/image170.png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image" Target="../media/image135.png"/><Relationship Id="rId27" Type="http://schemas.openxmlformats.org/officeDocument/2006/relationships/image" Target="../media/image166.png"/><Relationship Id="rId30" Type="http://schemas.openxmlformats.org/officeDocument/2006/relationships/image" Target="../media/image169.png"/><Relationship Id="rId8" Type="http://schemas.openxmlformats.org/officeDocument/2006/relationships/tags" Target="../tags/tag1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tags" Target="../tags/tag143.xml"/><Relationship Id="rId18" Type="http://schemas.openxmlformats.org/officeDocument/2006/relationships/image" Target="../media/image175.png"/><Relationship Id="rId26" Type="http://schemas.openxmlformats.org/officeDocument/2006/relationships/image" Target="../media/image133.png"/><Relationship Id="rId3" Type="http://schemas.openxmlformats.org/officeDocument/2006/relationships/tags" Target="../tags/tag133.xml"/><Relationship Id="rId21" Type="http://schemas.openxmlformats.org/officeDocument/2006/relationships/image" Target="../media/image177.png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17" Type="http://schemas.openxmlformats.org/officeDocument/2006/relationships/image" Target="../media/image174.png"/><Relationship Id="rId25" Type="http://schemas.openxmlformats.org/officeDocument/2006/relationships/image" Target="../media/image181.png"/><Relationship Id="rId2" Type="http://schemas.openxmlformats.org/officeDocument/2006/relationships/tags" Target="../tags/tag132.xml"/><Relationship Id="rId16" Type="http://schemas.openxmlformats.org/officeDocument/2006/relationships/slideLayout" Target="../slideLayouts/slideLayout8.xml"/><Relationship Id="rId20" Type="http://schemas.openxmlformats.org/officeDocument/2006/relationships/image" Target="../media/image176.png"/><Relationship Id="rId29" Type="http://schemas.openxmlformats.org/officeDocument/2006/relationships/image" Target="../media/image136.png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24" Type="http://schemas.openxmlformats.org/officeDocument/2006/relationships/image" Target="../media/image180.png"/><Relationship Id="rId5" Type="http://schemas.openxmlformats.org/officeDocument/2006/relationships/tags" Target="../tags/tag135.xml"/><Relationship Id="rId15" Type="http://schemas.openxmlformats.org/officeDocument/2006/relationships/tags" Target="../tags/tag145.xml"/><Relationship Id="rId23" Type="http://schemas.openxmlformats.org/officeDocument/2006/relationships/image" Target="../media/image179.png"/><Relationship Id="rId28" Type="http://schemas.openxmlformats.org/officeDocument/2006/relationships/image" Target="../media/image135.png"/><Relationship Id="rId10" Type="http://schemas.openxmlformats.org/officeDocument/2006/relationships/tags" Target="../tags/tag140.xml"/><Relationship Id="rId19" Type="http://schemas.openxmlformats.org/officeDocument/2006/relationships/image" Target="../media/image163.png"/><Relationship Id="rId31" Type="http://schemas.openxmlformats.org/officeDocument/2006/relationships/image" Target="../media/image152.png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tags" Target="../tags/tag144.xml"/><Relationship Id="rId22" Type="http://schemas.openxmlformats.org/officeDocument/2006/relationships/image" Target="../media/image178.png"/><Relationship Id="rId27" Type="http://schemas.openxmlformats.org/officeDocument/2006/relationships/image" Target="../media/image134.png"/><Relationship Id="rId30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image" Target="../media/image184.png"/><Relationship Id="rId18" Type="http://schemas.openxmlformats.org/officeDocument/2006/relationships/image" Target="../media/image178.png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" Type="http://schemas.openxmlformats.org/officeDocument/2006/relationships/tags" Target="../tags/tag147.xml"/><Relationship Id="rId16" Type="http://schemas.openxmlformats.org/officeDocument/2006/relationships/image" Target="../media/image187.png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image" Target="../media/image182.png"/><Relationship Id="rId5" Type="http://schemas.openxmlformats.org/officeDocument/2006/relationships/tags" Target="../tags/tag150.xml"/><Relationship Id="rId15" Type="http://schemas.openxmlformats.org/officeDocument/2006/relationships/image" Target="../media/image186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89.png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image" Target="../media/image18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3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7.xml"/><Relationship Id="rId4" Type="http://schemas.openxmlformats.org/officeDocument/2006/relationships/image" Target="../media/image1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tags" Target="../tags/tag160.xml"/><Relationship Id="rId7" Type="http://schemas.openxmlformats.org/officeDocument/2006/relationships/image" Target="../media/image198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19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82063" y="4005468"/>
            <a:ext cx="10373018" cy="3175279"/>
          </a:xfrm>
        </p:spPr>
        <p:txBody>
          <a:bodyPr>
            <a:normAutofit/>
          </a:bodyPr>
          <a:lstStyle/>
          <a:p>
            <a:r>
              <a:rPr lang="en-US" dirty="0"/>
              <a:t>Wim Michiels</a:t>
            </a:r>
            <a:br>
              <a:rPr lang="en-US" dirty="0"/>
            </a:br>
            <a:r>
              <a:rPr lang="en-US" dirty="0"/>
              <a:t>Department of Computer Science</a:t>
            </a:r>
            <a:br>
              <a:rPr lang="en-US" dirty="0"/>
            </a:br>
            <a:r>
              <a:rPr lang="en-US" dirty="0"/>
              <a:t>KU Leuven</a:t>
            </a:r>
          </a:p>
          <a:p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r>
              <a:rPr lang="en-US" sz="2000" dirty="0"/>
              <a:t>ICINCO 2023 Conference, Rome</a:t>
            </a:r>
            <a:br>
              <a:rPr lang="en-US" sz="2000" dirty="0"/>
            </a:br>
            <a:r>
              <a:rPr lang="en-US" sz="2000" dirty="0"/>
              <a:t>16 November 2023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2063" y="661332"/>
            <a:ext cx="8978219" cy="2828113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Analysis and Control Design Tools</a:t>
            </a:r>
            <a:br>
              <a:rPr lang="en-US" dirty="0"/>
            </a:br>
            <a:r>
              <a:rPr lang="en-US" dirty="0"/>
              <a:t>for Time-Delay Systems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00" y="4815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1744276" y="2073331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BE"/>
          </a:p>
        </p:txBody>
      </p:sp>
      <p:grpSp>
        <p:nvGrpSpPr>
          <p:cNvPr id="7" name="Group 6"/>
          <p:cNvGrpSpPr/>
          <p:nvPr/>
        </p:nvGrpSpPr>
        <p:grpSpPr>
          <a:xfrm>
            <a:off x="1289332" y="2366142"/>
            <a:ext cx="2690833" cy="1111250"/>
            <a:chOff x="1464127" y="2411787"/>
            <a:chExt cx="2690833" cy="1111250"/>
          </a:xfrm>
        </p:grpSpPr>
        <p:sp>
          <p:nvSpPr>
            <p:cNvPr id="8" name="Line 54"/>
            <p:cNvSpPr>
              <a:spLocks noChangeShapeType="1"/>
            </p:cNvSpPr>
            <p:nvPr/>
          </p:nvSpPr>
          <p:spPr bwMode="auto">
            <a:xfrm flipV="1">
              <a:off x="1464127" y="3244338"/>
              <a:ext cx="2435885" cy="151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9" name="Line 55"/>
            <p:cNvSpPr>
              <a:spLocks noChangeShapeType="1"/>
            </p:cNvSpPr>
            <p:nvPr/>
          </p:nvSpPr>
          <p:spPr bwMode="auto">
            <a:xfrm flipV="1">
              <a:off x="2021340" y="2487987"/>
              <a:ext cx="0" cy="766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10" name="Freeform 56"/>
            <p:cNvSpPr>
              <a:spLocks/>
            </p:cNvSpPr>
            <p:nvPr/>
          </p:nvSpPr>
          <p:spPr bwMode="auto">
            <a:xfrm>
              <a:off x="2021340" y="2645150"/>
              <a:ext cx="1792287" cy="334962"/>
            </a:xfrm>
            <a:custGeom>
              <a:avLst/>
              <a:gdLst/>
              <a:ahLst/>
              <a:cxnLst>
                <a:cxn ang="0">
                  <a:pos x="0" y="242"/>
                </a:cxn>
                <a:cxn ang="0">
                  <a:pos x="499" y="15"/>
                </a:cxn>
                <a:cxn ang="0">
                  <a:pos x="771" y="151"/>
                </a:cxn>
                <a:cxn ang="0">
                  <a:pos x="1043" y="242"/>
                </a:cxn>
              </a:cxnLst>
              <a:rect l="0" t="0" r="r" b="b"/>
              <a:pathLst>
                <a:path w="1043" h="242">
                  <a:moveTo>
                    <a:pt x="0" y="242"/>
                  </a:moveTo>
                  <a:cubicBezTo>
                    <a:pt x="185" y="136"/>
                    <a:pt x="371" y="30"/>
                    <a:pt x="499" y="15"/>
                  </a:cubicBezTo>
                  <a:cubicBezTo>
                    <a:pt x="627" y="0"/>
                    <a:pt x="680" y="113"/>
                    <a:pt x="771" y="151"/>
                  </a:cubicBezTo>
                  <a:cubicBezTo>
                    <a:pt x="862" y="189"/>
                    <a:pt x="952" y="215"/>
                    <a:pt x="1043" y="24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11" name="Text Box 58"/>
            <p:cNvSpPr txBox="1">
              <a:spLocks noChangeArrowheads="1"/>
            </p:cNvSpPr>
            <p:nvPr/>
          </p:nvSpPr>
          <p:spPr bwMode="auto">
            <a:xfrm>
              <a:off x="2035627" y="2411787"/>
              <a:ext cx="266700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1100" b="1"/>
                <a:t>x</a:t>
              </a:r>
            </a:p>
          </p:txBody>
        </p:sp>
        <p:sp>
          <p:nvSpPr>
            <p:cNvPr id="12" name="Text Box 62"/>
            <p:cNvSpPr txBox="1">
              <a:spLocks noChangeArrowheads="1"/>
            </p:cNvSpPr>
            <p:nvPr/>
          </p:nvSpPr>
          <p:spPr bwMode="auto">
            <a:xfrm>
              <a:off x="1895927" y="3253162"/>
              <a:ext cx="254000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900" b="1"/>
                <a:t>0</a:t>
              </a:r>
              <a:endParaRPr lang="nl-NL" sz="900" b="1">
                <a:sym typeface="Symbol" pitchFamily="18" charset="2"/>
              </a:endParaRPr>
            </a:p>
          </p:txBody>
        </p:sp>
        <p:sp>
          <p:nvSpPr>
            <p:cNvPr id="13" name="Text Box 67"/>
            <p:cNvSpPr txBox="1">
              <a:spLocks noChangeArrowheads="1"/>
            </p:cNvSpPr>
            <p:nvPr/>
          </p:nvSpPr>
          <p:spPr bwMode="auto">
            <a:xfrm>
              <a:off x="3924773" y="3262687"/>
              <a:ext cx="230187" cy="260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nl-BE" sz="1100" b="1" dirty="0"/>
                <a:t>t</a:t>
              </a:r>
            </a:p>
          </p:txBody>
        </p:sp>
        <p:sp>
          <p:nvSpPr>
            <p:cNvPr id="14" name="Oval 70"/>
            <p:cNvSpPr>
              <a:spLocks noChangeArrowheads="1"/>
            </p:cNvSpPr>
            <p:nvPr/>
          </p:nvSpPr>
          <p:spPr bwMode="auto">
            <a:xfrm>
              <a:off x="1995940" y="2948362"/>
              <a:ext cx="77787" cy="77788"/>
            </a:xfrm>
            <a:prstGeom prst="ellipse">
              <a:avLst/>
            </a:prstGeom>
            <a:solidFill>
              <a:srgbClr val="0000CC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5" name="Object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6075236"/>
                </p:ext>
              </p:extLst>
            </p:nvPr>
          </p:nvGraphicFramePr>
          <p:xfrm>
            <a:off x="1576840" y="2780087"/>
            <a:ext cx="420687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10" imgW="213480" imgH="137160" progId="Equation.Ribbit">
                    <p:embed/>
                  </p:oleObj>
                </mc:Choice>
                <mc:Fallback>
                  <p:oleObj name="Formula" r:id="rId10" imgW="213480" imgH="137160" progId="Equation.Ribbit">
                    <p:embed/>
                    <p:pic>
                      <p:nvPicPr>
                        <p:cNvPr id="31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6840" y="2780087"/>
                          <a:ext cx="420687" cy="271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02" y="1890132"/>
            <a:ext cx="1224686" cy="22902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29085" y="309980"/>
            <a:ext cx="415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Basics of time-delay systems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611254" y="1507785"/>
            <a:ext cx="2460732" cy="4624391"/>
            <a:chOff x="7611254" y="1585609"/>
            <a:chExt cx="2460732" cy="4624391"/>
          </a:xfrm>
        </p:grpSpPr>
        <p:sp>
          <p:nvSpPr>
            <p:cNvPr id="54" name="Rectangle 53"/>
            <p:cNvSpPr/>
            <p:nvPr/>
          </p:nvSpPr>
          <p:spPr>
            <a:xfrm>
              <a:off x="7611254" y="1585609"/>
              <a:ext cx="2155316" cy="46243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5" name="Rectangle 54"/>
            <p:cNvSpPr/>
            <p:nvPr/>
          </p:nvSpPr>
          <p:spPr>
            <a:xfrm rot="19375503">
              <a:off x="9391050" y="2123310"/>
              <a:ext cx="680936" cy="613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8" y="1872918"/>
            <a:ext cx="2719543" cy="22902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224663" y="2425591"/>
            <a:ext cx="2771795" cy="1011300"/>
            <a:chOff x="5268364" y="2255836"/>
            <a:chExt cx="2771795" cy="1011300"/>
          </a:xfrm>
        </p:grpSpPr>
        <p:sp>
          <p:nvSpPr>
            <p:cNvPr id="19" name="Line 3"/>
            <p:cNvSpPr>
              <a:spLocks noChangeShapeType="1"/>
            </p:cNvSpPr>
            <p:nvPr/>
          </p:nvSpPr>
          <p:spPr bwMode="auto">
            <a:xfrm flipV="1">
              <a:off x="5349326" y="3024062"/>
              <a:ext cx="2469160" cy="3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0" name="Line 4"/>
            <p:cNvSpPr>
              <a:spLocks noChangeShapeType="1"/>
            </p:cNvSpPr>
            <p:nvPr/>
          </p:nvSpPr>
          <p:spPr bwMode="auto">
            <a:xfrm flipV="1">
              <a:off x="5906539" y="2260599"/>
              <a:ext cx="0" cy="766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5906539" y="2412999"/>
              <a:ext cx="1792287" cy="334962"/>
            </a:xfrm>
            <a:custGeom>
              <a:avLst/>
              <a:gdLst/>
              <a:ahLst/>
              <a:cxnLst>
                <a:cxn ang="0">
                  <a:pos x="0" y="242"/>
                </a:cxn>
                <a:cxn ang="0">
                  <a:pos x="499" y="15"/>
                </a:cxn>
                <a:cxn ang="0">
                  <a:pos x="771" y="151"/>
                </a:cxn>
                <a:cxn ang="0">
                  <a:pos x="1043" y="242"/>
                </a:cxn>
              </a:cxnLst>
              <a:rect l="0" t="0" r="r" b="b"/>
              <a:pathLst>
                <a:path w="1043" h="242">
                  <a:moveTo>
                    <a:pt x="0" y="242"/>
                  </a:moveTo>
                  <a:cubicBezTo>
                    <a:pt x="185" y="136"/>
                    <a:pt x="371" y="30"/>
                    <a:pt x="499" y="15"/>
                  </a:cubicBezTo>
                  <a:cubicBezTo>
                    <a:pt x="627" y="0"/>
                    <a:pt x="680" y="113"/>
                    <a:pt x="771" y="151"/>
                  </a:cubicBezTo>
                  <a:cubicBezTo>
                    <a:pt x="862" y="189"/>
                    <a:pt x="952" y="215"/>
                    <a:pt x="1043" y="24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5909714" y="2255836"/>
              <a:ext cx="266700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1100" b="1"/>
                <a:t>x</a:t>
              </a: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 rot="640235">
              <a:off x="5430289" y="2698749"/>
              <a:ext cx="479425" cy="87312"/>
            </a:xfrm>
            <a:custGeom>
              <a:avLst/>
              <a:gdLst/>
              <a:ahLst/>
              <a:cxnLst>
                <a:cxn ang="0">
                  <a:pos x="267" y="0"/>
                </a:cxn>
                <a:cxn ang="0">
                  <a:pos x="160" y="64"/>
                </a:cxn>
                <a:cxn ang="0">
                  <a:pos x="0" y="0"/>
                </a:cxn>
              </a:cxnLst>
              <a:rect l="0" t="0" r="r" b="b"/>
              <a:pathLst>
                <a:path w="267" h="64">
                  <a:moveTo>
                    <a:pt x="267" y="0"/>
                  </a:moveTo>
                  <a:cubicBezTo>
                    <a:pt x="235" y="32"/>
                    <a:pt x="204" y="64"/>
                    <a:pt x="160" y="64"/>
                  </a:cubicBezTo>
                  <a:cubicBezTo>
                    <a:pt x="116" y="64"/>
                    <a:pt x="58" y="3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6600FF"/>
              </a:solidFill>
              <a:prstDash val="solid"/>
              <a:round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5441401" y="2651124"/>
              <a:ext cx="0" cy="376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5320794" y="2994024"/>
              <a:ext cx="193589" cy="264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endParaRPr lang="en-US" sz="1100" b="1" dirty="0">
                <a:latin typeface="cmmi10" pitchFamily="34" charset="0"/>
                <a:sym typeface="Symbol" pitchFamily="18" charset="2"/>
              </a:endParaRPr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5781126" y="3021011"/>
              <a:ext cx="254000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900" b="1"/>
                <a:t>0</a:t>
              </a:r>
              <a:endParaRPr lang="nl-NL" sz="900" b="1">
                <a:sym typeface="Symbol" pitchFamily="18" charset="2"/>
              </a:endParaRPr>
            </a:p>
          </p:txBody>
        </p:sp>
        <p:sp>
          <p:nvSpPr>
            <p:cNvPr id="27" name="Text Box 38"/>
            <p:cNvSpPr txBox="1">
              <a:spLocks noChangeArrowheads="1"/>
            </p:cNvSpPr>
            <p:nvPr/>
          </p:nvSpPr>
          <p:spPr bwMode="auto">
            <a:xfrm>
              <a:off x="7809972" y="3006786"/>
              <a:ext cx="230187" cy="260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nl-BE" sz="1100" b="1" dirty="0"/>
                <a:t>t</a:t>
              </a:r>
            </a:p>
          </p:txBody>
        </p:sp>
        <p:graphicFrame>
          <p:nvGraphicFramePr>
            <p:cNvPr id="28" name="Object 7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9835678"/>
                </p:ext>
              </p:extLst>
            </p:nvPr>
          </p:nvGraphicFramePr>
          <p:xfrm>
            <a:off x="5503314" y="2446336"/>
            <a:ext cx="233362" cy="204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14" imgW="117000" imgH="102960" progId="Equation.Ribbit">
                    <p:embed/>
                  </p:oleObj>
                </mc:Choice>
                <mc:Fallback>
                  <p:oleObj name="Formula" r:id="rId14" imgW="117000" imgH="102960" progId="Equation.Ribbit">
                    <p:embed/>
                    <p:pic>
                      <p:nvPicPr>
                        <p:cNvPr id="30" name="Object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03314" y="2446336"/>
                          <a:ext cx="233362" cy="2047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9" name="Picture 2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364" y="3126196"/>
              <a:ext cx="214400" cy="78933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8" y="3589095"/>
            <a:ext cx="3789257" cy="207086"/>
          </a:xfrm>
          <a:prstGeom prst="rect">
            <a:avLst/>
          </a:prstGeom>
        </p:spPr>
      </p:pic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858459"/>
              </p:ext>
            </p:extLst>
          </p:nvPr>
        </p:nvGraphicFramePr>
        <p:xfrm>
          <a:off x="5902839" y="4049897"/>
          <a:ext cx="5037137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8" imgW="2541600" imgH="289800" progId="Equation.Ribbit">
                  <p:embed/>
                </p:oleObj>
              </mc:Choice>
              <mc:Fallback>
                <p:oleObj name="Formula" r:id="rId18" imgW="2541600" imgH="289800" progId="Equation.Ribbit">
                  <p:embed/>
                  <p:pic>
                    <p:nvPicPr>
                      <p:cNvPr id="46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2839" y="4049897"/>
                        <a:ext cx="5037137" cy="576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5182786" y="4822816"/>
            <a:ext cx="3375941" cy="1035050"/>
            <a:chOff x="6169713" y="4089280"/>
            <a:chExt cx="3375941" cy="1035050"/>
          </a:xfrm>
        </p:grpSpPr>
        <p:sp>
          <p:nvSpPr>
            <p:cNvPr id="35" name="Rectangle 34"/>
            <p:cNvSpPr/>
            <p:nvPr/>
          </p:nvSpPr>
          <p:spPr bwMode="auto">
            <a:xfrm>
              <a:off x="7509541" y="4097550"/>
              <a:ext cx="475013" cy="43938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Line 20"/>
            <p:cNvSpPr>
              <a:spLocks noChangeShapeType="1"/>
            </p:cNvSpPr>
            <p:nvPr/>
          </p:nvSpPr>
          <p:spPr bwMode="auto">
            <a:xfrm>
              <a:off x="6237304" y="4860805"/>
              <a:ext cx="31940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37" name="Line 21"/>
            <p:cNvSpPr>
              <a:spLocks noChangeShapeType="1"/>
            </p:cNvSpPr>
            <p:nvPr/>
          </p:nvSpPr>
          <p:spPr bwMode="auto">
            <a:xfrm flipV="1">
              <a:off x="6794516" y="4094043"/>
              <a:ext cx="0" cy="766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6794516" y="4246443"/>
              <a:ext cx="1792288" cy="334963"/>
            </a:xfrm>
            <a:custGeom>
              <a:avLst/>
              <a:gdLst>
                <a:gd name="T0" fmla="*/ 0 w 1043"/>
                <a:gd name="T1" fmla="*/ 122 h 242"/>
                <a:gd name="T2" fmla="*/ 741 w 1043"/>
                <a:gd name="T3" fmla="*/ 8 h 242"/>
                <a:gd name="T4" fmla="*/ 1147 w 1043"/>
                <a:gd name="T5" fmla="*/ 76 h 242"/>
                <a:gd name="T6" fmla="*/ 1550 w 1043"/>
                <a:gd name="T7" fmla="*/ 122 h 2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3"/>
                <a:gd name="T13" fmla="*/ 0 h 242"/>
                <a:gd name="T14" fmla="*/ 1043 w 1043"/>
                <a:gd name="T15" fmla="*/ 242 h 2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3" h="242">
                  <a:moveTo>
                    <a:pt x="0" y="242"/>
                  </a:moveTo>
                  <a:cubicBezTo>
                    <a:pt x="185" y="136"/>
                    <a:pt x="371" y="30"/>
                    <a:pt x="499" y="15"/>
                  </a:cubicBezTo>
                  <a:cubicBezTo>
                    <a:pt x="627" y="0"/>
                    <a:pt x="680" y="113"/>
                    <a:pt x="771" y="151"/>
                  </a:cubicBezTo>
                  <a:cubicBezTo>
                    <a:pt x="862" y="189"/>
                    <a:pt x="952" y="215"/>
                    <a:pt x="1043" y="24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39" name="Text Box 23"/>
            <p:cNvSpPr txBox="1">
              <a:spLocks noChangeArrowheads="1"/>
            </p:cNvSpPr>
            <p:nvPr/>
          </p:nvSpPr>
          <p:spPr bwMode="auto">
            <a:xfrm>
              <a:off x="8948754" y="4860805"/>
              <a:ext cx="285750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1100" b="1"/>
                <a:t>t</a:t>
              </a:r>
              <a:r>
                <a:rPr lang="nl-NL" sz="1100" b="1" baseline="-25000"/>
                <a:t>1</a:t>
              </a:r>
            </a:p>
          </p:txBody>
        </p:sp>
        <p:sp>
          <p:nvSpPr>
            <p:cNvPr id="40" name="Text Box 24"/>
            <p:cNvSpPr txBox="1">
              <a:spLocks noChangeArrowheads="1"/>
            </p:cNvSpPr>
            <p:nvPr/>
          </p:nvSpPr>
          <p:spPr bwMode="auto">
            <a:xfrm>
              <a:off x="6508766" y="4089280"/>
              <a:ext cx="266700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1100" b="1"/>
                <a:t>x</a:t>
              </a:r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 rot="640235">
              <a:off x="6318266" y="4532193"/>
              <a:ext cx="479425" cy="87313"/>
            </a:xfrm>
            <a:custGeom>
              <a:avLst/>
              <a:gdLst>
                <a:gd name="T0" fmla="*/ 495 w 267"/>
                <a:gd name="T1" fmla="*/ 0 h 64"/>
                <a:gd name="T2" fmla="*/ 296 w 267"/>
                <a:gd name="T3" fmla="*/ 29 h 64"/>
                <a:gd name="T4" fmla="*/ 0 w 267"/>
                <a:gd name="T5" fmla="*/ 0 h 64"/>
                <a:gd name="T6" fmla="*/ 0 60000 65536"/>
                <a:gd name="T7" fmla="*/ 0 60000 65536"/>
                <a:gd name="T8" fmla="*/ 0 60000 65536"/>
                <a:gd name="T9" fmla="*/ 0 w 267"/>
                <a:gd name="T10" fmla="*/ 0 h 64"/>
                <a:gd name="T11" fmla="*/ 267 w 267"/>
                <a:gd name="T12" fmla="*/ 64 h 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" h="64">
                  <a:moveTo>
                    <a:pt x="267" y="0"/>
                  </a:moveTo>
                  <a:cubicBezTo>
                    <a:pt x="235" y="32"/>
                    <a:pt x="204" y="64"/>
                    <a:pt x="160" y="64"/>
                  </a:cubicBezTo>
                  <a:cubicBezTo>
                    <a:pt x="116" y="64"/>
                    <a:pt x="58" y="3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6600FF"/>
              </a:solidFill>
              <a:prstDash val="solid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42" name="Line 26"/>
            <p:cNvSpPr>
              <a:spLocks noChangeShapeType="1"/>
            </p:cNvSpPr>
            <p:nvPr/>
          </p:nvSpPr>
          <p:spPr bwMode="auto">
            <a:xfrm>
              <a:off x="6329379" y="4484568"/>
              <a:ext cx="0" cy="376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43" name="Text Box 28"/>
            <p:cNvSpPr txBox="1">
              <a:spLocks noChangeArrowheads="1"/>
            </p:cNvSpPr>
            <p:nvPr/>
          </p:nvSpPr>
          <p:spPr bwMode="auto">
            <a:xfrm>
              <a:off x="6669104" y="4854455"/>
              <a:ext cx="254000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900" b="1"/>
                <a:t>0</a:t>
              </a:r>
              <a:endParaRPr lang="nl-NL" sz="900" b="1">
                <a:sym typeface="Symbol" pitchFamily="18" charset="2"/>
              </a:endParaRPr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 rot="20319531" flipH="1">
              <a:off x="8591566" y="4494093"/>
              <a:ext cx="479425" cy="53975"/>
            </a:xfrm>
            <a:custGeom>
              <a:avLst/>
              <a:gdLst>
                <a:gd name="T0" fmla="*/ 495 w 267"/>
                <a:gd name="T1" fmla="*/ 0 h 64"/>
                <a:gd name="T2" fmla="*/ 296 w 267"/>
                <a:gd name="T3" fmla="*/ 3 h 64"/>
                <a:gd name="T4" fmla="*/ 0 w 267"/>
                <a:gd name="T5" fmla="*/ 0 h 64"/>
                <a:gd name="T6" fmla="*/ 0 60000 65536"/>
                <a:gd name="T7" fmla="*/ 0 60000 65536"/>
                <a:gd name="T8" fmla="*/ 0 60000 65536"/>
                <a:gd name="T9" fmla="*/ 0 w 267"/>
                <a:gd name="T10" fmla="*/ 0 h 64"/>
                <a:gd name="T11" fmla="*/ 267 w 267"/>
                <a:gd name="T12" fmla="*/ 64 h 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" h="64">
                  <a:moveTo>
                    <a:pt x="267" y="0"/>
                  </a:moveTo>
                  <a:cubicBezTo>
                    <a:pt x="235" y="32"/>
                    <a:pt x="204" y="64"/>
                    <a:pt x="160" y="64"/>
                  </a:cubicBezTo>
                  <a:cubicBezTo>
                    <a:pt x="116" y="64"/>
                    <a:pt x="58" y="3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45" name="Line 30"/>
            <p:cNvSpPr>
              <a:spLocks noChangeShapeType="1"/>
            </p:cNvSpPr>
            <p:nvPr/>
          </p:nvSpPr>
          <p:spPr bwMode="auto">
            <a:xfrm>
              <a:off x="8586804" y="4581405"/>
              <a:ext cx="0" cy="274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46" name="Line 31"/>
            <p:cNvSpPr>
              <a:spLocks noChangeShapeType="1"/>
            </p:cNvSpPr>
            <p:nvPr/>
          </p:nvSpPr>
          <p:spPr bwMode="auto">
            <a:xfrm>
              <a:off x="9047179" y="4394080"/>
              <a:ext cx="0" cy="468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47" name="Text Box 33"/>
            <p:cNvSpPr txBox="1">
              <a:spLocks noChangeArrowheads="1"/>
            </p:cNvSpPr>
            <p:nvPr/>
          </p:nvSpPr>
          <p:spPr bwMode="auto">
            <a:xfrm>
              <a:off x="9315466" y="4863980"/>
              <a:ext cx="230188" cy="260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 sz="1100" b="1"/>
                <a:t>t</a:t>
              </a: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6314489" y="4297566"/>
              <a:ext cx="475013" cy="4393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930027" y="4176833"/>
              <a:ext cx="475013" cy="4393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8008806" y="4251170"/>
              <a:ext cx="475013" cy="4393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8562852" y="4194658"/>
              <a:ext cx="475013" cy="4393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0859" y="4950867"/>
              <a:ext cx="446933" cy="13866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713" y="4940477"/>
              <a:ext cx="214400" cy="78933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02" y="1475491"/>
            <a:ext cx="2856686" cy="20708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16" y="1471613"/>
            <a:ext cx="3010392" cy="204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9277" y="89461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value problem</a:t>
            </a:r>
            <a:endParaRPr lang="nl-BE" dirty="0"/>
          </a:p>
        </p:txBody>
      </p:sp>
      <p:sp>
        <p:nvSpPr>
          <p:cNvPr id="58" name="Rectangle 57"/>
          <p:cNvSpPr/>
          <p:nvPr/>
        </p:nvSpPr>
        <p:spPr>
          <a:xfrm>
            <a:off x="9462052" y="271932"/>
            <a:ext cx="2729948" cy="2379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2E4B2C79-2EAB-24BF-E455-D8C9E06A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520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811453"/>
              </p:ext>
            </p:extLst>
          </p:nvPr>
        </p:nvGraphicFramePr>
        <p:xfrm>
          <a:off x="1254676" y="3522883"/>
          <a:ext cx="44243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1" imgW="2234160" imgH="255600" progId="Equation.Ribbit">
                  <p:embed/>
                </p:oleObj>
              </mc:Choice>
              <mc:Fallback>
                <p:oleObj name="Formula" r:id="rId11" imgW="2234160" imgH="255600" progId="Equation.Ribbit">
                  <p:embed/>
                  <p:pic>
                    <p:nvPicPr>
                      <p:cNvPr id="30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676" y="3522883"/>
                        <a:ext cx="4424362" cy="504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75184"/>
              </p:ext>
            </p:extLst>
          </p:nvPr>
        </p:nvGraphicFramePr>
        <p:xfrm>
          <a:off x="1224000" y="4724492"/>
          <a:ext cx="59245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3" imgW="2989800" imgH="292320" progId="Equation.Ribbit">
                  <p:embed/>
                </p:oleObj>
              </mc:Choice>
              <mc:Fallback>
                <p:oleObj name="Formula" r:id="rId13" imgW="2989800" imgH="292320" progId="Equation.Ribbit">
                  <p:embed/>
                  <p:pic>
                    <p:nvPicPr>
                      <p:cNvPr id="30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000" y="4724492"/>
                        <a:ext cx="5924550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923866"/>
              </p:ext>
            </p:extLst>
          </p:nvPr>
        </p:nvGraphicFramePr>
        <p:xfrm>
          <a:off x="1921266" y="2044587"/>
          <a:ext cx="4851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5" imgW="2447640" imgH="289800" progId="Equation.Ribbit">
                  <p:embed/>
                </p:oleObj>
              </mc:Choice>
              <mc:Fallback>
                <p:oleObj name="Formula" r:id="rId15" imgW="2447640" imgH="289800" progId="Equation.Ribbit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266" y="2044587"/>
                        <a:ext cx="4851400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6784674" y="947228"/>
            <a:ext cx="3308350" cy="3181175"/>
            <a:chOff x="6561138" y="1846125"/>
            <a:chExt cx="3308350" cy="3181175"/>
          </a:xfrm>
        </p:grpSpPr>
        <p:sp>
          <p:nvSpPr>
            <p:cNvPr id="12" name="Rectangle 11"/>
            <p:cNvSpPr/>
            <p:nvPr/>
          </p:nvSpPr>
          <p:spPr bwMode="auto">
            <a:xfrm>
              <a:off x="7833375" y="1854395"/>
              <a:ext cx="475013" cy="43938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3" name="Group 4"/>
            <p:cNvGrpSpPr>
              <a:grpSpLocks/>
            </p:cNvGrpSpPr>
            <p:nvPr/>
          </p:nvGrpSpPr>
          <p:grpSpPr bwMode="auto">
            <a:xfrm>
              <a:off x="6662373" y="4133538"/>
              <a:ext cx="1259273" cy="893762"/>
              <a:chOff x="3943" y="3629"/>
              <a:chExt cx="555" cy="500"/>
            </a:xfrm>
          </p:grpSpPr>
          <p:sp>
            <p:nvSpPr>
              <p:cNvPr id="38" name="Freeform 5"/>
              <p:cNvSpPr>
                <a:spLocks/>
              </p:cNvSpPr>
              <p:nvPr/>
            </p:nvSpPr>
            <p:spPr bwMode="auto">
              <a:xfrm rot="640235">
                <a:off x="3943" y="3829"/>
                <a:ext cx="302" cy="55"/>
              </a:xfrm>
              <a:custGeom>
                <a:avLst/>
                <a:gdLst>
                  <a:gd name="T0" fmla="*/ 495 w 267"/>
                  <a:gd name="T1" fmla="*/ 0 h 64"/>
                  <a:gd name="T2" fmla="*/ 296 w 267"/>
                  <a:gd name="T3" fmla="*/ 29 h 64"/>
                  <a:gd name="T4" fmla="*/ 0 w 267"/>
                  <a:gd name="T5" fmla="*/ 0 h 64"/>
                  <a:gd name="T6" fmla="*/ 0 60000 65536"/>
                  <a:gd name="T7" fmla="*/ 0 60000 65536"/>
                  <a:gd name="T8" fmla="*/ 0 60000 65536"/>
                  <a:gd name="T9" fmla="*/ 0 w 267"/>
                  <a:gd name="T10" fmla="*/ 0 h 64"/>
                  <a:gd name="T11" fmla="*/ 267 w 267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7" h="64">
                    <a:moveTo>
                      <a:pt x="267" y="0"/>
                    </a:moveTo>
                    <a:cubicBezTo>
                      <a:pt x="235" y="32"/>
                      <a:pt x="204" y="64"/>
                      <a:pt x="160" y="64"/>
                    </a:cubicBezTo>
                    <a:cubicBezTo>
                      <a:pt x="116" y="64"/>
                      <a:pt x="58" y="32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6600FF"/>
                </a:solidFill>
                <a:prstDash val="solid"/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 rot="20319531" flipH="1">
                <a:off x="3955" y="3819"/>
                <a:ext cx="302" cy="34"/>
              </a:xfrm>
              <a:custGeom>
                <a:avLst/>
                <a:gdLst>
                  <a:gd name="T0" fmla="*/ 495 w 267"/>
                  <a:gd name="T1" fmla="*/ 0 h 64"/>
                  <a:gd name="T2" fmla="*/ 296 w 267"/>
                  <a:gd name="T3" fmla="*/ 3 h 64"/>
                  <a:gd name="T4" fmla="*/ 0 w 267"/>
                  <a:gd name="T5" fmla="*/ 0 h 64"/>
                  <a:gd name="T6" fmla="*/ 0 60000 65536"/>
                  <a:gd name="T7" fmla="*/ 0 60000 65536"/>
                  <a:gd name="T8" fmla="*/ 0 60000 65536"/>
                  <a:gd name="T9" fmla="*/ 0 w 267"/>
                  <a:gd name="T10" fmla="*/ 0 h 64"/>
                  <a:gd name="T11" fmla="*/ 267 w 267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7" h="64">
                    <a:moveTo>
                      <a:pt x="267" y="0"/>
                    </a:moveTo>
                    <a:cubicBezTo>
                      <a:pt x="235" y="32"/>
                      <a:pt x="204" y="64"/>
                      <a:pt x="160" y="64"/>
                    </a:cubicBezTo>
                    <a:cubicBezTo>
                      <a:pt x="116" y="64"/>
                      <a:pt x="58" y="32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009900"/>
                </a:solidFill>
                <a:prstDash val="solid"/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40" name="Line 7"/>
              <p:cNvSpPr>
                <a:spLocks noChangeShapeType="1"/>
              </p:cNvSpPr>
              <p:nvPr/>
            </p:nvSpPr>
            <p:spPr bwMode="auto">
              <a:xfrm>
                <a:off x="3943" y="4005"/>
                <a:ext cx="4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/>
              <p:cNvSpPr>
                <a:spLocks noChangeShapeType="1"/>
              </p:cNvSpPr>
              <p:nvPr/>
            </p:nvSpPr>
            <p:spPr bwMode="auto">
              <a:xfrm flipV="1">
                <a:off x="3943" y="3682"/>
                <a:ext cx="0" cy="3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/>
              <p:cNvSpPr>
                <a:spLocks noChangeShapeType="1"/>
              </p:cNvSpPr>
              <p:nvPr/>
            </p:nvSpPr>
            <p:spPr bwMode="auto">
              <a:xfrm flipV="1">
                <a:off x="4257" y="3684"/>
                <a:ext cx="0" cy="3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Text Box 11"/>
              <p:cNvSpPr txBox="1">
                <a:spLocks noChangeArrowheads="1"/>
              </p:cNvSpPr>
              <p:nvPr/>
            </p:nvSpPr>
            <p:spPr bwMode="auto">
              <a:xfrm>
                <a:off x="4211" y="3999"/>
                <a:ext cx="112" cy="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5827" tIns="47073" rIns="95827" bIns="47073">
                <a:spAutoFit/>
              </a:bodyPr>
              <a:lstStyle/>
              <a:p>
                <a:pPr algn="ctr" defTabSz="968375"/>
                <a:r>
                  <a:rPr lang="nl-NL" sz="900" b="1"/>
                  <a:t>0</a:t>
                </a:r>
                <a:endParaRPr lang="en-US" sz="900" b="1">
                  <a:latin typeface="cmmi10" pitchFamily="34" charset="0"/>
                  <a:sym typeface="Symbol" pitchFamily="18" charset="2"/>
                </a:endParaRPr>
              </a:p>
            </p:txBody>
          </p:sp>
          <p:sp>
            <p:nvSpPr>
              <p:cNvPr id="45" name="Text Box 12"/>
              <p:cNvSpPr txBox="1">
                <a:spLocks noChangeArrowheads="1"/>
              </p:cNvSpPr>
              <p:nvPr/>
            </p:nvSpPr>
            <p:spPr bwMode="auto">
              <a:xfrm>
                <a:off x="4325" y="3999"/>
                <a:ext cx="105" cy="12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900">
                    <a:latin typeface="cmmi10" pitchFamily="34" charset="0"/>
                  </a:rPr>
                  <a:t>µ</a:t>
                </a:r>
              </a:p>
            </p:txBody>
          </p:sp>
          <p:sp>
            <p:nvSpPr>
              <p:cNvPr id="46" name="Text Box 13"/>
              <p:cNvSpPr txBox="1">
                <a:spLocks noChangeArrowheads="1"/>
              </p:cNvSpPr>
              <p:nvPr/>
            </p:nvSpPr>
            <p:spPr bwMode="auto">
              <a:xfrm>
                <a:off x="4290" y="3778"/>
                <a:ext cx="197" cy="17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l-BE" sz="1400" dirty="0">
                    <a:solidFill>
                      <a:srgbClr val="0000CC"/>
                    </a:solidFill>
                  </a:rPr>
                  <a:t>t=0</a:t>
                </a:r>
              </a:p>
            </p:txBody>
          </p:sp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4297" y="3629"/>
                <a:ext cx="201" cy="17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l-BE" sz="1400" dirty="0">
                    <a:solidFill>
                      <a:schemeClr val="accent2"/>
                    </a:solidFill>
                  </a:rPr>
                  <a:t>t=t</a:t>
                </a:r>
                <a:r>
                  <a:rPr lang="nl-BE" sz="1400" baseline="-25000" dirty="0">
                    <a:solidFill>
                      <a:schemeClr val="accent2"/>
                    </a:solidFill>
                  </a:rPr>
                  <a:t>1</a:t>
                </a:r>
              </a:p>
            </p:txBody>
          </p:sp>
        </p:grp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6561138" y="2617650"/>
              <a:ext cx="31940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flipV="1">
              <a:off x="7118350" y="1850888"/>
              <a:ext cx="0" cy="766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/>
            </p:cNvSpPr>
            <p:nvPr/>
          </p:nvSpPr>
          <p:spPr bwMode="auto">
            <a:xfrm>
              <a:off x="7118350" y="2003288"/>
              <a:ext cx="1792288" cy="334963"/>
            </a:xfrm>
            <a:custGeom>
              <a:avLst/>
              <a:gdLst>
                <a:gd name="T0" fmla="*/ 0 w 1043"/>
                <a:gd name="T1" fmla="*/ 122 h 242"/>
                <a:gd name="T2" fmla="*/ 741 w 1043"/>
                <a:gd name="T3" fmla="*/ 8 h 242"/>
                <a:gd name="T4" fmla="*/ 1147 w 1043"/>
                <a:gd name="T5" fmla="*/ 76 h 242"/>
                <a:gd name="T6" fmla="*/ 1550 w 1043"/>
                <a:gd name="T7" fmla="*/ 122 h 2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3"/>
                <a:gd name="T13" fmla="*/ 0 h 242"/>
                <a:gd name="T14" fmla="*/ 1043 w 1043"/>
                <a:gd name="T15" fmla="*/ 242 h 2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3" h="242">
                  <a:moveTo>
                    <a:pt x="0" y="242"/>
                  </a:moveTo>
                  <a:cubicBezTo>
                    <a:pt x="185" y="136"/>
                    <a:pt x="371" y="30"/>
                    <a:pt x="499" y="15"/>
                  </a:cubicBezTo>
                  <a:cubicBezTo>
                    <a:pt x="627" y="0"/>
                    <a:pt x="680" y="113"/>
                    <a:pt x="771" y="151"/>
                  </a:cubicBezTo>
                  <a:cubicBezTo>
                    <a:pt x="862" y="189"/>
                    <a:pt x="952" y="215"/>
                    <a:pt x="1043" y="24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9272588" y="2617650"/>
              <a:ext cx="285750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1100" b="1"/>
                <a:t>t</a:t>
              </a:r>
              <a:r>
                <a:rPr lang="nl-NL" sz="1100" b="1" baseline="-25000"/>
                <a:t>1</a:t>
              </a:r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6832600" y="1846125"/>
              <a:ext cx="266700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1100" b="1"/>
                <a:t>x</a:t>
              </a:r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 rot="640235">
              <a:off x="6642100" y="2289038"/>
              <a:ext cx="479425" cy="87313"/>
            </a:xfrm>
            <a:custGeom>
              <a:avLst/>
              <a:gdLst>
                <a:gd name="T0" fmla="*/ 495 w 267"/>
                <a:gd name="T1" fmla="*/ 0 h 64"/>
                <a:gd name="T2" fmla="*/ 296 w 267"/>
                <a:gd name="T3" fmla="*/ 29 h 64"/>
                <a:gd name="T4" fmla="*/ 0 w 267"/>
                <a:gd name="T5" fmla="*/ 0 h 64"/>
                <a:gd name="T6" fmla="*/ 0 60000 65536"/>
                <a:gd name="T7" fmla="*/ 0 60000 65536"/>
                <a:gd name="T8" fmla="*/ 0 60000 65536"/>
                <a:gd name="T9" fmla="*/ 0 w 267"/>
                <a:gd name="T10" fmla="*/ 0 h 64"/>
                <a:gd name="T11" fmla="*/ 267 w 267"/>
                <a:gd name="T12" fmla="*/ 64 h 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" h="64">
                  <a:moveTo>
                    <a:pt x="267" y="0"/>
                  </a:moveTo>
                  <a:cubicBezTo>
                    <a:pt x="235" y="32"/>
                    <a:pt x="204" y="64"/>
                    <a:pt x="160" y="64"/>
                  </a:cubicBezTo>
                  <a:cubicBezTo>
                    <a:pt x="116" y="64"/>
                    <a:pt x="58" y="3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6600FF"/>
              </a:solidFill>
              <a:prstDash val="solid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>
              <a:off x="6653213" y="2241413"/>
              <a:ext cx="0" cy="376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2" name="Text Box 28"/>
            <p:cNvSpPr txBox="1">
              <a:spLocks noChangeArrowheads="1"/>
            </p:cNvSpPr>
            <p:nvPr/>
          </p:nvSpPr>
          <p:spPr bwMode="auto">
            <a:xfrm>
              <a:off x="6992938" y="2611300"/>
              <a:ext cx="254000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900" b="1"/>
                <a:t>0</a:t>
              </a:r>
              <a:endParaRPr lang="nl-NL" sz="900" b="1">
                <a:sym typeface="Symbol" pitchFamily="18" charset="2"/>
              </a:endParaRPr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 rot="20319531" flipH="1">
              <a:off x="8915400" y="2250938"/>
              <a:ext cx="479425" cy="53975"/>
            </a:xfrm>
            <a:custGeom>
              <a:avLst/>
              <a:gdLst>
                <a:gd name="T0" fmla="*/ 495 w 267"/>
                <a:gd name="T1" fmla="*/ 0 h 64"/>
                <a:gd name="T2" fmla="*/ 296 w 267"/>
                <a:gd name="T3" fmla="*/ 3 h 64"/>
                <a:gd name="T4" fmla="*/ 0 w 267"/>
                <a:gd name="T5" fmla="*/ 0 h 64"/>
                <a:gd name="T6" fmla="*/ 0 60000 65536"/>
                <a:gd name="T7" fmla="*/ 0 60000 65536"/>
                <a:gd name="T8" fmla="*/ 0 60000 65536"/>
                <a:gd name="T9" fmla="*/ 0 w 267"/>
                <a:gd name="T10" fmla="*/ 0 h 64"/>
                <a:gd name="T11" fmla="*/ 267 w 267"/>
                <a:gd name="T12" fmla="*/ 64 h 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" h="64">
                  <a:moveTo>
                    <a:pt x="267" y="0"/>
                  </a:moveTo>
                  <a:cubicBezTo>
                    <a:pt x="235" y="32"/>
                    <a:pt x="204" y="64"/>
                    <a:pt x="160" y="64"/>
                  </a:cubicBezTo>
                  <a:cubicBezTo>
                    <a:pt x="116" y="64"/>
                    <a:pt x="58" y="3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>
              <a:off x="8910638" y="2338250"/>
              <a:ext cx="0" cy="274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5" name="Line 31"/>
            <p:cNvSpPr>
              <a:spLocks noChangeShapeType="1"/>
            </p:cNvSpPr>
            <p:nvPr/>
          </p:nvSpPr>
          <p:spPr bwMode="auto">
            <a:xfrm>
              <a:off x="9371013" y="2150925"/>
              <a:ext cx="0" cy="468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8759825" y="2622413"/>
              <a:ext cx="393700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827" tIns="47073" rIns="95827" bIns="47073">
              <a:spAutoFit/>
            </a:bodyPr>
            <a:lstStyle/>
            <a:p>
              <a:pPr algn="ctr" defTabSz="968375"/>
              <a:r>
                <a:rPr lang="nl-NL" sz="1100" b="1"/>
                <a:t>t</a:t>
              </a:r>
              <a:r>
                <a:rPr lang="nl-NL" sz="1100" b="1" baseline="-25000"/>
                <a:t>1</a:t>
              </a:r>
              <a:r>
                <a:rPr lang="nl-NL" sz="1100" b="1"/>
                <a:t>-</a:t>
              </a:r>
              <a:r>
                <a:rPr lang="en-US" sz="1100" b="1">
                  <a:latin typeface="cmmi10" pitchFamily="34" charset="0"/>
                </a:rPr>
                <a:t>¿</a:t>
              </a:r>
            </a:p>
          </p:txBody>
        </p:sp>
        <p:sp>
          <p:nvSpPr>
            <p:cNvPr id="27" name="Text Box 33"/>
            <p:cNvSpPr txBox="1">
              <a:spLocks noChangeArrowheads="1"/>
            </p:cNvSpPr>
            <p:nvPr/>
          </p:nvSpPr>
          <p:spPr bwMode="auto">
            <a:xfrm>
              <a:off x="9639300" y="2620825"/>
              <a:ext cx="230188" cy="260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 sz="1100" b="1"/>
                <a:t>t</a:t>
              </a:r>
            </a:p>
          </p:txBody>
        </p:sp>
        <p:sp>
          <p:nvSpPr>
            <p:cNvPr id="28" name="Line 35"/>
            <p:cNvSpPr>
              <a:spLocks noChangeShapeType="1"/>
            </p:cNvSpPr>
            <p:nvPr/>
          </p:nvSpPr>
          <p:spPr bwMode="auto">
            <a:xfrm>
              <a:off x="6834846" y="2852926"/>
              <a:ext cx="0" cy="1152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6"/>
            <p:cNvSpPr>
              <a:spLocks noChangeShapeType="1"/>
            </p:cNvSpPr>
            <p:nvPr/>
          </p:nvSpPr>
          <p:spPr bwMode="auto">
            <a:xfrm flipH="1" flipV="1">
              <a:off x="7218894" y="3121761"/>
              <a:ext cx="1936978" cy="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 flipV="1">
              <a:off x="9139145" y="2771763"/>
              <a:ext cx="0" cy="355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43"/>
            <p:cNvSpPr>
              <a:spLocks noChangeShapeType="1"/>
            </p:cNvSpPr>
            <p:nvPr/>
          </p:nvSpPr>
          <p:spPr bwMode="auto">
            <a:xfrm flipH="1">
              <a:off x="7218895" y="3121760"/>
              <a:ext cx="0" cy="875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6638323" y="2054411"/>
              <a:ext cx="475013" cy="4393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253861" y="1933678"/>
              <a:ext cx="475013" cy="4393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332640" y="2008015"/>
              <a:ext cx="475013" cy="4393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886686" y="1951503"/>
              <a:ext cx="475013" cy="43938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aphicFrame>
          <p:nvGraphicFramePr>
            <p:cNvPr id="36" name="Object 8 2"/>
            <p:cNvGraphicFramePr>
              <a:graphicFrameLocks noChangeAspect="1"/>
            </p:cNvGraphicFramePr>
            <p:nvPr/>
          </p:nvGraphicFramePr>
          <p:xfrm>
            <a:off x="7948590" y="4427530"/>
            <a:ext cx="348905" cy="2330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17" imgW="204480" imgH="137160" progId="Equation.Ribbit">
                    <p:embed/>
                  </p:oleObj>
                </mc:Choice>
                <mc:Fallback>
                  <p:oleObj name="Formula" r:id="rId17" imgW="204480" imgH="137160" progId="Equation.Ribbit">
                    <p:embed/>
                    <p:pic>
                      <p:nvPicPr>
                        <p:cNvPr id="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48590" y="4427530"/>
                          <a:ext cx="348905" cy="2330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9"/>
            <p:cNvGraphicFramePr>
              <a:graphicFrameLocks noChangeAspect="1"/>
            </p:cNvGraphicFramePr>
            <p:nvPr/>
          </p:nvGraphicFramePr>
          <p:xfrm>
            <a:off x="7948590" y="4158695"/>
            <a:ext cx="347663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19" imgW="204480" imgH="137160" progId="Equation.Ribbit">
                    <p:embed/>
                  </p:oleObj>
                </mc:Choice>
                <mc:Fallback>
                  <p:oleObj name="Formula" r:id="rId19" imgW="204480" imgH="137160" progId="Equation.Ribbit">
                    <p:embed/>
                    <p:pic>
                      <p:nvPicPr>
                        <p:cNvPr id="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48590" y="4158695"/>
                          <a:ext cx="347663" cy="231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8" name="Picture 8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00" y="1149710"/>
            <a:ext cx="2719543" cy="229029"/>
          </a:xfrm>
          <a:prstGeom prst="rect">
            <a:avLst/>
          </a:prstGeom>
        </p:spPr>
      </p:pic>
      <p:cxnSp>
        <p:nvCxnSpPr>
          <p:cNvPr id="90" name="Straight Arrow Connector 89"/>
          <p:cNvCxnSpPr/>
          <p:nvPr/>
        </p:nvCxnSpPr>
        <p:spPr>
          <a:xfrm>
            <a:off x="1768960" y="1551027"/>
            <a:ext cx="0" cy="16225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44" y="1793090"/>
            <a:ext cx="446933" cy="1386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14" y="1781904"/>
            <a:ext cx="275657" cy="101486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68" y="4067392"/>
            <a:ext cx="275657" cy="10148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45" y="4214716"/>
            <a:ext cx="573257" cy="1604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32" y="5558416"/>
            <a:ext cx="4064981" cy="208422"/>
          </a:xfrm>
          <a:prstGeom prst="rect">
            <a:avLst/>
          </a:prstGeom>
        </p:spPr>
      </p:pic>
      <p:grpSp>
        <p:nvGrpSpPr>
          <p:cNvPr id="138" name="Group 137"/>
          <p:cNvGrpSpPr/>
          <p:nvPr/>
        </p:nvGrpSpPr>
        <p:grpSpPr>
          <a:xfrm>
            <a:off x="11073049" y="4085630"/>
            <a:ext cx="1036457" cy="2154399"/>
            <a:chOff x="10096267" y="3841494"/>
            <a:chExt cx="1036457" cy="2154399"/>
          </a:xfrm>
        </p:grpSpPr>
        <p:grpSp>
          <p:nvGrpSpPr>
            <p:cNvPr id="116" name="Group 115"/>
            <p:cNvGrpSpPr/>
            <p:nvPr/>
          </p:nvGrpSpPr>
          <p:grpSpPr>
            <a:xfrm>
              <a:off x="10097034" y="3841494"/>
              <a:ext cx="1035690" cy="2143477"/>
              <a:chOff x="8908715" y="3621025"/>
              <a:chExt cx="1035690" cy="2143477"/>
            </a:xfrm>
          </p:grpSpPr>
          <p:sp>
            <p:nvSpPr>
              <p:cNvPr id="117" name="Rectangle 116"/>
              <p:cNvSpPr/>
              <p:nvPr/>
            </p:nvSpPr>
            <p:spPr bwMode="auto">
              <a:xfrm>
                <a:off x="9100740" y="3774645"/>
                <a:ext cx="614479" cy="168982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8" name="Right Triangle 117"/>
              <p:cNvSpPr/>
              <p:nvPr/>
            </p:nvSpPr>
            <p:spPr bwMode="auto">
              <a:xfrm>
                <a:off x="9100740" y="4657959"/>
                <a:ext cx="614480" cy="806505"/>
              </a:xfrm>
              <a:prstGeom prst="rtTriangle">
                <a:avLst/>
              </a:prstGeom>
              <a:solidFill>
                <a:srgbClr val="00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19" name="Straight Arrow Connector 118"/>
              <p:cNvCxnSpPr>
                <a:stCxn id="118" idx="2"/>
              </p:cNvCxnSpPr>
              <p:nvPr/>
            </p:nvCxnSpPr>
            <p:spPr bwMode="auto">
              <a:xfrm>
                <a:off x="9100740" y="5464464"/>
                <a:ext cx="843665" cy="1"/>
              </a:xfrm>
              <a:prstGeom prst="straightConnector1">
                <a:avLst/>
              </a:prstGeom>
              <a:gradFill rotWithShape="0">
                <a:gsLst>
                  <a:gs pos="0">
                    <a:srgbClr val="0000FF">
                      <a:gamma/>
                      <a:shade val="60000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FF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0" name="Straight Arrow Connector 119"/>
              <p:cNvCxnSpPr/>
              <p:nvPr/>
            </p:nvCxnSpPr>
            <p:spPr bwMode="auto">
              <a:xfrm flipH="1" flipV="1">
                <a:off x="9715220" y="3621025"/>
                <a:ext cx="1" cy="1843440"/>
              </a:xfrm>
              <a:prstGeom prst="straightConnector1">
                <a:avLst/>
              </a:prstGeom>
              <a:gradFill rotWithShape="0">
                <a:gsLst>
                  <a:gs pos="0">
                    <a:srgbClr val="0000FF">
                      <a:gamma/>
                      <a:shade val="60000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FF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aphicFrame>
            <p:nvGraphicFramePr>
              <p:cNvPr id="121" name="Object 120"/>
              <p:cNvGraphicFramePr>
                <a:graphicFrameLocks noChangeAspect="1"/>
              </p:cNvGraphicFramePr>
              <p:nvPr/>
            </p:nvGraphicFramePr>
            <p:xfrm>
              <a:off x="9369575" y="5464465"/>
              <a:ext cx="141287" cy="3000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Formula" r:id="rId26" imgW="71280" imgH="150120" progId="Equation.Ribbit">
                      <p:embed/>
                    </p:oleObj>
                  </mc:Choice>
                  <mc:Fallback>
                    <p:oleObj name="Formula" r:id="rId26" imgW="71280" imgH="150120" progId="Equation.Ribbit">
                      <p:embed/>
                      <p:pic>
                        <p:nvPicPr>
                          <p:cNvPr id="59" name="Object 5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369575" y="5464465"/>
                            <a:ext cx="141287" cy="3000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21"/>
              <p:cNvGraphicFramePr>
                <a:graphicFrameLocks noChangeAspect="1"/>
              </p:cNvGraphicFramePr>
              <p:nvPr/>
            </p:nvGraphicFramePr>
            <p:xfrm>
              <a:off x="9799637" y="4005075"/>
              <a:ext cx="106363" cy="273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Formula" r:id="rId28" imgW="53640" imgH="138600" progId="Equation.Ribbit">
                      <p:embed/>
                    </p:oleObj>
                  </mc:Choice>
                  <mc:Fallback>
                    <p:oleObj name="Formula" r:id="rId28" imgW="53640" imgH="138600" progId="Equation.Ribbit">
                      <p:embed/>
                      <p:pic>
                        <p:nvPicPr>
                          <p:cNvPr id="60" name="Object 5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799637" y="4005075"/>
                            <a:ext cx="106363" cy="2730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22"/>
              <p:cNvGraphicFramePr>
                <a:graphicFrameLocks noChangeAspect="1"/>
              </p:cNvGraphicFramePr>
              <p:nvPr/>
            </p:nvGraphicFramePr>
            <p:xfrm>
              <a:off x="8908715" y="5502870"/>
              <a:ext cx="327025" cy="2079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Formula" r:id="rId30" imgW="165240" imgH="105480" progId="Equation.Ribbit">
                      <p:embed/>
                    </p:oleObj>
                  </mc:Choice>
                  <mc:Fallback>
                    <p:oleObj name="Formula" r:id="rId30" imgW="165240" imgH="105480" progId="Equation.Ribbit">
                      <p:embed/>
                      <p:pic>
                        <p:nvPicPr>
                          <p:cNvPr id="65" name="Object 6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08715" y="5502870"/>
                            <a:ext cx="327025" cy="2079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24" name="Straight Connector 123"/>
              <p:cNvCxnSpPr/>
              <p:nvPr/>
            </p:nvCxnSpPr>
            <p:spPr bwMode="auto">
              <a:xfrm>
                <a:off x="9100740" y="3774645"/>
                <a:ext cx="614480" cy="0"/>
              </a:xfrm>
              <a:prstGeom prst="line">
                <a:avLst/>
              </a:prstGeom>
              <a:gradFill rotWithShape="0">
                <a:gsLst>
                  <a:gs pos="0">
                    <a:srgbClr val="0000FF">
                      <a:gamma/>
                      <a:shade val="60000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FF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aphicFrame>
          <p:nvGraphicFramePr>
            <p:cNvPr id="125" name="Object 1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6527819"/>
                </p:ext>
              </p:extLst>
            </p:nvPr>
          </p:nvGraphicFramePr>
          <p:xfrm>
            <a:off x="10828292" y="5723339"/>
            <a:ext cx="122237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32" imgW="62280" imgH="127080" progId="Equation.Ribbit">
                    <p:embed/>
                  </p:oleObj>
                </mc:Choice>
                <mc:Fallback>
                  <p:oleObj name="Formula" r:id="rId32" imgW="62280" imgH="127080" progId="Equation.Ribbit">
                    <p:embed/>
                    <p:pic>
                      <p:nvPicPr>
                        <p:cNvPr id="71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28292" y="5723339"/>
                          <a:ext cx="122237" cy="2524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" name="Right Triangle 125"/>
            <p:cNvSpPr/>
            <p:nvPr/>
          </p:nvSpPr>
          <p:spPr bwMode="auto">
            <a:xfrm rot="10800000">
              <a:off x="10287814" y="3995114"/>
              <a:ext cx="614480" cy="806505"/>
            </a:xfrm>
            <a:prstGeom prst="rtTriangle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10096267" y="3852416"/>
              <a:ext cx="1035690" cy="2143477"/>
              <a:chOff x="8908715" y="3621025"/>
              <a:chExt cx="1035690" cy="2143477"/>
            </a:xfrm>
          </p:grpSpPr>
          <p:sp>
            <p:nvSpPr>
              <p:cNvPr id="128" name="Rectangle 127"/>
              <p:cNvSpPr/>
              <p:nvPr/>
            </p:nvSpPr>
            <p:spPr bwMode="auto">
              <a:xfrm>
                <a:off x="9100740" y="3774645"/>
                <a:ext cx="614479" cy="16898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9" name="Right Triangle 128"/>
              <p:cNvSpPr/>
              <p:nvPr/>
            </p:nvSpPr>
            <p:spPr bwMode="auto">
              <a:xfrm>
                <a:off x="9100740" y="4657959"/>
                <a:ext cx="614480" cy="806505"/>
              </a:xfrm>
              <a:prstGeom prst="rtTriangle">
                <a:avLst/>
              </a:prstGeom>
              <a:solidFill>
                <a:srgbClr val="00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30" name="Straight Arrow Connector 129"/>
              <p:cNvCxnSpPr>
                <a:stCxn id="129" idx="2"/>
              </p:cNvCxnSpPr>
              <p:nvPr/>
            </p:nvCxnSpPr>
            <p:spPr bwMode="auto">
              <a:xfrm>
                <a:off x="9100740" y="5464464"/>
                <a:ext cx="843665" cy="1"/>
              </a:xfrm>
              <a:prstGeom prst="straightConnector1">
                <a:avLst/>
              </a:prstGeom>
              <a:gradFill rotWithShape="0">
                <a:gsLst>
                  <a:gs pos="0">
                    <a:srgbClr val="0000FF">
                      <a:gamma/>
                      <a:shade val="60000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FF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1" name="Straight Arrow Connector 130"/>
              <p:cNvCxnSpPr/>
              <p:nvPr/>
            </p:nvCxnSpPr>
            <p:spPr bwMode="auto">
              <a:xfrm flipH="1" flipV="1">
                <a:off x="9715220" y="3621025"/>
                <a:ext cx="1" cy="1843440"/>
              </a:xfrm>
              <a:prstGeom prst="straightConnector1">
                <a:avLst/>
              </a:prstGeom>
              <a:gradFill rotWithShape="0">
                <a:gsLst>
                  <a:gs pos="0">
                    <a:srgbClr val="0000FF">
                      <a:gamma/>
                      <a:shade val="60000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FF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aphicFrame>
            <p:nvGraphicFramePr>
              <p:cNvPr id="132" name="Object 131"/>
              <p:cNvGraphicFramePr>
                <a:graphicFrameLocks noChangeAspect="1"/>
              </p:cNvGraphicFramePr>
              <p:nvPr/>
            </p:nvGraphicFramePr>
            <p:xfrm>
              <a:off x="9369575" y="5464465"/>
              <a:ext cx="141287" cy="3000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Formula" r:id="rId26" imgW="71280" imgH="150120" progId="Equation.Ribbit">
                      <p:embed/>
                    </p:oleObj>
                  </mc:Choice>
                  <mc:Fallback>
                    <p:oleObj name="Formula" r:id="rId26" imgW="71280" imgH="150120" progId="Equation.Ribbit">
                      <p:embed/>
                      <p:pic>
                        <p:nvPicPr>
                          <p:cNvPr id="68" name="Object 6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369575" y="5464465"/>
                            <a:ext cx="141287" cy="3000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32"/>
              <p:cNvGraphicFramePr>
                <a:graphicFrameLocks noChangeAspect="1"/>
              </p:cNvGraphicFramePr>
              <p:nvPr/>
            </p:nvGraphicFramePr>
            <p:xfrm>
              <a:off x="9799637" y="4005075"/>
              <a:ext cx="106363" cy="273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Formula" r:id="rId28" imgW="53640" imgH="138600" progId="Equation.Ribbit">
                      <p:embed/>
                    </p:oleObj>
                  </mc:Choice>
                  <mc:Fallback>
                    <p:oleObj name="Formula" r:id="rId28" imgW="53640" imgH="138600" progId="Equation.Ribbit">
                      <p:embed/>
                      <p:pic>
                        <p:nvPicPr>
                          <p:cNvPr id="69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799637" y="4005075"/>
                            <a:ext cx="106363" cy="2730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02356260"/>
                  </p:ext>
                </p:extLst>
              </p:nvPr>
            </p:nvGraphicFramePr>
            <p:xfrm>
              <a:off x="8908715" y="5502870"/>
              <a:ext cx="327025" cy="2079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Formula" r:id="rId30" imgW="165240" imgH="105480" progId="Equation.Ribbit">
                      <p:embed/>
                    </p:oleObj>
                  </mc:Choice>
                  <mc:Fallback>
                    <p:oleObj name="Formula" r:id="rId30" imgW="165240" imgH="105480" progId="Equation.Ribbit">
                      <p:embed/>
                      <p:pic>
                        <p:nvPicPr>
                          <p:cNvPr id="72" name="Object 7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08715" y="5502870"/>
                            <a:ext cx="327025" cy="20796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5" name="Straight Connector 134"/>
              <p:cNvCxnSpPr/>
              <p:nvPr/>
            </p:nvCxnSpPr>
            <p:spPr bwMode="auto">
              <a:xfrm>
                <a:off x="9100740" y="3774645"/>
                <a:ext cx="614480" cy="0"/>
              </a:xfrm>
              <a:prstGeom prst="line">
                <a:avLst/>
              </a:prstGeom>
              <a:gradFill rotWithShape="0">
                <a:gsLst>
                  <a:gs pos="0">
                    <a:srgbClr val="0000FF">
                      <a:gamma/>
                      <a:shade val="60000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FF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aphicFrame>
          <p:nvGraphicFramePr>
            <p:cNvPr id="136" name="Object 1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1528669"/>
                </p:ext>
              </p:extLst>
            </p:nvPr>
          </p:nvGraphicFramePr>
          <p:xfrm>
            <a:off x="10827525" y="5734261"/>
            <a:ext cx="122237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32" imgW="62280" imgH="127080" progId="Equation.Ribbit">
                    <p:embed/>
                  </p:oleObj>
                </mc:Choice>
                <mc:Fallback>
                  <p:oleObj name="Formula" r:id="rId32" imgW="62280" imgH="127080" progId="Equation.Ribbit">
                    <p:embed/>
                    <p:pic>
                      <p:nvPicPr>
                        <p:cNvPr id="74" name="Object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27525" y="5734261"/>
                          <a:ext cx="122237" cy="2524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" name="Right Triangle 136"/>
            <p:cNvSpPr/>
            <p:nvPr/>
          </p:nvSpPr>
          <p:spPr bwMode="auto">
            <a:xfrm rot="10800000">
              <a:off x="10277319" y="3986580"/>
              <a:ext cx="614480" cy="806505"/>
            </a:xfrm>
            <a:prstGeom prst="rtTriangle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73" y="4403645"/>
            <a:ext cx="2548827" cy="4460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1B29809-10C0-AE50-C47B-59EE95B559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8532413" y="5773239"/>
            <a:ext cx="2067122" cy="229458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1074975" y="356034"/>
            <a:ext cx="737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Ordinary differential equation on an infinite-dimensional function space</a:t>
            </a:r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ED932BA-B622-1EE5-460B-DA3E3EB4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000A9D4-57B2-A2B4-6054-DE3A81681DA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8601490" y="5004892"/>
            <a:ext cx="1876440" cy="4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7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781378"/>
              </p:ext>
            </p:extLst>
          </p:nvPr>
        </p:nvGraphicFramePr>
        <p:xfrm>
          <a:off x="838652" y="1134827"/>
          <a:ext cx="274320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7" imgW="1384560" imgH="137160" progId="Equation.Ribbit">
                  <p:embed/>
                </p:oleObj>
              </mc:Choice>
              <mc:Fallback>
                <p:oleObj name="Formula" r:id="rId7" imgW="1384560" imgH="137160" progId="Equation.Ribbit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652" y="1134827"/>
                        <a:ext cx="2743200" cy="271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977063"/>
              </p:ext>
            </p:extLst>
          </p:nvPr>
        </p:nvGraphicFramePr>
        <p:xfrm>
          <a:off x="4858858" y="1016558"/>
          <a:ext cx="1492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9" imgW="753120" imgH="255600" progId="Equation.Ribbit">
                  <p:embed/>
                </p:oleObj>
              </mc:Choice>
              <mc:Fallback>
                <p:oleObj name="Formula" r:id="rId9" imgW="753120" imgH="255600" progId="Equation.Ribbit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8858" y="1016558"/>
                        <a:ext cx="14922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658850"/>
              </p:ext>
            </p:extLst>
          </p:nvPr>
        </p:nvGraphicFramePr>
        <p:xfrm>
          <a:off x="889958" y="2353575"/>
          <a:ext cx="259397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1" imgW="1308240" imgH="270720" progId="Equation.Ribbit">
                  <p:embed/>
                </p:oleObj>
              </mc:Choice>
              <mc:Fallback>
                <p:oleObj name="Formula" r:id="rId11" imgW="1308240" imgH="270720" progId="Equation.Ribbit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958" y="2353575"/>
                        <a:ext cx="2593975" cy="538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685204"/>
              </p:ext>
            </p:extLst>
          </p:nvPr>
        </p:nvGraphicFramePr>
        <p:xfrm>
          <a:off x="5137786" y="2342564"/>
          <a:ext cx="1919287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3" imgW="968040" imgH="282240" progId="Equation.Ribbit">
                  <p:embed/>
                </p:oleObj>
              </mc:Choice>
              <mc:Fallback>
                <p:oleObj name="Formula" r:id="rId13" imgW="968040" imgH="282240" progId="Equation.Ribbit">
                  <p:embed/>
                  <p:pic>
                    <p:nvPicPr>
                      <p:cNvPr id="41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786" y="2342564"/>
                        <a:ext cx="1919287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696901"/>
              </p:ext>
            </p:extLst>
          </p:nvPr>
        </p:nvGraphicFramePr>
        <p:xfrm>
          <a:off x="4121477" y="1207007"/>
          <a:ext cx="234950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5" imgW="118440" imgH="117000" progId="Equation.Ribbit">
                  <p:embed/>
                </p:oleObj>
              </mc:Choice>
              <mc:Fallback>
                <p:oleObj name="Formula" r:id="rId15" imgW="118440" imgH="117000" progId="Equation.Ribbit">
                  <p:embed/>
                  <p:pic>
                    <p:nvPicPr>
                      <p:cNvPr id="41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477" y="1207007"/>
                        <a:ext cx="234950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46"/>
              </p:ext>
            </p:extLst>
          </p:nvPr>
        </p:nvGraphicFramePr>
        <p:xfrm>
          <a:off x="4125997" y="2443873"/>
          <a:ext cx="234950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7" imgW="118440" imgH="117000" progId="Equation.Ribbit">
                  <p:embed/>
                </p:oleObj>
              </mc:Choice>
              <mc:Fallback>
                <p:oleObj name="Formula" r:id="rId17" imgW="118440" imgH="117000" progId="Equation.Ribbit">
                  <p:embed/>
                  <p:pic>
                    <p:nvPicPr>
                      <p:cNvPr id="41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97" y="2443873"/>
                        <a:ext cx="234950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6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82561"/>
              </p:ext>
            </p:extLst>
          </p:nvPr>
        </p:nvGraphicFramePr>
        <p:xfrm>
          <a:off x="4125997" y="1208352"/>
          <a:ext cx="234950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8" imgW="118440" imgH="117000" progId="Equation.Ribbit">
                  <p:embed/>
                </p:oleObj>
              </mc:Choice>
              <mc:Fallback>
                <p:oleObj name="Formula" r:id="rId18" imgW="118440" imgH="117000" progId="Equation.Ribbit">
                  <p:embed/>
                  <p:pic>
                    <p:nvPicPr>
                      <p:cNvPr id="2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97" y="1208352"/>
                        <a:ext cx="234950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76527" y="376293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of linear time-invariant systems </a:t>
            </a:r>
            <a:endParaRPr lang="nl-BE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016884" y="1673414"/>
            <a:ext cx="0" cy="5062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05" y="1789174"/>
            <a:ext cx="3606857" cy="2043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8" y="3299680"/>
            <a:ext cx="2834366" cy="4804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9" y="4757045"/>
            <a:ext cx="5656381" cy="9715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75062" y="2675649"/>
            <a:ext cx="4616938" cy="3506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86" y="3299680"/>
            <a:ext cx="2590678" cy="4849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4314758"/>
            <a:ext cx="906514" cy="201600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>
            <a:off x="6972843" y="5130967"/>
            <a:ext cx="466928" cy="22373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9F97CBC-761A-9266-5A91-E042B1E7C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6257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38589D-73EA-B763-D123-D1E80639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5305B455-76FC-C079-C2DB-ED4696B50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11" y="207670"/>
            <a:ext cx="837921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BE" dirty="0">
                <a:solidFill>
                  <a:schemeClr val="accent2"/>
                </a:solidFill>
              </a:rPr>
              <a:t>Delay systems are a class of distributed parameter systems /infinite-dimensional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5F1946C-AB54-775A-673C-823B0C168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00" y="1225408"/>
            <a:ext cx="17572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BE" sz="1600" i="1" dirty="0"/>
              <a:t>Scalar</a:t>
            </a:r>
            <a:r>
              <a:rPr lang="nl-BE" sz="1600" dirty="0"/>
              <a:t> examples: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13CF8BF9-2EE1-E4BC-9560-9155BF21B4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8787" y="1826978"/>
            <a:ext cx="498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9725230-1013-DBCC-1759-72E5173C9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404" y="1619382"/>
            <a:ext cx="196079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BE" sz="1600" dirty="0" err="1"/>
              <a:t>oscillatory</a:t>
            </a:r>
            <a:r>
              <a:rPr lang="nl-BE" sz="1600" dirty="0"/>
              <a:t> </a:t>
            </a:r>
            <a:r>
              <a:rPr lang="nl-BE" sz="1600" dirty="0" err="1"/>
              <a:t>solutions</a:t>
            </a:r>
            <a:endParaRPr lang="nl-BE" sz="1600" dirty="0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0E644C6A-86AE-B346-DBA7-7E4BB563E3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6823" y="2314915"/>
            <a:ext cx="3752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8C517BB9-4510-D8F6-BBE5-02DBDCE40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00" y="763397"/>
            <a:ext cx="272542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BE" sz="1600" dirty="0" err="1">
                <a:solidFill>
                  <a:srgbClr val="0000EA"/>
                </a:solidFill>
              </a:rPr>
              <a:t>Analysis</a:t>
            </a:r>
            <a:r>
              <a:rPr lang="nl-BE" sz="1600" i="1" dirty="0"/>
              <a:t>:  </a:t>
            </a:r>
            <a:r>
              <a:rPr lang="nl-BE" sz="1600" dirty="0"/>
              <a:t>complex </a:t>
            </a:r>
            <a:r>
              <a:rPr lang="nl-BE" sz="1600" dirty="0" err="1"/>
              <a:t>behavior</a:t>
            </a:r>
            <a:endParaRPr lang="nl-BE" sz="1600" dirty="0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ADDD0191-7494-7A52-407D-74665F288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425" y="3494503"/>
            <a:ext cx="22749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0000EA"/>
                </a:solidFill>
              </a:rPr>
              <a:t>Controller synthesis</a:t>
            </a:r>
            <a:endParaRPr lang="nl-BE" i="1" dirty="0">
              <a:solidFill>
                <a:srgbClr val="0000EA"/>
              </a:solidFill>
            </a:endParaRPr>
          </a:p>
        </p:txBody>
      </p:sp>
      <p:pic>
        <p:nvPicPr>
          <p:cNvPr id="15" name="Picture 14" descr="chaos">
            <a:extLst>
              <a:ext uri="{FF2B5EF4-FFF2-40B4-BE49-F238E27FC236}">
                <a16:creationId xmlns:a16="http://schemas.microsoft.com/office/drawing/2014/main" id="{47D4DF11-C33A-1928-11D0-7F3E45470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316" y="1842291"/>
            <a:ext cx="3383424" cy="2222654"/>
          </a:xfrm>
          <a:prstGeom prst="rect">
            <a:avLst/>
          </a:prstGeom>
          <a:noFill/>
        </p:spPr>
      </p:pic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FEFC4B76-D431-E80E-787F-F193A6A49506}"/>
              </a:ext>
            </a:extLst>
          </p:cNvPr>
          <p:cNvSpPr txBox="1">
            <a:spLocks/>
          </p:cNvSpPr>
          <p:nvPr/>
        </p:nvSpPr>
        <p:spPr>
          <a:xfrm>
            <a:off x="7142085" y="6335904"/>
            <a:ext cx="222885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9" name="Picture 4" descr="kajak">
            <a:extLst>
              <a:ext uri="{FF2B5EF4-FFF2-40B4-BE49-F238E27FC236}">
                <a16:creationId xmlns:a16="http://schemas.microsoft.com/office/drawing/2014/main" id="{DBEB4B1C-1378-088E-A1C3-6D24BF986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69387" y="4208688"/>
            <a:ext cx="2770631" cy="1864784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D29AC0-E07B-6AF8-E646-91BE0EF380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30644" y="1708851"/>
            <a:ext cx="2714057" cy="229029"/>
          </a:xfrm>
          <a:prstGeom prst="rect">
            <a:avLst/>
          </a:prstGeom>
        </p:spPr>
      </p:pic>
      <p:pic>
        <p:nvPicPr>
          <p:cNvPr id="8" name="Picture 7" descr="shower2.jpg">
            <a:extLst>
              <a:ext uri="{FF2B5EF4-FFF2-40B4-BE49-F238E27FC236}">
                <a16:creationId xmlns:a16="http://schemas.microsoft.com/office/drawing/2014/main" id="{16886B0F-876A-E800-1B5B-7C7B3E32F52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59646" y="4220640"/>
            <a:ext cx="1422684" cy="1849036"/>
          </a:xfrm>
          <a:prstGeom prst="rect">
            <a:avLst/>
          </a:prstGeom>
          <a:ln w="1270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92E8C5-F2DA-6C65-77DA-6687C7486CA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25825" y="1712464"/>
            <a:ext cx="1874743" cy="2290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F0D054-60D4-4BCB-A3A8-053B1D3523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13955" y="2061354"/>
            <a:ext cx="3381943" cy="538971"/>
          </a:xfrm>
          <a:prstGeom prst="rect">
            <a:avLst/>
          </a:prstGeom>
        </p:spPr>
      </p:pic>
      <p:pic>
        <p:nvPicPr>
          <p:cNvPr id="24" name="Picture 23" descr="A traffic jam on a highway">
            <a:extLst>
              <a:ext uri="{FF2B5EF4-FFF2-40B4-BE49-F238E27FC236}">
                <a16:creationId xmlns:a16="http://schemas.microsoft.com/office/drawing/2014/main" id="{DFA41EB7-1143-959C-A8D4-C9E04A2A61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031" t="2459" r="7817" b="-2459"/>
          <a:stretch/>
        </p:blipFill>
        <p:spPr>
          <a:xfrm>
            <a:off x="10554144" y="2724671"/>
            <a:ext cx="1505545" cy="1451424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0E11EA9D-CC10-25E3-3F02-0E1A0369C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194" y="2112863"/>
            <a:ext cx="164660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BE" sz="1600" dirty="0" err="1"/>
              <a:t>chaotic</a:t>
            </a:r>
            <a:r>
              <a:rPr lang="nl-BE" sz="1600" dirty="0"/>
              <a:t> </a:t>
            </a:r>
            <a:r>
              <a:rPr lang="nl-BE" sz="1600" dirty="0" err="1"/>
              <a:t>attractor</a:t>
            </a:r>
            <a:endParaRPr lang="nl-BE" sz="1600" dirty="0"/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2B3C945F-A797-38C9-07E9-B486A6317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572" y="3949299"/>
            <a:ext cx="8497453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BE" sz="1600" dirty="0"/>
              <a:t>Any control design problem involving the determinination of a finite number</a:t>
            </a:r>
          </a:p>
          <a:p>
            <a:r>
              <a:rPr lang="nl-BE" sz="1600" dirty="0"/>
              <a:t>of controller parameters is a </a:t>
            </a:r>
            <a:r>
              <a:rPr lang="nl-BE" sz="1600" i="1" dirty="0"/>
              <a:t>reduced-order </a:t>
            </a:r>
            <a:r>
              <a:rPr lang="nl-BE" sz="1600" dirty="0"/>
              <a:t>controller design problem</a:t>
            </a:r>
            <a:br>
              <a:rPr lang="nl-BE" sz="1600" dirty="0"/>
            </a:br>
            <a:endParaRPr lang="nl-BE" sz="1600" dirty="0"/>
          </a:p>
          <a:p>
            <a:r>
              <a:rPr lang="nl-BE" sz="1600" dirty="0">
                <a:solidFill>
                  <a:schemeClr val="accent2"/>
                </a:solidFill>
              </a:rPr>
              <a:t>Induced 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accent2"/>
                </a:solidFill>
              </a:rPr>
              <a:t>Fundamental limitations (independent of controller)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accent2"/>
                </a:solidFill>
              </a:rPr>
              <a:t>Control design almost exclusively ends up in an optimization </a:t>
            </a:r>
            <a:br>
              <a:rPr lang="nl-BE" sz="1600" dirty="0">
                <a:solidFill>
                  <a:schemeClr val="accent2"/>
                </a:solidFill>
              </a:rPr>
            </a:br>
            <a:r>
              <a:rPr lang="nl-BE" sz="1600" dirty="0">
                <a:solidFill>
                  <a:schemeClr val="accent2"/>
                </a:solidFill>
              </a:rPr>
              <a:t>problems with hard trade-offfs to make</a:t>
            </a:r>
          </a:p>
          <a:p>
            <a:endParaRPr lang="nl-B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79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0C36F1-C53F-5A87-5A4E-056BBB2639C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0828" y="1395862"/>
            <a:ext cx="3838870" cy="231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6" y="888331"/>
            <a:ext cx="699429" cy="207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6" y="1914312"/>
            <a:ext cx="1147886" cy="165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91" y="2297385"/>
            <a:ext cx="1266141" cy="229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6807C-3AD1-98FA-C9C8-736C5051A8C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526162" y="1808396"/>
            <a:ext cx="4051544" cy="2302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>
            <a:off x="4960105" y="1141441"/>
            <a:ext cx="355562" cy="151751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614408" y="283912"/>
            <a:ext cx="685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Static state feedback applied to system with state and input delay</a:t>
            </a:r>
            <a:endParaRPr lang="nl-BE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408" y="2849243"/>
            <a:ext cx="8071176" cy="32693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7D7188-DD77-02B5-EE4B-0AB18FD940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076894" y="3067388"/>
            <a:ext cx="3346785" cy="2626986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F482D64-95C8-7C00-AF6C-8B90356A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076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32B69-5E91-E4E4-9E02-714FBD45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9D32E9-3045-CB43-23A6-0663C7A456AC}"/>
              </a:ext>
            </a:extLst>
          </p:cNvPr>
          <p:cNvSpPr txBox="1"/>
          <p:nvPr/>
        </p:nvSpPr>
        <p:spPr>
          <a:xfrm>
            <a:off x="881712" y="137395"/>
            <a:ext cx="908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TDS-CONTROL: An integrated MATLAB package for the analysis and controller-design</a:t>
            </a:r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08ED9-3D1E-2801-A958-F3C463C275DC}"/>
              </a:ext>
            </a:extLst>
          </p:cNvPr>
          <p:cNvSpPr txBox="1"/>
          <p:nvPr/>
        </p:nvSpPr>
        <p:spPr>
          <a:xfrm>
            <a:off x="881712" y="3721395"/>
            <a:ext cx="6016391" cy="2767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Stability by means of the characteristic roots and the spectral abscissa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Computation of zeros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Strong stability analysis of neutral delay differential equations, i.e., </a:t>
            </a:r>
            <a:br>
              <a:rPr lang="en-US" sz="1300" dirty="0"/>
            </a:br>
            <a:r>
              <a:rPr lang="en-US" sz="1300" dirty="0"/>
              <a:t>the effect of  small delay </a:t>
            </a:r>
            <a:r>
              <a:rPr lang="en-US" sz="1300" dirty="0" err="1"/>
              <a:t>pertubations</a:t>
            </a:r>
            <a:r>
              <a:rPr lang="en-US" sz="1300" dirty="0"/>
              <a:t> can explicitly be taken into account.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Model order reduction and approximation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Stabilization by means of </a:t>
            </a:r>
            <a:r>
              <a:rPr lang="en-US" sz="1300" dirty="0">
                <a:solidFill>
                  <a:srgbClr val="3333FF"/>
                </a:solidFill>
              </a:rPr>
              <a:t>fixed-order dynamic output feedback controllers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Design of </a:t>
            </a:r>
            <a:r>
              <a:rPr lang="en-US" sz="1300" dirty="0">
                <a:solidFill>
                  <a:srgbClr val="3333FF"/>
                </a:solidFill>
              </a:rPr>
              <a:t>structured controllers </a:t>
            </a:r>
            <a:r>
              <a:rPr lang="en-US" sz="1300" dirty="0"/>
              <a:t>like </a:t>
            </a:r>
            <a:r>
              <a:rPr lang="en-US" sz="1300" dirty="0" err="1"/>
              <a:t>Pyragas</a:t>
            </a:r>
            <a:r>
              <a:rPr lang="en-US" sz="1300" dirty="0"/>
              <a:t>, acceleration, PID controllers, </a:t>
            </a:r>
            <a:br>
              <a:rPr lang="en-US" sz="1300" dirty="0"/>
            </a:br>
            <a:r>
              <a:rPr lang="en-US" sz="1300" dirty="0"/>
              <a:t>decentralized and distributed controllers.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Performance and robust stability analysis by means of the H∞-norm, </a:t>
            </a:r>
            <a:br>
              <a:rPr lang="en-US" sz="1300" dirty="0"/>
            </a:br>
            <a:r>
              <a:rPr lang="en-US" sz="1300" dirty="0"/>
              <a:t>the </a:t>
            </a:r>
            <a:r>
              <a:rPr lang="en-US" sz="1300" dirty="0" err="1"/>
              <a:t>pseudospectral</a:t>
            </a:r>
            <a:r>
              <a:rPr lang="en-US" sz="1300" dirty="0"/>
              <a:t> abscissa, and the distance to instability.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Robust controller design through H∞-norm optimization.</a:t>
            </a:r>
          </a:p>
          <a:p>
            <a:endParaRPr lang="en-BE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03D90BE-B13F-5240-E345-6DBB29C313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00586" y="986602"/>
            <a:ext cx="7829510" cy="1722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224FEF-1C3A-EDAC-A13A-B6F6B224DDB6}"/>
              </a:ext>
            </a:extLst>
          </p:cNvPr>
          <p:cNvSpPr txBox="1"/>
          <p:nvPr/>
        </p:nvSpPr>
        <p:spPr>
          <a:xfrm>
            <a:off x="900001" y="556537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System class</a:t>
            </a:r>
            <a:endParaRPr lang="en-BE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4B4905-983C-9021-D277-6B4134AF927B}"/>
              </a:ext>
            </a:extLst>
          </p:cNvPr>
          <p:cNvSpPr txBox="1"/>
          <p:nvPr/>
        </p:nvSpPr>
        <p:spPr>
          <a:xfrm>
            <a:off x="881712" y="3371093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Functionality</a:t>
            </a:r>
            <a:endParaRPr lang="en-BE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D5C5BF-543E-99E8-26E8-1D812F7D57FE}"/>
              </a:ext>
            </a:extLst>
          </p:cNvPr>
          <p:cNvSpPr txBox="1"/>
          <p:nvPr/>
        </p:nvSpPr>
        <p:spPr>
          <a:xfrm>
            <a:off x="7684140" y="3426777"/>
            <a:ext cx="1145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Availability</a:t>
            </a:r>
            <a:endParaRPr lang="en-BE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323A07-5472-A9FD-BFAD-826CBBD2896D}"/>
              </a:ext>
            </a:extLst>
          </p:cNvPr>
          <p:cNvSpPr txBox="1"/>
          <p:nvPr/>
        </p:nvSpPr>
        <p:spPr>
          <a:xfrm>
            <a:off x="7610961" y="3852076"/>
            <a:ext cx="4495590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Software</a:t>
            </a:r>
            <a:br>
              <a:rPr lang="en-US" sz="1300" dirty="0"/>
            </a:br>
            <a:r>
              <a:rPr lang="en-US" sz="13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https://gitlab.kuleuven.be/u0011378/tds-control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Documentation: </a:t>
            </a:r>
            <a:br>
              <a:rPr lang="en-US" sz="1300" dirty="0"/>
            </a:br>
            <a:r>
              <a:rPr lang="en-US" sz="1300" dirty="0"/>
              <a:t>P. Appeltans and W. Michiels. Analysis and controller</a:t>
            </a:r>
            <a:br>
              <a:rPr lang="en-US" sz="1300" dirty="0"/>
            </a:br>
            <a:r>
              <a:rPr lang="en-US" sz="1300" dirty="0"/>
              <a:t>design of time-delay systems using TDS-CONTROL. </a:t>
            </a:r>
            <a:br>
              <a:rPr lang="en-US" sz="1300" dirty="0"/>
            </a:br>
            <a:r>
              <a:rPr lang="en-US" sz="1300" dirty="0"/>
              <a:t>A tutorial and manual, E-print arXiv:2305.00341, 2023.</a:t>
            </a:r>
            <a:endParaRPr lang="en-BE" sz="13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34545B3-E495-92AD-BBC3-608EA2300963}"/>
              </a:ext>
            </a:extLst>
          </p:cNvPr>
          <p:cNvGrpSpPr/>
          <p:nvPr/>
        </p:nvGrpSpPr>
        <p:grpSpPr>
          <a:xfrm>
            <a:off x="9410700" y="1026030"/>
            <a:ext cx="2270760" cy="1758962"/>
            <a:chOff x="8014716" y="3118104"/>
            <a:chExt cx="2270760" cy="17589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F25B8B4-5A6E-9B63-AB49-86F9CDB2976A}"/>
                </a:ext>
              </a:extLst>
            </p:cNvPr>
            <p:cNvSpPr/>
            <p:nvPr/>
          </p:nvSpPr>
          <p:spPr>
            <a:xfrm>
              <a:off x="8476488" y="3118104"/>
              <a:ext cx="1334020" cy="940179"/>
            </a:xfrm>
            <a:prstGeom prst="rect">
              <a:avLst/>
            </a:prstGeom>
            <a:noFill/>
            <a:ln w="19050">
              <a:solidFill>
                <a:srgbClr val="2F4D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4F95458-B52F-70CA-1715-3831149C3775}"/>
                </a:ext>
              </a:extLst>
            </p:cNvPr>
            <p:cNvCxnSpPr/>
            <p:nvPr/>
          </p:nvCxnSpPr>
          <p:spPr>
            <a:xfrm>
              <a:off x="8014716" y="3401568"/>
              <a:ext cx="448056" cy="0"/>
            </a:xfrm>
            <a:prstGeom prst="straightConnector1">
              <a:avLst/>
            </a:prstGeom>
            <a:ln w="19050">
              <a:solidFill>
                <a:srgbClr val="2F4D5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BAC5352-DFA9-1591-6646-4F6AB334CD62}"/>
                </a:ext>
              </a:extLst>
            </p:cNvPr>
            <p:cNvCxnSpPr/>
            <p:nvPr/>
          </p:nvCxnSpPr>
          <p:spPr>
            <a:xfrm>
              <a:off x="8014716" y="3810000"/>
              <a:ext cx="448056" cy="0"/>
            </a:xfrm>
            <a:prstGeom prst="straightConnector1">
              <a:avLst/>
            </a:prstGeom>
            <a:ln w="19050">
              <a:solidFill>
                <a:srgbClr val="2F4D5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194A1CF-A640-27D9-FC94-323B5124D6AA}"/>
                </a:ext>
              </a:extLst>
            </p:cNvPr>
            <p:cNvCxnSpPr/>
            <p:nvPr/>
          </p:nvCxnSpPr>
          <p:spPr>
            <a:xfrm>
              <a:off x="9813036" y="3398520"/>
              <a:ext cx="448056" cy="0"/>
            </a:xfrm>
            <a:prstGeom prst="straightConnector1">
              <a:avLst/>
            </a:prstGeom>
            <a:ln w="19050">
              <a:solidFill>
                <a:srgbClr val="2F4D5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63A43D2-8C5D-ED2C-8D7F-4310DD596995}"/>
                </a:ext>
              </a:extLst>
            </p:cNvPr>
            <p:cNvCxnSpPr/>
            <p:nvPr/>
          </p:nvCxnSpPr>
          <p:spPr>
            <a:xfrm>
              <a:off x="9813036" y="3806952"/>
              <a:ext cx="448056" cy="0"/>
            </a:xfrm>
            <a:prstGeom prst="straightConnector1">
              <a:avLst/>
            </a:prstGeom>
            <a:ln w="19050">
              <a:solidFill>
                <a:srgbClr val="2F4D5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607119-B8FE-13DF-95C5-059145046FBF}"/>
                </a:ext>
              </a:extLst>
            </p:cNvPr>
            <p:cNvSpPr txBox="1"/>
            <p:nvPr/>
          </p:nvSpPr>
          <p:spPr>
            <a:xfrm>
              <a:off x="8684221" y="3398520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System</a:t>
              </a:r>
              <a:endParaRPr lang="en-BE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F1DEB8-8488-C5FF-736C-E8BDA05FB171}"/>
                </a:ext>
              </a:extLst>
            </p:cNvPr>
            <p:cNvSpPr/>
            <p:nvPr/>
          </p:nvSpPr>
          <p:spPr>
            <a:xfrm>
              <a:off x="8479016" y="4440678"/>
              <a:ext cx="1334020" cy="436388"/>
            </a:xfrm>
            <a:prstGeom prst="rect">
              <a:avLst/>
            </a:prstGeom>
            <a:noFill/>
            <a:ln w="19050">
              <a:solidFill>
                <a:srgbClr val="2F4D5D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C213A5-60B4-32AF-7BBD-53498352BC46}"/>
                </a:ext>
              </a:extLst>
            </p:cNvPr>
            <p:cNvSpPr txBox="1"/>
            <p:nvPr/>
          </p:nvSpPr>
          <p:spPr>
            <a:xfrm>
              <a:off x="8529998" y="4489445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Controller</a:t>
              </a:r>
              <a:endParaRPr lang="en-BE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8275CD-85DF-D78B-1993-272C8C7D6B1D}"/>
                </a:ext>
              </a:extLst>
            </p:cNvPr>
            <p:cNvCxnSpPr>
              <a:cxnSpLocks/>
            </p:cNvCxnSpPr>
            <p:nvPr/>
          </p:nvCxnSpPr>
          <p:spPr>
            <a:xfrm>
              <a:off x="10261092" y="3806952"/>
              <a:ext cx="0" cy="914400"/>
            </a:xfrm>
            <a:prstGeom prst="line">
              <a:avLst/>
            </a:prstGeom>
            <a:ln w="19050">
              <a:solidFill>
                <a:srgbClr val="2F4D5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6E512A6-6099-FEEE-62D4-30EEDD731A41}"/>
                </a:ext>
              </a:extLst>
            </p:cNvPr>
            <p:cNvCxnSpPr>
              <a:cxnSpLocks/>
            </p:cNvCxnSpPr>
            <p:nvPr/>
          </p:nvCxnSpPr>
          <p:spPr>
            <a:xfrm>
              <a:off x="8022336" y="3820539"/>
              <a:ext cx="0" cy="914400"/>
            </a:xfrm>
            <a:prstGeom prst="line">
              <a:avLst/>
            </a:prstGeom>
            <a:ln w="19050">
              <a:solidFill>
                <a:srgbClr val="2F4D5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A3351A6-7456-0163-23AA-4529B0DA6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9100" y="4684776"/>
              <a:ext cx="448056" cy="0"/>
            </a:xfrm>
            <a:prstGeom prst="straightConnector1">
              <a:avLst/>
            </a:prstGeom>
            <a:ln w="19050">
              <a:solidFill>
                <a:srgbClr val="2F4D5D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3E781B0-5150-481F-21BE-3DD21E22F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7420" y="4681728"/>
              <a:ext cx="448056" cy="0"/>
            </a:xfrm>
            <a:prstGeom prst="straightConnector1">
              <a:avLst/>
            </a:prstGeom>
            <a:ln w="19050">
              <a:solidFill>
                <a:srgbClr val="2F4D5D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C7045F8-E0A4-6020-6D8D-77111C40796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8077200" y="3216297"/>
              <a:ext cx="152795" cy="10330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2998E50-C672-754F-DE00-D8DFC59D8ED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8058912" y="3606439"/>
              <a:ext cx="119314" cy="10285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E801F4C-E22A-5365-E890-16E3DDD11B5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9966960" y="3231538"/>
              <a:ext cx="98016" cy="10375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04C45F5-1F24-AE4B-00DF-9D755D85517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9948672" y="3612536"/>
              <a:ext cx="107369" cy="147379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20649278-3714-04B5-A3AC-7924779717FE}"/>
              </a:ext>
            </a:extLst>
          </p:cNvPr>
          <p:cNvSpPr txBox="1"/>
          <p:nvPr/>
        </p:nvSpPr>
        <p:spPr>
          <a:xfrm>
            <a:off x="1000586" y="2874419"/>
            <a:ext cx="8856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Matrix </a:t>
            </a:r>
            <a:r>
              <a:rPr lang="en-US" sz="1400" i="1" dirty="0">
                <a:solidFill>
                  <a:srgbClr val="3333FF"/>
                </a:solidFill>
              </a:rPr>
              <a:t>E</a:t>
            </a:r>
            <a:r>
              <a:rPr lang="en-US" sz="1400" dirty="0"/>
              <a:t> is allowed to be singular: (delay) differential algebraic equations → modeling interconnected systems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222013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9B5366-3740-6724-6FF1-379A3655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16</a:t>
            </a:fld>
            <a:endParaRPr lang="nl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5E2BB-B251-22B7-6513-EA633682921D}"/>
              </a:ext>
            </a:extLst>
          </p:cNvPr>
          <p:cNvSpPr txBox="1"/>
          <p:nvPr/>
        </p:nvSpPr>
        <p:spPr>
          <a:xfrm>
            <a:off x="787629" y="88571"/>
            <a:ext cx="4508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Beneficial effects of time-delays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0CC53C9-61C4-E49D-564E-DDDDEB560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225" y="793890"/>
            <a:ext cx="7899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60" tIns="44435" rIns="90460" bIns="44435" anchor="ctr"/>
          <a:lstStyle/>
          <a:p>
            <a:r>
              <a:rPr lang="nl-BE" dirty="0">
                <a:solidFill>
                  <a:srgbClr val="3333FF"/>
                </a:solidFill>
              </a:rPr>
              <a:t>Example 1. Stabilizing (coupled) oscillatory systems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2C256F9F-A6AD-B638-56D8-DAD19EB80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25" y="1964403"/>
            <a:ext cx="68659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2F4D5D"/>
                </a:solidFill>
              </a:rPr>
              <a:t>Principle</a:t>
            </a:r>
            <a:r>
              <a:rPr lang="nl-BE" dirty="0"/>
              <a:t>:  use delay to adjust phase in accordance with oscillation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56C5AD8-FB94-DC7D-F9C2-03D676808F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1930" y="1397816"/>
            <a:ext cx="3239915" cy="54861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7550C8A-862C-6049-7498-3C89EE48A27F}"/>
              </a:ext>
            </a:extLst>
          </p:cNvPr>
          <p:cNvGrpSpPr/>
          <p:nvPr/>
        </p:nvGrpSpPr>
        <p:grpSpPr>
          <a:xfrm>
            <a:off x="804183" y="2602774"/>
            <a:ext cx="8255113" cy="3400342"/>
            <a:chOff x="804183" y="2602774"/>
            <a:chExt cx="8255113" cy="3400342"/>
          </a:xfrm>
        </p:grpSpPr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5C8E3CB4-623B-B81F-5E2B-8449F28D0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183" y="2602774"/>
              <a:ext cx="1568450" cy="3667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 dirty="0">
                  <a:solidFill>
                    <a:srgbClr val="2F4D5D"/>
                  </a:solidFill>
                </a:rPr>
                <a:t>An extension:</a:t>
              </a: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57322B68-B02B-DAC2-8A28-A6259B386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633" y="3358425"/>
              <a:ext cx="5468164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 dirty="0"/>
                <a:t>Rightmost zeros of f simple and on imaginary axis: </a:t>
              </a:r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F76C246F-91A0-6980-B111-60637AF70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0333" y="3934688"/>
              <a:ext cx="184150" cy="3667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nl-BE"/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B69AE1A7-3FA1-43F9-E5AC-E0AF997238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533" y="4476025"/>
              <a:ext cx="4768850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/>
                <a:t>Then: asymptotic stability for small k&gt;0  (k&lt;0)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FCAF448D-274D-6F61-66EF-E9281652D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346" y="3917225"/>
              <a:ext cx="438150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/>
                <a:t> If:</a:t>
              </a: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1455035C-4509-0C43-E894-C91984683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633" y="3012350"/>
              <a:ext cx="7085691" cy="1809750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2F3FF9C2-C9D9-FA71-18FD-88E29F1579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221" y="3017113"/>
              <a:ext cx="254428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 dirty="0"/>
                <a:t>Characteristic equation</a:t>
              </a:r>
            </a:p>
          </p:txBody>
        </p:sp>
        <p:sp>
          <p:nvSpPr>
            <p:cNvPr id="20" name="Text Box 17">
              <a:extLst>
                <a:ext uri="{FF2B5EF4-FFF2-40B4-BE49-F238E27FC236}">
                  <a16:creationId xmlns:a16="http://schemas.microsoft.com/office/drawing/2014/main" id="{7F973652-0C37-7B8C-DC31-2115C3DD08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533" y="5041176"/>
              <a:ext cx="8154797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 dirty="0"/>
                <a:t>Condiiton = use delay to adjust phase in accordance with </a:t>
              </a:r>
              <a:r>
                <a:rPr lang="nl-BE" i="1" dirty="0"/>
                <a:t>all </a:t>
              </a:r>
              <a:r>
                <a:rPr lang="nl-BE" dirty="0"/>
                <a:t>oscillatory modes</a:t>
              </a:r>
            </a:p>
            <a:p>
              <a:r>
                <a:rPr lang="nl-BE" dirty="0"/>
                <a:t>                  </a:t>
              </a:r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EBE96BA3-DBC7-BAC8-E0D6-0344E8248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0371" y="4417288"/>
              <a:ext cx="333375" cy="482600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20">
              <a:extLst>
                <a:ext uri="{FF2B5EF4-FFF2-40B4-BE49-F238E27FC236}">
                  <a16:creationId xmlns:a16="http://schemas.microsoft.com/office/drawing/2014/main" id="{1BEF4420-3A72-D70D-4C64-1B970883B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346" y="5633784"/>
              <a:ext cx="822495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l-BE" dirty="0"/>
                <a:t>Applications: stabilization of networks of oscillators, gyroscopic systems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D56A72F-C4DD-4CD7-87BE-5A7093AB3F2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487058" y="3083637"/>
              <a:ext cx="2144914" cy="2509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9EFA0DF-48C5-82C8-6D8C-C38D057B61B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121401" y="3471772"/>
              <a:ext cx="1700571" cy="19748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314FC64-1088-360A-93F9-A97F41210CB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397000" y="3844444"/>
              <a:ext cx="4801371" cy="5472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0FC517-3357-7B66-72B6-E5928A9FF463}"/>
              </a:ext>
            </a:extLst>
          </p:cNvPr>
          <p:cNvGrpSpPr/>
          <p:nvPr/>
        </p:nvGrpSpPr>
        <p:grpSpPr>
          <a:xfrm>
            <a:off x="8153400" y="-85725"/>
            <a:ext cx="3986101" cy="3472169"/>
            <a:chOff x="8591049" y="-85724"/>
            <a:chExt cx="3548452" cy="3248024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98449DC2-4E4B-46A3-085D-21DD951CE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591049" y="-85724"/>
              <a:ext cx="3548452" cy="3125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11C5344-1F99-C279-77BA-E97762948C32}"/>
                </a:ext>
              </a:extLst>
            </p:cNvPr>
            <p:cNvSpPr/>
            <p:nvPr/>
          </p:nvSpPr>
          <p:spPr>
            <a:xfrm>
              <a:off x="9296400" y="2969486"/>
              <a:ext cx="316523" cy="192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3BB3DBB-001C-90DE-64FB-067CBDD2C688}"/>
              </a:ext>
            </a:extLst>
          </p:cNvPr>
          <p:cNvSpPr txBox="1"/>
          <p:nvPr/>
        </p:nvSpPr>
        <p:spPr>
          <a:xfrm>
            <a:off x="9219711" y="3161303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>
                <a:solidFill>
                  <a:srgbClr val="3333FF"/>
                </a:solidFill>
              </a:rPr>
              <a:t>N</a:t>
            </a:r>
            <a:r>
              <a:rPr lang="en-US" sz="1400" dirty="0"/>
              <a:t>umber of </a:t>
            </a:r>
            <a:r>
              <a:rPr lang="en-US" sz="1400" dirty="0">
                <a:solidFill>
                  <a:srgbClr val="3333FF"/>
                </a:solidFill>
              </a:rPr>
              <a:t>U</a:t>
            </a:r>
            <a:r>
              <a:rPr lang="en-US" sz="1400" dirty="0"/>
              <a:t>nstable roots)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33125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3B4F0-1366-0BEA-3C3D-0CB981B4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A520CA-C0B7-5E0D-FB40-D2E9202FE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300" y="266185"/>
            <a:ext cx="78994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60" tIns="44435" rIns="90460" bIns="44435" anchor="ctr"/>
          <a:lstStyle/>
          <a:p>
            <a:r>
              <a:rPr lang="nl-BE" dirty="0" err="1">
                <a:solidFill>
                  <a:srgbClr val="3333FF"/>
                </a:solidFill>
              </a:rPr>
              <a:t>Example</a:t>
            </a:r>
            <a:r>
              <a:rPr lang="nl-BE" dirty="0">
                <a:solidFill>
                  <a:srgbClr val="3333FF"/>
                </a:solidFill>
              </a:rPr>
              <a:t> 2. Generating </a:t>
            </a:r>
            <a:r>
              <a:rPr lang="nl-BE" dirty="0" err="1">
                <a:solidFill>
                  <a:srgbClr val="3333FF"/>
                </a:solidFill>
              </a:rPr>
              <a:t>predictions</a:t>
            </a:r>
            <a:r>
              <a:rPr lang="nl-BE" dirty="0">
                <a:solidFill>
                  <a:srgbClr val="3333FF"/>
                </a:solidFill>
              </a:rPr>
              <a:t> </a:t>
            </a:r>
            <a:r>
              <a:rPr lang="nl-BE" dirty="0" err="1">
                <a:solidFill>
                  <a:srgbClr val="3333FF"/>
                </a:solidFill>
              </a:rPr>
              <a:t>and</a:t>
            </a:r>
            <a:r>
              <a:rPr lang="nl-BE" dirty="0">
                <a:solidFill>
                  <a:srgbClr val="3333FF"/>
                </a:solidFill>
              </a:rPr>
              <a:t> </a:t>
            </a:r>
            <a:r>
              <a:rPr lang="nl-BE" dirty="0" err="1">
                <a:solidFill>
                  <a:srgbClr val="3333FF"/>
                </a:solidFill>
              </a:rPr>
              <a:t>stabilizing</a:t>
            </a:r>
            <a:r>
              <a:rPr lang="nl-BE" dirty="0">
                <a:solidFill>
                  <a:srgbClr val="3333FF"/>
                </a:solidFill>
              </a:rPr>
              <a:t> </a:t>
            </a:r>
            <a:r>
              <a:rPr lang="nl-BE" dirty="0" err="1">
                <a:solidFill>
                  <a:srgbClr val="3333FF"/>
                </a:solidFill>
              </a:rPr>
              <a:t>predictors</a:t>
            </a:r>
            <a:endParaRPr lang="nl-BE" dirty="0">
              <a:solidFill>
                <a:srgbClr val="3333FF"/>
              </a:solidFill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77D9325-07FD-4C97-5788-FCC679BE6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00" y="1317110"/>
            <a:ext cx="437651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2F4D5D"/>
                </a:solidFill>
              </a:rPr>
              <a:t>Predictor over a time-interval of  length </a:t>
            </a:r>
            <a:r>
              <a:rPr lang="en-US" dirty="0">
                <a:solidFill>
                  <a:srgbClr val="2F4D5D"/>
                </a:solidFill>
                <a:latin typeface="cmmi10" pitchFamily="34" charset="0"/>
                <a:sym typeface="Symbol" panose="05050102010706020507" pitchFamily="18" charset="2"/>
              </a:rPr>
              <a:t>:</a:t>
            </a:r>
            <a:endParaRPr lang="nl-BE" dirty="0">
              <a:solidFill>
                <a:srgbClr val="2F4D5D"/>
              </a:solidFill>
            </a:endParaRPr>
          </a:p>
        </p:txBody>
      </p:sp>
      <p:pic>
        <p:nvPicPr>
          <p:cNvPr id="17" name="Picture 26" descr="Lorenz">
            <a:extLst>
              <a:ext uri="{FF2B5EF4-FFF2-40B4-BE49-F238E27FC236}">
                <a16:creationId xmlns:a16="http://schemas.microsoft.com/office/drawing/2014/main" id="{8F065971-38A2-F537-FF08-18DBC032D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0155" t="11642" r="14736" b="2785"/>
          <a:stretch/>
        </p:blipFill>
        <p:spPr bwMode="auto">
          <a:xfrm>
            <a:off x="8444373" y="72134"/>
            <a:ext cx="3529013" cy="335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8F15C9-8775-8D0A-38C8-6BE2A5D5B2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24213" y="903137"/>
            <a:ext cx="1369232" cy="2294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1FB4A3-4F62-92CC-5939-8234A17E9118}"/>
              </a:ext>
            </a:extLst>
          </p:cNvPr>
          <p:cNvSpPr txBox="1"/>
          <p:nvPr/>
        </p:nvSpPr>
        <p:spPr>
          <a:xfrm>
            <a:off x="900000" y="808315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Autonomous system</a:t>
            </a:r>
            <a:endParaRPr lang="en-BE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6AF2F5F-A89B-B89A-69ED-874F918B4EB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2188" y="1825905"/>
            <a:ext cx="1335771" cy="2290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47A9F5A-5790-380A-4BFA-139F710E5887}"/>
              </a:ext>
            </a:extLst>
          </p:cNvPr>
          <p:cNvSpPr txBox="1"/>
          <p:nvPr/>
        </p:nvSpPr>
        <p:spPr>
          <a:xfrm>
            <a:off x="887300" y="2135227"/>
            <a:ext cx="3217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unstable if origin not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initialization??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54180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CBE56A-031C-309B-4DEC-E2E6EF71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5">
                <a:extLst>
                  <a:ext uri="{FF2B5EF4-FFF2-40B4-BE49-F238E27FC236}">
                    <a16:creationId xmlns:a16="http://schemas.microsoft.com/office/drawing/2014/main" id="{A08D677B-A2EB-BA6A-F450-F85881D5C8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8963" y="2445586"/>
                <a:ext cx="5311839" cy="369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nl-BE" dirty="0"/>
                  <a:t> is a prediction of </a:t>
                </a:r>
                <a:r>
                  <a:rPr lang="nl-BE" i="1" dirty="0"/>
                  <a:t>x</a:t>
                </a:r>
                <a:r>
                  <a:rPr lang="nl-BE" dirty="0"/>
                  <a:t> </a:t>
                </a:r>
                <a:r>
                  <a:rPr lang="nl-BE" dirty="0">
                    <a:sym typeface="Symbol" panose="05050102010706020507" pitchFamily="18" charset="2"/>
                  </a:rPr>
                  <a:t> </a:t>
                </a:r>
                <a:r>
                  <a:rPr lang="nl-BE" i="1" dirty="0">
                    <a:sym typeface="Symbol" panose="05050102010706020507" pitchFamily="18" charset="2"/>
                  </a:rPr>
                  <a:t>x</a:t>
                </a:r>
                <a:r>
                  <a:rPr lang="nl-BE" dirty="0">
                    <a:sym typeface="Symbol" panose="05050102010706020507" pitchFamily="18" charset="2"/>
                  </a:rPr>
                  <a:t> </a:t>
                </a:r>
                <a:r>
                  <a:rPr lang="nl-BE" dirty="0"/>
                  <a:t>is a delayed version of </a:t>
                </a:r>
                <a:r>
                  <a:rPr lang="nl-BE" i="1" dirty="0"/>
                  <a:t>z</a:t>
                </a:r>
                <a:r>
                  <a:rPr lang="nl-BE" dirty="0"/>
                  <a:t> </a:t>
                </a:r>
              </a:p>
            </p:txBody>
          </p:sp>
        </mc:Choice>
        <mc:Fallback xmlns="">
          <p:sp>
            <p:nvSpPr>
              <p:cNvPr id="3" name="Text Box 5">
                <a:extLst>
                  <a:ext uri="{FF2B5EF4-FFF2-40B4-BE49-F238E27FC236}">
                    <a16:creationId xmlns:a16="http://schemas.microsoft.com/office/drawing/2014/main" id="{A08D677B-A2EB-BA6A-F450-F85881D5C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8963" y="2445586"/>
                <a:ext cx="5311839" cy="369332"/>
              </a:xfrm>
              <a:prstGeom prst="rect">
                <a:avLst/>
              </a:prstGeom>
              <a:blipFill>
                <a:blip r:embed="rId5"/>
                <a:stretch>
                  <a:fillRect t="-8197" b="-26230"/>
                </a:stretch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10">
            <a:extLst>
              <a:ext uri="{FF2B5EF4-FFF2-40B4-BE49-F238E27FC236}">
                <a16:creationId xmlns:a16="http://schemas.microsoft.com/office/drawing/2014/main" id="{4A17D813-AAA8-0043-6DE0-91DBE2892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963" y="2129404"/>
            <a:ext cx="2673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2F4D5D"/>
                </a:solidFill>
              </a:rPr>
              <a:t>stabilization mechanism</a:t>
            </a:r>
            <a:r>
              <a:rPr lang="nl-BE" dirty="0">
                <a:solidFill>
                  <a:srgbClr val="0000EA"/>
                </a:solidFill>
              </a:rPr>
              <a:t>:</a:t>
            </a:r>
          </a:p>
        </p:txBody>
      </p:sp>
      <p:graphicFrame>
        <p:nvGraphicFramePr>
          <p:cNvPr id="6" name="Object 11">
            <a:extLst>
              <a:ext uri="{FF2B5EF4-FFF2-40B4-BE49-F238E27FC236}">
                <a16:creationId xmlns:a16="http://schemas.microsoft.com/office/drawing/2014/main" id="{B220F031-C7DD-B74B-BD38-DAD3A02291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289246"/>
              </p:ext>
            </p:extLst>
          </p:nvPr>
        </p:nvGraphicFramePr>
        <p:xfrm>
          <a:off x="989702" y="3173842"/>
          <a:ext cx="3529013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6" imgW="1780560" imgH="137160" progId="Equation.Ribbit">
                  <p:embed/>
                </p:oleObj>
              </mc:Choice>
              <mc:Fallback>
                <p:oleObj name="Formula" r:id="rId6" imgW="1780560" imgH="137160" progId="Equation.Ribbit">
                  <p:embed/>
                  <p:pic>
                    <p:nvPicPr>
                      <p:cNvPr id="10" name="Object 11">
                        <a:extLst>
                          <a:ext uri="{FF2B5EF4-FFF2-40B4-BE49-F238E27FC236}">
                            <a16:creationId xmlns:a16="http://schemas.microsoft.com/office/drawing/2014/main" id="{C043C91C-8A05-E10A-6713-257FB0047D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702" y="3173842"/>
                        <a:ext cx="3529013" cy="271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3">
            <a:extLst>
              <a:ext uri="{FF2B5EF4-FFF2-40B4-BE49-F238E27FC236}">
                <a16:creationId xmlns:a16="http://schemas.microsoft.com/office/drawing/2014/main" id="{8C41109C-1C23-140E-B97D-7BC8C344E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213" y="3592775"/>
            <a:ext cx="487825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dirty="0"/>
              <a:t>Prediction error                                    satisfies</a:t>
            </a:r>
          </a:p>
        </p:txBody>
      </p:sp>
      <p:graphicFrame>
        <p:nvGraphicFramePr>
          <p:cNvPr id="9" name="Object 15">
            <a:extLst>
              <a:ext uri="{FF2B5EF4-FFF2-40B4-BE49-F238E27FC236}">
                <a16:creationId xmlns:a16="http://schemas.microsoft.com/office/drawing/2014/main" id="{EFC1E422-0767-66DB-5E5E-B0C17997B4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003436"/>
              </p:ext>
            </p:extLst>
          </p:nvPr>
        </p:nvGraphicFramePr>
        <p:xfrm>
          <a:off x="992188" y="4154750"/>
          <a:ext cx="5178425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8" imgW="2612520" imgH="137160" progId="Equation.Ribbit">
                  <p:embed/>
                </p:oleObj>
              </mc:Choice>
              <mc:Fallback>
                <p:oleObj name="Formula" r:id="rId8" imgW="2612520" imgH="137160" progId="Equation.Ribbit">
                  <p:embed/>
                  <p:pic>
                    <p:nvPicPr>
                      <p:cNvPr id="13" name="Object 15">
                        <a:extLst>
                          <a:ext uri="{FF2B5EF4-FFF2-40B4-BE49-F238E27FC236}">
                            <a16:creationId xmlns:a16="http://schemas.microsoft.com/office/drawing/2014/main" id="{0D1BB7FD-C008-88EC-C58B-87528C6649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4154750"/>
                        <a:ext cx="5178425" cy="26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7">
            <a:extLst>
              <a:ext uri="{FF2B5EF4-FFF2-40B4-BE49-F238E27FC236}">
                <a16:creationId xmlns:a16="http://schemas.microsoft.com/office/drawing/2014/main" id="{C3EA4443-953C-FC7B-BFB3-F65B9CF67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300" y="4660589"/>
            <a:ext cx="81565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msy10" pitchFamily="34" charset="0"/>
                <a:sym typeface="Symbol" panose="05050102010706020507" pitchFamily="18" charset="2"/>
              </a:rPr>
              <a:t> </a:t>
            </a:r>
            <a:r>
              <a:rPr lang="nl-BE" dirty="0"/>
              <a:t>predictor is  stable if the zero solution of (1) is stable;</a:t>
            </a:r>
          </a:p>
          <a:p>
            <a:r>
              <a:rPr lang="nl-BE" dirty="0"/>
              <a:t>    determining </a:t>
            </a:r>
            <a:r>
              <a:rPr lang="nl-BE" dirty="0">
                <a:solidFill>
                  <a:schemeClr val="hlink"/>
                </a:solidFill>
              </a:rPr>
              <a:t>K</a:t>
            </a:r>
            <a:r>
              <a:rPr lang="nl-BE" dirty="0"/>
              <a:t>: </a:t>
            </a:r>
            <a:r>
              <a:rPr lang="nl-BE" i="1" dirty="0"/>
              <a:t>stabilization problem with delayed  feedback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9DF9EBF-B4B1-AC71-DE53-4F36F041C62D}"/>
              </a:ext>
            </a:extLst>
          </p:cNvPr>
          <p:cNvSpPr/>
          <p:nvPr/>
        </p:nvSpPr>
        <p:spPr>
          <a:xfrm>
            <a:off x="1430338" y="2165477"/>
            <a:ext cx="225425" cy="89320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2F980E-8096-E2A7-B469-0FB9D5BD1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300" y="266185"/>
            <a:ext cx="78994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60" tIns="44435" rIns="90460" bIns="44435" anchor="ctr"/>
          <a:lstStyle/>
          <a:p>
            <a:r>
              <a:rPr lang="nl-BE" dirty="0" err="1">
                <a:solidFill>
                  <a:srgbClr val="3333FF"/>
                </a:solidFill>
              </a:rPr>
              <a:t>Example</a:t>
            </a:r>
            <a:r>
              <a:rPr lang="nl-BE" dirty="0">
                <a:solidFill>
                  <a:srgbClr val="3333FF"/>
                </a:solidFill>
              </a:rPr>
              <a:t> 2. Generating </a:t>
            </a:r>
            <a:r>
              <a:rPr lang="nl-BE" dirty="0" err="1">
                <a:solidFill>
                  <a:srgbClr val="3333FF"/>
                </a:solidFill>
              </a:rPr>
              <a:t>predictions</a:t>
            </a:r>
            <a:r>
              <a:rPr lang="nl-BE" dirty="0">
                <a:solidFill>
                  <a:srgbClr val="3333FF"/>
                </a:solidFill>
              </a:rPr>
              <a:t> </a:t>
            </a:r>
            <a:r>
              <a:rPr lang="nl-BE" dirty="0" err="1">
                <a:solidFill>
                  <a:srgbClr val="3333FF"/>
                </a:solidFill>
              </a:rPr>
              <a:t>and</a:t>
            </a:r>
            <a:r>
              <a:rPr lang="nl-BE" dirty="0">
                <a:solidFill>
                  <a:srgbClr val="3333FF"/>
                </a:solidFill>
              </a:rPr>
              <a:t> </a:t>
            </a:r>
            <a:r>
              <a:rPr lang="nl-BE" dirty="0" err="1">
                <a:solidFill>
                  <a:srgbClr val="3333FF"/>
                </a:solidFill>
              </a:rPr>
              <a:t>stabilizing</a:t>
            </a:r>
            <a:r>
              <a:rPr lang="nl-BE" dirty="0">
                <a:solidFill>
                  <a:srgbClr val="3333FF"/>
                </a:solidFill>
              </a:rPr>
              <a:t> </a:t>
            </a:r>
            <a:r>
              <a:rPr lang="nl-BE" dirty="0" err="1">
                <a:solidFill>
                  <a:srgbClr val="3333FF"/>
                </a:solidFill>
              </a:rPr>
              <a:t>predictors</a:t>
            </a:r>
            <a:endParaRPr lang="nl-BE" dirty="0">
              <a:solidFill>
                <a:srgbClr val="3333FF"/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5C3FD36-C3D0-CD13-2A8A-B5CE47997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00" y="1317110"/>
            <a:ext cx="437651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2F4D5D"/>
                </a:solidFill>
              </a:rPr>
              <a:t>Predictor over a time-interval of  length </a:t>
            </a:r>
            <a:r>
              <a:rPr lang="en-US" dirty="0">
                <a:solidFill>
                  <a:srgbClr val="2F4D5D"/>
                </a:solidFill>
                <a:latin typeface="cmmi10" pitchFamily="34" charset="0"/>
                <a:sym typeface="Symbol" panose="05050102010706020507" pitchFamily="18" charset="2"/>
              </a:rPr>
              <a:t>:</a:t>
            </a:r>
            <a:endParaRPr lang="nl-BE" dirty="0">
              <a:solidFill>
                <a:srgbClr val="2F4D5D"/>
              </a:solidFill>
            </a:endParaRPr>
          </a:p>
        </p:txBody>
      </p:sp>
      <p:pic>
        <p:nvPicPr>
          <p:cNvPr id="14" name="Picture 26" descr="Lorenz">
            <a:extLst>
              <a:ext uri="{FF2B5EF4-FFF2-40B4-BE49-F238E27FC236}">
                <a16:creationId xmlns:a16="http://schemas.microsoft.com/office/drawing/2014/main" id="{A50FBF68-4C42-1560-0019-D3AD1D5A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10155" t="11642" r="14736" b="2785"/>
          <a:stretch/>
        </p:blipFill>
        <p:spPr bwMode="auto">
          <a:xfrm>
            <a:off x="8444373" y="72134"/>
            <a:ext cx="3529013" cy="335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626D4E-CDB2-A6B4-48AF-A0109CD656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224213" y="903137"/>
            <a:ext cx="1369232" cy="2294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3D33AE-61F9-B64D-C0DC-6C0D9B462874}"/>
              </a:ext>
            </a:extLst>
          </p:cNvPr>
          <p:cNvSpPr txBox="1"/>
          <p:nvPr/>
        </p:nvSpPr>
        <p:spPr>
          <a:xfrm>
            <a:off x="900000" y="808315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Autonomous system</a:t>
            </a:r>
            <a:endParaRPr lang="en-B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533568-F6D2-9792-C38B-5167E24A0F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685586" y="3681841"/>
            <a:ext cx="2084571" cy="229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D3DEB-554C-1F3B-CB27-348F57B3A9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92188" y="1825905"/>
            <a:ext cx="1335771" cy="2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18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3F5B45-618F-D88B-6788-412A9BA3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19</a:t>
            </a:fld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AEC14B-7D18-8401-8CF5-626ACC93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193676"/>
            <a:ext cx="87566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60" tIns="44435" rIns="90460" bIns="44435" anchor="ctr"/>
          <a:lstStyle/>
          <a:p>
            <a:r>
              <a:rPr lang="nl-BE" dirty="0">
                <a:solidFill>
                  <a:srgbClr val="3333FF"/>
                </a:solidFill>
              </a:rPr>
              <a:t>Example 3. State </a:t>
            </a:r>
            <a:r>
              <a:rPr lang="nl-BE" dirty="0" err="1">
                <a:solidFill>
                  <a:srgbClr val="3333FF"/>
                </a:solidFill>
              </a:rPr>
              <a:t>reconstruction</a:t>
            </a:r>
            <a:r>
              <a:rPr lang="nl-BE" dirty="0">
                <a:solidFill>
                  <a:srgbClr val="3333FF"/>
                </a:solidFill>
              </a:rPr>
              <a:t>, </a:t>
            </a:r>
            <a:r>
              <a:rPr lang="nl-BE" dirty="0" err="1">
                <a:solidFill>
                  <a:srgbClr val="3333FF"/>
                </a:solidFill>
              </a:rPr>
              <a:t>approximation</a:t>
            </a:r>
            <a:r>
              <a:rPr lang="nl-BE" dirty="0">
                <a:solidFill>
                  <a:srgbClr val="3333FF"/>
                </a:solidFill>
              </a:rPr>
              <a:t> of missing </a:t>
            </a:r>
            <a:r>
              <a:rPr lang="nl-BE" dirty="0" err="1">
                <a:solidFill>
                  <a:srgbClr val="3333FF"/>
                </a:solidFill>
              </a:rPr>
              <a:t>derivatives</a:t>
            </a:r>
            <a:endParaRPr lang="nl-BE" dirty="0">
              <a:solidFill>
                <a:srgbClr val="3333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9124A2-DAA2-D126-8248-84FA43B23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632" y="3734594"/>
            <a:ext cx="78994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60" tIns="44435" rIns="90460" bIns="44435" anchor="ctr"/>
          <a:lstStyle/>
          <a:p>
            <a:r>
              <a:rPr lang="nl-BE" dirty="0">
                <a:solidFill>
                  <a:srgbClr val="3333FF"/>
                </a:solidFill>
              </a:rPr>
              <a:t>Example 4. Making </a:t>
            </a:r>
            <a:r>
              <a:rPr lang="nl-BE" dirty="0" err="1">
                <a:solidFill>
                  <a:srgbClr val="3333FF"/>
                </a:solidFill>
              </a:rPr>
              <a:t>the</a:t>
            </a:r>
            <a:r>
              <a:rPr lang="nl-BE" dirty="0">
                <a:solidFill>
                  <a:srgbClr val="3333FF"/>
                </a:solidFill>
              </a:rPr>
              <a:t> control </a:t>
            </a:r>
            <a:r>
              <a:rPr lang="nl-BE" dirty="0" err="1">
                <a:solidFill>
                  <a:srgbClr val="3333FF"/>
                </a:solidFill>
              </a:rPr>
              <a:t>law</a:t>
            </a:r>
            <a:r>
              <a:rPr lang="nl-BE" dirty="0">
                <a:solidFill>
                  <a:srgbClr val="3333FF"/>
                </a:solidFill>
              </a:rPr>
              <a:t> </a:t>
            </a:r>
            <a:r>
              <a:rPr lang="nl-BE" dirty="0" err="1">
                <a:solidFill>
                  <a:srgbClr val="3333FF"/>
                </a:solidFill>
              </a:rPr>
              <a:t>non-invasive</a:t>
            </a:r>
            <a:endParaRPr lang="nl-BE" dirty="0">
              <a:solidFill>
                <a:srgbClr val="3333FF"/>
              </a:solidFill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0E32D06D-DC9A-E01E-3410-915F39551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074595"/>
            <a:ext cx="590418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dirty="0"/>
              <a:t>Goal: stabilizing an unstable periodic orbit with period </a:t>
            </a:r>
            <a:r>
              <a:rPr lang="nl-BE" i="1" dirty="0"/>
              <a:t>T </a:t>
            </a:r>
          </a:p>
        </p:txBody>
      </p:sp>
      <p:sp>
        <p:nvSpPr>
          <p:cNvPr id="8" name="Text Box 23 1">
            <a:extLst>
              <a:ext uri="{FF2B5EF4-FFF2-40B4-BE49-F238E27FC236}">
                <a16:creationId xmlns:a16="http://schemas.microsoft.com/office/drawing/2014/main" id="{AD944D12-B558-2E6F-F811-5154C7CD6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2117148"/>
            <a:ext cx="11849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dirty="0"/>
              <a:t>Principles</a:t>
            </a: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8BC6E71F-DFD3-FA28-CD23-931EE4322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796620"/>
            <a:ext cx="735329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002060"/>
                </a:solidFill>
              </a:rPr>
              <a:t>Stabilization of minimum-phase systems with delayed output feedback</a:t>
            </a: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BA422892-CA77-B02D-8EA0-3CB5E014C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292100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BE"/>
          </a:p>
        </p:txBody>
      </p:sp>
      <p:sp>
        <p:nvSpPr>
          <p:cNvPr id="11" name="Text Box 27">
            <a:extLst>
              <a:ext uri="{FF2B5EF4-FFF2-40B4-BE49-F238E27FC236}">
                <a16:creationId xmlns:a16="http://schemas.microsoft.com/office/drawing/2014/main" id="{E8B6FD7D-5AED-E9CF-BC7E-C303A707F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315" y="2114351"/>
            <a:ext cx="579197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control low based on derivative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approximate derivatives by </a:t>
            </a:r>
            <a:r>
              <a:rPr lang="nl-BE" dirty="0">
                <a:solidFill>
                  <a:srgbClr val="FF0000"/>
                </a:solidFill>
                <a:latin typeface="+mj-lt"/>
              </a:rPr>
              <a:t>finite differences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apply scaling property ( high gains</a:t>
            </a:r>
            <a:r>
              <a:rPr lang="nl-BE" dirty="0">
                <a:latin typeface="+mj-lt"/>
                <a:sym typeface="Symbol" panose="05050102010706020507" pitchFamily="18" charset="2"/>
              </a:rPr>
              <a:t></a:t>
            </a:r>
            <a:r>
              <a:rPr lang="nl-BE" dirty="0">
                <a:latin typeface="+mj-lt"/>
              </a:rPr>
              <a:t>, small delays </a:t>
            </a:r>
            <a:r>
              <a:rPr lang="nl-BE" dirty="0">
                <a:latin typeface="+mj-lt"/>
                <a:sym typeface="Symbol" panose="05050102010706020507" pitchFamily="18" charset="2"/>
              </a:rPr>
              <a:t></a:t>
            </a:r>
            <a:r>
              <a:rPr lang="nl-BE" dirty="0">
                <a:latin typeface="+mj-lt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2A496-1E3E-2437-5FAB-930DF14F54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36700" y="1329771"/>
            <a:ext cx="1320686" cy="470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F8A8D5-6B33-4F04-E1EB-1EFBF4A7B43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21082" y="1265726"/>
            <a:ext cx="6202020" cy="625139"/>
          </a:xfrm>
          <a:prstGeom prst="rect">
            <a:avLst/>
          </a:prstGeom>
          <a:ln>
            <a:solidFill>
              <a:srgbClr val="2F4D5D"/>
            </a:solidFill>
          </a:ln>
        </p:spPr>
      </p:pic>
      <p:sp>
        <p:nvSpPr>
          <p:cNvPr id="15" name="Text Box 23 2">
            <a:extLst>
              <a:ext uri="{FF2B5EF4-FFF2-40B4-BE49-F238E27FC236}">
                <a16:creationId xmlns:a16="http://schemas.microsoft.com/office/drawing/2014/main" id="{B2ED86D8-265E-F676-5692-BB8825B7A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3174878"/>
            <a:ext cx="558358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dirty="0"/>
              <a:t>Application: class of </a:t>
            </a:r>
            <a:r>
              <a:rPr lang="nl-BE" i="1" dirty="0"/>
              <a:t>proportional-delayed controllers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F3C16A-4D37-A669-4747-CC1F9787CA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92854" y="4350818"/>
            <a:ext cx="1928228" cy="5019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B7BBF4-044F-C0B4-3AF0-B52E9BBD14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88092" y="5680000"/>
            <a:ext cx="2860800" cy="2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73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5544A0-1E0E-7F0B-867E-996A814F8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00" y="1376736"/>
            <a:ext cx="11041200" cy="4464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Applications and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Basic properties time-delay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Dimension reduction using predictor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Dimension reduction using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Switched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Smooth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Fixed-time observers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Time-delay methods in vibration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Conclusions</a:t>
            </a:r>
          </a:p>
          <a:p>
            <a:endParaRPr lang="en-B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D3AB7A-86C5-E0E0-FCFA-4259730A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63C90-29BD-094B-CA47-B536D7B6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B12CC-0805-A6A4-5C34-74C74EF5E3C7}"/>
              </a:ext>
            </a:extLst>
          </p:cNvPr>
          <p:cNvSpPr txBox="1"/>
          <p:nvPr/>
        </p:nvSpPr>
        <p:spPr>
          <a:xfrm>
            <a:off x="7102928" y="5296598"/>
            <a:ext cx="461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Central theme: “beneficial effects of delays”</a:t>
            </a:r>
            <a:endParaRPr lang="en-B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5B4D731-62EE-5DD9-ABA7-2D401BD0A066}"/>
              </a:ext>
            </a:extLst>
          </p:cNvPr>
          <p:cNvSpPr/>
          <p:nvPr/>
        </p:nvSpPr>
        <p:spPr>
          <a:xfrm>
            <a:off x="6221186" y="1265464"/>
            <a:ext cx="2143088" cy="4449536"/>
          </a:xfrm>
          <a:custGeom>
            <a:avLst/>
            <a:gdLst>
              <a:gd name="connsiteX0" fmla="*/ 1894114 w 2143088"/>
              <a:gd name="connsiteY0" fmla="*/ 0 h 4449536"/>
              <a:gd name="connsiteX1" fmla="*/ 1665514 w 2143088"/>
              <a:gd name="connsiteY1" fmla="*/ 595993 h 4449536"/>
              <a:gd name="connsiteX2" fmla="*/ 2139043 w 2143088"/>
              <a:gd name="connsiteY2" fmla="*/ 1477736 h 4449536"/>
              <a:gd name="connsiteX3" fmla="*/ 1347107 w 2143088"/>
              <a:gd name="connsiteY3" fmla="*/ 2441122 h 4449536"/>
              <a:gd name="connsiteX4" fmla="*/ 1910443 w 2143088"/>
              <a:gd name="connsiteY4" fmla="*/ 3290207 h 4449536"/>
              <a:gd name="connsiteX5" fmla="*/ 0 w 2143088"/>
              <a:gd name="connsiteY5" fmla="*/ 4449536 h 444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3088" h="4449536">
                <a:moveTo>
                  <a:pt x="1894114" y="0"/>
                </a:moveTo>
                <a:cubicBezTo>
                  <a:pt x="1759403" y="174852"/>
                  <a:pt x="1624693" y="349704"/>
                  <a:pt x="1665514" y="595993"/>
                </a:cubicBezTo>
                <a:cubicBezTo>
                  <a:pt x="1706335" y="842282"/>
                  <a:pt x="2192111" y="1170215"/>
                  <a:pt x="2139043" y="1477736"/>
                </a:cubicBezTo>
                <a:cubicBezTo>
                  <a:pt x="2085975" y="1785257"/>
                  <a:pt x="1385207" y="2139044"/>
                  <a:pt x="1347107" y="2441122"/>
                </a:cubicBezTo>
                <a:cubicBezTo>
                  <a:pt x="1309007" y="2743200"/>
                  <a:pt x="2134961" y="2955471"/>
                  <a:pt x="1910443" y="3290207"/>
                </a:cubicBezTo>
                <a:cubicBezTo>
                  <a:pt x="1685925" y="3624943"/>
                  <a:pt x="842962" y="4037239"/>
                  <a:pt x="0" y="44495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6319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5544A0-1E0E-7F0B-867E-996A814F8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00" y="1376736"/>
            <a:ext cx="11041200" cy="4464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Applications and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Basic properties time-delay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Dimension reduction using predictor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Dimension reduction using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Switched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Smooth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Fixed-time observers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Time-delay methods in vibration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Conclusions</a:t>
            </a:r>
          </a:p>
          <a:p>
            <a:endParaRPr lang="en-B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D3AB7A-86C5-E0E0-FCFA-4259730A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63C90-29BD-094B-CA47-B536D7B6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6638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2936" y="98267"/>
            <a:ext cx="4809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Delay compensation by prediction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41493" y="1028388"/>
            <a:ext cx="4582831" cy="520791"/>
            <a:chOff x="1578469" y="1072280"/>
            <a:chExt cx="4582831" cy="52079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3924783" y="1224882"/>
              <a:ext cx="2236517" cy="36557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468127" y="1225283"/>
              <a:ext cx="563525" cy="367788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3945510"/>
                </p:ext>
              </p:extLst>
            </p:nvPr>
          </p:nvGraphicFramePr>
          <p:xfrm>
            <a:off x="3998151" y="1237692"/>
            <a:ext cx="2124075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11" imgW="1073160" imgH="137160" progId="Equation.Ribbit">
                    <p:embed/>
                  </p:oleObj>
                </mc:Choice>
                <mc:Fallback>
                  <p:oleObj name="Formula" r:id="rId11" imgW="1073160" imgH="137160" progId="Equation.Ribbit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8151" y="1237692"/>
                          <a:ext cx="2124075" cy="2714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4061234"/>
                </p:ext>
              </p:extLst>
            </p:nvPr>
          </p:nvGraphicFramePr>
          <p:xfrm>
            <a:off x="2648327" y="1281411"/>
            <a:ext cx="141287" cy="201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13" imgW="71280" imgH="101880" progId="Equation.Ribbit">
                    <p:embed/>
                  </p:oleObj>
                </mc:Choice>
                <mc:Fallback>
                  <p:oleObj name="Formula" r:id="rId13" imgW="71280" imgH="101880" progId="Equation.Ribbit">
                    <p:embed/>
                    <p:pic>
                      <p:nvPicPr>
                        <p:cNvPr id="9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8327" y="1281411"/>
                          <a:ext cx="141287" cy="201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" name="Straight Arrow Connector 15"/>
            <p:cNvCxnSpPr/>
            <p:nvPr/>
          </p:nvCxnSpPr>
          <p:spPr bwMode="auto">
            <a:xfrm flipV="1">
              <a:off x="3031652" y="1427311"/>
              <a:ext cx="893131" cy="10636"/>
            </a:xfrm>
            <a:prstGeom prst="straightConnector1">
              <a:avLst/>
            </a:prstGeom>
            <a:gradFill rotWithShape="0">
              <a:gsLst>
                <a:gs pos="0">
                  <a:srgbClr val="0000FF">
                    <a:gamma/>
                    <a:shade val="60000"/>
                    <a:invGamma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60000"/>
                    <a:invGamma/>
                  </a:srgbClr>
                </a:gs>
              </a:gsLst>
              <a:lin ang="5400000" scaled="1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1578469" y="1441482"/>
              <a:ext cx="893131" cy="10636"/>
            </a:xfrm>
            <a:prstGeom prst="straightConnector1">
              <a:avLst/>
            </a:prstGeom>
            <a:gradFill rotWithShape="0">
              <a:gsLst>
                <a:gs pos="0">
                  <a:srgbClr val="0000FF">
                    <a:gamma/>
                    <a:shade val="60000"/>
                    <a:invGamma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60000"/>
                    <a:invGamma/>
                  </a:srgbClr>
                </a:gs>
              </a:gsLst>
              <a:lin ang="5400000" scaled="1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3981148"/>
                </p:ext>
              </p:extLst>
            </p:nvPr>
          </p:nvGraphicFramePr>
          <p:xfrm>
            <a:off x="1704208" y="1076343"/>
            <a:ext cx="395288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15" imgW="199440" imgH="137160" progId="Equation.Ribbit">
                    <p:embed/>
                  </p:oleObj>
                </mc:Choice>
                <mc:Fallback>
                  <p:oleObj name="Formula" r:id="rId15" imgW="199440" imgH="137160" progId="Equation.Ribbit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08" y="1076343"/>
                          <a:ext cx="395288" cy="271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4375791"/>
                </p:ext>
              </p:extLst>
            </p:nvPr>
          </p:nvGraphicFramePr>
          <p:xfrm>
            <a:off x="3341769" y="1072280"/>
            <a:ext cx="382588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17" imgW="193320" imgH="137160" progId="Equation.Ribbit">
                    <p:embed/>
                  </p:oleObj>
                </mc:Choice>
                <mc:Fallback>
                  <p:oleObj name="Formula" r:id="rId17" imgW="193320" imgH="137160" progId="Equation.Ribbit">
                    <p:embed/>
                    <p:pic>
                      <p:nvPicPr>
                        <p:cNvPr id="14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1769" y="1072280"/>
                          <a:ext cx="382588" cy="271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43"/>
          <p:cNvGrpSpPr/>
          <p:nvPr/>
        </p:nvGrpSpPr>
        <p:grpSpPr>
          <a:xfrm>
            <a:off x="4259216" y="1791969"/>
            <a:ext cx="2574953" cy="1527849"/>
            <a:chOff x="2094614" y="2392313"/>
            <a:chExt cx="2828260" cy="1678149"/>
          </a:xfrm>
        </p:grpSpPr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3794642" y="3825987"/>
            <a:ext cx="98425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19" imgW="49680" imgH="124560" progId="Equation.Ribbit">
                    <p:embed/>
                  </p:oleObj>
                </mc:Choice>
                <mc:Fallback>
                  <p:oleObj name="Formula" r:id="rId19" imgW="49680" imgH="124560" progId="Equation.Ribbit">
                    <p:embed/>
                    <p:pic>
                      <p:nvPicPr>
                        <p:cNvPr id="18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4642" y="3825987"/>
                          <a:ext cx="98425" cy="244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4261278" y="3815378"/>
            <a:ext cx="509588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1" imgW="256680" imgH="123480" progId="Equation.Ribbit">
                    <p:embed/>
                  </p:oleObj>
                </mc:Choice>
                <mc:Fallback>
                  <p:oleObj name="Formula" r:id="rId21" imgW="256680" imgH="123480" progId="Equation.Ribbit">
                    <p:embed/>
                    <p:pic>
                      <p:nvPicPr>
                        <p:cNvPr id="1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1278" y="3815378"/>
                          <a:ext cx="509588" cy="244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Group 41"/>
            <p:cNvGrpSpPr/>
            <p:nvPr/>
          </p:nvGrpSpPr>
          <p:grpSpPr>
            <a:xfrm>
              <a:off x="2094614" y="2392313"/>
              <a:ext cx="2828260" cy="1329070"/>
              <a:chOff x="2094614" y="2413579"/>
              <a:chExt cx="2828260" cy="1329070"/>
            </a:xfrm>
          </p:grpSpPr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2562447" y="3732028"/>
                <a:ext cx="2360427" cy="0"/>
              </a:xfrm>
              <a:prstGeom prst="straightConnector1">
                <a:avLst/>
              </a:prstGeom>
              <a:gradFill rotWithShape="0">
                <a:gsLst>
                  <a:gs pos="0">
                    <a:srgbClr val="0000FF">
                      <a:gamma/>
                      <a:shade val="60000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FF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 flipH="1" flipV="1">
                <a:off x="2583706" y="2413579"/>
                <a:ext cx="10633" cy="1329070"/>
              </a:xfrm>
              <a:prstGeom prst="straightConnector1">
                <a:avLst/>
              </a:prstGeom>
              <a:gradFill rotWithShape="0">
                <a:gsLst>
                  <a:gs pos="0">
                    <a:srgbClr val="0000FF">
                      <a:gamma/>
                      <a:shade val="60000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FF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3817093" y="2509282"/>
                <a:ext cx="21265" cy="1212112"/>
              </a:xfrm>
              <a:prstGeom prst="line">
                <a:avLst/>
              </a:prstGeom>
              <a:gradFill rotWithShape="0">
                <a:gsLst>
                  <a:gs pos="0">
                    <a:srgbClr val="0000FF">
                      <a:gamma/>
                      <a:shade val="60000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FF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4341648" y="2502187"/>
                <a:ext cx="21265" cy="1212112"/>
              </a:xfrm>
              <a:prstGeom prst="line">
                <a:avLst/>
              </a:prstGeom>
              <a:gradFill rotWithShape="0">
                <a:gsLst>
                  <a:gs pos="0">
                    <a:srgbClr val="0000FF">
                      <a:gamma/>
                      <a:shade val="60000"/>
                      <a:invGamma/>
                    </a:srgbClr>
                  </a:gs>
                  <a:gs pos="50000">
                    <a:srgbClr val="0000FF"/>
                  </a:gs>
                  <a:gs pos="100000">
                    <a:srgbClr val="0000FF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graphicFrame>
            <p:nvGraphicFramePr>
              <p:cNvPr id="30" name="Object 29"/>
              <p:cNvGraphicFramePr>
                <a:graphicFrameLocks noChangeAspect="1"/>
              </p:cNvGraphicFramePr>
              <p:nvPr/>
            </p:nvGraphicFramePr>
            <p:xfrm>
              <a:off x="2691690" y="2525158"/>
              <a:ext cx="395288" cy="271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Formula" r:id="rId23" imgW="199440" imgH="137160" progId="Equation.Ribbit">
                      <p:embed/>
                    </p:oleObj>
                  </mc:Choice>
                  <mc:Fallback>
                    <p:oleObj name="Formula" r:id="rId23" imgW="199440" imgH="137160" progId="Equation.Ribbit">
                      <p:embed/>
                      <p:pic>
                        <p:nvPicPr>
                          <p:cNvPr id="25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91690" y="2525158"/>
                            <a:ext cx="395288" cy="2714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Freeform 30"/>
              <p:cNvSpPr/>
              <p:nvPr/>
            </p:nvSpPr>
            <p:spPr bwMode="auto">
              <a:xfrm>
                <a:off x="2094614" y="3014331"/>
                <a:ext cx="1733107" cy="451883"/>
              </a:xfrm>
              <a:custGeom>
                <a:avLst/>
                <a:gdLst>
                  <a:gd name="connsiteX0" fmla="*/ 0 w 1733107"/>
                  <a:gd name="connsiteY0" fmla="*/ 377455 h 451883"/>
                  <a:gd name="connsiteX1" fmla="*/ 404037 w 1733107"/>
                  <a:gd name="connsiteY1" fmla="*/ 47846 h 451883"/>
                  <a:gd name="connsiteX2" fmla="*/ 925033 w 1733107"/>
                  <a:gd name="connsiteY2" fmla="*/ 90376 h 451883"/>
                  <a:gd name="connsiteX3" fmla="*/ 1360967 w 1733107"/>
                  <a:gd name="connsiteY3" fmla="*/ 398720 h 451883"/>
                  <a:gd name="connsiteX4" fmla="*/ 1733107 w 1733107"/>
                  <a:gd name="connsiteY4" fmla="*/ 409353 h 4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3107" h="451883">
                    <a:moveTo>
                      <a:pt x="0" y="377455"/>
                    </a:moveTo>
                    <a:cubicBezTo>
                      <a:pt x="124932" y="236574"/>
                      <a:pt x="249865" y="95693"/>
                      <a:pt x="404037" y="47846"/>
                    </a:cubicBezTo>
                    <a:cubicBezTo>
                      <a:pt x="558209" y="0"/>
                      <a:pt x="765545" y="31897"/>
                      <a:pt x="925033" y="90376"/>
                    </a:cubicBezTo>
                    <a:cubicBezTo>
                      <a:pt x="1084521" y="148855"/>
                      <a:pt x="1226288" y="345557"/>
                      <a:pt x="1360967" y="398720"/>
                    </a:cubicBezTo>
                    <a:cubicBezTo>
                      <a:pt x="1495646" y="451883"/>
                      <a:pt x="1614376" y="430618"/>
                      <a:pt x="1733107" y="409353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grpSp>
        <p:nvGrpSpPr>
          <p:cNvPr id="32" name="Group 40"/>
          <p:cNvGrpSpPr/>
          <p:nvPr/>
        </p:nvGrpSpPr>
        <p:grpSpPr>
          <a:xfrm>
            <a:off x="7688994" y="1740330"/>
            <a:ext cx="2236010" cy="1569549"/>
            <a:chOff x="6159939" y="2427750"/>
            <a:chExt cx="2360427" cy="1656883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>
              <a:off x="6159939" y="3746199"/>
              <a:ext cx="2360427" cy="0"/>
            </a:xfrm>
            <a:prstGeom prst="straightConnector1">
              <a:avLst/>
            </a:prstGeom>
            <a:gradFill rotWithShape="0">
              <a:gsLst>
                <a:gs pos="0">
                  <a:srgbClr val="0000FF">
                    <a:gamma/>
                    <a:shade val="60000"/>
                    <a:invGamma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60000"/>
                    <a:invGamma/>
                  </a:srgbClr>
                </a:gs>
              </a:gsLst>
              <a:lin ang="5400000" scaled="1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 flipV="1">
              <a:off x="6181198" y="2427750"/>
              <a:ext cx="10633" cy="1329070"/>
            </a:xfrm>
            <a:prstGeom prst="straightConnector1">
              <a:avLst/>
            </a:prstGeom>
            <a:gradFill rotWithShape="0">
              <a:gsLst>
                <a:gs pos="0">
                  <a:srgbClr val="0000FF">
                    <a:gamma/>
                    <a:shade val="60000"/>
                    <a:invGamma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60000"/>
                    <a:invGamma/>
                  </a:srgbClr>
                </a:gs>
              </a:gsLst>
              <a:lin ang="5400000" scaled="1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7414585" y="2523453"/>
              <a:ext cx="21265" cy="1212112"/>
            </a:xfrm>
            <a:prstGeom prst="line">
              <a:avLst/>
            </a:prstGeom>
            <a:gradFill rotWithShape="0">
              <a:gsLst>
                <a:gs pos="0">
                  <a:srgbClr val="0000FF">
                    <a:gamma/>
                    <a:shade val="60000"/>
                    <a:invGamma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60000"/>
                    <a:invGamma/>
                  </a:srgbClr>
                </a:gs>
              </a:gsLst>
              <a:lin ang="5400000" scaled="1"/>
            </a:gra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7939140" y="2516358"/>
              <a:ext cx="21265" cy="1212112"/>
            </a:xfrm>
            <a:prstGeom prst="line">
              <a:avLst/>
            </a:prstGeom>
            <a:gradFill rotWithShape="0">
              <a:gsLst>
                <a:gs pos="0">
                  <a:srgbClr val="0000FF">
                    <a:gamma/>
                    <a:shade val="60000"/>
                    <a:invGamma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60000"/>
                    <a:invGamma/>
                  </a:srgbClr>
                </a:gs>
              </a:gsLst>
              <a:lin ang="5400000" scaled="1"/>
            </a:gra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37" name="Object 36"/>
            <p:cNvGraphicFramePr>
              <a:graphicFrameLocks noChangeAspect="1"/>
            </p:cNvGraphicFramePr>
            <p:nvPr/>
          </p:nvGraphicFramePr>
          <p:xfrm>
            <a:off x="7392134" y="3840158"/>
            <a:ext cx="98425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4" imgW="49680" imgH="124560" progId="Equation.Ribbit">
                    <p:embed/>
                  </p:oleObj>
                </mc:Choice>
                <mc:Fallback>
                  <p:oleObj name="Formula" r:id="rId24" imgW="49680" imgH="124560" progId="Equation.Ribbit">
                    <p:embed/>
                    <p:pic>
                      <p:nvPicPr>
                        <p:cNvPr id="32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2134" y="3840158"/>
                          <a:ext cx="98425" cy="244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7858770" y="3829549"/>
            <a:ext cx="509588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5" imgW="256680" imgH="123480" progId="Equation.Ribbit">
                    <p:embed/>
                  </p:oleObj>
                </mc:Choice>
                <mc:Fallback>
                  <p:oleObj name="Formula" r:id="rId25" imgW="256680" imgH="123480" progId="Equation.Ribbit">
                    <p:embed/>
                    <p:pic>
                      <p:nvPicPr>
                        <p:cNvPr id="33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58770" y="3829549"/>
                          <a:ext cx="509588" cy="244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6296025" y="2540000"/>
            <a:ext cx="382588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6" imgW="193320" imgH="137160" progId="Equation.Ribbit">
                    <p:embed/>
                  </p:oleObj>
                </mc:Choice>
                <mc:Fallback>
                  <p:oleObj name="Formula" r:id="rId26" imgW="193320" imgH="137160" progId="Equation.Ribbit">
                    <p:embed/>
                    <p:pic>
                      <p:nvPicPr>
                        <p:cNvPr id="34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96025" y="2540000"/>
                          <a:ext cx="382588" cy="271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Freeform 39"/>
            <p:cNvSpPr/>
            <p:nvPr/>
          </p:nvSpPr>
          <p:spPr bwMode="auto">
            <a:xfrm>
              <a:off x="6223756" y="3028502"/>
              <a:ext cx="1733107" cy="451883"/>
            </a:xfrm>
            <a:custGeom>
              <a:avLst/>
              <a:gdLst>
                <a:gd name="connsiteX0" fmla="*/ 0 w 1733107"/>
                <a:gd name="connsiteY0" fmla="*/ 377455 h 451883"/>
                <a:gd name="connsiteX1" fmla="*/ 404037 w 1733107"/>
                <a:gd name="connsiteY1" fmla="*/ 47846 h 451883"/>
                <a:gd name="connsiteX2" fmla="*/ 925033 w 1733107"/>
                <a:gd name="connsiteY2" fmla="*/ 90376 h 451883"/>
                <a:gd name="connsiteX3" fmla="*/ 1360967 w 1733107"/>
                <a:gd name="connsiteY3" fmla="*/ 398720 h 451883"/>
                <a:gd name="connsiteX4" fmla="*/ 1733107 w 1733107"/>
                <a:gd name="connsiteY4" fmla="*/ 409353 h 4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107" h="451883">
                  <a:moveTo>
                    <a:pt x="0" y="377455"/>
                  </a:moveTo>
                  <a:cubicBezTo>
                    <a:pt x="124932" y="236574"/>
                    <a:pt x="249865" y="95693"/>
                    <a:pt x="404037" y="47846"/>
                  </a:cubicBezTo>
                  <a:cubicBezTo>
                    <a:pt x="558209" y="0"/>
                    <a:pt x="765545" y="31897"/>
                    <a:pt x="925033" y="90376"/>
                  </a:cubicBezTo>
                  <a:cubicBezTo>
                    <a:pt x="1084521" y="148855"/>
                    <a:pt x="1226288" y="345557"/>
                    <a:pt x="1360967" y="398720"/>
                  </a:cubicBezTo>
                  <a:cubicBezTo>
                    <a:pt x="1495646" y="451883"/>
                    <a:pt x="1614376" y="430618"/>
                    <a:pt x="1733107" y="409353"/>
                  </a:cubicBezTo>
                </a:path>
              </a:pathLst>
            </a:cu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48" y="1223596"/>
            <a:ext cx="2481976" cy="22945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36" y="3520084"/>
            <a:ext cx="4843540" cy="63018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13" y="3583780"/>
            <a:ext cx="1065600" cy="160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998A7B-E356-5E14-A8B9-F0E63356B0E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019319" y="4384769"/>
            <a:ext cx="8218364" cy="22988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4" y="675915"/>
            <a:ext cx="6482612" cy="230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13" y="5035712"/>
            <a:ext cx="4133410" cy="20889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14" y="5421713"/>
            <a:ext cx="2953706" cy="23031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14" y="5773133"/>
            <a:ext cx="4644431" cy="22945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24" y="5543014"/>
            <a:ext cx="3876087" cy="205698"/>
          </a:xfrm>
          <a:prstGeom prst="rect">
            <a:avLst/>
          </a:prstGeom>
        </p:spPr>
      </p:pic>
      <p:cxnSp>
        <p:nvCxnSpPr>
          <p:cNvPr id="76" name="Straight Arrow Connector 75"/>
          <p:cNvCxnSpPr/>
          <p:nvPr/>
        </p:nvCxnSpPr>
        <p:spPr bwMode="auto">
          <a:xfrm flipV="1">
            <a:off x="5942787" y="5639243"/>
            <a:ext cx="893131" cy="10636"/>
          </a:xfrm>
          <a:prstGeom prst="straightConnector1">
            <a:avLst/>
          </a:prstGeom>
          <a:gradFill rotWithShape="0">
            <a:gsLst>
              <a:gs pos="0">
                <a:srgbClr val="0000FF">
                  <a:gamma/>
                  <a:shade val="6000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60000"/>
                  <a:invGamma/>
                </a:srgbClr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Freeform 7"/>
          <p:cNvSpPr/>
          <p:nvPr/>
        </p:nvSpPr>
        <p:spPr>
          <a:xfrm>
            <a:off x="10668000" y="682960"/>
            <a:ext cx="829650" cy="5527040"/>
          </a:xfrm>
          <a:custGeom>
            <a:avLst/>
            <a:gdLst>
              <a:gd name="connsiteX0" fmla="*/ 0 w 829650"/>
              <a:gd name="connsiteY0" fmla="*/ 0 h 5527040"/>
              <a:gd name="connsiteX1" fmla="*/ 294640 w 829650"/>
              <a:gd name="connsiteY1" fmla="*/ 995680 h 5527040"/>
              <a:gd name="connsiteX2" fmla="*/ 172720 w 829650"/>
              <a:gd name="connsiteY2" fmla="*/ 2316480 h 5527040"/>
              <a:gd name="connsiteX3" fmla="*/ 762000 w 829650"/>
              <a:gd name="connsiteY3" fmla="*/ 4348480 h 5527040"/>
              <a:gd name="connsiteX4" fmla="*/ 792480 w 829650"/>
              <a:gd name="connsiteY4" fmla="*/ 5527040 h 552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650" h="5527040">
                <a:moveTo>
                  <a:pt x="0" y="0"/>
                </a:moveTo>
                <a:cubicBezTo>
                  <a:pt x="132926" y="304800"/>
                  <a:pt x="265853" y="609600"/>
                  <a:pt x="294640" y="995680"/>
                </a:cubicBezTo>
                <a:cubicBezTo>
                  <a:pt x="323427" y="1381760"/>
                  <a:pt x="94827" y="1757680"/>
                  <a:pt x="172720" y="2316480"/>
                </a:cubicBezTo>
                <a:cubicBezTo>
                  <a:pt x="250613" y="2875280"/>
                  <a:pt x="658707" y="3813387"/>
                  <a:pt x="762000" y="4348480"/>
                </a:cubicBezTo>
                <a:cubicBezTo>
                  <a:pt x="865293" y="4883573"/>
                  <a:pt x="828886" y="5205306"/>
                  <a:pt x="792480" y="5527040"/>
                </a:cubicBezTo>
              </a:path>
            </a:pathLst>
          </a:custGeom>
          <a:noFill/>
          <a:ln w="190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EB9CCA-2918-0582-63DA-B0571C14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82199-C088-DEAE-5692-06BA7148A1BC}"/>
              </a:ext>
            </a:extLst>
          </p:cNvPr>
          <p:cNvSpPr txBox="1"/>
          <p:nvPr/>
        </p:nvSpPr>
        <p:spPr>
          <a:xfrm>
            <a:off x="7321226" y="4642111"/>
            <a:ext cx="37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→ “finite-dimensional” design problem</a:t>
            </a:r>
            <a:endParaRPr lang="en-BE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89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87" y="958990"/>
            <a:ext cx="4057884" cy="563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90" y="1107526"/>
            <a:ext cx="2544000" cy="266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4" y="508332"/>
            <a:ext cx="3184214" cy="167754"/>
          </a:xfrm>
          <a:prstGeom prst="rect">
            <a:avLst/>
          </a:prstGeom>
        </p:spPr>
      </p:pic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787816"/>
              </p:ext>
            </p:extLst>
          </p:nvPr>
        </p:nvGraphicFramePr>
        <p:xfrm>
          <a:off x="1791071" y="2962600"/>
          <a:ext cx="9763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3" imgW="491760" imgH="160200" progId="Equation.Ribbit">
                  <p:embed/>
                </p:oleObj>
              </mc:Choice>
              <mc:Fallback>
                <p:oleObj name="Formula" r:id="rId13" imgW="491760" imgH="160200" progId="Equation.Ribbit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1071" y="2962600"/>
                        <a:ext cx="976312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952285"/>
              </p:ext>
            </p:extLst>
          </p:nvPr>
        </p:nvGraphicFramePr>
        <p:xfrm>
          <a:off x="2162545" y="3251843"/>
          <a:ext cx="377190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5" imgW="1904040" imgH="287280" progId="Equation.Ribbit">
                  <p:embed/>
                </p:oleObj>
              </mc:Choice>
              <mc:Fallback>
                <p:oleObj name="Formula" r:id="rId15" imgW="1904040" imgH="287280" progId="Equation.Ribbit">
                  <p:embed/>
                  <p:pic>
                    <p:nvPicPr>
                      <p:cNvPr id="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545" y="3251843"/>
                        <a:ext cx="3771900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086539"/>
              </p:ext>
            </p:extLst>
          </p:nvPr>
        </p:nvGraphicFramePr>
        <p:xfrm>
          <a:off x="6450992" y="3337247"/>
          <a:ext cx="199707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ula" r:id="rId17" imgW="1007280" imgH="287280" progId="Equation.Ribbit">
                  <p:embed/>
                </p:oleObj>
              </mc:Choice>
              <mc:Fallback>
                <p:oleObj name="Formula" r:id="rId17" imgW="1007280" imgH="287280" progId="Equation.Ribbit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0992" y="3337247"/>
                        <a:ext cx="1997075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14"/>
          <p:cNvSpPr>
            <a:spLocks/>
          </p:cNvSpPr>
          <p:nvPr/>
        </p:nvSpPr>
        <p:spPr bwMode="auto">
          <a:xfrm>
            <a:off x="6148759" y="2908066"/>
            <a:ext cx="115887" cy="1112837"/>
          </a:xfrm>
          <a:prstGeom prst="rightBrace">
            <a:avLst>
              <a:gd name="adj1" fmla="val 8002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1057687" y="4283166"/>
            <a:ext cx="6762750" cy="1882775"/>
            <a:chOff x="1351333" y="3994051"/>
            <a:chExt cx="6762750" cy="1882775"/>
          </a:xfrm>
        </p:grpSpPr>
        <p:sp>
          <p:nvSpPr>
            <p:cNvPr id="16" name="Line 42"/>
            <p:cNvSpPr>
              <a:spLocks noChangeShapeType="1"/>
            </p:cNvSpPr>
            <p:nvPr/>
          </p:nvSpPr>
          <p:spPr bwMode="auto">
            <a:xfrm>
              <a:off x="5823321" y="3994051"/>
              <a:ext cx="500062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2275364"/>
                </p:ext>
              </p:extLst>
            </p:nvPr>
          </p:nvGraphicFramePr>
          <p:xfrm>
            <a:off x="4092946" y="4165501"/>
            <a:ext cx="97472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19" imgW="491760" imgH="160200" progId="Equation.Ribbit">
                    <p:embed/>
                  </p:oleObj>
                </mc:Choice>
                <mc:Fallback>
                  <p:oleObj name="Formula" r:id="rId19" imgW="491760" imgH="160200" progId="Equation.Ribbit">
                    <p:embed/>
                    <p:pic>
                      <p:nvPicPr>
                        <p:cNvPr id="14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2946" y="4165501"/>
                          <a:ext cx="974725" cy="3175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EA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327538"/>
                </p:ext>
              </p:extLst>
            </p:nvPr>
          </p:nvGraphicFramePr>
          <p:xfrm>
            <a:off x="4107233" y="4760813"/>
            <a:ext cx="487363" cy="269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0" imgW="246600" imgH="137160" progId="Equation.Ribbit">
                    <p:embed/>
                  </p:oleObj>
                </mc:Choice>
                <mc:Fallback>
                  <p:oleObj name="Formula" r:id="rId20" imgW="246600" imgH="137160" progId="Equation.Ribbit">
                    <p:embed/>
                    <p:pic>
                      <p:nvPicPr>
                        <p:cNvPr id="15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7233" y="4760813"/>
                          <a:ext cx="487363" cy="26987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7179260"/>
                </p:ext>
              </p:extLst>
            </p:nvPr>
          </p:nvGraphicFramePr>
          <p:xfrm>
            <a:off x="2713408" y="4186138"/>
            <a:ext cx="574675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2" imgW="289800" imgH="137160" progId="Equation.Ribbit">
                    <p:embed/>
                  </p:oleObj>
                </mc:Choice>
                <mc:Fallback>
                  <p:oleObj name="Formula" r:id="rId22" imgW="289800" imgH="137160" progId="Equation.Ribbit">
                    <p:embed/>
                    <p:pic>
                      <p:nvPicPr>
                        <p:cNvPr id="16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3408" y="4186138"/>
                          <a:ext cx="574675" cy="27146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3288083" y="4340126"/>
              <a:ext cx="8175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5054971" y="4340126"/>
              <a:ext cx="1036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3788146" y="4340126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3788146" y="4916388"/>
              <a:ext cx="3063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4596183" y="4916388"/>
              <a:ext cx="6905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4824783" y="4916388"/>
              <a:ext cx="0" cy="652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H="1">
              <a:off x="1789483" y="5568851"/>
              <a:ext cx="3035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>
              <a:off x="2481633" y="4340126"/>
              <a:ext cx="231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8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4100943"/>
                </p:ext>
              </p:extLst>
            </p:nvPr>
          </p:nvGraphicFramePr>
          <p:xfrm>
            <a:off x="5323258" y="4719538"/>
            <a:ext cx="47307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4" imgW="237600" imgH="160200" progId="Equation.Ribbit">
                    <p:embed/>
                  </p:oleObj>
                </mc:Choice>
                <mc:Fallback>
                  <p:oleObj name="Formula" r:id="rId24" imgW="237600" imgH="160200" progId="Equation.Ribbit">
                    <p:embed/>
                    <p:pic>
                      <p:nvPicPr>
                        <p:cNvPr id="25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3258" y="4719538"/>
                          <a:ext cx="473075" cy="3175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Line 35"/>
            <p:cNvSpPr>
              <a:spLocks noChangeShapeType="1"/>
            </p:cNvSpPr>
            <p:nvPr/>
          </p:nvSpPr>
          <p:spPr bwMode="auto">
            <a:xfrm>
              <a:off x="5797921" y="4916388"/>
              <a:ext cx="2952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6091608" y="4186138"/>
              <a:ext cx="307975" cy="84455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37"/>
            <p:cNvSpPr txBox="1">
              <a:spLocks noChangeArrowheads="1"/>
            </p:cNvSpPr>
            <p:nvPr/>
          </p:nvSpPr>
          <p:spPr bwMode="auto">
            <a:xfrm>
              <a:off x="6082083" y="4148038"/>
              <a:ext cx="317500" cy="9159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/>
                <a:t>+</a:t>
              </a:r>
            </a:p>
            <a:p>
              <a:endParaRPr lang="nl-BE"/>
            </a:p>
            <a:p>
              <a:r>
                <a:rPr lang="nl-BE"/>
                <a:t>-</a:t>
              </a:r>
            </a:p>
          </p:txBody>
        </p:sp>
        <p:sp>
          <p:nvSpPr>
            <p:cNvPr id="32" name="Text Box 38"/>
            <p:cNvSpPr txBox="1">
              <a:spLocks noChangeArrowheads="1"/>
            </p:cNvSpPr>
            <p:nvPr/>
          </p:nvSpPr>
          <p:spPr bwMode="auto">
            <a:xfrm>
              <a:off x="2154608" y="4154388"/>
              <a:ext cx="327025" cy="92551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BE"/>
                <a:t>+</a:t>
              </a:r>
            </a:p>
            <a:p>
              <a:r>
                <a:rPr lang="nl-BE"/>
                <a:t>-</a:t>
              </a:r>
            </a:p>
            <a:p>
              <a:r>
                <a:rPr lang="nl-BE"/>
                <a:t>-</a:t>
              </a:r>
            </a:p>
          </p:txBody>
        </p:sp>
        <p:sp>
          <p:nvSpPr>
            <p:cNvPr id="33" name="Line 39"/>
            <p:cNvSpPr>
              <a:spLocks noChangeShapeType="1"/>
            </p:cNvSpPr>
            <p:nvPr/>
          </p:nvSpPr>
          <p:spPr bwMode="auto">
            <a:xfrm>
              <a:off x="1351333" y="4340126"/>
              <a:ext cx="7858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40"/>
            <p:cNvSpPr>
              <a:spLocks noChangeShapeType="1"/>
            </p:cNvSpPr>
            <p:nvPr/>
          </p:nvSpPr>
          <p:spPr bwMode="auto">
            <a:xfrm flipV="1">
              <a:off x="1789483" y="4905276"/>
              <a:ext cx="0" cy="6635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41"/>
            <p:cNvSpPr>
              <a:spLocks noChangeShapeType="1"/>
            </p:cNvSpPr>
            <p:nvPr/>
          </p:nvSpPr>
          <p:spPr bwMode="auto">
            <a:xfrm>
              <a:off x="1789483" y="4905276"/>
              <a:ext cx="3651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>
              <a:off x="6399583" y="4608413"/>
              <a:ext cx="346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46"/>
            <p:cNvSpPr>
              <a:spLocks noChangeShapeType="1"/>
            </p:cNvSpPr>
            <p:nvPr/>
          </p:nvSpPr>
          <p:spPr bwMode="auto">
            <a:xfrm>
              <a:off x="6745658" y="4608413"/>
              <a:ext cx="0" cy="1268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47"/>
            <p:cNvSpPr>
              <a:spLocks noChangeShapeType="1"/>
            </p:cNvSpPr>
            <p:nvPr/>
          </p:nvSpPr>
          <p:spPr bwMode="auto">
            <a:xfrm flipH="1">
              <a:off x="1351333" y="5876826"/>
              <a:ext cx="5394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48"/>
            <p:cNvSpPr>
              <a:spLocks noChangeShapeType="1"/>
            </p:cNvSpPr>
            <p:nvPr/>
          </p:nvSpPr>
          <p:spPr bwMode="auto">
            <a:xfrm flipV="1">
              <a:off x="1351333" y="4648101"/>
              <a:ext cx="0" cy="1228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49"/>
            <p:cNvSpPr>
              <a:spLocks noChangeShapeType="1"/>
            </p:cNvSpPr>
            <p:nvPr/>
          </p:nvSpPr>
          <p:spPr bwMode="auto">
            <a:xfrm>
              <a:off x="1351333" y="4648101"/>
              <a:ext cx="8032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8740172"/>
                </p:ext>
              </p:extLst>
            </p:nvPr>
          </p:nvGraphicFramePr>
          <p:xfrm>
            <a:off x="6553571" y="4241701"/>
            <a:ext cx="1560512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6" imgW="787680" imgH="137160" progId="Equation.Ribbit">
                    <p:embed/>
                  </p:oleObj>
                </mc:Choice>
                <mc:Fallback>
                  <p:oleObj name="Formula" r:id="rId26" imgW="787680" imgH="137160" progId="Equation.Ribbit">
                    <p:embed/>
                    <p:pic>
                      <p:nvPicPr>
                        <p:cNvPr id="39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571" y="4241701"/>
                          <a:ext cx="1560512" cy="27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6741623"/>
                </p:ext>
              </p:extLst>
            </p:nvPr>
          </p:nvGraphicFramePr>
          <p:xfrm>
            <a:off x="3513508" y="4049613"/>
            <a:ext cx="390525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28" imgW="196920" imgH="137160" progId="Equation.Ribbit">
                    <p:embed/>
                  </p:oleObj>
                </mc:Choice>
                <mc:Fallback>
                  <p:oleObj name="Formula" r:id="rId28" imgW="196920" imgH="137160" progId="Equation.Ribbit">
                    <p:embed/>
                    <p:pic>
                      <p:nvPicPr>
                        <p:cNvPr id="40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3508" y="4049613"/>
                          <a:ext cx="390525" cy="271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4217065"/>
                </p:ext>
              </p:extLst>
            </p:nvPr>
          </p:nvGraphicFramePr>
          <p:xfrm>
            <a:off x="5247058" y="4033738"/>
            <a:ext cx="379413" cy="271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30" imgW="191880" imgH="137160" progId="Equation.Ribbit">
                    <p:embed/>
                  </p:oleObj>
                </mc:Choice>
                <mc:Fallback>
                  <p:oleObj name="Formula" r:id="rId30" imgW="191880" imgH="137160" progId="Equation.Ribbit">
                    <p:embed/>
                    <p:pic>
                      <p:nvPicPr>
                        <p:cNvPr id="41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7058" y="4033738"/>
                          <a:ext cx="379413" cy="2714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5969946"/>
                </p:ext>
              </p:extLst>
            </p:nvPr>
          </p:nvGraphicFramePr>
          <p:xfrm>
            <a:off x="4738688" y="4570413"/>
            <a:ext cx="382587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ula" r:id="rId32" imgW="194400" imgH="136080" progId="Equation.Ribbit">
                    <p:embed/>
                  </p:oleObj>
                </mc:Choice>
                <mc:Fallback>
                  <p:oleObj name="Formula" r:id="rId32" imgW="194400" imgH="136080" progId="Equation.Ribbit">
                    <p:embed/>
                    <p:pic>
                      <p:nvPicPr>
                        <p:cNvPr id="42" name="Object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8688" y="4570413"/>
                          <a:ext cx="382587" cy="27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" name="Text Box 56"/>
          <p:cNvSpPr txBox="1">
            <a:spLocks noChangeArrowheads="1"/>
          </p:cNvSpPr>
          <p:nvPr/>
        </p:nvSpPr>
        <p:spPr bwMode="auto">
          <a:xfrm>
            <a:off x="5231183" y="4312947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BE"/>
          </a:p>
        </p:txBody>
      </p:sp>
      <p:pic>
        <p:nvPicPr>
          <p:cNvPr id="54" name="Picture 5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16" y="2654233"/>
            <a:ext cx="3723632" cy="207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86" y="3053054"/>
            <a:ext cx="551314" cy="201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" y="3436940"/>
            <a:ext cx="981943" cy="1604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92" y="3076223"/>
            <a:ext cx="1841189" cy="20478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" y="1906487"/>
            <a:ext cx="7235417" cy="20795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8534400" y="0"/>
            <a:ext cx="592631" cy="2042160"/>
          </a:xfrm>
          <a:custGeom>
            <a:avLst/>
            <a:gdLst>
              <a:gd name="connsiteX0" fmla="*/ 0 w 592631"/>
              <a:gd name="connsiteY0" fmla="*/ 2042160 h 2042160"/>
              <a:gd name="connsiteX1" fmla="*/ 589280 w 592631"/>
              <a:gd name="connsiteY1" fmla="*/ 1320800 h 2042160"/>
              <a:gd name="connsiteX2" fmla="*/ 254000 w 592631"/>
              <a:gd name="connsiteY2" fmla="*/ 386080 h 2042160"/>
              <a:gd name="connsiteX3" fmla="*/ 558800 w 592631"/>
              <a:gd name="connsiteY3" fmla="*/ 0 h 204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631" h="2042160">
                <a:moveTo>
                  <a:pt x="0" y="2042160"/>
                </a:moveTo>
                <a:cubicBezTo>
                  <a:pt x="273473" y="1819486"/>
                  <a:pt x="546947" y="1596813"/>
                  <a:pt x="589280" y="1320800"/>
                </a:cubicBezTo>
                <a:cubicBezTo>
                  <a:pt x="631613" y="1044787"/>
                  <a:pt x="259080" y="606213"/>
                  <a:pt x="254000" y="386080"/>
                </a:cubicBezTo>
                <a:cubicBezTo>
                  <a:pt x="248920" y="165947"/>
                  <a:pt x="403860" y="82973"/>
                  <a:pt x="558800" y="0"/>
                </a:cubicBezTo>
              </a:path>
            </a:pathLst>
          </a:custGeom>
          <a:noFill/>
          <a:ln w="190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1ED22D-41C4-13A6-CC2A-6C036F63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216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576000" y="282178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Properties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pic>
        <p:nvPicPr>
          <p:cNvPr id="50" name="Picture 4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0" y="1012759"/>
            <a:ext cx="4335916" cy="205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0" y="2265831"/>
            <a:ext cx="4976173" cy="54034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44" y="3341450"/>
            <a:ext cx="5094852" cy="23248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24" y="4707461"/>
            <a:ext cx="4844770" cy="316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0" y="3828431"/>
            <a:ext cx="5312898" cy="48358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52" y="5387707"/>
            <a:ext cx="7156111" cy="232076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334059" y="454717"/>
            <a:ext cx="5536507" cy="4319670"/>
            <a:chOff x="6916366" y="554488"/>
            <a:chExt cx="5136381" cy="414118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196519" y="908835"/>
              <a:ext cx="4813367" cy="378684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519" y="554488"/>
              <a:ext cx="4856228" cy="208457"/>
            </a:xfrm>
            <a:prstGeom prst="rect">
              <a:avLst/>
            </a:prstGeom>
          </p:spPr>
        </p:pic>
        <p:sp>
          <p:nvSpPr>
            <p:cNvPr id="64" name="Left Brace 63"/>
            <p:cNvSpPr/>
            <p:nvPr/>
          </p:nvSpPr>
          <p:spPr>
            <a:xfrm>
              <a:off x="6916366" y="1012759"/>
              <a:ext cx="408562" cy="3277139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86A8B8-41C1-BBA1-4214-C78F57C5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3059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5544A0-1E0E-7F0B-867E-996A814F8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00" y="1376736"/>
            <a:ext cx="11041200" cy="4464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Applications and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Basic properties time-delay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Dimension reduction using predictor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Dimension reduction using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Switched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Smooth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Fixed-time observers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Time-delay methods in vibration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Conclusions</a:t>
            </a:r>
          </a:p>
          <a:p>
            <a:endParaRPr lang="en-B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D3AB7A-86C5-E0E0-FCFA-4259730A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63C90-29BD-094B-CA47-B536D7B6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08919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7394" y="399843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Act-and-wait control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98" y="1615334"/>
            <a:ext cx="3699260" cy="505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98" y="1043755"/>
            <a:ext cx="699429" cy="20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06201-750D-F01F-516E-155ED5DA02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828543" y="1064328"/>
            <a:ext cx="3831802" cy="231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79" y="1615334"/>
            <a:ext cx="5423680" cy="5486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63" y="5199471"/>
            <a:ext cx="4829866" cy="54758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928008" y="4588066"/>
            <a:ext cx="2181492" cy="165993"/>
            <a:chOff x="6928008" y="4588066"/>
            <a:chExt cx="2181492" cy="165993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6928008" y="4754059"/>
              <a:ext cx="218149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145" y="4588066"/>
              <a:ext cx="913999" cy="15713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687579" y="2646246"/>
            <a:ext cx="5543480" cy="1598685"/>
            <a:chOff x="3171217" y="2605413"/>
            <a:chExt cx="5977808" cy="1723939"/>
          </a:xfrm>
        </p:grpSpPr>
        <p:sp>
          <p:nvSpPr>
            <p:cNvPr id="17" name="Freeform 16"/>
            <p:cNvSpPr/>
            <p:nvPr/>
          </p:nvSpPr>
          <p:spPr>
            <a:xfrm>
              <a:off x="3293501" y="3132306"/>
              <a:ext cx="1147864" cy="334878"/>
            </a:xfrm>
            <a:custGeom>
              <a:avLst/>
              <a:gdLst>
                <a:gd name="connsiteX0" fmla="*/ 0 w 1147864"/>
                <a:gd name="connsiteY0" fmla="*/ 334878 h 334878"/>
                <a:gd name="connsiteX1" fmla="*/ 525294 w 1147864"/>
                <a:gd name="connsiteY1" fmla="*/ 4138 h 334878"/>
                <a:gd name="connsiteX2" fmla="*/ 1147864 w 1147864"/>
                <a:gd name="connsiteY2" fmla="*/ 179236 h 33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7864" h="334878">
                  <a:moveTo>
                    <a:pt x="0" y="334878"/>
                  </a:moveTo>
                  <a:cubicBezTo>
                    <a:pt x="166991" y="182478"/>
                    <a:pt x="333983" y="30078"/>
                    <a:pt x="525294" y="4138"/>
                  </a:cubicBezTo>
                  <a:cubicBezTo>
                    <a:pt x="716605" y="-21802"/>
                    <a:pt x="932234" y="78717"/>
                    <a:pt x="1147864" y="179236"/>
                  </a:cubicBezTo>
                </a:path>
              </a:pathLst>
            </a:custGeom>
            <a:noFill/>
            <a:ln w="28575">
              <a:solidFill>
                <a:srgbClr val="DCE7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464996" y="2951013"/>
              <a:ext cx="1185163" cy="652727"/>
            </a:xfrm>
            <a:custGeom>
              <a:avLst/>
              <a:gdLst>
                <a:gd name="connsiteX0" fmla="*/ 0 w 1167319"/>
                <a:gd name="connsiteY0" fmla="*/ 369651 h 636261"/>
                <a:gd name="connsiteX1" fmla="*/ 642025 w 1167319"/>
                <a:gd name="connsiteY1" fmla="*/ 622570 h 636261"/>
                <a:gd name="connsiteX2" fmla="*/ 1167319 w 1167319"/>
                <a:gd name="connsiteY2" fmla="*/ 0 h 63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7319" h="636261">
                  <a:moveTo>
                    <a:pt x="0" y="369651"/>
                  </a:moveTo>
                  <a:cubicBezTo>
                    <a:pt x="223736" y="526914"/>
                    <a:pt x="447472" y="684178"/>
                    <a:pt x="642025" y="622570"/>
                  </a:cubicBezTo>
                  <a:cubicBezTo>
                    <a:pt x="836578" y="560962"/>
                    <a:pt x="1001948" y="280481"/>
                    <a:pt x="1167319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642043" y="2605413"/>
              <a:ext cx="1219200" cy="428858"/>
            </a:xfrm>
            <a:custGeom>
              <a:avLst/>
              <a:gdLst>
                <a:gd name="connsiteX0" fmla="*/ 0 w 1507787"/>
                <a:gd name="connsiteY0" fmla="*/ 341310 h 428858"/>
                <a:gd name="connsiteX1" fmla="*/ 603115 w 1507787"/>
                <a:gd name="connsiteY1" fmla="*/ 841 h 428858"/>
                <a:gd name="connsiteX2" fmla="*/ 1507787 w 1507787"/>
                <a:gd name="connsiteY2" fmla="*/ 428858 h 42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787" h="428858">
                  <a:moveTo>
                    <a:pt x="0" y="341310"/>
                  </a:moveTo>
                  <a:cubicBezTo>
                    <a:pt x="175908" y="163780"/>
                    <a:pt x="351817" y="-13750"/>
                    <a:pt x="603115" y="841"/>
                  </a:cubicBezTo>
                  <a:cubicBezTo>
                    <a:pt x="854413" y="15432"/>
                    <a:pt x="1181100" y="222145"/>
                    <a:pt x="1507787" y="428858"/>
                  </a:cubicBezTo>
                </a:path>
              </a:pathLst>
            </a:cu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171217" y="4319081"/>
              <a:ext cx="59778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0"/>
            </p:cNvCxnSpPr>
            <p:nvPr/>
          </p:nvCxnSpPr>
          <p:spPr>
            <a:xfrm>
              <a:off x="4464996" y="3330231"/>
              <a:ext cx="0" cy="99912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648527" y="2957209"/>
              <a:ext cx="0" cy="1361872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6861242" y="3015575"/>
              <a:ext cx="1" cy="1303506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4408315" y="3260876"/>
              <a:ext cx="94548" cy="9454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1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33" y="4405409"/>
            <a:ext cx="111086" cy="101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04" y="4352512"/>
            <a:ext cx="222144" cy="1549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55" y="4358938"/>
            <a:ext cx="224921" cy="1577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74" y="2794541"/>
            <a:ext cx="1088610" cy="203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92" y="2374396"/>
            <a:ext cx="2428222" cy="204728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7672579" y="2816091"/>
            <a:ext cx="609600" cy="963662"/>
          </a:xfrm>
          <a:custGeom>
            <a:avLst/>
            <a:gdLst>
              <a:gd name="connsiteX0" fmla="*/ 0 w 609600"/>
              <a:gd name="connsiteY0" fmla="*/ 802640 h 963662"/>
              <a:gd name="connsiteX1" fmla="*/ 264160 w 609600"/>
              <a:gd name="connsiteY1" fmla="*/ 904240 h 963662"/>
              <a:gd name="connsiteX2" fmla="*/ 609600 w 609600"/>
              <a:gd name="connsiteY2" fmla="*/ 0 h 96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63662">
                <a:moveTo>
                  <a:pt x="0" y="802640"/>
                </a:moveTo>
                <a:cubicBezTo>
                  <a:pt x="81280" y="920326"/>
                  <a:pt x="162560" y="1038013"/>
                  <a:pt x="264160" y="904240"/>
                </a:cubicBezTo>
                <a:cubicBezTo>
                  <a:pt x="365760" y="770467"/>
                  <a:pt x="487680" y="385233"/>
                  <a:pt x="609600" y="0"/>
                </a:cubicBezTo>
              </a:path>
            </a:pathLst>
          </a:custGeom>
          <a:noFill/>
          <a:ln w="19050"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5" name="Straight Connector 34"/>
          <p:cNvCxnSpPr>
            <a:stCxn id="17" idx="0"/>
          </p:cNvCxnSpPr>
          <p:nvPr/>
        </p:nvCxnSpPr>
        <p:spPr>
          <a:xfrm>
            <a:off x="5800978" y="3445401"/>
            <a:ext cx="0" cy="79000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84" y="4386291"/>
            <a:ext cx="98576" cy="1577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3" y="5361232"/>
            <a:ext cx="4847560" cy="208435"/>
          </a:xfrm>
          <a:prstGeom prst="rect">
            <a:avLst/>
          </a:prstGeom>
        </p:spPr>
      </p:pic>
      <p:sp>
        <p:nvSpPr>
          <p:cNvPr id="57" name="Freeform 56"/>
          <p:cNvSpPr/>
          <p:nvPr/>
        </p:nvSpPr>
        <p:spPr>
          <a:xfrm>
            <a:off x="9144000" y="3068178"/>
            <a:ext cx="965200" cy="258033"/>
          </a:xfrm>
          <a:custGeom>
            <a:avLst/>
            <a:gdLst>
              <a:gd name="connsiteX0" fmla="*/ 0 w 965200"/>
              <a:gd name="connsiteY0" fmla="*/ 0 h 258033"/>
              <a:gd name="connsiteX1" fmla="*/ 426720 w 965200"/>
              <a:gd name="connsiteY1" fmla="*/ 254000 h 258033"/>
              <a:gd name="connsiteX2" fmla="*/ 965200 w 965200"/>
              <a:gd name="connsiteY2" fmla="*/ 132080 h 25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5200" h="258033">
                <a:moveTo>
                  <a:pt x="0" y="0"/>
                </a:moveTo>
                <a:cubicBezTo>
                  <a:pt x="132926" y="115993"/>
                  <a:pt x="265853" y="231987"/>
                  <a:pt x="426720" y="254000"/>
                </a:cubicBezTo>
                <a:cubicBezTo>
                  <a:pt x="587587" y="276013"/>
                  <a:pt x="776393" y="204046"/>
                  <a:pt x="965200" y="132080"/>
                </a:cubicBez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1" name="Freeform 60"/>
          <p:cNvSpPr/>
          <p:nvPr/>
        </p:nvSpPr>
        <p:spPr>
          <a:xfrm>
            <a:off x="10119360" y="3072818"/>
            <a:ext cx="907440" cy="289769"/>
          </a:xfrm>
          <a:custGeom>
            <a:avLst/>
            <a:gdLst>
              <a:gd name="connsiteX0" fmla="*/ 0 w 772160"/>
              <a:gd name="connsiteY0" fmla="*/ 86492 h 218572"/>
              <a:gd name="connsiteX1" fmla="*/ 386080 w 772160"/>
              <a:gd name="connsiteY1" fmla="*/ 5212 h 218572"/>
              <a:gd name="connsiteX2" fmla="*/ 772160 w 772160"/>
              <a:gd name="connsiteY2" fmla="*/ 218572 h 21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160" h="218572">
                <a:moveTo>
                  <a:pt x="0" y="86492"/>
                </a:moveTo>
                <a:cubicBezTo>
                  <a:pt x="128693" y="34845"/>
                  <a:pt x="257387" y="-16801"/>
                  <a:pt x="386080" y="5212"/>
                </a:cubicBezTo>
                <a:cubicBezTo>
                  <a:pt x="514773" y="27225"/>
                  <a:pt x="643466" y="122898"/>
                  <a:pt x="772160" y="218572"/>
                </a:cubicBezTo>
              </a:path>
            </a:pathLst>
          </a:cu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84" name="Straight Connector 83"/>
          <p:cNvCxnSpPr>
            <a:stCxn id="57" idx="2"/>
          </p:cNvCxnSpPr>
          <p:nvPr/>
        </p:nvCxnSpPr>
        <p:spPr>
          <a:xfrm flipH="1">
            <a:off x="10108225" y="3200258"/>
            <a:ext cx="975" cy="104906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1015665" y="3341761"/>
            <a:ext cx="1" cy="93639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B18936A-D4E3-2A93-304B-8FB1C1BD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965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45" y="1178288"/>
            <a:ext cx="3905319" cy="5475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21" y="2194000"/>
            <a:ext cx="2641676" cy="5205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21" y="2994007"/>
            <a:ext cx="3137829" cy="4876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23950" y="450530"/>
            <a:ext cx="658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for direct eigenvalue placement of </a:t>
            </a:r>
            <a:r>
              <a:rPr lang="en-US" dirty="0" err="1"/>
              <a:t>monodromy</a:t>
            </a:r>
            <a:r>
              <a:rPr lang="en-US" dirty="0"/>
              <a:t> matrix</a:t>
            </a:r>
            <a:endParaRPr lang="nl-B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33" y="2161144"/>
            <a:ext cx="1976228" cy="1659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63" y="2161144"/>
            <a:ext cx="2963279" cy="133899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173352" y="1869052"/>
            <a:ext cx="2574475" cy="597531"/>
            <a:chOff x="5212264" y="1606400"/>
            <a:chExt cx="2574475" cy="597531"/>
          </a:xfrm>
        </p:grpSpPr>
        <p:sp>
          <p:nvSpPr>
            <p:cNvPr id="26" name="Oval 25"/>
            <p:cNvSpPr/>
            <p:nvPr/>
          </p:nvSpPr>
          <p:spPr>
            <a:xfrm>
              <a:off x="5212264" y="1806898"/>
              <a:ext cx="1362075" cy="3970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6162675" y="1725877"/>
              <a:ext cx="142875" cy="810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386" y="1606400"/>
              <a:ext cx="1448353" cy="159987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161395" y="3717512"/>
            <a:ext cx="548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for fixed-time stability / deadbeat response</a:t>
            </a:r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73" y="4361221"/>
            <a:ext cx="3081707" cy="2112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46" y="4890568"/>
            <a:ext cx="6421553" cy="2466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87" y="5413449"/>
            <a:ext cx="5541943" cy="2290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75" y="5413449"/>
            <a:ext cx="2374104" cy="229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73" y="5905611"/>
            <a:ext cx="9725649" cy="2092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965060" y="181793"/>
            <a:ext cx="3404452" cy="1728442"/>
            <a:chOff x="7010420" y="1166943"/>
            <a:chExt cx="4258449" cy="2162017"/>
          </a:xfrm>
        </p:grpSpPr>
        <p:grpSp>
          <p:nvGrpSpPr>
            <p:cNvPr id="22" name="Group 21"/>
            <p:cNvGrpSpPr/>
            <p:nvPr/>
          </p:nvGrpSpPr>
          <p:grpSpPr>
            <a:xfrm>
              <a:off x="7010420" y="1709758"/>
              <a:ext cx="4258449" cy="1619202"/>
              <a:chOff x="6230715" y="1655401"/>
              <a:chExt cx="5543480" cy="2107813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7471144" y="3597221"/>
                <a:ext cx="2181492" cy="165993"/>
                <a:chOff x="6928008" y="4588066"/>
                <a:chExt cx="2181492" cy="165993"/>
              </a:xfrm>
            </p:grpSpPr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6928008" y="4754059"/>
                  <a:ext cx="2181492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9" name="Picture 58"/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2145" y="4588066"/>
                  <a:ext cx="913999" cy="157137"/>
                </a:xfrm>
                <a:prstGeom prst="rect">
                  <a:avLst/>
                </a:prstGeom>
              </p:spPr>
            </p:pic>
          </p:grpSp>
          <p:grpSp>
            <p:nvGrpSpPr>
              <p:cNvPr id="36" name="Group 35"/>
              <p:cNvGrpSpPr/>
              <p:nvPr/>
            </p:nvGrpSpPr>
            <p:grpSpPr>
              <a:xfrm>
                <a:off x="6230715" y="1655401"/>
                <a:ext cx="5543480" cy="1598685"/>
                <a:chOff x="3171217" y="2605413"/>
                <a:chExt cx="5977808" cy="1723939"/>
              </a:xfrm>
            </p:grpSpPr>
            <p:sp>
              <p:nvSpPr>
                <p:cNvPr id="50" name="Freeform 49"/>
                <p:cNvSpPr/>
                <p:nvPr/>
              </p:nvSpPr>
              <p:spPr>
                <a:xfrm>
                  <a:off x="3293501" y="3132306"/>
                  <a:ext cx="1147864" cy="334878"/>
                </a:xfrm>
                <a:custGeom>
                  <a:avLst/>
                  <a:gdLst>
                    <a:gd name="connsiteX0" fmla="*/ 0 w 1147864"/>
                    <a:gd name="connsiteY0" fmla="*/ 334878 h 334878"/>
                    <a:gd name="connsiteX1" fmla="*/ 525294 w 1147864"/>
                    <a:gd name="connsiteY1" fmla="*/ 4138 h 334878"/>
                    <a:gd name="connsiteX2" fmla="*/ 1147864 w 1147864"/>
                    <a:gd name="connsiteY2" fmla="*/ 179236 h 334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7864" h="334878">
                      <a:moveTo>
                        <a:pt x="0" y="334878"/>
                      </a:moveTo>
                      <a:cubicBezTo>
                        <a:pt x="166991" y="182478"/>
                        <a:pt x="333983" y="30078"/>
                        <a:pt x="525294" y="4138"/>
                      </a:cubicBezTo>
                      <a:cubicBezTo>
                        <a:pt x="716605" y="-21802"/>
                        <a:pt x="932234" y="78717"/>
                        <a:pt x="1147864" y="179236"/>
                      </a:cubicBezTo>
                    </a:path>
                  </a:pathLst>
                </a:custGeom>
                <a:noFill/>
                <a:ln w="28575">
                  <a:solidFill>
                    <a:srgbClr val="DCE7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>
                  <a:off x="4464996" y="2951013"/>
                  <a:ext cx="1185163" cy="652727"/>
                </a:xfrm>
                <a:custGeom>
                  <a:avLst/>
                  <a:gdLst>
                    <a:gd name="connsiteX0" fmla="*/ 0 w 1167319"/>
                    <a:gd name="connsiteY0" fmla="*/ 369651 h 636261"/>
                    <a:gd name="connsiteX1" fmla="*/ 642025 w 1167319"/>
                    <a:gd name="connsiteY1" fmla="*/ 622570 h 636261"/>
                    <a:gd name="connsiteX2" fmla="*/ 1167319 w 1167319"/>
                    <a:gd name="connsiteY2" fmla="*/ 0 h 63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7319" h="636261">
                      <a:moveTo>
                        <a:pt x="0" y="369651"/>
                      </a:moveTo>
                      <a:cubicBezTo>
                        <a:pt x="223736" y="526914"/>
                        <a:pt x="447472" y="684178"/>
                        <a:pt x="642025" y="622570"/>
                      </a:cubicBezTo>
                      <a:cubicBezTo>
                        <a:pt x="836578" y="560962"/>
                        <a:pt x="1001948" y="280481"/>
                        <a:pt x="1167319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52" name="Freeform 51"/>
                <p:cNvSpPr/>
                <p:nvPr/>
              </p:nvSpPr>
              <p:spPr>
                <a:xfrm>
                  <a:off x="5642043" y="2605413"/>
                  <a:ext cx="1219200" cy="428858"/>
                </a:xfrm>
                <a:custGeom>
                  <a:avLst/>
                  <a:gdLst>
                    <a:gd name="connsiteX0" fmla="*/ 0 w 1507787"/>
                    <a:gd name="connsiteY0" fmla="*/ 341310 h 428858"/>
                    <a:gd name="connsiteX1" fmla="*/ 603115 w 1507787"/>
                    <a:gd name="connsiteY1" fmla="*/ 841 h 428858"/>
                    <a:gd name="connsiteX2" fmla="*/ 1507787 w 1507787"/>
                    <a:gd name="connsiteY2" fmla="*/ 428858 h 42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07787" h="428858">
                      <a:moveTo>
                        <a:pt x="0" y="341310"/>
                      </a:moveTo>
                      <a:cubicBezTo>
                        <a:pt x="175908" y="163780"/>
                        <a:pt x="351817" y="-13750"/>
                        <a:pt x="603115" y="841"/>
                      </a:cubicBezTo>
                      <a:cubicBezTo>
                        <a:pt x="854413" y="15432"/>
                        <a:pt x="1181100" y="222145"/>
                        <a:pt x="1507787" y="428858"/>
                      </a:cubicBezTo>
                    </a:path>
                  </a:pathLst>
                </a:custGeom>
                <a:noFill/>
                <a:ln w="28575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3171217" y="4319081"/>
                  <a:ext cx="5977808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>
                  <a:stCxn id="51" idx="0"/>
                </p:cNvCxnSpPr>
                <p:nvPr/>
              </p:nvCxnSpPr>
              <p:spPr>
                <a:xfrm>
                  <a:off x="4464996" y="3330231"/>
                  <a:ext cx="0" cy="999121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5648527" y="2957209"/>
                  <a:ext cx="0" cy="1361872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6861242" y="3015575"/>
                  <a:ext cx="1" cy="1303506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56"/>
                <p:cNvSpPr/>
                <p:nvPr/>
              </p:nvSpPr>
              <p:spPr>
                <a:xfrm>
                  <a:off x="4408315" y="3260876"/>
                  <a:ext cx="94548" cy="94548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37" name="Picture 36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1769" y="3414564"/>
                <a:ext cx="111086" cy="101486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6640" y="3361667"/>
                <a:ext cx="222144" cy="154977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5591" y="3368093"/>
                <a:ext cx="224921" cy="157745"/>
              </a:xfrm>
              <a:prstGeom prst="rect">
                <a:avLst/>
              </a:prstGeom>
            </p:spPr>
          </p:pic>
          <p:cxnSp>
            <p:nvCxnSpPr>
              <p:cNvPr id="44" name="Straight Connector 43"/>
              <p:cNvCxnSpPr>
                <a:stCxn id="50" idx="0"/>
              </p:cNvCxnSpPr>
              <p:nvPr/>
            </p:nvCxnSpPr>
            <p:spPr>
              <a:xfrm>
                <a:off x="6344114" y="2454556"/>
                <a:ext cx="0" cy="790001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0820" y="3395446"/>
                <a:ext cx="98576" cy="157745"/>
              </a:xfrm>
              <a:prstGeom prst="rect">
                <a:avLst/>
              </a:prstGeom>
            </p:spPr>
          </p:pic>
          <p:sp>
            <p:nvSpPr>
              <p:cNvPr id="46" name="Freeform 45"/>
              <p:cNvSpPr/>
              <p:nvPr/>
            </p:nvSpPr>
            <p:spPr>
              <a:xfrm>
                <a:off x="9687136" y="2077333"/>
                <a:ext cx="965200" cy="258033"/>
              </a:xfrm>
              <a:custGeom>
                <a:avLst/>
                <a:gdLst>
                  <a:gd name="connsiteX0" fmla="*/ 0 w 965200"/>
                  <a:gd name="connsiteY0" fmla="*/ 0 h 258033"/>
                  <a:gd name="connsiteX1" fmla="*/ 426720 w 965200"/>
                  <a:gd name="connsiteY1" fmla="*/ 254000 h 258033"/>
                  <a:gd name="connsiteX2" fmla="*/ 965200 w 965200"/>
                  <a:gd name="connsiteY2" fmla="*/ 132080 h 25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5200" h="258033">
                    <a:moveTo>
                      <a:pt x="0" y="0"/>
                    </a:moveTo>
                    <a:cubicBezTo>
                      <a:pt x="132926" y="115993"/>
                      <a:pt x="265853" y="231987"/>
                      <a:pt x="426720" y="254000"/>
                    </a:cubicBezTo>
                    <a:cubicBezTo>
                      <a:pt x="587587" y="276013"/>
                      <a:pt x="776393" y="204046"/>
                      <a:pt x="965200" y="13208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10662496" y="2081973"/>
                <a:ext cx="907440" cy="289769"/>
              </a:xfrm>
              <a:custGeom>
                <a:avLst/>
                <a:gdLst>
                  <a:gd name="connsiteX0" fmla="*/ 0 w 772160"/>
                  <a:gd name="connsiteY0" fmla="*/ 86492 h 218572"/>
                  <a:gd name="connsiteX1" fmla="*/ 386080 w 772160"/>
                  <a:gd name="connsiteY1" fmla="*/ 5212 h 218572"/>
                  <a:gd name="connsiteX2" fmla="*/ 772160 w 772160"/>
                  <a:gd name="connsiteY2" fmla="*/ 218572 h 21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160" h="218572">
                    <a:moveTo>
                      <a:pt x="0" y="86492"/>
                    </a:moveTo>
                    <a:cubicBezTo>
                      <a:pt x="128693" y="34845"/>
                      <a:pt x="257387" y="-16801"/>
                      <a:pt x="386080" y="5212"/>
                    </a:cubicBezTo>
                    <a:cubicBezTo>
                      <a:pt x="514773" y="27225"/>
                      <a:pt x="643466" y="122898"/>
                      <a:pt x="772160" y="218572"/>
                    </a:cubicBezTo>
                  </a:path>
                </a:pathLst>
              </a:custGeom>
              <a:noFill/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cxnSp>
            <p:nvCxnSpPr>
              <p:cNvPr id="48" name="Straight Connector 47"/>
              <p:cNvCxnSpPr>
                <a:stCxn id="46" idx="2"/>
              </p:cNvCxnSpPr>
              <p:nvPr/>
            </p:nvCxnSpPr>
            <p:spPr>
              <a:xfrm flipH="1">
                <a:off x="10651361" y="2209413"/>
                <a:ext cx="975" cy="1049064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1558801" y="2350916"/>
                <a:ext cx="1" cy="936391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H="1" flipV="1">
              <a:off x="7925376" y="1470933"/>
              <a:ext cx="6702" cy="5474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9672888" y="1464379"/>
              <a:ext cx="0" cy="484133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7913604" y="1454854"/>
              <a:ext cx="174975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549" y="1166943"/>
              <a:ext cx="170057" cy="16320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E140E-F8A8-CE6C-48E1-37F2E782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1148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3276" y="422875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for fixed-time stability (II)</a:t>
            </a:r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1" y="1171623"/>
            <a:ext cx="2161371" cy="109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5427" y="148142"/>
            <a:ext cx="3073947" cy="3174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68" y="1391535"/>
            <a:ext cx="3253098" cy="22945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409950" y="1709706"/>
            <a:ext cx="349567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73276" y="3059695"/>
            <a:ext cx="11257623" cy="2295474"/>
            <a:chOff x="673276" y="2894362"/>
            <a:chExt cx="11257623" cy="2295474"/>
          </a:xfrm>
        </p:grpSpPr>
        <p:sp>
          <p:nvSpPr>
            <p:cNvPr id="10" name="TextBox 9"/>
            <p:cNvSpPr txBox="1"/>
            <p:nvPr/>
          </p:nvSpPr>
          <p:spPr>
            <a:xfrm>
              <a:off x="673276" y="2894362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Limitations induced by delay</a:t>
              </a:r>
              <a:endParaRPr lang="nl-BE" dirty="0"/>
            </a:p>
          </p:txBody>
        </p:sp>
        <p:pic>
          <p:nvPicPr>
            <p:cNvPr id="15" name="Picture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171" y="3436546"/>
              <a:ext cx="4361204" cy="54900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74" y="4509063"/>
              <a:ext cx="4752766" cy="20375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567" y="4982318"/>
              <a:ext cx="4103717" cy="20569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8445" y="3614081"/>
              <a:ext cx="2617662" cy="2298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728" y="4509063"/>
              <a:ext cx="3678171" cy="20708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728" y="4982318"/>
              <a:ext cx="3646758" cy="20751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864487" y="5745653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 these limitations </a:t>
            </a:r>
            <a:r>
              <a:rPr lang="en-US">
                <a:solidFill>
                  <a:srgbClr val="FF0000"/>
                </a:solidFill>
              </a:rPr>
              <a:t>be overcome?</a:t>
            </a: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9C40F65-88C0-0463-D0B5-7026E9BA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27</a:t>
            </a:fld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51672-82A2-3266-955B-1E326157D9F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068571" y="4155553"/>
            <a:ext cx="2974628" cy="2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473" y="205557"/>
            <a:ext cx="5783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What about a time-varying periodic gain?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pic>
        <p:nvPicPr>
          <p:cNvPr id="97" name="Picture 9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8" y="883186"/>
            <a:ext cx="5110531" cy="550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4" y="1997261"/>
            <a:ext cx="3802819" cy="54797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7161085" y="1158667"/>
            <a:ext cx="3404452" cy="1728442"/>
            <a:chOff x="7010420" y="1166943"/>
            <a:chExt cx="4258449" cy="2162017"/>
          </a:xfrm>
        </p:grpSpPr>
        <p:grpSp>
          <p:nvGrpSpPr>
            <p:cNvPr id="43" name="Group 42"/>
            <p:cNvGrpSpPr/>
            <p:nvPr/>
          </p:nvGrpSpPr>
          <p:grpSpPr>
            <a:xfrm>
              <a:off x="7010420" y="1709758"/>
              <a:ext cx="4258449" cy="1619202"/>
              <a:chOff x="6230715" y="1655401"/>
              <a:chExt cx="5543480" cy="210781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7471144" y="3597221"/>
                <a:ext cx="2181492" cy="165993"/>
                <a:chOff x="6928008" y="4588066"/>
                <a:chExt cx="2181492" cy="165993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6928008" y="4754059"/>
                  <a:ext cx="2181492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Picture 20"/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2145" y="4588066"/>
                  <a:ext cx="913999" cy="157137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/>
              <p:cNvGrpSpPr/>
              <p:nvPr/>
            </p:nvGrpSpPr>
            <p:grpSpPr>
              <a:xfrm>
                <a:off x="6230715" y="1655401"/>
                <a:ext cx="5543480" cy="1598685"/>
                <a:chOff x="3171217" y="2605413"/>
                <a:chExt cx="5977808" cy="1723939"/>
              </a:xfrm>
            </p:grpSpPr>
            <p:sp>
              <p:nvSpPr>
                <p:cNvPr id="23" name="Freeform 22"/>
                <p:cNvSpPr/>
                <p:nvPr/>
              </p:nvSpPr>
              <p:spPr>
                <a:xfrm>
                  <a:off x="3293501" y="3132306"/>
                  <a:ext cx="1147864" cy="334878"/>
                </a:xfrm>
                <a:custGeom>
                  <a:avLst/>
                  <a:gdLst>
                    <a:gd name="connsiteX0" fmla="*/ 0 w 1147864"/>
                    <a:gd name="connsiteY0" fmla="*/ 334878 h 334878"/>
                    <a:gd name="connsiteX1" fmla="*/ 525294 w 1147864"/>
                    <a:gd name="connsiteY1" fmla="*/ 4138 h 334878"/>
                    <a:gd name="connsiteX2" fmla="*/ 1147864 w 1147864"/>
                    <a:gd name="connsiteY2" fmla="*/ 179236 h 334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7864" h="334878">
                      <a:moveTo>
                        <a:pt x="0" y="334878"/>
                      </a:moveTo>
                      <a:cubicBezTo>
                        <a:pt x="166991" y="182478"/>
                        <a:pt x="333983" y="30078"/>
                        <a:pt x="525294" y="4138"/>
                      </a:cubicBezTo>
                      <a:cubicBezTo>
                        <a:pt x="716605" y="-21802"/>
                        <a:pt x="932234" y="78717"/>
                        <a:pt x="1147864" y="179236"/>
                      </a:cubicBezTo>
                    </a:path>
                  </a:pathLst>
                </a:custGeom>
                <a:noFill/>
                <a:ln w="28575">
                  <a:solidFill>
                    <a:srgbClr val="DCE7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4464996" y="2951013"/>
                  <a:ext cx="1185163" cy="652727"/>
                </a:xfrm>
                <a:custGeom>
                  <a:avLst/>
                  <a:gdLst>
                    <a:gd name="connsiteX0" fmla="*/ 0 w 1167319"/>
                    <a:gd name="connsiteY0" fmla="*/ 369651 h 636261"/>
                    <a:gd name="connsiteX1" fmla="*/ 642025 w 1167319"/>
                    <a:gd name="connsiteY1" fmla="*/ 622570 h 636261"/>
                    <a:gd name="connsiteX2" fmla="*/ 1167319 w 1167319"/>
                    <a:gd name="connsiteY2" fmla="*/ 0 h 63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7319" h="636261">
                      <a:moveTo>
                        <a:pt x="0" y="369651"/>
                      </a:moveTo>
                      <a:cubicBezTo>
                        <a:pt x="223736" y="526914"/>
                        <a:pt x="447472" y="684178"/>
                        <a:pt x="642025" y="622570"/>
                      </a:cubicBezTo>
                      <a:cubicBezTo>
                        <a:pt x="836578" y="560962"/>
                        <a:pt x="1001948" y="280481"/>
                        <a:pt x="1167319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>
                  <a:off x="5642043" y="2605413"/>
                  <a:ext cx="1219200" cy="428858"/>
                </a:xfrm>
                <a:custGeom>
                  <a:avLst/>
                  <a:gdLst>
                    <a:gd name="connsiteX0" fmla="*/ 0 w 1507787"/>
                    <a:gd name="connsiteY0" fmla="*/ 341310 h 428858"/>
                    <a:gd name="connsiteX1" fmla="*/ 603115 w 1507787"/>
                    <a:gd name="connsiteY1" fmla="*/ 841 h 428858"/>
                    <a:gd name="connsiteX2" fmla="*/ 1507787 w 1507787"/>
                    <a:gd name="connsiteY2" fmla="*/ 428858 h 42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07787" h="428858">
                      <a:moveTo>
                        <a:pt x="0" y="341310"/>
                      </a:moveTo>
                      <a:cubicBezTo>
                        <a:pt x="175908" y="163780"/>
                        <a:pt x="351817" y="-13750"/>
                        <a:pt x="603115" y="841"/>
                      </a:cubicBezTo>
                      <a:cubicBezTo>
                        <a:pt x="854413" y="15432"/>
                        <a:pt x="1181100" y="222145"/>
                        <a:pt x="1507787" y="428858"/>
                      </a:cubicBezTo>
                    </a:path>
                  </a:pathLst>
                </a:custGeom>
                <a:noFill/>
                <a:ln w="28575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3171217" y="4319081"/>
                  <a:ext cx="5977808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>
                  <a:stCxn id="24" idx="0"/>
                </p:cNvCxnSpPr>
                <p:nvPr/>
              </p:nvCxnSpPr>
              <p:spPr>
                <a:xfrm>
                  <a:off x="4464996" y="3330231"/>
                  <a:ext cx="0" cy="999121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5648527" y="2957209"/>
                  <a:ext cx="0" cy="1361872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>
                  <a:off x="6861242" y="3015575"/>
                  <a:ext cx="1" cy="1303506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Oval 29"/>
                <p:cNvSpPr/>
                <p:nvPr/>
              </p:nvSpPr>
              <p:spPr>
                <a:xfrm>
                  <a:off x="4408315" y="3260876"/>
                  <a:ext cx="94548" cy="94548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31" name="Picture 3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1769" y="3414564"/>
                <a:ext cx="111086" cy="101486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6640" y="3361667"/>
                <a:ext cx="222144" cy="15497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5591" y="3368093"/>
                <a:ext cx="224921" cy="157745"/>
              </a:xfrm>
              <a:prstGeom prst="rect">
                <a:avLst/>
              </a:prstGeom>
            </p:spPr>
          </p:pic>
          <p:cxnSp>
            <p:nvCxnSpPr>
              <p:cNvPr id="37" name="Straight Connector 36"/>
              <p:cNvCxnSpPr>
                <a:stCxn id="23" idx="0"/>
              </p:cNvCxnSpPr>
              <p:nvPr/>
            </p:nvCxnSpPr>
            <p:spPr>
              <a:xfrm>
                <a:off x="6344114" y="2454556"/>
                <a:ext cx="0" cy="790001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8" name="Picture 37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0820" y="3395446"/>
                <a:ext cx="98576" cy="157745"/>
              </a:xfrm>
              <a:prstGeom prst="rect">
                <a:avLst/>
              </a:prstGeom>
            </p:spPr>
          </p:pic>
          <p:sp>
            <p:nvSpPr>
              <p:cNvPr id="39" name="Freeform 38"/>
              <p:cNvSpPr/>
              <p:nvPr/>
            </p:nvSpPr>
            <p:spPr>
              <a:xfrm>
                <a:off x="9687136" y="2077333"/>
                <a:ext cx="965200" cy="258033"/>
              </a:xfrm>
              <a:custGeom>
                <a:avLst/>
                <a:gdLst>
                  <a:gd name="connsiteX0" fmla="*/ 0 w 965200"/>
                  <a:gd name="connsiteY0" fmla="*/ 0 h 258033"/>
                  <a:gd name="connsiteX1" fmla="*/ 426720 w 965200"/>
                  <a:gd name="connsiteY1" fmla="*/ 254000 h 258033"/>
                  <a:gd name="connsiteX2" fmla="*/ 965200 w 965200"/>
                  <a:gd name="connsiteY2" fmla="*/ 132080 h 25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5200" h="258033">
                    <a:moveTo>
                      <a:pt x="0" y="0"/>
                    </a:moveTo>
                    <a:cubicBezTo>
                      <a:pt x="132926" y="115993"/>
                      <a:pt x="265853" y="231987"/>
                      <a:pt x="426720" y="254000"/>
                    </a:cubicBezTo>
                    <a:cubicBezTo>
                      <a:pt x="587587" y="276013"/>
                      <a:pt x="776393" y="204046"/>
                      <a:pt x="965200" y="13208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10662496" y="2081973"/>
                <a:ext cx="907440" cy="289769"/>
              </a:xfrm>
              <a:custGeom>
                <a:avLst/>
                <a:gdLst>
                  <a:gd name="connsiteX0" fmla="*/ 0 w 772160"/>
                  <a:gd name="connsiteY0" fmla="*/ 86492 h 218572"/>
                  <a:gd name="connsiteX1" fmla="*/ 386080 w 772160"/>
                  <a:gd name="connsiteY1" fmla="*/ 5212 h 218572"/>
                  <a:gd name="connsiteX2" fmla="*/ 772160 w 772160"/>
                  <a:gd name="connsiteY2" fmla="*/ 218572 h 21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160" h="218572">
                    <a:moveTo>
                      <a:pt x="0" y="86492"/>
                    </a:moveTo>
                    <a:cubicBezTo>
                      <a:pt x="128693" y="34845"/>
                      <a:pt x="257387" y="-16801"/>
                      <a:pt x="386080" y="5212"/>
                    </a:cubicBezTo>
                    <a:cubicBezTo>
                      <a:pt x="514773" y="27225"/>
                      <a:pt x="643466" y="122898"/>
                      <a:pt x="772160" y="218572"/>
                    </a:cubicBezTo>
                  </a:path>
                </a:pathLst>
              </a:custGeom>
              <a:noFill/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cxnSp>
            <p:nvCxnSpPr>
              <p:cNvPr id="41" name="Straight Connector 40"/>
              <p:cNvCxnSpPr>
                <a:stCxn id="39" idx="2"/>
              </p:cNvCxnSpPr>
              <p:nvPr/>
            </p:nvCxnSpPr>
            <p:spPr>
              <a:xfrm flipH="1">
                <a:off x="10651361" y="2209413"/>
                <a:ext cx="975" cy="1049064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1558801" y="2350916"/>
                <a:ext cx="1" cy="936391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/>
            <p:cNvCxnSpPr/>
            <p:nvPr/>
          </p:nvCxnSpPr>
          <p:spPr>
            <a:xfrm flipH="1" flipV="1">
              <a:off x="7925376" y="1470933"/>
              <a:ext cx="6702" cy="5474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9672888" y="1464379"/>
              <a:ext cx="0" cy="484133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7913604" y="1454854"/>
              <a:ext cx="174975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549" y="1166943"/>
              <a:ext cx="170057" cy="163200"/>
            </a:xfrm>
            <a:prstGeom prst="rect">
              <a:avLst/>
            </a:prstGeom>
          </p:spPr>
        </p:pic>
      </p:grpSp>
      <p:pic>
        <p:nvPicPr>
          <p:cNvPr id="84" name="Picture 8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58" y="75079"/>
            <a:ext cx="4693615" cy="230751"/>
          </a:xfrm>
          <a:prstGeom prst="rect">
            <a:avLst/>
          </a:prstGeom>
          <a:solidFill>
            <a:srgbClr val="F8F8F8"/>
          </a:solidFill>
        </p:spPr>
      </p:pic>
      <p:cxnSp>
        <p:nvCxnSpPr>
          <p:cNvPr id="62" name="Straight Arrow Connector 61"/>
          <p:cNvCxnSpPr/>
          <p:nvPr/>
        </p:nvCxnSpPr>
        <p:spPr>
          <a:xfrm>
            <a:off x="3325631" y="2876317"/>
            <a:ext cx="0" cy="14632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02" y="3360831"/>
            <a:ext cx="2940875" cy="49404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93" y="3605761"/>
            <a:ext cx="4539755" cy="274364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86" y="4284636"/>
            <a:ext cx="4746236" cy="550712"/>
          </a:xfrm>
          <a:prstGeom prst="rect">
            <a:avLst/>
          </a:prstGeom>
        </p:spPr>
      </p:pic>
      <p:sp>
        <p:nvSpPr>
          <p:cNvPr id="77" name="Left Brace 76"/>
          <p:cNvSpPr/>
          <p:nvPr/>
        </p:nvSpPr>
        <p:spPr>
          <a:xfrm rot="16200000">
            <a:off x="3995199" y="3500432"/>
            <a:ext cx="125821" cy="2799436"/>
          </a:xfrm>
          <a:prstGeom prst="leftBrace">
            <a:avLst/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5" name="Picture 8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43" y="4998297"/>
            <a:ext cx="4527920" cy="229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534296"/>
            <a:ext cx="6029352" cy="208385"/>
          </a:xfrm>
          <a:prstGeom prst="rect">
            <a:avLst/>
          </a:prstGeom>
        </p:spPr>
      </p:pic>
      <p:cxnSp>
        <p:nvCxnSpPr>
          <p:cNvPr id="99" name="Straight Arrow Connector 98"/>
          <p:cNvCxnSpPr/>
          <p:nvPr/>
        </p:nvCxnSpPr>
        <p:spPr>
          <a:xfrm>
            <a:off x="1933575" y="1396455"/>
            <a:ext cx="190500" cy="1558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2061758" y="1466647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periodic</a:t>
            </a:r>
            <a:endParaRPr lang="nl-BE" sz="1200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98823" y="4026971"/>
            <a:ext cx="10638181" cy="2108627"/>
            <a:chOff x="898823" y="4026971"/>
            <a:chExt cx="10638181" cy="2108627"/>
          </a:xfrm>
        </p:grpSpPr>
        <p:grpSp>
          <p:nvGrpSpPr>
            <p:cNvPr id="10" name="Group 9"/>
            <p:cNvGrpSpPr/>
            <p:nvPr/>
          </p:nvGrpSpPr>
          <p:grpSpPr>
            <a:xfrm>
              <a:off x="898823" y="4026971"/>
              <a:ext cx="10638181" cy="2108627"/>
              <a:chOff x="898823" y="4026971"/>
              <a:chExt cx="10638181" cy="2108627"/>
            </a:xfrm>
          </p:grpSpPr>
          <p:pic>
            <p:nvPicPr>
              <p:cNvPr id="92" name="Picture 9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8823" y="5849151"/>
                <a:ext cx="6745948" cy="23089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979162" y="4026971"/>
                <a:ext cx="2557842" cy="2108627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8321706" y="4551010"/>
              <a:ext cx="893452" cy="585787"/>
              <a:chOff x="8321706" y="4551010"/>
              <a:chExt cx="893452" cy="585787"/>
            </a:xfrm>
          </p:grpSpPr>
          <p:pic>
            <p:nvPicPr>
              <p:cNvPr id="12" name="Picture 11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1706" y="4551010"/>
                <a:ext cx="893452" cy="290102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8959706" y="4727760"/>
                <a:ext cx="217708" cy="409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F8C93A7-B240-74FD-9AF2-A967F8A7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2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7136" y="321852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Fixed-time stabilization</a:t>
            </a:r>
            <a:endParaRPr lang="nl-B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3" y="1783127"/>
            <a:ext cx="5803464" cy="317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3" y="2233709"/>
            <a:ext cx="1617306" cy="259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4" y="826893"/>
            <a:ext cx="5111076" cy="551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3" y="2620695"/>
            <a:ext cx="4456102" cy="293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56" y="4109230"/>
            <a:ext cx="4118283" cy="21254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58" y="4687272"/>
            <a:ext cx="5902486" cy="20842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655399" y="569211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Open loop phases?</a:t>
            </a:r>
            <a:endParaRPr lang="nl-BE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21" y="5261191"/>
            <a:ext cx="4368000" cy="2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3" y="3143018"/>
            <a:ext cx="1029943" cy="1700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56" y="4154538"/>
            <a:ext cx="202971" cy="127543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8034702" y="634839"/>
            <a:ext cx="3404452" cy="1728442"/>
            <a:chOff x="7010420" y="1166943"/>
            <a:chExt cx="4258449" cy="2162017"/>
          </a:xfrm>
        </p:grpSpPr>
        <p:grpSp>
          <p:nvGrpSpPr>
            <p:cNvPr id="51" name="Group 50"/>
            <p:cNvGrpSpPr/>
            <p:nvPr/>
          </p:nvGrpSpPr>
          <p:grpSpPr>
            <a:xfrm>
              <a:off x="7010420" y="1709758"/>
              <a:ext cx="4258449" cy="1619202"/>
              <a:chOff x="6230715" y="1655401"/>
              <a:chExt cx="5543480" cy="2107813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7471144" y="3597221"/>
                <a:ext cx="2181492" cy="165993"/>
                <a:chOff x="6928008" y="4588066"/>
                <a:chExt cx="2181492" cy="165993"/>
              </a:xfrm>
            </p:grpSpPr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6928008" y="4754059"/>
                  <a:ext cx="2181492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8" name="Picture 77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2145" y="4588066"/>
                  <a:ext cx="913999" cy="157137"/>
                </a:xfrm>
                <a:prstGeom prst="rect">
                  <a:avLst/>
                </a:prstGeom>
              </p:spPr>
            </p:pic>
          </p:grpSp>
          <p:grpSp>
            <p:nvGrpSpPr>
              <p:cNvPr id="59" name="Group 58"/>
              <p:cNvGrpSpPr/>
              <p:nvPr/>
            </p:nvGrpSpPr>
            <p:grpSpPr>
              <a:xfrm>
                <a:off x="6230715" y="1655401"/>
                <a:ext cx="5543480" cy="1598685"/>
                <a:chOff x="3171217" y="2605413"/>
                <a:chExt cx="5977808" cy="1723939"/>
              </a:xfrm>
            </p:grpSpPr>
            <p:sp>
              <p:nvSpPr>
                <p:cNvPr id="69" name="Freeform 68"/>
                <p:cNvSpPr/>
                <p:nvPr/>
              </p:nvSpPr>
              <p:spPr>
                <a:xfrm>
                  <a:off x="3293501" y="3132306"/>
                  <a:ext cx="1147864" cy="334878"/>
                </a:xfrm>
                <a:custGeom>
                  <a:avLst/>
                  <a:gdLst>
                    <a:gd name="connsiteX0" fmla="*/ 0 w 1147864"/>
                    <a:gd name="connsiteY0" fmla="*/ 334878 h 334878"/>
                    <a:gd name="connsiteX1" fmla="*/ 525294 w 1147864"/>
                    <a:gd name="connsiteY1" fmla="*/ 4138 h 334878"/>
                    <a:gd name="connsiteX2" fmla="*/ 1147864 w 1147864"/>
                    <a:gd name="connsiteY2" fmla="*/ 179236 h 334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7864" h="334878">
                      <a:moveTo>
                        <a:pt x="0" y="334878"/>
                      </a:moveTo>
                      <a:cubicBezTo>
                        <a:pt x="166991" y="182478"/>
                        <a:pt x="333983" y="30078"/>
                        <a:pt x="525294" y="4138"/>
                      </a:cubicBezTo>
                      <a:cubicBezTo>
                        <a:pt x="716605" y="-21802"/>
                        <a:pt x="932234" y="78717"/>
                        <a:pt x="1147864" y="179236"/>
                      </a:cubicBezTo>
                    </a:path>
                  </a:pathLst>
                </a:custGeom>
                <a:noFill/>
                <a:ln w="28575">
                  <a:solidFill>
                    <a:srgbClr val="DCE7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70" name="Freeform 69"/>
                <p:cNvSpPr/>
                <p:nvPr/>
              </p:nvSpPr>
              <p:spPr>
                <a:xfrm>
                  <a:off x="4464996" y="2951013"/>
                  <a:ext cx="1185163" cy="652727"/>
                </a:xfrm>
                <a:custGeom>
                  <a:avLst/>
                  <a:gdLst>
                    <a:gd name="connsiteX0" fmla="*/ 0 w 1167319"/>
                    <a:gd name="connsiteY0" fmla="*/ 369651 h 636261"/>
                    <a:gd name="connsiteX1" fmla="*/ 642025 w 1167319"/>
                    <a:gd name="connsiteY1" fmla="*/ 622570 h 636261"/>
                    <a:gd name="connsiteX2" fmla="*/ 1167319 w 1167319"/>
                    <a:gd name="connsiteY2" fmla="*/ 0 h 63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7319" h="636261">
                      <a:moveTo>
                        <a:pt x="0" y="369651"/>
                      </a:moveTo>
                      <a:cubicBezTo>
                        <a:pt x="223736" y="526914"/>
                        <a:pt x="447472" y="684178"/>
                        <a:pt x="642025" y="622570"/>
                      </a:cubicBezTo>
                      <a:cubicBezTo>
                        <a:pt x="836578" y="560962"/>
                        <a:pt x="1001948" y="280481"/>
                        <a:pt x="1167319" y="0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71" name="Freeform 70"/>
                <p:cNvSpPr/>
                <p:nvPr/>
              </p:nvSpPr>
              <p:spPr>
                <a:xfrm>
                  <a:off x="5642043" y="2605413"/>
                  <a:ext cx="1219200" cy="428858"/>
                </a:xfrm>
                <a:custGeom>
                  <a:avLst/>
                  <a:gdLst>
                    <a:gd name="connsiteX0" fmla="*/ 0 w 1507787"/>
                    <a:gd name="connsiteY0" fmla="*/ 341310 h 428858"/>
                    <a:gd name="connsiteX1" fmla="*/ 603115 w 1507787"/>
                    <a:gd name="connsiteY1" fmla="*/ 841 h 428858"/>
                    <a:gd name="connsiteX2" fmla="*/ 1507787 w 1507787"/>
                    <a:gd name="connsiteY2" fmla="*/ 428858 h 42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07787" h="428858">
                      <a:moveTo>
                        <a:pt x="0" y="341310"/>
                      </a:moveTo>
                      <a:cubicBezTo>
                        <a:pt x="175908" y="163780"/>
                        <a:pt x="351817" y="-13750"/>
                        <a:pt x="603115" y="841"/>
                      </a:cubicBezTo>
                      <a:cubicBezTo>
                        <a:pt x="854413" y="15432"/>
                        <a:pt x="1181100" y="222145"/>
                        <a:pt x="1507787" y="428858"/>
                      </a:cubicBezTo>
                    </a:path>
                  </a:pathLst>
                </a:custGeom>
                <a:noFill/>
                <a:ln w="28575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3171217" y="4319081"/>
                  <a:ext cx="5977808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>
                  <a:stCxn id="70" idx="0"/>
                </p:cNvCxnSpPr>
                <p:nvPr/>
              </p:nvCxnSpPr>
              <p:spPr>
                <a:xfrm>
                  <a:off x="4464996" y="3330231"/>
                  <a:ext cx="0" cy="999121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5648527" y="2957209"/>
                  <a:ext cx="0" cy="1361872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6861242" y="3015575"/>
                  <a:ext cx="1" cy="1303506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 75"/>
                <p:cNvSpPr/>
                <p:nvPr/>
              </p:nvSpPr>
              <p:spPr>
                <a:xfrm>
                  <a:off x="4408315" y="3260876"/>
                  <a:ext cx="94548" cy="94548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60" name="Picture 59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1769" y="3414564"/>
                <a:ext cx="111086" cy="101486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6640" y="3361667"/>
                <a:ext cx="222144" cy="154977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5591" y="3368093"/>
                <a:ext cx="224921" cy="157745"/>
              </a:xfrm>
              <a:prstGeom prst="rect">
                <a:avLst/>
              </a:prstGeom>
            </p:spPr>
          </p:pic>
          <p:cxnSp>
            <p:nvCxnSpPr>
              <p:cNvPr id="63" name="Straight Connector 62"/>
              <p:cNvCxnSpPr>
                <a:stCxn id="69" idx="0"/>
              </p:cNvCxnSpPr>
              <p:nvPr/>
            </p:nvCxnSpPr>
            <p:spPr>
              <a:xfrm>
                <a:off x="6344114" y="2454556"/>
                <a:ext cx="0" cy="790001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4" name="Picture 63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0820" y="3395446"/>
                <a:ext cx="98576" cy="157745"/>
              </a:xfrm>
              <a:prstGeom prst="rect">
                <a:avLst/>
              </a:prstGeom>
            </p:spPr>
          </p:pic>
          <p:sp>
            <p:nvSpPr>
              <p:cNvPr id="65" name="Freeform 64"/>
              <p:cNvSpPr/>
              <p:nvPr/>
            </p:nvSpPr>
            <p:spPr>
              <a:xfrm>
                <a:off x="9687136" y="2077333"/>
                <a:ext cx="965200" cy="258033"/>
              </a:xfrm>
              <a:custGeom>
                <a:avLst/>
                <a:gdLst>
                  <a:gd name="connsiteX0" fmla="*/ 0 w 965200"/>
                  <a:gd name="connsiteY0" fmla="*/ 0 h 258033"/>
                  <a:gd name="connsiteX1" fmla="*/ 426720 w 965200"/>
                  <a:gd name="connsiteY1" fmla="*/ 254000 h 258033"/>
                  <a:gd name="connsiteX2" fmla="*/ 965200 w 965200"/>
                  <a:gd name="connsiteY2" fmla="*/ 132080 h 25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5200" h="258033">
                    <a:moveTo>
                      <a:pt x="0" y="0"/>
                    </a:moveTo>
                    <a:cubicBezTo>
                      <a:pt x="132926" y="115993"/>
                      <a:pt x="265853" y="231987"/>
                      <a:pt x="426720" y="254000"/>
                    </a:cubicBezTo>
                    <a:cubicBezTo>
                      <a:pt x="587587" y="276013"/>
                      <a:pt x="776393" y="204046"/>
                      <a:pt x="965200" y="13208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10662496" y="2081973"/>
                <a:ext cx="907440" cy="289769"/>
              </a:xfrm>
              <a:custGeom>
                <a:avLst/>
                <a:gdLst>
                  <a:gd name="connsiteX0" fmla="*/ 0 w 772160"/>
                  <a:gd name="connsiteY0" fmla="*/ 86492 h 218572"/>
                  <a:gd name="connsiteX1" fmla="*/ 386080 w 772160"/>
                  <a:gd name="connsiteY1" fmla="*/ 5212 h 218572"/>
                  <a:gd name="connsiteX2" fmla="*/ 772160 w 772160"/>
                  <a:gd name="connsiteY2" fmla="*/ 218572 h 21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160" h="218572">
                    <a:moveTo>
                      <a:pt x="0" y="86492"/>
                    </a:moveTo>
                    <a:cubicBezTo>
                      <a:pt x="128693" y="34845"/>
                      <a:pt x="257387" y="-16801"/>
                      <a:pt x="386080" y="5212"/>
                    </a:cubicBezTo>
                    <a:cubicBezTo>
                      <a:pt x="514773" y="27225"/>
                      <a:pt x="643466" y="122898"/>
                      <a:pt x="772160" y="218572"/>
                    </a:cubicBezTo>
                  </a:path>
                </a:pathLst>
              </a:custGeom>
              <a:noFill/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cxnSp>
            <p:nvCxnSpPr>
              <p:cNvPr id="67" name="Straight Connector 66"/>
              <p:cNvCxnSpPr>
                <a:stCxn id="65" idx="2"/>
              </p:cNvCxnSpPr>
              <p:nvPr/>
            </p:nvCxnSpPr>
            <p:spPr>
              <a:xfrm flipH="1">
                <a:off x="10651361" y="2209413"/>
                <a:ext cx="975" cy="1049064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1558801" y="2350916"/>
                <a:ext cx="1" cy="936391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 flipH="1" flipV="1">
              <a:off x="7925376" y="1470933"/>
              <a:ext cx="6702" cy="5474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9672888" y="1464379"/>
              <a:ext cx="0" cy="484133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7913604" y="1454854"/>
              <a:ext cx="174975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549" y="1166943"/>
              <a:ext cx="170057" cy="163200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8900D70-C483-DD91-1BE9-DB74ECB5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33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A658D0-8441-7C5E-BA18-2ADD94DC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9F1B438-8704-C872-C30F-9380785A4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0273" y="625475"/>
            <a:ext cx="180154" cy="31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174" tIns="43805" rIns="89174" bIns="43805">
            <a:spAutoFit/>
          </a:bodyPr>
          <a:lstStyle/>
          <a:p>
            <a:pPr algn="ctr" defTabSz="954088"/>
            <a:endParaRPr lang="nl-BE" sz="1500">
              <a:solidFill>
                <a:srgbClr val="0000EA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2164157-A220-3EF9-DD25-1507481FB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0273" y="625475"/>
            <a:ext cx="180154" cy="31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174" tIns="43805" rIns="89174" bIns="43805">
            <a:spAutoFit/>
          </a:bodyPr>
          <a:lstStyle/>
          <a:p>
            <a:pPr algn="ctr" defTabSz="954088"/>
            <a:endParaRPr lang="nl-BE" sz="1500">
              <a:solidFill>
                <a:srgbClr val="0000EA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AC3F9E-148B-5F3B-5568-EA93FC5E9C01}"/>
              </a:ext>
            </a:extLst>
          </p:cNvPr>
          <p:cNvSpPr txBox="1">
            <a:spLocks noChangeArrowheads="1"/>
          </p:cNvSpPr>
          <p:nvPr/>
        </p:nvSpPr>
        <p:spPr>
          <a:xfrm>
            <a:off x="1157982" y="110099"/>
            <a:ext cx="7899400" cy="512762"/>
          </a:xfrm>
          <a:prstGeom prst="rect">
            <a:avLst/>
          </a:prstGeom>
          <a:noFill/>
          <a:ln/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/>
              <a:t>Motivating examples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649B8-1416-4FD6-2261-74C105924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43" y="2924047"/>
            <a:ext cx="4888162" cy="3152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78F64-E66D-F5D0-B853-D948145EB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70" y="564092"/>
            <a:ext cx="3117886" cy="2676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1E5095-FD32-A9ED-B3A3-3FEBC4749EFE}"/>
              </a:ext>
            </a:extLst>
          </p:cNvPr>
          <p:cNvSpPr txBox="1"/>
          <p:nvPr/>
        </p:nvSpPr>
        <p:spPr>
          <a:xfrm>
            <a:off x="9858243" y="2770158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Synaptic time-delays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2A586-345D-E386-7222-147413ABE487}"/>
              </a:ext>
            </a:extLst>
          </p:cNvPr>
          <p:cNvSpPr txBox="1"/>
          <p:nvPr/>
        </p:nvSpPr>
        <p:spPr>
          <a:xfrm>
            <a:off x="9544054" y="5524878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https://commons.wikimedia.org/wiki/File:</a:t>
            </a:r>
          </a:p>
          <a:p>
            <a:r>
              <a:rPr lang="en-US" sz="1000" dirty="0"/>
              <a:t>Blausen_0657_MultipolarNeuron.png</a:t>
            </a:r>
            <a:endParaRPr lang="en-US" sz="1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69BC2-F958-24DF-E0FE-B95CBB0CC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8" y="1052088"/>
            <a:ext cx="6169025" cy="5209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lvl="1">
              <a:buFontTx/>
              <a:buChar char="•"/>
            </a:pPr>
            <a:r>
              <a:rPr lang="nl-BE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networks</a:t>
            </a:r>
            <a:br>
              <a:rPr lang="en-US" sz="1600" dirty="0">
                <a:solidFill>
                  <a:schemeClr val="accent2"/>
                </a:solidFill>
              </a:rPr>
            </a:br>
            <a:endParaRPr lang="en-US" sz="1600" dirty="0">
              <a:solidFill>
                <a:schemeClr val="accent2"/>
              </a:solidFill>
            </a:endParaRPr>
          </a:p>
          <a:p>
            <a:pPr lvl="1"/>
            <a:r>
              <a:rPr lang="en-US" sz="1500" b="1" dirty="0"/>
              <a:t>  - biology (e.g. interactions between neurons)</a:t>
            </a:r>
          </a:p>
          <a:p>
            <a:pPr lvl="1"/>
            <a:r>
              <a:rPr lang="en-US" sz="1500" dirty="0"/>
              <a:t>  - car following models</a:t>
            </a:r>
          </a:p>
          <a:p>
            <a:pPr lvl="1"/>
            <a:r>
              <a:rPr lang="en-US" sz="1500" dirty="0"/>
              <a:t>  - time-based spacing of airplanes  </a:t>
            </a:r>
          </a:p>
          <a:p>
            <a:pPr lvl="1"/>
            <a:r>
              <a:rPr lang="en-US" sz="1500" dirty="0"/>
              <a:t>  - distributed and cooperative control, sensor networks</a:t>
            </a:r>
          </a:p>
          <a:p>
            <a:pPr lvl="1"/>
            <a:r>
              <a:rPr lang="en-US" sz="1500" dirty="0"/>
              <a:t>  - congestion control in communication networks</a:t>
            </a:r>
          </a:p>
          <a:p>
            <a:pPr lvl="1"/>
            <a:r>
              <a:rPr lang="en-US" sz="1500" dirty="0">
                <a:cs typeface="Arial" pitchFamily="34" charset="0"/>
              </a:rPr>
              <a:t>    </a:t>
            </a:r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mechanical engineering</a:t>
            </a:r>
            <a:br>
              <a:rPr lang="en-US" sz="1600" dirty="0">
                <a:solidFill>
                  <a:schemeClr val="accent2"/>
                </a:solidFill>
              </a:rPr>
            </a:br>
            <a:br>
              <a:rPr lang="en-US" sz="1500" dirty="0"/>
            </a:br>
            <a:r>
              <a:rPr lang="en-US" sz="1500" dirty="0"/>
              <a:t>  - machine tool vibrations (cutting and milling machines)</a:t>
            </a:r>
            <a:br>
              <a:rPr lang="en-US" sz="1500" dirty="0"/>
            </a:br>
            <a:r>
              <a:rPr lang="en-US" sz="1500" dirty="0"/>
              <a:t>  - haptic interfaces and motion synchronization</a:t>
            </a:r>
          </a:p>
          <a:p>
            <a:pPr lvl="1"/>
            <a:endParaRPr lang="en-US" sz="1500" dirty="0"/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parallel computing</a:t>
            </a:r>
            <a:r>
              <a:rPr lang="en-US" sz="1500" dirty="0"/>
              <a:t> (load balancing)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population dynamics</a:t>
            </a:r>
          </a:p>
          <a:p>
            <a:pPr lvl="1">
              <a:buFontTx/>
              <a:buChar char="•"/>
            </a:pPr>
            <a:endParaRPr lang="en-US" sz="1600" dirty="0">
              <a:solidFill>
                <a:schemeClr val="accent2"/>
              </a:solidFill>
            </a:endParaRPr>
          </a:p>
          <a:p>
            <a:pPr lvl="1"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 flow and propagation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laser physics</a:t>
            </a:r>
            <a:r>
              <a:rPr lang="en-US" sz="1500" dirty="0"/>
              <a:t> (lasers with optical feedback)</a:t>
            </a:r>
          </a:p>
          <a:p>
            <a:pPr lvl="2">
              <a:spcBef>
                <a:spcPct val="50000"/>
              </a:spcBef>
              <a:buClr>
                <a:schemeClr val="tx1"/>
              </a:buClr>
              <a:buSzPct val="100000"/>
            </a:pPr>
            <a:endParaRPr lang="nl-BE" sz="15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893DEF-F213-3324-8F80-E3607A1BB83F}"/>
              </a:ext>
            </a:extLst>
          </p:cNvPr>
          <p:cNvCxnSpPr>
            <a:cxnSpLocks/>
          </p:cNvCxnSpPr>
          <p:nvPr/>
        </p:nvCxnSpPr>
        <p:spPr>
          <a:xfrm>
            <a:off x="5433646" y="1720959"/>
            <a:ext cx="589085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18288A7-E220-70B1-5A12-46F043B518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69972" y="264623"/>
            <a:ext cx="3783771" cy="2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9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5473" y="205557"/>
            <a:ext cx="5783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Towards observation in a prescribed time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2" y="836729"/>
            <a:ext cx="2406857" cy="50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" y="1524283"/>
            <a:ext cx="870857" cy="165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" y="2848449"/>
            <a:ext cx="3288686" cy="1659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" y="3289156"/>
            <a:ext cx="3716909" cy="2704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CA04582-E1D2-219D-E3D5-EE080E58468B}"/>
              </a:ext>
            </a:extLst>
          </p:cNvPr>
          <p:cNvGrpSpPr/>
          <p:nvPr/>
        </p:nvGrpSpPr>
        <p:grpSpPr>
          <a:xfrm>
            <a:off x="919457" y="1167757"/>
            <a:ext cx="8779185" cy="1485829"/>
            <a:chOff x="919457" y="1167757"/>
            <a:chExt cx="8779185" cy="148582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A6DCED-A640-0DD2-1D16-67AE5C488233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919457" y="1972593"/>
              <a:ext cx="6937848" cy="5689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924" y="1167757"/>
              <a:ext cx="4336718" cy="55253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9" name="Straight Arrow Connector 18"/>
            <p:cNvCxnSpPr/>
            <p:nvPr/>
          </p:nvCxnSpPr>
          <p:spPr>
            <a:xfrm flipV="1">
              <a:off x="5632316" y="1667442"/>
              <a:ext cx="87549" cy="3051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595354" y="2275799"/>
              <a:ext cx="116732" cy="14591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595354" y="2291525"/>
              <a:ext cx="155642" cy="1716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716183" y="2345809"/>
              <a:ext cx="1576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design parameter</a:t>
              </a:r>
              <a:endParaRPr lang="nl-BE" sz="14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0092C3-F2E7-9687-5842-D9FD0CE57EA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22122" y="3935070"/>
            <a:ext cx="4029541" cy="2323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74" y="4410094"/>
            <a:ext cx="5902486" cy="208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2" y="4993376"/>
            <a:ext cx="5132059" cy="209331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430373B-E274-650E-4243-B1CB886D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30</a:t>
            </a:fld>
            <a:endParaRPr lang="nl-NL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3F9ADE-782C-0A76-997E-6260D261741C}"/>
              </a:ext>
            </a:extLst>
          </p:cNvPr>
          <p:cNvGrpSpPr/>
          <p:nvPr/>
        </p:nvGrpSpPr>
        <p:grpSpPr>
          <a:xfrm>
            <a:off x="784526" y="5556104"/>
            <a:ext cx="8964687" cy="927045"/>
            <a:chOff x="784526" y="5556104"/>
            <a:chExt cx="8964687" cy="9270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DBF3C9-0B47-268A-7C5A-9774E6EAD7AF}"/>
                </a:ext>
              </a:extLst>
            </p:cNvPr>
            <p:cNvSpPr txBox="1"/>
            <p:nvPr/>
          </p:nvSpPr>
          <p:spPr>
            <a:xfrm>
              <a:off x="784526" y="555610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Potential</a:t>
              </a:r>
              <a:endParaRPr lang="en-BE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DEB66C-D818-8B25-D1A3-1ED92360E80F}"/>
                </a:ext>
              </a:extLst>
            </p:cNvPr>
            <p:cNvSpPr/>
            <p:nvPr/>
          </p:nvSpPr>
          <p:spPr>
            <a:xfrm>
              <a:off x="7530283" y="5599522"/>
              <a:ext cx="1971936" cy="610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F271BB-6F2E-A554-DF15-C17F02D4B82A}"/>
                </a:ext>
              </a:extLst>
            </p:cNvPr>
            <p:cNvSpPr txBox="1"/>
            <p:nvPr/>
          </p:nvSpPr>
          <p:spPr>
            <a:xfrm>
              <a:off x="1761129" y="5559819"/>
              <a:ext cx="79880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to arrive at systems with provable guarantees  (formal methods in control)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Hierarchical control / reduction techniques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BE" dirty="0"/>
            </a:p>
          </p:txBody>
        </p:sp>
      </p:grpSp>
    </p:spTree>
    <p:extLst>
      <p:ext uri="{BB962C8B-B14F-4D97-AF65-F5344CB8AC3E}">
        <p14:creationId xmlns:p14="http://schemas.microsoft.com/office/powerpoint/2010/main" val="107432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7430A-BC3B-34FD-0A3A-BA2EF660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31</a:t>
            </a:fld>
            <a:endParaRPr lang="nl-NL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5D5E389-5AE6-8AD4-6B81-ACBCE860A1C4}"/>
              </a:ext>
            </a:extLst>
          </p:cNvPr>
          <p:cNvSpPr txBox="1">
            <a:spLocks/>
          </p:cNvSpPr>
          <p:nvPr/>
        </p:nvSpPr>
        <p:spPr>
          <a:xfrm>
            <a:off x="575400" y="1376736"/>
            <a:ext cx="11041200" cy="446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rgbClr val="2F4D5D"/>
                </a:solidFill>
                <a:latin typeface="Arial" charset="0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Applications and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Basic properties time-delay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Dimension reduction using predictor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Dimension reduction using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Switched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Smooth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Fixed-time observers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Time-delay methods in vibration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Conclusions</a:t>
            </a:r>
          </a:p>
          <a:p>
            <a:endParaRPr lang="en-BE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AF40E3E-B4D0-295B-CF9C-A1735E6AEE49}"/>
              </a:ext>
            </a:extLst>
          </p:cNvPr>
          <p:cNvSpPr txBox="1">
            <a:spLocks/>
          </p:cNvSpPr>
          <p:nvPr/>
        </p:nvSpPr>
        <p:spPr>
          <a:xfrm>
            <a:off x="576000" y="381861"/>
            <a:ext cx="11041200" cy="6256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Outline</a:t>
            </a:r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A37CB-D1F9-3A6F-E055-15F6A608638C}"/>
              </a:ext>
            </a:extLst>
          </p:cNvPr>
          <p:cNvSpPr txBox="1"/>
          <p:nvPr/>
        </p:nvSpPr>
        <p:spPr>
          <a:xfrm>
            <a:off x="865412" y="4918025"/>
            <a:ext cx="6975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Collaboration group T. Vyhlídal, CTU (joint PhDs D. </a:t>
            </a:r>
            <a:r>
              <a:rPr lang="en-US" sz="1600" dirty="0" err="1"/>
              <a:t>Pilbauer</a:t>
            </a:r>
            <a:r>
              <a:rPr lang="en-US" sz="1600" dirty="0"/>
              <a:t>, A. </a:t>
            </a:r>
            <a:r>
              <a:rPr lang="en-US" sz="1600" dirty="0" err="1"/>
              <a:t>Sandanha</a:t>
            </a:r>
            <a:r>
              <a:rPr lang="en-US" sz="1600" dirty="0"/>
              <a:t>)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1980973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0812" y="1001806"/>
            <a:ext cx="578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Goal: avoid excitation at given frequency, </a:t>
            </a:r>
            <a:r>
              <a:rPr lang="en-US" dirty="0">
                <a:sym typeface="Symbol" panose="05050102010706020507" pitchFamily="18" charset="2"/>
              </a:rPr>
              <a:t></a:t>
            </a:r>
            <a:r>
              <a:rPr lang="en-US" dirty="0"/>
              <a:t>, by filtering</a:t>
            </a:r>
          </a:p>
        </p:txBody>
      </p:sp>
      <p:cxnSp>
        <p:nvCxnSpPr>
          <p:cNvPr id="9" name="Elbow Connector 8"/>
          <p:cNvCxnSpPr/>
          <p:nvPr/>
        </p:nvCxnSpPr>
        <p:spPr bwMode="auto">
          <a:xfrm>
            <a:off x="10497908" y="2989863"/>
            <a:ext cx="914400" cy="914400"/>
          </a:xfrm>
          <a:prstGeom prst="bentConnector3">
            <a:avLst/>
          </a:prstGeom>
          <a:gradFill rotWithShape="0">
            <a:gsLst>
              <a:gs pos="0">
                <a:srgbClr val="0000FF">
                  <a:gamma/>
                  <a:shade val="6000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60000"/>
                  <a:invGamma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0511762" y="2448664"/>
            <a:ext cx="900546" cy="1022752"/>
          </a:xfrm>
          <a:prstGeom prst="line">
            <a:avLst/>
          </a:prstGeom>
          <a:gradFill rotWithShape="0">
            <a:gsLst>
              <a:gs pos="0">
                <a:srgbClr val="0000FF">
                  <a:gamma/>
                  <a:shade val="6000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60000"/>
                  <a:invGamma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15515" y="6439999"/>
            <a:ext cx="2228850" cy="365125"/>
          </a:xfrm>
        </p:spPr>
        <p:txBody>
          <a:bodyPr/>
          <a:lstStyle/>
          <a:p>
            <a:fld id="{E75A9A45-5771-4F7C-805F-BE6859206951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41" y="1698191"/>
            <a:ext cx="5342870" cy="1328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556" y="4263085"/>
            <a:ext cx="5155787" cy="19458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3894" y="150078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Feedforward solution: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4326" y="424517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Feedback solution: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E40624-7024-361D-9335-DA2A9A7BA2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01001" y="3449291"/>
            <a:ext cx="3026822" cy="5261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4326" y="3012727"/>
            <a:ext cx="20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Simplest</a:t>
            </a:r>
            <a:r>
              <a:rPr lang="en-US" sz="1400" dirty="0"/>
              <a:t> form of shaper</a:t>
            </a: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76" y="3623285"/>
            <a:ext cx="2630400" cy="229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B241E-B207-634B-4E61-77540FAB2010}"/>
              </a:ext>
            </a:extLst>
          </p:cNvPr>
          <p:cNvSpPr txBox="1"/>
          <p:nvPr/>
        </p:nvSpPr>
        <p:spPr>
          <a:xfrm>
            <a:off x="873894" y="331375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Input shaping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5C08A29C-9232-415D-CA8C-5CC3EAE387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38345" y="1345165"/>
            <a:ext cx="4808538" cy="3127375"/>
            <a:chOff x="4762" y="964"/>
            <a:chExt cx="3029" cy="1970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06EB1088-0D83-259B-178B-257A039AD60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62" y="964"/>
              <a:ext cx="3029" cy="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BE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7F9BA017-B75E-544B-880F-3A4B4C2A4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" y="964"/>
              <a:ext cx="3033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ight Brace 17">
            <a:extLst>
              <a:ext uri="{FF2B5EF4-FFF2-40B4-BE49-F238E27FC236}">
                <a16:creationId xmlns:a16="http://schemas.microsoft.com/office/drawing/2014/main" id="{D80577A1-FB95-00F6-BA83-7187AABBF8DB}"/>
              </a:ext>
            </a:extLst>
          </p:cNvPr>
          <p:cNvSpPr/>
          <p:nvPr/>
        </p:nvSpPr>
        <p:spPr>
          <a:xfrm>
            <a:off x="4027823" y="3449291"/>
            <a:ext cx="258427" cy="52611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48928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8A8D8-F954-2A95-85FE-AE6B05834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5A9A45-5771-4F7C-805F-BE6859206951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82E12-240E-5A77-32CA-B9F5947EBD9D}"/>
              </a:ext>
            </a:extLst>
          </p:cNvPr>
          <p:cNvSpPr txBox="1"/>
          <p:nvPr/>
        </p:nvSpPr>
        <p:spPr>
          <a:xfrm>
            <a:off x="731019" y="331375"/>
            <a:ext cx="9126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Non-collocated vibration suppression using the delayed resonator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62BBEA-2893-028B-24AE-CD4F40536054}"/>
              </a:ext>
            </a:extLst>
          </p:cNvPr>
          <p:cNvSpPr txBox="1"/>
          <p:nvPr/>
        </p:nvSpPr>
        <p:spPr>
          <a:xfrm>
            <a:off x="6096000" y="5073134"/>
            <a:ext cx="420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Collocated case: target is accessible</a:t>
            </a:r>
            <a:endParaRPr lang="en-BE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1A5F9C-61BE-7B6C-15C0-18EF08DE5F00}"/>
              </a:ext>
            </a:extLst>
          </p:cNvPr>
          <p:cNvGrpSpPr/>
          <p:nvPr/>
        </p:nvGrpSpPr>
        <p:grpSpPr>
          <a:xfrm>
            <a:off x="6096000" y="2070140"/>
            <a:ext cx="5511080" cy="2717720"/>
            <a:chOff x="6096000" y="2070140"/>
            <a:chExt cx="5511080" cy="27177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0B46DF-E527-A245-0EB3-C171C2FC7C3D}"/>
                </a:ext>
              </a:extLst>
            </p:cNvPr>
            <p:cNvSpPr txBox="1"/>
            <p:nvPr/>
          </p:nvSpPr>
          <p:spPr>
            <a:xfrm>
              <a:off x="6096000" y="2070140"/>
              <a:ext cx="5038687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/>
                <a:t>Tuned Vibration Absorber added to suppress</a:t>
              </a:r>
              <a:br>
                <a:rPr lang="en-US" dirty="0"/>
              </a:br>
              <a:r>
                <a:rPr lang="en-US" dirty="0"/>
                <a:t>vibrations of target at given frequency </a:t>
              </a:r>
              <a:r>
                <a:rPr lang="en-US" dirty="0">
                  <a:sym typeface="Symbol" panose="05050102010706020507" pitchFamily="18" charset="2"/>
                </a:rPr>
                <a:t></a:t>
              </a:r>
              <a:r>
                <a:rPr lang="en-US" dirty="0"/>
                <a:t> </a:t>
              </a:r>
              <a:br>
                <a:rPr lang="en-US" dirty="0"/>
              </a:br>
              <a:endParaRPr lang="en-US" dirty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/>
                <a:t>Principle: anti-resonance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/>
                <a:t>Delayed resonator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BE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FACCA0C-4BA7-4A7E-9308-F65D5418311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6461514" y="3986736"/>
              <a:ext cx="4079600" cy="23031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C1E496-FBC5-529D-5936-05AFD6FC282E}"/>
                </a:ext>
              </a:extLst>
            </p:cNvPr>
            <p:cNvSpPr txBox="1"/>
            <p:nvPr/>
          </p:nvSpPr>
          <p:spPr>
            <a:xfrm>
              <a:off x="6337689" y="4418528"/>
              <a:ext cx="5269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gain </a:t>
              </a:r>
              <a:r>
                <a:rPr lang="en-US" i="1" dirty="0"/>
                <a:t>g</a:t>
              </a:r>
              <a:r>
                <a:rPr lang="en-US" dirty="0"/>
                <a:t> and delay </a:t>
              </a:r>
              <a:r>
                <a:rPr lang="en-US" dirty="0">
                  <a:sym typeface="Symbol" panose="05050102010706020507" pitchFamily="18" charset="2"/>
                </a:rPr>
                <a:t></a:t>
              </a:r>
              <a:r>
                <a:rPr lang="en-US" dirty="0"/>
                <a:t>  as controller parameters </a:t>
              </a:r>
              <a:endParaRPr lang="en-BE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682A55D-43CA-3A9C-2853-F58AE998A423}"/>
              </a:ext>
            </a:extLst>
          </p:cNvPr>
          <p:cNvSpPr txBox="1"/>
          <p:nvPr/>
        </p:nvSpPr>
        <p:spPr>
          <a:xfrm>
            <a:off x="731019" y="327691"/>
            <a:ext cx="9126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trike="sngStrike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Non-</a:t>
            </a:r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collocated vibration suppression using the delayed resonator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788089-5ADE-5CDE-61AA-438552EF2914}"/>
              </a:ext>
            </a:extLst>
          </p:cNvPr>
          <p:cNvGrpSpPr/>
          <p:nvPr/>
        </p:nvGrpSpPr>
        <p:grpSpPr>
          <a:xfrm>
            <a:off x="960074" y="1581150"/>
            <a:ext cx="4726376" cy="4076699"/>
            <a:chOff x="960074" y="1581150"/>
            <a:chExt cx="4726376" cy="40766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75A945-D93C-D9D2-6293-7D504FA2D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074" y="1581150"/>
              <a:ext cx="4316826" cy="40766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881C67-6E95-645F-4B49-F5EA0D13F70F}"/>
                </a:ext>
              </a:extLst>
            </p:cNvPr>
            <p:cNvSpPr txBox="1"/>
            <p:nvPr/>
          </p:nvSpPr>
          <p:spPr>
            <a:xfrm>
              <a:off x="3257580" y="4926568"/>
              <a:ext cx="2428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Harmonic disturbance</a:t>
              </a:r>
              <a:endParaRPr lang="en-BE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F94C425-2C19-E4F8-462B-B555708B9EF1}"/>
              </a:ext>
            </a:extLst>
          </p:cNvPr>
          <p:cNvSpPr txBox="1"/>
          <p:nvPr/>
        </p:nvSpPr>
        <p:spPr>
          <a:xfrm>
            <a:off x="364351" y="3916799"/>
            <a:ext cx="82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F4D5D"/>
                </a:solidFill>
              </a:rPr>
              <a:t>Target</a:t>
            </a:r>
            <a:endParaRPr lang="en-BE" dirty="0">
              <a:solidFill>
                <a:srgbClr val="2F4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6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3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C9CB70-C39C-E9A8-6766-481D6EB5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34</a:t>
            </a:fld>
            <a:endParaRPr lang="nl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68BAD-182E-C7A8-54AB-0A207844BF6A}"/>
              </a:ext>
            </a:extLst>
          </p:cNvPr>
          <p:cNvSpPr txBox="1"/>
          <p:nvPr/>
        </p:nvSpPr>
        <p:spPr>
          <a:xfrm>
            <a:off x="1608695" y="5901809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Non-collocated suppression (level I)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90D48-3808-8657-1795-554E5EB7B11B}"/>
              </a:ext>
            </a:extLst>
          </p:cNvPr>
          <p:cNvSpPr txBox="1"/>
          <p:nvPr/>
        </p:nvSpPr>
        <p:spPr>
          <a:xfrm>
            <a:off x="7314170" y="5901809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Non-collocated suppression (level II)</a:t>
            </a:r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5DD93-5053-B462-B0EC-67D6A6DA0D4D}"/>
              </a:ext>
            </a:extLst>
          </p:cNvPr>
          <p:cNvSpPr txBox="1"/>
          <p:nvPr/>
        </p:nvSpPr>
        <p:spPr>
          <a:xfrm>
            <a:off x="1362876" y="130211"/>
            <a:ext cx="7053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Principle of non-collocated vibration suppression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86A311-B7B5-22E2-8584-E7CF77C61FE9}"/>
              </a:ext>
            </a:extLst>
          </p:cNvPr>
          <p:cNvGrpSpPr/>
          <p:nvPr/>
        </p:nvGrpSpPr>
        <p:grpSpPr>
          <a:xfrm>
            <a:off x="1112443" y="666749"/>
            <a:ext cx="3954691" cy="5423506"/>
            <a:chOff x="1112443" y="666749"/>
            <a:chExt cx="3954691" cy="54235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22E63F4-0D16-5005-BCDC-D4F7F1B3C9B7}"/>
                </a:ext>
              </a:extLst>
            </p:cNvPr>
            <p:cNvGrpSpPr/>
            <p:nvPr/>
          </p:nvGrpSpPr>
          <p:grpSpPr>
            <a:xfrm>
              <a:off x="1112443" y="666749"/>
              <a:ext cx="3367219" cy="5423506"/>
              <a:chOff x="1112443" y="666749"/>
              <a:chExt cx="3367219" cy="542350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D8F3EE3-1860-E676-59FF-057EC285DB88}"/>
                  </a:ext>
                </a:extLst>
              </p:cNvPr>
              <p:cNvGrpSpPr/>
              <p:nvPr/>
            </p:nvGrpSpPr>
            <p:grpSpPr>
              <a:xfrm>
                <a:off x="1608695" y="666749"/>
                <a:ext cx="2870967" cy="5210175"/>
                <a:chOff x="4543424" y="600075"/>
                <a:chExt cx="4175143" cy="699135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C49DB968-EF66-D462-66D2-F405A02A9A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638675" y="733425"/>
                  <a:ext cx="4079892" cy="685800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DCEDE27-F226-FA9B-2737-86A262730BD3}"/>
                    </a:ext>
                  </a:extLst>
                </p:cNvPr>
                <p:cNvSpPr/>
                <p:nvPr/>
              </p:nvSpPr>
              <p:spPr>
                <a:xfrm>
                  <a:off x="4543424" y="600075"/>
                  <a:ext cx="4175143" cy="152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4EEC200-EE15-3F74-487C-AD71F629E165}"/>
                  </a:ext>
                </a:extLst>
              </p:cNvPr>
              <p:cNvSpPr/>
              <p:nvPr/>
            </p:nvSpPr>
            <p:spPr>
              <a:xfrm>
                <a:off x="1608695" y="3080266"/>
                <a:ext cx="65498" cy="30099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2F0432-1F17-B7E9-4FA1-79B5F24284E7}"/>
                  </a:ext>
                </a:extLst>
              </p:cNvPr>
              <p:cNvSpPr txBox="1"/>
              <p:nvPr/>
            </p:nvSpPr>
            <p:spPr>
              <a:xfrm>
                <a:off x="1112443" y="3244334"/>
                <a:ext cx="8259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2F4D5D"/>
                    </a:solidFill>
                  </a:rPr>
                  <a:t>Target</a:t>
                </a:r>
                <a:endParaRPr lang="en-BE" dirty="0">
                  <a:solidFill>
                    <a:srgbClr val="2F4D5D"/>
                  </a:solidFill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B931B0-BB27-5789-171E-7AEE4ACEF230}"/>
                </a:ext>
              </a:extLst>
            </p:cNvPr>
            <p:cNvSpPr txBox="1"/>
            <p:nvPr/>
          </p:nvSpPr>
          <p:spPr>
            <a:xfrm>
              <a:off x="3822883" y="4895611"/>
              <a:ext cx="12442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Harmonic </a:t>
              </a:r>
              <a:br>
                <a:rPr lang="en-US" sz="1600" dirty="0"/>
              </a:br>
              <a:r>
                <a:rPr lang="en-US" sz="1600" dirty="0"/>
                <a:t>disturbance</a:t>
              </a:r>
              <a:endParaRPr lang="en-BE" sz="16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EDFD91-D794-9D00-1591-0C1ECDC010F9}"/>
              </a:ext>
            </a:extLst>
          </p:cNvPr>
          <p:cNvGrpSpPr/>
          <p:nvPr/>
        </p:nvGrpSpPr>
        <p:grpSpPr>
          <a:xfrm>
            <a:off x="7162235" y="766126"/>
            <a:ext cx="4531515" cy="5110799"/>
            <a:chOff x="7162235" y="766126"/>
            <a:chExt cx="4531515" cy="51107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C3DB21-A58A-0259-E4EE-22AB5A56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2235" y="766126"/>
              <a:ext cx="2953748" cy="511079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56C401-DDCD-0862-1201-E413EC8FFD7D}"/>
                </a:ext>
              </a:extLst>
            </p:cNvPr>
            <p:cNvSpPr txBox="1"/>
            <p:nvPr/>
          </p:nvSpPr>
          <p:spPr>
            <a:xfrm>
              <a:off x="9514948" y="5018722"/>
              <a:ext cx="21788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Harmonic disturbance</a:t>
              </a:r>
              <a:endParaRPr lang="en-BE" sz="1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E14C495-8AFF-4778-4F14-E9E661AD615E}"/>
              </a:ext>
            </a:extLst>
          </p:cNvPr>
          <p:cNvSpPr txBox="1"/>
          <p:nvPr/>
        </p:nvSpPr>
        <p:spPr>
          <a:xfrm>
            <a:off x="6686210" y="3212068"/>
            <a:ext cx="82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F4D5D"/>
                </a:solidFill>
              </a:rPr>
              <a:t>Target</a:t>
            </a:r>
            <a:endParaRPr lang="en-BE" dirty="0">
              <a:solidFill>
                <a:srgbClr val="2F4D5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79BEA-1611-F5D5-9823-BAEF5E3F373F}"/>
              </a:ext>
            </a:extLst>
          </p:cNvPr>
          <p:cNvSpPr txBox="1"/>
          <p:nvPr/>
        </p:nvSpPr>
        <p:spPr>
          <a:xfrm>
            <a:off x="4479662" y="1605238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resonating</a:t>
            </a:r>
            <a:br>
              <a:rPr lang="en-US" sz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substructure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FEB8A-F81D-C66B-7E07-4C612D30C7FD}"/>
              </a:ext>
            </a:extLst>
          </p:cNvPr>
          <p:cNvSpPr txBox="1"/>
          <p:nvPr/>
        </p:nvSpPr>
        <p:spPr>
          <a:xfrm>
            <a:off x="10604349" y="1605238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trike="sngStrike" dirty="0">
                <a:solidFill>
                  <a:srgbClr val="FF0000"/>
                </a:solidFill>
              </a:rPr>
              <a:t>resonating</a:t>
            </a:r>
            <a:br>
              <a:rPr lang="en-US" sz="1200" strike="sngStrike" dirty="0">
                <a:solidFill>
                  <a:srgbClr val="FF0000"/>
                </a:solidFill>
              </a:rPr>
            </a:br>
            <a:r>
              <a:rPr lang="en-US" sz="1200" strike="sngStrike" dirty="0">
                <a:solidFill>
                  <a:srgbClr val="FF0000"/>
                </a:solidFill>
              </a:rPr>
              <a:t>substructure</a:t>
            </a:r>
          </a:p>
        </p:txBody>
      </p:sp>
    </p:spTree>
    <p:extLst>
      <p:ext uri="{BB962C8B-B14F-4D97-AF65-F5344CB8AC3E}">
        <p14:creationId xmlns:p14="http://schemas.microsoft.com/office/powerpoint/2010/main" val="974577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4CCEEC-AA98-50DB-70E6-39F524C03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35</a:t>
            </a:fld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3EE83-01B3-72B2-C2F4-C800452A8612}"/>
              </a:ext>
            </a:extLst>
          </p:cNvPr>
          <p:cNvSpPr txBox="1"/>
          <p:nvPr/>
        </p:nvSpPr>
        <p:spPr>
          <a:xfrm>
            <a:off x="900000" y="241150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Methodology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3F3A8-D36D-9066-002B-2D3231B4E649}"/>
              </a:ext>
            </a:extLst>
          </p:cNvPr>
          <p:cNvSpPr txBox="1"/>
          <p:nvPr/>
        </p:nvSpPr>
        <p:spPr>
          <a:xfrm>
            <a:off x="6124575" y="1045419"/>
            <a:ext cx="435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Two control loops (2 delays + 2 gains)</a:t>
            </a:r>
            <a:endParaRPr lang="en-B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8D8770-B9C8-1293-8F6B-B8225FD8C53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85421" y="1538976"/>
            <a:ext cx="3533151" cy="2307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70EF35-669A-FF31-05D0-A26F8EE3D9EF}"/>
              </a:ext>
            </a:extLst>
          </p:cNvPr>
          <p:cNvSpPr txBox="1"/>
          <p:nvPr/>
        </p:nvSpPr>
        <p:spPr>
          <a:xfrm>
            <a:off x="6776809" y="186002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→ vibration suppression</a:t>
            </a:r>
            <a:endParaRPr lang="en-BE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7B4F59-3417-7BB2-B296-40DF2A11A7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81932" y="2330926"/>
            <a:ext cx="2001205" cy="2320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ADDE87-96B2-E68D-9C03-C34CFB60BDC0}"/>
              </a:ext>
            </a:extLst>
          </p:cNvPr>
          <p:cNvSpPr txBox="1"/>
          <p:nvPr/>
        </p:nvSpPr>
        <p:spPr>
          <a:xfrm>
            <a:off x="6777755" y="2594338"/>
            <a:ext cx="547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→ ensure closed-loop stability with sufficient margin</a:t>
            </a:r>
            <a:endParaRPr lang="en-B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99A6AF-AA9E-94D5-CFCB-2806DB23BBD7}"/>
              </a:ext>
            </a:extLst>
          </p:cNvPr>
          <p:cNvSpPr txBox="1"/>
          <p:nvPr/>
        </p:nvSpPr>
        <p:spPr>
          <a:xfrm>
            <a:off x="6130141" y="3200530"/>
            <a:ext cx="473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Inter-dependence between the controllers</a:t>
            </a:r>
            <a:endParaRPr lang="en-BE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29FE8F-3CE1-5F6E-2883-B09EE866CEBB}"/>
              </a:ext>
            </a:extLst>
          </p:cNvPr>
          <p:cNvGrpSpPr/>
          <p:nvPr/>
        </p:nvGrpSpPr>
        <p:grpSpPr>
          <a:xfrm>
            <a:off x="768935" y="956626"/>
            <a:ext cx="4986580" cy="5110799"/>
            <a:chOff x="768935" y="956626"/>
            <a:chExt cx="4986580" cy="51107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4A9CA83-8F33-E887-CFCD-DFF0EFA0096C}"/>
                </a:ext>
              </a:extLst>
            </p:cNvPr>
            <p:cNvGrpSpPr/>
            <p:nvPr/>
          </p:nvGrpSpPr>
          <p:grpSpPr>
            <a:xfrm>
              <a:off x="1224000" y="956626"/>
              <a:ext cx="4531515" cy="5110799"/>
              <a:chOff x="7162235" y="766126"/>
              <a:chExt cx="4531515" cy="511079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B87D522-2B35-3459-8422-1B96EE7DF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62235" y="766126"/>
                <a:ext cx="2953748" cy="5110799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0562A9-0804-21C6-7B9A-94EEA107EBF4}"/>
                  </a:ext>
                </a:extLst>
              </p:cNvPr>
              <p:cNvSpPr txBox="1"/>
              <p:nvPr/>
            </p:nvSpPr>
            <p:spPr>
              <a:xfrm>
                <a:off x="9514948" y="5018722"/>
                <a:ext cx="21788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Harmonic disturbance</a:t>
                </a:r>
                <a:endParaRPr lang="en-BE" sz="1600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BF2F09-66BE-F0A9-CB24-BD1B005CB913}"/>
                </a:ext>
              </a:extLst>
            </p:cNvPr>
            <p:cNvSpPr txBox="1"/>
            <p:nvPr/>
          </p:nvSpPr>
          <p:spPr>
            <a:xfrm>
              <a:off x="768935" y="3404246"/>
              <a:ext cx="825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2F4D5D"/>
                  </a:solidFill>
                </a:rPr>
                <a:t>Target</a:t>
              </a:r>
              <a:endParaRPr lang="en-BE" dirty="0">
                <a:solidFill>
                  <a:srgbClr val="2F4D5D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51C78F-1162-2236-CD32-D8F54AB2B0AA}"/>
              </a:ext>
            </a:extLst>
          </p:cNvPr>
          <p:cNvGrpSpPr/>
          <p:nvPr/>
        </p:nvGrpSpPr>
        <p:grpSpPr>
          <a:xfrm>
            <a:off x="6124575" y="3871269"/>
            <a:ext cx="5523024" cy="1167487"/>
            <a:chOff x="6127528" y="3751199"/>
            <a:chExt cx="5523024" cy="116748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EE72C02-D0CE-A806-7945-60C198BE6BBE}"/>
                </a:ext>
              </a:extLst>
            </p:cNvPr>
            <p:cNvSpPr txBox="1"/>
            <p:nvPr/>
          </p:nvSpPr>
          <p:spPr>
            <a:xfrm>
              <a:off x="6127528" y="3751199"/>
              <a:ext cx="2371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/>
                <a:t>Parameter tuning: </a:t>
              </a:r>
              <a:endParaRPr lang="en-BE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6E7D27-A524-DC69-8E12-FBBCD8279264}"/>
                </a:ext>
              </a:extLst>
            </p:cNvPr>
            <p:cNvSpPr txBox="1"/>
            <p:nvPr/>
          </p:nvSpPr>
          <p:spPr>
            <a:xfrm>
              <a:off x="6374749" y="4087689"/>
              <a:ext cx="52758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- </a:t>
              </a:r>
              <a:r>
                <a:rPr lang="en-US" sz="1600" dirty="0" err="1"/>
                <a:t>mimimize</a:t>
              </a:r>
              <a:r>
                <a:rPr lang="en-US" sz="1600" dirty="0"/>
                <a:t> the </a:t>
              </a:r>
              <a:r>
                <a:rPr lang="en-US" sz="1600" i="1" dirty="0"/>
                <a:t>spectral abscissa </a:t>
              </a:r>
              <a:r>
                <a:rPr lang="en-US" sz="1600" dirty="0"/>
                <a:t>of closed-loop system</a:t>
              </a:r>
            </a:p>
            <a:p>
              <a:r>
                <a:rPr lang="en-US" sz="1600" dirty="0"/>
                <a:t>- subject to zero location constraints on transfer function</a:t>
              </a:r>
              <a:br>
                <a:rPr lang="en-US" sz="1600" dirty="0"/>
              </a:br>
              <a:r>
                <a:rPr lang="en-US" sz="1600" dirty="0"/>
                <a:t>  from </a:t>
              </a:r>
              <a:r>
                <a:rPr lang="en-US" sz="1600" i="1" dirty="0">
                  <a:solidFill>
                    <a:srgbClr val="2F4D5D"/>
                  </a:solidFill>
                </a:rPr>
                <a:t>d</a:t>
              </a:r>
              <a:r>
                <a:rPr lang="en-US" sz="1600" dirty="0"/>
                <a:t> to  target’s position</a:t>
              </a:r>
              <a:endParaRPr lang="en-BE" sz="1600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9664DAA-4206-ADDC-CAB3-1B4D8FF94453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974550" y="4640587"/>
              <a:ext cx="464914" cy="229029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09BFF30-F9EE-E3B3-D409-11A293B9DF6A}"/>
              </a:ext>
            </a:extLst>
          </p:cNvPr>
          <p:cNvSpPr txBox="1"/>
          <p:nvPr/>
        </p:nvSpPr>
        <p:spPr>
          <a:xfrm>
            <a:off x="6130141" y="5396864"/>
            <a:ext cx="5060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Using software integrated in TDS-CONTROL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37039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E06322-D0D0-DEC2-51AC-459A7464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36</a:t>
            </a:fld>
            <a:endParaRPr lang="nl-NL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20233F1-E760-12C4-364F-6CACB3F3F97E}"/>
              </a:ext>
            </a:extLst>
          </p:cNvPr>
          <p:cNvSpPr txBox="1">
            <a:spLocks/>
          </p:cNvSpPr>
          <p:nvPr/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179DAE-D0A6-40C3-B8BC-6A97C268D03A}" type="slidenum">
              <a:rPr lang="nl-NL" smtClean="0"/>
              <a:pPr/>
              <a:t>36</a:t>
            </a:fld>
            <a:endParaRPr lang="nl-N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B02A31-185D-B313-EAD6-DF3EAFBD3E4B}"/>
              </a:ext>
            </a:extLst>
          </p:cNvPr>
          <p:cNvGrpSpPr/>
          <p:nvPr/>
        </p:nvGrpSpPr>
        <p:grpSpPr>
          <a:xfrm>
            <a:off x="163286" y="3135086"/>
            <a:ext cx="3292005" cy="2724454"/>
            <a:chOff x="525188" y="956626"/>
            <a:chExt cx="5204119" cy="51107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D0EF3A-D44A-4996-2877-E42D1DA6396B}"/>
                </a:ext>
              </a:extLst>
            </p:cNvPr>
            <p:cNvGrpSpPr/>
            <p:nvPr/>
          </p:nvGrpSpPr>
          <p:grpSpPr>
            <a:xfrm>
              <a:off x="1224000" y="956626"/>
              <a:ext cx="4505307" cy="5110799"/>
              <a:chOff x="7162235" y="766126"/>
              <a:chExt cx="4505307" cy="511079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355CBE9-96E0-08E6-3379-514BA23D1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2235" y="766126"/>
                <a:ext cx="2953748" cy="511079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A3632C-82D6-9E19-541A-09822E546426}"/>
                  </a:ext>
                </a:extLst>
              </p:cNvPr>
              <p:cNvSpPr txBox="1"/>
              <p:nvPr/>
            </p:nvSpPr>
            <p:spPr>
              <a:xfrm>
                <a:off x="9411699" y="5049352"/>
                <a:ext cx="2255843" cy="461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Harmonic disturbance</a:t>
                </a:r>
                <a:endParaRPr lang="en-BE" sz="1000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FAB34D-543D-6999-ED21-53EFE668C978}"/>
                </a:ext>
              </a:extLst>
            </p:cNvPr>
            <p:cNvSpPr txBox="1"/>
            <p:nvPr/>
          </p:nvSpPr>
          <p:spPr>
            <a:xfrm>
              <a:off x="525188" y="3404247"/>
              <a:ext cx="1069678" cy="59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2F4D5D"/>
                  </a:solidFill>
                </a:rPr>
                <a:t>Target</a:t>
              </a:r>
              <a:endParaRPr lang="en-BE" sz="1000" dirty="0">
                <a:solidFill>
                  <a:srgbClr val="2F4D5D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2B8B20-E479-6571-131D-4ABFFDEB24A4}"/>
              </a:ext>
            </a:extLst>
          </p:cNvPr>
          <p:cNvGrpSpPr/>
          <p:nvPr/>
        </p:nvGrpSpPr>
        <p:grpSpPr>
          <a:xfrm>
            <a:off x="3400105" y="537213"/>
            <a:ext cx="7162068" cy="1541367"/>
            <a:chOff x="3400105" y="537213"/>
            <a:chExt cx="7162068" cy="15413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B8682E-5840-91F6-6D09-CB48EF4D1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0105" y="537213"/>
              <a:ext cx="7115495" cy="15413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7F3DA8-CC97-2AB0-DAB8-3D03B4150A87}"/>
                </a:ext>
              </a:extLst>
            </p:cNvPr>
            <p:cNvSpPr txBox="1"/>
            <p:nvPr/>
          </p:nvSpPr>
          <p:spPr>
            <a:xfrm>
              <a:off x="8886714" y="667490"/>
              <a:ext cx="1675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Harmonic disturbance</a:t>
              </a:r>
              <a:endParaRPr lang="en-BE" sz="1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3873AC-815C-7360-58B5-12047A330FF1}"/>
                </a:ext>
              </a:extLst>
            </p:cNvPr>
            <p:cNvSpPr txBox="1"/>
            <p:nvPr/>
          </p:nvSpPr>
          <p:spPr>
            <a:xfrm>
              <a:off x="7163171" y="667489"/>
              <a:ext cx="611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Target</a:t>
              </a:r>
              <a:endParaRPr lang="en-BE" sz="1200" dirty="0"/>
            </a:p>
          </p:txBody>
        </p:sp>
      </p:grpSp>
      <p:pic>
        <p:nvPicPr>
          <p:cNvPr id="13" name="video">
            <a:hlinkClick r:id="" action="ppaction://media"/>
            <a:extLst>
              <a:ext uri="{FF2B5EF4-FFF2-40B4-BE49-F238E27FC236}">
                <a16:creationId xmlns:a16="http://schemas.microsoft.com/office/drawing/2014/main" id="{59BF6B5E-1D79-805A-0B32-4403F70FFA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0105" y="2032907"/>
            <a:ext cx="7391294" cy="4157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84A20-75B4-B0D2-EF10-5FE83BCF7743}"/>
              </a:ext>
            </a:extLst>
          </p:cNvPr>
          <p:cNvSpPr txBox="1"/>
          <p:nvPr/>
        </p:nvSpPr>
        <p:spPr>
          <a:xfrm>
            <a:off x="900000" y="241150"/>
            <a:ext cx="33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+mj-ea"/>
                <a:cs typeface="+mj-cs"/>
              </a:rPr>
              <a:t>Experimental validation</a:t>
            </a:r>
            <a:endParaRPr lang="nl-BE" sz="2400" dirty="0">
              <a:solidFill>
                <a:schemeClr val="tx2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2B4D9EF4-000C-DEC6-D1B2-CD68A9854547}"/>
              </a:ext>
            </a:extLst>
          </p:cNvPr>
          <p:cNvSpPr/>
          <p:nvPr/>
        </p:nvSpPr>
        <p:spPr>
          <a:xfrm>
            <a:off x="1807861" y="1380110"/>
            <a:ext cx="1028700" cy="1229066"/>
          </a:xfrm>
          <a:prstGeom prst="ben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6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6386" y="121540"/>
            <a:ext cx="8333999" cy="700009"/>
          </a:xfrm>
          <a:solidFill>
            <a:srgbClr val="DCE7F0"/>
          </a:solidFill>
        </p:spPr>
        <p:txBody>
          <a:bodyPr/>
          <a:lstStyle/>
          <a:p>
            <a:r>
              <a:rPr lang="en-US" dirty="0"/>
              <a:t>Conclusions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500040" y="691165"/>
            <a:ext cx="8022324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 control-oriented overview of time-delay systems, with focus on</a:t>
            </a:r>
            <a:br>
              <a:rPr lang="en-US" dirty="0"/>
            </a:br>
            <a:endParaRPr lang="en-US" dirty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beneficial effect of delays / use of delays for control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solutions to control problem in the form of </a:t>
            </a:r>
            <a:r>
              <a:rPr lang="en-US" i="1" dirty="0"/>
              <a:t>explicit feedback laws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finite-dimensional representations of closed-loop systems with delay, </a:t>
            </a:r>
            <a:br>
              <a:rPr lang="en-US" dirty="0"/>
            </a:br>
            <a:r>
              <a:rPr lang="en-US" dirty="0"/>
              <a:t>induced by structure of the controller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Outlook: incorporate compact but informative time-delay </a:t>
            </a:r>
            <a:r>
              <a:rPr lang="en-US"/>
              <a:t>models in </a:t>
            </a:r>
            <a:br>
              <a:rPr lang="en-US"/>
            </a:br>
            <a:r>
              <a:rPr lang="en-US"/>
              <a:t>data-driven </a:t>
            </a:r>
            <a:r>
              <a:rPr lang="en-US" dirty="0"/>
              <a:t>modeling and control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CA73F-620D-307B-6818-0336F668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37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88898F-D30C-4049-A2A7-0E5963785370}"/>
              </a:ext>
            </a:extLst>
          </p:cNvPr>
          <p:cNvSpPr/>
          <p:nvPr/>
        </p:nvSpPr>
        <p:spPr>
          <a:xfrm>
            <a:off x="7494309" y="4562573"/>
            <a:ext cx="3384223" cy="1647428"/>
          </a:xfrm>
          <a:prstGeom prst="rect">
            <a:avLst/>
          </a:prstGeom>
          <a:solidFill>
            <a:srgbClr val="DCE7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C54F5-1726-5EFF-2289-6F392E54902C}"/>
              </a:ext>
            </a:extLst>
          </p:cNvPr>
          <p:cNvSpPr txBox="1"/>
          <p:nvPr/>
        </p:nvSpPr>
        <p:spPr>
          <a:xfrm>
            <a:off x="763209" y="4216803"/>
            <a:ext cx="1043631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References</a:t>
            </a:r>
            <a:br>
              <a:rPr lang="en-US" sz="1300" dirty="0"/>
            </a:br>
            <a:br>
              <a:rPr lang="en-US" sz="1300" dirty="0"/>
            </a:br>
            <a:r>
              <a:rPr lang="en-US" sz="1300" dirty="0"/>
              <a:t>Michiels, W. (2020). Control of Linear Systems with Delay. In: Encyclopedia of Systems and  Control, 2nd Edition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300" dirty="0"/>
              <a:t>Michiels, W., Zhou, B. (2020). On the fixed-time stabilization of input delay systems using  act-and-wait control. </a:t>
            </a:r>
            <a:r>
              <a:rPr lang="en-US" sz="1300" i="1" dirty="0"/>
              <a:t>Systems &amp; Control Letters.</a:t>
            </a:r>
            <a:endParaRPr lang="en-US" sz="13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300" dirty="0"/>
              <a:t>Silm, H., Kure, M., </a:t>
            </a:r>
            <a:r>
              <a:rPr lang="en-US" sz="1300" dirty="0" err="1"/>
              <a:t>Busek</a:t>
            </a:r>
            <a:r>
              <a:rPr lang="en-US" sz="1300" dirty="0"/>
              <a:t>, J., Michiels, W., </a:t>
            </a:r>
            <a:r>
              <a:rPr lang="en-US" sz="1300" dirty="0" err="1"/>
              <a:t>Vyhlidal</a:t>
            </a:r>
            <a:r>
              <a:rPr lang="en-US" sz="1300" dirty="0"/>
              <a:t>, T. with Michiels, W. (2023). Spectral  design and experimental validation of  non-</a:t>
            </a:r>
            <a:br>
              <a:rPr lang="en-US" sz="1300" dirty="0"/>
            </a:br>
            <a:r>
              <a:rPr lang="en-US" sz="1300" dirty="0"/>
              <a:t>collocated  vibration suppression by a </a:t>
            </a:r>
            <a:r>
              <a:rPr lang="en-US" sz="1300" dirty="0" err="1"/>
              <a:t>delayedresonator</a:t>
            </a:r>
            <a:r>
              <a:rPr lang="en-US" sz="1300" dirty="0"/>
              <a:t> and time-delay controller. IEEE Transactions on Control Systems Technology.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300" dirty="0"/>
              <a:t>Zhou, B., Michiels, W., Chen, J. (2022). Fixed-time stabilization of linear delay systems  by smooth periodic delayed feedback. </a:t>
            </a:r>
            <a:br>
              <a:rPr lang="en-US" sz="1300" dirty="0"/>
            </a:br>
            <a:r>
              <a:rPr lang="en-US" sz="1300" i="1" dirty="0"/>
              <a:t>IEEE  Transactions On Automatic Control.</a:t>
            </a:r>
            <a:endParaRPr lang="nl-BE" sz="13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n-US" sz="1300" dirty="0"/>
            </a:br>
            <a:endParaRPr lang="nl-BE" sz="1300" dirty="0"/>
          </a:p>
        </p:txBody>
      </p:sp>
    </p:spTree>
    <p:extLst>
      <p:ext uri="{BB962C8B-B14F-4D97-AF65-F5344CB8AC3E}">
        <p14:creationId xmlns:p14="http://schemas.microsoft.com/office/powerpoint/2010/main" val="155087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86F6DC-241F-261E-556D-BDEBDCEE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D1E2AB4-7B55-3EF2-52EB-5B98CFF8005D}"/>
              </a:ext>
            </a:extLst>
          </p:cNvPr>
          <p:cNvSpPr txBox="1">
            <a:spLocks noChangeArrowheads="1"/>
          </p:cNvSpPr>
          <p:nvPr/>
        </p:nvSpPr>
        <p:spPr>
          <a:xfrm>
            <a:off x="1157982" y="110099"/>
            <a:ext cx="7899400" cy="512762"/>
          </a:xfrm>
          <a:prstGeom prst="rect">
            <a:avLst/>
          </a:prstGeom>
          <a:noFill/>
          <a:ln/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/>
              <a:t>Motivating examples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23C6C-9A25-1E95-FBF8-04E583BA6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430" y="3277647"/>
            <a:ext cx="2530291" cy="1687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7B052F-1B35-4643-AC0A-90044D566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093" y="3271549"/>
            <a:ext cx="840996" cy="1687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515E6-C84B-228B-ECB1-25195E892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361" y="5157824"/>
            <a:ext cx="6637639" cy="840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91A468-3DD6-4DCF-6D90-5DFD0A9E3F74}"/>
              </a:ext>
            </a:extLst>
          </p:cNvPr>
          <p:cNvSpPr txBox="1"/>
          <p:nvPr/>
        </p:nvSpPr>
        <p:spPr>
          <a:xfrm>
            <a:off x="6807443" y="2176238"/>
            <a:ext cx="49808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Goal: drive safely at small constant inter-vehicle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synchronization</a:t>
            </a:r>
            <a:r>
              <a:rPr lang="en-US" sz="1400" dirty="0"/>
              <a:t> of the velocities is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wireless communication of accelerations </a:t>
            </a:r>
            <a:r>
              <a:rPr lang="en-US" sz="1400" dirty="0">
                <a:sym typeface="Symbol" panose="05050102010706020507" pitchFamily="18" charset="2"/>
              </a:rPr>
              <a:t> </a:t>
            </a:r>
            <a:r>
              <a:rPr lang="en-US" sz="1400" b="1" dirty="0"/>
              <a:t>time-delays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measurements inter-vehicle distances </a:t>
            </a:r>
            <a:r>
              <a:rPr lang="en-US" sz="1400" dirty="0">
                <a:sym typeface="Symbol" panose="05050102010706020507" pitchFamily="18" charset="2"/>
              </a:rPr>
              <a:t>  </a:t>
            </a:r>
            <a:r>
              <a:rPr lang="en-US" sz="1400" dirty="0"/>
              <a:t>time-delays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4DB5EB-A587-F6E9-A349-BBD66C6648B6}"/>
              </a:ext>
            </a:extLst>
          </p:cNvPr>
          <p:cNvSpPr/>
          <p:nvPr/>
        </p:nvSpPr>
        <p:spPr>
          <a:xfrm>
            <a:off x="6807443" y="1700176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Cooperative driving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CBCB67-7E94-B63D-B2B6-42140BABE786}"/>
              </a:ext>
            </a:extLst>
          </p:cNvPr>
          <p:cNvCxnSpPr>
            <a:cxnSpLocks/>
          </p:cNvCxnSpPr>
          <p:nvPr/>
        </p:nvCxnSpPr>
        <p:spPr>
          <a:xfrm>
            <a:off x="5257800" y="1905596"/>
            <a:ext cx="1213338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16C0738-FE24-E78A-9E9A-20FEB0BCD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8" y="1052088"/>
            <a:ext cx="6169025" cy="5209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lvl="1">
              <a:buFontTx/>
              <a:buChar char="•"/>
            </a:pPr>
            <a:r>
              <a:rPr lang="nl-BE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networks</a:t>
            </a:r>
            <a:br>
              <a:rPr lang="en-US" sz="1600" dirty="0">
                <a:solidFill>
                  <a:schemeClr val="accent2"/>
                </a:solidFill>
              </a:rPr>
            </a:br>
            <a:endParaRPr lang="en-US" sz="1600" dirty="0">
              <a:solidFill>
                <a:schemeClr val="accent2"/>
              </a:solidFill>
            </a:endParaRPr>
          </a:p>
          <a:p>
            <a:pPr lvl="1"/>
            <a:r>
              <a:rPr lang="en-US" sz="1500" b="1" dirty="0"/>
              <a:t>  </a:t>
            </a:r>
            <a:r>
              <a:rPr lang="en-US" sz="1500" dirty="0"/>
              <a:t>- biology (e.g. interactions between neurons)</a:t>
            </a:r>
          </a:p>
          <a:p>
            <a:pPr lvl="1"/>
            <a:r>
              <a:rPr lang="en-US" sz="1500" dirty="0"/>
              <a:t>  </a:t>
            </a:r>
            <a:r>
              <a:rPr lang="en-US" sz="1500" b="1" dirty="0"/>
              <a:t>- car following models</a:t>
            </a:r>
          </a:p>
          <a:p>
            <a:pPr lvl="1"/>
            <a:r>
              <a:rPr lang="en-US" sz="1500" dirty="0"/>
              <a:t>  - time-based spacing of airplanes  </a:t>
            </a:r>
          </a:p>
          <a:p>
            <a:pPr lvl="1"/>
            <a:r>
              <a:rPr lang="en-US" sz="1500" dirty="0"/>
              <a:t>  - distributed and cooperative control, sensor networks</a:t>
            </a:r>
          </a:p>
          <a:p>
            <a:pPr lvl="1"/>
            <a:r>
              <a:rPr lang="en-US" sz="1500" dirty="0"/>
              <a:t>  - congestion control in communication networks</a:t>
            </a:r>
          </a:p>
          <a:p>
            <a:pPr lvl="1"/>
            <a:r>
              <a:rPr lang="en-US" sz="1500" dirty="0">
                <a:cs typeface="Arial" pitchFamily="34" charset="0"/>
              </a:rPr>
              <a:t>    </a:t>
            </a:r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mechanical engineering</a:t>
            </a:r>
            <a:br>
              <a:rPr lang="en-US" sz="1600" dirty="0">
                <a:solidFill>
                  <a:schemeClr val="accent2"/>
                </a:solidFill>
              </a:rPr>
            </a:br>
            <a:br>
              <a:rPr lang="en-US" sz="1500" dirty="0"/>
            </a:br>
            <a:r>
              <a:rPr lang="en-US" sz="1500" dirty="0"/>
              <a:t>  - machine tool vibrations (cutting and  milling machines)</a:t>
            </a:r>
            <a:br>
              <a:rPr lang="en-US" sz="1500" dirty="0"/>
            </a:br>
            <a:r>
              <a:rPr lang="en-US" sz="1500" dirty="0"/>
              <a:t>  - haptic interfaces and motion synchronization</a:t>
            </a:r>
          </a:p>
          <a:p>
            <a:pPr lvl="1"/>
            <a:endParaRPr lang="en-US" sz="1500" dirty="0"/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parallel computing</a:t>
            </a:r>
            <a:r>
              <a:rPr lang="en-US" sz="1500" dirty="0"/>
              <a:t> (load balancing)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population dynamics</a:t>
            </a:r>
          </a:p>
          <a:p>
            <a:pPr lvl="1">
              <a:buFontTx/>
              <a:buChar char="•"/>
            </a:pPr>
            <a:endParaRPr lang="en-US" sz="1600" dirty="0">
              <a:solidFill>
                <a:schemeClr val="accent2"/>
              </a:solidFill>
            </a:endParaRPr>
          </a:p>
          <a:p>
            <a:pPr lvl="1"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 flow and propagation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laser physics</a:t>
            </a:r>
            <a:r>
              <a:rPr lang="en-US" sz="1500" dirty="0"/>
              <a:t> (lasers with optical feedback)</a:t>
            </a:r>
          </a:p>
          <a:p>
            <a:pPr lvl="2">
              <a:spcBef>
                <a:spcPct val="50000"/>
              </a:spcBef>
              <a:buClr>
                <a:schemeClr val="tx1"/>
              </a:buClr>
              <a:buSzPct val="100000"/>
            </a:pPr>
            <a:endParaRPr lang="nl-BE" sz="1500" dirty="0"/>
          </a:p>
        </p:txBody>
      </p:sp>
      <p:pic>
        <p:nvPicPr>
          <p:cNvPr id="13" name="Picture 12" descr="A traffic jam on a highway&#10;&#10;Description automatically generated">
            <a:extLst>
              <a:ext uri="{FF2B5EF4-FFF2-40B4-BE49-F238E27FC236}">
                <a16:creationId xmlns:a16="http://schemas.microsoft.com/office/drawing/2014/main" id="{0FC37448-73CB-FC4A-A4D3-E8BBF5C90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968" y="167166"/>
            <a:ext cx="1549753" cy="1486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46AA86-A9A7-8D1D-D9C1-B5DE1E891FB4}"/>
              </a:ext>
            </a:extLst>
          </p:cNvPr>
          <p:cNvSpPr txBox="1"/>
          <p:nvPr/>
        </p:nvSpPr>
        <p:spPr>
          <a:xfrm>
            <a:off x="7018458" y="6006303"/>
            <a:ext cx="5700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TU/e - collaboration with Tue and TNO in framework of </a:t>
            </a:r>
            <a:r>
              <a:rPr lang="en-US" sz="1000" dirty="0" err="1"/>
              <a:t>UCoCoS</a:t>
            </a:r>
            <a:r>
              <a:rPr lang="en-US" sz="1000" dirty="0"/>
              <a:t> Training Network</a:t>
            </a:r>
          </a:p>
        </p:txBody>
      </p:sp>
    </p:spTree>
    <p:extLst>
      <p:ext uri="{BB962C8B-B14F-4D97-AF65-F5344CB8AC3E}">
        <p14:creationId xmlns:p14="http://schemas.microsoft.com/office/powerpoint/2010/main" val="2164571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DFF83D-19C2-0E3E-0C77-6690C23E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4D4906E-D32F-C277-AC57-D29EC0580E0D}"/>
              </a:ext>
            </a:extLst>
          </p:cNvPr>
          <p:cNvSpPr txBox="1">
            <a:spLocks noChangeArrowheads="1"/>
          </p:cNvSpPr>
          <p:nvPr/>
        </p:nvSpPr>
        <p:spPr>
          <a:xfrm>
            <a:off x="1157982" y="110099"/>
            <a:ext cx="7899400" cy="512762"/>
          </a:xfrm>
          <a:prstGeom prst="rect">
            <a:avLst/>
          </a:prstGeom>
          <a:noFill/>
          <a:ln/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Motivating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AE947-67F0-3ED5-B091-CAB4239EE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37" y="3063883"/>
            <a:ext cx="4277726" cy="307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B85D4-7FBD-552E-B466-CDBAD36EA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73" y="975945"/>
            <a:ext cx="2485109" cy="1459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4B0210-F0FA-5736-E48D-3923415FD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8" y="1052088"/>
            <a:ext cx="6169025" cy="5209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lvl="1">
              <a:buFontTx/>
              <a:buChar char="•"/>
            </a:pPr>
            <a:r>
              <a:rPr lang="nl-BE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networks</a:t>
            </a:r>
            <a:br>
              <a:rPr lang="en-US" sz="1600" dirty="0">
                <a:solidFill>
                  <a:schemeClr val="accent2"/>
                </a:solidFill>
              </a:rPr>
            </a:br>
            <a:endParaRPr lang="en-US" sz="1600" dirty="0">
              <a:solidFill>
                <a:schemeClr val="accent2"/>
              </a:solidFill>
            </a:endParaRPr>
          </a:p>
          <a:p>
            <a:pPr lvl="1"/>
            <a:r>
              <a:rPr lang="en-US" sz="1500" dirty="0"/>
              <a:t>  - biology (e.g. interactions between neurons)</a:t>
            </a:r>
          </a:p>
          <a:p>
            <a:pPr lvl="1"/>
            <a:r>
              <a:rPr lang="en-US" sz="1500" dirty="0"/>
              <a:t>  - car following models</a:t>
            </a:r>
          </a:p>
          <a:p>
            <a:pPr lvl="1"/>
            <a:r>
              <a:rPr lang="en-US" sz="1500" dirty="0"/>
              <a:t>  - time-based spacing of airplanes  </a:t>
            </a:r>
          </a:p>
          <a:p>
            <a:pPr lvl="1"/>
            <a:r>
              <a:rPr lang="en-US" sz="1500" b="1" dirty="0"/>
              <a:t>  - distributed and cooperative control, sensor networks</a:t>
            </a:r>
          </a:p>
          <a:p>
            <a:pPr lvl="1"/>
            <a:r>
              <a:rPr lang="en-US" sz="1500" dirty="0"/>
              <a:t>  - congestion control in communication networks</a:t>
            </a:r>
          </a:p>
          <a:p>
            <a:pPr lvl="1"/>
            <a:r>
              <a:rPr lang="en-US" sz="1500" dirty="0">
                <a:cs typeface="Arial" pitchFamily="34" charset="0"/>
              </a:rPr>
              <a:t>    </a:t>
            </a:r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mechanical engineering</a:t>
            </a:r>
            <a:br>
              <a:rPr lang="en-US" sz="1600" dirty="0">
                <a:solidFill>
                  <a:schemeClr val="accent2"/>
                </a:solidFill>
              </a:rPr>
            </a:br>
            <a:br>
              <a:rPr lang="en-US" sz="1500" dirty="0"/>
            </a:br>
            <a:r>
              <a:rPr lang="en-US" sz="1500" dirty="0"/>
              <a:t>  - machine tool vibrations (cutting and  milling machines)</a:t>
            </a:r>
            <a:br>
              <a:rPr lang="en-US" sz="1500" dirty="0"/>
            </a:br>
            <a:r>
              <a:rPr lang="en-US" sz="1500" dirty="0"/>
              <a:t>  - haptic interfaces and motion synchronization</a:t>
            </a:r>
          </a:p>
          <a:p>
            <a:pPr lvl="1"/>
            <a:endParaRPr lang="en-US" sz="1500" dirty="0"/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parallel computing</a:t>
            </a:r>
            <a:r>
              <a:rPr lang="en-US" sz="1500" dirty="0"/>
              <a:t> (load balancing)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population dynamics</a:t>
            </a:r>
          </a:p>
          <a:p>
            <a:pPr lvl="1">
              <a:buFontTx/>
              <a:buChar char="•"/>
            </a:pPr>
            <a:endParaRPr lang="en-US" sz="1600" dirty="0">
              <a:solidFill>
                <a:schemeClr val="accent2"/>
              </a:solidFill>
            </a:endParaRPr>
          </a:p>
          <a:p>
            <a:pPr lvl="1"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 flow and propagation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laser physics</a:t>
            </a:r>
            <a:r>
              <a:rPr lang="en-US" sz="1500" dirty="0"/>
              <a:t> (lasers with optical feedback)</a:t>
            </a:r>
          </a:p>
          <a:p>
            <a:pPr lvl="2">
              <a:spcBef>
                <a:spcPct val="50000"/>
              </a:spcBef>
              <a:buClr>
                <a:schemeClr val="tx1"/>
              </a:buClr>
              <a:buSzPct val="100000"/>
            </a:pPr>
            <a:endParaRPr lang="nl-BE" sz="1500" dirty="0"/>
          </a:p>
        </p:txBody>
      </p:sp>
    </p:spTree>
    <p:extLst>
      <p:ext uri="{BB962C8B-B14F-4D97-AF65-F5344CB8AC3E}">
        <p14:creationId xmlns:p14="http://schemas.microsoft.com/office/powerpoint/2010/main" val="3014121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D787C-7DAA-EE7E-8A68-CC44871C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A5A950F3-019C-2FD9-CF53-2657503A83F0}"/>
                  </a:ext>
                </a:extLst>
              </p:cNvPr>
              <p:cNvSpPr txBox="1"/>
              <p:nvPr/>
            </p:nvSpPr>
            <p:spPr bwMode="auto">
              <a:xfrm>
                <a:off x="6461717" y="2108015"/>
                <a:ext cx="3444542" cy="2013799"/>
              </a:xfrm>
              <a:prstGeom prst="rect">
                <a:avLst/>
              </a:prstGeom>
              <a:noFill/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f>
                        <m:fPr>
                          <m:ctrlP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num>
                        <m:den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</m:den>
                      </m:f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B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B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f>
                                  <m:fPr>
                                    <m:ctrlPr>
                                      <a:rPr lang="en-B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B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en-B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B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B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B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B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B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B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BE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BE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BE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BE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  <m:r>
                                          <a:rPr lang="en-BE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BE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BE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f>
                                          <m:fPr>
                                            <m:ctrlPr>
                                              <a:rPr lang="en-BE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BE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  <m:r>
                                              <a:rPr lang="en-BE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BE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BE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num>
                                          <m:den>
                                            <m:r>
                                              <a:rPr lang="en-BE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  <m:r>
                                              <a:rPr lang="en-BE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BE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BE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den>
                                        </m:f>
                                        <m:r>
                                          <a:rPr lang="en-BE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BE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  <m:r>
                                          <a:rPr lang="en-BE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,0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a:rPr lang="en-BE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</m:m>
                        </m:e>
                      </m:d>
                    </m:oMath>
                    <m:oMath xmlns:m="http://schemas.openxmlformats.org/officeDocument/2006/math">
                      <m:r>
                        <a:rPr lang="en-BE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BE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BE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E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BE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BE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BE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BE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BE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BE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BE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BE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BE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BE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A5A950F3-019C-2FD9-CF53-2657503A8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1717" y="2108015"/>
                <a:ext cx="3444542" cy="2013799"/>
              </a:xfrm>
              <a:prstGeom prst="rect">
                <a:avLst/>
              </a:prstGeom>
              <a:blipFill>
                <a:blip r:embed="rId2"/>
                <a:stretch>
                  <a:fillRect b="-606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6">
            <a:extLst>
              <a:ext uri="{FF2B5EF4-FFF2-40B4-BE49-F238E27FC236}">
                <a16:creationId xmlns:a16="http://schemas.microsoft.com/office/drawing/2014/main" id="{278280D5-D7E1-5B17-2DB5-DEAB6DF9B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5848" y="2150077"/>
            <a:ext cx="2146422" cy="138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1200" i="1" dirty="0"/>
              <a:t>W</a:t>
            </a:r>
            <a:r>
              <a:rPr lang="en-US" sz="1200" dirty="0"/>
              <a:t>:  window-size</a:t>
            </a:r>
          </a:p>
          <a:p>
            <a:r>
              <a:rPr lang="en-US" sz="1200" i="1" dirty="0"/>
              <a:t>Q</a:t>
            </a:r>
            <a:r>
              <a:rPr lang="en-US" sz="1200" dirty="0"/>
              <a:t>:  queue length</a:t>
            </a:r>
          </a:p>
          <a:p>
            <a:r>
              <a:rPr lang="en-US" sz="1200" i="1" dirty="0"/>
              <a:t>N</a:t>
            </a:r>
            <a:r>
              <a:rPr lang="en-US" sz="1200" dirty="0"/>
              <a:t>:  number of TCP sessions</a:t>
            </a:r>
          </a:p>
          <a:p>
            <a:r>
              <a:rPr lang="en-US" sz="1200" i="1" dirty="0">
                <a:solidFill>
                  <a:srgbClr val="3333FF"/>
                </a:solidFill>
              </a:rPr>
              <a:t>R</a:t>
            </a:r>
            <a:r>
              <a:rPr lang="en-US" sz="1200" dirty="0">
                <a:solidFill>
                  <a:srgbClr val="3333FF"/>
                </a:solidFill>
              </a:rPr>
              <a:t>:  round-trip-time</a:t>
            </a:r>
          </a:p>
          <a:p>
            <a:r>
              <a:rPr lang="en-US" sz="1200" i="1" dirty="0"/>
              <a:t>C</a:t>
            </a:r>
            <a:r>
              <a:rPr lang="en-US" sz="1200" dirty="0"/>
              <a:t>:  link capacity</a:t>
            </a:r>
          </a:p>
          <a:p>
            <a:r>
              <a:rPr lang="en-US" sz="1200" i="1" dirty="0"/>
              <a:t>p</a:t>
            </a:r>
            <a:r>
              <a:rPr lang="en-US" sz="1200" dirty="0"/>
              <a:t>:  probability of packet mark</a:t>
            </a:r>
          </a:p>
          <a:p>
            <a:r>
              <a:rPr lang="en-US" sz="1200" i="1" dirty="0" err="1"/>
              <a:t>Tp</a:t>
            </a:r>
            <a:r>
              <a:rPr lang="en-US" sz="1200" dirty="0"/>
              <a:t>: propagation delay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22857E42-F599-EBF7-0497-3B9F2D28A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3900" y="5791200"/>
            <a:ext cx="533400" cy="76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90488" tIns="44450" rIns="90488" bIns="44450" anchor="ctr"/>
          <a:lstStyle/>
          <a:p>
            <a:endParaRPr lang="en-US"/>
          </a:p>
        </p:txBody>
      </p:sp>
      <p:sp>
        <p:nvSpPr>
          <p:cNvPr id="6" name="Line 13">
            <a:extLst>
              <a:ext uri="{FF2B5EF4-FFF2-40B4-BE49-F238E27FC236}">
                <a16:creationId xmlns:a16="http://schemas.microsoft.com/office/drawing/2014/main" id="{CD49A84E-8472-A24F-B93A-C3ECE8B2F3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6700" y="4343400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488" tIns="44450" rIns="90488" bIns="44450" anchor="ctr"/>
          <a:lstStyle/>
          <a:p>
            <a:endParaRPr lang="en-US"/>
          </a:p>
        </p:txBody>
      </p:sp>
      <p:grpSp>
        <p:nvGrpSpPr>
          <p:cNvPr id="7" name="Group 14">
            <a:extLst>
              <a:ext uri="{FF2B5EF4-FFF2-40B4-BE49-F238E27FC236}">
                <a16:creationId xmlns:a16="http://schemas.microsoft.com/office/drawing/2014/main" id="{E4E5CD56-1976-102A-8E96-052BF97D2473}"/>
              </a:ext>
            </a:extLst>
          </p:cNvPr>
          <p:cNvGrpSpPr>
            <a:grpSpLocks/>
          </p:cNvGrpSpPr>
          <p:nvPr/>
        </p:nvGrpSpPr>
        <p:grpSpPr bwMode="auto">
          <a:xfrm>
            <a:off x="6173420" y="3964993"/>
            <a:ext cx="5988868" cy="1688139"/>
            <a:chOff x="1726" y="2086"/>
            <a:chExt cx="4056" cy="1281"/>
          </a:xfrm>
        </p:grpSpPr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A72E028D-DDF4-8F8B-FB99-5200FD589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6" y="2511"/>
              <a:ext cx="515" cy="2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dirty="0"/>
                <a:t>Sender</a:t>
              </a:r>
            </a:p>
          </p:txBody>
        </p:sp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55D41E33-7197-9C87-241A-42AF6F6F7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9" y="2511"/>
              <a:ext cx="603" cy="2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dirty="0"/>
                <a:t>Receiver</a:t>
              </a:r>
            </a:p>
          </p:txBody>
        </p:sp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708A8FE4-AD1A-3065-839F-079D5BC7F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2439"/>
              <a:ext cx="724" cy="3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dirty="0"/>
                <a:t>Bottleneck </a:t>
              </a:r>
            </a:p>
            <a:p>
              <a:r>
                <a:rPr lang="en-US" sz="1400" dirty="0"/>
                <a:t>router</a:t>
              </a:r>
            </a:p>
          </p:txBody>
        </p:sp>
        <p:sp>
          <p:nvSpPr>
            <p:cNvPr id="11" name="Line 18">
              <a:extLst>
                <a:ext uri="{FF2B5EF4-FFF2-40B4-BE49-F238E27FC236}">
                  <a16:creationId xmlns:a16="http://schemas.microsoft.com/office/drawing/2014/main" id="{15357C65-F94F-7D46-597C-ED988364B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640"/>
              <a:ext cx="11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12" name="Line 19">
              <a:extLst>
                <a:ext uri="{FF2B5EF4-FFF2-40B4-BE49-F238E27FC236}">
                  <a16:creationId xmlns:a16="http://schemas.microsoft.com/office/drawing/2014/main" id="{26E7EF54-AC4D-9677-459E-768A06780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2736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20058388-9B66-92A1-400C-C70373B999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3168"/>
              <a:ext cx="34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8B8A3AF3-F37E-FEA1-A6DA-79D9DEAE2C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2736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2BDE00E9-EB31-8AA0-5BFD-E3D5654076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6" y="2426"/>
              <a:ext cx="40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600"/>
                <a:t>link c</a:t>
              </a:r>
            </a:p>
          </p:txBody>
        </p:sp>
        <p:sp>
          <p:nvSpPr>
            <p:cNvPr id="16" name="Text Box 23">
              <a:extLst>
                <a:ext uri="{FF2B5EF4-FFF2-40B4-BE49-F238E27FC236}">
                  <a16:creationId xmlns:a16="http://schemas.microsoft.com/office/drawing/2014/main" id="{9A808BC5-B225-B23C-4620-89CDF4A60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8" y="2799"/>
              <a:ext cx="3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600"/>
                <a:t>rtt R</a:t>
              </a:r>
            </a:p>
          </p:txBody>
        </p:sp>
        <p:grpSp>
          <p:nvGrpSpPr>
            <p:cNvPr id="17" name="Group 24">
              <a:extLst>
                <a:ext uri="{FF2B5EF4-FFF2-40B4-BE49-F238E27FC236}">
                  <a16:creationId xmlns:a16="http://schemas.microsoft.com/office/drawing/2014/main" id="{55E7099F-A119-FDEA-5CA4-D7E57E784E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2880"/>
              <a:ext cx="1824" cy="240"/>
              <a:chOff x="2592" y="2880"/>
              <a:chExt cx="1824" cy="240"/>
            </a:xfrm>
          </p:grpSpPr>
          <p:sp>
            <p:nvSpPr>
              <p:cNvPr id="31" name="Oval 25">
                <a:extLst>
                  <a:ext uri="{FF2B5EF4-FFF2-40B4-BE49-F238E27FC236}">
                    <a16:creationId xmlns:a16="http://schemas.microsoft.com/office/drawing/2014/main" id="{8B597551-8254-3013-9F51-50A1EFB3A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880"/>
                <a:ext cx="1824" cy="2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32" name="Line 26">
                <a:extLst>
                  <a:ext uri="{FF2B5EF4-FFF2-40B4-BE49-F238E27FC236}">
                    <a16:creationId xmlns:a16="http://schemas.microsoft.com/office/drawing/2014/main" id="{691DF358-E5AB-B49E-900F-AE2E6F0FF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6" y="312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18" name="Group 27">
              <a:extLst>
                <a:ext uri="{FF2B5EF4-FFF2-40B4-BE49-F238E27FC236}">
                  <a16:creationId xmlns:a16="http://schemas.microsoft.com/office/drawing/2014/main" id="{0C8F418B-3802-BC84-2251-6E8C46843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2544"/>
              <a:ext cx="384" cy="192"/>
              <a:chOff x="2640" y="2544"/>
              <a:chExt cx="384" cy="192"/>
            </a:xfrm>
          </p:grpSpPr>
          <p:sp>
            <p:nvSpPr>
              <p:cNvPr id="26" name="Rectangle 28">
                <a:extLst>
                  <a:ext uri="{FF2B5EF4-FFF2-40B4-BE49-F238E27FC236}">
                    <a16:creationId xmlns:a16="http://schemas.microsoft.com/office/drawing/2014/main" id="{090D8913-8DEB-A13C-D767-AAB4C9C3D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2544"/>
                <a:ext cx="384" cy="1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7" name="Line 29">
                <a:extLst>
                  <a:ext uri="{FF2B5EF4-FFF2-40B4-BE49-F238E27FC236}">
                    <a16:creationId xmlns:a16="http://schemas.microsoft.com/office/drawing/2014/main" id="{09280DBA-756D-BB44-B8EF-1E73F24DD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54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8" name="Line 30">
                <a:extLst>
                  <a:ext uri="{FF2B5EF4-FFF2-40B4-BE49-F238E27FC236}">
                    <a16:creationId xmlns:a16="http://schemas.microsoft.com/office/drawing/2014/main" id="{4494FF3F-48B3-F494-1BD4-52FD1E4D13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544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9" name="Line 31">
                <a:extLst>
                  <a:ext uri="{FF2B5EF4-FFF2-40B4-BE49-F238E27FC236}">
                    <a16:creationId xmlns:a16="http://schemas.microsoft.com/office/drawing/2014/main" id="{C3729EFF-0C09-1B52-1AFC-190A7DA3A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54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30" name="Line 32">
                <a:extLst>
                  <a:ext uri="{FF2B5EF4-FFF2-40B4-BE49-F238E27FC236}">
                    <a16:creationId xmlns:a16="http://schemas.microsoft.com/office/drawing/2014/main" id="{8F8EA1B7-2E04-2A3D-9434-574213749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488" tIns="44450" rIns="90488" bIns="44450" anchor="ctr"/>
              <a:lstStyle/>
              <a:p>
                <a:endParaRPr lang="en-US"/>
              </a:p>
            </p:txBody>
          </p:sp>
        </p:grpSp>
        <p:sp>
          <p:nvSpPr>
            <p:cNvPr id="19" name="Text Box 33">
              <a:extLst>
                <a:ext uri="{FF2B5EF4-FFF2-40B4-BE49-F238E27FC236}">
                  <a16:creationId xmlns:a16="http://schemas.microsoft.com/office/drawing/2014/main" id="{6295352E-F787-0D4A-C545-07AF34835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" y="2305"/>
              <a:ext cx="657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600" dirty="0"/>
                <a:t>queue Q</a:t>
              </a:r>
            </a:p>
          </p:txBody>
        </p:sp>
        <p:sp>
          <p:nvSpPr>
            <p:cNvPr id="20" name="Text Box 34">
              <a:extLst>
                <a:ext uri="{FF2B5EF4-FFF2-40B4-BE49-F238E27FC236}">
                  <a16:creationId xmlns:a16="http://schemas.microsoft.com/office/drawing/2014/main" id="{EA6DDB0A-8C23-8BD2-B395-2FAAB7414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5" y="3135"/>
              <a:ext cx="1617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acknowledgement</a:t>
              </a:r>
            </a:p>
          </p:txBody>
        </p:sp>
        <p:sp>
          <p:nvSpPr>
            <p:cNvPr id="21" name="Line 35">
              <a:extLst>
                <a:ext uri="{FF2B5EF4-FFF2-40B4-BE49-F238E27FC236}">
                  <a16:creationId xmlns:a16="http://schemas.microsoft.com/office/drawing/2014/main" id="{442B8782-8CBC-9F68-9C05-7AFF2478C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2640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2" name="Line 36">
              <a:extLst>
                <a:ext uri="{FF2B5EF4-FFF2-40B4-BE49-F238E27FC236}">
                  <a16:creationId xmlns:a16="http://schemas.microsoft.com/office/drawing/2014/main" id="{F3F12F9F-49B5-B256-1E82-4508765C9D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2544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3" name="Line 37">
              <a:extLst>
                <a:ext uri="{FF2B5EF4-FFF2-40B4-BE49-F238E27FC236}">
                  <a16:creationId xmlns:a16="http://schemas.microsoft.com/office/drawing/2014/main" id="{19429906-01A4-EAC5-31C6-4134DC56C5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2736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4" name="Line 38">
              <a:extLst>
                <a:ext uri="{FF2B5EF4-FFF2-40B4-BE49-F238E27FC236}">
                  <a16:creationId xmlns:a16="http://schemas.microsoft.com/office/drawing/2014/main" id="{73FB29EF-6796-F834-728F-38BD726292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53" y="2290"/>
              <a:ext cx="87" cy="2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5" name="Text Box 39">
              <a:extLst>
                <a:ext uri="{FF2B5EF4-FFF2-40B4-BE49-F238E27FC236}">
                  <a16:creationId xmlns:a16="http://schemas.microsoft.com/office/drawing/2014/main" id="{2F0F5F11-E8E8-52C2-6984-3966B4B5F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2" y="2086"/>
              <a:ext cx="10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accent2"/>
                  </a:solidFill>
                </a:rPr>
                <a:t>packet marking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77B4F3A-AB53-CB9D-D9F1-E8E3B92B351F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5822106" y="1899365"/>
            <a:ext cx="597248" cy="4148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F68DA55-B2FB-939C-7559-0B1BA539A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8" y="1052088"/>
            <a:ext cx="6169025" cy="5209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lvl="1">
              <a:buFontTx/>
              <a:buChar char="•"/>
            </a:pPr>
            <a:r>
              <a:rPr lang="nl-BE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networks</a:t>
            </a:r>
            <a:br>
              <a:rPr lang="en-US" sz="1600" dirty="0">
                <a:solidFill>
                  <a:schemeClr val="accent2"/>
                </a:solidFill>
              </a:rPr>
            </a:br>
            <a:endParaRPr lang="en-US" sz="1600" dirty="0">
              <a:solidFill>
                <a:schemeClr val="accent2"/>
              </a:solidFill>
            </a:endParaRPr>
          </a:p>
          <a:p>
            <a:pPr lvl="1"/>
            <a:r>
              <a:rPr lang="en-US" sz="1500" dirty="0"/>
              <a:t>  - biology (e.g. interactions between neurons)</a:t>
            </a:r>
          </a:p>
          <a:p>
            <a:pPr lvl="1"/>
            <a:r>
              <a:rPr lang="en-US" sz="1500" dirty="0"/>
              <a:t>  - car following models</a:t>
            </a:r>
          </a:p>
          <a:p>
            <a:pPr lvl="1"/>
            <a:r>
              <a:rPr lang="en-US" sz="1500" dirty="0"/>
              <a:t>  - time-based spacing of airplanes  </a:t>
            </a:r>
          </a:p>
          <a:p>
            <a:pPr lvl="1"/>
            <a:r>
              <a:rPr lang="en-US" sz="1500" dirty="0"/>
              <a:t>  - distributed and cooperative control, sensor networks</a:t>
            </a:r>
          </a:p>
          <a:p>
            <a:pPr lvl="1"/>
            <a:r>
              <a:rPr lang="en-US" sz="1500" dirty="0"/>
              <a:t>  </a:t>
            </a:r>
            <a:r>
              <a:rPr lang="en-US" sz="1500" b="1" dirty="0"/>
              <a:t>- congestion control in communication networks</a:t>
            </a:r>
          </a:p>
          <a:p>
            <a:pPr lvl="1"/>
            <a:r>
              <a:rPr lang="en-US" sz="1500" dirty="0">
                <a:cs typeface="Arial" pitchFamily="34" charset="0"/>
              </a:rPr>
              <a:t>    </a:t>
            </a:r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mechanical engineering</a:t>
            </a:r>
            <a:br>
              <a:rPr lang="en-US" sz="1600" dirty="0">
                <a:solidFill>
                  <a:schemeClr val="accent2"/>
                </a:solidFill>
              </a:rPr>
            </a:br>
            <a:br>
              <a:rPr lang="en-US" sz="1500" dirty="0"/>
            </a:br>
            <a:r>
              <a:rPr lang="en-US" sz="1500" dirty="0"/>
              <a:t>  - machine tool vibrations (cutting and  milling machines)</a:t>
            </a:r>
            <a:br>
              <a:rPr lang="en-US" sz="1500" dirty="0"/>
            </a:br>
            <a:r>
              <a:rPr lang="en-US" sz="1500" dirty="0"/>
              <a:t>  - haptic interfaces and motion synchronization</a:t>
            </a:r>
          </a:p>
          <a:p>
            <a:pPr lvl="1"/>
            <a:endParaRPr lang="en-US" sz="1500" dirty="0"/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parallel computing</a:t>
            </a:r>
            <a:r>
              <a:rPr lang="en-US" sz="1500" dirty="0"/>
              <a:t> (load balancing)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population dynamics</a:t>
            </a:r>
          </a:p>
          <a:p>
            <a:pPr lvl="1">
              <a:buFontTx/>
              <a:buChar char="•"/>
            </a:pPr>
            <a:endParaRPr lang="en-US" sz="1600" dirty="0">
              <a:solidFill>
                <a:schemeClr val="accent2"/>
              </a:solidFill>
            </a:endParaRPr>
          </a:p>
          <a:p>
            <a:pPr lvl="1"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 flow and propagation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laser physics</a:t>
            </a:r>
            <a:r>
              <a:rPr lang="en-US" sz="1500" dirty="0"/>
              <a:t> (lasers with optical feedback)</a:t>
            </a:r>
          </a:p>
          <a:p>
            <a:pPr lvl="2">
              <a:spcBef>
                <a:spcPct val="50000"/>
              </a:spcBef>
              <a:buClr>
                <a:schemeClr val="tx1"/>
              </a:buClr>
              <a:buSzPct val="100000"/>
            </a:pPr>
            <a:endParaRPr lang="nl-BE" sz="15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725AFB-A7D5-CEAF-29A6-8B56655B7DBB}"/>
              </a:ext>
            </a:extLst>
          </p:cNvPr>
          <p:cNvSpPr txBox="1"/>
          <p:nvPr/>
        </p:nvSpPr>
        <p:spPr>
          <a:xfrm>
            <a:off x="6419354" y="1745476"/>
            <a:ext cx="2777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Model </a:t>
            </a:r>
            <a:r>
              <a:rPr lang="en-US" sz="1400" dirty="0" err="1"/>
              <a:t>Hollet</a:t>
            </a:r>
            <a:r>
              <a:rPr lang="en-US" sz="1400" dirty="0"/>
              <a:t> et al (IEEE TAC’02)</a:t>
            </a:r>
            <a:endParaRPr lang="en-BE" sz="1400" dirty="0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B2554137-859B-2692-E4B9-80D2A8F86433}"/>
              </a:ext>
            </a:extLst>
          </p:cNvPr>
          <p:cNvSpPr txBox="1">
            <a:spLocks noChangeArrowheads="1"/>
          </p:cNvSpPr>
          <p:nvPr/>
        </p:nvSpPr>
        <p:spPr>
          <a:xfrm>
            <a:off x="1157982" y="110099"/>
            <a:ext cx="7899400" cy="512762"/>
          </a:xfrm>
          <a:prstGeom prst="rect">
            <a:avLst/>
          </a:prstGeom>
          <a:noFill/>
          <a:ln/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Motivating examples</a:t>
            </a:r>
          </a:p>
        </p:txBody>
      </p:sp>
    </p:spTree>
    <p:extLst>
      <p:ext uri="{BB962C8B-B14F-4D97-AF65-F5344CB8AC3E}">
        <p14:creationId xmlns:p14="http://schemas.microsoft.com/office/powerpoint/2010/main" val="1012541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61F81-BA98-0012-579D-0A26802D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3" name="Line 7">
            <a:extLst>
              <a:ext uri="{FF2B5EF4-FFF2-40B4-BE49-F238E27FC236}">
                <a16:creationId xmlns:a16="http://schemas.microsoft.com/office/drawing/2014/main" id="{1A2E441B-59B1-BA91-8E16-85B9E6F8FA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3900" y="5791200"/>
            <a:ext cx="533400" cy="76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90488" tIns="44450" rIns="90488" bIns="44450" anchor="ctr"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852407-1793-3217-2786-8B841CBB0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8" y="1052088"/>
            <a:ext cx="6169025" cy="5209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lvl="1">
              <a:buFontTx/>
              <a:buChar char="•"/>
            </a:pPr>
            <a:r>
              <a:rPr lang="nl-BE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networks</a:t>
            </a:r>
            <a:br>
              <a:rPr lang="en-US" sz="1600" dirty="0">
                <a:solidFill>
                  <a:schemeClr val="accent2"/>
                </a:solidFill>
              </a:rPr>
            </a:br>
            <a:endParaRPr lang="en-US" sz="1600" dirty="0">
              <a:solidFill>
                <a:schemeClr val="accent2"/>
              </a:solidFill>
            </a:endParaRPr>
          </a:p>
          <a:p>
            <a:pPr lvl="1"/>
            <a:r>
              <a:rPr lang="en-US" sz="1500" dirty="0"/>
              <a:t>  - biology (e.g. interactions between neurons)</a:t>
            </a:r>
          </a:p>
          <a:p>
            <a:pPr lvl="1"/>
            <a:r>
              <a:rPr lang="en-US" sz="1500" dirty="0"/>
              <a:t>  - car following models</a:t>
            </a:r>
          </a:p>
          <a:p>
            <a:pPr lvl="1"/>
            <a:r>
              <a:rPr lang="en-US" sz="1500" dirty="0"/>
              <a:t>  - time-based spacing of airplanes  </a:t>
            </a:r>
          </a:p>
          <a:p>
            <a:pPr lvl="1"/>
            <a:r>
              <a:rPr lang="en-US" sz="1500" dirty="0"/>
              <a:t>  - distributed and cooperative control, sensor networks</a:t>
            </a:r>
          </a:p>
          <a:p>
            <a:pPr lvl="1"/>
            <a:r>
              <a:rPr lang="en-US" sz="1500" dirty="0"/>
              <a:t>  </a:t>
            </a:r>
            <a:r>
              <a:rPr lang="en-US" sz="1500" b="1" dirty="0"/>
              <a:t>- congestion control in communication networks</a:t>
            </a:r>
          </a:p>
          <a:p>
            <a:pPr lvl="1"/>
            <a:r>
              <a:rPr lang="en-US" sz="1500" dirty="0">
                <a:cs typeface="Arial" pitchFamily="34" charset="0"/>
              </a:rPr>
              <a:t>    </a:t>
            </a:r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mechanical engineering</a:t>
            </a:r>
            <a:br>
              <a:rPr lang="en-US" sz="1600" dirty="0">
                <a:solidFill>
                  <a:schemeClr val="accent2"/>
                </a:solidFill>
              </a:rPr>
            </a:br>
            <a:br>
              <a:rPr lang="en-US" sz="1500" dirty="0"/>
            </a:br>
            <a:r>
              <a:rPr lang="en-US" sz="1500" dirty="0"/>
              <a:t>  </a:t>
            </a:r>
            <a:r>
              <a:rPr lang="en-US" sz="1500" b="1" dirty="0"/>
              <a:t>- machine tool vibrations (cutting and  milling machines)</a:t>
            </a:r>
            <a:br>
              <a:rPr lang="en-US" sz="1500" dirty="0"/>
            </a:br>
            <a:r>
              <a:rPr lang="en-US" sz="1500" dirty="0"/>
              <a:t>  - haptic interfaces and motion synchronization</a:t>
            </a:r>
          </a:p>
          <a:p>
            <a:pPr lvl="1"/>
            <a:endParaRPr lang="en-US" sz="1500" dirty="0"/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parallel computing</a:t>
            </a:r>
            <a:r>
              <a:rPr lang="en-US" sz="1500" dirty="0"/>
              <a:t> (load balancing)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population dynamics</a:t>
            </a:r>
          </a:p>
          <a:p>
            <a:pPr lvl="1">
              <a:buFontTx/>
              <a:buChar char="•"/>
            </a:pPr>
            <a:endParaRPr lang="en-US" sz="1600" dirty="0">
              <a:solidFill>
                <a:schemeClr val="accent2"/>
              </a:solidFill>
            </a:endParaRPr>
          </a:p>
          <a:p>
            <a:pPr lvl="1"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 flow and propagation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laser physics</a:t>
            </a:r>
            <a:r>
              <a:rPr lang="en-US" sz="1500" dirty="0"/>
              <a:t> (lasers with optical feedback)</a:t>
            </a:r>
          </a:p>
          <a:p>
            <a:pPr lvl="2">
              <a:spcBef>
                <a:spcPct val="50000"/>
              </a:spcBef>
              <a:buClr>
                <a:schemeClr val="tx1"/>
              </a:buClr>
              <a:buSzPct val="100000"/>
            </a:pPr>
            <a:endParaRPr lang="nl-BE" sz="1500" dirty="0"/>
          </a:p>
        </p:txBody>
      </p:sp>
      <p:pic>
        <p:nvPicPr>
          <p:cNvPr id="6" name="Picture 58">
            <a:extLst>
              <a:ext uri="{FF2B5EF4-FFF2-40B4-BE49-F238E27FC236}">
                <a16:creationId xmlns:a16="http://schemas.microsoft.com/office/drawing/2014/main" id="{BC26A217-E3C4-62D0-EBFA-749C0C2D3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2391" y="293721"/>
            <a:ext cx="3105147" cy="30227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E041F5E-9116-0A6E-B069-F2502DF12402}"/>
              </a:ext>
            </a:extLst>
          </p:cNvPr>
          <p:cNvSpPr txBox="1">
            <a:spLocks noChangeArrowheads="1"/>
          </p:cNvSpPr>
          <p:nvPr/>
        </p:nvSpPr>
        <p:spPr>
          <a:xfrm>
            <a:off x="6658773" y="3700338"/>
            <a:ext cx="4359527" cy="229834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/>
              <a:t>Successive passages of teeth</a:t>
            </a:r>
            <a:r>
              <a:rPr lang="en-GB" sz="1500" dirty="0">
                <a:sym typeface="Symbol" pitchFamily="18" charset="2"/>
              </a:rPr>
              <a:t>  delay</a:t>
            </a:r>
            <a:endParaRPr lang="en-GB" sz="1500" dirty="0"/>
          </a:p>
          <a:p>
            <a:r>
              <a:rPr lang="en-GB" sz="1500" dirty="0"/>
              <a:t>Rotation of each tooth </a:t>
            </a:r>
            <a:r>
              <a:rPr lang="en-GB" sz="1500" dirty="0">
                <a:sym typeface="Symbol" pitchFamily="18" charset="2"/>
              </a:rPr>
              <a:t> periodic coefficients</a:t>
            </a:r>
            <a:endParaRPr lang="en-GB" sz="1500" dirty="0"/>
          </a:p>
          <a:p>
            <a:r>
              <a:rPr lang="en-GB" sz="1500" dirty="0"/>
              <a:t>Delay inversely proportional to speed</a:t>
            </a:r>
          </a:p>
          <a:p>
            <a:endParaRPr lang="en-GB" sz="1500" dirty="0"/>
          </a:p>
          <a:p>
            <a:r>
              <a:rPr lang="en-GB" sz="1500" dirty="0"/>
              <a:t>Important: increase efficiency while</a:t>
            </a:r>
            <a:br>
              <a:rPr lang="en-GB" sz="1500" dirty="0"/>
            </a:br>
            <a:r>
              <a:rPr lang="en-GB" sz="1500" dirty="0"/>
              <a:t>avoiding undesired oscillations, </a:t>
            </a:r>
            <a:br>
              <a:rPr lang="en-GB" sz="1500" dirty="0"/>
            </a:br>
            <a:r>
              <a:rPr lang="en-GB" sz="1500" dirty="0"/>
              <a:t>so-called </a:t>
            </a:r>
            <a:r>
              <a:rPr lang="en-GB" sz="1500" i="1" dirty="0"/>
              <a:t>chatter</a:t>
            </a:r>
          </a:p>
          <a:p>
            <a:pPr lvl="1">
              <a:buFont typeface="Symbol" pitchFamily="18" charset="2"/>
              <a:buNone/>
            </a:pPr>
            <a:r>
              <a:rPr lang="en-GB" sz="1600" dirty="0">
                <a:sym typeface="Symbol" pitchFamily="18" charset="2"/>
              </a:rPr>
              <a:t>	</a:t>
            </a:r>
            <a:endParaRPr lang="en-GB" sz="1800" dirty="0"/>
          </a:p>
          <a:p>
            <a:pPr lvl="1">
              <a:buFont typeface="Symbol" pitchFamily="18" charset="2"/>
              <a:buChar char="Þ"/>
            </a:pP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6F2FA-5207-8B35-8792-C7B6581923F0}"/>
              </a:ext>
            </a:extLst>
          </p:cNvPr>
          <p:cNvSpPr txBox="1"/>
          <p:nvPr/>
        </p:nvSpPr>
        <p:spPr>
          <a:xfrm>
            <a:off x="6658773" y="55757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Principle of milling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CAB39-AF22-B1B7-B441-4041F1E756D9}"/>
              </a:ext>
            </a:extLst>
          </p:cNvPr>
          <p:cNvSpPr txBox="1"/>
          <p:nvPr/>
        </p:nvSpPr>
        <p:spPr>
          <a:xfrm>
            <a:off x="6705111" y="306494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</a:t>
            </a:r>
            <a:endParaRPr lang="en-BE" dirty="0"/>
          </a:p>
        </p:txBody>
      </p:sp>
      <p:pic>
        <p:nvPicPr>
          <p:cNvPr id="10" name="Picture 55" descr="milling">
            <a:extLst>
              <a:ext uri="{FF2B5EF4-FFF2-40B4-BE49-F238E27FC236}">
                <a16:creationId xmlns:a16="http://schemas.microsoft.com/office/drawing/2014/main" id="{490EFF8B-B040-DACF-70E4-DD1FE4E51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18906" y="4381429"/>
            <a:ext cx="1708972" cy="1789932"/>
          </a:xfrm>
          <a:prstGeom prst="rect">
            <a:avLst/>
          </a:prstGeom>
          <a:noFill/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D5E6F62-5B9C-0822-0900-5B1CF90A6295}"/>
              </a:ext>
            </a:extLst>
          </p:cNvPr>
          <p:cNvSpPr/>
          <p:nvPr/>
        </p:nvSpPr>
        <p:spPr>
          <a:xfrm>
            <a:off x="9961686" y="4381429"/>
            <a:ext cx="313260" cy="1789932"/>
          </a:xfrm>
          <a:prstGeom prst="leftBrace">
            <a:avLst/>
          </a:prstGeom>
          <a:ln w="12700">
            <a:solidFill>
              <a:srgbClr val="2F4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54AE3A-F262-EB9F-9DB2-94DF55DBC9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95578" y="3156596"/>
            <a:ext cx="4217143" cy="229029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63FC91AD-755E-2648-5FCB-534EC5ADC9C2}"/>
              </a:ext>
            </a:extLst>
          </p:cNvPr>
          <p:cNvSpPr txBox="1">
            <a:spLocks noChangeArrowheads="1"/>
          </p:cNvSpPr>
          <p:nvPr/>
        </p:nvSpPr>
        <p:spPr>
          <a:xfrm>
            <a:off x="1157982" y="110099"/>
            <a:ext cx="7899400" cy="512762"/>
          </a:xfrm>
          <a:prstGeom prst="rect">
            <a:avLst/>
          </a:prstGeom>
          <a:noFill/>
          <a:ln/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Motivating examples</a:t>
            </a:r>
          </a:p>
        </p:txBody>
      </p:sp>
    </p:spTree>
    <p:extLst>
      <p:ext uri="{BB962C8B-B14F-4D97-AF65-F5344CB8AC3E}">
        <p14:creationId xmlns:p14="http://schemas.microsoft.com/office/powerpoint/2010/main" val="4144260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C723D-5E16-F8A1-AF49-F784DFA3A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8</a:t>
            </a:fld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181B50-46B1-C8A2-42D3-254E44B21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8" y="1052088"/>
            <a:ext cx="6169025" cy="5209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lvl="1">
              <a:buFontTx/>
              <a:buChar char="•"/>
            </a:pPr>
            <a:r>
              <a:rPr lang="nl-BE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networks</a:t>
            </a:r>
            <a:br>
              <a:rPr lang="en-US" sz="1600" dirty="0">
                <a:solidFill>
                  <a:schemeClr val="accent2"/>
                </a:solidFill>
              </a:rPr>
            </a:br>
            <a:endParaRPr lang="en-US" sz="1600" dirty="0">
              <a:solidFill>
                <a:schemeClr val="accent2"/>
              </a:solidFill>
            </a:endParaRPr>
          </a:p>
          <a:p>
            <a:pPr lvl="1"/>
            <a:r>
              <a:rPr lang="en-US" sz="1500" dirty="0"/>
              <a:t>  - biology (e.g. interactions between neurons)</a:t>
            </a:r>
          </a:p>
          <a:p>
            <a:pPr lvl="1"/>
            <a:r>
              <a:rPr lang="en-US" sz="1500" dirty="0"/>
              <a:t>  - car following models</a:t>
            </a:r>
          </a:p>
          <a:p>
            <a:pPr lvl="1"/>
            <a:r>
              <a:rPr lang="en-US" sz="1500" dirty="0"/>
              <a:t>  - time-based spacing of airplanes  </a:t>
            </a:r>
          </a:p>
          <a:p>
            <a:pPr lvl="1"/>
            <a:r>
              <a:rPr lang="en-US" sz="1500" dirty="0"/>
              <a:t>  - distributed and cooperative control, sensor networks</a:t>
            </a:r>
          </a:p>
          <a:p>
            <a:pPr lvl="1"/>
            <a:r>
              <a:rPr lang="en-US" sz="1500" dirty="0"/>
              <a:t>  </a:t>
            </a:r>
            <a:r>
              <a:rPr lang="en-US" sz="1500" b="1" dirty="0"/>
              <a:t>- congestion control in communication networks</a:t>
            </a:r>
          </a:p>
          <a:p>
            <a:pPr lvl="1"/>
            <a:r>
              <a:rPr lang="en-US" sz="1500" dirty="0">
                <a:cs typeface="Arial" pitchFamily="34" charset="0"/>
              </a:rPr>
              <a:t>    </a:t>
            </a:r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mechanical engineering</a:t>
            </a:r>
            <a:br>
              <a:rPr lang="en-US" sz="1600" dirty="0">
                <a:solidFill>
                  <a:schemeClr val="accent2"/>
                </a:solidFill>
              </a:rPr>
            </a:br>
            <a:br>
              <a:rPr lang="en-US" sz="1500" dirty="0"/>
            </a:br>
            <a:r>
              <a:rPr lang="en-US" sz="1500" dirty="0"/>
              <a:t>  </a:t>
            </a:r>
            <a:r>
              <a:rPr lang="en-US" sz="1500" b="1" dirty="0"/>
              <a:t>- </a:t>
            </a:r>
            <a:r>
              <a:rPr lang="en-US" sz="1500" dirty="0"/>
              <a:t>machine tool vibrations (cutting and  milling machines)</a:t>
            </a:r>
            <a:br>
              <a:rPr lang="en-US" sz="1500" dirty="0"/>
            </a:br>
            <a:r>
              <a:rPr lang="en-US" sz="1500" dirty="0"/>
              <a:t>  - haptic interfaces and motion synchronization</a:t>
            </a:r>
          </a:p>
          <a:p>
            <a:pPr lvl="1"/>
            <a:endParaRPr lang="en-US" sz="1500" dirty="0"/>
          </a:p>
          <a:p>
            <a:pPr lvl="1">
              <a:buFontTx/>
              <a:buChar char="•"/>
            </a:pPr>
            <a:r>
              <a:rPr lang="en-US" sz="15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parallel computing</a:t>
            </a:r>
            <a:r>
              <a:rPr lang="en-US" sz="1500" dirty="0"/>
              <a:t> (load balancing)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population dynamics</a:t>
            </a:r>
          </a:p>
          <a:p>
            <a:pPr lvl="1">
              <a:buFontTx/>
              <a:buChar char="•"/>
            </a:pPr>
            <a:endParaRPr lang="en-US" sz="1600" b="1" dirty="0">
              <a:solidFill>
                <a:schemeClr val="accent2"/>
              </a:solidFill>
            </a:endParaRPr>
          </a:p>
          <a:p>
            <a:pPr lvl="1">
              <a:buFontTx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 flow and propagation</a:t>
            </a:r>
          </a:p>
          <a:p>
            <a:pPr lvl="1">
              <a:buFontTx/>
              <a:buChar char="•"/>
            </a:pPr>
            <a:endParaRPr lang="en-US" sz="1600" dirty="0"/>
          </a:p>
          <a:p>
            <a:pPr lvl="1">
              <a:buFontTx/>
              <a:buChar char="•"/>
            </a:pPr>
            <a:r>
              <a:rPr lang="en-US" sz="1600" dirty="0"/>
              <a:t> </a:t>
            </a:r>
            <a:r>
              <a:rPr lang="en-US" sz="1600" b="1" dirty="0">
                <a:solidFill>
                  <a:schemeClr val="accent2"/>
                </a:solidFill>
              </a:rPr>
              <a:t>laser physics</a:t>
            </a:r>
            <a:r>
              <a:rPr lang="en-US" sz="1500" b="1" dirty="0"/>
              <a:t> (lasers with optical feedback)</a:t>
            </a:r>
          </a:p>
          <a:p>
            <a:pPr lvl="2">
              <a:spcBef>
                <a:spcPct val="50000"/>
              </a:spcBef>
              <a:buClr>
                <a:schemeClr val="tx1"/>
              </a:buClr>
              <a:buSzPct val="100000"/>
            </a:pPr>
            <a:endParaRPr lang="nl-BE" sz="1500" dirty="0"/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384991E4-EB1F-2A88-C01A-7A49D8912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443" y="658230"/>
            <a:ext cx="4220708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nl-BE" dirty="0"/>
              <a:t>Heat Exchanger benchmark </a:t>
            </a:r>
            <a:r>
              <a:rPr lang="nl-BE" sz="1400" dirty="0"/>
              <a:t>(CTU Prague)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8F1F51-7BB8-3B14-24B7-9C3CD862DEFE}"/>
              </a:ext>
            </a:extLst>
          </p:cNvPr>
          <p:cNvSpPr/>
          <p:nvPr/>
        </p:nvSpPr>
        <p:spPr>
          <a:xfrm>
            <a:off x="7017336" y="5431536"/>
            <a:ext cx="3269664" cy="713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95BF0-DDF6-67AC-3E4F-065628584EBC}"/>
              </a:ext>
            </a:extLst>
          </p:cNvPr>
          <p:cNvSpPr txBox="1"/>
          <p:nvPr/>
        </p:nvSpPr>
        <p:spPr>
          <a:xfrm>
            <a:off x="7017336" y="5551416"/>
            <a:ext cx="3350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</a:t>
            </a:r>
            <a:r>
              <a:rPr lang="en-US" sz="1400" dirty="0"/>
              <a:t>: linear, dimension 6, five delays</a:t>
            </a:r>
            <a:endParaRPr lang="en-BE" sz="1400" dirty="0"/>
          </a:p>
        </p:txBody>
      </p:sp>
      <p:pic>
        <p:nvPicPr>
          <p:cNvPr id="7" name="Picture 8" descr="heater">
            <a:extLst>
              <a:ext uri="{FF2B5EF4-FFF2-40B4-BE49-F238E27FC236}">
                <a16:creationId xmlns:a16="http://schemas.microsoft.com/office/drawing/2014/main" id="{D3D429DD-A36C-57AD-666C-984AF2F3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7336" y="1202783"/>
            <a:ext cx="3408801" cy="4302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7A68A83-68CC-ECFE-B8C7-B9C9CE5BCE15}"/>
              </a:ext>
            </a:extLst>
          </p:cNvPr>
          <p:cNvCxnSpPr/>
          <p:nvPr/>
        </p:nvCxnSpPr>
        <p:spPr>
          <a:xfrm>
            <a:off x="3457575" y="5242153"/>
            <a:ext cx="228600" cy="274566"/>
          </a:xfrm>
          <a:prstGeom prst="straightConnector1">
            <a:avLst/>
          </a:prstGeom>
          <a:ln w="12700">
            <a:solidFill>
              <a:srgbClr val="2F4D5D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>
            <a:extLst>
              <a:ext uri="{FF2B5EF4-FFF2-40B4-BE49-F238E27FC236}">
                <a16:creationId xmlns:a16="http://schemas.microsoft.com/office/drawing/2014/main" id="{D6B10CA0-380D-E757-EB87-07AF25D85452}"/>
              </a:ext>
            </a:extLst>
          </p:cNvPr>
          <p:cNvSpPr txBox="1">
            <a:spLocks noChangeArrowheads="1"/>
          </p:cNvSpPr>
          <p:nvPr/>
        </p:nvSpPr>
        <p:spPr>
          <a:xfrm>
            <a:off x="1157982" y="110099"/>
            <a:ext cx="7899400" cy="512762"/>
          </a:xfrm>
          <a:prstGeom prst="rect">
            <a:avLst/>
          </a:prstGeom>
          <a:noFill/>
          <a:ln/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BE" dirty="0"/>
              <a:t>Motivating examples</a:t>
            </a:r>
          </a:p>
        </p:txBody>
      </p:sp>
    </p:spTree>
    <p:extLst>
      <p:ext uri="{BB962C8B-B14F-4D97-AF65-F5344CB8AC3E}">
        <p14:creationId xmlns:p14="http://schemas.microsoft.com/office/powerpoint/2010/main" val="379207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EEFE1B-CE9B-49FE-609A-87EE30B0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9</a:t>
            </a:fld>
            <a:endParaRPr lang="nl-NL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3ED8C1C-70E4-37F3-2F49-5F6D72E4EEEC}"/>
              </a:ext>
            </a:extLst>
          </p:cNvPr>
          <p:cNvSpPr txBox="1">
            <a:spLocks/>
          </p:cNvSpPr>
          <p:nvPr/>
        </p:nvSpPr>
        <p:spPr>
          <a:xfrm>
            <a:off x="575400" y="1376736"/>
            <a:ext cx="11041200" cy="446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rgbClr val="2F4D5D"/>
                </a:solidFill>
                <a:latin typeface="Arial" charset="0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Applications and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Basic properties time-delay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Dimension reduction using predictor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Dimension reduction using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Switched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Smooth periodic feedback</a:t>
            </a:r>
          </a:p>
          <a:p>
            <a:pPr marL="800089" lvl="1" indent="-342900">
              <a:buFont typeface="Wingdings" panose="05000000000000000000" pitchFamily="2" charset="2"/>
              <a:buChar char="Ø"/>
            </a:pPr>
            <a:r>
              <a:rPr lang="en-US" dirty="0"/>
              <a:t>Fixed-time observers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Time-delay methods in vibration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Conclusions</a:t>
            </a:r>
          </a:p>
          <a:p>
            <a:endParaRPr lang="en-BE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A0E25BC-7A8C-7731-4469-F2A35C09234F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Outline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965615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68,99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ot x(t)=f(x(t),x(t-\tau_1),\ldots,x(t-\tau_m))&#10;\]&#10;&#10;\end{document}"/>
  <p:tag name="IGUANATEXSIZE" val="18"/>
  <p:tag name="IGUANATEXCURSOR" val="15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,49307"/>
  <p:tag name="ORIGINALWIDTH" val="150,731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&#10;$-\tau$&#10;&#10;\end{document}"/>
  <p:tag name="IGUANATEXSIZE" val="14"/>
  <p:tag name="IGUANATEXCURSOR" val="15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,49307"/>
  <p:tag name="ORIGINALWIDTH" val="60,7424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tau$&#10;&#10;&#10;\end{document}"/>
  <p:tag name="IGUANATEXSIZE" val="18"/>
  <p:tag name="IGUANATEXCURSOR" val="15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119,98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2\tau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21,484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3\tau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0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641,919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1$ period, $2\tau$&#10;&#10;&#10;\end{document}"/>
  <p:tag name="IGUANATEXSIZE" val="14"/>
  <p:tag name="IGUANATEXCURSOR" val="15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017,623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textcolor{red}{desired eigenvalues}&#10;&#10;&#10;\end{document}"/>
  <p:tag name="IGUANATEXSIZE" val="14"/>
  <p:tag name="IGUANATEXCURSOR" val="15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8,4252"/>
  <p:tag name="ORIGINALWIDTH" val="1181,85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left\{\begin{array}{rcl}&#10;\dot x_1(t)&amp;=&amp; x_2(t)\\&#10;\dot x_2(t)&amp;=&amp; x_3(t)\\&#10;\dot x_3(t)&amp;=&amp; x_4(t)\\&#10;\dot x_4(t)&amp;=&amp; u(t-1) &#10;\end{array}\right.&#10;\]&#10;&#10;&#10;&#10;&#10;\end{document}"/>
  <p:tag name="IGUANATEXSIZE" val="18"/>
  <p:tag name="IGUANATEXCURSOR" val="16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78,77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convergenct time $(1+2\cdot 4)\tau=9$&#10;&#10;&#10;\end{document}"/>
  <p:tag name="IGUANATEXSIZE" val="18"/>
  <p:tag name="IGUANATEXCURSOR" val="157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26,54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&#10;$\rightarrow \dot x(t)=A x(t)+ B K x(t-\tau)$&#10;&#10;\end{document}"/>
  <p:tag name="IGUANATEXSIZE" val="18"/>
  <p:tag name="IGUANATEXCURSOR" val="157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380,95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u(t)= \left\{\begin{array}{ll}&#10;0, &amp;t\in (2k\tau,\ (2k+1)\tau )\\ &#10;K x(t), &amp;  t\in [ (2k+1)\tau,\ (2k+2)\tau]\end{array}\right.&#10;\]&#10;&#10;\end{document}"/>
  <p:tag name="IGUANATEXSIZE" val="18"/>
  <p:tag name="IGUANATEXCURSOR" val="16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87,06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&#10;\[&#10;\dot x(t)=A_0 x(t)+ A_1 x(x-\tau)&#10;\]&#10;&#10;\end{document}"/>
  <p:tag name="IGUANATEXSIZE" val="18"/>
  <p:tag name="IGUANATEXCURSOR" val="15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2597,67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 $n$ equations in at least $n$ controler parameters &#10;&#10;&#10;\end{document}"/>
  <p:tag name="IGUANATEXSIZE" val="18"/>
  <p:tag name="IGUANATEXCURSOR" val="157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2242,9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\textcolor{red}{nonlinear} equations not always solvable&#10;&#10;&#10;\end{document}"/>
  <p:tag name="IGUANATEXSIZE" val="18"/>
  <p:tag name="IGUANATEXCURSOR" val="15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30,82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For comparison $u= K x(t)$&#10;&#10;&#10;&#10;\end{document}"/>
  <p:tag name="IGUANATEXSIZE" val="18"/>
  <p:tag name="IGUANATEXCURSOR" val="15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2011,24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$\bullet$ finitely many controller parameters&#10;&#10;&#10;&#10;\end{document}"/>
  <p:tag name="IGUANATEXSIZE" val="18"/>
  <p:tag name="IGUANATEXCURSOR" val="15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1994,00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$\bullet$ \textcolor{red}{infinitely many} characteristic roots &#10;&#10;&#10;&#10;\end{document}"/>
  <p:tag name="IGUANATEXSIZE" val="18"/>
  <p:tag name="IGUANATEXCURSOR" val="16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788,15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u(t)= \left\{\begin{array}{ll}&#10;0, &amp;t\in (0,\ \tau) \cap (2\tau,\ 3\tau) \cap \cdots&#10;&#10;\\ &#10;K\textcolor{red}{(t-\tau)} x(t), &amp;  t\in [\tau,\ 2\tau] \cap \ [3\tau,\, 4\tau] \cap \cdots &#10; \end{array}\right.&#10;\]&#10;&#10;\end{document}"/>
  <p:tag name="IGUANATEXSIZE" val="18"/>
  <p:tag name="IGUANATEXCURSOR" val="16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077,9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elta= e^{A \tau} \left[e^{A\tau}-\int_0^\tau e^{-A s} B K\textcolor{red}{\left(s\right)} e^{A s} ds  \right]&#10;\]&#10;&#10;\end{document}"/>
  <p:tag name="IGUANATEXSIZE" val="18"/>
  <p:tag name="IGUANATEXCURSOR" val="16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63,92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[&#10;\dot x(t)=A x(t)+ B u(t-\tau),\ \ (A,B) \mathrm{\ controllable)}&#10;\]&#10;&#10;&#10;\end{document}"/>
  <p:tag name="IGUANATEXSIZE" val="18"/>
  <p:tag name="IGUANATEXCURSOR" val="16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,4665"/>
  <p:tag name="ORIGINALWIDTH" val="1607,79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noindent Choose structure\\&#10;$&#10;K(s)= R_h(s) B^T e^{-A^Ts } Q e^{-As} &#10;$&#10;&#10;&#10;\end{document}"/>
  <p:tag name="IGUANATEXSIZE" val="18"/>
  <p:tag name="IGUANATEXCURSOR" val="16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2313"/>
  <p:tag name="ORIGINALWIDTH" val="2479,9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ig($ $R_h(s)\geq 0,\ \forall s\in[0,\ \tau]$, $Q$ to be determined$\big)$&#10;&#10;&#10;&#10;&#10;\end{document}"/>
  <p:tag name="IGUANATEXSIZE" val="18"/>
  <p:tag name="IGUANATEXCURSOR" val="15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,48779"/>
  <p:tag name="ORIGINALWIDTH" val="314,210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t_1-\tau$&#10;&#10;&#10;\end{document}"/>
  <p:tag name="IGUANATEXSIZE" val="14"/>
  <p:tag name="IGUANATEXCURSOR" val="15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588,67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elta= e^{A \tau} \left[e^{A\tau}-\textcolor{blue}{\int_0^\tau e^{-A s} B \textcolor{black}{ R_h(s)} B^T e^{-A^T s}\,  ds}\, \textcolor{red}{Q} \right]&#10;\]&#10;&#10;\end{document}"/>
  <p:tag name="IGUANATEXSIZE" val="18"/>
  <p:tag name="IGUANATEXCURSOR" val="16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475,44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textcolor{blue}{ $\mathcal{G}_c$, scaled controllability Gramian (invertible)}&#10;&#10;&#10;\end{document}"/>
  <p:tag name="IGUANATEXSIZE" val="18"/>
  <p:tag name="IGUANATEXCURSOR" val="16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3295,83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textcolor{red}{&#10;$\Rightarrow$  \textbf{Full} mmonodromy matrix can be assigned by choosing $Q$}&#10;&#10;&#10;\end{document}"/>
  <p:tag name="IGUANATEXSIZE" val="18"/>
  <p:tag name="IGUANATEXCURSOR" val="15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,9704"/>
  <p:tag name="ORIGINALWIDTH" val="731,908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noindent Effective gain \\&#10;\hspace*{1cm}$\tilde K$&#10;&#10;&#10;&#10;\end{document}"/>
  <p:tag name="IGUANATEXSIZE" val="12"/>
  <p:tag name="IGUANATEXCURSOR" val="158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687,28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textcolor{red}{&#10;$\Rightarrow$ Role of $R_h$: smoothen transitions to/from zero at $t=k\tau,\ \ k\in\mathbb{N}$&#10;}&#10;&#10;&#10;\end{document}"/>
  <p:tag name="IGUANATEXSIZE" val="18"/>
  <p:tag name="IGUANATEXCURSOR" val="16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23882"/>
  <p:tag name="ORIGINALWIDTH" val="92,9883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Delta$&#10;&#10;&#10;\end{document}"/>
  <p:tag name="IGUANATEXSIZE" val="18"/>
  <p:tag name="IGUANATEXCURSOR" val="15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,49307"/>
  <p:tag name="ORIGINALWIDTH" val="60,7424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tau$&#10;&#10;&#10;\end{document}"/>
  <p:tag name="IGUANATEXSIZE" val="18"/>
  <p:tag name="IGUANATEXCURSOR" val="15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119,98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2\tau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21,484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3\tau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0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,49307"/>
  <p:tag name="ORIGINALWIDTH" val="150,731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-\tau$&#10;&#10;&#10;\end{document}"/>
  <p:tag name="IGUANATEXSIZE" val="18"/>
  <p:tag name="IGUANATEXCURSOR" val="15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641,919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1$ period, $2\tau$&#10;&#10;&#10;\end{document}"/>
  <p:tag name="IGUANATEXSIZE" val="14"/>
  <p:tag name="IGUANATEXCURSOR" val="15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2287"/>
  <p:tag name="ORIGINALWIDTH" val="3158,60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textcolor{blue}{Choose $R_h$ and compute}  &#10;$&#10;\textcolor{blue}{&#10;{\mathcal{G}_c=\int_0^\tau e^{-A s} B{ R_h(s)} B^T e^{-A^T s}\,  ds}}\ &#10;$&#10;&#10;\end{document}"/>
  <p:tag name="IGUANATEXSIZE" val="18"/>
  <p:tag name="IGUANATEXCURSOR" val="16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,7327"/>
  <p:tag name="ORIGINALWIDTH" val="882,639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textcolor{blue}{Let  $Q=\mathcal{G}_c^{-1}e^{A\tau}\   $} &#10;&#10;&#10;\end{document}"/>
  <p:tag name="IGUANATEXSIZE" val="18"/>
  <p:tag name="IGUANATEXCURSOR" val="15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788,15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u(t)= \left\{\begin{array}{ll}&#10;0, &amp;t\in (0,\ \tau) \cap (2\tau,\ 3\tau) \cap \cdots&#10;&#10;\\ &#10;K\textcolor{red}{(t-\tau)} x(t), &amp;  t\in [\tau,\ 2\tau] \cap \ [3\tau,\, 4\tau] \cap \cdots &#10; \end{array}\right.&#10;\]&#10;&#10;\end{document}"/>
  <p:tag name="IGUANATEXSIZE" val="18"/>
  <p:tag name="IGUANATEXCURSOR" val="17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,9805"/>
  <p:tag name="ORIGINALWIDTH" val="2433,44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noindent \textcolor{blue}{Let&#10;$K(s)= R_h(s) B^T e^{-A^Ts } Q e^{-As},\ s\in [0,\ \tau] &#10;$}&#10;&#10;&#10;\end{document}"/>
  <p:tag name="IGUANATEXSIZE" val="18"/>
  <p:tag name="IGUANATEXCURSOR" val="15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2250,46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All solution converge to zero in time $3\tau$&#10;&#10;&#10;&#10;\end{document}"/>
  <p:tag name="IGUANATEXSIZE" val="18"/>
  <p:tag name="IGUANATEXCURSOR" val="15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3226,84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 bounded gains, any degree of smoothness can be imposed&#10;&#10;&#10;\end{document}"/>
  <p:tag name="IGUANATEXSIZE" val="18"/>
  <p:tag name="IGUANATEXCURSOR" val="16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388,45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(In theory) no restrictions on delay and $A$&#10;&#10;&#10;&#10;\end{document}"/>
  <p:tag name="IGUANATEXSIZE" val="18"/>
  <p:tag name="IGUANATEXCURSOR" val="15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,98835"/>
  <p:tag name="ORIGINALWIDTH" val="563,179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textcolor{blue}{$\Rightarrow\ \ \Delta=0$}&#10;&#10;&#10;&#10;\end{document}"/>
  <p:tag name="IGUANATEXSIZE" val="18"/>
  <p:tag name="IGUANATEXCURSOR" val="15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,74126"/>
  <p:tag name="ORIGINALWIDTH" val="110,986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Rightarrow$&#10;&#10;&#10;\end{document}"/>
  <p:tag name="IGUANATEXSIZE" val="18"/>
  <p:tag name="IGUANATEXCURSOR" val="15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,49307"/>
  <p:tag name="ORIGINALWIDTH" val="150,731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-\tau$&#10;&#10;&#10;\end{document}"/>
  <p:tag name="IGUANATEXSIZE" val="18"/>
  <p:tag name="IGUANATEXCURSOR" val="15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23882"/>
  <p:tag name="ORIGINALWIDTH" val="92,9883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Delta$&#10;&#10;&#10;\end{document}"/>
  <p:tag name="IGUANATEXSIZE" val="18"/>
  <p:tag name="IGUANATEXCURSOR" val="15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,49307"/>
  <p:tag name="ORIGINALWIDTH" val="60,7424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tau$&#10;&#10;&#10;\end{document}"/>
  <p:tag name="IGUANATEXSIZE" val="18"/>
  <p:tag name="IGUANATEXCURSOR" val="15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119,98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2\tau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21,484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3\tau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0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641,919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1$ period, $2\tau$&#10;&#10;&#10;\end{document}"/>
  <p:tag name="IGUANATEXSIZE" val="14"/>
  <p:tag name="IGUANATEXCURSOR" val="15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,4657"/>
  <p:tag name="ORIGINALWIDTH" val="1316,08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begin{array}{rcl}&#10;\dot x(t)&amp;=&amp; A x(t)+ B u(t) \\&#10;y(t)&amp; = &amp; Cx(t) &#10;\end{array}&#10;\]&#10;&#10;&#10;&#10;\end{document}"/>
  <p:tag name="IGUANATEXSIZE" val="18"/>
  <p:tag name="IGUANATEXCURSOR" val="16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476,190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Observer&#10;&#10;&#10;\end{document}"/>
  <p:tag name="IGUANATEXSIZE" val="18"/>
  <p:tag name="IGUANATEXCURSOR" val="15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1798,27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Observer error $e=\hat x-x$ satisfies&#10;&#10;&#10;&#10;\end{document}"/>
  <p:tag name="IGUANATEXSIZE" val="18"/>
  <p:tag name="IGUANATEXCURSOR" val="15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,2317"/>
  <p:tag name="ORIGINALWIDTH" val="2029,24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ot e(t)=(\textcolor{blue}{A+L_0C}) e(t)+ \textcolor{red}{\tilde L(t) C e(t-h)}&#10;\]&#10;&#10;&#10;&#10;\end{document}"/>
  <p:tag name="IGUANATEXSIZE" val="18"/>
  <p:tag name="IGUANATEXCURSOR" val="16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13,460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where&#10;&#10;&#10;&#10;\end{document}"/>
  <p:tag name="IGUANATEXSIZE" val="18"/>
  <p:tag name="IGUANATEXCURSOR" val="15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200,22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estimation in \emph{any} \textcolor{blue}{prescribed} time ($2h$)&#10;&#10;&#10;&#10;\end{document}"/>
  <p:tag name="IGUANATEXSIZE" val="18"/>
  <p:tag name="IGUANATEXCURSOR" val="15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3226,84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 bounded gains, any degree of smoothness can be imposed&#10;&#10;&#10;\end{document}"/>
  <p:tag name="IGUANATEXSIZE" val="18"/>
  <p:tag name="IGUANATEXCURSOR" val="16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2803,89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\textcolor{blue}{first term governs behavior in ``open loop'' modus}&#10;\end{document}"/>
  <p:tag name="IGUANATEXSIZE" val="18"/>
  <p:tag name="IGUANATEXCURSOR" val="16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,9617"/>
  <p:tag name="ORIGINALWIDTH" val="3790,77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begin{array}{rcl}&#10;\frac{d\hat x(t)}{dt}&amp;=&amp; A \hat x(t)+ B u(t) +\textcolor{blue}{L_0(\hat y(t)-y(t))} + \textcolor{red}{\tilde L(t)(\hat y(t-h)-y(t-h))} \\&#10;\hat y(t)&amp; = &amp; C\hat x(t) &#10;\end{array}&#10;\]&#10;&#10;&#10;&#10;\end{document}"/>
  <p:tag name="IGUANATEXSIZE" val="18"/>
  <p:tag name="IGUANATEXCURSOR" val="160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363,70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tilde L(t)= \left\{\begin{array}{ll}&#10;0, &amp;t\in (0,\ h) \cap (2h,\ 3h) \cap \cdots&#10;&#10;\\ &#10;L(t), &amp;  t\in [h,\ 2h] \cap \ [3h,\, 4h] \cap \cdots &#10; \end{array}\right.&#10;\]&#10;&#10;\end{document}"/>
  <p:tag name="IGUANATEXSIZE" val="18"/>
  <p:tag name="IGUANATEXCURSOR" val="17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1655,043"/>
  <p:tag name="LATEXADDIN" val="\documentclass{article}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\renewcommand{\phi}{\varphi}  &#10;\renewcommand{\theta}{\vartheta}&#10;\renewcommand{\epsilon}{\varepsilon}&#10;\newcommand{\transpose}{\mathsmaller {\mathrm{T}}}&#10;\gdef\htwo{\mathcal{H}_2}&#10;&#10;\begin{document}&#10;$&#10;\begin{array}{l}&#10;S(\lambda)=A+(1-A)e^{-\lambda\tau}\\&#10;y(t)=A u(t)+(1-A) u(t-\tau)&#10;\end{array}&#10;$&#10;&#10;\end{document}"/>
  <p:tag name="IGUANATEXSIZE" val="18"/>
  <p:tag name="IGUANATEXCURSOR" val="112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38,32"/>
  <p:tag name="LATEXADDIN" val="\documentclass{article}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\renewcommand{\phi}{\varphi}  &#10;\renewcommand{\theta}{\vartheta}&#10;\renewcommand{\epsilon}{\varepsilon}&#10;\newcommand{\transpose}{\mathsmaller {\mathrm{T}}}&#10;\gdef\htwo{\mathcal{H}_2}&#10;&#10;\begin{document}&#10;&#10;$(A,\tau)$ such that $S(j\omega)=0$&#10;&#10;\end{document}"/>
  <p:tag name="IGUANATEXSIZE" val="18"/>
  <p:tag name="IGUANATEXCURSOR" val="10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229,47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u(t) = \textcolor{blue}{g}\ y(t-\textcolor{blue}{\tau}),\  \mathrm{e.g.}\ y(t)=x_a(t)-v(t)&#10;\]&#10;&#10;&#10;&#10;\end{document}"/>
  <p:tag name="IGUANATEXSIZE" val="18"/>
  <p:tag name="IGUANATEXCURSOR" val="15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0,25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u_a(t) = \textcolor{blue}{g_a}\ \left(x_a(t-\textcolor{blue}{\tau_a})-x_2(t-\tau_a)\right) &#10;\]&#10;&#10;&#10;\end{document}"/>
  <p:tag name="IGUANATEXSIZE" val="18"/>
  <p:tag name="IGUANATEXCURSOR" val="163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091,86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u_c(t) = \textcolor{blue}{g_c}\ x_2(t-\textcolor{blue}{\tau_c}) &#10;\]&#10;&#10;&#10;\end{document}"/>
  <p:tag name="IGUANATEXSIZE" val="18"/>
  <p:tag name="IGUANATEXCURSOR" val="160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2222,72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Abstract ODE over the function space X&#10;&#10;&#10;&#10;\end{document}"/>
  <p:tag name="IGUANATEXSIZE" val="18"/>
  <p:tag name="IGUANATEXCURSOR" val="15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4,218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[&#10;x_1(t)&#10;\]&#10;&#10;&#10;\end{document}"/>
  <p:tag name="IGUANATEXSIZE" val="18"/>
  <p:tag name="IGUANATEXCURSOR" val="155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9,97"/>
  <p:tag name="ORIGINALWIDTH" val="1390,32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noindent Alternative description in\\&#10;  \ terms of advection PDE&#10;&#10;&#10;&#10;\end{document}"/>
  <p:tag name="IGUANATEXSIZE" val="18"/>
  <p:tag name="IGUANATEXCURSOR" val="15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29,35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mathrm{Link:}\ v(t,\theta)=x_t(\theta)&#10;\]&#10;&#10;\end{document}"/>
  <p:tag name="IGUANATEXSIZE" val="18"/>
  <p:tag name="IGUANATEXCURSOR" val="15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,7173"/>
  <p:tag name="ORIGINALWIDTH" val="1024,37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frac{\partial v}{\partial t}(t,\theta)=\frac{\partial v}{\partial\theta}(t,\theta)&#10;\]&#10;&#10;\end{document}"/>
  <p:tag name="IGUANATEXSIZE" val="18"/>
  <p:tag name="IGUANATEXCURSOR" val="16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305,96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begin{array}{l}&#10;\dot x(t)=F(x(t))+B(\omega t)\left(x(t)-x(t-\tau(t))\right)&#10;\end{array}&#10;\]&#10;&#10;&#10;\end{document}"/>
  <p:tag name="IGUANATEXSIZE" val="18"/>
  <p:tag name="IGUANATEXCURSOR" val="163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972,25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substitution of exponential solutions&#10;&#10;&#10;\end{document}"/>
  <p:tag name="IGUANATEXSIZE" val="18"/>
  <p:tag name="IGUANATEXCURSOR" val="15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,9674"/>
  <p:tag name="ORIGINALWIDTH" val="1549,30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noindent\textcolor{blue}{Finite-dimensional nonlinear}&#10;\\&#10;\textcolor{blue}{eigenvalue problem}&#10;&#10;&#10;\end{document}"/>
  <p:tag name="IGUANATEXSIZE" val="18"/>
  <p:tag name="IGUANATEXCURSOR" val="163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7,6753"/>
  <p:tag name="ORIGINALWIDTH" val="3479,56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&#10;\[&#10;\dot{x}(t) = \begin{bmatrix}&#10;-1 &amp; 0 &amp; 0 &amp; 0 \\&#10;0 &amp; 1 &amp; 0 &amp; 0 \\&#10;0 &amp; 0 &amp; -10 &amp; -4 \\&#10;0 &amp; 0 &amp; 4 &amp; -10 &#10;\end{bmatrix}x(t) + \begin{bmatrix}&#10;3 &amp; 3 &amp; 3 &amp; 3\\&#10;0 &amp; -1.5 &amp; 0 &amp; 0 \\&#10;0 &amp; 0 &amp; 3 &amp; -5 \\&#10;0 &amp; 5 &amp; 5 &amp; 5&#10;\end{bmatrix}x(t-1)&#10;\]&#10;&#10;\end{document}"/>
  <p:tag name="IGUANATEXSIZE" val="16"/>
  <p:tag name="IGUANATEXCURSOR" val="15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1415,823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noindent\textcolor{blue}{Infinite-dimensional linear}&#10;\\&#10;\textcolor{blue}{eigenvalue problem}&#10;&#10;&#10;\end{document}"/>
  <p:tag name="IGUANATEXSIZE" val="18"/>
  <p:tag name="IGUANATEXCURSOR" val="15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495,68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Example:&#10;&#10;&#10;\end{document}"/>
  <p:tag name="IGUANATEXSIZE" val="18"/>
  <p:tag name="IGUANATEXCURSOR" val="15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84,06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[&#10;x(t)=\sin(t),\ \ x(t)=\cos(t)&#10;\]&#10;&#10;&#10;\end{document}"/>
  <p:tag name="IGUANATEXSIZE" val="18"/>
  <p:tag name="IGUANATEXCURSOR" val="15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025,12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ot x(t)=-x(t-\pi/2)&#10;\]&#10;&#10;\end{document}"/>
  <p:tag name="IGUANATEXSIZE" val="18"/>
  <p:tag name="IGUANATEXCURSOR" val="156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,7131"/>
  <p:tag name="ORIGINALWIDTH" val="1849,26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ot x(t)=-20x(t)+40\frac{x(t-1)}{1+x(t-1)^{10}}&#10;\]&#10;&#10;&#10;&#10;\end{document}"/>
  <p:tag name="IGUANATEXSIZE" val="18"/>
  <p:tag name="IGUANATEXCURSOR" val="154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4,48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begin{array}{l}&#10;\dot x(t)=A_0 x(t)\textcolor{red}{+ A_1 x(t-h)} +\textcolor{blue}{B u(t-\tau)}&#10;\end{array}&#10;\]&#10;&#10;&#10;&#10;\end{document}"/>
  <p:tag name="IGUANATEXSIZE" val="18"/>
  <p:tag name="IGUANATEXCURSOR" val="16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382,452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System&#10;&#10;&#10;&#10;\end{document}"/>
  <p:tag name="IGUANATEXSIZE" val="18"/>
  <p:tag name="IGUANATEXCURSOR" val="15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69,6663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&#10;&#10;\[&#10;\dot x(t)=A x(t)&#10;\]&#10;\end{document}"/>
  <p:tag name="IGUANATEXSIZE" val="18"/>
  <p:tag name="IGUANATEXCURSOR" val="15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627,671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Control law&#10;&#10;&#10;&#10;\end{document}"/>
  <p:tag name="IGUANATEXSIZE" val="18"/>
  <p:tag name="IGUANATEXCURSOR" val="15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91,413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u(t)= K x(t)$&#10;&#10;&#10;\end{document}"/>
  <p:tag name="IGUANATEXSIZE" val="18"/>
  <p:tag name="IGUANATEXCURSOR" val="15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209,97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textcolor{blue}{\dot x(t)=A_0 x(t)\textcolor{red}{+A_1 x(t-h)} + BK x(t-\tau)}&#10;\]&#10;&#10;&#10;\end{document}"/>
  <p:tag name="IGUANATEXSIZE" val="18"/>
  <p:tag name="IGUANATEXCURSOR" val="160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2,073"/>
  <p:tag name="ORIGINALWIDTH" val="1825,27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begin{itemize}&#10;\item ``under-actuation'': \\&#10;\ \hspace*{0.5mm}  finite-dimensional controller \\&#10;\ \hspace*{0.5mm} vs infinite-dimensional system&#10;%&#10;\item Spectrum shaping, $H_\infty$-control:\\&#10;nonconvex, even non-smooth\\&#10;optimization problems\\&#10;\\&#10;(Convex relaxations often (too) \\&#10;\hspace*{0mm} \ conservative)&#10;\end{itemize}&#10;&#10;&#10;&#10;\end{document}"/>
  <p:tag name="IGUANATEXSIZE" val="18"/>
  <p:tag name="IGUANATEXCURSOR" val="183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9,599"/>
  <p:tag name="ORIGINALWIDTH" val="5502,81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left\{&#10;\begin{array}{rcc}&#10;    \displaystyle \textcolor{blue}{E}\dot{x}(t) &amp;=&amp; \displaystyle \sum\limits_{k=1}^{m_A} A_k\, x(t-h_{A,k}) + \sum_{k=1}^{m_{B_1}} B_{1,k}\, u(t-h_{B_1,k}) + \sum_{k=1}^{m_{B_2}} B_{2,k}\, w(t-h_{B_{2},k})\displaystyle  -\textcolor{blue}{\sum_{k=1}^{m_H} H_k \dot{x}(t-h_{H,k})} \\&#10;     y(t) &amp;=&amp; \displaystyle  \sum\limits_{k=1}^{m_{C_1}} C_{1,k}\, x(t-h_{C_1,k}) + \sum_{k=1}^{m_{D_{11}}} D_{11,k}\, u(t-h_{D_{11},k}) + \sum_{k=1}^{m_{D_{12}}} D_{12,k}\, w(t-h_{D_{12},k}) \\[15pt]&#10;     z(t) &amp;=&amp; \displaystyle  \sum\limits_{k=1}^{m_{C_2}} C_{2,k}\, x(t-h_{C_{2},k}) +\sum_{k=1}^{m_{D_{21}}} D_{21,k}\, u(t-h_{D_{21},k})+    \sum_{k=1}^{m_{D_{22}}} D_{22,k}\, w(t-h_{D_{22},k})&#10;\end{array}&#10;\right.&#10;\]&#10;&#10;\end{document}"/>
  <p:tag name="IGUANATEXSIZE" val="14"/>
  <p:tag name="IGUANATEXCURSOR" val="185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83,2396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w$&#10;&#10;&#10;\end{document}"/>
  <p:tag name="IGUANATEXSIZE" val="18"/>
  <p:tag name="IGUANATEXCURSOR" val="154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65,2418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u$&#10;&#10;&#10;\end{document}"/>
  <p:tag name="IGUANATEXSIZE" val="18"/>
  <p:tag name="IGUANATEXCURSOR" val="154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z$&#10;&#10;&#10;\end{document}"/>
  <p:tag name="IGUANATEXSIZE" val="18"/>
  <p:tag name="IGUANATEXCURSOR" val="154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4"/>
  <p:tag name="ORIGINALWIDTH" val="58,4926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y$&#10;&#10;&#10;\end{document}"/>
  <p:tag name="IGUANATEXSIZE" val="18"/>
  <p:tag name="IGUANATEXCURSOR" val="154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771,27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left\{ \begin{array}{l}&#10;\ddot x(t)+9 x(t)=u(t),\ \ \ y=x(t)&#10;\\&#10;y(t)=-k x(t-\tau)&#10;\end{array}\right.&#10;\]&#10;&#10;&#10;\end{document}"/>
  <p:tag name="IGUANATEXSIZE" val="18"/>
  <p:tag name="IGUANATEXCURSOR" val="161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87,06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&#10;\[&#10;\dot x(t)=A_0 x(t)+ A_1 x(x-\tau)&#10;\]&#10;&#10;\end{document}"/>
  <p:tag name="IGUANATEXSIZE" val="18"/>
  <p:tag name="IGUANATEXCURSOR" val="15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1172,853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$f(\lambda)+\textcolor{red}{k} g(\lambda)\textcolor{red}{e^{-\lambda\tau}}=0$&#10;&#10;&#10;&#10;&#10;\end{document}"/>
  <p:tag name="IGUANATEXSIZE" val="18"/>
  <p:tag name="IGUANATEXCURSOR" val="161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929,883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$j\omega_i,\ i=1,\ldots,m$&#10;&#10;&#10;&#10;&#10;\end{document}"/>
  <p:tag name="IGUANATEXSIZE" val="18"/>
  <p:tag name="IGUANATEXCURSOR" val="15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625,42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forall i\in\{1,\ldots,m\}:\ \ \Re\left(\frac{g(j\omega_i)}{f^{\prime}(j\omega_i)} e^{-j\omega_i\tau} \right)&gt;0\ (&lt;0)&#10;\]&#10;&#10;&#10;\end{document}"/>
  <p:tag name="IGUANATEXSIZE" val="18"/>
  <p:tag name="IGUANATEXCURSOR" val="16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8,406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ot x(t)=f(x(t))&#10;\]&#10;&#10;&#10;\end{document}"/>
  <p:tag name="IGUANATEXSIZE" val="18"/>
  <p:tag name="IGUANATEXCURSOR" val="15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30,408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\[&#10;\dot z(t)=f(z(t))&#10;\]&#10;&#10;&#10;&#10;&#10;\end{document}"/>
  <p:tag name="IGUANATEXSIZE" val="18"/>
  <p:tag name="IGUANATEXCURSOR" val="15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8,406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ot x(t)=f(x(t))&#10;\]&#10;&#10;&#10;\end{document}"/>
  <p:tag name="IGUANATEXSIZE" val="18"/>
  <p:tag name="IGUANATEXCURSOR" val="15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9,85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$e(t)=z(t-\tau)-x(t)$&#10;&#10;&#10;&#10;\end{document}"/>
  <p:tag name="IGUANATEXSIZE" val="18"/>
  <p:tag name="IGUANATEXCURSOR" val="15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30,408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\[&#10;\dot z(t)=f(z(t))&#10;\]&#10;&#10;&#10;&#10;&#10;\end{document}"/>
  <p:tag name="IGUANATEXSIZE" val="18"/>
  <p:tag name="IGUANATEXCURSOR" val="15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,2179"/>
  <p:tag name="ORIGINALWIDTH" val="722,159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frac{d^n y}{dt^{n}}(t)=u(t)&#10;\]&#10;&#10;&#10;&#10;\end{document}"/>
  <p:tag name="IGUANATEXSIZE" val="18"/>
  <p:tag name="IGUANATEXCURSOR" val="15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1,2073"/>
  <p:tag name="ORIGINALWIDTH" val="3388,82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 \ \forall(\tau_1,\ldots,\tau_n),\ \exists (k_1,\ldots,k_n):\ \ u(t)=\sum_{i=1}^n k_i y(t-\tau_i) {\ \mathrm{stabilizing}}\ \  &#10;\]&#10;&#10;&#10;\end{document}"/>
  <p:tag name="IGUANATEXSIZE" val="18"/>
  <p:tag name="IGUANATEXCURSOR" val="154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2071,99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required inital data: \emph{function} segment&#10;&#10;&#10;&#10;&#10;\end{document}"/>
  <p:tag name="IGUANATEXSIZE" val="18"/>
  <p:tag name="IGUANATEXCURSOR" val="15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,4657"/>
  <p:tag name="ORIGINALWIDTH" val="1054,36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[&#10;\begin{array}{l}&#10;\dot x(t)=f(x(t),u(t)),\\ &#10;y(t)=g(x(t))&#10;\end{array}&#10;\]&#10;&#10;&#10;\end{document}"/>
  <p:tag name="IGUANATEXSIZE" val="18"/>
  <p:tag name="IGUANATEXCURSOR" val="16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64,30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Rightarrow\ u(t)=F(y(t)-y(t-T))&#10;\]&#10;&#10;\end{document}"/>
  <p:tag name="IGUANATEXSIZE" val="18"/>
  <p:tag name="IGUANATEXCURSOR" val="157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56,5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[&#10;\textcolor{blue}{\dot x(t)=A x(t)+ B u(t-\tau)}&#10;\]&#10;&#10;&#10;\end{document}"/>
  <p:tag name="IGUANATEXSIZE" val="18"/>
  <p:tag name="IGUANATEXCURSOR" val="15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7,4578"/>
  <p:tag name="ORIGINALWIDTH" val="2639,6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$&#10;\begin{array}{rcl}&#10;\hat x(t)&amp;=&amp; e^{A\tau } \textcolor{blue}{x(t)}+\int_t^{t+\tau} e^{A(t+\tau-\theta)} B \textcolor{blue}{v(\theta)}\, d\theta  \\&#10;&amp;=&amp; e^{A\tau } x(t)+\int_{t}^{t+\tau} e^{A(t+\tau-\theta)} B u(\theta-\tau)\, d\theta &#10;\end{array}&#10;$&#10;&#10;\end{document}"/>
  <p:tag name="IGUANATEXSIZE" val="18"/>
  <p:tag name="IGUANATEXCURSOR" val="17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82,677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Prediction:&#10;&#10;&#10;\end{document}"/>
  <p:tag name="IGUANATEXSIZE" val="18"/>
  <p:tag name="IGUANATEXCURSOR" val="15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491,93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Control law $u=K \hat x(t)$ $\rightarrow$ characteristic roots described by $\det(\lambda I-A-\textcolor{blue}{B K})=0$&#10;&#10;&#10;\end{document}"/>
  <p:tag name="IGUANATEXSIZE" val="18"/>
  <p:tag name="IGUANATEXCURSOR" val="165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42,55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Predictor feedback, finite spectrum assignment (linear systems)&#10;&#10;&#10;\end{document}"/>
  <p:tag name="IGUANATEXSIZE" val="18"/>
  <p:tag name="IGUANATEXCURSOR" val="16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2257,96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``aka'' infinite-dimensional backstepping&#10;&#10;\end{document}"/>
  <p:tag name="IGUANATEXSIZE" val="18"/>
  <p:tag name="IGUANATEXCURSOR" val="15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3,79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Target: $\dot x(t)=A x(t)+B v(t)$, &#10;&#10;&#10;\end{document}"/>
  <p:tag name="IGUANATEXSIZE" val="18"/>
  <p:tag name="IGUANATEXCURSOR" val="15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39,183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control law $v(t)=K x(t)$ + Lyapunov function &#10;&#10;&#10;\end{document}"/>
  <p:tag name="IGUANATEXSIZE" val="18"/>
  <p:tag name="IGUANATEXCURSOR" val="15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1562,05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Ordinary differntial equation&#10;&#10;&#10;\end{document}"/>
  <p:tag name="IGUANATEXSIZE" val="18"/>
  <p:tag name="IGUANATEXCURSOR" val="15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2119,235"/>
  <p:tag name="LATEXADDIN" val="\documentclass{article}&#10;\textwidth 16cm&#10;\usepackage{mathrsfs}&#10;\usepackage{color}&#10;\usepackage{soul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add \textcolor{red}{\st{integrator}} delay block to the input&#10;&#10;&#10;\end{document}"/>
  <p:tag name="IGUANATEXSIZE" val="18"/>
  <p:tag name="IGUANATEXCURSOR" val="15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7,4616"/>
  <p:tag name="ORIGINALWIDTH" val="2217,473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z(t)=x(t)+\int_{t-\tau}^t e^{A(t-\tau-s)} B u(s)\,ds\ \ \rightarrow\ \ &#10;\]&#10;&#10;&#10;&#10;\end{document}"/>
  <p:tag name="IGUANATEXSIZE" val="18"/>
  <p:tag name="IGUANATEXCURSOR" val="1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,4818"/>
  <p:tag name="ORIGINALWIDTH" val="1391,07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ot z(t)=A z(t)+e^{-A\tau} B u(t)&#10;\]&#10;&#10;&#10;&#10;\end{document}"/>
  <p:tag name="IGUANATEXSIZE" val="18"/>
  <p:tag name="IGUANATEXCURSOR" val="15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1739,78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``aka'' Artstein transformation&#10;&#10;\end{document}"/>
  <p:tag name="IGUANATEXSIZE" val="18"/>
  <p:tag name="IGUANATEXCURSOR" val="155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2035,24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dynamic predictor: Smith predictor&#10;&#10;&#10;\end{document}"/>
  <p:tag name="IGUANATEXSIZE" val="18"/>
  <p:tag name="IGUANATEXCURSOR" val="15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301,4623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plant:&#10;&#10;&#10;&#10;\end{document}"/>
  <p:tag name="IGUANATEXSIZE" val="18"/>
  <p:tag name="IGUANATEXCURSOR" val="15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36,932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controller:&#10;&#10;&#10;\end{document}"/>
  <p:tag name="IGUANATEXSIZE" val="18"/>
  <p:tag name="IGUANATEXCURSOR" val="15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005,62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closed-loop system&#10;&#10;&#10;\end{document}"/>
  <p:tag name="IGUANATEXSIZE" val="18"/>
  <p:tag name="IGUANATEXCURSOR" val="15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3955,756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textcolor{darkgreen}{Static predictor}: computing prediction by online-computation of integral&#10;&#10;&#10;\end{document}"/>
  <p:tag name="IGUANATEXSIZE" val="18"/>
  <p:tag name="IGUANATEXCURSOR" val="15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2370,45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Prediction requires a very accurate model&#10;&#10;&#10;\end{document}"/>
  <p:tag name="IGUANATEXSIZE" val="18"/>
  <p:tag name="IGUANATEXCURSOR" val="15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646,04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Functional differntial equation&#10;&#10;&#10;\end{document}"/>
  <p:tag name="IGUANATEXSIZE" val="18"/>
  <p:tag name="IGUANATEXCURSOR" val="15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,2137"/>
  <p:tag name="ORIGINALWIDTH" val="2716,9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noindent- delay mismatch Smith predictor, \\&#10;\hspace*{3.4cm}$P(s)=\frac{1}{s+2},\ \ C_0(s)=\frac{s}{2}+2$&#10;&#10;&#10;&#10;\end{document}"/>
  <p:tag name="IGUANATEXSIZE" val="18"/>
  <p:tag name="IGUANATEXCURSOR" val="16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783,65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- static predictors (applicable to unstable systems):&#10;&#10;\end{document}"/>
  <p:tag name="IGUANATEXSIZE" val="18"/>
  <p:tag name="IGUANATEXCURSOR" val="15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,4788"/>
  <p:tag name="ORIGINALWIDTH" val="2639,6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$&#10;\begin{array}{rcl}&#10;\hat x(t)&amp;=&amp;  e^{A\tau } x(t)+\int_{t}^{t+\tau} e^{A(t+\tau-\theta)} B u(\theta-\tau)\, d\theta &#10;\end{array}&#10;$&#10;&#10;\end{document}"/>
  <p:tag name="IGUANATEXSIZE" val="18"/>
  <p:tag name="IGUANATEXCURSOR" val="15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2902,13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noindent high frequency instability issues may occur related to \\ implementation integral term in&#10;&#10;&#10;\end{document}"/>
  <p:tag name="IGUANATEXSIZE" val="18"/>
  <p:tag name="IGUANATEXCURSOR" val="15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911,51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(Receding horizon) optimal control: works inherently with predictions&#10;&#10;\end{document}"/>
  <p:tag name="IGUANATEXSIZE" val="18"/>
  <p:tag name="IGUANATEXCURSOR" val="16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9857"/>
  <p:tag name="ORIGINALWIDTH" val="2655,41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$\tau$ nominal delay, $\delta$ delay mismatch plant - model&#10;&#10;&#10;&#10;&#10;\end{document}"/>
  <p:tag name="IGUANATEXSIZE" val="18"/>
  <p:tag name="IGUANATEXCURSOR" val="16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,4657"/>
  <p:tag name="ORIGINALWIDTH" val="2020,24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begin{array}{l}&#10;\dot x(t)=A x(t)+ B u(t-\tau),\ \ x(t)\in\mathbb{R}^n\\&#10;x(0)=x_0,\ \  u(t)=\textcolor{darkgreen}{\phi(t)},\ t\in[-\tau,\ 0]&#10;\end{array}&#10;\]&#10;&#10;&#10;&#10;\end{document}"/>
  <p:tag name="IGUANATEXSIZE" val="18"/>
  <p:tag name="IGUANATEXCURSOR" val="16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382,452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System&#10;&#10;&#10;&#10;\end{document}"/>
  <p:tag name="IGUANATEXSIZE" val="18"/>
  <p:tag name="IGUANATEXCURSOR" val="15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1,48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Control law  (periodic \textcolor{red}{off}-\textcolor{blue}{on} switching)&#10;&#10;&#10;&#10;\end{document}"/>
  <p:tag name="IGUANATEXSIZE" val="18"/>
  <p:tag name="IGUANATEXCURSOR" val="160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961,3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u(t)= \left\{\begin{array}{ll}&#10;0, &amp;t\in (2k\tau,\ (2k+1)\tau )\\ &#10;K x(t), &amp;  t\in [ (2k+1)\tau,\ (2k+2)\tau],\ \ k\in\mathbb{Z}_{\geq 0}&#10;\end{array}\right.&#10;\]&#10;&#10;\end{document}"/>
  <p:tag name="IGUANATEXSIZE" val="18"/>
  <p:tag name="IGUANATEXCURSOR" val="15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,48779"/>
  <p:tag name="ORIGINALWIDTH" val="314,210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t_1-\tau$&#10;&#10;&#10;\end{document}"/>
  <p:tag name="IGUANATEXSIZE" val="14"/>
  <p:tag name="IGUANATEXCURSOR" val="15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640,4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elta(K):= e^{A \tau} \left[e^{A\tau}-\int_0^\tau e^{-A s} B Ke^{A s} ds  \right]\in\mathbb{R}^{n\times n}&#10;\]&#10;&#10;\end{document}"/>
  <p:tag name="IGUANATEXSIZE" val="18"/>
  <p:tag name="IGUANATEXCURSOR" val="16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,49307"/>
  <p:tag name="ORIGINALWIDTH" val="60,74244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tau$&#10;&#10;&#10;\end{document}"/>
  <p:tag name="IGUANATEXSIZE" val="18"/>
  <p:tag name="IGUANATEXCURSOR" val="15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119,98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2\tau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21,484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3\tau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69,6663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&#10;$\textcolor{red}{\dot x(t)=A x(t)}$&#10;&#10;\end{document}"/>
  <p:tag name="IGUANATEXSIZE" val="16"/>
  <p:tag name="IGUANATEXCURSOR" val="15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91,563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textcolor{blue}{\dot x(t)=A x(t)+B K\, \textcolor{red}{x(t-\tau)}}&#10;\]&#10;&#10;&#10;&#10;\end{document}"/>
  <p:tag name="IGUANATEXSIZE" val="16"/>
  <p:tag name="IGUANATEXCURSOR" val="15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0$&#10;&#10;&#10;\end{document}"/>
  <p:tag name="IGUANATEXSIZE" val="18"/>
  <p:tag name="IGUANATEXCURSOR" val="15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2647,91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textcolor{blue}{Finite-dimensional monodromy operator}: matrix\&#10;&#10;&#10;&#10;\end{document}"/>
  <p:tag name="IGUANATEXSIZE" val="18"/>
  <p:tag name="IGUANATEXCURSOR" val="15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641,919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1$ period, $2\tau$&#10;&#10;&#10;\end{document}"/>
  <p:tag name="IGUANATEXSIZE" val="14"/>
  <p:tag name="IGUANATEXCURSOR" val="15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134,983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Delta(K)= e^{A \tau} \left[e^{A\tau}-\int_0^\tau e^{-A s} B Ke^{A s} ds  \right]&#10;\]&#10;&#10;\end{document}"/>
  <p:tag name="IGUANATEXSIZE" val="18"/>
  <p:tag name="IGUANATEXCURSOR" val="15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,49307"/>
  <p:tag name="ORIGINALWIDTH" val="150,731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&#10;$-\tau$&#10;&#10;\end{document}"/>
  <p:tag name="IGUANATEXSIZE" val="14"/>
  <p:tag name="IGUANATEXCURSOR" val="15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,21"/>
  <p:tag name="ORIGINALWIDTH" val="1625,047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 &#10;\frac{\partial \mathrm{tr}\left( \Delta^k\right)  }{\partial K_{ij}}, &#10;  =k\,&#10;\mathrm{tr}\left(  \Delta^{k-1}\frac{\partial \Delta&#10;}{\partial K_{ij}}\right)&#10;\]&#10;&#10;&#10;&#10;\end{document}"/>
  <p:tag name="IGUANATEXSIZE" val="16"/>
  <p:tag name="IGUANATEXCURSOR" val="17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9625"/>
  <p:tag name="ORIGINALWIDTH" val="1930,25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[&#10;\frac{\partial \Delta(K)}{\partial K_{ij}}   =-\int_{0}^{\tau}\mathrm{e}^{A(\tau-s)}B e_i e_j^T\mathrm{e}^{As}\mathrm{d}s&#10;\]&#10;&#10;&#10;&#10;\end{document}"/>
  <p:tag name="IGUANATEXSIZE" val="16"/>
  <p:tag name="IGUANATEXCURSOR" val="166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1080,61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Smooth formulation&#10;&#10;&#10;\end{document}"/>
  <p:tag name="IGUANATEXSIZE" val="18"/>
  <p:tag name="IGUANATEXCURSOR" val="15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1,8972"/>
  <p:tag name="ORIGINALWIDTH" val="1821,522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\[&#10;\left\{ \begin{array}{rcl}&#10;\mathrm{tr}\left(\Delta(K)\right)&amp;=&amp;\lambda_1+\ldots +\lambda_n \\&#10;\\&#10;\mathrm{tr}\left(\Delta^2(K)\right)&amp;=&amp;\lambda_1^2+\ldots +\lambda_n^2  \\&#10;&amp;\vdots&amp; \\&#10;\mathrm{tr}\left(\Delta^n(K)\right)&amp;=&amp; \lambda_1^n+\ldots +\lambda_n^n  &#10;\end{array}\right.&#10;\]&#10;&#10;&#10;\end{document}"/>
  <p:tag name="IGUANATEXSIZE" val="16"/>
  <p:tag name="IGUANATEXCURSOR" val="176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1684,289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Assign all eigenvalues to zero&#10; &#10;&#10;\end{document}"/>
  <p:tag name="IGUANATEXSIZE" val="18"/>
  <p:tag name="IGUANATEXCURSOR" val="15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3510,31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$\bullet$  $\Delta(K)$ index of nilpotency $\nu$,  $\mathrm{that\ is\ }\Delta(K)^{\nu}=0,\ \Delta(K)^{\nu-1}\neq 0$&#10;&#10;&#10;&#10;\end{document}"/>
  <p:tag name="IGUANATEXSIZE" val="18"/>
  <p:tag name="IGUANATEXCURSOR" val="16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030,371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rightarrow$  all solutions converge to zero in finite time $(1+2\nu)\tau$&#10;&#10;&#10;\end{document}"/>
  <p:tag name="IGUANATEXSIZE" val="18"/>
  <p:tag name="IGUANATEXCURSOR" val="16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98,088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\[&#10;\textcolor{darkgreen}&#10;{(\nu\leq n,\ n\mathrm{\ generic\ value} )}&#10;\]&#10;&#10;&#10;\end{document}"/>
  <p:tag name="IGUANATEXSIZE" val="18"/>
  <p:tag name="IGUANATEXCURSOR" val="16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5315,33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bullet$ looks like an open loop control driving state to zero,  but in the form of \textcolor{red}{an explicit feedback law}&#10;&#10;&#10;\end{document}"/>
  <p:tag name="IGUANATEXSIZE" val="18"/>
  <p:tag name="IGUANATEXCURSOR" val="15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23882"/>
  <p:tag name="ORIGINALWIDTH" val="92,98835"/>
  <p:tag name="LATEXADDIN" val="\documentclass{article}&#10;\textwidth 16cm&#10;\usepackage{mathrsfs}&#10;\usepackage{color}&#10;\definecolor{darkgreen}{RGB}{0,130,0}&#10;\usepackage{amsmath,amsfonts,amssymb}&#10;\pagestyle{empty}&#10;\newcommand{\Ht}{\mathcal{H}_2}&#10;\newcommand{\Hi}{\mathcal{H}_\infty}&#10;\newcommand{\pv}{\textbf{p}}&#10;\newcommand{\cv}{\textbf{c}}&#10;\DeclareMathOperator{\vect}{vec}&#10;\DeclareMathOperator{\mat}{mat}&#10;\DeclareMathOperator{\diag}{diag}&#10;\DeclareMathOperator{\rank}{rank}&#10;\DeclareMathOperator{\kernel}{Ker}&#10;\DeclareMathOperator{\Tr}{\mathrm{Tr}}&#10;&#10;% OTHER DEFINITION&#10;\DeclareMathOperator{\bK}{\bm{{\mathrm{K}}}}&#10;\newcommand*{\No}{\mathcal{N}} % Operator&#10;\newcommand*{\Mo}{\mathcal{D}} % Operator&#10;% Fields&#10;\newcommand{\field}[1]{\mathbb{#1}}&#10;\newcommand{\R}{\field{R}}&#10;\newcommand{\Z}{\field{Z}}&#10;\newcommand{\N}{\field{N}}&#10;\newcommand{\Q}{\field{Q}}&#10;\newcommand{\C}{\field{C}}&#10;% Greek Letters&#10;%\renewcommand{\phi}{\varphi}  &#10;\renewcommand{\theta}{\vartheta}&#10;\renewcommand{\epsilon}{\varepsilon}&#10;\newcommand{\transpose}{\mathsmaller {\mathrm{T}}}&#10;\gdef\htwo{\mathcal{H}_2}&#10;\usepackage{algorithm}&#10;\usepackage{algorithmic}&#10;\newcommand{\vx}{\vec{x}}&#10;\newcommand{\vt}{\vec{t}}&#10;\newcommand{\vk}{\vec{k}}&#10;\newcommand{\vq}{\vec{q}}&#10;\newcommand{\vp}{\vec{p}}&#10;\newcommand{\vr}{\vec{r}}&#10;\newcommand{\vy}{\vec{y}}&#10;\newcommand{\vz}{\vec{z}}&#10;\newcommand{\vo}{\vec{0}}&#10;\newcommand{\vf}{\vec{f}}&#10;\newcommand{\va}{\vec{a}}&#10;\newcommand{\ve}{\vec{e}}&#10;\newcommand{\vw}{\vec{w}}&#10;\newcommand{\vd}{\vec{d}}&#10;\newcommand{\vb}{\vec{b}}&#10;\newcommand{\vu}{\vec{u}}&#10;\newcommand{\vv}{\vec{v}}&#10;\begin{document}&#10;&#10;&#10;$\Delta$&#10;&#10;&#10;\end{document}"/>
  <p:tag name="IGUANATEXSIZE" val="18"/>
  <p:tag name="IGUANATEXCURSOR" val="15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2033</Words>
  <Application>Microsoft Office PowerPoint</Application>
  <PresentationFormat>Widescreen</PresentationFormat>
  <Paragraphs>399</Paragraphs>
  <Slides>37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Cambria Math</vt:lpstr>
      <vt:lpstr>cmmi10</vt:lpstr>
      <vt:lpstr>cmsy10</vt:lpstr>
      <vt:lpstr>Symbol</vt:lpstr>
      <vt:lpstr>Wingdings</vt:lpstr>
      <vt:lpstr>KU Leuven</vt:lpstr>
      <vt:lpstr>KU Leuven Sedes</vt:lpstr>
      <vt:lpstr>Formula</vt:lpstr>
      <vt:lpstr> Analysis and Control Design Tools for Time-Delay Systems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2023-11-13T16:30:10Z</dcterms:modified>
</cp:coreProperties>
</file>