
<file path=[Content_Types].xml><?xml version="1.0" encoding="utf-8"?>
<Types xmlns="http://schemas.openxmlformats.org/package/2006/content-types">
  <Default Extension="crdownload"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62" r:id="rId3"/>
    <p:sldId id="301" r:id="rId4"/>
    <p:sldId id="304" r:id="rId5"/>
    <p:sldId id="266" r:id="rId6"/>
    <p:sldId id="284" r:id="rId7"/>
    <p:sldId id="267" r:id="rId8"/>
    <p:sldId id="300" r:id="rId9"/>
    <p:sldId id="283" r:id="rId10"/>
    <p:sldId id="286" r:id="rId11"/>
    <p:sldId id="305" r:id="rId12"/>
    <p:sldId id="273" r:id="rId13"/>
    <p:sldId id="294" r:id="rId14"/>
    <p:sldId id="295" r:id="rId15"/>
    <p:sldId id="296" r:id="rId16"/>
    <p:sldId id="297" r:id="rId17"/>
    <p:sldId id="265" r:id="rId18"/>
    <p:sldId id="288" r:id="rId19"/>
    <p:sldId id="311" r:id="rId20"/>
    <p:sldId id="289" r:id="rId21"/>
    <p:sldId id="309" r:id="rId22"/>
    <p:sldId id="310" r:id="rId23"/>
    <p:sldId id="307" r:id="rId24"/>
    <p:sldId id="333" r:id="rId25"/>
    <p:sldId id="334" r:id="rId26"/>
    <p:sldId id="332" r:id="rId27"/>
    <p:sldId id="306" r:id="rId28"/>
    <p:sldId id="27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4377A4-0C6A-4058-BE3F-9804A3DD3B04}">
          <p14:sldIdLst>
            <p14:sldId id="257"/>
            <p14:sldId id="262"/>
            <p14:sldId id="301"/>
            <p14:sldId id="304"/>
            <p14:sldId id="266"/>
            <p14:sldId id="284"/>
            <p14:sldId id="267"/>
            <p14:sldId id="300"/>
            <p14:sldId id="283"/>
            <p14:sldId id="286"/>
            <p14:sldId id="305"/>
            <p14:sldId id="273"/>
            <p14:sldId id="294"/>
            <p14:sldId id="295"/>
            <p14:sldId id="296"/>
            <p14:sldId id="297"/>
            <p14:sldId id="265"/>
            <p14:sldId id="288"/>
            <p14:sldId id="311"/>
            <p14:sldId id="289"/>
            <p14:sldId id="309"/>
            <p14:sldId id="310"/>
            <p14:sldId id="307"/>
            <p14:sldId id="333"/>
            <p14:sldId id="334"/>
            <p14:sldId id="332"/>
            <p14:sldId id="306"/>
            <p14:sldId id="272"/>
          </p14:sldIdLst>
        </p14:section>
        <p14:section name="Untitled Section" id="{247002E2-2195-4785-99FD-C69BE7E2E3C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0190" autoAdjust="0"/>
  </p:normalViewPr>
  <p:slideViewPr>
    <p:cSldViewPr snapToGrid="0">
      <p:cViewPr>
        <p:scale>
          <a:sx n="75" d="100"/>
          <a:sy n="75" d="100"/>
        </p:scale>
        <p:origin x="1589" y="533"/>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E1E6B-7AF7-48C2-B016-D269516E3113}" type="datetimeFigureOut">
              <a:rPr lang="en-US" smtClean="0"/>
              <a:t>26-Apr-23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F0FF1-65A3-4BC6-8AC0-C24D4719E608}" type="slidenum">
              <a:rPr lang="en-US" smtClean="0"/>
              <a:t>‹#›</a:t>
            </a:fld>
            <a:endParaRPr lang="en-US"/>
          </a:p>
        </p:txBody>
      </p:sp>
    </p:spTree>
    <p:extLst>
      <p:ext uri="{BB962C8B-B14F-4D97-AF65-F5344CB8AC3E}">
        <p14:creationId xmlns:p14="http://schemas.microsoft.com/office/powerpoint/2010/main" val="325531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Founder and CEO at </a:t>
            </a:r>
            <a:r>
              <a:rPr lang="en-US" dirty="0" err="1"/>
              <a:t>IntelliEdge</a:t>
            </a:r>
            <a:r>
              <a:rPr lang="en-US" dirty="0"/>
              <a:t> GmbH, </a:t>
            </a:r>
            <a:r>
              <a:rPr lang="en-US" b="1" dirty="0"/>
              <a:t>where we help our partners to create business value with software and digitalization, by delivering </a:t>
            </a:r>
            <a:r>
              <a:rPr lang="en-US" b="1" i="0" dirty="0">
                <a:solidFill>
                  <a:srgbClr val="444444"/>
                </a:solidFill>
                <a:effectLst/>
                <a:latin typeface="Open Sans" panose="020B0606030504020204" pitchFamily="34" charset="0"/>
              </a:rPr>
              <a:t> innovative </a:t>
            </a:r>
            <a:r>
              <a:rPr lang="en-US" b="1" i="0" dirty="0">
                <a:solidFill>
                  <a:srgbClr val="A53971"/>
                </a:solidFill>
                <a:effectLst/>
                <a:latin typeface="intelliedge-web"/>
              </a:rPr>
              <a:t>Cloud, Edge &amp; AI</a:t>
            </a:r>
            <a:r>
              <a:rPr lang="en-US" b="1" i="0" dirty="0">
                <a:solidFill>
                  <a:srgbClr val="222222"/>
                </a:solidFill>
                <a:effectLst/>
                <a:latin typeface="intelliedge-web"/>
              </a:rPr>
              <a:t>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22222"/>
              </a:solidFill>
              <a:effectLst/>
              <a:latin typeface="intelliedge-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22222"/>
                </a:solidFill>
                <a:effectLst/>
                <a:latin typeface="intelliedge-web"/>
              </a:rPr>
              <a:t>Medium writeup of this talk coming out in a few weeks </a:t>
            </a:r>
          </a:p>
          <a:p>
            <a:endParaRPr lang="en-US" dirty="0"/>
          </a:p>
        </p:txBody>
      </p:sp>
      <p:sp>
        <p:nvSpPr>
          <p:cNvPr id="4" name="Slide Number Placeholder 3"/>
          <p:cNvSpPr>
            <a:spLocks noGrp="1"/>
          </p:cNvSpPr>
          <p:nvPr>
            <p:ph type="sldNum" sz="quarter" idx="5"/>
          </p:nvPr>
        </p:nvSpPr>
        <p:spPr/>
        <p:txBody>
          <a:bodyPr/>
          <a:lstStyle/>
          <a:p>
            <a:fld id="{B20B5F4E-3F63-4A19-842B-BA75D9F80930}" type="slidenum">
              <a:rPr lang="en-US" smtClean="0"/>
              <a:t>2</a:t>
            </a:fld>
            <a:endParaRPr lang="en-US"/>
          </a:p>
        </p:txBody>
      </p:sp>
    </p:spTree>
    <p:extLst>
      <p:ext uri="{BB962C8B-B14F-4D97-AF65-F5344CB8AC3E}">
        <p14:creationId xmlns:p14="http://schemas.microsoft.com/office/powerpoint/2010/main" val="18477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Managing SLOs for Serverless applications to guarantee that applications meet their  performance KPIs </a:t>
            </a:r>
          </a:p>
          <a:p>
            <a:endParaRPr lang="en-US" dirty="0"/>
          </a:p>
        </p:txBody>
      </p:sp>
      <p:sp>
        <p:nvSpPr>
          <p:cNvPr id="4" name="Slide Number Placeholder 3"/>
          <p:cNvSpPr>
            <a:spLocks noGrp="1"/>
          </p:cNvSpPr>
          <p:nvPr>
            <p:ph type="sldNum" sz="quarter" idx="5"/>
          </p:nvPr>
        </p:nvSpPr>
        <p:spPr/>
        <p:txBody>
          <a:bodyPr/>
          <a:lstStyle/>
          <a:p>
            <a:fld id="{B20B5F4E-3F63-4A19-842B-BA75D9F80930}" type="slidenum">
              <a:rPr lang="en-US" smtClean="0"/>
              <a:t>17</a:t>
            </a:fld>
            <a:endParaRPr lang="en-US"/>
          </a:p>
        </p:txBody>
      </p:sp>
    </p:spTree>
    <p:extLst>
      <p:ext uri="{BB962C8B-B14F-4D97-AF65-F5344CB8AC3E}">
        <p14:creationId xmlns:p14="http://schemas.microsoft.com/office/powerpoint/2010/main" val="3524573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SLO Script a new language for specifying high-level SLOs</a:t>
            </a:r>
          </a:p>
        </p:txBody>
      </p:sp>
      <p:sp>
        <p:nvSpPr>
          <p:cNvPr id="4" name="Slide Number Placeholder 3"/>
          <p:cNvSpPr>
            <a:spLocks noGrp="1"/>
          </p:cNvSpPr>
          <p:nvPr>
            <p:ph type="sldNum" sz="quarter" idx="5"/>
          </p:nvPr>
        </p:nvSpPr>
        <p:spPr/>
        <p:txBody>
          <a:bodyPr/>
          <a:lstStyle/>
          <a:p>
            <a:fld id="{7DF0FE76-67A2-413A-AB46-F2E953C5B10A}" type="slidenum">
              <a:rPr lang="en-US" smtClean="0"/>
              <a:t>18</a:t>
            </a:fld>
            <a:endParaRPr lang="en-US"/>
          </a:p>
        </p:txBody>
      </p:sp>
    </p:spTree>
    <p:extLst>
      <p:ext uri="{BB962C8B-B14F-4D97-AF65-F5344CB8AC3E}">
        <p14:creationId xmlns:p14="http://schemas.microsoft.com/office/powerpoint/2010/main" val="423153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numbers are different from the ones in the paper, because they reflect the current state.</a:t>
            </a:r>
          </a:p>
        </p:txBody>
      </p:sp>
      <p:sp>
        <p:nvSpPr>
          <p:cNvPr id="4" name="Slide Number Placeholder 3"/>
          <p:cNvSpPr>
            <a:spLocks noGrp="1"/>
          </p:cNvSpPr>
          <p:nvPr>
            <p:ph type="sldNum" sz="quarter" idx="5"/>
          </p:nvPr>
        </p:nvSpPr>
        <p:spPr/>
        <p:txBody>
          <a:bodyPr/>
          <a:lstStyle/>
          <a:p>
            <a:fld id="{70FB56B3-0316-4156-8075-BF6C7966CBBF}" type="slidenum">
              <a:rPr lang="en-US" smtClean="0"/>
              <a:t>22</a:t>
            </a:fld>
            <a:endParaRPr lang="en-US"/>
          </a:p>
        </p:txBody>
      </p:sp>
    </p:spTree>
    <p:extLst>
      <p:ext uri="{BB962C8B-B14F-4D97-AF65-F5344CB8AC3E}">
        <p14:creationId xmlns:p14="http://schemas.microsoft.com/office/powerpoint/2010/main" val="4221636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NetworkQoS</a:t>
            </a:r>
            <a:r>
              <a:rPr lang="en-US" dirty="0"/>
              <a:t> plugin – In the </a:t>
            </a:r>
            <a:r>
              <a:rPr lang="en-US" dirty="0" err="1"/>
              <a:t>PreFilter</a:t>
            </a:r>
            <a:r>
              <a:rPr lang="en-US" dirty="0"/>
              <a:t> stage it filters out all cluster nodes that do not meet the network QoS requirements. The plugin supports the QoS requirements such as throughput (bandwidth), latency, latency variance (jitter), and packet drop.</a:t>
            </a:r>
          </a:p>
          <a:p>
            <a:endParaRPr lang="en-US" dirty="0"/>
          </a:p>
          <a:p>
            <a:r>
              <a:rPr lang="en-US" dirty="0"/>
              <a:t> In the Score stage, the latency and bandwidth variance values are used to assess the stability of the network connections.</a:t>
            </a:r>
          </a:p>
          <a:p>
            <a:endParaRPr lang="en-US" dirty="0"/>
          </a:p>
        </p:txBody>
      </p:sp>
      <p:sp>
        <p:nvSpPr>
          <p:cNvPr id="4" name="Slide Number Placeholder 3"/>
          <p:cNvSpPr>
            <a:spLocks noGrp="1"/>
          </p:cNvSpPr>
          <p:nvPr>
            <p:ph type="sldNum" sz="quarter" idx="5"/>
          </p:nvPr>
        </p:nvSpPr>
        <p:spPr/>
        <p:txBody>
          <a:bodyPr/>
          <a:lstStyle/>
          <a:p>
            <a:fld id="{0A5F0FF1-65A3-4BC6-8AC0-C24D4719E608}" type="slidenum">
              <a:rPr lang="en-US" smtClean="0"/>
              <a:t>23</a:t>
            </a:fld>
            <a:endParaRPr lang="en-US"/>
          </a:p>
        </p:txBody>
      </p:sp>
    </p:spTree>
    <p:extLst>
      <p:ext uri="{BB962C8B-B14F-4D97-AF65-F5344CB8AC3E}">
        <p14:creationId xmlns:p14="http://schemas.microsoft.com/office/powerpoint/2010/main" val="238878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B5F4E-3F63-4A19-842B-BA75D9F80930}" type="slidenum">
              <a:rPr lang="en-US" smtClean="0"/>
              <a:t>28</a:t>
            </a:fld>
            <a:endParaRPr lang="en-US"/>
          </a:p>
        </p:txBody>
      </p:sp>
    </p:spTree>
    <p:extLst>
      <p:ext uri="{BB962C8B-B14F-4D97-AF65-F5344CB8AC3E}">
        <p14:creationId xmlns:p14="http://schemas.microsoft.com/office/powerpoint/2010/main" val="122805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isn’t everybody building  Serverless applications and systems?</a:t>
            </a:r>
          </a:p>
          <a:p>
            <a:endParaRPr lang="en-US" dirty="0"/>
          </a:p>
          <a:p>
            <a:r>
              <a:rPr lang="en-US" dirty="0"/>
              <a:t>- Serverless in a nutshell</a:t>
            </a:r>
          </a:p>
          <a:p>
            <a:r>
              <a:rPr lang="en-US" dirty="0"/>
              <a:t>- Challenges &amp; Opportunities </a:t>
            </a:r>
          </a:p>
          <a:p>
            <a:r>
              <a:rPr lang="en-US" dirty="0"/>
              <a:t>- Our experiences with developing platform/systems in the Serverless world </a:t>
            </a:r>
          </a:p>
        </p:txBody>
      </p:sp>
      <p:sp>
        <p:nvSpPr>
          <p:cNvPr id="4" name="Slide Number Placeholder 3"/>
          <p:cNvSpPr>
            <a:spLocks noGrp="1"/>
          </p:cNvSpPr>
          <p:nvPr>
            <p:ph type="sldNum" sz="quarter" idx="5"/>
          </p:nvPr>
        </p:nvSpPr>
        <p:spPr/>
        <p:txBody>
          <a:bodyPr/>
          <a:lstStyle/>
          <a:p>
            <a:fld id="{B20B5F4E-3F63-4A19-842B-BA75D9F80930}" type="slidenum">
              <a:rPr lang="en-US" smtClean="0"/>
              <a:t>4</a:t>
            </a:fld>
            <a:endParaRPr lang="en-US"/>
          </a:p>
        </p:txBody>
      </p:sp>
    </p:spTree>
    <p:extLst>
      <p:ext uri="{BB962C8B-B14F-4D97-AF65-F5344CB8AC3E}">
        <p14:creationId xmlns:p14="http://schemas.microsoft.com/office/powerpoint/2010/main" val="254644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BFBED-A203-4603-BDEC-9FAFD2930771}" type="slidenum">
              <a:rPr lang="en-US" smtClean="0"/>
              <a:t>5</a:t>
            </a:fld>
            <a:endParaRPr lang="en-US"/>
          </a:p>
        </p:txBody>
      </p:sp>
    </p:spTree>
    <p:extLst>
      <p:ext uri="{BB962C8B-B14F-4D97-AF65-F5344CB8AC3E}">
        <p14:creationId xmlns:p14="http://schemas.microsoft.com/office/powerpoint/2010/main" val="336976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You are probably already using serverless </a:t>
            </a:r>
          </a:p>
        </p:txBody>
      </p:sp>
      <p:sp>
        <p:nvSpPr>
          <p:cNvPr id="4" name="Slide Number Placeholder 3"/>
          <p:cNvSpPr>
            <a:spLocks noGrp="1"/>
          </p:cNvSpPr>
          <p:nvPr>
            <p:ph type="sldNum" sz="quarter" idx="5"/>
          </p:nvPr>
        </p:nvSpPr>
        <p:spPr/>
        <p:txBody>
          <a:bodyPr/>
          <a:lstStyle/>
          <a:p>
            <a:fld id="{B20B5F4E-3F63-4A19-842B-BA75D9F80930}" type="slidenum">
              <a:rPr lang="en-US" smtClean="0"/>
              <a:t>9</a:t>
            </a:fld>
            <a:endParaRPr lang="en-US"/>
          </a:p>
        </p:txBody>
      </p:sp>
    </p:spTree>
    <p:extLst>
      <p:ext uri="{BB962C8B-B14F-4D97-AF65-F5344CB8AC3E}">
        <p14:creationId xmlns:p14="http://schemas.microsoft.com/office/powerpoint/2010/main" val="165877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 AWS has Edge location (AWS -  400+) vs. data centers (AWS - 87)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p:txBody>
      </p:sp>
      <p:sp>
        <p:nvSpPr>
          <p:cNvPr id="4" name="Slide Number Placeholder 3"/>
          <p:cNvSpPr>
            <a:spLocks noGrp="1"/>
          </p:cNvSpPr>
          <p:nvPr>
            <p:ph type="sldNum" sz="quarter" idx="5"/>
          </p:nvPr>
        </p:nvSpPr>
        <p:spPr/>
        <p:txBody>
          <a:bodyPr/>
          <a:lstStyle/>
          <a:p>
            <a:fld id="{B20B5F4E-3F63-4A19-842B-BA75D9F80930}" type="slidenum">
              <a:rPr lang="en-US" smtClean="0"/>
              <a:t>10</a:t>
            </a:fld>
            <a:endParaRPr lang="en-US"/>
          </a:p>
        </p:txBody>
      </p:sp>
    </p:spTree>
    <p:extLst>
      <p:ext uri="{BB962C8B-B14F-4D97-AF65-F5344CB8AC3E}">
        <p14:creationId xmlns:p14="http://schemas.microsoft.com/office/powerpoint/2010/main" val="286929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isn’t everybody building  Serverless applications and systems?</a:t>
            </a:r>
          </a:p>
          <a:p>
            <a:endParaRPr lang="en-US" dirty="0"/>
          </a:p>
          <a:p>
            <a:r>
              <a:rPr lang="en-US" dirty="0"/>
              <a:t>- Serverless in a nutshell</a:t>
            </a:r>
          </a:p>
          <a:p>
            <a:r>
              <a:rPr lang="en-US" dirty="0"/>
              <a:t>- Challenges &amp; Opportunities </a:t>
            </a:r>
          </a:p>
          <a:p>
            <a:r>
              <a:rPr lang="en-US" dirty="0"/>
              <a:t>- Our experiences with developing platform/systems in the Serverless world </a:t>
            </a:r>
          </a:p>
        </p:txBody>
      </p:sp>
      <p:sp>
        <p:nvSpPr>
          <p:cNvPr id="4" name="Slide Number Placeholder 3"/>
          <p:cNvSpPr>
            <a:spLocks noGrp="1"/>
          </p:cNvSpPr>
          <p:nvPr>
            <p:ph type="sldNum" sz="quarter" idx="5"/>
          </p:nvPr>
        </p:nvSpPr>
        <p:spPr/>
        <p:txBody>
          <a:bodyPr/>
          <a:lstStyle/>
          <a:p>
            <a:fld id="{B20B5F4E-3F63-4A19-842B-BA75D9F80930}" type="slidenum">
              <a:rPr lang="en-US" smtClean="0"/>
              <a:t>11</a:t>
            </a:fld>
            <a:endParaRPr lang="en-US"/>
          </a:p>
        </p:txBody>
      </p:sp>
    </p:spTree>
    <p:extLst>
      <p:ext uri="{BB962C8B-B14F-4D97-AF65-F5344CB8AC3E}">
        <p14:creationId xmlns:p14="http://schemas.microsoft.com/office/powerpoint/2010/main" val="301894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7BFBED-A203-4603-BDEC-9FAFD2930771}" type="slidenum">
              <a:rPr lang="en-US" smtClean="0"/>
              <a:t>12</a:t>
            </a:fld>
            <a:endParaRPr lang="en-US"/>
          </a:p>
        </p:txBody>
      </p:sp>
    </p:spTree>
    <p:extLst>
      <p:ext uri="{BB962C8B-B14F-4D97-AF65-F5344CB8AC3E}">
        <p14:creationId xmlns:p14="http://schemas.microsoft.com/office/powerpoint/2010/main" val="227663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Easy to start, but hard to do right</a:t>
            </a:r>
          </a:p>
          <a:p>
            <a:pPr marL="171450" indent="-171450">
              <a:buFontTx/>
              <a:buChar char="-"/>
            </a:pPr>
            <a:endParaRPr lang="en-US" b="1" i="0" dirty="0">
              <a:solidFill>
                <a:srgbClr val="404040"/>
              </a:solidFill>
              <a:effectLst/>
              <a:latin typeface="Spectral"/>
            </a:endParaRPr>
          </a:p>
          <a:p>
            <a:pPr marL="171450" indent="-171450">
              <a:buFontTx/>
              <a:buChar char="-"/>
            </a:pPr>
            <a:endParaRPr lang="en-US" b="1" i="0" dirty="0">
              <a:solidFill>
                <a:srgbClr val="404040"/>
              </a:solidFill>
              <a:effectLst/>
              <a:latin typeface="Spectral"/>
            </a:endParaRPr>
          </a:p>
          <a:p>
            <a:pPr marL="171450" indent="-171450">
              <a:buFontTx/>
              <a:buChar char="-"/>
            </a:pPr>
            <a:r>
              <a:rPr lang="en-US" b="1" i="0" dirty="0">
                <a:solidFill>
                  <a:srgbClr val="404040"/>
                </a:solidFill>
                <a:effectLst/>
                <a:latin typeface="Spectral"/>
              </a:rPr>
              <a:t>Hard caps on cloud spend offered by some providers </a:t>
            </a:r>
          </a:p>
          <a:p>
            <a:pPr marL="171450" indent="-171450">
              <a:buFontTx/>
              <a:buChar char="-"/>
            </a:pPr>
            <a:r>
              <a:rPr lang="en-US" b="1" i="0" dirty="0">
                <a:solidFill>
                  <a:srgbClr val="404040"/>
                </a:solidFill>
                <a:effectLst/>
                <a:latin typeface="Spectral"/>
              </a:rPr>
              <a:t>Turn down your concurrency limits on functions</a:t>
            </a:r>
          </a:p>
          <a:p>
            <a:pPr marL="171450" indent="-171450">
              <a:buFontTx/>
              <a:buChar char="-"/>
            </a:pPr>
            <a:r>
              <a:rPr lang="en-US" b="1" i="0" dirty="0">
                <a:solidFill>
                  <a:srgbClr val="404040"/>
                </a:solidFill>
                <a:effectLst/>
                <a:latin typeface="Spectral"/>
              </a:rPr>
              <a:t>Monitor your functions for unusual invocation spikes.</a:t>
            </a:r>
          </a:p>
          <a:p>
            <a:pPr marL="171450" indent="-171450">
              <a:buFontTx/>
              <a:buChar char="-"/>
            </a:pPr>
            <a:r>
              <a:rPr lang="en-US" b="1" i="0" dirty="0">
                <a:solidFill>
                  <a:srgbClr val="404040"/>
                </a:solidFill>
                <a:effectLst/>
                <a:latin typeface="Spectral"/>
              </a:rPr>
              <a:t>Know how to test for these situations </a:t>
            </a:r>
            <a:endParaRPr lang="en-US" dirty="0"/>
          </a:p>
          <a:p>
            <a:endParaRPr lang="en-US" dirty="0"/>
          </a:p>
        </p:txBody>
      </p:sp>
      <p:sp>
        <p:nvSpPr>
          <p:cNvPr id="4" name="Slide Number Placeholder 3"/>
          <p:cNvSpPr>
            <a:spLocks noGrp="1"/>
          </p:cNvSpPr>
          <p:nvPr>
            <p:ph type="sldNum" sz="quarter" idx="5"/>
          </p:nvPr>
        </p:nvSpPr>
        <p:spPr/>
        <p:txBody>
          <a:bodyPr/>
          <a:lstStyle/>
          <a:p>
            <a:fld id="{B20B5F4E-3F63-4A19-842B-BA75D9F80930}" type="slidenum">
              <a:rPr lang="en-US" smtClean="0"/>
              <a:t>13</a:t>
            </a:fld>
            <a:endParaRPr lang="en-US"/>
          </a:p>
        </p:txBody>
      </p:sp>
    </p:spTree>
    <p:extLst>
      <p:ext uri="{BB962C8B-B14F-4D97-AF65-F5344CB8AC3E}">
        <p14:creationId xmlns:p14="http://schemas.microsoft.com/office/powerpoint/2010/main" val="300317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Network partitioning can render functions useless (detached storage) </a:t>
            </a:r>
          </a:p>
          <a:p>
            <a:endParaRPr lang="en-US" dirty="0"/>
          </a:p>
        </p:txBody>
      </p:sp>
      <p:sp>
        <p:nvSpPr>
          <p:cNvPr id="4" name="Slide Number Placeholder 3"/>
          <p:cNvSpPr>
            <a:spLocks noGrp="1"/>
          </p:cNvSpPr>
          <p:nvPr>
            <p:ph type="sldNum" sz="quarter" idx="5"/>
          </p:nvPr>
        </p:nvSpPr>
        <p:spPr/>
        <p:txBody>
          <a:bodyPr/>
          <a:lstStyle/>
          <a:p>
            <a:fld id="{0A5F0FF1-65A3-4BC6-8AC0-C24D4719E608}" type="slidenum">
              <a:rPr lang="en-US" smtClean="0"/>
              <a:t>16</a:t>
            </a:fld>
            <a:endParaRPr lang="en-US"/>
          </a:p>
        </p:txBody>
      </p:sp>
    </p:spTree>
    <p:extLst>
      <p:ext uri="{BB962C8B-B14F-4D97-AF65-F5344CB8AC3E}">
        <p14:creationId xmlns:p14="http://schemas.microsoft.com/office/powerpoint/2010/main" val="2203467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7F498AC-EC02-4B8B-A7FC-EC73AC19D2E0}" type="datetimeFigureOut">
              <a:rPr lang="en-US" smtClean="0"/>
              <a:t>26-Apr-23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229444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498AC-EC02-4B8B-A7FC-EC73AC19D2E0}" type="datetimeFigureOut">
              <a:rPr lang="en-US" smtClean="0"/>
              <a:t>26-Apr-23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111603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F498AC-EC02-4B8B-A7FC-EC73AC19D2E0}" type="datetimeFigureOut">
              <a:rPr lang="en-US" smtClean="0"/>
              <a:t>26-Apr-23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81067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F498AC-EC02-4B8B-A7FC-EC73AC19D2E0}" type="datetimeFigureOut">
              <a:rPr lang="en-US" smtClean="0"/>
              <a:t>26-Apr-23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378033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498AC-EC02-4B8B-A7FC-EC73AC19D2E0}" type="datetimeFigureOut">
              <a:rPr lang="en-US" smtClean="0"/>
              <a:t>26-Apr-23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2141438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F498AC-EC02-4B8B-A7FC-EC73AC19D2E0}" type="datetimeFigureOut">
              <a:rPr lang="en-US" smtClean="0"/>
              <a:t>26-Apr-23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319886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7F498AC-EC02-4B8B-A7FC-EC73AC19D2E0}" type="datetimeFigureOut">
              <a:rPr lang="en-US" smtClean="0"/>
              <a:t>26-Apr-23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425026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7F498AC-EC02-4B8B-A7FC-EC73AC19D2E0}" type="datetimeFigureOut">
              <a:rPr lang="en-US" smtClean="0"/>
              <a:t>26-Apr-23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1314802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7F498AC-EC02-4B8B-A7FC-EC73AC19D2E0}" type="datetimeFigureOut">
              <a:rPr lang="en-US" smtClean="0"/>
              <a:t>26-Apr-23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189327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F498AC-EC02-4B8B-A7FC-EC73AC19D2E0}" type="datetimeFigureOut">
              <a:rPr lang="en-US" smtClean="0"/>
              <a:t>26-Apr-23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424520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F498AC-EC02-4B8B-A7FC-EC73AC19D2E0}" type="datetimeFigureOut">
              <a:rPr lang="en-US" smtClean="0"/>
              <a:t>26-Apr-23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188721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498AC-EC02-4B8B-A7FC-EC73AC19D2E0}" type="datetimeFigureOut">
              <a:rPr lang="en-US" smtClean="0"/>
              <a:t>26-Apr-23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21686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F498AC-EC02-4B8B-A7FC-EC73AC19D2E0}" type="datetimeFigureOut">
              <a:rPr lang="en-US" smtClean="0"/>
              <a:t>26-Apr-23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296253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F498AC-EC02-4B8B-A7FC-EC73AC19D2E0}" type="datetimeFigureOut">
              <a:rPr lang="en-US" smtClean="0"/>
              <a:t>26-Apr-23</a:t>
            </a:fld>
            <a:endParaRPr lang="en-US"/>
          </a:p>
        </p:txBody>
      </p:sp>
      <p:sp>
        <p:nvSpPr>
          <p:cNvPr id="5" name="Slide Number Placeholder 4"/>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63950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498AC-EC02-4B8B-A7FC-EC73AC19D2E0}" type="datetimeFigureOut">
              <a:rPr lang="en-US" smtClean="0"/>
              <a:t>26-Apr-23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10803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498AC-EC02-4B8B-A7FC-EC73AC19D2E0}" type="datetimeFigureOut">
              <a:rPr lang="en-US" smtClean="0"/>
              <a:t>26-Apr-23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84237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F498AC-EC02-4B8B-A7FC-EC73AC19D2E0}" type="datetimeFigureOut">
              <a:rPr lang="en-US" smtClean="0"/>
              <a:t>26-Apr-23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D83510-7F42-45CB-B1AB-C53EBC90DB6F}" type="slidenum">
              <a:rPr lang="en-US" smtClean="0"/>
              <a:t>‹#›</a:t>
            </a:fld>
            <a:endParaRPr lang="en-US"/>
          </a:p>
        </p:txBody>
      </p:sp>
    </p:spTree>
    <p:extLst>
      <p:ext uri="{BB962C8B-B14F-4D97-AF65-F5344CB8AC3E}">
        <p14:creationId xmlns:p14="http://schemas.microsoft.com/office/powerpoint/2010/main" val="251914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7F498AC-EC02-4B8B-A7FC-EC73AC19D2E0}" type="datetimeFigureOut">
              <a:rPr lang="en-US" smtClean="0"/>
              <a:t>26-Apr-23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CD83510-7F42-45CB-B1AB-C53EBC90DB6F}" type="slidenum">
              <a:rPr lang="en-US" smtClean="0"/>
              <a:t>‹#›</a:t>
            </a:fld>
            <a:endParaRPr lang="en-US"/>
          </a:p>
        </p:txBody>
      </p:sp>
    </p:spTree>
    <p:extLst>
      <p:ext uri="{BB962C8B-B14F-4D97-AF65-F5344CB8AC3E}">
        <p14:creationId xmlns:p14="http://schemas.microsoft.com/office/powerpoint/2010/main" val="513544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crdownload"/><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DA9F-9FAE-7831-025E-433E90EA05FC}"/>
              </a:ext>
            </a:extLst>
          </p:cNvPr>
          <p:cNvSpPr>
            <a:spLocks noGrp="1"/>
          </p:cNvSpPr>
          <p:nvPr>
            <p:ph type="ctrTitle"/>
          </p:nvPr>
        </p:nvSpPr>
        <p:spPr/>
        <p:txBody>
          <a:bodyPr/>
          <a:lstStyle/>
          <a:p>
            <a:r>
              <a:rPr lang="en-US" sz="4000" b="1" dirty="0">
                <a:latin typeface="Calibri Light" panose="020F0302020204030204" pitchFamily="34" charset="0"/>
                <a:cs typeface="Calibri Light" panose="020F0302020204030204" pitchFamily="34" charset="0"/>
              </a:rPr>
              <a:t>Serverless Compute Fabric for Edge-Cloud Continuum: Opportunities and Challenges</a:t>
            </a:r>
            <a:br>
              <a:rPr lang="en-US" sz="4000" b="1" dirty="0">
                <a:latin typeface="Calibri Light" panose="020F0302020204030204" pitchFamily="34" charset="0"/>
                <a:cs typeface="Calibri Light" panose="020F0302020204030204" pitchFamily="34" charset="0"/>
              </a:rPr>
            </a:br>
            <a:endParaRPr lang="en-US" sz="4000" b="1" dirty="0">
              <a:latin typeface="Calibri Light" panose="020F0302020204030204" pitchFamily="34" charset="0"/>
              <a:cs typeface="Calibri Light" panose="020F0302020204030204" pitchFamily="34" charset="0"/>
            </a:endParaRPr>
          </a:p>
        </p:txBody>
      </p:sp>
      <p:sp>
        <p:nvSpPr>
          <p:cNvPr id="7" name="Subtitle 6">
            <a:extLst>
              <a:ext uri="{FF2B5EF4-FFF2-40B4-BE49-F238E27FC236}">
                <a16:creationId xmlns:a16="http://schemas.microsoft.com/office/drawing/2014/main" id="{CB00E4F8-6353-C2F6-6EAC-48DC6057073C}"/>
              </a:ext>
            </a:extLst>
          </p:cNvPr>
          <p:cNvSpPr>
            <a:spLocks noGrp="1"/>
          </p:cNvSpPr>
          <p:nvPr>
            <p:ph type="subTitle" idx="1"/>
          </p:nvPr>
        </p:nvSpPr>
        <p:spPr>
          <a:xfrm>
            <a:off x="1154955" y="4437993"/>
            <a:ext cx="8825658" cy="1372257"/>
          </a:xfrm>
        </p:spPr>
        <p:txBody>
          <a:bodyPr/>
          <a:lstStyle/>
          <a:p>
            <a:r>
              <a:rPr lang="en-US" cap="none" dirty="0">
                <a:latin typeface="Calibri" panose="020F0502020204030204" pitchFamily="34" charset="0"/>
                <a:cs typeface="Calibri" panose="020F0502020204030204" pitchFamily="34" charset="0"/>
              </a:rPr>
              <a:t>The 25th International Conference on Enterprise Information Systems (ICEIS 2023)</a:t>
            </a:r>
          </a:p>
          <a:p>
            <a:endParaRPr lang="en-US" cap="none" dirty="0">
              <a:latin typeface="Calibri" panose="020F0502020204030204" pitchFamily="34" charset="0"/>
              <a:cs typeface="Calibri" panose="020F0502020204030204" pitchFamily="34" charset="0"/>
            </a:endParaRPr>
          </a:p>
          <a:p>
            <a:r>
              <a:rPr lang="en-US" cap="none" dirty="0">
                <a:latin typeface="Calibri" panose="020F0502020204030204" pitchFamily="34" charset="0"/>
                <a:cs typeface="Calibri" panose="020F0502020204030204" pitchFamily="34" charset="0"/>
              </a:rPr>
              <a:t>Ass. Prof. Dr. Stefan Nastic										 </a:t>
            </a:r>
            <a:r>
              <a:rPr lang="en-US" dirty="0"/>
              <a:t>26</a:t>
            </a:r>
            <a:r>
              <a:rPr lang="en-US" cap="none" baseline="30000" dirty="0">
                <a:latin typeface="Calibri" panose="020F0502020204030204" pitchFamily="34" charset="0"/>
                <a:cs typeface="Calibri" panose="020F0502020204030204" pitchFamily="34" charset="0"/>
              </a:rPr>
              <a:t>th</a:t>
            </a:r>
            <a:r>
              <a:rPr lang="en-US" cap="none" dirty="0">
                <a:latin typeface="Calibri" panose="020F0502020204030204" pitchFamily="34" charset="0"/>
                <a:cs typeface="Calibri" panose="020F0502020204030204" pitchFamily="34" charset="0"/>
              </a:rPr>
              <a:t> April 2023</a:t>
            </a:r>
          </a:p>
        </p:txBody>
      </p:sp>
      <p:sp>
        <p:nvSpPr>
          <p:cNvPr id="14" name="Footer Placeholder 13">
            <a:extLst>
              <a:ext uri="{FF2B5EF4-FFF2-40B4-BE49-F238E27FC236}">
                <a16:creationId xmlns:a16="http://schemas.microsoft.com/office/drawing/2014/main" id="{082AC044-1205-4305-7721-4383B56FDA3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3474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FCA4-4506-2783-EA6B-FFC1A99A4871}"/>
              </a:ext>
            </a:extLst>
          </p:cNvPr>
          <p:cNvSpPr>
            <a:spLocks noGrp="1"/>
          </p:cNvSpPr>
          <p:nvPr>
            <p:ph type="title"/>
          </p:nvPr>
        </p:nvSpPr>
        <p:spPr/>
        <p:txBody>
          <a:bodyPr anchor="ctr">
            <a:normAutofit/>
          </a:bodyPr>
          <a:lstStyle/>
          <a:p>
            <a:r>
              <a:rPr lang="en-US" dirty="0"/>
              <a:t>Serverless Beyond the Cloud</a:t>
            </a:r>
            <a:endParaRPr lang="en-US" dirty="0">
              <a:highlight>
                <a:srgbClr val="FFFF00"/>
              </a:highlight>
            </a:endParaRPr>
          </a:p>
        </p:txBody>
      </p:sp>
      <p:sp>
        <p:nvSpPr>
          <p:cNvPr id="3" name="Content Placeholder 2">
            <a:extLst>
              <a:ext uri="{FF2B5EF4-FFF2-40B4-BE49-F238E27FC236}">
                <a16:creationId xmlns:a16="http://schemas.microsoft.com/office/drawing/2014/main" id="{F191E2CE-409A-49D7-911A-B366A01A6539}"/>
              </a:ext>
            </a:extLst>
          </p:cNvPr>
          <p:cNvSpPr>
            <a:spLocks noGrp="1"/>
          </p:cNvSpPr>
          <p:nvPr>
            <p:ph sz="half" idx="1"/>
          </p:nvPr>
        </p:nvSpPr>
        <p:spPr>
          <a:xfrm>
            <a:off x="1154954" y="2603500"/>
            <a:ext cx="4803886" cy="3416301"/>
          </a:xfrm>
        </p:spPr>
        <p:txBody>
          <a:bodyPr>
            <a:normAutofit/>
          </a:bodyPr>
          <a:lstStyle/>
          <a:p>
            <a:r>
              <a:rPr lang="en-US" dirty="0"/>
              <a:t>Serverless was born in the Cloud and remains largely limited to the Cloud</a:t>
            </a:r>
          </a:p>
          <a:p>
            <a:r>
              <a:rPr lang="en-US" dirty="0"/>
              <a:t>True potential of Serverless is unlocked in the Edge-Cloud continuum </a:t>
            </a:r>
          </a:p>
          <a:p>
            <a:pPr lvl="1">
              <a:buFont typeface="Arial" panose="020B0604020202020204" pitchFamily="34" charset="0"/>
              <a:buChar char="•"/>
            </a:pPr>
            <a:r>
              <a:rPr lang="en-US" dirty="0"/>
              <a:t>Localized computation (Edge locations vs datacenters) </a:t>
            </a:r>
          </a:p>
          <a:p>
            <a:pPr lvl="1">
              <a:buFont typeface="Arial" panose="020B0604020202020204" pitchFamily="34" charset="0"/>
              <a:buChar char="•"/>
            </a:pPr>
            <a:r>
              <a:rPr lang="en-US" dirty="0"/>
              <a:t>Low network latency due to proximity to the user</a:t>
            </a:r>
          </a:p>
          <a:p>
            <a:pPr lvl="1">
              <a:buFont typeface="Arial" panose="020B0604020202020204" pitchFamily="34" charset="0"/>
              <a:buChar char="•"/>
            </a:pPr>
            <a:r>
              <a:rPr lang="en-US" dirty="0"/>
              <a:t>Flexible geo-restrictions, compliance, etc</a:t>
            </a:r>
            <a:r>
              <a:rPr lang="en-US" sz="1800" dirty="0"/>
              <a:t>. </a:t>
            </a:r>
          </a:p>
          <a:p>
            <a:endParaRPr lang="en-US" dirty="0"/>
          </a:p>
        </p:txBody>
      </p:sp>
      <p:sp>
        <p:nvSpPr>
          <p:cNvPr id="7" name="Footer Placeholder 6">
            <a:extLst>
              <a:ext uri="{FF2B5EF4-FFF2-40B4-BE49-F238E27FC236}">
                <a16:creationId xmlns:a16="http://schemas.microsoft.com/office/drawing/2014/main" id="{F38A797B-FF30-2370-DBAF-645EC6377FF5}"/>
              </a:ext>
            </a:extLst>
          </p:cNvPr>
          <p:cNvSpPr>
            <a:spLocks noGrp="1"/>
          </p:cNvSpPr>
          <p:nvPr>
            <p:ph type="ftr" sz="quarter" idx="11"/>
          </p:nvPr>
        </p:nvSpPr>
        <p:spPr>
          <a:xfrm>
            <a:off x="561110" y="6391838"/>
            <a:ext cx="6332671" cy="304801"/>
          </a:xfrm>
        </p:spPr>
        <p:txBody>
          <a:bodyPr/>
          <a:lstStyle/>
          <a:p>
            <a:r>
              <a:rPr lang="en-US" dirty="0"/>
              <a:t>Nastic, S., Dustdar, S., Philipp, R., Alireza, F., &amp; </a:t>
            </a:r>
            <a:r>
              <a:rPr lang="en-US" dirty="0" err="1"/>
              <a:t>Pusztai</a:t>
            </a:r>
            <a:r>
              <a:rPr lang="en-US" dirty="0"/>
              <a:t>, T. (2022). A Serverless Computing Fabric for Edge &amp; Cloud. In 4th IEEE International Conference on Cognitive Machine Intelligence (</a:t>
            </a:r>
            <a:r>
              <a:rPr lang="en-US" dirty="0" err="1"/>
              <a:t>CogMi</a:t>
            </a:r>
            <a:r>
              <a:rPr lang="en-US" dirty="0"/>
              <a:t>).</a:t>
            </a:r>
          </a:p>
          <a:p>
            <a:endParaRPr lang="en-US" dirty="0"/>
          </a:p>
        </p:txBody>
      </p:sp>
      <p:sp>
        <p:nvSpPr>
          <p:cNvPr id="10" name="Text Placeholder 2">
            <a:extLst>
              <a:ext uri="{FF2B5EF4-FFF2-40B4-BE49-F238E27FC236}">
                <a16:creationId xmlns:a16="http://schemas.microsoft.com/office/drawing/2014/main" id="{6BC2E6A5-57B4-F984-CB77-64E50545517D}"/>
              </a:ext>
            </a:extLst>
          </p:cNvPr>
          <p:cNvSpPr txBox="1">
            <a:spLocks/>
          </p:cNvSpPr>
          <p:nvPr/>
        </p:nvSpPr>
        <p:spPr>
          <a:xfrm>
            <a:off x="6578264" y="2603500"/>
            <a:ext cx="4825157"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dirty="0">
                <a:solidFill>
                  <a:schemeClr val="accent1"/>
                </a:solidFill>
              </a:rPr>
              <a:t>Serverless</a:t>
            </a:r>
            <a:r>
              <a:rPr lang="en-US" dirty="0"/>
              <a:t> </a:t>
            </a:r>
            <a:r>
              <a:rPr lang="en-US" sz="2400" dirty="0">
                <a:solidFill>
                  <a:schemeClr val="accent1"/>
                </a:solidFill>
              </a:rPr>
              <a:t>Compute Fabric</a:t>
            </a:r>
          </a:p>
        </p:txBody>
      </p:sp>
      <p:sp>
        <p:nvSpPr>
          <p:cNvPr id="11" name="Content Placeholder 3">
            <a:extLst>
              <a:ext uri="{FF2B5EF4-FFF2-40B4-BE49-F238E27FC236}">
                <a16:creationId xmlns:a16="http://schemas.microsoft.com/office/drawing/2014/main" id="{5E13A29B-E92D-745A-A8B9-20FEB917C8F8}"/>
              </a:ext>
            </a:extLst>
          </p:cNvPr>
          <p:cNvSpPr>
            <a:spLocks noGrp="1"/>
          </p:cNvSpPr>
          <p:nvPr>
            <p:ph sz="half" idx="2"/>
          </p:nvPr>
        </p:nvSpPr>
        <p:spPr>
          <a:xfrm>
            <a:off x="6578264" y="3179762"/>
            <a:ext cx="4825158" cy="2840039"/>
          </a:xfrm>
        </p:spPr>
        <p:txBody>
          <a:bodyPr/>
          <a:lstStyle/>
          <a:p>
            <a:r>
              <a:rPr lang="en-US" dirty="0"/>
              <a:t>Edge-Cloud native BaaS services </a:t>
            </a:r>
          </a:p>
          <a:p>
            <a:r>
              <a:rPr lang="en-US" dirty="0"/>
              <a:t>Distributed and decentralized messaging solutions (Emma)</a:t>
            </a:r>
          </a:p>
          <a:p>
            <a:r>
              <a:rPr lang="en-US" dirty="0"/>
              <a:t>Lightweight and secure virtualization and isolation (WASM) </a:t>
            </a:r>
          </a:p>
          <a:p>
            <a:r>
              <a:rPr lang="en-US" dirty="0"/>
              <a:t>Edge-native state management ( Durable Objects)</a:t>
            </a:r>
          </a:p>
          <a:p>
            <a:endParaRPr lang="en-US" dirty="0"/>
          </a:p>
        </p:txBody>
      </p:sp>
    </p:spTree>
    <p:extLst>
      <p:ext uri="{BB962C8B-B14F-4D97-AF65-F5344CB8AC3E}">
        <p14:creationId xmlns:p14="http://schemas.microsoft.com/office/powerpoint/2010/main" val="421860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A7E7-30F1-2336-703C-A74A61A64658}"/>
              </a:ext>
            </a:extLst>
          </p:cNvPr>
          <p:cNvSpPr>
            <a:spLocks noGrp="1"/>
          </p:cNvSpPr>
          <p:nvPr>
            <p:ph type="title"/>
          </p:nvPr>
        </p:nvSpPr>
        <p:spPr/>
        <p:txBody>
          <a:bodyPr/>
          <a:lstStyle/>
          <a:p>
            <a:r>
              <a:rPr lang="en-US" dirty="0"/>
              <a:t>The Promises of Serverless</a:t>
            </a:r>
          </a:p>
        </p:txBody>
      </p:sp>
      <p:cxnSp>
        <p:nvCxnSpPr>
          <p:cNvPr id="5" name="Straight Connector 4">
            <a:extLst>
              <a:ext uri="{FF2B5EF4-FFF2-40B4-BE49-F238E27FC236}">
                <a16:creationId xmlns:a16="http://schemas.microsoft.com/office/drawing/2014/main" id="{B788E4D5-3D35-E821-AFD6-8A7484C57BC3}"/>
              </a:ext>
            </a:extLst>
          </p:cNvPr>
          <p:cNvCxnSpPr>
            <a:cxnSpLocks/>
          </p:cNvCxnSpPr>
          <p:nvPr/>
        </p:nvCxnSpPr>
        <p:spPr>
          <a:xfrm>
            <a:off x="6147913" y="2628900"/>
            <a:ext cx="6399" cy="4041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BEF45B0-E8D1-F43C-6A02-F0A9E3DD1CEA}"/>
              </a:ext>
            </a:extLst>
          </p:cNvPr>
          <p:cNvCxnSpPr>
            <a:cxnSpLocks/>
          </p:cNvCxnSpPr>
          <p:nvPr/>
        </p:nvCxnSpPr>
        <p:spPr>
          <a:xfrm>
            <a:off x="1192697" y="4580614"/>
            <a:ext cx="987552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C23B51-F7CF-BF89-4056-A60121B5605D}"/>
              </a:ext>
            </a:extLst>
          </p:cNvPr>
          <p:cNvSpPr txBox="1"/>
          <p:nvPr/>
        </p:nvSpPr>
        <p:spPr>
          <a:xfrm>
            <a:off x="-157283" y="4064282"/>
            <a:ext cx="7340334" cy="430887"/>
          </a:xfrm>
          <a:prstGeom prst="rect">
            <a:avLst/>
          </a:prstGeom>
          <a:noFill/>
        </p:spPr>
        <p:txBody>
          <a:bodyPr wrap="square" rtlCol="0">
            <a:spAutoFit/>
          </a:bodyPr>
          <a:lstStyle/>
          <a:p>
            <a:pPr algn="ctr"/>
            <a:r>
              <a:rPr lang="en-US" sz="2200" b="1" dirty="0">
                <a:solidFill>
                  <a:schemeClr val="accent1"/>
                </a:solidFill>
              </a:rPr>
              <a:t>No infrastructure management</a:t>
            </a:r>
          </a:p>
        </p:txBody>
      </p:sp>
      <p:sp>
        <p:nvSpPr>
          <p:cNvPr id="10" name="TextBox 9">
            <a:extLst>
              <a:ext uri="{FF2B5EF4-FFF2-40B4-BE49-F238E27FC236}">
                <a16:creationId xmlns:a16="http://schemas.microsoft.com/office/drawing/2014/main" id="{7AD2AD5D-5EDA-257E-3C85-863EFFD2C87E}"/>
              </a:ext>
            </a:extLst>
          </p:cNvPr>
          <p:cNvSpPr txBox="1"/>
          <p:nvPr/>
        </p:nvSpPr>
        <p:spPr>
          <a:xfrm>
            <a:off x="6982454" y="4064281"/>
            <a:ext cx="3257622" cy="430887"/>
          </a:xfrm>
          <a:prstGeom prst="rect">
            <a:avLst/>
          </a:prstGeom>
          <a:noFill/>
        </p:spPr>
        <p:txBody>
          <a:bodyPr wrap="none" rtlCol="0">
            <a:spAutoFit/>
          </a:bodyPr>
          <a:lstStyle/>
          <a:p>
            <a:pPr algn="ctr"/>
            <a:r>
              <a:rPr lang="en-US" sz="2200" b="1" dirty="0">
                <a:solidFill>
                  <a:schemeClr val="accent1"/>
                </a:solidFill>
              </a:rPr>
              <a:t>Flexible elastic scaling</a:t>
            </a:r>
          </a:p>
        </p:txBody>
      </p:sp>
      <p:sp>
        <p:nvSpPr>
          <p:cNvPr id="11" name="TextBox 10">
            <a:extLst>
              <a:ext uri="{FF2B5EF4-FFF2-40B4-BE49-F238E27FC236}">
                <a16:creationId xmlns:a16="http://schemas.microsoft.com/office/drawing/2014/main" id="{40139FCE-B90A-ED55-527A-3C3C45D293FC}"/>
              </a:ext>
            </a:extLst>
          </p:cNvPr>
          <p:cNvSpPr txBox="1"/>
          <p:nvPr/>
        </p:nvSpPr>
        <p:spPr>
          <a:xfrm>
            <a:off x="389617" y="6239018"/>
            <a:ext cx="5758296" cy="430887"/>
          </a:xfrm>
          <a:prstGeom prst="rect">
            <a:avLst/>
          </a:prstGeom>
          <a:noFill/>
        </p:spPr>
        <p:txBody>
          <a:bodyPr wrap="square" rtlCol="0">
            <a:spAutoFit/>
          </a:bodyPr>
          <a:lstStyle/>
          <a:p>
            <a:pPr algn="ctr"/>
            <a:r>
              <a:rPr lang="en-US" sz="2200" b="1" dirty="0">
                <a:solidFill>
                  <a:schemeClr val="accent1"/>
                </a:solidFill>
              </a:rPr>
              <a:t>High reliability &amp; availability</a:t>
            </a:r>
          </a:p>
        </p:txBody>
      </p:sp>
      <p:sp>
        <p:nvSpPr>
          <p:cNvPr id="12" name="TextBox 11">
            <a:extLst>
              <a:ext uri="{FF2B5EF4-FFF2-40B4-BE49-F238E27FC236}">
                <a16:creationId xmlns:a16="http://schemas.microsoft.com/office/drawing/2014/main" id="{AAA653C0-FEAE-7B0C-E589-3499657E4321}"/>
              </a:ext>
            </a:extLst>
          </p:cNvPr>
          <p:cNvSpPr txBox="1"/>
          <p:nvPr/>
        </p:nvSpPr>
        <p:spPr>
          <a:xfrm>
            <a:off x="7391219" y="6267146"/>
            <a:ext cx="2547492" cy="430887"/>
          </a:xfrm>
          <a:prstGeom prst="rect">
            <a:avLst/>
          </a:prstGeom>
          <a:noFill/>
        </p:spPr>
        <p:txBody>
          <a:bodyPr wrap="none" rtlCol="0">
            <a:spAutoFit/>
          </a:bodyPr>
          <a:lstStyle/>
          <a:p>
            <a:pPr algn="ctr"/>
            <a:r>
              <a:rPr lang="en-US" sz="2200" b="1" dirty="0">
                <a:solidFill>
                  <a:schemeClr val="accent1"/>
                </a:solidFill>
              </a:rPr>
              <a:t>No idle capacity </a:t>
            </a:r>
          </a:p>
        </p:txBody>
      </p:sp>
      <p:pic>
        <p:nvPicPr>
          <p:cNvPr id="19" name="Picture 18">
            <a:extLst>
              <a:ext uri="{FF2B5EF4-FFF2-40B4-BE49-F238E27FC236}">
                <a16:creationId xmlns:a16="http://schemas.microsoft.com/office/drawing/2014/main" id="{D1111740-EC17-983D-BC2D-245D426E399C}"/>
              </a:ext>
            </a:extLst>
          </p:cNvPr>
          <p:cNvPicPr>
            <a:picLocks noChangeAspect="1"/>
          </p:cNvPicPr>
          <p:nvPr/>
        </p:nvPicPr>
        <p:blipFill>
          <a:blip r:embed="rId3"/>
          <a:stretch>
            <a:fillRect/>
          </a:stretch>
        </p:blipFill>
        <p:spPr>
          <a:xfrm>
            <a:off x="7833993" y="2688895"/>
            <a:ext cx="1554543" cy="1375385"/>
          </a:xfrm>
          <a:prstGeom prst="rect">
            <a:avLst/>
          </a:prstGeom>
        </p:spPr>
      </p:pic>
      <p:pic>
        <p:nvPicPr>
          <p:cNvPr id="21" name="Picture 20">
            <a:extLst>
              <a:ext uri="{FF2B5EF4-FFF2-40B4-BE49-F238E27FC236}">
                <a16:creationId xmlns:a16="http://schemas.microsoft.com/office/drawing/2014/main" id="{FB2C5339-7FDC-ED62-9C2B-A3B467C4F367}"/>
              </a:ext>
            </a:extLst>
          </p:cNvPr>
          <p:cNvPicPr>
            <a:picLocks noChangeAspect="1"/>
          </p:cNvPicPr>
          <p:nvPr/>
        </p:nvPicPr>
        <p:blipFill>
          <a:blip r:embed="rId4"/>
          <a:stretch>
            <a:fillRect/>
          </a:stretch>
        </p:blipFill>
        <p:spPr>
          <a:xfrm>
            <a:off x="2276697" y="2717502"/>
            <a:ext cx="2472374" cy="1346780"/>
          </a:xfrm>
          <a:prstGeom prst="rect">
            <a:avLst/>
          </a:prstGeom>
        </p:spPr>
      </p:pic>
      <p:pic>
        <p:nvPicPr>
          <p:cNvPr id="23" name="Picture 22">
            <a:extLst>
              <a:ext uri="{FF2B5EF4-FFF2-40B4-BE49-F238E27FC236}">
                <a16:creationId xmlns:a16="http://schemas.microsoft.com/office/drawing/2014/main" id="{8C1F4115-DA72-DBC3-4C8F-DCC890AD000D}"/>
              </a:ext>
            </a:extLst>
          </p:cNvPr>
          <p:cNvPicPr>
            <a:picLocks noChangeAspect="1"/>
          </p:cNvPicPr>
          <p:nvPr/>
        </p:nvPicPr>
        <p:blipFill>
          <a:blip r:embed="rId5"/>
          <a:stretch>
            <a:fillRect/>
          </a:stretch>
        </p:blipFill>
        <p:spPr>
          <a:xfrm>
            <a:off x="2360359" y="4704966"/>
            <a:ext cx="2305050" cy="1638300"/>
          </a:xfrm>
          <a:prstGeom prst="rect">
            <a:avLst/>
          </a:prstGeom>
        </p:spPr>
      </p:pic>
      <p:pic>
        <p:nvPicPr>
          <p:cNvPr id="25" name="Picture 24" descr="A blue and white logo&#10;&#10;Description automatically generated with low confidence">
            <a:extLst>
              <a:ext uri="{FF2B5EF4-FFF2-40B4-BE49-F238E27FC236}">
                <a16:creationId xmlns:a16="http://schemas.microsoft.com/office/drawing/2014/main" id="{F7E8A918-8F3B-06A8-7044-8A5719B44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1127" y="4379125"/>
            <a:ext cx="2784056" cy="2172313"/>
          </a:xfrm>
          <a:prstGeom prst="rect">
            <a:avLst/>
          </a:prstGeom>
        </p:spPr>
      </p:pic>
    </p:spTree>
    <p:extLst>
      <p:ext uri="{BB962C8B-B14F-4D97-AF65-F5344CB8AC3E}">
        <p14:creationId xmlns:p14="http://schemas.microsoft.com/office/powerpoint/2010/main" val="391546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59EB-89AD-21C7-4133-7063B15ADF93}"/>
              </a:ext>
            </a:extLst>
          </p:cNvPr>
          <p:cNvSpPr>
            <a:spLocks noGrp="1"/>
          </p:cNvSpPr>
          <p:nvPr>
            <p:ph type="title"/>
          </p:nvPr>
        </p:nvSpPr>
        <p:spPr/>
        <p:txBody>
          <a:bodyPr>
            <a:normAutofit/>
          </a:bodyPr>
          <a:lstStyle/>
          <a:p>
            <a:r>
              <a:rPr lang="en-US" sz="4000" dirty="0"/>
              <a:t>Many Opportunities …</a:t>
            </a:r>
          </a:p>
        </p:txBody>
      </p:sp>
      <p:sp>
        <p:nvSpPr>
          <p:cNvPr id="3" name="Content Placeholder 2">
            <a:extLst>
              <a:ext uri="{FF2B5EF4-FFF2-40B4-BE49-F238E27FC236}">
                <a16:creationId xmlns:a16="http://schemas.microsoft.com/office/drawing/2014/main" id="{85554576-7273-1192-B6E6-A2C25B964DC1}"/>
              </a:ext>
            </a:extLst>
          </p:cNvPr>
          <p:cNvSpPr>
            <a:spLocks noGrp="1"/>
          </p:cNvSpPr>
          <p:nvPr>
            <p:ph idx="1"/>
          </p:nvPr>
        </p:nvSpPr>
        <p:spPr>
          <a:xfrm>
            <a:off x="838200" y="2573283"/>
            <a:ext cx="5085522" cy="4898002"/>
          </a:xfrm>
        </p:spPr>
        <p:txBody>
          <a:bodyPr>
            <a:normAutofit/>
          </a:bodyPr>
          <a:lstStyle/>
          <a:p>
            <a:r>
              <a:rPr lang="en-US" dirty="0"/>
              <a:t>Fine-grained pay-per-use model with preserved SLOs</a:t>
            </a:r>
          </a:p>
          <a:p>
            <a:r>
              <a:rPr lang="en-US" dirty="0"/>
              <a:t>Optimal resource usage with Scale-to-Zero</a:t>
            </a:r>
          </a:p>
          <a:p>
            <a:r>
              <a:rPr lang="en-US" dirty="0"/>
              <a:t>Rapid elasticity &amp; auto-scaling due to lightweight virtualization </a:t>
            </a:r>
          </a:p>
          <a:p>
            <a:r>
              <a:rPr lang="en-US" dirty="0"/>
              <a:t>Native cloud offloading </a:t>
            </a:r>
          </a:p>
          <a:p>
            <a:r>
              <a:rPr lang="en-US" dirty="0"/>
              <a:t>True utility-based resource consumption</a:t>
            </a:r>
          </a:p>
          <a:p>
            <a:r>
              <a:rPr lang="en-US" dirty="0"/>
              <a:t>Disaggregation of compute and storage</a:t>
            </a:r>
          </a:p>
          <a:p>
            <a:r>
              <a:rPr lang="en-US" dirty="0"/>
              <a:t>Stateless workflows and life-cycle</a:t>
            </a:r>
          </a:p>
        </p:txBody>
      </p:sp>
      <p:sp>
        <p:nvSpPr>
          <p:cNvPr id="6" name="Content Placeholder 2">
            <a:extLst>
              <a:ext uri="{FF2B5EF4-FFF2-40B4-BE49-F238E27FC236}">
                <a16:creationId xmlns:a16="http://schemas.microsoft.com/office/drawing/2014/main" id="{F8D6CD70-37A4-4B58-2206-1C400CF6F9A1}"/>
              </a:ext>
            </a:extLst>
          </p:cNvPr>
          <p:cNvSpPr txBox="1">
            <a:spLocks/>
          </p:cNvSpPr>
          <p:nvPr/>
        </p:nvSpPr>
        <p:spPr>
          <a:xfrm>
            <a:off x="6898420" y="2517624"/>
            <a:ext cx="4122088" cy="48980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Effortlessly parallelizing computing </a:t>
            </a:r>
          </a:p>
          <a:p>
            <a:r>
              <a:rPr lang="en-US" dirty="0"/>
              <a:t>Extremely </a:t>
            </a:r>
            <a:r>
              <a:rPr lang="en-US" dirty="0" err="1"/>
              <a:t>bursty</a:t>
            </a:r>
            <a:r>
              <a:rPr lang="en-US" dirty="0"/>
              <a:t> workloads</a:t>
            </a:r>
          </a:p>
          <a:p>
            <a:r>
              <a:rPr lang="en-US" dirty="0"/>
              <a:t>CUP-bound applications</a:t>
            </a:r>
          </a:p>
          <a:p>
            <a:r>
              <a:rPr lang="en-US" dirty="0"/>
              <a:t>Developing scalable Edge-native solution</a:t>
            </a:r>
          </a:p>
          <a:p>
            <a:r>
              <a:rPr lang="en-US" dirty="0"/>
              <a:t>True event-driven applications </a:t>
            </a:r>
          </a:p>
          <a:p>
            <a:r>
              <a:rPr lang="en-US" dirty="0"/>
              <a:t>….</a:t>
            </a:r>
          </a:p>
        </p:txBody>
      </p:sp>
    </p:spTree>
    <p:extLst>
      <p:ext uri="{BB962C8B-B14F-4D97-AF65-F5344CB8AC3E}">
        <p14:creationId xmlns:p14="http://schemas.microsoft.com/office/powerpoint/2010/main" val="252264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fade">
                                      <p:cBhvr>
                                        <p:cTn id="6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484CCE-9E9C-F646-58F1-42BFCD16B5BE}"/>
              </a:ext>
            </a:extLst>
          </p:cNvPr>
          <p:cNvSpPr>
            <a:spLocks noGrp="1"/>
          </p:cNvSpPr>
          <p:nvPr>
            <p:ph type="title"/>
          </p:nvPr>
        </p:nvSpPr>
        <p:spPr>
          <a:xfrm>
            <a:off x="1154954" y="530017"/>
            <a:ext cx="8831816" cy="1372986"/>
          </a:xfrm>
        </p:spPr>
        <p:txBody>
          <a:bodyPr/>
          <a:lstStyle/>
          <a:p>
            <a:r>
              <a:rPr lang="en-US" dirty="0"/>
              <a:t>Serverless Horror Stories</a:t>
            </a:r>
            <a:br>
              <a:rPr lang="en-US" dirty="0"/>
            </a:br>
            <a:r>
              <a:rPr lang="en-US" sz="2400" dirty="0"/>
              <a:t>Examples from the Wild: A runaway function </a:t>
            </a:r>
            <a:endParaRPr lang="en-US" dirty="0"/>
          </a:p>
        </p:txBody>
      </p:sp>
      <p:sp>
        <p:nvSpPr>
          <p:cNvPr id="3" name="Content Placeholder 2">
            <a:extLst>
              <a:ext uri="{FF2B5EF4-FFF2-40B4-BE49-F238E27FC236}">
                <a16:creationId xmlns:a16="http://schemas.microsoft.com/office/drawing/2014/main" id="{E7F25BA8-F812-60F2-8046-01620A4FF7C2}"/>
              </a:ext>
            </a:extLst>
          </p:cNvPr>
          <p:cNvSpPr>
            <a:spLocks noGrp="1"/>
          </p:cNvSpPr>
          <p:nvPr>
            <p:ph idx="1"/>
          </p:nvPr>
        </p:nvSpPr>
        <p:spPr>
          <a:xfrm>
            <a:off x="918134" y="2603500"/>
            <a:ext cx="3502771" cy="3416300"/>
          </a:xfrm>
        </p:spPr>
        <p:txBody>
          <a:bodyPr/>
          <a:lstStyle/>
          <a:p>
            <a:r>
              <a:rPr lang="en-US" dirty="0"/>
              <a:t>What is a runaway function?</a:t>
            </a:r>
          </a:p>
          <a:p>
            <a:r>
              <a:rPr lang="en-US" dirty="0"/>
              <a:t>There are no default safeguards in place to prevent runaway functions</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6509650E-E6DF-E1FE-2472-652F9CC31B76}"/>
              </a:ext>
            </a:extLst>
          </p:cNvPr>
          <p:cNvSpPr>
            <a:spLocks noGrp="1"/>
          </p:cNvSpPr>
          <p:nvPr>
            <p:ph type="ftr" sz="quarter" idx="11"/>
          </p:nvPr>
        </p:nvSpPr>
        <p:spPr/>
        <p:txBody>
          <a:bodyPr/>
          <a:lstStyle/>
          <a:p>
            <a:endParaRPr lang="en-US" dirty="0"/>
          </a:p>
        </p:txBody>
      </p:sp>
      <p:pic>
        <p:nvPicPr>
          <p:cNvPr id="9" name="Picture 8">
            <a:extLst>
              <a:ext uri="{FF2B5EF4-FFF2-40B4-BE49-F238E27FC236}">
                <a16:creationId xmlns:a16="http://schemas.microsoft.com/office/drawing/2014/main" id="{9B863F2F-D242-1AE3-9B54-CCB7B9956180}"/>
              </a:ext>
            </a:extLst>
          </p:cNvPr>
          <p:cNvPicPr>
            <a:picLocks noChangeAspect="1"/>
          </p:cNvPicPr>
          <p:nvPr/>
        </p:nvPicPr>
        <p:blipFill>
          <a:blip r:embed="rId3"/>
          <a:stretch>
            <a:fillRect/>
          </a:stretch>
        </p:blipFill>
        <p:spPr>
          <a:xfrm>
            <a:off x="5429997" y="2441575"/>
            <a:ext cx="4077947" cy="2288125"/>
          </a:xfrm>
          <a:prstGeom prst="rect">
            <a:avLst/>
          </a:prstGeom>
          <a:ln>
            <a:solidFill>
              <a:schemeClr val="accent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8F1C8DA-C9EA-7F48-5535-26065E475EB8}"/>
              </a:ext>
            </a:extLst>
          </p:cNvPr>
          <p:cNvPicPr>
            <a:picLocks noChangeAspect="1"/>
          </p:cNvPicPr>
          <p:nvPr/>
        </p:nvPicPr>
        <p:blipFill>
          <a:blip r:embed="rId4"/>
          <a:stretch>
            <a:fillRect/>
          </a:stretch>
        </p:blipFill>
        <p:spPr>
          <a:xfrm>
            <a:off x="7628278" y="3188660"/>
            <a:ext cx="4077947" cy="1867443"/>
          </a:xfrm>
          <a:prstGeom prst="rect">
            <a:avLst/>
          </a:prstGeom>
          <a:ln>
            <a:solidFill>
              <a:schemeClr val="accent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884E46B-DB89-1B98-F6D3-709BFF0D168D}"/>
              </a:ext>
            </a:extLst>
          </p:cNvPr>
          <p:cNvPicPr>
            <a:picLocks noChangeAspect="1"/>
          </p:cNvPicPr>
          <p:nvPr/>
        </p:nvPicPr>
        <p:blipFill>
          <a:blip r:embed="rId5"/>
          <a:stretch>
            <a:fillRect/>
          </a:stretch>
        </p:blipFill>
        <p:spPr>
          <a:xfrm>
            <a:off x="4563723" y="3908109"/>
            <a:ext cx="5546260" cy="281218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746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A5B5BD-F985-16BD-1743-63F71D08ACAD}"/>
              </a:ext>
            </a:extLst>
          </p:cNvPr>
          <p:cNvSpPr>
            <a:spLocks noGrp="1"/>
          </p:cNvSpPr>
          <p:nvPr>
            <p:ph type="title"/>
          </p:nvPr>
        </p:nvSpPr>
        <p:spPr>
          <a:xfrm>
            <a:off x="1154954" y="530017"/>
            <a:ext cx="8831816" cy="1372986"/>
          </a:xfrm>
        </p:spPr>
        <p:txBody>
          <a:bodyPr/>
          <a:lstStyle/>
          <a:p>
            <a:r>
              <a:rPr lang="en-US" dirty="0"/>
              <a:t>Serverless Horror Stories</a:t>
            </a:r>
            <a:br>
              <a:rPr lang="en-US" dirty="0"/>
            </a:br>
            <a:r>
              <a:rPr lang="en-US" sz="2400" dirty="0"/>
              <a:t>Examples from the Wild: A service misconfiguration</a:t>
            </a:r>
            <a:endParaRPr lang="en-US" dirty="0"/>
          </a:p>
        </p:txBody>
      </p:sp>
      <p:sp>
        <p:nvSpPr>
          <p:cNvPr id="3" name="Content Placeholder 2">
            <a:extLst>
              <a:ext uri="{FF2B5EF4-FFF2-40B4-BE49-F238E27FC236}">
                <a16:creationId xmlns:a16="http://schemas.microsoft.com/office/drawing/2014/main" id="{C8D20BF4-0090-C581-84DC-5D7263E0D528}"/>
              </a:ext>
            </a:extLst>
          </p:cNvPr>
          <p:cNvSpPr>
            <a:spLocks noGrp="1"/>
          </p:cNvSpPr>
          <p:nvPr>
            <p:ph idx="1"/>
          </p:nvPr>
        </p:nvSpPr>
        <p:spPr>
          <a:xfrm>
            <a:off x="788624" y="2603500"/>
            <a:ext cx="3790996" cy="3416300"/>
          </a:xfrm>
        </p:spPr>
        <p:txBody>
          <a:bodyPr/>
          <a:lstStyle/>
          <a:p>
            <a:r>
              <a:rPr lang="en-US" dirty="0"/>
              <a:t>Serverless functions don’t live in isolation (“support services”)</a:t>
            </a:r>
          </a:p>
          <a:p>
            <a:r>
              <a:rPr lang="en-US" dirty="0"/>
              <a:t>Serverless says nothing about configuring &amp; managing other edge-cloud services</a:t>
            </a:r>
          </a:p>
          <a:p>
            <a:r>
              <a:rPr lang="en-US" dirty="0"/>
              <a:t>Arguably more complex ecosystem </a:t>
            </a:r>
          </a:p>
        </p:txBody>
      </p:sp>
      <p:sp>
        <p:nvSpPr>
          <p:cNvPr id="4" name="Footer Placeholder 3">
            <a:extLst>
              <a:ext uri="{FF2B5EF4-FFF2-40B4-BE49-F238E27FC236}">
                <a16:creationId xmlns:a16="http://schemas.microsoft.com/office/drawing/2014/main" id="{8E518825-8618-F3D8-75C4-C6A0B82851EF}"/>
              </a:ext>
            </a:extLst>
          </p:cNvPr>
          <p:cNvSpPr>
            <a:spLocks noGrp="1"/>
          </p:cNvSpPr>
          <p:nvPr>
            <p:ph type="ftr" sz="quarter" idx="11"/>
          </p:nvPr>
        </p:nvSpPr>
        <p:spPr/>
        <p:txBody>
          <a:bodyPr/>
          <a:lstStyle/>
          <a:p>
            <a:endParaRPr lang="en-US" dirty="0"/>
          </a:p>
        </p:txBody>
      </p:sp>
      <p:pic>
        <p:nvPicPr>
          <p:cNvPr id="11" name="Picture 10">
            <a:extLst>
              <a:ext uri="{FF2B5EF4-FFF2-40B4-BE49-F238E27FC236}">
                <a16:creationId xmlns:a16="http://schemas.microsoft.com/office/drawing/2014/main" id="{E56851B5-7ECF-6F39-BE7B-FB441C7C9EA3}"/>
              </a:ext>
            </a:extLst>
          </p:cNvPr>
          <p:cNvPicPr>
            <a:picLocks noChangeAspect="1"/>
          </p:cNvPicPr>
          <p:nvPr/>
        </p:nvPicPr>
        <p:blipFill>
          <a:blip r:embed="rId2"/>
          <a:stretch>
            <a:fillRect/>
          </a:stretch>
        </p:blipFill>
        <p:spPr>
          <a:xfrm>
            <a:off x="5523237" y="2493792"/>
            <a:ext cx="6547052" cy="2095500"/>
          </a:xfrm>
          <a:prstGeom prst="rect">
            <a:avLst/>
          </a:prstGeom>
          <a:ln>
            <a:solidFill>
              <a:schemeClr val="accent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5895ADCC-DC7D-AA91-9EF0-7EEFE5E5F248}"/>
              </a:ext>
            </a:extLst>
          </p:cNvPr>
          <p:cNvPicPr>
            <a:picLocks noChangeAspect="1"/>
          </p:cNvPicPr>
          <p:nvPr/>
        </p:nvPicPr>
        <p:blipFill>
          <a:blip r:embed="rId3"/>
          <a:stretch>
            <a:fillRect/>
          </a:stretch>
        </p:blipFill>
        <p:spPr>
          <a:xfrm>
            <a:off x="5080916" y="3131839"/>
            <a:ext cx="2812952" cy="3073980"/>
          </a:xfrm>
          <a:prstGeom prst="rect">
            <a:avLst/>
          </a:prstGeom>
          <a:ln>
            <a:solidFill>
              <a:schemeClr val="accent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6E8983F-84BB-1D1A-8543-C412E8E1E50B}"/>
              </a:ext>
            </a:extLst>
          </p:cNvPr>
          <p:cNvPicPr>
            <a:picLocks noChangeAspect="1"/>
          </p:cNvPicPr>
          <p:nvPr/>
        </p:nvPicPr>
        <p:blipFill>
          <a:blip r:embed="rId4"/>
          <a:stretch>
            <a:fillRect/>
          </a:stretch>
        </p:blipFill>
        <p:spPr>
          <a:xfrm>
            <a:off x="7771097" y="3904378"/>
            <a:ext cx="4224046" cy="282978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70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D679-D5A7-D482-0F78-4174978B7BAB}"/>
              </a:ext>
            </a:extLst>
          </p:cNvPr>
          <p:cNvSpPr>
            <a:spLocks noGrp="1"/>
          </p:cNvSpPr>
          <p:nvPr>
            <p:ph type="title"/>
          </p:nvPr>
        </p:nvSpPr>
        <p:spPr/>
        <p:txBody>
          <a:bodyPr/>
          <a:lstStyle/>
          <a:p>
            <a:r>
              <a:rPr lang="en-US" dirty="0"/>
              <a:t>Main Challenges with Serverless in Edge-Cloud Continuum</a:t>
            </a:r>
          </a:p>
        </p:txBody>
      </p:sp>
      <p:sp>
        <p:nvSpPr>
          <p:cNvPr id="3" name="Text Placeholder 2">
            <a:extLst>
              <a:ext uri="{FF2B5EF4-FFF2-40B4-BE49-F238E27FC236}">
                <a16:creationId xmlns:a16="http://schemas.microsoft.com/office/drawing/2014/main" id="{DBC40A90-69B7-06F7-887C-058A76D024D3}"/>
              </a:ext>
            </a:extLst>
          </p:cNvPr>
          <p:cNvSpPr>
            <a:spLocks noGrp="1"/>
          </p:cNvSpPr>
          <p:nvPr>
            <p:ph type="body" idx="1"/>
          </p:nvPr>
        </p:nvSpPr>
        <p:spPr/>
        <p:txBody>
          <a:bodyPr/>
          <a:lstStyle/>
          <a:p>
            <a:r>
              <a:rPr lang="en-US" dirty="0"/>
              <a:t>Performance Challenges</a:t>
            </a:r>
          </a:p>
        </p:txBody>
      </p:sp>
      <p:sp>
        <p:nvSpPr>
          <p:cNvPr id="4" name="Content Placeholder 3">
            <a:extLst>
              <a:ext uri="{FF2B5EF4-FFF2-40B4-BE49-F238E27FC236}">
                <a16:creationId xmlns:a16="http://schemas.microsoft.com/office/drawing/2014/main" id="{55A713AC-6C2E-7B4E-38D1-588911B9F88C}"/>
              </a:ext>
            </a:extLst>
          </p:cNvPr>
          <p:cNvSpPr>
            <a:spLocks noGrp="1"/>
          </p:cNvSpPr>
          <p:nvPr>
            <p:ph sz="half" idx="2"/>
          </p:nvPr>
        </p:nvSpPr>
        <p:spPr/>
        <p:txBody>
          <a:bodyPr>
            <a:normAutofit/>
          </a:bodyPr>
          <a:lstStyle/>
          <a:p>
            <a:r>
              <a:rPr lang="en-US" dirty="0"/>
              <a:t>Startup/scheduling latency (“cold start”)</a:t>
            </a:r>
          </a:p>
          <a:p>
            <a:r>
              <a:rPr lang="en-US" dirty="0"/>
              <a:t>Lack of performance isolation (“noisy neighbors”) </a:t>
            </a:r>
          </a:p>
          <a:p>
            <a:r>
              <a:rPr lang="en-US" dirty="0"/>
              <a:t>Inconsistent performance due to hardware heterogeneity (also present in Cloud only solutions!)</a:t>
            </a:r>
          </a:p>
          <a:p>
            <a:endParaRPr lang="en-US" dirty="0"/>
          </a:p>
        </p:txBody>
      </p:sp>
      <p:sp>
        <p:nvSpPr>
          <p:cNvPr id="5" name="Text Placeholder 4">
            <a:extLst>
              <a:ext uri="{FF2B5EF4-FFF2-40B4-BE49-F238E27FC236}">
                <a16:creationId xmlns:a16="http://schemas.microsoft.com/office/drawing/2014/main" id="{131C2006-A0E2-9ACD-107A-F2D2644B3217}"/>
              </a:ext>
            </a:extLst>
          </p:cNvPr>
          <p:cNvSpPr>
            <a:spLocks noGrp="1"/>
          </p:cNvSpPr>
          <p:nvPr>
            <p:ph type="body" sz="quarter" idx="3"/>
          </p:nvPr>
        </p:nvSpPr>
        <p:spPr/>
        <p:txBody>
          <a:bodyPr/>
          <a:lstStyle/>
          <a:p>
            <a:r>
              <a:rPr lang="en-US" dirty="0"/>
              <a:t>Data Management Challenges</a:t>
            </a:r>
          </a:p>
        </p:txBody>
      </p:sp>
      <p:sp>
        <p:nvSpPr>
          <p:cNvPr id="6" name="Content Placeholder 5">
            <a:extLst>
              <a:ext uri="{FF2B5EF4-FFF2-40B4-BE49-F238E27FC236}">
                <a16:creationId xmlns:a16="http://schemas.microsoft.com/office/drawing/2014/main" id="{CBF1180C-2C6A-E001-B020-1A9E1AD0B1E1}"/>
              </a:ext>
            </a:extLst>
          </p:cNvPr>
          <p:cNvSpPr>
            <a:spLocks noGrp="1"/>
          </p:cNvSpPr>
          <p:nvPr>
            <p:ph sz="quarter" idx="4"/>
          </p:nvPr>
        </p:nvSpPr>
        <p:spPr/>
        <p:txBody>
          <a:bodyPr>
            <a:normAutofit/>
          </a:bodyPr>
          <a:lstStyle/>
          <a:p>
            <a:r>
              <a:rPr lang="en-US" dirty="0"/>
              <a:t>Function execution latency due to lack of data locality </a:t>
            </a:r>
          </a:p>
          <a:p>
            <a:r>
              <a:rPr lang="en-US" dirty="0"/>
              <a:t>State management for stateful computations</a:t>
            </a:r>
          </a:p>
          <a:p>
            <a:r>
              <a:rPr lang="en-US" dirty="0"/>
              <a:t>Efficient and cost-effective caching solutions </a:t>
            </a:r>
          </a:p>
          <a:p>
            <a:r>
              <a:rPr lang="en-US" dirty="0"/>
              <a:t>Particularly important for emerging Edge AI workloads</a:t>
            </a:r>
          </a:p>
          <a:p>
            <a:endParaRPr lang="en-US" dirty="0"/>
          </a:p>
        </p:txBody>
      </p:sp>
      <p:sp>
        <p:nvSpPr>
          <p:cNvPr id="7" name="Footer Placeholder 6">
            <a:extLst>
              <a:ext uri="{FF2B5EF4-FFF2-40B4-BE49-F238E27FC236}">
                <a16:creationId xmlns:a16="http://schemas.microsoft.com/office/drawing/2014/main" id="{C8F2D8DE-6C16-FE55-2E40-6E63D8E4B19A}"/>
              </a:ext>
            </a:extLst>
          </p:cNvPr>
          <p:cNvSpPr>
            <a:spLocks noGrp="1"/>
          </p:cNvSpPr>
          <p:nvPr>
            <p:ph type="ftr" sz="quarter" idx="11"/>
          </p:nvPr>
        </p:nvSpPr>
        <p:spPr>
          <a:xfrm>
            <a:off x="561110" y="6391838"/>
            <a:ext cx="6332671" cy="304801"/>
          </a:xfrm>
        </p:spPr>
        <p:txBody>
          <a:bodyPr/>
          <a:lstStyle/>
          <a:p>
            <a:r>
              <a:rPr lang="en-US" dirty="0"/>
              <a:t>Nastic, S., Dustdar, S., Philipp, R., Alireza, F., &amp; </a:t>
            </a:r>
            <a:r>
              <a:rPr lang="en-US" dirty="0" err="1"/>
              <a:t>Pusztai</a:t>
            </a:r>
            <a:r>
              <a:rPr lang="en-US" dirty="0"/>
              <a:t>, T. (2022). A Serverless Computing Fabric for Edge &amp; Cloud. In 4th IEEE International Conference on Cognitive Machine Intelligence (</a:t>
            </a:r>
            <a:r>
              <a:rPr lang="en-US" dirty="0" err="1"/>
              <a:t>CogMi</a:t>
            </a:r>
            <a:r>
              <a:rPr lang="en-US" dirty="0"/>
              <a:t>).</a:t>
            </a:r>
          </a:p>
          <a:p>
            <a:endParaRPr lang="en-US" dirty="0"/>
          </a:p>
        </p:txBody>
      </p:sp>
    </p:spTree>
    <p:extLst>
      <p:ext uri="{BB962C8B-B14F-4D97-AF65-F5344CB8AC3E}">
        <p14:creationId xmlns:p14="http://schemas.microsoft.com/office/powerpoint/2010/main" val="205534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175B-5FC2-D029-B9BE-5D406E91F56F}"/>
              </a:ext>
            </a:extLst>
          </p:cNvPr>
          <p:cNvSpPr>
            <a:spLocks noGrp="1"/>
          </p:cNvSpPr>
          <p:nvPr>
            <p:ph type="title"/>
          </p:nvPr>
        </p:nvSpPr>
        <p:spPr/>
        <p:txBody>
          <a:bodyPr/>
          <a:lstStyle/>
          <a:p>
            <a:r>
              <a:rPr lang="en-US" dirty="0"/>
              <a:t>Main Challenges with Serverless in Edge-Cloud Continuum</a:t>
            </a:r>
          </a:p>
        </p:txBody>
      </p:sp>
      <p:sp>
        <p:nvSpPr>
          <p:cNvPr id="3" name="Text Placeholder 2">
            <a:extLst>
              <a:ext uri="{FF2B5EF4-FFF2-40B4-BE49-F238E27FC236}">
                <a16:creationId xmlns:a16="http://schemas.microsoft.com/office/drawing/2014/main" id="{90A53783-D570-F944-E005-746976A98561}"/>
              </a:ext>
            </a:extLst>
          </p:cNvPr>
          <p:cNvSpPr>
            <a:spLocks noGrp="1"/>
          </p:cNvSpPr>
          <p:nvPr>
            <p:ph type="body" idx="1"/>
          </p:nvPr>
        </p:nvSpPr>
        <p:spPr>
          <a:xfrm>
            <a:off x="695547" y="2603500"/>
            <a:ext cx="5217573" cy="576262"/>
          </a:xfrm>
        </p:spPr>
        <p:txBody>
          <a:bodyPr/>
          <a:lstStyle/>
          <a:p>
            <a:r>
              <a:rPr lang="en-US" dirty="0"/>
              <a:t>Reliability Engineering Challenges</a:t>
            </a:r>
          </a:p>
        </p:txBody>
      </p:sp>
      <p:sp>
        <p:nvSpPr>
          <p:cNvPr id="4" name="Content Placeholder 3">
            <a:extLst>
              <a:ext uri="{FF2B5EF4-FFF2-40B4-BE49-F238E27FC236}">
                <a16:creationId xmlns:a16="http://schemas.microsoft.com/office/drawing/2014/main" id="{03F43594-086D-96B8-CEBE-B145FD32D4D5}"/>
              </a:ext>
            </a:extLst>
          </p:cNvPr>
          <p:cNvSpPr>
            <a:spLocks noGrp="1"/>
          </p:cNvSpPr>
          <p:nvPr>
            <p:ph sz="half" idx="2"/>
          </p:nvPr>
        </p:nvSpPr>
        <p:spPr>
          <a:xfrm>
            <a:off x="695547" y="3179762"/>
            <a:ext cx="5217574" cy="2840039"/>
          </a:xfrm>
        </p:spPr>
        <p:txBody>
          <a:bodyPr>
            <a:normAutofit/>
          </a:bodyPr>
          <a:lstStyle/>
          <a:p>
            <a:r>
              <a:rPr lang="en-US" dirty="0"/>
              <a:t>Dealing with function failures beyond simple retries</a:t>
            </a:r>
          </a:p>
          <a:p>
            <a:r>
              <a:rPr lang="en-US" dirty="0"/>
              <a:t>Network partitioning can render functions useless (detached storage) </a:t>
            </a:r>
          </a:p>
          <a:p>
            <a:r>
              <a:rPr lang="en-US" dirty="0"/>
              <a:t>SLO-aware provisioning of functions (beyond memory and CPU)</a:t>
            </a:r>
          </a:p>
          <a:p>
            <a:r>
              <a:rPr lang="en-US" dirty="0"/>
              <a:t>Interoperability and portability of functions</a:t>
            </a:r>
          </a:p>
          <a:p>
            <a:endParaRPr lang="en-US" dirty="0"/>
          </a:p>
        </p:txBody>
      </p:sp>
      <p:sp>
        <p:nvSpPr>
          <p:cNvPr id="5" name="Text Placeholder 4">
            <a:extLst>
              <a:ext uri="{FF2B5EF4-FFF2-40B4-BE49-F238E27FC236}">
                <a16:creationId xmlns:a16="http://schemas.microsoft.com/office/drawing/2014/main" id="{E163E411-DF29-0A6C-941B-B8D3DD41A8C0}"/>
              </a:ext>
            </a:extLst>
          </p:cNvPr>
          <p:cNvSpPr>
            <a:spLocks noGrp="1"/>
          </p:cNvSpPr>
          <p:nvPr>
            <p:ph type="body" sz="quarter" idx="3"/>
          </p:nvPr>
        </p:nvSpPr>
        <p:spPr>
          <a:xfrm>
            <a:off x="6208712" y="2603500"/>
            <a:ext cx="5734147" cy="576262"/>
          </a:xfrm>
        </p:spPr>
        <p:txBody>
          <a:bodyPr/>
          <a:lstStyle/>
          <a:p>
            <a:r>
              <a:rPr lang="en-US" dirty="0"/>
              <a:t>Software Development Challenges</a:t>
            </a:r>
          </a:p>
        </p:txBody>
      </p:sp>
      <p:sp>
        <p:nvSpPr>
          <p:cNvPr id="6" name="Content Placeholder 5">
            <a:extLst>
              <a:ext uri="{FF2B5EF4-FFF2-40B4-BE49-F238E27FC236}">
                <a16:creationId xmlns:a16="http://schemas.microsoft.com/office/drawing/2014/main" id="{2E02BD85-AB36-4439-57DF-D22441C6C1EB}"/>
              </a:ext>
            </a:extLst>
          </p:cNvPr>
          <p:cNvSpPr>
            <a:spLocks noGrp="1"/>
          </p:cNvSpPr>
          <p:nvPr>
            <p:ph sz="quarter" idx="4"/>
          </p:nvPr>
        </p:nvSpPr>
        <p:spPr/>
        <p:txBody>
          <a:bodyPr>
            <a:normAutofit/>
          </a:bodyPr>
          <a:lstStyle/>
          <a:p>
            <a:r>
              <a:rPr lang="en-US" dirty="0"/>
              <a:t>A misconfiguration of services and  resources</a:t>
            </a:r>
          </a:p>
          <a:p>
            <a:r>
              <a:rPr lang="en-US" dirty="0"/>
              <a:t>Bad coding practices</a:t>
            </a:r>
          </a:p>
          <a:p>
            <a:r>
              <a:rPr lang="en-US" dirty="0"/>
              <a:t>Wrong or incomplete error handling mechanism</a:t>
            </a:r>
          </a:p>
          <a:p>
            <a:r>
              <a:rPr lang="en-US" dirty="0"/>
              <a:t>Testing of the functions, beyond the unit tests</a:t>
            </a:r>
          </a:p>
          <a:p>
            <a:r>
              <a:rPr lang="en-US" dirty="0"/>
              <a:t>Resource quotas &amp; limits</a:t>
            </a:r>
          </a:p>
          <a:p>
            <a:endParaRPr lang="en-US" dirty="0"/>
          </a:p>
          <a:p>
            <a:endParaRPr lang="en-US" dirty="0"/>
          </a:p>
        </p:txBody>
      </p:sp>
      <p:sp>
        <p:nvSpPr>
          <p:cNvPr id="7" name="Footer Placeholder 6">
            <a:extLst>
              <a:ext uri="{FF2B5EF4-FFF2-40B4-BE49-F238E27FC236}">
                <a16:creationId xmlns:a16="http://schemas.microsoft.com/office/drawing/2014/main" id="{EE2D7BDE-7E7A-89F9-B2A9-B25A73164601}"/>
              </a:ext>
            </a:extLst>
          </p:cNvPr>
          <p:cNvSpPr>
            <a:spLocks noGrp="1"/>
          </p:cNvSpPr>
          <p:nvPr>
            <p:ph type="ftr" sz="quarter" idx="11"/>
          </p:nvPr>
        </p:nvSpPr>
        <p:spPr>
          <a:xfrm>
            <a:off x="561110" y="6391838"/>
            <a:ext cx="6523502" cy="304801"/>
          </a:xfrm>
        </p:spPr>
        <p:txBody>
          <a:bodyPr/>
          <a:lstStyle/>
          <a:p>
            <a:r>
              <a:rPr lang="en-US" dirty="0"/>
              <a:t>Nastic, S., Dustdar, S., Philipp, R., Alireza, F., &amp; </a:t>
            </a:r>
            <a:r>
              <a:rPr lang="en-US" dirty="0" err="1"/>
              <a:t>Pusztai</a:t>
            </a:r>
            <a:r>
              <a:rPr lang="en-US" dirty="0"/>
              <a:t>, T. (2022). A Serverless Computing Fabric for Edge &amp; Cloud. In 4th IEEE International Conference on Cognitive Machine Intelligence (</a:t>
            </a:r>
            <a:r>
              <a:rPr lang="en-US" dirty="0" err="1"/>
              <a:t>CogMi</a:t>
            </a:r>
            <a:r>
              <a:rPr lang="en-US" dirty="0"/>
              <a:t>).</a:t>
            </a:r>
          </a:p>
        </p:txBody>
      </p:sp>
    </p:spTree>
    <p:extLst>
      <p:ext uri="{BB962C8B-B14F-4D97-AF65-F5344CB8AC3E}">
        <p14:creationId xmlns:p14="http://schemas.microsoft.com/office/powerpoint/2010/main" val="223000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87DD2-695B-2A7C-D755-2AEDCE6D3522}"/>
              </a:ext>
            </a:extLst>
          </p:cNvPr>
          <p:cNvSpPr>
            <a:spLocks noGrp="1"/>
          </p:cNvSpPr>
          <p:nvPr>
            <p:ph type="title"/>
          </p:nvPr>
        </p:nvSpPr>
        <p:spPr/>
        <p:txBody>
          <a:bodyPr/>
          <a:lstStyle/>
          <a:p>
            <a:r>
              <a:rPr lang="en-US" dirty="0"/>
              <a:t>Project Polaris</a:t>
            </a:r>
          </a:p>
        </p:txBody>
      </p:sp>
      <p:sp>
        <p:nvSpPr>
          <p:cNvPr id="3" name="Content Placeholder 2">
            <a:extLst>
              <a:ext uri="{FF2B5EF4-FFF2-40B4-BE49-F238E27FC236}">
                <a16:creationId xmlns:a16="http://schemas.microsoft.com/office/drawing/2014/main" id="{0B78FCCA-8B32-3C12-381F-1C62BDE5F720}"/>
              </a:ext>
            </a:extLst>
          </p:cNvPr>
          <p:cNvSpPr>
            <a:spLocks noGrp="1"/>
          </p:cNvSpPr>
          <p:nvPr>
            <p:ph idx="1"/>
          </p:nvPr>
        </p:nvSpPr>
        <p:spPr>
          <a:xfrm>
            <a:off x="933974" y="2691166"/>
            <a:ext cx="5162026" cy="3416300"/>
          </a:xfrm>
        </p:spPr>
        <p:txBody>
          <a:bodyPr>
            <a:normAutofit/>
          </a:bodyPr>
          <a:lstStyle/>
          <a:p>
            <a:r>
              <a:rPr lang="en-US" dirty="0"/>
              <a:t>Enabling SLO- and performance awareness in the Edge-Cloud</a:t>
            </a:r>
          </a:p>
          <a:p>
            <a:r>
              <a:rPr lang="en-US" dirty="0"/>
              <a:t>Evolved into an ecosystem of tools and framework for the serverless Edge-Cloud continuum </a:t>
            </a:r>
          </a:p>
          <a:p>
            <a:r>
              <a:rPr lang="en-US" dirty="0"/>
              <a:t>Polaris is hosted by Linux Foundation as a SIG of a broader Project Centaurus</a:t>
            </a:r>
          </a:p>
          <a:p>
            <a:r>
              <a:rPr lang="en-US" dirty="0"/>
              <a:t>Very active GitHub: https://github.com/polaris-slo-cloud</a:t>
            </a:r>
          </a:p>
          <a:p>
            <a:pPr marL="0" indent="0">
              <a:buNone/>
            </a:pPr>
            <a:r>
              <a:rPr lang="en-US" dirty="0"/>
              <a:t> </a:t>
            </a:r>
          </a:p>
          <a:p>
            <a:endParaRPr lang="en-US" dirty="0"/>
          </a:p>
          <a:p>
            <a:endParaRPr lang="en-US" dirty="0"/>
          </a:p>
        </p:txBody>
      </p:sp>
      <p:sp>
        <p:nvSpPr>
          <p:cNvPr id="5" name="Footer Placeholder 4">
            <a:extLst>
              <a:ext uri="{FF2B5EF4-FFF2-40B4-BE49-F238E27FC236}">
                <a16:creationId xmlns:a16="http://schemas.microsoft.com/office/drawing/2014/main" id="{018A31BD-111D-D648-5707-6343A4D9FABF}"/>
              </a:ext>
            </a:extLst>
          </p:cNvPr>
          <p:cNvSpPr>
            <a:spLocks noGrp="1"/>
          </p:cNvSpPr>
          <p:nvPr>
            <p:ph type="ftr" sz="quarter" idx="11"/>
          </p:nvPr>
        </p:nvSpPr>
        <p:spPr>
          <a:xfrm>
            <a:off x="561110" y="6391838"/>
            <a:ext cx="5702530" cy="304801"/>
          </a:xfrm>
        </p:spPr>
        <p:txBody>
          <a:bodyPr/>
          <a:lstStyle/>
          <a:p>
            <a:r>
              <a:rPr lang="en-US" dirty="0">
                <a:latin typeface="Calibri" panose="020F0502020204030204" pitchFamily="34" charset="0"/>
                <a:cs typeface="Calibri" panose="020F0502020204030204" pitchFamily="34" charset="0"/>
              </a:rPr>
              <a:t>Nastic, S., </a:t>
            </a:r>
            <a:r>
              <a:rPr lang="en-US" dirty="0" err="1">
                <a:latin typeface="Calibri" panose="020F0502020204030204" pitchFamily="34" charset="0"/>
                <a:cs typeface="Calibri" panose="020F0502020204030204" pitchFamily="34" charset="0"/>
              </a:rPr>
              <a:t>Morichetta</a:t>
            </a:r>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Pusztai</a:t>
            </a:r>
            <a:r>
              <a:rPr lang="en-US" dirty="0">
                <a:latin typeface="Calibri" panose="020F0502020204030204" pitchFamily="34" charset="0"/>
                <a:cs typeface="Calibri" panose="020F0502020204030204" pitchFamily="34" charset="0"/>
              </a:rPr>
              <a:t>, T., Dustdar, S., Ding, X., Vij, D. and Xiong, Y., 2020. SLOC: Service level objectives for next-generation cloud computing. IEEE Internet Computing, 24(3), pp.39-50.</a:t>
            </a:r>
          </a:p>
        </p:txBody>
      </p:sp>
      <p:pic>
        <p:nvPicPr>
          <p:cNvPr id="6" name="Picture 5" descr="A picture containing text, clipart&#10;&#10;Description automatically generated">
            <a:extLst>
              <a:ext uri="{FF2B5EF4-FFF2-40B4-BE49-F238E27FC236}">
                <a16:creationId xmlns:a16="http://schemas.microsoft.com/office/drawing/2014/main" id="{F8A515DF-F3A8-5D53-E476-B536B7B92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5650" y="3941857"/>
            <a:ext cx="1204103" cy="1204103"/>
          </a:xfrm>
          <a:prstGeom prst="rect">
            <a:avLst/>
          </a:prstGeom>
        </p:spPr>
      </p:pic>
      <p:pic>
        <p:nvPicPr>
          <p:cNvPr id="8" name="Picture 7" descr="Logo&#10;&#10;Description automatically generated">
            <a:extLst>
              <a:ext uri="{FF2B5EF4-FFF2-40B4-BE49-F238E27FC236}">
                <a16:creationId xmlns:a16="http://schemas.microsoft.com/office/drawing/2014/main" id="{53043895-E202-BD03-0A08-D6ECA0368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725" y="2396869"/>
            <a:ext cx="3810000" cy="1076325"/>
          </a:xfrm>
          <a:prstGeom prst="rect">
            <a:avLst/>
          </a:prstGeom>
        </p:spPr>
      </p:pic>
      <p:pic>
        <p:nvPicPr>
          <p:cNvPr id="12" name="Picture 11" descr="Logo, company name&#10;&#10;Description automatically generated">
            <a:extLst>
              <a:ext uri="{FF2B5EF4-FFF2-40B4-BE49-F238E27FC236}">
                <a16:creationId xmlns:a16="http://schemas.microsoft.com/office/drawing/2014/main" id="{201A8BCC-AA95-AEFB-3767-88BF8D738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8918" y="5417771"/>
            <a:ext cx="3705225" cy="1379391"/>
          </a:xfrm>
          <a:prstGeom prst="rect">
            <a:avLst/>
          </a:prstGeom>
        </p:spPr>
      </p:pic>
      <p:pic>
        <p:nvPicPr>
          <p:cNvPr id="11" name="Picture 10" descr="Logo, icon&#10;&#10;Description automatically generated">
            <a:extLst>
              <a:ext uri="{FF2B5EF4-FFF2-40B4-BE49-F238E27FC236}">
                <a16:creationId xmlns:a16="http://schemas.microsoft.com/office/drawing/2014/main" id="{A3217E48-1538-AD49-2860-21F350A049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2728" y="4077751"/>
            <a:ext cx="2457137" cy="796399"/>
          </a:xfrm>
          <a:prstGeom prst="rect">
            <a:avLst/>
          </a:prstGeom>
        </p:spPr>
      </p:pic>
    </p:spTree>
    <p:extLst>
      <p:ext uri="{BB962C8B-B14F-4D97-AF65-F5344CB8AC3E}">
        <p14:creationId xmlns:p14="http://schemas.microsoft.com/office/powerpoint/2010/main" val="240323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DDEC3-C124-A030-67E7-2DB7DD4CFF93}"/>
              </a:ext>
            </a:extLst>
          </p:cNvPr>
          <p:cNvSpPr>
            <a:spLocks noGrp="1"/>
          </p:cNvSpPr>
          <p:nvPr>
            <p:ph type="title"/>
          </p:nvPr>
        </p:nvSpPr>
        <p:spPr/>
        <p:txBody>
          <a:bodyPr vert="horz" lIns="91440" tIns="45720" rIns="91440" bIns="45720" rtlCol="0" anchor="ctr">
            <a:normAutofit/>
          </a:bodyPr>
          <a:lstStyle/>
          <a:p>
            <a:r>
              <a:rPr lang="en-US" sz="4000" dirty="0"/>
              <a:t>Polaris SLO Framework</a:t>
            </a:r>
          </a:p>
        </p:txBody>
      </p:sp>
      <p:grpSp>
        <p:nvGrpSpPr>
          <p:cNvPr id="4" name="Group 3">
            <a:extLst>
              <a:ext uri="{FF2B5EF4-FFF2-40B4-BE49-F238E27FC236}">
                <a16:creationId xmlns:a16="http://schemas.microsoft.com/office/drawing/2014/main" id="{2849DE00-8114-1917-A360-F7E039BD7344}"/>
              </a:ext>
            </a:extLst>
          </p:cNvPr>
          <p:cNvGrpSpPr/>
          <p:nvPr/>
        </p:nvGrpSpPr>
        <p:grpSpPr>
          <a:xfrm>
            <a:off x="664297" y="2534468"/>
            <a:ext cx="10863405" cy="419443"/>
            <a:chOff x="1457574" y="1992917"/>
            <a:chExt cx="10515784" cy="726833"/>
          </a:xfrm>
        </p:grpSpPr>
        <p:sp>
          <p:nvSpPr>
            <p:cNvPr id="5" name="Rectangle 4">
              <a:extLst>
                <a:ext uri="{FF2B5EF4-FFF2-40B4-BE49-F238E27FC236}">
                  <a16:creationId xmlns:a16="http://schemas.microsoft.com/office/drawing/2014/main" id="{2E7D8D4D-2BEB-46C4-3F7D-8ABFB4A6CCA4}"/>
                </a:ext>
              </a:extLst>
            </p:cNvPr>
            <p:cNvSpPr/>
            <p:nvPr/>
          </p:nvSpPr>
          <p:spPr>
            <a:xfrm>
              <a:off x="4933465" y="1992918"/>
              <a:ext cx="2187674" cy="726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SLO Script</a:t>
              </a:r>
              <a:endParaRPr lang="en-US"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84091CF-21D6-DA88-70FA-2F2747116CC9}"/>
                </a:ext>
              </a:extLst>
            </p:cNvPr>
            <p:cNvSpPr/>
            <p:nvPr/>
          </p:nvSpPr>
          <p:spPr>
            <a:xfrm>
              <a:off x="8534403" y="1992917"/>
              <a:ext cx="3438955" cy="726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Elastic Strategies</a:t>
              </a:r>
            </a:p>
          </p:txBody>
        </p:sp>
        <p:sp>
          <p:nvSpPr>
            <p:cNvPr id="7" name="Rectangle 6">
              <a:extLst>
                <a:ext uri="{FF2B5EF4-FFF2-40B4-BE49-F238E27FC236}">
                  <a16:creationId xmlns:a16="http://schemas.microsoft.com/office/drawing/2014/main" id="{A6110F34-B4F4-85BF-9EEC-B17288B4E9F7}"/>
                </a:ext>
              </a:extLst>
            </p:cNvPr>
            <p:cNvSpPr/>
            <p:nvPr/>
          </p:nvSpPr>
          <p:spPr>
            <a:xfrm>
              <a:off x="1457574" y="1992919"/>
              <a:ext cx="1969094" cy="726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Monitoring </a:t>
              </a:r>
            </a:p>
          </p:txBody>
        </p:sp>
        <p:cxnSp>
          <p:nvCxnSpPr>
            <p:cNvPr id="8" name="Straight Arrow Connector 7">
              <a:extLst>
                <a:ext uri="{FF2B5EF4-FFF2-40B4-BE49-F238E27FC236}">
                  <a16:creationId xmlns:a16="http://schemas.microsoft.com/office/drawing/2014/main" id="{9A6A996E-D2C0-31E8-BBB3-FD51850DF3B3}"/>
                </a:ext>
              </a:extLst>
            </p:cNvPr>
            <p:cNvCxnSpPr>
              <a:cxnSpLocks/>
              <a:stCxn id="7" idx="3"/>
              <a:endCxn id="5" idx="1"/>
            </p:cNvCxnSpPr>
            <p:nvPr/>
          </p:nvCxnSpPr>
          <p:spPr>
            <a:xfrm flipV="1">
              <a:off x="3426668" y="2356334"/>
              <a:ext cx="1506797"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688F0A8-2DA4-ABA9-4552-1D37146D8A09}"/>
                </a:ext>
              </a:extLst>
            </p:cNvPr>
            <p:cNvCxnSpPr>
              <a:cxnSpLocks/>
              <a:stCxn id="5" idx="3"/>
              <a:endCxn id="6" idx="1"/>
            </p:cNvCxnSpPr>
            <p:nvPr/>
          </p:nvCxnSpPr>
          <p:spPr>
            <a:xfrm flipV="1">
              <a:off x="7121139" y="2356333"/>
              <a:ext cx="1413264"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pic>
        <p:nvPicPr>
          <p:cNvPr id="10" name="Picture 9">
            <a:extLst>
              <a:ext uri="{FF2B5EF4-FFF2-40B4-BE49-F238E27FC236}">
                <a16:creationId xmlns:a16="http://schemas.microsoft.com/office/drawing/2014/main" id="{C919C8A4-BB5F-4A39-AC5B-9A8D3018247F}"/>
              </a:ext>
            </a:extLst>
          </p:cNvPr>
          <p:cNvPicPr>
            <a:picLocks noChangeAspect="1"/>
          </p:cNvPicPr>
          <p:nvPr/>
        </p:nvPicPr>
        <p:blipFill rotWithShape="1">
          <a:blip r:embed="rId3"/>
          <a:srcRect l="4636" t="6566"/>
          <a:stretch/>
        </p:blipFill>
        <p:spPr>
          <a:xfrm>
            <a:off x="4407581" y="3272494"/>
            <a:ext cx="2061675" cy="2130780"/>
          </a:xfrm>
          <a:prstGeom prst="rect">
            <a:avLst/>
          </a:prstGeom>
        </p:spPr>
      </p:pic>
      <p:pic>
        <p:nvPicPr>
          <p:cNvPr id="12" name="Picture 11" descr="Diagram&#10;&#10;Description automatically generated">
            <a:extLst>
              <a:ext uri="{FF2B5EF4-FFF2-40B4-BE49-F238E27FC236}">
                <a16:creationId xmlns:a16="http://schemas.microsoft.com/office/drawing/2014/main" id="{0249A336-29C7-6A05-D6A0-C3B9F533D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09" y="3289332"/>
            <a:ext cx="2921514" cy="1652961"/>
          </a:xfrm>
          <a:prstGeom prst="rect">
            <a:avLst/>
          </a:prstGeom>
        </p:spPr>
      </p:pic>
      <p:pic>
        <p:nvPicPr>
          <p:cNvPr id="14" name="Picture 13" descr="Diagram&#10;&#10;Description automatically generated">
            <a:extLst>
              <a:ext uri="{FF2B5EF4-FFF2-40B4-BE49-F238E27FC236}">
                <a16:creationId xmlns:a16="http://schemas.microsoft.com/office/drawing/2014/main" id="{3A902F93-F885-53AA-377C-8D9F2E95A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065" y="3485446"/>
            <a:ext cx="3268155" cy="1184706"/>
          </a:xfrm>
          <a:prstGeom prst="rect">
            <a:avLst/>
          </a:prstGeom>
        </p:spPr>
      </p:pic>
      <p:sp>
        <p:nvSpPr>
          <p:cNvPr id="3" name="Footer Placeholder 6">
            <a:extLst>
              <a:ext uri="{FF2B5EF4-FFF2-40B4-BE49-F238E27FC236}">
                <a16:creationId xmlns:a16="http://schemas.microsoft.com/office/drawing/2014/main" id="{04A4A4FA-2985-955E-812A-6943AD9B46EC}"/>
              </a:ext>
            </a:extLst>
          </p:cNvPr>
          <p:cNvSpPr>
            <a:spLocks noGrp="1"/>
          </p:cNvSpPr>
          <p:nvPr>
            <p:ph type="ftr" sz="quarter" idx="11"/>
          </p:nvPr>
        </p:nvSpPr>
        <p:spPr>
          <a:xfrm>
            <a:off x="561110" y="6040474"/>
            <a:ext cx="8761412" cy="706965"/>
          </a:xfrm>
        </p:spPr>
        <p:txBody>
          <a:bodyPr/>
          <a:lstStyle/>
          <a:p>
            <a:r>
              <a:rPr lang="en-US" dirty="0" err="1"/>
              <a:t>Pusztai</a:t>
            </a:r>
            <a:r>
              <a:rPr lang="en-US" dirty="0"/>
              <a:t>, T., </a:t>
            </a:r>
            <a:r>
              <a:rPr lang="en-US" dirty="0" err="1"/>
              <a:t>Morichetta</a:t>
            </a:r>
            <a:r>
              <a:rPr lang="en-US" dirty="0"/>
              <a:t>, A., Pujol, V.C., Dustdar, S., Nastic, S., Ding, X., Vij, D. and Xiong, Y., 2021, September. SLO script: A novel language for implementing complex cloud-native elasticity-driven SLOs. In 2021 IEEE International Conference on Web Services (ICWS) (pp. 21-31). </a:t>
            </a:r>
          </a:p>
        </p:txBody>
      </p:sp>
    </p:spTree>
    <p:extLst>
      <p:ext uri="{BB962C8B-B14F-4D97-AF65-F5344CB8AC3E}">
        <p14:creationId xmlns:p14="http://schemas.microsoft.com/office/powerpoint/2010/main" val="39963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34E4-59B5-EA1E-FC85-96BD33BE33A5}"/>
              </a:ext>
            </a:extLst>
          </p:cNvPr>
          <p:cNvSpPr>
            <a:spLocks noGrp="1"/>
          </p:cNvSpPr>
          <p:nvPr>
            <p:ph type="title"/>
          </p:nvPr>
        </p:nvSpPr>
        <p:spPr/>
        <p:txBody>
          <a:bodyPr/>
          <a:lstStyle/>
          <a:p>
            <a:r>
              <a:rPr lang="en-US" b="1" dirty="0"/>
              <a:t>SLO Controllers</a:t>
            </a:r>
          </a:p>
        </p:txBody>
      </p:sp>
      <p:sp>
        <p:nvSpPr>
          <p:cNvPr id="3" name="Content Placeholder 2">
            <a:extLst>
              <a:ext uri="{FF2B5EF4-FFF2-40B4-BE49-F238E27FC236}">
                <a16:creationId xmlns:a16="http://schemas.microsoft.com/office/drawing/2014/main" id="{F0B5C429-DB60-2814-3F1C-A5C064781104}"/>
              </a:ext>
            </a:extLst>
          </p:cNvPr>
          <p:cNvSpPr>
            <a:spLocks noGrp="1"/>
          </p:cNvSpPr>
          <p:nvPr>
            <p:ph idx="1"/>
          </p:nvPr>
        </p:nvSpPr>
        <p:spPr>
          <a:xfrm>
            <a:off x="1260767" y="2628132"/>
            <a:ext cx="4943168" cy="1854098"/>
          </a:xfrm>
        </p:spPr>
        <p:txBody>
          <a:bodyPr>
            <a:normAutofit/>
          </a:bodyPr>
          <a:lstStyle/>
          <a:p>
            <a:r>
              <a:rPr lang="en-US" dirty="0"/>
              <a:t>Developed as Monitoring, SLO, and Scaling Controllers</a:t>
            </a:r>
          </a:p>
          <a:p>
            <a:r>
              <a:rPr lang="en-US" dirty="0"/>
              <a:t>Orchestrator independent control loop </a:t>
            </a:r>
          </a:p>
          <a:p>
            <a:r>
              <a:rPr lang="en-US" dirty="0"/>
              <a:t>Reference implementation extends Kubernetes</a:t>
            </a:r>
          </a:p>
          <a:p>
            <a:endParaRPr lang="en-US" dirty="0"/>
          </a:p>
          <a:p>
            <a:endParaRPr lang="en-US" dirty="0"/>
          </a:p>
        </p:txBody>
      </p:sp>
      <p:pic>
        <p:nvPicPr>
          <p:cNvPr id="5" name="Picture 4">
            <a:extLst>
              <a:ext uri="{FF2B5EF4-FFF2-40B4-BE49-F238E27FC236}">
                <a16:creationId xmlns:a16="http://schemas.microsoft.com/office/drawing/2014/main" id="{23E69DB9-862C-4516-0950-F4EB62724F86}"/>
              </a:ext>
            </a:extLst>
          </p:cNvPr>
          <p:cNvPicPr>
            <a:picLocks noChangeAspect="1"/>
          </p:cNvPicPr>
          <p:nvPr/>
        </p:nvPicPr>
        <p:blipFill>
          <a:blip r:embed="rId2"/>
          <a:stretch>
            <a:fillRect/>
          </a:stretch>
        </p:blipFill>
        <p:spPr>
          <a:xfrm>
            <a:off x="6624320" y="2265047"/>
            <a:ext cx="4023359" cy="4805308"/>
          </a:xfrm>
          <a:prstGeom prst="rect">
            <a:avLst/>
          </a:prstGeom>
        </p:spPr>
      </p:pic>
      <p:sp>
        <p:nvSpPr>
          <p:cNvPr id="7" name="Footer Placeholder 6">
            <a:extLst>
              <a:ext uri="{FF2B5EF4-FFF2-40B4-BE49-F238E27FC236}">
                <a16:creationId xmlns:a16="http://schemas.microsoft.com/office/drawing/2014/main" id="{CCBD6EE3-53E7-0C26-F678-A35C163D0FA1}"/>
              </a:ext>
            </a:extLst>
          </p:cNvPr>
          <p:cNvSpPr>
            <a:spLocks noGrp="1"/>
          </p:cNvSpPr>
          <p:nvPr>
            <p:ph type="ftr" sz="quarter" idx="11"/>
          </p:nvPr>
        </p:nvSpPr>
        <p:spPr>
          <a:xfrm>
            <a:off x="561110" y="5989674"/>
            <a:ext cx="5931130" cy="706965"/>
          </a:xfrm>
        </p:spPr>
        <p:txBody>
          <a:bodyPr/>
          <a:lstStyle/>
          <a:p>
            <a:endParaRPr lang="en-US" dirty="0"/>
          </a:p>
          <a:p>
            <a:r>
              <a:rPr lang="en-US" dirty="0" err="1">
                <a:latin typeface="Calibri" panose="020F0502020204030204" pitchFamily="34" charset="0"/>
                <a:cs typeface="Calibri" panose="020F0502020204030204" pitchFamily="34" charset="0"/>
              </a:rPr>
              <a:t>Pusztai</a:t>
            </a:r>
            <a:r>
              <a:rPr lang="en-US" dirty="0">
                <a:latin typeface="Calibri" panose="020F0502020204030204" pitchFamily="34" charset="0"/>
                <a:cs typeface="Calibri" panose="020F0502020204030204" pitchFamily="34" charset="0"/>
              </a:rPr>
              <a:t>, T., </a:t>
            </a:r>
            <a:r>
              <a:rPr lang="en-US" dirty="0" err="1">
                <a:latin typeface="Calibri" panose="020F0502020204030204" pitchFamily="34" charset="0"/>
                <a:cs typeface="Calibri" panose="020F0502020204030204" pitchFamily="34" charset="0"/>
              </a:rPr>
              <a:t>Morichetta</a:t>
            </a:r>
            <a:r>
              <a:rPr lang="en-US" dirty="0">
                <a:latin typeface="Calibri" panose="020F0502020204030204" pitchFamily="34" charset="0"/>
                <a:cs typeface="Calibri" panose="020F0502020204030204" pitchFamily="34" charset="0"/>
              </a:rPr>
              <a:t>, A., Pujol, V.C., Dustdar, S., Nastic, S., Ding, X., Vij, D. and Xiong, Y., 2021, September. A novel middleware for efficiently implementing complex cloud-native SLOs. In 2021 IEEE 14th International Conference on Cloud Computing (CLOUD) (pp. 410-420). </a:t>
            </a:r>
          </a:p>
          <a:p>
            <a:endParaRPr lang="en-US" dirty="0"/>
          </a:p>
        </p:txBody>
      </p:sp>
    </p:spTree>
    <p:extLst>
      <p:ext uri="{BB962C8B-B14F-4D97-AF65-F5344CB8AC3E}">
        <p14:creationId xmlns:p14="http://schemas.microsoft.com/office/powerpoint/2010/main" val="279229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1E48-2294-6D9D-5FBC-49D12C6424A0}"/>
              </a:ext>
            </a:extLst>
          </p:cNvPr>
          <p:cNvSpPr>
            <a:spLocks noGrp="1"/>
          </p:cNvSpPr>
          <p:nvPr>
            <p:ph type="title"/>
          </p:nvPr>
        </p:nvSpPr>
        <p:spPr/>
        <p:txBody>
          <a:bodyPr/>
          <a:lstStyle/>
          <a:p>
            <a:r>
              <a:rPr lang="en-US" dirty="0"/>
              <a:t>About me	</a:t>
            </a:r>
          </a:p>
        </p:txBody>
      </p:sp>
      <p:sp>
        <p:nvSpPr>
          <p:cNvPr id="3" name="Content Placeholder 2">
            <a:extLst>
              <a:ext uri="{FF2B5EF4-FFF2-40B4-BE49-F238E27FC236}">
                <a16:creationId xmlns:a16="http://schemas.microsoft.com/office/drawing/2014/main" id="{C738FD8E-8D9F-4398-3D3B-D4D61EE3356B}"/>
              </a:ext>
            </a:extLst>
          </p:cNvPr>
          <p:cNvSpPr>
            <a:spLocks noGrp="1"/>
          </p:cNvSpPr>
          <p:nvPr>
            <p:ph idx="1"/>
          </p:nvPr>
        </p:nvSpPr>
        <p:spPr>
          <a:xfrm>
            <a:off x="1154954" y="2603500"/>
            <a:ext cx="5025129" cy="3416300"/>
          </a:xfrm>
        </p:spPr>
        <p:txBody>
          <a:bodyPr>
            <a:normAutofit fontScale="92500" lnSpcReduction="20000"/>
          </a:bodyPr>
          <a:lstStyle/>
          <a:p>
            <a:r>
              <a:rPr lang="en-US" dirty="0"/>
              <a:t>Assistant Professor at Distributed Systems Group at TU Wien </a:t>
            </a:r>
          </a:p>
          <a:p>
            <a:r>
              <a:rPr lang="en-US" dirty="0"/>
              <a:t>Founder and CEO at IntelliEdge GmbH</a:t>
            </a:r>
          </a:p>
          <a:p>
            <a:r>
              <a:rPr lang="en-US" dirty="0"/>
              <a:t>Leading various commercial and research projects over the past 10+ years </a:t>
            </a:r>
          </a:p>
          <a:p>
            <a:r>
              <a:rPr lang="en-US" dirty="0"/>
              <a:t>My core research interests</a:t>
            </a:r>
          </a:p>
          <a:p>
            <a:pPr lvl="1"/>
            <a:r>
              <a:rPr lang="en-US" dirty="0"/>
              <a:t>Serverless Computing</a:t>
            </a:r>
          </a:p>
          <a:p>
            <a:pPr lvl="1"/>
            <a:r>
              <a:rPr lang="en-US" dirty="0"/>
              <a:t>Edge-Cloud Continuum </a:t>
            </a:r>
          </a:p>
          <a:p>
            <a:pPr lvl="1"/>
            <a:r>
              <a:rPr lang="en-US" dirty="0"/>
              <a:t>AI &amp; Edge AI</a:t>
            </a:r>
          </a:p>
          <a:p>
            <a:r>
              <a:rPr lang="en-US" dirty="0"/>
              <a:t>Get in touch via LinkedIn or find me at nastic.at</a:t>
            </a:r>
          </a:p>
        </p:txBody>
      </p:sp>
      <p:sp>
        <p:nvSpPr>
          <p:cNvPr id="5" name="Footer Placeholder 4">
            <a:extLst>
              <a:ext uri="{FF2B5EF4-FFF2-40B4-BE49-F238E27FC236}">
                <a16:creationId xmlns:a16="http://schemas.microsoft.com/office/drawing/2014/main" id="{4D0CFA80-2D32-629F-8959-A0B05AAB5C3C}"/>
              </a:ext>
            </a:extLst>
          </p:cNvPr>
          <p:cNvSpPr>
            <a:spLocks noGrp="1"/>
          </p:cNvSpPr>
          <p:nvPr>
            <p:ph type="ftr" sz="quarter" idx="11"/>
          </p:nvPr>
        </p:nvSpPr>
        <p:spPr/>
        <p:txBody>
          <a:bodyPr/>
          <a:lstStyle/>
          <a:p>
            <a:endParaRPr lang="en-US" dirty="0"/>
          </a:p>
        </p:txBody>
      </p:sp>
      <p:pic>
        <p:nvPicPr>
          <p:cNvPr id="1026" name="Picture 2" descr="Infosys Logo">
            <a:extLst>
              <a:ext uri="{FF2B5EF4-FFF2-40B4-BE49-F238E27FC236}">
                <a16:creationId xmlns:a16="http://schemas.microsoft.com/office/drawing/2014/main" id="{59DBFEE0-9C1E-6A93-9329-BEB8A454D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683" y="2660358"/>
            <a:ext cx="4772566" cy="768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lipart&#10;&#10;Description automatically generated">
            <a:extLst>
              <a:ext uri="{FF2B5EF4-FFF2-40B4-BE49-F238E27FC236}">
                <a16:creationId xmlns:a16="http://schemas.microsoft.com/office/drawing/2014/main" id="{7DFF4BCE-63D6-7667-76BB-956EB4A9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296" y="3922968"/>
            <a:ext cx="1845750" cy="1845750"/>
          </a:xfrm>
          <a:prstGeom prst="rect">
            <a:avLst/>
          </a:prstGeom>
        </p:spPr>
      </p:pic>
    </p:spTree>
    <p:extLst>
      <p:ext uri="{BB962C8B-B14F-4D97-AF65-F5344CB8AC3E}">
        <p14:creationId xmlns:p14="http://schemas.microsoft.com/office/powerpoint/2010/main" val="1165770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34E4-59B5-EA1E-FC85-96BD33BE33A5}"/>
              </a:ext>
            </a:extLst>
          </p:cNvPr>
          <p:cNvSpPr>
            <a:spLocks noGrp="1"/>
          </p:cNvSpPr>
          <p:nvPr>
            <p:ph type="title"/>
          </p:nvPr>
        </p:nvSpPr>
        <p:spPr/>
        <p:txBody>
          <a:bodyPr/>
          <a:lstStyle/>
          <a:p>
            <a:r>
              <a:rPr lang="en-US" b="1" dirty="0"/>
              <a:t>Predictive Monitoring Controllers Results</a:t>
            </a:r>
          </a:p>
        </p:txBody>
      </p:sp>
      <p:pic>
        <p:nvPicPr>
          <p:cNvPr id="9" name="Picture 8">
            <a:extLst>
              <a:ext uri="{FF2B5EF4-FFF2-40B4-BE49-F238E27FC236}">
                <a16:creationId xmlns:a16="http://schemas.microsoft.com/office/drawing/2014/main" id="{01B3A069-1D2B-BAB4-4032-EA5B36EF1188}"/>
              </a:ext>
            </a:extLst>
          </p:cNvPr>
          <p:cNvPicPr>
            <a:picLocks noChangeAspect="1"/>
          </p:cNvPicPr>
          <p:nvPr/>
        </p:nvPicPr>
        <p:blipFill>
          <a:blip r:embed="rId2"/>
          <a:stretch>
            <a:fillRect/>
          </a:stretch>
        </p:blipFill>
        <p:spPr>
          <a:xfrm>
            <a:off x="2205813" y="2367280"/>
            <a:ext cx="4019384" cy="2890264"/>
          </a:xfrm>
          <a:prstGeom prst="rect">
            <a:avLst/>
          </a:prstGeom>
        </p:spPr>
      </p:pic>
      <p:pic>
        <p:nvPicPr>
          <p:cNvPr id="11" name="Picture 10">
            <a:extLst>
              <a:ext uri="{FF2B5EF4-FFF2-40B4-BE49-F238E27FC236}">
                <a16:creationId xmlns:a16="http://schemas.microsoft.com/office/drawing/2014/main" id="{8B2796F7-6976-0887-1218-4914D3C2B31C}"/>
              </a:ext>
            </a:extLst>
          </p:cNvPr>
          <p:cNvPicPr>
            <a:picLocks noChangeAspect="1"/>
          </p:cNvPicPr>
          <p:nvPr/>
        </p:nvPicPr>
        <p:blipFill>
          <a:blip r:embed="rId3"/>
          <a:stretch>
            <a:fillRect/>
          </a:stretch>
        </p:blipFill>
        <p:spPr>
          <a:xfrm>
            <a:off x="4485466" y="3111534"/>
            <a:ext cx="3934647" cy="2890265"/>
          </a:xfrm>
          <a:prstGeom prst="rect">
            <a:avLst/>
          </a:prstGeom>
        </p:spPr>
      </p:pic>
      <p:pic>
        <p:nvPicPr>
          <p:cNvPr id="13" name="Picture 12">
            <a:extLst>
              <a:ext uri="{FF2B5EF4-FFF2-40B4-BE49-F238E27FC236}">
                <a16:creationId xmlns:a16="http://schemas.microsoft.com/office/drawing/2014/main" id="{618A49C5-9156-1D20-93CF-99FE161B61A9}"/>
              </a:ext>
            </a:extLst>
          </p:cNvPr>
          <p:cNvPicPr>
            <a:picLocks noChangeAspect="1"/>
          </p:cNvPicPr>
          <p:nvPr/>
        </p:nvPicPr>
        <p:blipFill>
          <a:blip r:embed="rId4"/>
          <a:stretch>
            <a:fillRect/>
          </a:stretch>
        </p:blipFill>
        <p:spPr>
          <a:xfrm>
            <a:off x="6753239" y="3695414"/>
            <a:ext cx="4220462" cy="3159776"/>
          </a:xfrm>
          <a:prstGeom prst="rect">
            <a:avLst/>
          </a:prstGeom>
        </p:spPr>
      </p:pic>
    </p:spTree>
    <p:extLst>
      <p:ext uri="{BB962C8B-B14F-4D97-AF65-F5344CB8AC3E}">
        <p14:creationId xmlns:p14="http://schemas.microsoft.com/office/powerpoint/2010/main" val="38135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C47B-8FCF-7A97-29B0-CA809F09FBBC}"/>
              </a:ext>
            </a:extLst>
          </p:cNvPr>
          <p:cNvSpPr>
            <a:spLocks noGrp="1"/>
          </p:cNvSpPr>
          <p:nvPr>
            <p:ph type="title"/>
          </p:nvPr>
        </p:nvSpPr>
        <p:spPr/>
        <p:txBody>
          <a:bodyPr/>
          <a:lstStyle/>
          <a:p>
            <a:r>
              <a:rPr lang="en-US" dirty="0"/>
              <a:t>SLO User Tool Suite  </a:t>
            </a:r>
          </a:p>
        </p:txBody>
      </p:sp>
      <p:sp>
        <p:nvSpPr>
          <p:cNvPr id="8" name="Text Placeholder 2">
            <a:extLst>
              <a:ext uri="{FF2B5EF4-FFF2-40B4-BE49-F238E27FC236}">
                <a16:creationId xmlns:a16="http://schemas.microsoft.com/office/drawing/2014/main" id="{1399AC12-E183-E4B2-1515-0229FFBDF850}"/>
              </a:ext>
            </a:extLst>
          </p:cNvPr>
          <p:cNvSpPr txBox="1">
            <a:spLocks/>
          </p:cNvSpPr>
          <p:nvPr/>
        </p:nvSpPr>
        <p:spPr>
          <a:xfrm>
            <a:off x="1493474" y="2244352"/>
            <a:ext cx="4825157"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dirty="0">
                <a:solidFill>
                  <a:schemeClr val="accent1"/>
                </a:solidFill>
              </a:rPr>
              <a:t>SLO Framework UI</a:t>
            </a:r>
          </a:p>
        </p:txBody>
      </p:sp>
      <p:pic>
        <p:nvPicPr>
          <p:cNvPr id="11" name="Picture 10">
            <a:extLst>
              <a:ext uri="{FF2B5EF4-FFF2-40B4-BE49-F238E27FC236}">
                <a16:creationId xmlns:a16="http://schemas.microsoft.com/office/drawing/2014/main" id="{1EDB3852-2CE4-902F-6FF9-2EACAFBAD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18" y="2952121"/>
            <a:ext cx="4465540" cy="2456047"/>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0955C8FD-28CD-4F01-E575-6C127B7CE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190" y="4091694"/>
            <a:ext cx="4499628" cy="2456046"/>
          </a:xfrm>
          <a:prstGeom prst="rect">
            <a:avLst/>
          </a:prstGeom>
        </p:spPr>
      </p:pic>
      <p:sp>
        <p:nvSpPr>
          <p:cNvPr id="16" name="Footer Placeholder 6">
            <a:extLst>
              <a:ext uri="{FF2B5EF4-FFF2-40B4-BE49-F238E27FC236}">
                <a16:creationId xmlns:a16="http://schemas.microsoft.com/office/drawing/2014/main" id="{25237FFF-6DED-D212-14E8-574BD37A239B}"/>
              </a:ext>
            </a:extLst>
          </p:cNvPr>
          <p:cNvSpPr>
            <a:spLocks noGrp="1"/>
          </p:cNvSpPr>
          <p:nvPr>
            <p:ph type="ftr" sz="quarter" idx="11"/>
          </p:nvPr>
        </p:nvSpPr>
        <p:spPr>
          <a:xfrm>
            <a:off x="6839151" y="6260019"/>
            <a:ext cx="8761412" cy="706965"/>
          </a:xfrm>
        </p:spPr>
        <p:txBody>
          <a:bodyPr/>
          <a:lstStyle/>
          <a:p>
            <a:r>
              <a:rPr lang="en-US" dirty="0"/>
              <a:t>Tooling demo video on YouTube: https://www.youtube.com/watch?v=JVZ4hB2AmGs</a:t>
            </a:r>
          </a:p>
          <a:p>
            <a:endParaRPr lang="en-US" dirty="0"/>
          </a:p>
        </p:txBody>
      </p:sp>
      <p:sp>
        <p:nvSpPr>
          <p:cNvPr id="17" name="Text Placeholder 2">
            <a:extLst>
              <a:ext uri="{FF2B5EF4-FFF2-40B4-BE49-F238E27FC236}">
                <a16:creationId xmlns:a16="http://schemas.microsoft.com/office/drawing/2014/main" id="{357B24CD-F0BD-E120-6174-87FE6A71819C}"/>
              </a:ext>
            </a:extLst>
          </p:cNvPr>
          <p:cNvSpPr txBox="1">
            <a:spLocks/>
          </p:cNvSpPr>
          <p:nvPr/>
        </p:nvSpPr>
        <p:spPr>
          <a:xfrm>
            <a:off x="7861924" y="2244352"/>
            <a:ext cx="4825157"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dirty="0">
                <a:solidFill>
                  <a:schemeClr val="accent1"/>
                </a:solidFill>
              </a:rPr>
              <a:t>SLO Script CLI</a:t>
            </a:r>
          </a:p>
        </p:txBody>
      </p:sp>
      <p:pic>
        <p:nvPicPr>
          <p:cNvPr id="18" name="Picture 17">
            <a:extLst>
              <a:ext uri="{FF2B5EF4-FFF2-40B4-BE49-F238E27FC236}">
                <a16:creationId xmlns:a16="http://schemas.microsoft.com/office/drawing/2014/main" id="{25210036-D2AE-8124-D4D2-0F23E0367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630" y="3110953"/>
            <a:ext cx="4366307" cy="2456047"/>
          </a:xfrm>
          <a:prstGeom prst="rect">
            <a:avLst/>
          </a:prstGeom>
        </p:spPr>
      </p:pic>
    </p:spTree>
    <p:extLst>
      <p:ext uri="{BB962C8B-B14F-4D97-AF65-F5344CB8AC3E}">
        <p14:creationId xmlns:p14="http://schemas.microsoft.com/office/powerpoint/2010/main" val="407475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D50E-0047-4E76-BCAA-571FF191995F}"/>
              </a:ext>
            </a:extLst>
          </p:cNvPr>
          <p:cNvSpPr>
            <a:spLocks noGrp="1"/>
          </p:cNvSpPr>
          <p:nvPr>
            <p:ph type="title"/>
          </p:nvPr>
        </p:nvSpPr>
        <p:spPr/>
        <p:txBody>
          <a:bodyPr/>
          <a:lstStyle/>
          <a:p>
            <a:r>
              <a:rPr lang="en-US" dirty="0"/>
              <a:t>Lines of Code</a:t>
            </a:r>
          </a:p>
        </p:txBody>
      </p:sp>
      <p:graphicFrame>
        <p:nvGraphicFramePr>
          <p:cNvPr id="7" name="Content Placeholder 3">
            <a:extLst>
              <a:ext uri="{FF2B5EF4-FFF2-40B4-BE49-F238E27FC236}">
                <a16:creationId xmlns:a16="http://schemas.microsoft.com/office/drawing/2014/main" id="{345F5B89-F0B4-44D9-AA67-F0B06F675BAE}"/>
              </a:ext>
            </a:extLst>
          </p:cNvPr>
          <p:cNvGraphicFramePr>
            <a:graphicFrameLocks/>
          </p:cNvGraphicFramePr>
          <p:nvPr>
            <p:extLst>
              <p:ext uri="{D42A27DB-BD31-4B8C-83A1-F6EECF244321}">
                <p14:modId xmlns:p14="http://schemas.microsoft.com/office/powerpoint/2010/main" val="860475566"/>
              </p:ext>
            </p:extLst>
          </p:nvPr>
        </p:nvGraphicFramePr>
        <p:xfrm>
          <a:off x="750736" y="2970530"/>
          <a:ext cx="10515601" cy="2682240"/>
        </p:xfrm>
        <a:graphic>
          <a:graphicData uri="http://schemas.openxmlformats.org/drawingml/2006/table">
            <a:tbl>
              <a:tblPr firstRow="1" bandRow="1">
                <a:tableStyleId>{5C22544A-7EE6-4342-B048-85BDC9FD1C3A}</a:tableStyleId>
              </a:tblPr>
              <a:tblGrid>
                <a:gridCol w="3896398">
                  <a:extLst>
                    <a:ext uri="{9D8B030D-6E8A-4147-A177-3AD203B41FA5}">
                      <a16:colId xmlns:a16="http://schemas.microsoft.com/office/drawing/2014/main" val="1000611661"/>
                    </a:ext>
                  </a:extLst>
                </a:gridCol>
                <a:gridCol w="2206401">
                  <a:extLst>
                    <a:ext uri="{9D8B030D-6E8A-4147-A177-3AD203B41FA5}">
                      <a16:colId xmlns:a16="http://schemas.microsoft.com/office/drawing/2014/main" val="1953480484"/>
                    </a:ext>
                  </a:extLst>
                </a:gridCol>
                <a:gridCol w="2206401">
                  <a:extLst>
                    <a:ext uri="{9D8B030D-6E8A-4147-A177-3AD203B41FA5}">
                      <a16:colId xmlns:a16="http://schemas.microsoft.com/office/drawing/2014/main" val="2528531943"/>
                    </a:ext>
                  </a:extLst>
                </a:gridCol>
                <a:gridCol w="2206401">
                  <a:extLst>
                    <a:ext uri="{9D8B030D-6E8A-4147-A177-3AD203B41FA5}">
                      <a16:colId xmlns:a16="http://schemas.microsoft.com/office/drawing/2014/main" val="1221336408"/>
                    </a:ext>
                  </a:extLst>
                </a:gridCol>
              </a:tblGrid>
              <a:tr h="370840">
                <a:tc>
                  <a:txBody>
                    <a:bodyPr/>
                    <a:lstStyle/>
                    <a:p>
                      <a:pPr algn="ctr"/>
                      <a:r>
                        <a:rPr lang="en-US" sz="2000" dirty="0"/>
                        <a:t>Component</a:t>
                      </a:r>
                    </a:p>
                  </a:txBody>
                  <a:tcPr/>
                </a:tc>
                <a:tc>
                  <a:txBody>
                    <a:bodyPr/>
                    <a:lstStyle/>
                    <a:p>
                      <a:pPr algn="ctr"/>
                      <a:r>
                        <a:rPr lang="en-US" sz="2000" dirty="0"/>
                        <a:t>Lines of Code</a:t>
                      </a:r>
                    </a:p>
                  </a:txBody>
                  <a:tcPr/>
                </a:tc>
                <a:tc>
                  <a:txBody>
                    <a:bodyPr/>
                    <a:lstStyle/>
                    <a:p>
                      <a:pPr algn="ctr"/>
                      <a:r>
                        <a:rPr lang="en-US" sz="2000" dirty="0"/>
                        <a:t>Generated</a:t>
                      </a:r>
                    </a:p>
                  </a:txBody>
                  <a:tcPr/>
                </a:tc>
                <a:tc>
                  <a:txBody>
                    <a:bodyPr/>
                    <a:lstStyle/>
                    <a:p>
                      <a:pPr algn="ctr"/>
                      <a:r>
                        <a:rPr lang="en-US" sz="2000" dirty="0"/>
                        <a:t>% of Total</a:t>
                      </a:r>
                    </a:p>
                  </a:txBody>
                  <a:tcPr/>
                </a:tc>
                <a:extLst>
                  <a:ext uri="{0D108BD9-81ED-4DB2-BD59-A6C34878D82A}">
                    <a16:rowId xmlns:a16="http://schemas.microsoft.com/office/drawing/2014/main" val="3660542257"/>
                  </a:ext>
                </a:extLst>
              </a:tr>
              <a:tr h="370840">
                <a:tc>
                  <a:txBody>
                    <a:bodyPr/>
                    <a:lstStyle/>
                    <a:p>
                      <a:r>
                        <a:rPr lang="en-US" sz="2000" dirty="0"/>
                        <a:t>SLO Mapping Type</a:t>
                      </a:r>
                    </a:p>
                  </a:txBody>
                  <a:tcPr/>
                </a:tc>
                <a:tc>
                  <a:txBody>
                    <a:bodyPr/>
                    <a:lstStyle/>
                    <a:p>
                      <a:pPr algn="r"/>
                      <a:r>
                        <a:rPr lang="en-US" sz="2000" dirty="0"/>
                        <a:t>53</a:t>
                      </a:r>
                    </a:p>
                  </a:txBody>
                  <a:tcPr/>
                </a:tc>
                <a:tc>
                  <a:txBody>
                    <a:bodyPr/>
                    <a:lstStyle/>
                    <a:p>
                      <a:pPr algn="r"/>
                      <a:r>
                        <a:rPr lang="en-US" sz="2000" dirty="0"/>
                        <a:t>50</a:t>
                      </a:r>
                    </a:p>
                  </a:txBody>
                  <a:tcPr/>
                </a:tc>
                <a:tc>
                  <a:txBody>
                    <a:bodyPr/>
                    <a:lstStyle/>
                    <a:p>
                      <a:pPr algn="r"/>
                      <a:r>
                        <a:rPr lang="en-US" sz="2000" dirty="0"/>
                        <a:t>1%</a:t>
                      </a:r>
                    </a:p>
                  </a:txBody>
                  <a:tcPr/>
                </a:tc>
                <a:extLst>
                  <a:ext uri="{0D108BD9-81ED-4DB2-BD59-A6C34878D82A}">
                    <a16:rowId xmlns:a16="http://schemas.microsoft.com/office/drawing/2014/main" val="487550490"/>
                  </a:ext>
                </a:extLst>
              </a:tr>
              <a:tr h="370840">
                <a:tc>
                  <a:txBody>
                    <a:bodyPr/>
                    <a:lstStyle/>
                    <a:p>
                      <a:r>
                        <a:rPr lang="en-US" sz="2000" dirty="0"/>
                        <a:t>SLO Controller</a:t>
                      </a:r>
                    </a:p>
                  </a:txBody>
                  <a:tcPr/>
                </a:tc>
                <a:tc>
                  <a:txBody>
                    <a:bodyPr/>
                    <a:lstStyle/>
                    <a:p>
                      <a:pPr algn="r"/>
                      <a:r>
                        <a:rPr lang="en-US" sz="2000" dirty="0"/>
                        <a:t>224</a:t>
                      </a:r>
                    </a:p>
                  </a:txBody>
                  <a:tcPr/>
                </a:tc>
                <a:tc>
                  <a:txBody>
                    <a:bodyPr/>
                    <a:lstStyle/>
                    <a:p>
                      <a:pPr algn="r"/>
                      <a:r>
                        <a:rPr lang="en-US" sz="2000" dirty="0"/>
                        <a:t>99</a:t>
                      </a:r>
                    </a:p>
                  </a:txBody>
                  <a:tcPr/>
                </a:tc>
                <a:tc>
                  <a:txBody>
                    <a:bodyPr/>
                    <a:lstStyle/>
                    <a:p>
                      <a:pPr algn="r"/>
                      <a:r>
                        <a:rPr lang="en-US" sz="2000" dirty="0"/>
                        <a:t>6%</a:t>
                      </a:r>
                    </a:p>
                  </a:txBody>
                  <a:tcPr/>
                </a:tc>
                <a:extLst>
                  <a:ext uri="{0D108BD9-81ED-4DB2-BD59-A6C34878D82A}">
                    <a16:rowId xmlns:a16="http://schemas.microsoft.com/office/drawing/2014/main" val="1627530718"/>
                  </a:ext>
                </a:extLst>
              </a:tr>
              <a:tr h="370840">
                <a:tc>
                  <a:txBody>
                    <a:bodyPr/>
                    <a:lstStyle/>
                    <a:p>
                      <a:r>
                        <a:rPr lang="en-US" sz="2000" dirty="0"/>
                        <a:t>Horizontal Elasticity Strategy Controller</a:t>
                      </a:r>
                    </a:p>
                  </a:txBody>
                  <a:tcPr/>
                </a:tc>
                <a:tc>
                  <a:txBody>
                    <a:bodyPr/>
                    <a:lstStyle/>
                    <a:p>
                      <a:pPr algn="r"/>
                      <a:r>
                        <a:rPr lang="en-US" sz="2000" dirty="0"/>
                        <a:t>50</a:t>
                      </a:r>
                    </a:p>
                  </a:txBody>
                  <a:tcPr/>
                </a:tc>
                <a:tc>
                  <a:txBody>
                    <a:bodyPr/>
                    <a:lstStyle/>
                    <a:p>
                      <a:pPr algn="r"/>
                      <a:r>
                        <a:rPr lang="en-US" sz="2000" dirty="0"/>
                        <a:t>40</a:t>
                      </a:r>
                    </a:p>
                  </a:txBody>
                  <a:tcPr/>
                </a:tc>
                <a:tc>
                  <a:txBody>
                    <a:bodyPr/>
                    <a:lstStyle/>
                    <a:p>
                      <a:pPr algn="r"/>
                      <a:r>
                        <a:rPr lang="en-US" sz="2000" dirty="0"/>
                        <a:t>1%</a:t>
                      </a:r>
                    </a:p>
                  </a:txBody>
                  <a:tcPr/>
                </a:tc>
                <a:extLst>
                  <a:ext uri="{0D108BD9-81ED-4DB2-BD59-A6C34878D82A}">
                    <a16:rowId xmlns:a16="http://schemas.microsoft.com/office/drawing/2014/main" val="569308348"/>
                  </a:ext>
                </a:extLst>
              </a:tr>
              <a:tr h="370840">
                <a:tc>
                  <a:txBody>
                    <a:bodyPr/>
                    <a:lstStyle/>
                    <a:p>
                      <a:r>
                        <a:rPr lang="en-US" sz="2000" dirty="0"/>
                        <a:t>Runtime</a:t>
                      </a:r>
                    </a:p>
                  </a:txBody>
                  <a:tcPr/>
                </a:tc>
                <a:tc>
                  <a:txBody>
                    <a:bodyPr/>
                    <a:lstStyle/>
                    <a:p>
                      <a:pPr algn="r"/>
                      <a:r>
                        <a:rPr lang="en-US" sz="2000" dirty="0"/>
                        <a:t>3,669</a:t>
                      </a:r>
                    </a:p>
                  </a:txBody>
                  <a:tcPr/>
                </a:tc>
                <a:tc>
                  <a:txBody>
                    <a:bodyPr/>
                    <a:lstStyle/>
                    <a:p>
                      <a:pPr algn="r"/>
                      <a:r>
                        <a:rPr lang="en-US" sz="2000" dirty="0"/>
                        <a:t>-</a:t>
                      </a:r>
                    </a:p>
                  </a:txBody>
                  <a:tcPr/>
                </a:tc>
                <a:tc>
                  <a:txBody>
                    <a:bodyPr/>
                    <a:lstStyle/>
                    <a:p>
                      <a:pPr algn="r"/>
                      <a:r>
                        <a:rPr lang="en-US" sz="2000" dirty="0"/>
                        <a:t>92%</a:t>
                      </a:r>
                    </a:p>
                  </a:txBody>
                  <a:tcPr/>
                </a:tc>
                <a:extLst>
                  <a:ext uri="{0D108BD9-81ED-4DB2-BD59-A6C34878D82A}">
                    <a16:rowId xmlns:a16="http://schemas.microsoft.com/office/drawing/2014/main" val="4185151315"/>
                  </a:ext>
                </a:extLst>
              </a:tr>
              <a:tr h="370840">
                <a:tc>
                  <a:txBody>
                    <a:bodyPr/>
                    <a:lstStyle/>
                    <a:p>
                      <a:r>
                        <a:rPr lang="en-US" sz="2000" b="1" dirty="0"/>
                        <a:t>Total</a:t>
                      </a:r>
                    </a:p>
                  </a:txBody>
                  <a:tcPr/>
                </a:tc>
                <a:tc>
                  <a:txBody>
                    <a:bodyPr/>
                    <a:lstStyle/>
                    <a:p>
                      <a:pPr algn="r"/>
                      <a:r>
                        <a:rPr lang="en-US" sz="2000" b="1" dirty="0"/>
                        <a:t>3,996</a:t>
                      </a:r>
                    </a:p>
                  </a:txBody>
                  <a:tcPr/>
                </a:tc>
                <a:tc>
                  <a:txBody>
                    <a:bodyPr/>
                    <a:lstStyle/>
                    <a:p>
                      <a:pPr algn="r"/>
                      <a:r>
                        <a:rPr lang="en-US" sz="2000" b="1" dirty="0"/>
                        <a:t>189</a:t>
                      </a:r>
                    </a:p>
                  </a:txBody>
                  <a:tcPr/>
                </a:tc>
                <a:tc>
                  <a:txBody>
                    <a:bodyPr/>
                    <a:lstStyle/>
                    <a:p>
                      <a:pPr algn="r"/>
                      <a:r>
                        <a:rPr lang="en-US" sz="2000" b="1" dirty="0"/>
                        <a:t>100%</a:t>
                      </a:r>
                    </a:p>
                  </a:txBody>
                  <a:tcPr/>
                </a:tc>
                <a:extLst>
                  <a:ext uri="{0D108BD9-81ED-4DB2-BD59-A6C34878D82A}">
                    <a16:rowId xmlns:a16="http://schemas.microsoft.com/office/drawing/2014/main" val="696676672"/>
                  </a:ext>
                </a:extLst>
              </a:tr>
            </a:tbl>
          </a:graphicData>
        </a:graphic>
      </p:graphicFrame>
    </p:spTree>
    <p:extLst>
      <p:ext uri="{BB962C8B-B14F-4D97-AF65-F5344CB8AC3E}">
        <p14:creationId xmlns:p14="http://schemas.microsoft.com/office/powerpoint/2010/main" val="255245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FDF2D-5086-D56D-4691-813E07AD649D}"/>
              </a:ext>
            </a:extLst>
          </p:cNvPr>
          <p:cNvSpPr>
            <a:spLocks noGrp="1"/>
          </p:cNvSpPr>
          <p:nvPr>
            <p:ph type="title"/>
          </p:nvPr>
        </p:nvSpPr>
        <p:spPr>
          <a:xfrm>
            <a:off x="1154954" y="973668"/>
            <a:ext cx="8613886" cy="706964"/>
          </a:xfrm>
        </p:spPr>
        <p:txBody>
          <a:bodyPr/>
          <a:lstStyle/>
          <a:p>
            <a:r>
              <a:rPr lang="en-US" dirty="0"/>
              <a:t>Polaris Scheduler for Edge-Cloud Continuum</a:t>
            </a:r>
          </a:p>
        </p:txBody>
      </p:sp>
      <p:sp>
        <p:nvSpPr>
          <p:cNvPr id="3" name="Content Placeholder 2">
            <a:extLst>
              <a:ext uri="{FF2B5EF4-FFF2-40B4-BE49-F238E27FC236}">
                <a16:creationId xmlns:a16="http://schemas.microsoft.com/office/drawing/2014/main" id="{9D43DF7B-7C8F-CCCE-590F-69552454620F}"/>
              </a:ext>
            </a:extLst>
          </p:cNvPr>
          <p:cNvSpPr>
            <a:spLocks noGrp="1"/>
          </p:cNvSpPr>
          <p:nvPr>
            <p:ph idx="1"/>
          </p:nvPr>
        </p:nvSpPr>
        <p:spPr>
          <a:xfrm>
            <a:off x="478675" y="2493618"/>
            <a:ext cx="11234650" cy="437339"/>
          </a:xfrm>
        </p:spPr>
        <p:txBody>
          <a:bodyPr/>
          <a:lstStyle/>
          <a:p>
            <a:r>
              <a:rPr lang="en-US" dirty="0"/>
              <a:t>Plugins-based, Edge-sensitive, and SLO-aware scheduling framework for Edge-Cloud Continuum</a:t>
            </a:r>
          </a:p>
          <a:p>
            <a:endParaRPr lang="en-US" dirty="0"/>
          </a:p>
          <a:p>
            <a:endParaRPr lang="en-US" dirty="0"/>
          </a:p>
        </p:txBody>
      </p:sp>
      <p:sp>
        <p:nvSpPr>
          <p:cNvPr id="4" name="Footer Placeholder 6">
            <a:extLst>
              <a:ext uri="{FF2B5EF4-FFF2-40B4-BE49-F238E27FC236}">
                <a16:creationId xmlns:a16="http://schemas.microsoft.com/office/drawing/2014/main" id="{9EE8D595-B561-FC00-203D-376ADD2923F9}"/>
              </a:ext>
            </a:extLst>
          </p:cNvPr>
          <p:cNvSpPr>
            <a:spLocks noGrp="1"/>
          </p:cNvSpPr>
          <p:nvPr>
            <p:ph type="ftr" sz="quarter" idx="11"/>
          </p:nvPr>
        </p:nvSpPr>
        <p:spPr>
          <a:xfrm>
            <a:off x="561110" y="6177280"/>
            <a:ext cx="9207730" cy="874960"/>
          </a:xfrm>
        </p:spPr>
        <p:txBody>
          <a:bodyPr/>
          <a:lstStyle/>
          <a:p>
            <a:r>
              <a:rPr lang="en-US" dirty="0"/>
              <a:t>Nastic, S., </a:t>
            </a:r>
            <a:r>
              <a:rPr lang="en-US" dirty="0" err="1"/>
              <a:t>Pusztai</a:t>
            </a:r>
            <a:r>
              <a:rPr lang="en-US" dirty="0"/>
              <a:t>, T., </a:t>
            </a:r>
            <a:r>
              <a:rPr lang="en-US" dirty="0" err="1"/>
              <a:t>Morichetta</a:t>
            </a:r>
            <a:r>
              <a:rPr lang="en-US" dirty="0"/>
              <a:t>, A., </a:t>
            </a:r>
            <a:r>
              <a:rPr lang="en-US" dirty="0" err="1"/>
              <a:t>Casamayor</a:t>
            </a:r>
            <a:r>
              <a:rPr lang="en-US" dirty="0"/>
              <a:t> Pujol, V., Dustdar, S., </a:t>
            </a:r>
            <a:r>
              <a:rPr lang="en-US" dirty="0" err="1"/>
              <a:t>Vii</a:t>
            </a:r>
            <a:r>
              <a:rPr lang="en-US" dirty="0"/>
              <a:t>, D., &amp; Xiong, Y. (2021). Polaris scheduler: Edge sensitive and </a:t>
            </a:r>
            <a:r>
              <a:rPr lang="en-US" dirty="0" err="1"/>
              <a:t>slo</a:t>
            </a:r>
            <a:r>
              <a:rPr lang="en-US" dirty="0"/>
              <a:t> aware workload scheduling in cloud-edge-</a:t>
            </a:r>
            <a:r>
              <a:rPr lang="en-US" dirty="0" err="1"/>
              <a:t>iot</a:t>
            </a:r>
            <a:r>
              <a:rPr lang="en-US" dirty="0"/>
              <a:t> clusters. In IEEE 14th International Conference on Cloud Computing (CLOUD) (pp. 206–216).</a:t>
            </a:r>
          </a:p>
        </p:txBody>
      </p:sp>
      <p:pic>
        <p:nvPicPr>
          <p:cNvPr id="5" name="Picture 4">
            <a:extLst>
              <a:ext uri="{FF2B5EF4-FFF2-40B4-BE49-F238E27FC236}">
                <a16:creationId xmlns:a16="http://schemas.microsoft.com/office/drawing/2014/main" id="{FD0A4B3F-6922-00F3-90C3-2F0690219A88}"/>
              </a:ext>
            </a:extLst>
          </p:cNvPr>
          <p:cNvPicPr>
            <a:picLocks noChangeAspect="1"/>
          </p:cNvPicPr>
          <p:nvPr/>
        </p:nvPicPr>
        <p:blipFill>
          <a:blip r:embed="rId3"/>
          <a:stretch>
            <a:fillRect/>
          </a:stretch>
        </p:blipFill>
        <p:spPr>
          <a:xfrm>
            <a:off x="2997200" y="2943119"/>
            <a:ext cx="8255000" cy="3486089"/>
          </a:xfrm>
          <a:prstGeom prst="rect">
            <a:avLst/>
          </a:prstGeom>
        </p:spPr>
      </p:pic>
      <p:sp>
        <p:nvSpPr>
          <p:cNvPr id="6" name="Arrow: Right 5">
            <a:extLst>
              <a:ext uri="{FF2B5EF4-FFF2-40B4-BE49-F238E27FC236}">
                <a16:creationId xmlns:a16="http://schemas.microsoft.com/office/drawing/2014/main" id="{E242A555-FD47-161A-0E1F-1821A8D3D9E0}"/>
              </a:ext>
            </a:extLst>
          </p:cNvPr>
          <p:cNvSpPr/>
          <p:nvPr/>
        </p:nvSpPr>
        <p:spPr>
          <a:xfrm>
            <a:off x="187200" y="3437776"/>
            <a:ext cx="2268000" cy="996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Scheduler’s Plugins</a:t>
            </a:r>
          </a:p>
        </p:txBody>
      </p:sp>
      <p:sp>
        <p:nvSpPr>
          <p:cNvPr id="7" name="Arrow: Right 6">
            <a:extLst>
              <a:ext uri="{FF2B5EF4-FFF2-40B4-BE49-F238E27FC236}">
                <a16:creationId xmlns:a16="http://schemas.microsoft.com/office/drawing/2014/main" id="{07723E89-5A08-3972-CE6B-8312DCD51241}"/>
              </a:ext>
            </a:extLst>
          </p:cNvPr>
          <p:cNvSpPr/>
          <p:nvPr/>
        </p:nvSpPr>
        <p:spPr>
          <a:xfrm>
            <a:off x="187200" y="4895738"/>
            <a:ext cx="2268000" cy="996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Scheduling Lifecycle</a:t>
            </a:r>
          </a:p>
        </p:txBody>
      </p:sp>
    </p:spTree>
    <p:extLst>
      <p:ext uri="{BB962C8B-B14F-4D97-AF65-F5344CB8AC3E}">
        <p14:creationId xmlns:p14="http://schemas.microsoft.com/office/powerpoint/2010/main" val="615045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5CF9-EE4E-98A7-65EA-DA8E5C5D9978}"/>
              </a:ext>
            </a:extLst>
          </p:cNvPr>
          <p:cNvSpPr>
            <a:spLocks noGrp="1"/>
          </p:cNvSpPr>
          <p:nvPr>
            <p:ph type="title"/>
          </p:nvPr>
        </p:nvSpPr>
        <p:spPr/>
        <p:txBody>
          <a:bodyPr/>
          <a:lstStyle/>
          <a:p>
            <a:r>
              <a:rPr lang="en-US" dirty="0"/>
              <a:t>Scheduler Global Scalability Results</a:t>
            </a:r>
          </a:p>
        </p:txBody>
      </p:sp>
      <p:pic>
        <p:nvPicPr>
          <p:cNvPr id="7" name="Picture 6">
            <a:extLst>
              <a:ext uri="{FF2B5EF4-FFF2-40B4-BE49-F238E27FC236}">
                <a16:creationId xmlns:a16="http://schemas.microsoft.com/office/drawing/2014/main" id="{44717E20-53AF-4955-8960-960C7D525545}"/>
              </a:ext>
            </a:extLst>
          </p:cNvPr>
          <p:cNvPicPr>
            <a:picLocks noChangeAspect="1"/>
          </p:cNvPicPr>
          <p:nvPr/>
        </p:nvPicPr>
        <p:blipFill>
          <a:blip r:embed="rId2"/>
          <a:stretch>
            <a:fillRect/>
          </a:stretch>
        </p:blipFill>
        <p:spPr>
          <a:xfrm>
            <a:off x="492541" y="3200892"/>
            <a:ext cx="5603459" cy="3398488"/>
          </a:xfrm>
          <a:prstGeom prst="rect">
            <a:avLst/>
          </a:prstGeom>
        </p:spPr>
      </p:pic>
      <p:pic>
        <p:nvPicPr>
          <p:cNvPr id="9" name="Picture 8">
            <a:extLst>
              <a:ext uri="{FF2B5EF4-FFF2-40B4-BE49-F238E27FC236}">
                <a16:creationId xmlns:a16="http://schemas.microsoft.com/office/drawing/2014/main" id="{6911E5B3-168C-C32D-86A6-949320B3AC1B}"/>
              </a:ext>
            </a:extLst>
          </p:cNvPr>
          <p:cNvPicPr>
            <a:picLocks noChangeAspect="1"/>
          </p:cNvPicPr>
          <p:nvPr/>
        </p:nvPicPr>
        <p:blipFill>
          <a:blip r:embed="rId3"/>
          <a:stretch>
            <a:fillRect/>
          </a:stretch>
        </p:blipFill>
        <p:spPr>
          <a:xfrm>
            <a:off x="6482080" y="3307080"/>
            <a:ext cx="4991099" cy="3186112"/>
          </a:xfrm>
          <a:prstGeom prst="rect">
            <a:avLst/>
          </a:prstGeom>
        </p:spPr>
      </p:pic>
      <p:sp>
        <p:nvSpPr>
          <p:cNvPr id="11" name="TextBox 10">
            <a:extLst>
              <a:ext uri="{FF2B5EF4-FFF2-40B4-BE49-F238E27FC236}">
                <a16:creationId xmlns:a16="http://schemas.microsoft.com/office/drawing/2014/main" id="{D7DF8EB1-DB6C-C110-401E-70B667BBF6E7}"/>
              </a:ext>
            </a:extLst>
          </p:cNvPr>
          <p:cNvSpPr txBox="1"/>
          <p:nvPr/>
        </p:nvSpPr>
        <p:spPr>
          <a:xfrm>
            <a:off x="3434080" y="2594094"/>
            <a:ext cx="6096000" cy="461665"/>
          </a:xfrm>
          <a:prstGeom prst="rect">
            <a:avLst/>
          </a:prstGeom>
          <a:noFill/>
        </p:spPr>
        <p:txBody>
          <a:bodyPr wrap="square">
            <a:spAutoFit/>
          </a:bodyPr>
          <a:lstStyle/>
          <a:p>
            <a:pPr>
              <a:spcBef>
                <a:spcPts val="1000"/>
              </a:spcBef>
              <a:buClr>
                <a:schemeClr val="accent1"/>
              </a:buClr>
              <a:buSzPct val="80000"/>
            </a:pPr>
            <a:r>
              <a:rPr lang="en-US" sz="2400" dirty="0">
                <a:solidFill>
                  <a:schemeClr val="accent1"/>
                </a:solidFill>
              </a:rPr>
              <a:t>Scalability with Respect to Infrastructure</a:t>
            </a:r>
          </a:p>
        </p:txBody>
      </p:sp>
    </p:spTree>
    <p:extLst>
      <p:ext uri="{BB962C8B-B14F-4D97-AF65-F5344CB8AC3E}">
        <p14:creationId xmlns:p14="http://schemas.microsoft.com/office/powerpoint/2010/main" val="1438959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5CF9-EE4E-98A7-65EA-DA8E5C5D9978}"/>
              </a:ext>
            </a:extLst>
          </p:cNvPr>
          <p:cNvSpPr>
            <a:spLocks noGrp="1"/>
          </p:cNvSpPr>
          <p:nvPr>
            <p:ph type="title"/>
          </p:nvPr>
        </p:nvSpPr>
        <p:spPr/>
        <p:txBody>
          <a:bodyPr/>
          <a:lstStyle/>
          <a:p>
            <a:r>
              <a:rPr lang="en-US" dirty="0"/>
              <a:t>Scheduler Global Scalability Results</a:t>
            </a:r>
          </a:p>
        </p:txBody>
      </p:sp>
      <p:pic>
        <p:nvPicPr>
          <p:cNvPr id="6" name="Picture 5">
            <a:extLst>
              <a:ext uri="{FF2B5EF4-FFF2-40B4-BE49-F238E27FC236}">
                <a16:creationId xmlns:a16="http://schemas.microsoft.com/office/drawing/2014/main" id="{E2C8E466-A6F1-2641-6A31-D8CEB69B7D48}"/>
              </a:ext>
            </a:extLst>
          </p:cNvPr>
          <p:cNvPicPr>
            <a:picLocks noChangeAspect="1"/>
          </p:cNvPicPr>
          <p:nvPr/>
        </p:nvPicPr>
        <p:blipFill>
          <a:blip r:embed="rId2"/>
          <a:stretch>
            <a:fillRect/>
          </a:stretch>
        </p:blipFill>
        <p:spPr>
          <a:xfrm>
            <a:off x="5984240" y="2883255"/>
            <a:ext cx="5634354" cy="3848513"/>
          </a:xfrm>
          <a:prstGeom prst="rect">
            <a:avLst/>
          </a:prstGeom>
        </p:spPr>
      </p:pic>
      <p:pic>
        <p:nvPicPr>
          <p:cNvPr id="11" name="Picture 10">
            <a:extLst>
              <a:ext uri="{FF2B5EF4-FFF2-40B4-BE49-F238E27FC236}">
                <a16:creationId xmlns:a16="http://schemas.microsoft.com/office/drawing/2014/main" id="{00BB84BD-F65C-9E77-6429-07F8734CA9FA}"/>
              </a:ext>
            </a:extLst>
          </p:cNvPr>
          <p:cNvPicPr>
            <a:picLocks noChangeAspect="1"/>
          </p:cNvPicPr>
          <p:nvPr/>
        </p:nvPicPr>
        <p:blipFill>
          <a:blip r:embed="rId3"/>
          <a:stretch>
            <a:fillRect/>
          </a:stretch>
        </p:blipFill>
        <p:spPr>
          <a:xfrm>
            <a:off x="243840" y="2883255"/>
            <a:ext cx="5496560" cy="2518822"/>
          </a:xfrm>
          <a:prstGeom prst="rect">
            <a:avLst/>
          </a:prstGeom>
        </p:spPr>
      </p:pic>
      <p:sp>
        <p:nvSpPr>
          <p:cNvPr id="13" name="TextBox 12">
            <a:extLst>
              <a:ext uri="{FF2B5EF4-FFF2-40B4-BE49-F238E27FC236}">
                <a16:creationId xmlns:a16="http://schemas.microsoft.com/office/drawing/2014/main" id="{0C58F5E7-59E9-08E0-73EE-C73D083991D9}"/>
              </a:ext>
            </a:extLst>
          </p:cNvPr>
          <p:cNvSpPr txBox="1"/>
          <p:nvPr/>
        </p:nvSpPr>
        <p:spPr>
          <a:xfrm>
            <a:off x="2098040" y="2421590"/>
            <a:ext cx="7528560" cy="461665"/>
          </a:xfrm>
          <a:prstGeom prst="rect">
            <a:avLst/>
          </a:prstGeom>
          <a:noFill/>
        </p:spPr>
        <p:txBody>
          <a:bodyPr wrap="square">
            <a:spAutoFit/>
          </a:bodyPr>
          <a:lstStyle/>
          <a:p>
            <a:pPr>
              <a:spcBef>
                <a:spcPts val="1000"/>
              </a:spcBef>
              <a:buClr>
                <a:schemeClr val="accent1"/>
              </a:buClr>
              <a:buSzPct val="80000"/>
            </a:pPr>
            <a:r>
              <a:rPr lang="en-US" sz="2400" dirty="0">
                <a:solidFill>
                  <a:schemeClr val="accent1"/>
                </a:solidFill>
              </a:rPr>
              <a:t>Scalability with Respect to Workload Throughput</a:t>
            </a:r>
          </a:p>
        </p:txBody>
      </p:sp>
    </p:spTree>
    <p:extLst>
      <p:ext uri="{BB962C8B-B14F-4D97-AF65-F5344CB8AC3E}">
        <p14:creationId xmlns:p14="http://schemas.microsoft.com/office/powerpoint/2010/main" val="3936742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0C91-6176-45EF-9FA4-B4576BF598AB}"/>
              </a:ext>
            </a:extLst>
          </p:cNvPr>
          <p:cNvSpPr>
            <a:spLocks noGrp="1"/>
          </p:cNvSpPr>
          <p:nvPr>
            <p:ph type="title"/>
          </p:nvPr>
        </p:nvSpPr>
        <p:spPr/>
        <p:txBody>
          <a:bodyPr/>
          <a:lstStyle/>
          <a:p>
            <a:r>
              <a:rPr lang="en-US" dirty="0"/>
              <a:t>Scheduler SLO Compliance Results</a:t>
            </a:r>
          </a:p>
        </p:txBody>
      </p:sp>
      <p:sp>
        <p:nvSpPr>
          <p:cNvPr id="4" name="Slide Number Placeholder 3">
            <a:extLst>
              <a:ext uri="{FF2B5EF4-FFF2-40B4-BE49-F238E27FC236}">
                <a16:creationId xmlns:a16="http://schemas.microsoft.com/office/drawing/2014/main" id="{735ADF7B-417F-4032-B259-0A5026F44E85}"/>
              </a:ext>
            </a:extLst>
          </p:cNvPr>
          <p:cNvSpPr>
            <a:spLocks noGrp="1"/>
          </p:cNvSpPr>
          <p:nvPr>
            <p:ph type="sldNum" sz="quarter" idx="12"/>
          </p:nvPr>
        </p:nvSpPr>
        <p:spPr/>
        <p:txBody>
          <a:bodyPr/>
          <a:lstStyle/>
          <a:p>
            <a:fld id="{9904B19D-4A05-4630-ACAB-567FF9C64F78}" type="slidenum">
              <a:rPr lang="en-US" smtClean="0"/>
              <a:t>26</a:t>
            </a:fld>
            <a:endParaRPr lang="en-US"/>
          </a:p>
        </p:txBody>
      </p:sp>
      <p:pic>
        <p:nvPicPr>
          <p:cNvPr id="6" name="Picture 5">
            <a:extLst>
              <a:ext uri="{FF2B5EF4-FFF2-40B4-BE49-F238E27FC236}">
                <a16:creationId xmlns:a16="http://schemas.microsoft.com/office/drawing/2014/main" id="{A8E20FDD-4ACA-4979-A546-FCB3CB4DFD4A}"/>
              </a:ext>
            </a:extLst>
          </p:cNvPr>
          <p:cNvPicPr>
            <a:picLocks noChangeAspect="1"/>
          </p:cNvPicPr>
          <p:nvPr/>
        </p:nvPicPr>
        <p:blipFill>
          <a:blip r:embed="rId2"/>
          <a:stretch>
            <a:fillRect/>
          </a:stretch>
        </p:blipFill>
        <p:spPr>
          <a:xfrm>
            <a:off x="0" y="2481590"/>
            <a:ext cx="5885123" cy="2579056"/>
          </a:xfrm>
          <a:prstGeom prst="rect">
            <a:avLst/>
          </a:prstGeom>
        </p:spPr>
      </p:pic>
      <p:pic>
        <p:nvPicPr>
          <p:cNvPr id="7" name="Picture 6">
            <a:extLst>
              <a:ext uri="{FF2B5EF4-FFF2-40B4-BE49-F238E27FC236}">
                <a16:creationId xmlns:a16="http://schemas.microsoft.com/office/drawing/2014/main" id="{B620743C-2C4D-4FCE-BB27-A98E02897158}"/>
              </a:ext>
            </a:extLst>
          </p:cNvPr>
          <p:cNvPicPr>
            <a:picLocks noChangeAspect="1"/>
          </p:cNvPicPr>
          <p:nvPr/>
        </p:nvPicPr>
        <p:blipFill>
          <a:blip r:embed="rId3"/>
          <a:stretch>
            <a:fillRect/>
          </a:stretch>
        </p:blipFill>
        <p:spPr>
          <a:xfrm>
            <a:off x="5877630" y="2590404"/>
            <a:ext cx="5953095" cy="2469276"/>
          </a:xfrm>
          <a:prstGeom prst="rect">
            <a:avLst/>
          </a:prstGeom>
        </p:spPr>
      </p:pic>
      <p:sp>
        <p:nvSpPr>
          <p:cNvPr id="8" name="TextBox 7">
            <a:extLst>
              <a:ext uri="{FF2B5EF4-FFF2-40B4-BE49-F238E27FC236}">
                <a16:creationId xmlns:a16="http://schemas.microsoft.com/office/drawing/2014/main" id="{54756D09-3A4E-476E-87A8-9BCBD26D9D30}"/>
              </a:ext>
            </a:extLst>
          </p:cNvPr>
          <p:cNvSpPr txBox="1"/>
          <p:nvPr/>
        </p:nvSpPr>
        <p:spPr>
          <a:xfrm>
            <a:off x="1060214" y="5246527"/>
            <a:ext cx="3370410" cy="369332"/>
          </a:xfrm>
          <a:prstGeom prst="rect">
            <a:avLst/>
          </a:prstGeom>
          <a:noFill/>
        </p:spPr>
        <p:txBody>
          <a:bodyPr wrap="none" rtlCol="0">
            <a:spAutoFit/>
          </a:bodyPr>
          <a:lstStyle/>
          <a:p>
            <a:r>
              <a:rPr lang="en-US" dirty="0"/>
              <a:t>Avg. Max Latencies vs SLO Bounds</a:t>
            </a:r>
          </a:p>
        </p:txBody>
      </p:sp>
      <p:sp>
        <p:nvSpPr>
          <p:cNvPr id="9" name="TextBox 8">
            <a:extLst>
              <a:ext uri="{FF2B5EF4-FFF2-40B4-BE49-F238E27FC236}">
                <a16:creationId xmlns:a16="http://schemas.microsoft.com/office/drawing/2014/main" id="{CBA6E02D-CFDE-45CF-B069-3079CE501801}"/>
              </a:ext>
            </a:extLst>
          </p:cNvPr>
          <p:cNvSpPr txBox="1"/>
          <p:nvPr/>
        </p:nvSpPr>
        <p:spPr>
          <a:xfrm>
            <a:off x="6871202" y="5168494"/>
            <a:ext cx="3481338" cy="369332"/>
          </a:xfrm>
          <a:prstGeom prst="rect">
            <a:avLst/>
          </a:prstGeom>
          <a:noFill/>
        </p:spPr>
        <p:txBody>
          <a:bodyPr wrap="none" rtlCol="0">
            <a:spAutoFit/>
          </a:bodyPr>
          <a:lstStyle/>
          <a:p>
            <a:r>
              <a:rPr lang="en-US" dirty="0"/>
              <a:t>Avg. Min Bandwidth vs SLO Bounds</a:t>
            </a:r>
          </a:p>
        </p:txBody>
      </p:sp>
      <p:sp>
        <p:nvSpPr>
          <p:cNvPr id="11" name="Footer Placeholder 6">
            <a:extLst>
              <a:ext uri="{FF2B5EF4-FFF2-40B4-BE49-F238E27FC236}">
                <a16:creationId xmlns:a16="http://schemas.microsoft.com/office/drawing/2014/main" id="{E8385131-D1C2-5FBE-8DAC-03270C43C754}"/>
              </a:ext>
            </a:extLst>
          </p:cNvPr>
          <p:cNvSpPr>
            <a:spLocks noGrp="1"/>
          </p:cNvSpPr>
          <p:nvPr>
            <p:ph type="ftr" sz="quarter" idx="11"/>
          </p:nvPr>
        </p:nvSpPr>
        <p:spPr>
          <a:xfrm>
            <a:off x="561110" y="5933440"/>
            <a:ext cx="9207730" cy="874960"/>
          </a:xfrm>
        </p:spPr>
        <p:txBody>
          <a:bodyPr/>
          <a:lstStyle/>
          <a:p>
            <a:endParaRPr lang="en-US" dirty="0"/>
          </a:p>
          <a:p>
            <a:r>
              <a:rPr lang="en-US" dirty="0" err="1"/>
              <a:t>Pusztai</a:t>
            </a:r>
            <a:r>
              <a:rPr lang="en-US" dirty="0"/>
              <a:t>, T., Nastic, S., </a:t>
            </a:r>
            <a:r>
              <a:rPr lang="en-US" dirty="0" err="1"/>
              <a:t>Morichetta</a:t>
            </a:r>
            <a:r>
              <a:rPr lang="en-US" dirty="0"/>
              <a:t>, A., </a:t>
            </a:r>
            <a:r>
              <a:rPr lang="en-US" dirty="0" err="1"/>
              <a:t>Casamayor</a:t>
            </a:r>
            <a:r>
              <a:rPr lang="en-US" dirty="0"/>
              <a:t> Pujol, V., </a:t>
            </a:r>
            <a:r>
              <a:rPr lang="en-US" dirty="0" err="1"/>
              <a:t>Raith</a:t>
            </a:r>
            <a:r>
              <a:rPr lang="en-US" dirty="0"/>
              <a:t>, P., Dustdar, S., … Zhang, Z. (2022). Polaris Scheduler: SLO- and Topology-aware Microservices Scheduling at the Edge. </a:t>
            </a:r>
          </a:p>
        </p:txBody>
      </p:sp>
    </p:spTree>
    <p:extLst>
      <p:ext uri="{BB962C8B-B14F-4D97-AF65-F5344CB8AC3E}">
        <p14:creationId xmlns:p14="http://schemas.microsoft.com/office/powerpoint/2010/main" val="418402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0795-44F6-2ED8-0EB0-428349ECED64}"/>
              </a:ext>
            </a:extLst>
          </p:cNvPr>
          <p:cNvSpPr>
            <a:spLocks noGrp="1"/>
          </p:cNvSpPr>
          <p:nvPr>
            <p:ph type="title"/>
          </p:nvPr>
        </p:nvSpPr>
        <p:spPr/>
        <p:txBody>
          <a:bodyPr/>
          <a:lstStyle/>
          <a:p>
            <a:r>
              <a:rPr lang="en-US" dirty="0"/>
              <a:t>Work in progress</a:t>
            </a:r>
          </a:p>
        </p:txBody>
      </p:sp>
      <p:sp>
        <p:nvSpPr>
          <p:cNvPr id="6" name="TextBox 5">
            <a:extLst>
              <a:ext uri="{FF2B5EF4-FFF2-40B4-BE49-F238E27FC236}">
                <a16:creationId xmlns:a16="http://schemas.microsoft.com/office/drawing/2014/main" id="{5D9CC9D7-4177-39D1-F52F-3E25EF80820B}"/>
              </a:ext>
            </a:extLst>
          </p:cNvPr>
          <p:cNvSpPr txBox="1"/>
          <p:nvPr/>
        </p:nvSpPr>
        <p:spPr>
          <a:xfrm>
            <a:off x="1006561" y="2329934"/>
            <a:ext cx="4795520" cy="830997"/>
          </a:xfrm>
          <a:prstGeom prst="rect">
            <a:avLst/>
          </a:prstGeom>
          <a:noFill/>
        </p:spPr>
        <p:txBody>
          <a:bodyPr wrap="square">
            <a:spAutoFit/>
          </a:bodyPr>
          <a:lstStyle/>
          <a:p>
            <a:pPr>
              <a:spcBef>
                <a:spcPts val="1000"/>
              </a:spcBef>
              <a:buClr>
                <a:schemeClr val="accent1"/>
              </a:buClr>
              <a:buSzPct val="80000"/>
            </a:pPr>
            <a:r>
              <a:rPr lang="en-US" sz="2400" dirty="0">
                <a:solidFill>
                  <a:schemeClr val="accent1"/>
                </a:solidFill>
              </a:rPr>
              <a:t>Metadata-based Workload Profiling</a:t>
            </a:r>
          </a:p>
        </p:txBody>
      </p:sp>
      <p:pic>
        <p:nvPicPr>
          <p:cNvPr id="1026" name="Picture 2">
            <a:extLst>
              <a:ext uri="{FF2B5EF4-FFF2-40B4-BE49-F238E27FC236}">
                <a16:creationId xmlns:a16="http://schemas.microsoft.com/office/drawing/2014/main" id="{161E23DA-4ED2-2938-9663-3CEDBE3D3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239" y="3343810"/>
            <a:ext cx="4243601" cy="30424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48F7A2E-C782-8028-4D0D-4A6580904F1F}"/>
              </a:ext>
            </a:extLst>
          </p:cNvPr>
          <p:cNvPicPr>
            <a:picLocks noChangeAspect="1"/>
          </p:cNvPicPr>
          <p:nvPr/>
        </p:nvPicPr>
        <p:blipFill>
          <a:blip r:embed="rId3"/>
          <a:stretch>
            <a:fillRect/>
          </a:stretch>
        </p:blipFill>
        <p:spPr>
          <a:xfrm>
            <a:off x="913765" y="3343811"/>
            <a:ext cx="4211956" cy="3042457"/>
          </a:xfrm>
          <a:prstGeom prst="rect">
            <a:avLst/>
          </a:prstGeom>
        </p:spPr>
      </p:pic>
      <p:sp>
        <p:nvSpPr>
          <p:cNvPr id="9" name="TextBox 8">
            <a:extLst>
              <a:ext uri="{FF2B5EF4-FFF2-40B4-BE49-F238E27FC236}">
                <a16:creationId xmlns:a16="http://schemas.microsoft.com/office/drawing/2014/main" id="{D210CC0F-9F4B-E489-A2D7-CDE4778400D5}"/>
              </a:ext>
            </a:extLst>
          </p:cNvPr>
          <p:cNvSpPr txBox="1"/>
          <p:nvPr/>
        </p:nvSpPr>
        <p:spPr>
          <a:xfrm>
            <a:off x="6570240" y="2329934"/>
            <a:ext cx="4795520" cy="830997"/>
          </a:xfrm>
          <a:prstGeom prst="rect">
            <a:avLst/>
          </a:prstGeom>
          <a:noFill/>
        </p:spPr>
        <p:txBody>
          <a:bodyPr wrap="square">
            <a:spAutoFit/>
          </a:bodyPr>
          <a:lstStyle/>
          <a:p>
            <a:pPr>
              <a:spcBef>
                <a:spcPts val="1000"/>
              </a:spcBef>
              <a:buClr>
                <a:schemeClr val="accent1"/>
              </a:buClr>
              <a:buSzPct val="80000"/>
            </a:pPr>
            <a:r>
              <a:rPr lang="en-US" sz="2400" dirty="0">
                <a:solidFill>
                  <a:schemeClr val="accent1"/>
                </a:solidFill>
              </a:rPr>
              <a:t>Optimal function invocation for WASM-based FaaS </a:t>
            </a:r>
          </a:p>
        </p:txBody>
      </p:sp>
    </p:spTree>
    <p:extLst>
      <p:ext uri="{BB962C8B-B14F-4D97-AF65-F5344CB8AC3E}">
        <p14:creationId xmlns:p14="http://schemas.microsoft.com/office/powerpoint/2010/main" val="2293192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A8F1F-D549-E75B-E97C-DF04C17B66A6}"/>
              </a:ext>
            </a:extLst>
          </p:cNvPr>
          <p:cNvSpPr>
            <a:spLocks noGrp="1"/>
          </p:cNvSpPr>
          <p:nvPr>
            <p:ph idx="1"/>
          </p:nvPr>
        </p:nvSpPr>
        <p:spPr>
          <a:xfrm>
            <a:off x="809842" y="2294960"/>
            <a:ext cx="10282756" cy="1198810"/>
          </a:xfrm>
        </p:spPr>
        <p:txBody>
          <a:bodyPr>
            <a:normAutofit/>
          </a:bodyPr>
          <a:lstStyle/>
          <a:p>
            <a:pPr marL="0" indent="0" algn="ctr">
              <a:buNone/>
            </a:pPr>
            <a:r>
              <a:rPr lang="en-US" sz="5400" dirty="0"/>
              <a:t>Thank you for your attention!</a:t>
            </a:r>
          </a:p>
          <a:p>
            <a:pPr marL="0" indent="0" algn="ctr">
              <a:buNone/>
            </a:pPr>
            <a:endParaRPr lang="en-US" sz="5400" dirty="0"/>
          </a:p>
        </p:txBody>
      </p:sp>
      <p:sp>
        <p:nvSpPr>
          <p:cNvPr id="4" name="Content Placeholder 2">
            <a:extLst>
              <a:ext uri="{FF2B5EF4-FFF2-40B4-BE49-F238E27FC236}">
                <a16:creationId xmlns:a16="http://schemas.microsoft.com/office/drawing/2014/main" id="{33AE813C-E7F5-6256-6A56-766E1D64ECB1}"/>
              </a:ext>
            </a:extLst>
          </p:cNvPr>
          <p:cNvSpPr txBox="1">
            <a:spLocks/>
          </p:cNvSpPr>
          <p:nvPr/>
        </p:nvSpPr>
        <p:spPr>
          <a:xfrm>
            <a:off x="1053737" y="3790342"/>
            <a:ext cx="6649569" cy="25494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225"/>
              </a:spcBef>
              <a:spcAft>
                <a:spcPts val="0"/>
              </a:spcAft>
              <a:buClr>
                <a:schemeClr val="accent1"/>
              </a:buClr>
              <a:buSzPct val="80000"/>
              <a:buFont typeface="Arial" panose="020B0604020202020204" pitchFamily="34" charset="0"/>
              <a:buChar char="•"/>
              <a:defRPr sz="1600" b="0" i="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225"/>
              </a:spcBef>
              <a:spcAft>
                <a:spcPts val="0"/>
              </a:spcAft>
              <a:buClr>
                <a:schemeClr val="accent1"/>
              </a:buClr>
              <a:buSzPct val="80000"/>
              <a:buFont typeface="Arial" panose="020B0604020202020204" pitchFamily="34" charset="0"/>
              <a:buChar char="•"/>
              <a:defRPr sz="1400" b="0" i="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225"/>
              </a:spcBef>
              <a:spcAft>
                <a:spcPts val="0"/>
              </a:spcAft>
              <a:buClr>
                <a:schemeClr val="accent1"/>
              </a:buClr>
              <a:buSzPct val="80000"/>
              <a:buFont typeface="Arial" panose="020B0604020202020204" pitchFamily="34" charset="0"/>
              <a:buChar char="•"/>
              <a:defRPr sz="1200" b="0" i="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225"/>
              </a:spcBef>
              <a:spcAft>
                <a:spcPts val="0"/>
              </a:spcAft>
              <a:buClr>
                <a:schemeClr val="accent1"/>
              </a:buClr>
              <a:buSzPct val="80000"/>
              <a:buFont typeface="Arial" panose="020B0604020202020204" pitchFamily="34" charset="0"/>
              <a:buChar char="•"/>
              <a:defRPr sz="1200" b="0" i="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Find me at: </a:t>
            </a:r>
            <a:r>
              <a:rPr lang="en-US" sz="2400" b="1" dirty="0">
                <a:solidFill>
                  <a:srgbClr val="A53971"/>
                </a:solidFill>
              </a:rPr>
              <a:t>www.nastic.at</a:t>
            </a:r>
          </a:p>
          <a:p>
            <a:endParaRPr lang="en-US" sz="2400" dirty="0"/>
          </a:p>
          <a:p>
            <a:r>
              <a:rPr lang="en-US" sz="2400" dirty="0"/>
              <a:t>Drop me an email: </a:t>
            </a:r>
            <a:r>
              <a:rPr lang="en-US" sz="2400" b="1" dirty="0">
                <a:solidFill>
                  <a:srgbClr val="A53971"/>
                </a:solidFill>
              </a:rPr>
              <a:t>snastic@dsg.tuwien.ac.at</a:t>
            </a:r>
          </a:p>
          <a:p>
            <a:pPr marL="0" indent="0">
              <a:buNone/>
            </a:pPr>
            <a:endParaRPr lang="en-US" sz="2400" b="1" dirty="0">
              <a:solidFill>
                <a:srgbClr val="A53971"/>
              </a:solidFill>
            </a:endParaRPr>
          </a:p>
        </p:txBody>
      </p:sp>
      <p:pic>
        <p:nvPicPr>
          <p:cNvPr id="6" name="Picture 5">
            <a:extLst>
              <a:ext uri="{FF2B5EF4-FFF2-40B4-BE49-F238E27FC236}">
                <a16:creationId xmlns:a16="http://schemas.microsoft.com/office/drawing/2014/main" id="{9DB931EC-E383-34AF-1F6E-D255EB6F68D0}"/>
              </a:ext>
            </a:extLst>
          </p:cNvPr>
          <p:cNvPicPr>
            <a:picLocks noChangeAspect="1"/>
          </p:cNvPicPr>
          <p:nvPr/>
        </p:nvPicPr>
        <p:blipFill>
          <a:blip r:embed="rId3"/>
          <a:stretch>
            <a:fillRect/>
          </a:stretch>
        </p:blipFill>
        <p:spPr>
          <a:xfrm>
            <a:off x="8014107" y="3279229"/>
            <a:ext cx="3445772" cy="3173893"/>
          </a:xfrm>
          <a:prstGeom prst="rect">
            <a:avLst/>
          </a:prstGeom>
        </p:spPr>
      </p:pic>
    </p:spTree>
    <p:extLst>
      <p:ext uri="{BB962C8B-B14F-4D97-AF65-F5344CB8AC3E}">
        <p14:creationId xmlns:p14="http://schemas.microsoft.com/office/powerpoint/2010/main" val="14187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9D93-1F4A-3DBD-BF4A-856A9868713D}"/>
              </a:ext>
            </a:extLst>
          </p:cNvPr>
          <p:cNvSpPr>
            <a:spLocks noGrp="1"/>
          </p:cNvSpPr>
          <p:nvPr>
            <p:ph type="title"/>
          </p:nvPr>
        </p:nvSpPr>
        <p:spPr/>
        <p:txBody>
          <a:bodyPr/>
          <a:lstStyle/>
          <a:p>
            <a:r>
              <a:rPr lang="en-US" dirty="0"/>
              <a:t>Edge-Cloud Continuum </a:t>
            </a:r>
            <a:r>
              <a:rPr lang="en-US" sz="3600" dirty="0"/>
              <a:t>in a Nutshell</a:t>
            </a:r>
            <a:endParaRPr lang="en-US" dirty="0"/>
          </a:p>
        </p:txBody>
      </p:sp>
      <p:sp>
        <p:nvSpPr>
          <p:cNvPr id="3" name="Content Placeholder 2">
            <a:extLst>
              <a:ext uri="{FF2B5EF4-FFF2-40B4-BE49-F238E27FC236}">
                <a16:creationId xmlns:a16="http://schemas.microsoft.com/office/drawing/2014/main" id="{DBE5E3CE-63FE-F79B-608B-97155B0E4268}"/>
              </a:ext>
            </a:extLst>
          </p:cNvPr>
          <p:cNvSpPr>
            <a:spLocks noGrp="1"/>
          </p:cNvSpPr>
          <p:nvPr>
            <p:ph idx="1"/>
          </p:nvPr>
        </p:nvSpPr>
        <p:spPr>
          <a:xfrm>
            <a:off x="1154954" y="4166482"/>
            <a:ext cx="5214041" cy="1853317"/>
          </a:xfrm>
        </p:spPr>
        <p:txBody>
          <a:bodyPr/>
          <a:lstStyle/>
          <a:p>
            <a:r>
              <a:rPr lang="en-US" dirty="0"/>
              <a:t>A large pool of interconnected resources</a:t>
            </a:r>
          </a:p>
          <a:p>
            <a:r>
              <a:rPr lang="en-US" dirty="0"/>
              <a:t>Usually hierarchical/layered and globally heterogeneous </a:t>
            </a:r>
          </a:p>
        </p:txBody>
      </p:sp>
      <p:pic>
        <p:nvPicPr>
          <p:cNvPr id="4" name="Picture 3">
            <a:extLst>
              <a:ext uri="{FF2B5EF4-FFF2-40B4-BE49-F238E27FC236}">
                <a16:creationId xmlns:a16="http://schemas.microsoft.com/office/drawing/2014/main" id="{36733360-F416-BF96-21D9-CF262D0979EB}"/>
              </a:ext>
            </a:extLst>
          </p:cNvPr>
          <p:cNvPicPr>
            <a:picLocks noChangeAspect="1"/>
          </p:cNvPicPr>
          <p:nvPr/>
        </p:nvPicPr>
        <p:blipFill>
          <a:blip r:embed="rId2"/>
          <a:stretch>
            <a:fillRect/>
          </a:stretch>
        </p:blipFill>
        <p:spPr>
          <a:xfrm>
            <a:off x="980025" y="2382172"/>
            <a:ext cx="6271147" cy="1684162"/>
          </a:xfrm>
          <a:prstGeom prst="rect">
            <a:avLst/>
          </a:prstGeom>
        </p:spPr>
      </p:pic>
      <p:pic>
        <p:nvPicPr>
          <p:cNvPr id="5" name="Picture 4" descr="Diagram&#10;&#10;Description automatically generated">
            <a:extLst>
              <a:ext uri="{FF2B5EF4-FFF2-40B4-BE49-F238E27FC236}">
                <a16:creationId xmlns:a16="http://schemas.microsoft.com/office/drawing/2014/main" id="{A2C0E24F-42F2-5B26-D854-09EF92464BFD}"/>
              </a:ext>
            </a:extLst>
          </p:cNvPr>
          <p:cNvPicPr>
            <a:picLocks noChangeAspect="1"/>
          </p:cNvPicPr>
          <p:nvPr/>
        </p:nvPicPr>
        <p:blipFill>
          <a:blip r:embed="rId3"/>
          <a:stretch>
            <a:fillRect/>
          </a:stretch>
        </p:blipFill>
        <p:spPr>
          <a:xfrm>
            <a:off x="7529885" y="2280645"/>
            <a:ext cx="4318196" cy="4521672"/>
          </a:xfrm>
          <a:prstGeom prst="rect">
            <a:avLst/>
          </a:prstGeom>
          <a:noFill/>
        </p:spPr>
      </p:pic>
    </p:spTree>
    <p:extLst>
      <p:ext uri="{BB962C8B-B14F-4D97-AF65-F5344CB8AC3E}">
        <p14:creationId xmlns:p14="http://schemas.microsoft.com/office/powerpoint/2010/main" val="404403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A7E7-30F1-2336-703C-A74A61A64658}"/>
              </a:ext>
            </a:extLst>
          </p:cNvPr>
          <p:cNvSpPr>
            <a:spLocks noGrp="1"/>
          </p:cNvSpPr>
          <p:nvPr>
            <p:ph type="title"/>
          </p:nvPr>
        </p:nvSpPr>
        <p:spPr/>
        <p:txBody>
          <a:bodyPr/>
          <a:lstStyle/>
          <a:p>
            <a:r>
              <a:rPr lang="en-US" dirty="0"/>
              <a:t>The Promises of Serverless</a:t>
            </a:r>
          </a:p>
        </p:txBody>
      </p:sp>
      <p:cxnSp>
        <p:nvCxnSpPr>
          <p:cNvPr id="5" name="Straight Connector 4">
            <a:extLst>
              <a:ext uri="{FF2B5EF4-FFF2-40B4-BE49-F238E27FC236}">
                <a16:creationId xmlns:a16="http://schemas.microsoft.com/office/drawing/2014/main" id="{B788E4D5-3D35-E821-AFD6-8A7484C57BC3}"/>
              </a:ext>
            </a:extLst>
          </p:cNvPr>
          <p:cNvCxnSpPr>
            <a:cxnSpLocks/>
          </p:cNvCxnSpPr>
          <p:nvPr/>
        </p:nvCxnSpPr>
        <p:spPr>
          <a:xfrm>
            <a:off x="6147913" y="2628900"/>
            <a:ext cx="6399" cy="4041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BEF45B0-E8D1-F43C-6A02-F0A9E3DD1CEA}"/>
              </a:ext>
            </a:extLst>
          </p:cNvPr>
          <p:cNvCxnSpPr>
            <a:cxnSpLocks/>
          </p:cNvCxnSpPr>
          <p:nvPr/>
        </p:nvCxnSpPr>
        <p:spPr>
          <a:xfrm>
            <a:off x="1192697" y="4580614"/>
            <a:ext cx="987552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C23B51-F7CF-BF89-4056-A60121B5605D}"/>
              </a:ext>
            </a:extLst>
          </p:cNvPr>
          <p:cNvSpPr txBox="1"/>
          <p:nvPr/>
        </p:nvSpPr>
        <p:spPr>
          <a:xfrm>
            <a:off x="-157283" y="4064282"/>
            <a:ext cx="7340334" cy="430887"/>
          </a:xfrm>
          <a:prstGeom prst="rect">
            <a:avLst/>
          </a:prstGeom>
          <a:noFill/>
        </p:spPr>
        <p:txBody>
          <a:bodyPr wrap="square" rtlCol="0">
            <a:spAutoFit/>
          </a:bodyPr>
          <a:lstStyle/>
          <a:p>
            <a:pPr algn="ctr"/>
            <a:r>
              <a:rPr lang="en-US" sz="2200" b="1" dirty="0">
                <a:solidFill>
                  <a:schemeClr val="accent1"/>
                </a:solidFill>
              </a:rPr>
              <a:t>No infrastructure management</a:t>
            </a:r>
          </a:p>
        </p:txBody>
      </p:sp>
      <p:sp>
        <p:nvSpPr>
          <p:cNvPr id="10" name="TextBox 9">
            <a:extLst>
              <a:ext uri="{FF2B5EF4-FFF2-40B4-BE49-F238E27FC236}">
                <a16:creationId xmlns:a16="http://schemas.microsoft.com/office/drawing/2014/main" id="{7AD2AD5D-5EDA-257E-3C85-863EFFD2C87E}"/>
              </a:ext>
            </a:extLst>
          </p:cNvPr>
          <p:cNvSpPr txBox="1"/>
          <p:nvPr/>
        </p:nvSpPr>
        <p:spPr>
          <a:xfrm>
            <a:off x="6982454" y="4064281"/>
            <a:ext cx="3257622" cy="430887"/>
          </a:xfrm>
          <a:prstGeom prst="rect">
            <a:avLst/>
          </a:prstGeom>
          <a:noFill/>
        </p:spPr>
        <p:txBody>
          <a:bodyPr wrap="none" rtlCol="0">
            <a:spAutoFit/>
          </a:bodyPr>
          <a:lstStyle/>
          <a:p>
            <a:pPr algn="ctr"/>
            <a:r>
              <a:rPr lang="en-US" sz="2200" b="1" dirty="0">
                <a:solidFill>
                  <a:schemeClr val="accent1"/>
                </a:solidFill>
              </a:rPr>
              <a:t>Flexible elastic scaling</a:t>
            </a:r>
          </a:p>
        </p:txBody>
      </p:sp>
      <p:sp>
        <p:nvSpPr>
          <p:cNvPr id="11" name="TextBox 10">
            <a:extLst>
              <a:ext uri="{FF2B5EF4-FFF2-40B4-BE49-F238E27FC236}">
                <a16:creationId xmlns:a16="http://schemas.microsoft.com/office/drawing/2014/main" id="{40139FCE-B90A-ED55-527A-3C3C45D293FC}"/>
              </a:ext>
            </a:extLst>
          </p:cNvPr>
          <p:cNvSpPr txBox="1"/>
          <p:nvPr/>
        </p:nvSpPr>
        <p:spPr>
          <a:xfrm>
            <a:off x="389617" y="6239018"/>
            <a:ext cx="5758296" cy="430887"/>
          </a:xfrm>
          <a:prstGeom prst="rect">
            <a:avLst/>
          </a:prstGeom>
          <a:noFill/>
        </p:spPr>
        <p:txBody>
          <a:bodyPr wrap="square" rtlCol="0">
            <a:spAutoFit/>
          </a:bodyPr>
          <a:lstStyle/>
          <a:p>
            <a:pPr algn="ctr"/>
            <a:r>
              <a:rPr lang="en-US" sz="2200" b="1" dirty="0">
                <a:solidFill>
                  <a:schemeClr val="accent1"/>
                </a:solidFill>
              </a:rPr>
              <a:t>High reliability &amp; availability</a:t>
            </a:r>
          </a:p>
        </p:txBody>
      </p:sp>
      <p:sp>
        <p:nvSpPr>
          <p:cNvPr id="12" name="TextBox 11">
            <a:extLst>
              <a:ext uri="{FF2B5EF4-FFF2-40B4-BE49-F238E27FC236}">
                <a16:creationId xmlns:a16="http://schemas.microsoft.com/office/drawing/2014/main" id="{AAA653C0-FEAE-7B0C-E589-3499657E4321}"/>
              </a:ext>
            </a:extLst>
          </p:cNvPr>
          <p:cNvSpPr txBox="1"/>
          <p:nvPr/>
        </p:nvSpPr>
        <p:spPr>
          <a:xfrm>
            <a:off x="7391219" y="6267146"/>
            <a:ext cx="2547492" cy="430887"/>
          </a:xfrm>
          <a:prstGeom prst="rect">
            <a:avLst/>
          </a:prstGeom>
          <a:noFill/>
        </p:spPr>
        <p:txBody>
          <a:bodyPr wrap="none" rtlCol="0">
            <a:spAutoFit/>
          </a:bodyPr>
          <a:lstStyle/>
          <a:p>
            <a:pPr algn="ctr"/>
            <a:r>
              <a:rPr lang="en-US" sz="2200" b="1" dirty="0">
                <a:solidFill>
                  <a:schemeClr val="accent1"/>
                </a:solidFill>
              </a:rPr>
              <a:t>No idle capacity </a:t>
            </a:r>
          </a:p>
        </p:txBody>
      </p:sp>
      <p:pic>
        <p:nvPicPr>
          <p:cNvPr id="19" name="Picture 18">
            <a:extLst>
              <a:ext uri="{FF2B5EF4-FFF2-40B4-BE49-F238E27FC236}">
                <a16:creationId xmlns:a16="http://schemas.microsoft.com/office/drawing/2014/main" id="{D1111740-EC17-983D-BC2D-245D426E399C}"/>
              </a:ext>
            </a:extLst>
          </p:cNvPr>
          <p:cNvPicPr>
            <a:picLocks noChangeAspect="1"/>
          </p:cNvPicPr>
          <p:nvPr/>
        </p:nvPicPr>
        <p:blipFill>
          <a:blip r:embed="rId3"/>
          <a:stretch>
            <a:fillRect/>
          </a:stretch>
        </p:blipFill>
        <p:spPr>
          <a:xfrm>
            <a:off x="7833993" y="2688895"/>
            <a:ext cx="1554543" cy="1375385"/>
          </a:xfrm>
          <a:prstGeom prst="rect">
            <a:avLst/>
          </a:prstGeom>
        </p:spPr>
      </p:pic>
      <p:pic>
        <p:nvPicPr>
          <p:cNvPr id="21" name="Picture 20">
            <a:extLst>
              <a:ext uri="{FF2B5EF4-FFF2-40B4-BE49-F238E27FC236}">
                <a16:creationId xmlns:a16="http://schemas.microsoft.com/office/drawing/2014/main" id="{FB2C5339-7FDC-ED62-9C2B-A3B467C4F367}"/>
              </a:ext>
            </a:extLst>
          </p:cNvPr>
          <p:cNvPicPr>
            <a:picLocks noChangeAspect="1"/>
          </p:cNvPicPr>
          <p:nvPr/>
        </p:nvPicPr>
        <p:blipFill>
          <a:blip r:embed="rId4"/>
          <a:stretch>
            <a:fillRect/>
          </a:stretch>
        </p:blipFill>
        <p:spPr>
          <a:xfrm>
            <a:off x="2276697" y="2717502"/>
            <a:ext cx="2472374" cy="1346780"/>
          </a:xfrm>
          <a:prstGeom prst="rect">
            <a:avLst/>
          </a:prstGeom>
        </p:spPr>
      </p:pic>
      <p:pic>
        <p:nvPicPr>
          <p:cNvPr id="23" name="Picture 22">
            <a:extLst>
              <a:ext uri="{FF2B5EF4-FFF2-40B4-BE49-F238E27FC236}">
                <a16:creationId xmlns:a16="http://schemas.microsoft.com/office/drawing/2014/main" id="{8C1F4115-DA72-DBC3-4C8F-DCC890AD000D}"/>
              </a:ext>
            </a:extLst>
          </p:cNvPr>
          <p:cNvPicPr>
            <a:picLocks noChangeAspect="1"/>
          </p:cNvPicPr>
          <p:nvPr/>
        </p:nvPicPr>
        <p:blipFill>
          <a:blip r:embed="rId5"/>
          <a:stretch>
            <a:fillRect/>
          </a:stretch>
        </p:blipFill>
        <p:spPr>
          <a:xfrm>
            <a:off x="2360359" y="4704966"/>
            <a:ext cx="2305050" cy="1638300"/>
          </a:xfrm>
          <a:prstGeom prst="rect">
            <a:avLst/>
          </a:prstGeom>
        </p:spPr>
      </p:pic>
      <p:pic>
        <p:nvPicPr>
          <p:cNvPr id="25" name="Picture 24" descr="A blue and white logo&#10;&#10;Description automatically generated with low confidence">
            <a:extLst>
              <a:ext uri="{FF2B5EF4-FFF2-40B4-BE49-F238E27FC236}">
                <a16:creationId xmlns:a16="http://schemas.microsoft.com/office/drawing/2014/main" id="{F7E8A918-8F3B-06A8-7044-8A5719B44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1127" y="4379125"/>
            <a:ext cx="2784056" cy="2172313"/>
          </a:xfrm>
          <a:prstGeom prst="rect">
            <a:avLst/>
          </a:prstGeom>
        </p:spPr>
      </p:pic>
    </p:spTree>
    <p:extLst>
      <p:ext uri="{BB962C8B-B14F-4D97-AF65-F5344CB8AC3E}">
        <p14:creationId xmlns:p14="http://schemas.microsoft.com/office/powerpoint/2010/main" val="170919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59EB-89AD-21C7-4133-7063B15ADF93}"/>
              </a:ext>
            </a:extLst>
          </p:cNvPr>
          <p:cNvSpPr>
            <a:spLocks noGrp="1"/>
          </p:cNvSpPr>
          <p:nvPr>
            <p:ph type="title"/>
          </p:nvPr>
        </p:nvSpPr>
        <p:spPr/>
        <p:txBody>
          <a:bodyPr>
            <a:normAutofit/>
          </a:bodyPr>
          <a:lstStyle/>
          <a:p>
            <a:r>
              <a:rPr lang="en-US" sz="4000" dirty="0"/>
              <a:t>Serverless Computing in a Nutshell</a:t>
            </a:r>
          </a:p>
        </p:txBody>
      </p:sp>
      <p:sp>
        <p:nvSpPr>
          <p:cNvPr id="3" name="Content Placeholder 2">
            <a:extLst>
              <a:ext uri="{FF2B5EF4-FFF2-40B4-BE49-F238E27FC236}">
                <a16:creationId xmlns:a16="http://schemas.microsoft.com/office/drawing/2014/main" id="{85554576-7273-1192-B6E6-A2C25B964DC1}"/>
              </a:ext>
            </a:extLst>
          </p:cNvPr>
          <p:cNvSpPr>
            <a:spLocks noGrp="1"/>
          </p:cNvSpPr>
          <p:nvPr>
            <p:ph idx="1"/>
          </p:nvPr>
        </p:nvSpPr>
        <p:spPr>
          <a:xfrm>
            <a:off x="755073" y="2412418"/>
            <a:ext cx="4636734" cy="3937866"/>
          </a:xfrm>
        </p:spPr>
        <p:txBody>
          <a:bodyPr>
            <a:normAutofit/>
          </a:bodyPr>
          <a:lstStyle/>
          <a:p>
            <a:endParaRPr lang="en-US" dirty="0"/>
          </a:p>
          <a:p>
            <a:r>
              <a:rPr lang="en-US" dirty="0"/>
              <a:t>Serverless </a:t>
            </a:r>
            <a:r>
              <a:rPr lang="en-US" b="1" dirty="0"/>
              <a:t>≠ </a:t>
            </a:r>
            <a:r>
              <a:rPr lang="en-US" dirty="0"/>
              <a:t>No Servers</a:t>
            </a:r>
          </a:p>
          <a:p>
            <a:r>
              <a:rPr lang="en-US" dirty="0"/>
              <a:t>Natural evolution in Cloud Computing </a:t>
            </a:r>
          </a:p>
          <a:p>
            <a:r>
              <a:rPr lang="en-US" dirty="0"/>
              <a:t>Novel Function as a Service (</a:t>
            </a:r>
            <a:r>
              <a:rPr lang="en-US" dirty="0" err="1"/>
              <a:t>FaaS</a:t>
            </a:r>
            <a:r>
              <a:rPr lang="en-US" dirty="0"/>
              <a:t>) Paradigm</a:t>
            </a:r>
          </a:p>
          <a:p>
            <a:r>
              <a:rPr lang="en-US" dirty="0"/>
              <a:t>Novel execution model</a:t>
            </a:r>
          </a:p>
          <a:p>
            <a:pPr marL="0" indent="0">
              <a:buNone/>
            </a:pPr>
            <a:endParaRPr lang="en-US" dirty="0"/>
          </a:p>
        </p:txBody>
      </p:sp>
      <p:sp>
        <p:nvSpPr>
          <p:cNvPr id="4" name="Footer Placeholder 3">
            <a:extLst>
              <a:ext uri="{FF2B5EF4-FFF2-40B4-BE49-F238E27FC236}">
                <a16:creationId xmlns:a16="http://schemas.microsoft.com/office/drawing/2014/main" id="{C162C636-94B7-48E4-64BC-85AB6E5F3B5A}"/>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7B858C2A-C6F7-A16F-A4B2-9DF88822D42E}"/>
              </a:ext>
            </a:extLst>
          </p:cNvPr>
          <p:cNvPicPr>
            <a:picLocks noChangeAspect="1"/>
          </p:cNvPicPr>
          <p:nvPr/>
        </p:nvPicPr>
        <p:blipFill>
          <a:blip r:embed="rId3"/>
          <a:stretch>
            <a:fillRect/>
          </a:stretch>
        </p:blipFill>
        <p:spPr>
          <a:xfrm>
            <a:off x="5850220" y="2587904"/>
            <a:ext cx="1809240" cy="3070225"/>
          </a:xfrm>
          <a:prstGeom prst="rect">
            <a:avLst/>
          </a:prstGeom>
        </p:spPr>
      </p:pic>
      <p:pic>
        <p:nvPicPr>
          <p:cNvPr id="9" name="Picture 8">
            <a:extLst>
              <a:ext uri="{FF2B5EF4-FFF2-40B4-BE49-F238E27FC236}">
                <a16:creationId xmlns:a16="http://schemas.microsoft.com/office/drawing/2014/main" id="{825AC9F4-B7E4-C07B-EECC-A9A4D1CE31B5}"/>
              </a:ext>
            </a:extLst>
          </p:cNvPr>
          <p:cNvPicPr>
            <a:picLocks noChangeAspect="1"/>
          </p:cNvPicPr>
          <p:nvPr/>
        </p:nvPicPr>
        <p:blipFill>
          <a:blip r:embed="rId4"/>
          <a:stretch>
            <a:fillRect/>
          </a:stretch>
        </p:blipFill>
        <p:spPr>
          <a:xfrm>
            <a:off x="7768512" y="2623416"/>
            <a:ext cx="1859970" cy="3070225"/>
          </a:xfrm>
          <a:prstGeom prst="rect">
            <a:avLst/>
          </a:prstGeom>
        </p:spPr>
      </p:pic>
      <p:pic>
        <p:nvPicPr>
          <p:cNvPr id="11" name="Picture 10">
            <a:extLst>
              <a:ext uri="{FF2B5EF4-FFF2-40B4-BE49-F238E27FC236}">
                <a16:creationId xmlns:a16="http://schemas.microsoft.com/office/drawing/2014/main" id="{AA4F0B4D-7F09-C7F2-4137-5E018B468098}"/>
              </a:ext>
            </a:extLst>
          </p:cNvPr>
          <p:cNvPicPr>
            <a:picLocks noChangeAspect="1"/>
          </p:cNvPicPr>
          <p:nvPr/>
        </p:nvPicPr>
        <p:blipFill>
          <a:blip r:embed="rId5"/>
          <a:stretch>
            <a:fillRect/>
          </a:stretch>
        </p:blipFill>
        <p:spPr>
          <a:xfrm>
            <a:off x="9724976" y="2595548"/>
            <a:ext cx="1847161" cy="3070225"/>
          </a:xfrm>
          <a:prstGeom prst="rect">
            <a:avLst/>
          </a:prstGeom>
        </p:spPr>
      </p:pic>
      <p:pic>
        <p:nvPicPr>
          <p:cNvPr id="16" name="Picture 15">
            <a:extLst>
              <a:ext uri="{FF2B5EF4-FFF2-40B4-BE49-F238E27FC236}">
                <a16:creationId xmlns:a16="http://schemas.microsoft.com/office/drawing/2014/main" id="{759AD88D-9058-85C5-4499-483B9606022B}"/>
              </a:ext>
            </a:extLst>
          </p:cNvPr>
          <p:cNvPicPr>
            <a:picLocks noChangeAspect="1"/>
          </p:cNvPicPr>
          <p:nvPr/>
        </p:nvPicPr>
        <p:blipFill>
          <a:blip r:embed="rId6"/>
          <a:stretch>
            <a:fillRect/>
          </a:stretch>
        </p:blipFill>
        <p:spPr>
          <a:xfrm>
            <a:off x="6913193" y="5827718"/>
            <a:ext cx="1492533" cy="331220"/>
          </a:xfrm>
          <a:prstGeom prst="rect">
            <a:avLst/>
          </a:prstGeom>
        </p:spPr>
      </p:pic>
      <p:pic>
        <p:nvPicPr>
          <p:cNvPr id="20" name="Picture 19">
            <a:extLst>
              <a:ext uri="{FF2B5EF4-FFF2-40B4-BE49-F238E27FC236}">
                <a16:creationId xmlns:a16="http://schemas.microsoft.com/office/drawing/2014/main" id="{B7A1CB0B-B2C7-34EC-D712-44B5973AFCFC}"/>
              </a:ext>
            </a:extLst>
          </p:cNvPr>
          <p:cNvPicPr>
            <a:picLocks noChangeAspect="1"/>
          </p:cNvPicPr>
          <p:nvPr/>
        </p:nvPicPr>
        <p:blipFill>
          <a:blip r:embed="rId7"/>
          <a:stretch>
            <a:fillRect/>
          </a:stretch>
        </p:blipFill>
        <p:spPr>
          <a:xfrm>
            <a:off x="8639175" y="5863392"/>
            <a:ext cx="1419142" cy="483985"/>
          </a:xfrm>
          <a:prstGeom prst="rect">
            <a:avLst/>
          </a:prstGeom>
        </p:spPr>
      </p:pic>
    </p:spTree>
    <p:extLst>
      <p:ext uri="{BB962C8B-B14F-4D97-AF65-F5344CB8AC3E}">
        <p14:creationId xmlns:p14="http://schemas.microsoft.com/office/powerpoint/2010/main" val="1341828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45FC-84D5-47FA-CF3E-400373430F7F}"/>
              </a:ext>
            </a:extLst>
          </p:cNvPr>
          <p:cNvSpPr>
            <a:spLocks noGrp="1"/>
          </p:cNvSpPr>
          <p:nvPr>
            <p:ph type="title"/>
          </p:nvPr>
        </p:nvSpPr>
        <p:spPr/>
        <p:txBody>
          <a:bodyPr/>
          <a:lstStyle/>
          <a:p>
            <a:r>
              <a:rPr lang="en-US" dirty="0"/>
              <a:t>Popular Serverless Platforms</a:t>
            </a:r>
          </a:p>
        </p:txBody>
      </p:sp>
      <p:sp>
        <p:nvSpPr>
          <p:cNvPr id="3" name="Content Placeholder 2">
            <a:extLst>
              <a:ext uri="{FF2B5EF4-FFF2-40B4-BE49-F238E27FC236}">
                <a16:creationId xmlns:a16="http://schemas.microsoft.com/office/drawing/2014/main" id="{64B7CD23-E78F-1BDA-B841-871E8513B687}"/>
              </a:ext>
            </a:extLst>
          </p:cNvPr>
          <p:cNvSpPr>
            <a:spLocks noGrp="1"/>
          </p:cNvSpPr>
          <p:nvPr>
            <p:ph idx="1"/>
          </p:nvPr>
        </p:nvSpPr>
        <p:spPr>
          <a:xfrm>
            <a:off x="1154954" y="2603500"/>
            <a:ext cx="3500173" cy="3416300"/>
          </a:xfrm>
        </p:spPr>
        <p:txBody>
          <a:bodyPr>
            <a:normAutofit fontScale="92500" lnSpcReduction="10000"/>
          </a:bodyPr>
          <a:lstStyle/>
          <a:p>
            <a:r>
              <a:rPr lang="en-US" dirty="0"/>
              <a:t>Cloud-First</a:t>
            </a:r>
          </a:p>
          <a:p>
            <a:pPr lvl="1">
              <a:buFont typeface="Arial" panose="020B0604020202020204" pitchFamily="34" charset="0"/>
              <a:buChar char="•"/>
            </a:pPr>
            <a:r>
              <a:rPr lang="en-US" dirty="0"/>
              <a:t>AWS Lambda</a:t>
            </a:r>
          </a:p>
          <a:p>
            <a:pPr lvl="1">
              <a:buFont typeface="Arial" panose="020B0604020202020204" pitchFamily="34" charset="0"/>
              <a:buChar char="•"/>
            </a:pPr>
            <a:r>
              <a:rPr lang="en-US" dirty="0"/>
              <a:t>Azure Functions</a:t>
            </a:r>
          </a:p>
          <a:p>
            <a:pPr lvl="1">
              <a:buFont typeface="Arial" panose="020B0604020202020204" pitchFamily="34" charset="0"/>
              <a:buChar char="•"/>
            </a:pPr>
            <a:r>
              <a:rPr lang="en-US" dirty="0"/>
              <a:t>Google Cloud Functions</a:t>
            </a:r>
          </a:p>
          <a:p>
            <a:r>
              <a:rPr lang="en-US" dirty="0"/>
              <a:t>Edge-First</a:t>
            </a:r>
          </a:p>
          <a:p>
            <a:pPr lvl="1">
              <a:buFont typeface="Arial" panose="020B0604020202020204" pitchFamily="34" charset="0"/>
              <a:buChar char="•"/>
            </a:pPr>
            <a:r>
              <a:rPr lang="en-US" dirty="0"/>
              <a:t>Cloudflare Workers</a:t>
            </a:r>
          </a:p>
          <a:p>
            <a:pPr lvl="1">
              <a:buFont typeface="Arial" panose="020B0604020202020204" pitchFamily="34" charset="0"/>
              <a:buChar char="•"/>
            </a:pPr>
            <a:r>
              <a:rPr lang="en-US" dirty="0"/>
              <a:t>Fastly </a:t>
            </a:r>
            <a:r>
              <a:rPr lang="en-US" dirty="0" err="1"/>
              <a:t>Compute@Edge</a:t>
            </a:r>
            <a:endParaRPr lang="en-US" dirty="0"/>
          </a:p>
          <a:p>
            <a:r>
              <a:rPr lang="en-US" dirty="0"/>
              <a:t>Open source</a:t>
            </a:r>
          </a:p>
          <a:p>
            <a:pPr lvl="1">
              <a:buFont typeface="Arial" panose="020B0604020202020204" pitchFamily="34" charset="0"/>
              <a:buChar char="•"/>
            </a:pPr>
            <a:r>
              <a:rPr lang="en-US" dirty="0" err="1"/>
              <a:t>OpenWhisk</a:t>
            </a:r>
            <a:endParaRPr lang="en-US" dirty="0"/>
          </a:p>
          <a:p>
            <a:pPr lvl="1">
              <a:buFont typeface="Arial" panose="020B0604020202020204" pitchFamily="34" charset="0"/>
              <a:buChar char="•"/>
            </a:pPr>
            <a:r>
              <a:rPr lang="en-US" dirty="0" err="1"/>
              <a:t>OpenFass</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B7C80E06-3D89-B2BF-7957-6015A558104C}"/>
              </a:ext>
            </a:extLst>
          </p:cNvPr>
          <p:cNvSpPr>
            <a:spLocks noGrp="1"/>
          </p:cNvSpPr>
          <p:nvPr>
            <p:ph type="ftr" sz="quarter" idx="11"/>
          </p:nvPr>
        </p:nvSpPr>
        <p:spPr/>
        <p:txBody>
          <a:bodyPr/>
          <a:lstStyle/>
          <a:p>
            <a:endParaRPr lang="en-US" dirty="0"/>
          </a:p>
        </p:txBody>
      </p:sp>
      <p:pic>
        <p:nvPicPr>
          <p:cNvPr id="6" name="Picture 5" descr="Icon&#10;&#10;Description automatically generated">
            <a:extLst>
              <a:ext uri="{FF2B5EF4-FFF2-40B4-BE49-F238E27FC236}">
                <a16:creationId xmlns:a16="http://schemas.microsoft.com/office/drawing/2014/main" id="{AEE05013-0C6C-85FF-7760-DFA89A2F2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638" y="4373807"/>
            <a:ext cx="1823729" cy="1645993"/>
          </a:xfrm>
          <a:prstGeom prst="rect">
            <a:avLst/>
          </a:prstGeom>
        </p:spPr>
      </p:pic>
      <p:pic>
        <p:nvPicPr>
          <p:cNvPr id="10" name="Picture 9" descr="Icon&#10;&#10;Description automatically generated">
            <a:extLst>
              <a:ext uri="{FF2B5EF4-FFF2-40B4-BE49-F238E27FC236}">
                <a16:creationId xmlns:a16="http://schemas.microsoft.com/office/drawing/2014/main" id="{ACF168F8-09F9-DEE2-3B13-167ED4CFC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359" y="2446715"/>
            <a:ext cx="1161008" cy="1161008"/>
          </a:xfrm>
          <a:prstGeom prst="rect">
            <a:avLst/>
          </a:prstGeom>
        </p:spPr>
      </p:pic>
      <p:pic>
        <p:nvPicPr>
          <p:cNvPr id="12" name="Picture 11" descr="A blue and green logo&#10;&#10;Description automatically generated with low confidence">
            <a:extLst>
              <a:ext uri="{FF2B5EF4-FFF2-40B4-BE49-F238E27FC236}">
                <a16:creationId xmlns:a16="http://schemas.microsoft.com/office/drawing/2014/main" id="{79E3FF65-8211-160F-8159-DA6EFD654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174" y="5282661"/>
            <a:ext cx="1823729" cy="911865"/>
          </a:xfrm>
          <a:prstGeom prst="rect">
            <a:avLst/>
          </a:prstGeom>
        </p:spPr>
      </p:pic>
      <p:pic>
        <p:nvPicPr>
          <p:cNvPr id="14" name="Picture 13" descr="Icon&#10;&#10;Description automatically generated">
            <a:extLst>
              <a:ext uri="{FF2B5EF4-FFF2-40B4-BE49-F238E27FC236}">
                <a16:creationId xmlns:a16="http://schemas.microsoft.com/office/drawing/2014/main" id="{7F0A1E5D-47FA-2170-42D9-70BFCD2BD7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2638908"/>
            <a:ext cx="2027355" cy="2275992"/>
          </a:xfrm>
          <a:prstGeom prst="rect">
            <a:avLst/>
          </a:prstGeom>
        </p:spPr>
      </p:pic>
      <p:pic>
        <p:nvPicPr>
          <p:cNvPr id="5" name="Picture 4">
            <a:extLst>
              <a:ext uri="{FF2B5EF4-FFF2-40B4-BE49-F238E27FC236}">
                <a16:creationId xmlns:a16="http://schemas.microsoft.com/office/drawing/2014/main" id="{45DA89AC-ADE3-8979-7439-C1D3D5F07B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1466" y="3195657"/>
            <a:ext cx="1529399" cy="1529399"/>
          </a:xfrm>
          <a:prstGeom prst="rect">
            <a:avLst/>
          </a:prstGeom>
        </p:spPr>
      </p:pic>
    </p:spTree>
    <p:extLst>
      <p:ext uri="{BB962C8B-B14F-4D97-AF65-F5344CB8AC3E}">
        <p14:creationId xmlns:p14="http://schemas.microsoft.com/office/powerpoint/2010/main" val="373359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59EB-89AD-21C7-4133-7063B15ADF93}"/>
              </a:ext>
            </a:extLst>
          </p:cNvPr>
          <p:cNvSpPr>
            <a:spLocks noGrp="1"/>
          </p:cNvSpPr>
          <p:nvPr>
            <p:ph type="title"/>
          </p:nvPr>
        </p:nvSpPr>
        <p:spPr/>
        <p:txBody>
          <a:bodyPr/>
          <a:lstStyle/>
          <a:p>
            <a:r>
              <a:rPr lang="en-US" dirty="0"/>
              <a:t>Function Isolation and Virtualization Models</a:t>
            </a:r>
          </a:p>
        </p:txBody>
      </p:sp>
      <p:sp>
        <p:nvSpPr>
          <p:cNvPr id="3" name="Content Placeholder 2">
            <a:extLst>
              <a:ext uri="{FF2B5EF4-FFF2-40B4-BE49-F238E27FC236}">
                <a16:creationId xmlns:a16="http://schemas.microsoft.com/office/drawing/2014/main" id="{85554576-7273-1192-B6E6-A2C25B964DC1}"/>
              </a:ext>
            </a:extLst>
          </p:cNvPr>
          <p:cNvSpPr>
            <a:spLocks noGrp="1"/>
          </p:cNvSpPr>
          <p:nvPr>
            <p:ph idx="1"/>
          </p:nvPr>
        </p:nvSpPr>
        <p:spPr>
          <a:xfrm>
            <a:off x="1154954" y="2603500"/>
            <a:ext cx="4112257" cy="2229771"/>
          </a:xfrm>
        </p:spPr>
        <p:txBody>
          <a:bodyPr>
            <a:normAutofit fontScale="85000" lnSpcReduction="10000"/>
          </a:bodyPr>
          <a:lstStyle/>
          <a:p>
            <a:r>
              <a:rPr lang="en-US" dirty="0"/>
              <a:t>Containers (K-Native on Kubernetes )</a:t>
            </a:r>
          </a:p>
          <a:p>
            <a:r>
              <a:rPr lang="en-US" dirty="0"/>
              <a:t>MicroVMs - Firecracker (AWS Lambda)</a:t>
            </a:r>
          </a:p>
          <a:p>
            <a:r>
              <a:rPr lang="en-US" dirty="0"/>
              <a:t>V8 Isolates (Cloudflare, </a:t>
            </a:r>
            <a:r>
              <a:rPr lang="en-US" dirty="0" err="1"/>
              <a:t>Deno</a:t>
            </a:r>
            <a:r>
              <a:rPr lang="en-US" dirty="0"/>
              <a:t> Deploy)</a:t>
            </a:r>
          </a:p>
          <a:p>
            <a:r>
              <a:rPr lang="en-US" dirty="0"/>
              <a:t>WASM runtime (Fastly)</a:t>
            </a:r>
          </a:p>
          <a:p>
            <a:r>
              <a:rPr lang="en-US" dirty="0" err="1"/>
              <a:t>Unikernels</a:t>
            </a:r>
            <a:r>
              <a:rPr lang="en-US" dirty="0"/>
              <a:t> (Mainly academia)</a:t>
            </a:r>
          </a:p>
        </p:txBody>
      </p:sp>
      <p:pic>
        <p:nvPicPr>
          <p:cNvPr id="8" name="Picture 7">
            <a:extLst>
              <a:ext uri="{FF2B5EF4-FFF2-40B4-BE49-F238E27FC236}">
                <a16:creationId xmlns:a16="http://schemas.microsoft.com/office/drawing/2014/main" id="{D643872D-2D68-39A8-31E0-34F7FD6260F2}"/>
              </a:ext>
            </a:extLst>
          </p:cNvPr>
          <p:cNvPicPr>
            <a:picLocks noChangeAspect="1"/>
          </p:cNvPicPr>
          <p:nvPr/>
        </p:nvPicPr>
        <p:blipFill>
          <a:blip r:embed="rId2"/>
          <a:stretch>
            <a:fillRect/>
          </a:stretch>
        </p:blipFill>
        <p:spPr>
          <a:xfrm>
            <a:off x="6320920" y="2788224"/>
            <a:ext cx="2260740" cy="2229771"/>
          </a:xfrm>
          <a:prstGeom prst="rect">
            <a:avLst/>
          </a:prstGeom>
        </p:spPr>
      </p:pic>
      <p:pic>
        <p:nvPicPr>
          <p:cNvPr id="12" name="Picture 11">
            <a:extLst>
              <a:ext uri="{FF2B5EF4-FFF2-40B4-BE49-F238E27FC236}">
                <a16:creationId xmlns:a16="http://schemas.microsoft.com/office/drawing/2014/main" id="{BA804635-9E32-E2DA-251F-B5DB559275C4}"/>
              </a:ext>
            </a:extLst>
          </p:cNvPr>
          <p:cNvPicPr>
            <a:picLocks noChangeAspect="1"/>
          </p:cNvPicPr>
          <p:nvPr/>
        </p:nvPicPr>
        <p:blipFill>
          <a:blip r:embed="rId3"/>
          <a:stretch>
            <a:fillRect/>
          </a:stretch>
        </p:blipFill>
        <p:spPr>
          <a:xfrm>
            <a:off x="4023420" y="5017995"/>
            <a:ext cx="3102531" cy="1299255"/>
          </a:xfrm>
          <a:prstGeom prst="rect">
            <a:avLst/>
          </a:prstGeom>
        </p:spPr>
      </p:pic>
      <p:pic>
        <p:nvPicPr>
          <p:cNvPr id="5" name="Picture 4" descr="Icon&#10;&#10;Description automatically generated">
            <a:extLst>
              <a:ext uri="{FF2B5EF4-FFF2-40B4-BE49-F238E27FC236}">
                <a16:creationId xmlns:a16="http://schemas.microsoft.com/office/drawing/2014/main" id="{0AB86F1E-3EB6-A885-C72B-407E38661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60" y="4403394"/>
            <a:ext cx="2133600" cy="2133600"/>
          </a:xfrm>
          <a:prstGeom prst="rect">
            <a:avLst/>
          </a:prstGeom>
        </p:spPr>
      </p:pic>
      <p:pic>
        <p:nvPicPr>
          <p:cNvPr id="9" name="Picture 8" descr="Icon&#10;&#10;Description automatically generated">
            <a:extLst>
              <a:ext uri="{FF2B5EF4-FFF2-40B4-BE49-F238E27FC236}">
                <a16:creationId xmlns:a16="http://schemas.microsoft.com/office/drawing/2014/main" id="{60483FAE-1627-0F08-133B-1E8C53E36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8837" y="2357437"/>
            <a:ext cx="2143125" cy="2143125"/>
          </a:xfrm>
          <a:prstGeom prst="rect">
            <a:avLst/>
          </a:prstGeom>
        </p:spPr>
      </p:pic>
    </p:spTree>
    <p:extLst>
      <p:ext uri="{BB962C8B-B14F-4D97-AF65-F5344CB8AC3E}">
        <p14:creationId xmlns:p14="http://schemas.microsoft.com/office/powerpoint/2010/main" val="40143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E0E2-6E9A-2E42-C5CD-C9744D31778D}"/>
              </a:ext>
            </a:extLst>
          </p:cNvPr>
          <p:cNvSpPr>
            <a:spLocks noGrp="1"/>
          </p:cNvSpPr>
          <p:nvPr>
            <p:ph type="title"/>
          </p:nvPr>
        </p:nvSpPr>
        <p:spPr/>
        <p:txBody>
          <a:bodyPr/>
          <a:lstStyle/>
          <a:p>
            <a:r>
              <a:rPr lang="en-US" dirty="0"/>
              <a:t>Function as a Service (FaaS)</a:t>
            </a:r>
            <a:endParaRPr lang="en-US" dirty="0">
              <a:highlight>
                <a:srgbClr val="FFFF00"/>
              </a:highlight>
            </a:endParaRPr>
          </a:p>
        </p:txBody>
      </p:sp>
      <p:sp>
        <p:nvSpPr>
          <p:cNvPr id="3" name="Content Placeholder 2">
            <a:extLst>
              <a:ext uri="{FF2B5EF4-FFF2-40B4-BE49-F238E27FC236}">
                <a16:creationId xmlns:a16="http://schemas.microsoft.com/office/drawing/2014/main" id="{FCC58590-3BC3-0427-A8DD-9C30C28A2BC7}"/>
              </a:ext>
            </a:extLst>
          </p:cNvPr>
          <p:cNvSpPr>
            <a:spLocks noGrp="1"/>
          </p:cNvSpPr>
          <p:nvPr>
            <p:ph idx="1"/>
          </p:nvPr>
        </p:nvSpPr>
        <p:spPr>
          <a:xfrm>
            <a:off x="1154954" y="2603500"/>
            <a:ext cx="5070917" cy="3416300"/>
          </a:xfrm>
        </p:spPr>
        <p:txBody>
          <a:bodyPr>
            <a:normAutofit/>
          </a:bodyPr>
          <a:lstStyle/>
          <a:p>
            <a:r>
              <a:rPr lang="en-US" dirty="0"/>
              <a:t>A type of serverless computing where developers can deploy and run code in response to events or requests</a:t>
            </a:r>
          </a:p>
          <a:p>
            <a:r>
              <a:rPr lang="en-US" dirty="0"/>
              <a:t>Application is decomposed into “triggers” and “actions” (functions)</a:t>
            </a:r>
          </a:p>
          <a:p>
            <a:pPr lvl="1">
              <a:buFont typeface="Arial" panose="020B0604020202020204" pitchFamily="34" charset="0"/>
              <a:buChar char="•"/>
            </a:pPr>
            <a:r>
              <a:rPr lang="en-US" dirty="0"/>
              <a:t>Developers write functions and upload them to a FaaS platform </a:t>
            </a:r>
          </a:p>
          <a:p>
            <a:pPr lvl="1">
              <a:buFont typeface="Arial" panose="020B0604020202020204" pitchFamily="34" charset="0"/>
              <a:buChar char="•"/>
            </a:pPr>
            <a:r>
              <a:rPr lang="en-US" dirty="0"/>
              <a:t>Functions are triggered by events, such as a user request or a change in data</a:t>
            </a:r>
          </a:p>
          <a:p>
            <a:r>
              <a:rPr lang="en-US" dirty="0"/>
              <a:t>Example: Thumbnail image processing </a:t>
            </a:r>
          </a:p>
        </p:txBody>
      </p:sp>
      <p:pic>
        <p:nvPicPr>
          <p:cNvPr id="5" name="Picture 4" descr="A picture containing text&#10;&#10;Description automatically generated">
            <a:extLst>
              <a:ext uri="{FF2B5EF4-FFF2-40B4-BE49-F238E27FC236}">
                <a16:creationId xmlns:a16="http://schemas.microsoft.com/office/drawing/2014/main" id="{38C6E70F-0025-759D-2C5C-FC3C871FB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278" y="2706463"/>
            <a:ext cx="4667901" cy="3210373"/>
          </a:xfrm>
          <a:prstGeom prst="rect">
            <a:avLst/>
          </a:prstGeom>
        </p:spPr>
      </p:pic>
    </p:spTree>
    <p:extLst>
      <p:ext uri="{BB962C8B-B14F-4D97-AF65-F5344CB8AC3E}">
        <p14:creationId xmlns:p14="http://schemas.microsoft.com/office/powerpoint/2010/main" val="8225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B834-8780-6016-5CD3-37A13CCF4B0B}"/>
              </a:ext>
            </a:extLst>
          </p:cNvPr>
          <p:cNvSpPr>
            <a:spLocks noGrp="1"/>
          </p:cNvSpPr>
          <p:nvPr>
            <p:ph type="title"/>
          </p:nvPr>
        </p:nvSpPr>
        <p:spPr/>
        <p:txBody>
          <a:bodyPr/>
          <a:lstStyle/>
          <a:p>
            <a:r>
              <a:rPr lang="en-US" dirty="0"/>
              <a:t>Serverless Beyond the </a:t>
            </a:r>
            <a:r>
              <a:rPr lang="en-US" dirty="0" err="1"/>
              <a:t>FaaS</a:t>
            </a:r>
            <a:endParaRPr lang="en-US" dirty="0"/>
          </a:p>
        </p:txBody>
      </p:sp>
      <p:sp>
        <p:nvSpPr>
          <p:cNvPr id="3" name="Text Placeholder 2">
            <a:extLst>
              <a:ext uri="{FF2B5EF4-FFF2-40B4-BE49-F238E27FC236}">
                <a16:creationId xmlns:a16="http://schemas.microsoft.com/office/drawing/2014/main" id="{D9A40230-C9F1-3170-60A7-22AE54EEA178}"/>
              </a:ext>
            </a:extLst>
          </p:cNvPr>
          <p:cNvSpPr>
            <a:spLocks noGrp="1"/>
          </p:cNvSpPr>
          <p:nvPr>
            <p:ph type="body" idx="1"/>
          </p:nvPr>
        </p:nvSpPr>
        <p:spPr>
          <a:xfrm>
            <a:off x="954704" y="2315369"/>
            <a:ext cx="4825157" cy="576262"/>
          </a:xfrm>
        </p:spPr>
        <p:txBody>
          <a:bodyPr/>
          <a:lstStyle/>
          <a:p>
            <a:r>
              <a:rPr lang="en-US" dirty="0"/>
              <a:t>Serverless “support services”</a:t>
            </a:r>
          </a:p>
        </p:txBody>
      </p:sp>
      <p:sp>
        <p:nvSpPr>
          <p:cNvPr id="4" name="Content Placeholder 3">
            <a:extLst>
              <a:ext uri="{FF2B5EF4-FFF2-40B4-BE49-F238E27FC236}">
                <a16:creationId xmlns:a16="http://schemas.microsoft.com/office/drawing/2014/main" id="{D1A0C89E-0057-E53F-F3B0-CBE1F609D795}"/>
              </a:ext>
            </a:extLst>
          </p:cNvPr>
          <p:cNvSpPr>
            <a:spLocks noGrp="1"/>
          </p:cNvSpPr>
          <p:nvPr>
            <p:ph sz="half" idx="2"/>
          </p:nvPr>
        </p:nvSpPr>
        <p:spPr>
          <a:xfrm>
            <a:off x="954704" y="2891631"/>
            <a:ext cx="4825158" cy="2840039"/>
          </a:xfrm>
        </p:spPr>
        <p:txBody>
          <a:bodyPr/>
          <a:lstStyle/>
          <a:p>
            <a:r>
              <a:rPr lang="en-US" dirty="0"/>
              <a:t>API Gateways for synchronous (request-based) communication</a:t>
            </a:r>
          </a:p>
          <a:p>
            <a:r>
              <a:rPr lang="en-US" dirty="0"/>
              <a:t>Object stores for persistent state management</a:t>
            </a:r>
          </a:p>
          <a:p>
            <a:r>
              <a:rPr lang="en-US" dirty="0"/>
              <a:t>Database change streams for reacting to data changes (DynamoDB Streams)</a:t>
            </a:r>
          </a:p>
          <a:p>
            <a:r>
              <a:rPr lang="en-US" dirty="0"/>
              <a:t>Function orchestration (Step Function)</a:t>
            </a:r>
          </a:p>
          <a:p>
            <a:endParaRPr lang="en-US" dirty="0"/>
          </a:p>
        </p:txBody>
      </p:sp>
      <p:sp>
        <p:nvSpPr>
          <p:cNvPr id="5" name="Text Placeholder 4">
            <a:extLst>
              <a:ext uri="{FF2B5EF4-FFF2-40B4-BE49-F238E27FC236}">
                <a16:creationId xmlns:a16="http://schemas.microsoft.com/office/drawing/2014/main" id="{AC6A4632-256D-8FD1-E5D0-BD1E67AD6491}"/>
              </a:ext>
            </a:extLst>
          </p:cNvPr>
          <p:cNvSpPr>
            <a:spLocks noGrp="1"/>
          </p:cNvSpPr>
          <p:nvPr>
            <p:ph type="body" sz="quarter" idx="3"/>
          </p:nvPr>
        </p:nvSpPr>
        <p:spPr/>
        <p:txBody>
          <a:bodyPr/>
          <a:lstStyle/>
          <a:p>
            <a:r>
              <a:rPr lang="en-US" dirty="0"/>
              <a:t>Serverless managed Cloud services</a:t>
            </a:r>
          </a:p>
        </p:txBody>
      </p:sp>
      <p:sp>
        <p:nvSpPr>
          <p:cNvPr id="6" name="Content Placeholder 5">
            <a:extLst>
              <a:ext uri="{FF2B5EF4-FFF2-40B4-BE49-F238E27FC236}">
                <a16:creationId xmlns:a16="http://schemas.microsoft.com/office/drawing/2014/main" id="{21D85ADA-C628-111E-DE30-76D22838CFBD}"/>
              </a:ext>
            </a:extLst>
          </p:cNvPr>
          <p:cNvSpPr>
            <a:spLocks noGrp="1"/>
          </p:cNvSpPr>
          <p:nvPr>
            <p:ph sz="quarter" idx="4"/>
          </p:nvPr>
        </p:nvSpPr>
        <p:spPr>
          <a:xfrm>
            <a:off x="6208712" y="3179762"/>
            <a:ext cx="5028584" cy="2840039"/>
          </a:xfrm>
        </p:spPr>
        <p:txBody>
          <a:bodyPr/>
          <a:lstStyle/>
          <a:p>
            <a:r>
              <a:rPr lang="en-US" dirty="0"/>
              <a:t>Serverless relational database (Amazon Aurora)</a:t>
            </a:r>
          </a:p>
          <a:p>
            <a:r>
              <a:rPr lang="en-US" dirty="0"/>
              <a:t>Serverless container management (AWS </a:t>
            </a:r>
            <a:r>
              <a:rPr lang="en-US" dirty="0" err="1"/>
              <a:t>Fargate</a:t>
            </a:r>
            <a:r>
              <a:rPr lang="en-US" dirty="0"/>
              <a:t>)</a:t>
            </a:r>
          </a:p>
          <a:p>
            <a:r>
              <a:rPr lang="en-US" dirty="0"/>
              <a:t>Serverless warehouse (Google </a:t>
            </a:r>
            <a:r>
              <a:rPr lang="en-US" dirty="0" err="1"/>
              <a:t>BigQuery</a:t>
            </a:r>
            <a:r>
              <a:rPr lang="en-US" dirty="0"/>
              <a:t>) </a:t>
            </a:r>
          </a:p>
          <a:p>
            <a:endParaRPr lang="en-US" dirty="0"/>
          </a:p>
        </p:txBody>
      </p:sp>
      <p:sp>
        <p:nvSpPr>
          <p:cNvPr id="7" name="Footer Placeholder 6">
            <a:extLst>
              <a:ext uri="{FF2B5EF4-FFF2-40B4-BE49-F238E27FC236}">
                <a16:creationId xmlns:a16="http://schemas.microsoft.com/office/drawing/2014/main" id="{3828236A-28BE-1C6C-178C-F2C020D6C8A9}"/>
              </a:ext>
            </a:extLst>
          </p:cNvPr>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9C500383-F1C3-3F6F-7FC1-2FF6910E52C4}"/>
              </a:ext>
            </a:extLst>
          </p:cNvPr>
          <p:cNvPicPr>
            <a:picLocks noChangeAspect="1"/>
          </p:cNvPicPr>
          <p:nvPr/>
        </p:nvPicPr>
        <p:blipFill>
          <a:blip r:embed="rId3"/>
          <a:stretch>
            <a:fillRect/>
          </a:stretch>
        </p:blipFill>
        <p:spPr>
          <a:xfrm>
            <a:off x="6361198" y="4999942"/>
            <a:ext cx="4723612" cy="1858058"/>
          </a:xfrm>
          <a:prstGeom prst="rect">
            <a:avLst/>
          </a:prstGeom>
        </p:spPr>
      </p:pic>
    </p:spTree>
    <p:extLst>
      <p:ext uri="{BB962C8B-B14F-4D97-AF65-F5344CB8AC3E}">
        <p14:creationId xmlns:p14="http://schemas.microsoft.com/office/powerpoint/2010/main" val="2163188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402</TotalTime>
  <Words>1691</Words>
  <Application>Microsoft Office PowerPoint</Application>
  <PresentationFormat>Widescreen</PresentationFormat>
  <Paragraphs>236</Paragraphs>
  <Slides>28</Slides>
  <Notes>14</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Century Gothic</vt:lpstr>
      <vt:lpstr>intelliedge-web</vt:lpstr>
      <vt:lpstr>Open Sans</vt:lpstr>
      <vt:lpstr>Spectral</vt:lpstr>
      <vt:lpstr>Wingdings 3</vt:lpstr>
      <vt:lpstr>Ion Boardroom</vt:lpstr>
      <vt:lpstr>Serverless Compute Fabric for Edge-Cloud Continuum: Opportunities and Challenges </vt:lpstr>
      <vt:lpstr>About me </vt:lpstr>
      <vt:lpstr>Edge-Cloud Continuum in a Nutshell</vt:lpstr>
      <vt:lpstr>The Promises of Serverless</vt:lpstr>
      <vt:lpstr>Serverless Computing in a Nutshell</vt:lpstr>
      <vt:lpstr>Popular Serverless Platforms</vt:lpstr>
      <vt:lpstr>Function Isolation and Virtualization Models</vt:lpstr>
      <vt:lpstr>Function as a Service (FaaS)</vt:lpstr>
      <vt:lpstr>Serverless Beyond the FaaS</vt:lpstr>
      <vt:lpstr>Serverless Beyond the Cloud</vt:lpstr>
      <vt:lpstr>The Promises of Serverless</vt:lpstr>
      <vt:lpstr>Many Opportunities …</vt:lpstr>
      <vt:lpstr>Serverless Horror Stories Examples from the Wild: A runaway function </vt:lpstr>
      <vt:lpstr>Serverless Horror Stories Examples from the Wild: A service misconfiguration</vt:lpstr>
      <vt:lpstr>Main Challenges with Serverless in Edge-Cloud Continuum</vt:lpstr>
      <vt:lpstr>Main Challenges with Serverless in Edge-Cloud Continuum</vt:lpstr>
      <vt:lpstr>Project Polaris</vt:lpstr>
      <vt:lpstr>Polaris SLO Framework</vt:lpstr>
      <vt:lpstr>SLO Controllers</vt:lpstr>
      <vt:lpstr>Predictive Monitoring Controllers Results</vt:lpstr>
      <vt:lpstr>SLO User Tool Suite  </vt:lpstr>
      <vt:lpstr>Lines of Code</vt:lpstr>
      <vt:lpstr>Polaris Scheduler for Edge-Cloud Continuum</vt:lpstr>
      <vt:lpstr>Scheduler Global Scalability Results</vt:lpstr>
      <vt:lpstr>Scheduler Global Scalability Results</vt:lpstr>
      <vt:lpstr>Scheduler SLO Compliance Results</vt:lpstr>
      <vt:lpstr>Work in progress</vt:lpstr>
      <vt:lpstr>PowerPoint Presentation</vt:lpstr>
    </vt:vector>
  </TitlesOfParts>
  <Company>TU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Serverless Compute Fabric for Edge-Cloud Continuum: Opportunities and Challenges </dc:title>
  <dc:creator>Stefan Nastic</dc:creator>
  <cp:lastModifiedBy>Stefan Nastic</cp:lastModifiedBy>
  <cp:revision>45</cp:revision>
  <dcterms:created xsi:type="dcterms:W3CDTF">2023-04-26T08:10:23Z</dcterms:created>
  <dcterms:modified xsi:type="dcterms:W3CDTF">2023-04-26T14:54:42Z</dcterms:modified>
</cp:coreProperties>
</file>