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1" r:id="rId3"/>
  </p:sldMasterIdLst>
  <p:notesMasterIdLst>
    <p:notesMasterId r:id="rId50"/>
  </p:notesMasterIdLst>
  <p:sldIdLst>
    <p:sldId id="263" r:id="rId4"/>
    <p:sldId id="286" r:id="rId5"/>
    <p:sldId id="287" r:id="rId6"/>
    <p:sldId id="288" r:id="rId7"/>
    <p:sldId id="320" r:id="rId8"/>
    <p:sldId id="323" r:id="rId9"/>
    <p:sldId id="324" r:id="rId10"/>
    <p:sldId id="321" r:id="rId11"/>
    <p:sldId id="322" r:id="rId12"/>
    <p:sldId id="290" r:id="rId13"/>
    <p:sldId id="289" r:id="rId14"/>
    <p:sldId id="291" r:id="rId15"/>
    <p:sldId id="292" r:id="rId16"/>
    <p:sldId id="325" r:id="rId17"/>
    <p:sldId id="328" r:id="rId18"/>
    <p:sldId id="294" r:id="rId19"/>
    <p:sldId id="295" r:id="rId20"/>
    <p:sldId id="296" r:id="rId21"/>
    <p:sldId id="297" r:id="rId22"/>
    <p:sldId id="299" r:id="rId23"/>
    <p:sldId id="329" r:id="rId24"/>
    <p:sldId id="298" r:id="rId25"/>
    <p:sldId id="300" r:id="rId26"/>
    <p:sldId id="301" r:id="rId27"/>
    <p:sldId id="302" r:id="rId28"/>
    <p:sldId id="330" r:id="rId29"/>
    <p:sldId id="303" r:id="rId30"/>
    <p:sldId id="304" r:id="rId31"/>
    <p:sldId id="305" r:id="rId32"/>
    <p:sldId id="307" r:id="rId33"/>
    <p:sldId id="331" r:id="rId34"/>
    <p:sldId id="309" r:id="rId35"/>
    <p:sldId id="310" r:id="rId36"/>
    <p:sldId id="311" r:id="rId37"/>
    <p:sldId id="335" r:id="rId38"/>
    <p:sldId id="336" r:id="rId39"/>
    <p:sldId id="337" r:id="rId40"/>
    <p:sldId id="338" r:id="rId41"/>
    <p:sldId id="339" r:id="rId42"/>
    <p:sldId id="318" r:id="rId43"/>
    <p:sldId id="340" r:id="rId44"/>
    <p:sldId id="341" r:id="rId45"/>
    <p:sldId id="342" r:id="rId46"/>
    <p:sldId id="333" r:id="rId47"/>
    <p:sldId id="332" r:id="rId48"/>
    <p:sldId id="267" r:id="rId4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5D26"/>
    <a:srgbClr val="D89C4A"/>
    <a:srgbClr val="905E2D"/>
    <a:srgbClr val="6D4721"/>
    <a:srgbClr val="BD2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44" autoAdjust="0"/>
    <p:restoredTop sz="81164" autoAdjust="0"/>
  </p:normalViewPr>
  <p:slideViewPr>
    <p:cSldViewPr showGuides="1">
      <p:cViewPr varScale="1">
        <p:scale>
          <a:sx n="99" d="100"/>
          <a:sy n="99" d="100"/>
        </p:scale>
        <p:origin x="192" y="240"/>
      </p:cViewPr>
      <p:guideLst>
        <p:guide orient="horz" pos="2160"/>
        <p:guide pos="3840"/>
      </p:guideLst>
    </p:cSldViewPr>
  </p:slideViewPr>
  <p:outlineViewPr>
    <p:cViewPr>
      <p:scale>
        <a:sx n="33" d="100"/>
        <a:sy n="33" d="100"/>
      </p:scale>
      <p:origin x="0" y="0"/>
    </p:cViewPr>
  </p:outlineViewPr>
  <p:notesTextViewPr>
    <p:cViewPr>
      <p:scale>
        <a:sx n="170" d="100"/>
        <a:sy n="17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ADAC1-80E5-8747-801D-35D4DBA345DB}" type="datetimeFigureOut">
              <a:rPr lang="en-IT" smtClean="0"/>
              <a:t>19/10/25</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D82C97-02A5-B142-A210-26CB74A8B777}" type="slidenum">
              <a:rPr lang="en-IT" smtClean="0"/>
              <a:t>‹#›</a:t>
            </a:fld>
            <a:endParaRPr lang="en-IT"/>
          </a:p>
        </p:txBody>
      </p:sp>
    </p:spTree>
    <p:extLst>
      <p:ext uri="{BB962C8B-B14F-4D97-AF65-F5344CB8AC3E}">
        <p14:creationId xmlns:p14="http://schemas.microsoft.com/office/powerpoint/2010/main" val="1908082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afternoon. It’s a pleasure to be here and I would like to thank the organising for having me. I will talk about data quality and ethics in knowledge graphs, referring to the cultural heritage domain. However, the principles, challenges and approaches that I will address are applicable to any other domain of knowledge.</a:t>
            </a:r>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1</a:t>
            </a:fld>
            <a:endParaRPr lang="en-IT"/>
          </a:p>
        </p:txBody>
      </p:sp>
    </p:spTree>
    <p:extLst>
      <p:ext uri="{BB962C8B-B14F-4D97-AF65-F5344CB8AC3E}">
        <p14:creationId xmlns:p14="http://schemas.microsoft.com/office/powerpoint/2010/main" val="951000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Although this is a simple example, it is functional to explain that the problem lies in the perspective of the modeler. Such a perspective is the projection of bias, which can span from a specific project’s requirements or goals to cultural prejudices. The digital problem can be understood with the iceberg </a:t>
            </a:r>
            <a:r>
              <a:rPr lang="en-GB" dirty="0" err="1"/>
              <a:t>methaphor</a:t>
            </a:r>
            <a:r>
              <a:rPr lang="en-GB" dirty="0"/>
              <a:t>. </a:t>
            </a:r>
            <a:r>
              <a:rPr lang="en-GB" b="1" dirty="0"/>
              <a:t>Above the water is Data Quality</a:t>
            </a:r>
            <a:r>
              <a:rPr lang="en-GB" dirty="0"/>
              <a:t>: The data is inconsistent and incomplete: the technical flaws we see daily such as missing fields, inconsistent formats, and outright errors. </a:t>
            </a:r>
            <a:r>
              <a:rPr lang="en-GB" b="1" dirty="0"/>
              <a:t>But below the water are the Ethical Flaws</a:t>
            </a:r>
            <a:r>
              <a:rPr lang="en-GB" dirty="0"/>
              <a:t>: The data is not neutral. It reflects the perspectives and power structures of its creators: the fundamental biases embedded in the original </a:t>
            </a:r>
            <a:r>
              <a:rPr lang="en-GB" dirty="0" err="1"/>
              <a:t>cataloging</a:t>
            </a:r>
            <a:r>
              <a:rPr lang="en-GB" dirty="0"/>
              <a:t> process. Whose language is used? Whose stories are included? Who was excluded? Whose perspective was dominant? What political context defined the labels used? The true crisis lies below the water. An error in data quality is often a visible symptom of an invisible ethical flaw. We must address both the technical and the philosophical side of the problem.</a:t>
            </a:r>
          </a:p>
          <a:p>
            <a:r>
              <a:rPr lang="en-GB" dirty="0"/>
              <a:t> </a:t>
            </a:r>
          </a:p>
          <a:p>
            <a:endParaRPr lang="en-GB" dirty="0"/>
          </a:p>
          <a:p>
            <a:endParaRPr lang="en-IT" dirty="0"/>
          </a:p>
          <a:p>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15</a:t>
            </a:fld>
            <a:endParaRPr lang="en-IT"/>
          </a:p>
        </p:txBody>
      </p:sp>
    </p:spTree>
    <p:extLst>
      <p:ext uri="{BB962C8B-B14F-4D97-AF65-F5344CB8AC3E}">
        <p14:creationId xmlns:p14="http://schemas.microsoft.com/office/powerpoint/2010/main" val="2325092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focus on the ethical side, let's discuss the </a:t>
            </a:r>
            <a:r>
              <a:rPr lang="en-GB" b="1" dirty="0"/>
              <a:t>'Coded Gaze'</a:t>
            </a:r>
            <a:r>
              <a:rPr lang="en-GB" dirty="0"/>
              <a:t> (</a:t>
            </a:r>
            <a:r>
              <a:rPr lang="en-GB" dirty="0" err="1"/>
              <a:t>Coded_Visions.pdf</a:t>
            </a:r>
            <a:r>
              <a:rPr lang="en-GB" dirty="0"/>
              <a:t>). </a:t>
            </a:r>
            <a:r>
              <a:rPr lang="en-GB" b="1" dirty="0"/>
              <a:t>Visuality, </a:t>
            </a:r>
            <a:r>
              <a:rPr lang="en-GB" dirty="0"/>
              <a:t>how we see and interpret images, is a </a:t>
            </a:r>
            <a:r>
              <a:rPr lang="en-GB" b="1" dirty="0"/>
              <a:t>cultural practice</a:t>
            </a:r>
            <a:r>
              <a:rPr lang="en-GB" dirty="0"/>
              <a:t>, not a neutral biological one. The labels we assign are heavily </a:t>
            </a:r>
            <a:r>
              <a:rPr lang="en-GB" b="1" dirty="0"/>
              <a:t>culturally coded</a:t>
            </a:r>
            <a:r>
              <a:rPr lang="en-GB" dirty="0"/>
              <a:t>. The risk is that we are digitizing, and thereby automating, the prejudices of the past. If a historical </a:t>
            </a:r>
            <a:r>
              <a:rPr lang="en-GB" dirty="0" err="1"/>
              <a:t>cataloger</a:t>
            </a:r>
            <a:r>
              <a:rPr lang="en-GB" dirty="0"/>
              <a:t> uses the term </a:t>
            </a:r>
            <a:r>
              <a:rPr lang="en-GB" b="1" dirty="0"/>
              <a:t>'Half Naked'</a:t>
            </a:r>
            <a:r>
              <a:rPr lang="en-GB" dirty="0"/>
              <a:t> to describe an Indigenous person in traditional attire, that label is not a fact; it’s a cultural judgment, stabilizing a contested political category. When we feed this into AI, we teach the AI a coded, biased way of seeing. Similarly, historical records often describe the </a:t>
            </a:r>
            <a:r>
              <a:rPr lang="en-GB" b="1" dirty="0"/>
              <a:t>Benin Bronzes</a:t>
            </a:r>
            <a:r>
              <a:rPr lang="en-GB" dirty="0"/>
              <a:t> as having been 'collected' in 1897, obscuring the historical reality that they were </a:t>
            </a:r>
            <a:r>
              <a:rPr lang="en-GB" b="1" dirty="0"/>
              <a:t>looted</a:t>
            </a:r>
            <a:r>
              <a:rPr lang="en-GB" dirty="0"/>
              <a:t> by the British army. We are not just digitizing history; we are </a:t>
            </a:r>
            <a:r>
              <a:rPr lang="en-GB" b="1" dirty="0"/>
              <a:t>automating its dominant, often colonial, narrative</a:t>
            </a:r>
            <a:r>
              <a:rPr lang="en-GB" dirty="0"/>
              <a:t>.</a:t>
            </a:r>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16</a:t>
            </a:fld>
            <a:endParaRPr lang="en-IT"/>
          </a:p>
        </p:txBody>
      </p:sp>
    </p:spTree>
    <p:extLst>
      <p:ext uri="{BB962C8B-B14F-4D97-AF65-F5344CB8AC3E}">
        <p14:creationId xmlns:p14="http://schemas.microsoft.com/office/powerpoint/2010/main" val="3348516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technical front, our biggest headache is </a:t>
            </a:r>
            <a:r>
              <a:rPr lang="en-GB" b="1" dirty="0"/>
              <a:t>Extreme Heterogeneity</a:t>
            </a:r>
            <a:r>
              <a:rPr lang="en-GB" dirty="0"/>
              <a:t>. Every institution, every project, every domain uses its own formats. In the </a:t>
            </a:r>
            <a:r>
              <a:rPr lang="en-GB" b="1" dirty="0" err="1"/>
              <a:t>ChoCo</a:t>
            </a:r>
            <a:r>
              <a:rPr lang="en-GB" dirty="0"/>
              <a:t> project, a knowledge graph for musical harmony, we faced the challenge of integrating </a:t>
            </a:r>
            <a:r>
              <a:rPr lang="en-GB" b="1" dirty="0"/>
              <a:t>18 different chord datasets</a:t>
            </a:r>
            <a:r>
              <a:rPr lang="en-GB" dirty="0"/>
              <a:t> (</a:t>
            </a:r>
            <a:r>
              <a:rPr lang="en-GB" dirty="0" err="1"/>
              <a:t>Choco.pdf</a:t>
            </a:r>
            <a:r>
              <a:rPr lang="en-GB" dirty="0"/>
              <a:t>). These sources used over half a dozen incompatible representations and formats from the technical </a:t>
            </a:r>
            <a:r>
              <a:rPr lang="en-GB" b="1" dirty="0"/>
              <a:t>JAMS</a:t>
            </a:r>
            <a:r>
              <a:rPr lang="en-GB" dirty="0"/>
              <a:t> and </a:t>
            </a:r>
            <a:r>
              <a:rPr lang="en-GB" b="1" dirty="0" err="1"/>
              <a:t>MusicXML</a:t>
            </a:r>
            <a:r>
              <a:rPr lang="en-GB" dirty="0"/>
              <a:t> files to specialized notations like </a:t>
            </a:r>
            <a:r>
              <a:rPr lang="en-GB" b="1" dirty="0"/>
              <a:t>Roman numerals</a:t>
            </a:r>
            <a:r>
              <a:rPr lang="en-GB" dirty="0"/>
              <a:t> and </a:t>
            </a:r>
            <a:r>
              <a:rPr lang="en-GB" b="1" dirty="0" err="1"/>
              <a:t>Leadsheet</a:t>
            </a:r>
            <a:r>
              <a:rPr lang="en-GB" dirty="0"/>
              <a:t> (</a:t>
            </a:r>
            <a:r>
              <a:rPr lang="en-GB" dirty="0" err="1"/>
              <a:t>Choco.pdf</a:t>
            </a:r>
            <a:r>
              <a:rPr lang="en-GB" dirty="0"/>
              <a:t>). Just reconciling the file formats and schemas is a monumental task before any semantic work even begins. </a:t>
            </a:r>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17</a:t>
            </a:fld>
            <a:endParaRPr lang="en-IT"/>
          </a:p>
        </p:txBody>
      </p:sp>
    </p:spTree>
    <p:extLst>
      <p:ext uri="{BB962C8B-B14F-4D97-AF65-F5344CB8AC3E}">
        <p14:creationId xmlns:p14="http://schemas.microsoft.com/office/powerpoint/2010/main" val="3428922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other technical challenge is </a:t>
            </a:r>
            <a:r>
              <a:rPr lang="en-GB" b="1" dirty="0"/>
              <a:t>Inconsistency and Loss</a:t>
            </a:r>
            <a:r>
              <a:rPr lang="en-GB" dirty="0"/>
              <a:t> stemming from legacy systems. In the </a:t>
            </a:r>
            <a:r>
              <a:rPr lang="en-GB" b="1" dirty="0" err="1"/>
              <a:t>ArCo</a:t>
            </a:r>
            <a:r>
              <a:rPr lang="en-GB" dirty="0"/>
              <a:t> project (</a:t>
            </a:r>
            <a:r>
              <a:rPr lang="en-GB" dirty="0" err="1"/>
              <a:t>arco.pdf</a:t>
            </a:r>
            <a:r>
              <a:rPr lang="en-GB" dirty="0"/>
              <a:t>), which harmonized the Italian General Catalogue data, we found rampant inconsistency based on </a:t>
            </a:r>
            <a:r>
              <a:rPr lang="en-GB" i="1" dirty="0"/>
              <a:t>when</a:t>
            </a:r>
            <a:r>
              <a:rPr lang="en-GB" dirty="0"/>
              <a:t> the record was created. Older catalogue records often had separate, fine-grained fields for </a:t>
            </a:r>
            <a:r>
              <a:rPr lang="en-GB" b="1" dirty="0"/>
              <a:t>place, site, and creation date</a:t>
            </a:r>
            <a:r>
              <a:rPr lang="en-GB" dirty="0"/>
              <a:t>, while newer records merged them into a single, less-precise field. Reconciling this meant doing 'data archaeology' to align different levels of granularity. This is how crucial metadata, the context, gets lost or obscured.</a:t>
            </a:r>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18</a:t>
            </a:fld>
            <a:endParaRPr lang="en-IT"/>
          </a:p>
        </p:txBody>
      </p:sp>
    </p:spTree>
    <p:extLst>
      <p:ext uri="{BB962C8B-B14F-4D97-AF65-F5344CB8AC3E}">
        <p14:creationId xmlns:p14="http://schemas.microsoft.com/office/powerpoint/2010/main" val="2284327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use a critical example to connect this to ethics: the </a:t>
            </a:r>
            <a:r>
              <a:rPr lang="en-GB" b="1" dirty="0"/>
              <a:t>Benin Bronzes</a:t>
            </a:r>
            <a:r>
              <a:rPr lang="en-GB" dirty="0"/>
              <a:t>. If an institutional record describes them as having been </a:t>
            </a:r>
            <a:r>
              <a:rPr lang="en-GB" b="1" dirty="0"/>
              <a:t>'collected'</a:t>
            </a:r>
            <a:r>
              <a:rPr lang="en-GB" dirty="0"/>
              <a:t> in 1897, we are using a label that actively obscures the violent historical reality of them being </a:t>
            </a:r>
            <a:r>
              <a:rPr lang="en-GB" b="1" dirty="0"/>
              <a:t>looted</a:t>
            </a:r>
            <a:r>
              <a:rPr lang="en-GB" dirty="0"/>
              <a:t> by the British army during a punitive expedition. A KG built only on the institutional 'collected' label validates and perpetuates that dominant, whitewashed narrative. Our digital representation must be able to hold multiple, diverse, alternative or contested views.</a:t>
            </a:r>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19</a:t>
            </a:fld>
            <a:endParaRPr lang="en-IT"/>
          </a:p>
        </p:txBody>
      </p:sp>
    </p:spTree>
    <p:extLst>
      <p:ext uri="{BB962C8B-B14F-4D97-AF65-F5344CB8AC3E}">
        <p14:creationId xmlns:p14="http://schemas.microsoft.com/office/powerpoint/2010/main" val="3765342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ultimate risk is that this bias becomes systemic and automated. AI systems used for cultural heritage tasks, for automatic classification, content generation, or recommendation, are only as ethical as the data they are trained on. By feeding them data containing the 'Coded Gaze' or obscured colonial histories, we are essentially </a:t>
            </a:r>
            <a:r>
              <a:rPr lang="en-GB" b="1" dirty="0"/>
              <a:t>automating systemic bias</a:t>
            </a:r>
            <a:r>
              <a:rPr lang="en-GB" dirty="0"/>
              <a:t>. We are failing in our duty as digital historians to build a fair, inclusive, and multi-vocal representation of the past.</a:t>
            </a:r>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20</a:t>
            </a:fld>
            <a:endParaRPr lang="en-IT"/>
          </a:p>
        </p:txBody>
      </p:sp>
    </p:spTree>
    <p:extLst>
      <p:ext uri="{BB962C8B-B14F-4D97-AF65-F5344CB8AC3E}">
        <p14:creationId xmlns:p14="http://schemas.microsoft.com/office/powerpoint/2010/main" val="3678466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recognized that to tackle the 'Silence of the Data' at a national scale, we needed a robust, fine-grained approach. The </a:t>
            </a:r>
            <a:r>
              <a:rPr lang="en-GB" b="1" dirty="0" err="1"/>
              <a:t>ArCo</a:t>
            </a:r>
            <a:r>
              <a:rPr lang="en-GB" b="1" dirty="0"/>
              <a:t> Knowledge Graph</a:t>
            </a:r>
            <a:r>
              <a:rPr lang="en-GB" dirty="0"/>
              <a:t> (</a:t>
            </a:r>
            <a:r>
              <a:rPr lang="en-GB" dirty="0" err="1"/>
              <a:t>arco.pdf</a:t>
            </a:r>
            <a:r>
              <a:rPr lang="en-GB" dirty="0"/>
              <a:t>) has been our effort to transform the massive, fragmented official Italian Cultural Heritage Catalogue into a semantically-rich, </a:t>
            </a:r>
            <a:r>
              <a:rPr lang="en-GB" dirty="0" err="1"/>
              <a:t>queryable</a:t>
            </a:r>
            <a:r>
              <a:rPr lang="en-GB" dirty="0"/>
              <a:t> network. This project was a major feat in data harmonization, moving a vast national repository into the Linked Open Data cloud. The core technical problem was that the original data were mainly expressed as strings. When you want to move from strings to things, there is a lot of work to do on data quality: cleaning, disambiguation, de-duplication. But many conceptual flaws emerge as well.</a:t>
            </a:r>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22</a:t>
            </a:fld>
            <a:endParaRPr lang="en-IT"/>
          </a:p>
        </p:txBody>
      </p:sp>
    </p:spTree>
    <p:extLst>
      <p:ext uri="{BB962C8B-B14F-4D97-AF65-F5344CB8AC3E}">
        <p14:creationId xmlns:p14="http://schemas.microsoft.com/office/powerpoint/2010/main" val="680420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there was also an “ethical” bias. The first shift was to eliminate the one-only perspective rooted in the catalogue data of catalogue records. Instead of having the cultural property as focus of the model, the system would put, as first-class entity, the catalogue record. A clear symptom of this bias was the existence of several different disconnected catalogue records for the same cultural property.</a:t>
            </a:r>
          </a:p>
          <a:p>
            <a:r>
              <a:rPr lang="en-GB" dirty="0"/>
              <a:t>We decided to adopt the </a:t>
            </a:r>
            <a:r>
              <a:rPr lang="en-GB" b="1" dirty="0" err="1"/>
              <a:t>eXtreme</a:t>
            </a:r>
            <a:r>
              <a:rPr lang="en-GB" b="1" dirty="0"/>
              <a:t> Design (XD) methodology</a:t>
            </a:r>
            <a:r>
              <a:rPr lang="en-GB" dirty="0"/>
              <a:t>, which uses a pattern-based, test-driven approach to ensure high quality from the ground up. </a:t>
            </a:r>
            <a:r>
              <a:rPr lang="en-GB" dirty="0" err="1"/>
              <a:t>ArCo</a:t>
            </a:r>
            <a:r>
              <a:rPr lang="en-GB" dirty="0"/>
              <a:t> adopts an </a:t>
            </a:r>
            <a:r>
              <a:rPr lang="en-GB" b="1" dirty="0"/>
              <a:t>Epistemological Stance</a:t>
            </a:r>
            <a:r>
              <a:rPr lang="en-GB" dirty="0"/>
              <a:t>. This means it distinguishes between a raw </a:t>
            </a:r>
            <a:r>
              <a:rPr lang="en-GB" b="1" dirty="0"/>
              <a:t>Fact</a:t>
            </a:r>
            <a:r>
              <a:rPr lang="en-GB" dirty="0"/>
              <a:t> (e.g., </a:t>
            </a:r>
            <a:r>
              <a:rPr lang="en-GB" i="1" dirty="0"/>
              <a:t>material: wood</a:t>
            </a:r>
            <a:r>
              <a:rPr lang="en-GB" dirty="0"/>
              <a:t>), the </a:t>
            </a:r>
            <a:r>
              <a:rPr lang="en-GB" b="1" dirty="0"/>
              <a:t>Interpretation</a:t>
            </a:r>
            <a:r>
              <a:rPr lang="en-GB" dirty="0"/>
              <a:t> of that fact (e.g., </a:t>
            </a:r>
            <a:r>
              <a:rPr lang="en-GB" i="1" dirty="0"/>
              <a:t>attributed author: Leonardo</a:t>
            </a:r>
            <a:r>
              <a:rPr lang="en-GB" dirty="0"/>
              <a:t>), and the </a:t>
            </a:r>
            <a:r>
              <a:rPr lang="en-GB" b="1" dirty="0"/>
              <a:t>Reporting Situation</a:t>
            </a:r>
            <a:r>
              <a:rPr lang="en-GB" dirty="0"/>
              <a:t> (the specific catalogue record that asserts the claim). This allows the graph to model the dynamics of knowledge, not just static facts. Through this approach, the model supports the representation of different perspectives associated with their sources.</a:t>
            </a:r>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23</a:t>
            </a:fld>
            <a:endParaRPr lang="en-IT"/>
          </a:p>
        </p:txBody>
      </p:sp>
    </p:spTree>
    <p:extLst>
      <p:ext uri="{BB962C8B-B14F-4D97-AF65-F5344CB8AC3E}">
        <p14:creationId xmlns:p14="http://schemas.microsoft.com/office/powerpoint/2010/main" val="3176245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Despite </a:t>
            </a:r>
            <a:r>
              <a:rPr lang="en-GB" dirty="0" err="1"/>
              <a:t>ArCo's</a:t>
            </a:r>
            <a:r>
              <a:rPr lang="en-GB" dirty="0"/>
              <a:t> robust engineering, it highlighted a profound limitation: its authoritative source is the official General Catalogue. As a result, </a:t>
            </a:r>
            <a:r>
              <a:rPr lang="en-GB" dirty="0" err="1"/>
              <a:t>ArCo</a:t>
            </a:r>
            <a:r>
              <a:rPr lang="en-GB" dirty="0"/>
              <a:t> is inherently limited to a </a:t>
            </a:r>
            <a:r>
              <a:rPr lang="en-GB" b="1" dirty="0"/>
              <a:t>top-down, institutional view</a:t>
            </a:r>
            <a:r>
              <a:rPr lang="en-GB" dirty="0"/>
              <a:t>. It successfully models the official facts, but it struggles to capture </a:t>
            </a:r>
            <a:r>
              <a:rPr lang="en-GB" b="1" dirty="0"/>
              <a:t>alternative, contested, or marginalized narratives</a:t>
            </a:r>
            <a:r>
              <a:rPr lang="en-GB" dirty="0"/>
              <a:t> that fall outside the purview of formal </a:t>
            </a:r>
            <a:r>
              <a:rPr lang="en-GB" dirty="0" err="1"/>
              <a:t>cataloging</a:t>
            </a:r>
            <a:r>
              <a:rPr lang="en-GB" dirty="0"/>
              <a:t>. We learned that the best engineering methodology in the world cannot fix data that is inherently limited in scope and perspective. In contrast, based on this observation, the model was defined as to allow for enriching the knowledge graph with alternative views in the future or through external connections.</a:t>
            </a:r>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24</a:t>
            </a:fld>
            <a:endParaRPr lang="en-IT"/>
          </a:p>
        </p:txBody>
      </p:sp>
    </p:spTree>
    <p:extLst>
      <p:ext uri="{BB962C8B-B14F-4D97-AF65-F5344CB8AC3E}">
        <p14:creationId xmlns:p14="http://schemas.microsoft.com/office/powerpoint/2010/main" val="3023343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lessons learned from working on </a:t>
            </a:r>
            <a:r>
              <a:rPr lang="en-GB" dirty="0" err="1"/>
              <a:t>ArCo</a:t>
            </a:r>
            <a:r>
              <a:rPr lang="en-GB" dirty="0"/>
              <a:t> is that we can't always design the perfect ontology top-down. Sometimes we must learn from what the community is </a:t>
            </a:r>
            <a:r>
              <a:rPr lang="en-GB" i="1" dirty="0"/>
              <a:t>actually</a:t>
            </a:r>
            <a:r>
              <a:rPr lang="en-GB" dirty="0"/>
              <a:t> doing, to capture multiple perspectives. Furthermore, there are many knowledge graphs lacking a formal ontology, which hinder reusability and interoperability at the conceptual level. One notable example is </a:t>
            </a:r>
            <a:r>
              <a:rPr lang="en-GB" dirty="0" err="1"/>
              <a:t>Wikidata</a:t>
            </a:r>
            <a:r>
              <a:rPr lang="en-GB" dirty="0"/>
              <a:t>. This is why we explored a method for </a:t>
            </a:r>
            <a:r>
              <a:rPr lang="en-GB" b="1" dirty="0"/>
              <a:t>Empirical extraction of Ontology Design Patterns (EODPs)</a:t>
            </a:r>
            <a:r>
              <a:rPr lang="en-GB" dirty="0"/>
              <a:t>. Our research analysed ~6M triples from </a:t>
            </a:r>
            <a:r>
              <a:rPr lang="en-GB" b="1" dirty="0" err="1"/>
              <a:t>Wikidata</a:t>
            </a:r>
            <a:r>
              <a:rPr lang="en-GB" b="1" dirty="0"/>
              <a:t> </a:t>
            </a:r>
            <a:r>
              <a:rPr lang="en-GB" b="0" dirty="0"/>
              <a:t>with the idea of extracting ontology patterns from observations on the data. We used </a:t>
            </a:r>
            <a:r>
              <a:rPr lang="en-GB" b="0" dirty="0" err="1"/>
              <a:t>BabelDomains</a:t>
            </a:r>
            <a:r>
              <a:rPr lang="en-GB" b="0" dirty="0"/>
              <a:t> to select the </a:t>
            </a:r>
            <a:r>
              <a:rPr lang="en-GB" b="0" dirty="0" err="1"/>
              <a:t>Wikidata</a:t>
            </a:r>
            <a:r>
              <a:rPr lang="en-GB" b="0" dirty="0"/>
              <a:t> subgraph expressing the music and the art, architecture and archaeology (AAA) domains.</a:t>
            </a:r>
            <a:endParaRPr lang="en-GB" dirty="0"/>
          </a:p>
          <a:p>
            <a:r>
              <a:rPr lang="en-GB" sz="1200" b="0" i="0" kern="1200" dirty="0">
                <a:solidFill>
                  <a:schemeClr val="tx1"/>
                </a:solidFill>
                <a:effectLst/>
                <a:latin typeface="+mn-lt"/>
                <a:ea typeface="+mn-ea"/>
                <a:cs typeface="+mn-cs"/>
              </a:rPr>
              <a:t>The method extracts empirical patterns from a knowledge graph, with the resulting axioms and constraints depending on the KG and its state at a given time. It utilizes the frequentist interpretation of probability to assign a probability to the extracted constructs based on their regularity (relative frequency) in the data. We identify the most frequent domain-property-range triplets and build patterns based on them, with axioms reflecting the probability of evidence found in the data.</a:t>
            </a:r>
          </a:p>
          <a:p>
            <a:r>
              <a:rPr lang="en-GB" dirty="0"/>
              <a:t>This 'bottom-up' approach, complementing the top-down XD, is essential for building KGs that reflect real-world usage and foster reusability by the broader Linked Data community.</a:t>
            </a:r>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25</a:t>
            </a:fld>
            <a:endParaRPr lang="en-IT"/>
          </a:p>
        </p:txBody>
      </p:sp>
    </p:spTree>
    <p:extLst>
      <p:ext uri="{BB962C8B-B14F-4D97-AF65-F5344CB8AC3E}">
        <p14:creationId xmlns:p14="http://schemas.microsoft.com/office/powerpoint/2010/main" val="161967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want to start with a question that anchors my talk: </a:t>
            </a:r>
            <a:r>
              <a:rPr lang="en-GB" b="1" dirty="0"/>
              <a:t>What happens when the AI systems of tomorrow learn our history from a broken memory?</a:t>
            </a:r>
            <a:r>
              <a:rPr lang="en-GB" dirty="0"/>
              <a:t> The digital world delivered unprecedented access to heritage, but there is a profound risk. Our digital cultural heritage is at risk of becoming a </a:t>
            </a:r>
            <a:r>
              <a:rPr lang="en-GB" b="1" dirty="0"/>
              <a:t>distorted echo of the past</a:t>
            </a:r>
            <a:r>
              <a:rPr lang="en-GB" dirty="0"/>
              <a:t>, built on fragmented, silent, and biased data. </a:t>
            </a:r>
          </a:p>
          <a:p>
            <a:r>
              <a:rPr lang="en-GB" dirty="0"/>
              <a:t>If we allow this 'broken memory' to be the sole input for powerful AI systems, we are not preserving history; we are </a:t>
            </a:r>
            <a:r>
              <a:rPr lang="en-GB" b="1" dirty="0"/>
              <a:t>automating and amplifying a distorted, exclusionary vision</a:t>
            </a:r>
            <a:r>
              <a:rPr lang="en-GB" dirty="0"/>
              <a:t> of who we are.</a:t>
            </a:r>
          </a:p>
          <a:p>
            <a:endParaRPr lang="en-GB" dirty="0"/>
          </a:p>
          <a:p>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2</a:t>
            </a:fld>
            <a:endParaRPr lang="en-IT"/>
          </a:p>
        </p:txBody>
      </p:sp>
    </p:spTree>
    <p:extLst>
      <p:ext uri="{BB962C8B-B14F-4D97-AF65-F5344CB8AC3E}">
        <p14:creationId xmlns:p14="http://schemas.microsoft.com/office/powerpoint/2010/main" val="1672381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B18FE-2525-2695-D32E-75A92FE08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CF28E-78A7-81AD-92ED-FF57C7AF6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7673D-C1B8-9CA8-DA5E-3333C40EBDE4}"/>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A simple example demonstrating the flow uses the extraction of the </a:t>
            </a:r>
            <a:r>
              <a:rPr lang="en-GB" sz="1200" b="1" i="0" kern="1200" dirty="0">
                <a:solidFill>
                  <a:schemeClr val="tx1"/>
                </a:solidFill>
                <a:effectLst/>
                <a:latin typeface="+mn-lt"/>
                <a:ea typeface="+mn-ea"/>
                <a:cs typeface="+mn-cs"/>
              </a:rPr>
              <a:t>Album pattern</a:t>
            </a:r>
            <a:r>
              <a:rPr lang="en-GB" sz="1200" b="0" i="0" kern="1200" dirty="0">
                <a:solidFill>
                  <a:schemeClr val="tx1"/>
                </a:solidFill>
                <a:effectLst/>
                <a:latin typeface="+mn-lt"/>
                <a:ea typeface="+mn-ea"/>
                <a:cs typeface="+mn-cs"/>
              </a:rPr>
              <a:t> (wd:Q482994) from the </a:t>
            </a:r>
            <a:r>
              <a:rPr lang="en-GB" sz="1200" b="1" i="0" kern="1200" dirty="0" err="1">
                <a:solidFill>
                  <a:schemeClr val="tx1"/>
                </a:solidFill>
                <a:effectLst/>
                <a:latin typeface="+mn-lt"/>
                <a:ea typeface="+mn-ea"/>
                <a:cs typeface="+mn-cs"/>
              </a:rPr>
              <a:t>Wikidata</a:t>
            </a:r>
            <a:r>
              <a:rPr lang="en-GB" sz="1200" b="1" i="0" kern="1200" dirty="0">
                <a:solidFill>
                  <a:schemeClr val="tx1"/>
                </a:solidFill>
                <a:effectLst/>
                <a:latin typeface="+mn-lt"/>
                <a:ea typeface="+mn-ea"/>
                <a:cs typeface="+mn-cs"/>
              </a:rPr>
              <a:t> Music Subgraph</a:t>
            </a:r>
            <a:r>
              <a:rPr lang="en-GB" sz="1200" b="0" i="0" kern="1200" dirty="0">
                <a:solidFill>
                  <a:schemeClr val="tx1"/>
                </a:solidFill>
                <a:effectLst/>
                <a:latin typeface="+mn-lt"/>
                <a:ea typeface="+mn-ea"/>
                <a:cs typeface="+mn-cs"/>
              </a:rPr>
              <a:t> (which contained 5,083,818 triples). The default thresholds used for this experiment were </a:t>
            </a:r>
            <a:r>
              <a:rPr lang="en-GB" sz="1200" b="0" i="1" kern="1200" dirty="0">
                <a:solidFill>
                  <a:schemeClr val="tx1"/>
                </a:solidFill>
                <a:effectLst/>
                <a:latin typeface="+mn-lt"/>
                <a:ea typeface="+mn-ea"/>
                <a:cs typeface="+mn-cs"/>
              </a:rPr>
              <a:t>Tc</a:t>
            </a:r>
            <a:r>
              <a:rPr lang="en-GB" sz="1200" b="0" i="0" kern="1200" dirty="0">
                <a:solidFill>
                  <a:schemeClr val="tx1"/>
                </a:solidFill>
                <a:effectLst/>
                <a:latin typeface="+mn-lt"/>
                <a:ea typeface="+mn-ea"/>
                <a:cs typeface="+mn-cs"/>
              </a:rPr>
              <a:t>​=0.95 (Class relevance), </a:t>
            </a:r>
            <a:r>
              <a:rPr lang="en-GB" sz="1200" b="0" i="1" kern="1200" dirty="0" err="1">
                <a:solidFill>
                  <a:schemeClr val="tx1"/>
                </a:solidFill>
                <a:effectLst/>
                <a:latin typeface="+mn-lt"/>
                <a:ea typeface="+mn-ea"/>
                <a:cs typeface="+mn-cs"/>
              </a:rPr>
              <a:t>Tp</a:t>
            </a:r>
            <a:r>
              <a:rPr lang="en-GB" sz="1200" b="0" i="0" kern="1200" dirty="0">
                <a:solidFill>
                  <a:schemeClr val="tx1"/>
                </a:solidFill>
                <a:effectLst/>
                <a:latin typeface="+mn-lt"/>
                <a:ea typeface="+mn-ea"/>
                <a:cs typeface="+mn-cs"/>
              </a:rPr>
              <a:t>​=0.85 (Property frequency), and </a:t>
            </a:r>
            <a:r>
              <a:rPr lang="en-GB" sz="1200" b="0" i="1" kern="1200" dirty="0" err="1">
                <a:solidFill>
                  <a:schemeClr val="tx1"/>
                </a:solidFill>
                <a:effectLst/>
                <a:latin typeface="+mn-lt"/>
                <a:ea typeface="+mn-ea"/>
                <a:cs typeface="+mn-cs"/>
              </a:rPr>
              <a:t>Tdr</a:t>
            </a:r>
            <a:r>
              <a:rPr lang="en-GB" sz="1200" b="0" i="0" kern="1200" dirty="0">
                <a:solidFill>
                  <a:schemeClr val="tx1"/>
                </a:solidFill>
                <a:effectLst/>
                <a:latin typeface="+mn-lt"/>
                <a:ea typeface="+mn-ea"/>
                <a:cs typeface="+mn-cs"/>
              </a:rPr>
              <a:t>​=0.5 (Range frequency)</a:t>
            </a:r>
          </a:p>
          <a:p>
            <a:r>
              <a:rPr lang="en-GB" sz="1200" b="0" i="0" kern="1200" dirty="0">
                <a:solidFill>
                  <a:schemeClr val="tx1"/>
                </a:solidFill>
                <a:effectLst/>
                <a:latin typeface="+mn-lt"/>
                <a:ea typeface="+mn-ea"/>
                <a:cs typeface="+mn-cs"/>
              </a:rPr>
              <a:t>The class threshold is computed as the absolute distance between the number of instances of a given class and the number of instances of the most populated class in the entire knowledge graph (KG) or domain subgraph.</a:t>
            </a:r>
            <a:endParaRPr lang="en-IT" b="0" dirty="0"/>
          </a:p>
        </p:txBody>
      </p:sp>
      <p:sp>
        <p:nvSpPr>
          <p:cNvPr id="4" name="Slide Number Placeholder 3">
            <a:extLst>
              <a:ext uri="{FF2B5EF4-FFF2-40B4-BE49-F238E27FC236}">
                <a16:creationId xmlns:a16="http://schemas.microsoft.com/office/drawing/2014/main" id="{0FCB3554-5E4A-5066-1893-0B92F2312544}"/>
              </a:ext>
            </a:extLst>
          </p:cNvPr>
          <p:cNvSpPr>
            <a:spLocks noGrp="1"/>
          </p:cNvSpPr>
          <p:nvPr>
            <p:ph type="sldNum" sz="quarter" idx="5"/>
          </p:nvPr>
        </p:nvSpPr>
        <p:spPr/>
        <p:txBody>
          <a:bodyPr/>
          <a:lstStyle/>
          <a:p>
            <a:fld id="{7CD82C97-02A5-B142-A210-26CB74A8B777}" type="slidenum">
              <a:rPr lang="en-IT" smtClean="0"/>
              <a:t>26</a:t>
            </a:fld>
            <a:endParaRPr lang="en-IT"/>
          </a:p>
        </p:txBody>
      </p:sp>
    </p:spTree>
    <p:extLst>
      <p:ext uri="{BB962C8B-B14F-4D97-AF65-F5344CB8AC3E}">
        <p14:creationId xmlns:p14="http://schemas.microsoft.com/office/powerpoint/2010/main" val="2356550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to a different domain, the </a:t>
            </a:r>
            <a:r>
              <a:rPr lang="en-GB" b="1" dirty="0" err="1"/>
              <a:t>ChoCo</a:t>
            </a:r>
            <a:r>
              <a:rPr lang="en-GB" dirty="0"/>
              <a:t> project (already mentioned earlier) tackled the fragmentation of musical harmony data. Researchers (musicologists, music historians, etc.) were hampered by dozens of small, incompatible chord datasets. Our goal was to integrate these into a single KG of </a:t>
            </a:r>
            <a:r>
              <a:rPr lang="en-GB" b="1" dirty="0"/>
              <a:t>30 Million Triples</a:t>
            </a:r>
            <a:r>
              <a:rPr lang="en-GB" dirty="0"/>
              <a:t>, with over </a:t>
            </a:r>
            <a:r>
              <a:rPr lang="en-GB" b="1" dirty="0"/>
              <a:t>4,000 links</a:t>
            </a:r>
            <a:r>
              <a:rPr lang="en-GB" dirty="0"/>
              <a:t> to external entities. This unlocked the ability to do large-scale, cross-corpus studies on harmony across genres and time, which was previously impossible. The knowledge graph was adopted very early by the community of music information retrieval, which was eager to have access to such a large, integrated, curated dataset</a:t>
            </a:r>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27</a:t>
            </a:fld>
            <a:endParaRPr lang="en-IT"/>
          </a:p>
        </p:txBody>
      </p:sp>
    </p:spTree>
    <p:extLst>
      <p:ext uri="{BB962C8B-B14F-4D97-AF65-F5344CB8AC3E}">
        <p14:creationId xmlns:p14="http://schemas.microsoft.com/office/powerpoint/2010/main" val="1351869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technical innovation was our three-step Data Transformation Workflow. The </a:t>
            </a:r>
            <a:r>
              <a:rPr lang="en-GB" b="1" dirty="0" err="1"/>
              <a:t>JAMifier</a:t>
            </a:r>
            <a:r>
              <a:rPr lang="en-GB" dirty="0"/>
              <a:t> addressed the heterogeneity, standardizing the file formats into a consistent structure. It </a:t>
            </a:r>
            <a:r>
              <a:rPr lang="en-GB" sz="1200" i="0" kern="1200" dirty="0">
                <a:solidFill>
                  <a:schemeClr val="tx1"/>
                </a:solidFill>
                <a:effectLst/>
                <a:latin typeface="+mn-lt"/>
                <a:ea typeface="+mn-ea"/>
                <a:cs typeface="+mn-cs"/>
              </a:rPr>
              <a:t>ingests chord collections (where metadata and music annotations follow collection-specific conventions and formats) to generate a JAMS dataset. This achieves two integration levels, as all metadata are consistently reorganised, and the music annotations (i.e. chord progressions, in this case) are all encoded and stored in separate JAMS files – one per track/score. </a:t>
            </a:r>
            <a:r>
              <a:rPr lang="en-GB" dirty="0"/>
              <a:t>But the real semantic challenge was the </a:t>
            </a:r>
            <a:r>
              <a:rPr lang="en-GB" b="1" dirty="0"/>
              <a:t>notation</a:t>
            </a:r>
            <a:r>
              <a:rPr lang="en-GB" dirty="0"/>
              <a:t>. Different sources used different conventions (</a:t>
            </a:r>
            <a:r>
              <a:rPr lang="en-GB" dirty="0" err="1"/>
              <a:t>Leadsheet</a:t>
            </a:r>
            <a:r>
              <a:rPr lang="en-GB" dirty="0"/>
              <a:t>, Roman numerals, Harte). The </a:t>
            </a:r>
            <a:r>
              <a:rPr lang="en-GB" b="1" dirty="0" err="1"/>
              <a:t>Chonverter</a:t>
            </a:r>
            <a:r>
              <a:rPr lang="en-GB" dirty="0"/>
              <a:t> component converts these diverse notations into a common, reference system, finally achieving a unified view of musical harmony across all sources. </a:t>
            </a:r>
            <a:r>
              <a:rPr lang="en-GB" sz="1200" i="0" kern="1200" dirty="0">
                <a:solidFill>
                  <a:schemeClr val="tx1"/>
                </a:solidFill>
                <a:effectLst/>
                <a:latin typeface="+mn-lt"/>
                <a:ea typeface="+mn-ea"/>
                <a:cs typeface="+mn-cs"/>
              </a:rPr>
              <a:t>Finally, </a:t>
            </a:r>
            <a:r>
              <a:rPr lang="en-GB" sz="1200" b="1" i="0" kern="1200" dirty="0">
                <a:solidFill>
                  <a:schemeClr val="tx1"/>
                </a:solidFill>
                <a:effectLst/>
                <a:latin typeface="+mn-lt"/>
                <a:ea typeface="+mn-ea"/>
                <a:cs typeface="+mn-cs"/>
              </a:rPr>
              <a:t>jams2rdf</a:t>
            </a:r>
            <a:r>
              <a:rPr lang="en-GB" sz="1200" i="0" kern="1200" dirty="0">
                <a:solidFill>
                  <a:schemeClr val="tx1"/>
                </a:solidFill>
                <a:effectLst/>
                <a:latin typeface="+mn-lt"/>
                <a:ea typeface="+mn-ea"/>
                <a:cs typeface="+mn-cs"/>
              </a:rPr>
              <a:t> leverages notation-specific ontologies to generate RDF triples and create a Music Knowledge Graph</a:t>
            </a:r>
          </a:p>
          <a:p>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28</a:t>
            </a:fld>
            <a:endParaRPr lang="en-IT"/>
          </a:p>
        </p:txBody>
      </p:sp>
    </p:spTree>
    <p:extLst>
      <p:ext uri="{BB962C8B-B14F-4D97-AF65-F5344CB8AC3E}">
        <p14:creationId xmlns:p14="http://schemas.microsoft.com/office/powerpoint/2010/main" val="2024073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ChoCo</a:t>
            </a:r>
            <a:r>
              <a:rPr lang="en-GB" dirty="0"/>
              <a:t> taught us that </a:t>
            </a:r>
            <a:r>
              <a:rPr lang="en-GB" b="1" dirty="0"/>
              <a:t>structural interoperability is not enough</a:t>
            </a:r>
            <a:r>
              <a:rPr lang="en-GB" dirty="0"/>
              <a:t>. We struggled to capture the human element. For only </a:t>
            </a:r>
            <a:r>
              <a:rPr lang="en-GB" b="1" dirty="0"/>
              <a:t>3.9% of the chord annotations</a:t>
            </a:r>
            <a:r>
              <a:rPr lang="en-GB" dirty="0"/>
              <a:t> did we know the </a:t>
            </a:r>
            <a:r>
              <a:rPr lang="en-GB" b="1" dirty="0"/>
              <a:t>who</a:t>
            </a:r>
            <a:r>
              <a:rPr lang="en-GB" dirty="0"/>
              <a:t> behind the data: who the original annotator was, their background, or when they did the work (</a:t>
            </a:r>
            <a:r>
              <a:rPr lang="en-GB" dirty="0" err="1"/>
              <a:t>Choco.pdf</a:t>
            </a:r>
            <a:r>
              <a:rPr lang="en-GB" dirty="0"/>
              <a:t>). This is a </a:t>
            </a:r>
            <a:r>
              <a:rPr lang="en-GB" b="1" dirty="0"/>
              <a:t>Provenance Gap</a:t>
            </a:r>
            <a:r>
              <a:rPr lang="en-GB" dirty="0"/>
              <a:t>. We know also from other studies that annotation is subjective: different experts label the same song differently. If we can't model that subjectivity, we risk treating highly subjective data as objective fact.</a:t>
            </a:r>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29</a:t>
            </a:fld>
            <a:endParaRPr lang="en-IT"/>
          </a:p>
        </p:txBody>
      </p:sp>
    </p:spTree>
    <p:extLst>
      <p:ext uri="{BB962C8B-B14F-4D97-AF65-F5344CB8AC3E}">
        <p14:creationId xmlns:p14="http://schemas.microsoft.com/office/powerpoint/2010/main" val="1108713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problem is not the existence of bias, but its </a:t>
            </a:r>
            <a:r>
              <a:rPr lang="en-GB" b="1" dirty="0"/>
              <a:t>invisibility</a:t>
            </a:r>
            <a:r>
              <a:rPr lang="en-GB" dirty="0"/>
              <a:t>. The solution is to </a:t>
            </a:r>
            <a:r>
              <a:rPr lang="en-GB" b="1" dirty="0"/>
              <a:t>make the subjectivity and context explicit</a:t>
            </a:r>
            <a:r>
              <a:rPr lang="en-GB" dirty="0"/>
              <a:t>. We address this, for example in the visual context – but generalisable to other domains - with the </a:t>
            </a:r>
            <a:r>
              <a:rPr lang="en-GB" b="1" dirty="0"/>
              <a:t>Image Annotation Situations (IAS) ontology</a:t>
            </a:r>
            <a:r>
              <a:rPr lang="en-GB" dirty="0"/>
              <a:t> (</a:t>
            </a:r>
            <a:r>
              <a:rPr lang="en-GB" dirty="0" err="1"/>
              <a:t>Coded_Visions.pdf</a:t>
            </a:r>
            <a:r>
              <a:rPr lang="en-GB" dirty="0"/>
              <a:t>). Instead of asserting that an image </a:t>
            </a:r>
            <a:r>
              <a:rPr lang="en-GB" i="1" dirty="0"/>
              <a:t>is</a:t>
            </a:r>
            <a:r>
              <a:rPr lang="en-GB" dirty="0"/>
              <a:t> 'Half Naked', we model the entire </a:t>
            </a:r>
            <a:r>
              <a:rPr lang="en-GB" b="1" dirty="0"/>
              <a:t>Situation</a:t>
            </a:r>
            <a:r>
              <a:rPr lang="en-GB" dirty="0"/>
              <a:t>. We move from asserting facts to </a:t>
            </a:r>
            <a:r>
              <a:rPr lang="en-GB" b="1" dirty="0"/>
              <a:t>contextualizing beliefs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pattern captures the crucial contextual properties: </a:t>
            </a:r>
            <a:r>
              <a:rPr lang="en-GB" b="1" dirty="0"/>
              <a:t>Who</a:t>
            </a:r>
            <a:r>
              <a:rPr lang="en-GB" dirty="0"/>
              <a:t> made the annotation (e.g., 'Curator A'), </a:t>
            </a:r>
            <a:r>
              <a:rPr lang="en-GB" b="1" dirty="0"/>
              <a:t>When</a:t>
            </a:r>
            <a:r>
              <a:rPr lang="en-GB" dirty="0"/>
              <a:t> was it made (e.g., '1970 Cataloguing Project'), and </a:t>
            </a:r>
            <a:r>
              <a:rPr lang="en-GB" b="1" dirty="0"/>
              <a:t>For what purpose</a:t>
            </a:r>
            <a:r>
              <a:rPr lang="en-GB" dirty="0"/>
              <a:t> (e.g., 'Insurance Valuation'). By modelling the </a:t>
            </a:r>
            <a:r>
              <a:rPr lang="en-GB" b="1" dirty="0"/>
              <a:t>Annotation Situation</a:t>
            </a:r>
            <a:r>
              <a:rPr lang="en-GB" dirty="0"/>
              <a:t>, we can simultaneously represent the institutional view, the historical view, and the community view of the same object. For example, the </a:t>
            </a:r>
            <a:r>
              <a:rPr lang="en-GB" b="1" dirty="0"/>
              <a:t>Benin Bronze</a:t>
            </a:r>
            <a:r>
              <a:rPr lang="en-GB" dirty="0"/>
              <a:t> object is both 'In the British Museum' and 'Subject to Repatriation Claim'. We transform an exclusionary, one-sided graph into a </a:t>
            </a:r>
            <a:r>
              <a:rPr lang="en-GB" b="1" dirty="0"/>
              <a:t>multi-vocal, contestable graph</a:t>
            </a:r>
            <a:r>
              <a:rPr lang="en-GB" dirty="0"/>
              <a:t>.</a:t>
            </a:r>
            <a:endParaRPr lang="en-IT" dirty="0"/>
          </a:p>
          <a:p>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30</a:t>
            </a:fld>
            <a:endParaRPr lang="en-IT"/>
          </a:p>
        </p:txBody>
      </p:sp>
    </p:spTree>
    <p:extLst>
      <p:ext uri="{BB962C8B-B14F-4D97-AF65-F5344CB8AC3E}">
        <p14:creationId xmlns:p14="http://schemas.microsoft.com/office/powerpoint/2010/main" val="382912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not working in a vacuum. This challenge has spurred a collective response across the globe. Projects like </a:t>
            </a:r>
            <a:r>
              <a:rPr lang="en-GB" b="1" dirty="0" err="1"/>
              <a:t>Europeana</a:t>
            </a:r>
            <a:r>
              <a:rPr lang="en-GB" dirty="0"/>
              <a:t> are pioneering metadata standardization at a continental scale. The </a:t>
            </a:r>
            <a:r>
              <a:rPr lang="en-GB" b="1" dirty="0"/>
              <a:t>Getty Vocabularies</a:t>
            </a:r>
            <a:r>
              <a:rPr lang="en-GB" dirty="0"/>
              <a:t> provide the fundamental semantic frameworks we all build upon. And the broad </a:t>
            </a:r>
            <a:r>
              <a:rPr lang="en-GB" b="1" dirty="0"/>
              <a:t>Linked Open Data Cloud</a:t>
            </a:r>
            <a:r>
              <a:rPr lang="en-GB" dirty="0"/>
              <a:t> movement is connecting archives and museums globally. This signals a shift in focus: from simple digitization to creating </a:t>
            </a:r>
            <a:r>
              <a:rPr lang="en-GB" b="1" dirty="0"/>
              <a:t>semantically rich, connected, and ethical</a:t>
            </a:r>
            <a:r>
              <a:rPr lang="en-GB" dirty="0"/>
              <a:t> data.</a:t>
            </a:r>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32</a:t>
            </a:fld>
            <a:endParaRPr lang="en-IT"/>
          </a:p>
        </p:txBody>
      </p:sp>
    </p:spTree>
    <p:extLst>
      <p:ext uri="{BB962C8B-B14F-4D97-AF65-F5344CB8AC3E}">
        <p14:creationId xmlns:p14="http://schemas.microsoft.com/office/powerpoint/2010/main" val="2357323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collective effort is now formalized at the highest level through European policy. The </a:t>
            </a:r>
            <a:r>
              <a:rPr lang="en-GB" b="1" dirty="0"/>
              <a:t>European Collaborative Cloud for Cultural Heritage (ECCCH)</a:t>
            </a:r>
            <a:r>
              <a:rPr lang="en-GB" dirty="0"/>
              <a:t> and the </a:t>
            </a:r>
            <a:r>
              <a:rPr lang="en-GB" b="1" dirty="0"/>
              <a:t>Common European Data Space for Cultural Heritage (DS4CH)</a:t>
            </a:r>
            <a:r>
              <a:rPr lang="en-GB" dirty="0"/>
              <a:t> are twin initiatives designed to accelerate digital transformation. These are not just technology platforms; they are policy frameworks emphasising </a:t>
            </a:r>
            <a:r>
              <a:rPr lang="en-GB" b="1" dirty="0"/>
              <a:t>FAIR principles</a:t>
            </a:r>
            <a:r>
              <a:rPr lang="en-GB" dirty="0"/>
              <a:t> (Findable, Accessible, Interoperable, Reusable), and the imperative for </a:t>
            </a:r>
            <a:r>
              <a:rPr lang="en-GB" b="1" dirty="0"/>
              <a:t>ethical, multi-contextual enrichment of metadata</a:t>
            </a:r>
            <a:r>
              <a:rPr lang="en-GB" dirty="0"/>
              <a:t>. This is the strategic context for our future work. A number of sibling projects are being funded to contribute to develop the ECCCH. Some are starting in 2026 and another round is coming in 2027.</a:t>
            </a:r>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33</a:t>
            </a:fld>
            <a:endParaRPr lang="en-IT"/>
          </a:p>
        </p:txBody>
      </p:sp>
    </p:spTree>
    <p:extLst>
      <p:ext uri="{BB962C8B-B14F-4D97-AF65-F5344CB8AC3E}">
        <p14:creationId xmlns:p14="http://schemas.microsoft.com/office/powerpoint/2010/main" val="1523888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Unfortunately, I cannot present here results and solutions to this paramount problem, but </a:t>
            </a:r>
          </a:p>
          <a:p>
            <a:r>
              <a:rPr lang="en-GB" dirty="0"/>
              <a:t>among the projects starting in 2026 there is the </a:t>
            </a:r>
            <a:r>
              <a:rPr lang="en-GB" b="1" dirty="0"/>
              <a:t>INFINITY</a:t>
            </a:r>
            <a:r>
              <a:rPr lang="en-GB" dirty="0"/>
              <a:t> project that I have the opportunity and challenge to coordinate. So I look forward to meeting you in 4 years and hopefully have evidence that something has changed also thanks to this collective effort.</a:t>
            </a:r>
          </a:p>
          <a:p>
            <a:r>
              <a:rPr lang="en-GB" dirty="0"/>
              <a:t>INFINITY is an Horizon Europe Innovation project, designed to directly support the ECCCH and DS4CH. It’s an ecosystem of tools that embed ethics, data provenance, and diverse perspectives natively into the entire digital object lifecycle. We aim to make multi-perspectivity and ethical practice the default. It stands on two innovation pillars/objectives: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t>
            </a:r>
            <a:r>
              <a:rPr lang="en-GB" b="1" dirty="0"/>
              <a:t>Multidimensional Knowledge Graph (</a:t>
            </a:r>
            <a:r>
              <a:rPr lang="en-GB" b="1" dirty="0" err="1"/>
              <a:t>mKG</a:t>
            </a:r>
            <a:r>
              <a:rPr lang="en-GB" b="1" dirty="0"/>
              <a:t>)</a:t>
            </a:r>
            <a:r>
              <a:rPr lang="en-GB" dirty="0"/>
              <a:t>. A </a:t>
            </a:r>
            <a:r>
              <a:rPr lang="en-GB" dirty="0" err="1"/>
              <a:t>mKG</a:t>
            </a:r>
            <a:r>
              <a:rPr lang="en-GB" dirty="0"/>
              <a:t> must be designed to handle how the meaning of a heritage object changes across dimensions: </a:t>
            </a:r>
            <a:r>
              <a:rPr lang="en-GB" b="1" dirty="0"/>
              <a:t>time, space, cultural group, and legal context</a:t>
            </a:r>
            <a:r>
              <a:rPr lang="en-GB" dirty="0"/>
              <a:t>. For instance, an </a:t>
            </a:r>
            <a:r>
              <a:rPr lang="en-GB" dirty="0" err="1"/>
              <a:t>mKG</a:t>
            </a:r>
            <a:r>
              <a:rPr lang="en-GB" dirty="0"/>
              <a:t> can model the </a:t>
            </a:r>
            <a:r>
              <a:rPr lang="en-GB" b="1" dirty="0"/>
              <a:t>historical significance</a:t>
            </a:r>
            <a:r>
              <a:rPr lang="en-GB" dirty="0"/>
              <a:t> of a site, its current </a:t>
            </a:r>
            <a:r>
              <a:rPr lang="en-GB" b="1" dirty="0"/>
              <a:t>legal status</a:t>
            </a:r>
            <a:r>
              <a:rPr lang="en-GB" dirty="0"/>
              <a:t> (IPR ownership), and its </a:t>
            </a:r>
            <a:r>
              <a:rPr lang="en-GB" b="1" dirty="0"/>
              <a:t>socio-political meaning</a:t>
            </a:r>
            <a:r>
              <a:rPr lang="en-GB" dirty="0"/>
              <a:t> to a local community, all at the same time. This is how we provide a nuanced, holistic view of heritage. It must simultaneously represent: the </a:t>
            </a:r>
            <a:r>
              <a:rPr lang="en-GB" b="1" dirty="0"/>
              <a:t>institutional narrative</a:t>
            </a:r>
            <a:r>
              <a:rPr lang="en-GB" dirty="0"/>
              <a:t> ('collected' in 1897), the </a:t>
            </a:r>
            <a:r>
              <a:rPr lang="en-GB" b="1" dirty="0"/>
              <a:t>historical narrative</a:t>
            </a:r>
            <a:r>
              <a:rPr lang="en-GB" dirty="0"/>
              <a:t> ('looted' during a punitive expedition), and the </a:t>
            </a:r>
            <a:r>
              <a:rPr lang="en-GB" b="1" dirty="0"/>
              <a:t>community narrative</a:t>
            </a:r>
            <a:r>
              <a:rPr lang="en-GB" dirty="0"/>
              <a:t> (its spiritual significance and repatriation calls). This allows us to query not just </a:t>
            </a:r>
            <a:r>
              <a:rPr lang="en-GB" i="1" dirty="0"/>
              <a:t>what</a:t>
            </a:r>
            <a:r>
              <a:rPr lang="en-GB" dirty="0"/>
              <a:t> an object is, but </a:t>
            </a:r>
            <a:r>
              <a:rPr lang="en-GB" b="1" dirty="0"/>
              <a:t>how it is understood/perceived from different viewpoints</a:t>
            </a:r>
            <a:r>
              <a:rPr lang="en-GB" dirty="0"/>
              <a:t>, making contested histories visible and </a:t>
            </a:r>
            <a:r>
              <a:rPr lang="en-GB" dirty="0" err="1"/>
              <a:t>analyzable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Ethics-driven design</a:t>
            </a:r>
            <a:r>
              <a:rPr lang="en-GB" dirty="0"/>
              <a:t>: meaning that we need to understand and operationalise the meaning of data ethics and embed it in digital object lifecycles, AI-based software, ontologies and knowledge graphs. </a:t>
            </a:r>
            <a:endParaRPr lang="en-IT" dirty="0"/>
          </a:p>
          <a:p>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34</a:t>
            </a:fld>
            <a:endParaRPr lang="en-IT"/>
          </a:p>
        </p:txBody>
      </p:sp>
    </p:spTree>
    <p:extLst>
      <p:ext uri="{BB962C8B-B14F-4D97-AF65-F5344CB8AC3E}">
        <p14:creationId xmlns:p14="http://schemas.microsoft.com/office/powerpoint/2010/main" val="3444876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002DD-8AB7-444F-5912-D0DF42D86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35AA6-E31D-3320-BF97-1AA489B11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0B75F-8C8B-5F83-1AC9-293681990A1A}"/>
              </a:ext>
            </a:extLst>
          </p:cNvPr>
          <p:cNvSpPr>
            <a:spLocks noGrp="1"/>
          </p:cNvSpPr>
          <p:nvPr>
            <p:ph type="body" idx="1"/>
          </p:nvPr>
        </p:nvSpPr>
        <p:spPr/>
        <p:txBody>
          <a:bodyPr/>
          <a:lstStyle/>
          <a:p>
            <a:r>
              <a:rPr lang="en-GB" dirty="0"/>
              <a:t>These goals go along with significant open challenges. The first is </a:t>
            </a:r>
            <a:r>
              <a:rPr lang="en-GB" b="1" dirty="0"/>
              <a:t>Scalable Quality Assessment</a:t>
            </a:r>
            <a:r>
              <a:rPr lang="en-GB" dirty="0"/>
              <a:t>. </a:t>
            </a:r>
            <a:r>
              <a:rPr lang="en-GB" dirty="0" err="1"/>
              <a:t>ArCo's</a:t>
            </a:r>
            <a:r>
              <a:rPr lang="en-GB" dirty="0"/>
              <a:t> quality control was feasible because it was a single source. But how do we ensure quality across a dynamic, </a:t>
            </a:r>
            <a:r>
              <a:rPr lang="en-GB" b="1" dirty="0"/>
              <a:t>federated ecosystem</a:t>
            </a:r>
            <a:r>
              <a:rPr lang="en-GB" dirty="0"/>
              <a:t> like the ECCCH, which will contain billions of triples from thousands of partners? We need advanced, automated tools for </a:t>
            </a:r>
            <a:r>
              <a:rPr lang="en-GB" b="1" dirty="0"/>
              <a:t>error provocation, consistency checking</a:t>
            </a:r>
            <a:r>
              <a:rPr lang="en-GB" dirty="0"/>
              <a:t>, and </a:t>
            </a:r>
            <a:r>
              <a:rPr lang="en-GB" b="1" dirty="0"/>
              <a:t>bias detection</a:t>
            </a:r>
            <a:r>
              <a:rPr lang="en-GB" dirty="0"/>
              <a:t> that can work at this massive scale.</a:t>
            </a:r>
          </a:p>
          <a:p>
            <a:endParaRPr lang="en-GB" dirty="0"/>
          </a:p>
          <a:p>
            <a:endParaRPr lang="en-IT" dirty="0"/>
          </a:p>
          <a:p>
            <a:endParaRPr lang="en-IT" dirty="0"/>
          </a:p>
        </p:txBody>
      </p:sp>
      <p:sp>
        <p:nvSpPr>
          <p:cNvPr id="4" name="Slide Number Placeholder 3">
            <a:extLst>
              <a:ext uri="{FF2B5EF4-FFF2-40B4-BE49-F238E27FC236}">
                <a16:creationId xmlns:a16="http://schemas.microsoft.com/office/drawing/2014/main" id="{1D2A5A07-1B0E-3C97-50E3-05F5980C10B1}"/>
              </a:ext>
            </a:extLst>
          </p:cNvPr>
          <p:cNvSpPr>
            <a:spLocks noGrp="1"/>
          </p:cNvSpPr>
          <p:nvPr>
            <p:ph type="sldNum" sz="quarter" idx="5"/>
          </p:nvPr>
        </p:nvSpPr>
        <p:spPr/>
        <p:txBody>
          <a:bodyPr/>
          <a:lstStyle/>
          <a:p>
            <a:fld id="{7CD82C97-02A5-B142-A210-26CB74A8B777}" type="slidenum">
              <a:rPr lang="en-IT" smtClean="0"/>
              <a:t>35</a:t>
            </a:fld>
            <a:endParaRPr lang="en-IT"/>
          </a:p>
        </p:txBody>
      </p:sp>
    </p:spTree>
    <p:extLst>
      <p:ext uri="{BB962C8B-B14F-4D97-AF65-F5344CB8AC3E}">
        <p14:creationId xmlns:p14="http://schemas.microsoft.com/office/powerpoint/2010/main" val="335746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2532D-5C4E-18B9-C919-8E78E5391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B4076-5391-073F-8570-8A6C243F66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CD28A3-F162-8007-F713-9274F98F5C36}"/>
              </a:ext>
            </a:extLst>
          </p:cNvPr>
          <p:cNvSpPr>
            <a:spLocks noGrp="1"/>
          </p:cNvSpPr>
          <p:nvPr>
            <p:ph type="body" idx="1"/>
          </p:nvPr>
        </p:nvSpPr>
        <p:spPr/>
        <p:txBody>
          <a:bodyPr/>
          <a:lstStyle/>
          <a:p>
            <a:r>
              <a:rPr lang="en-GB" dirty="0"/>
              <a:t>We need standards generalising </a:t>
            </a:r>
            <a:r>
              <a:rPr lang="en-GB" b="1" dirty="0"/>
              <a:t>ethical principles</a:t>
            </a:r>
            <a:r>
              <a:rPr lang="en-GB" dirty="0"/>
              <a:t>, like the CARE principles for </a:t>
            </a:r>
            <a:r>
              <a:rPr lang="en-GB" dirty="0" err="1"/>
              <a:t>Indigeneous</a:t>
            </a:r>
            <a:r>
              <a:rPr lang="en-GB" dirty="0"/>
              <a:t> data.</a:t>
            </a:r>
          </a:p>
          <a:p>
            <a:endParaRPr lang="en-GB" dirty="0"/>
          </a:p>
          <a:p>
            <a:endParaRPr lang="en-IT" dirty="0"/>
          </a:p>
          <a:p>
            <a:endParaRPr lang="en-IT" dirty="0"/>
          </a:p>
        </p:txBody>
      </p:sp>
      <p:sp>
        <p:nvSpPr>
          <p:cNvPr id="4" name="Slide Number Placeholder 3">
            <a:extLst>
              <a:ext uri="{FF2B5EF4-FFF2-40B4-BE49-F238E27FC236}">
                <a16:creationId xmlns:a16="http://schemas.microsoft.com/office/drawing/2014/main" id="{B8E28CF2-EBB5-CD39-9C7A-1B9AF11CEEB7}"/>
              </a:ext>
            </a:extLst>
          </p:cNvPr>
          <p:cNvSpPr>
            <a:spLocks noGrp="1"/>
          </p:cNvSpPr>
          <p:nvPr>
            <p:ph type="sldNum" sz="quarter" idx="5"/>
          </p:nvPr>
        </p:nvSpPr>
        <p:spPr/>
        <p:txBody>
          <a:bodyPr/>
          <a:lstStyle/>
          <a:p>
            <a:fld id="{7CD82C97-02A5-B142-A210-26CB74A8B777}" type="slidenum">
              <a:rPr lang="en-IT" smtClean="0"/>
              <a:t>36</a:t>
            </a:fld>
            <a:endParaRPr lang="en-IT"/>
          </a:p>
        </p:txBody>
      </p:sp>
    </p:spTree>
    <p:extLst>
      <p:ext uri="{BB962C8B-B14F-4D97-AF65-F5344CB8AC3E}">
        <p14:creationId xmlns:p14="http://schemas.microsoft.com/office/powerpoint/2010/main" val="1976114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central claim is that </a:t>
            </a:r>
            <a:r>
              <a:rPr lang="en-GB" b="1" dirty="0"/>
              <a:t>Data quality is not merely a technical issue, but an ethical imperative for cultural heritage.</a:t>
            </a:r>
            <a:r>
              <a:rPr lang="en-GB" dirty="0"/>
              <a:t> Why? Because Knowledge Graphs (KGs) are not neutral containers; they actively </a:t>
            </a:r>
            <a:r>
              <a:rPr lang="en-GB" b="1" dirty="0"/>
              <a:t>shape historical narratives and influence the reliability of future AI systems</a:t>
            </a:r>
            <a:r>
              <a:rPr lang="en-GB" dirty="0"/>
              <a:t>. Every decision we make about </a:t>
            </a:r>
            <a:r>
              <a:rPr lang="en-GB" dirty="0" err="1"/>
              <a:t>modeling</a:t>
            </a:r>
            <a:r>
              <a:rPr lang="en-GB" dirty="0"/>
              <a:t>, linking, and cleaning data is a curatorial decision with moral weight. We must move beyond simple data integration and ensure we build a foundation that is multi-perspective, ethically-aware, and of demonstrably high quality.</a:t>
            </a:r>
          </a:p>
          <a:p>
            <a:endParaRPr lang="en-GB" dirty="0"/>
          </a:p>
          <a:p>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3</a:t>
            </a:fld>
            <a:endParaRPr lang="en-IT"/>
          </a:p>
        </p:txBody>
      </p:sp>
    </p:spTree>
    <p:extLst>
      <p:ext uri="{BB962C8B-B14F-4D97-AF65-F5344CB8AC3E}">
        <p14:creationId xmlns:p14="http://schemas.microsoft.com/office/powerpoint/2010/main" val="3228388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EAD4F-2ABF-839A-BB52-11721EF8E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1F203-D686-2FC4-4F16-6DABE8ADB0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6471F9-3ACA-C00E-3117-0BDD76398044}"/>
              </a:ext>
            </a:extLst>
          </p:cNvPr>
          <p:cNvSpPr>
            <a:spLocks noGrp="1"/>
          </p:cNvSpPr>
          <p:nvPr>
            <p:ph type="body" idx="1"/>
          </p:nvPr>
        </p:nvSpPr>
        <p:spPr/>
        <p:txBody>
          <a:bodyPr/>
          <a:lstStyle/>
          <a:p>
            <a:r>
              <a:rPr lang="en-GB" dirty="0"/>
              <a:t>Another major challenge is ensuring </a:t>
            </a:r>
            <a:r>
              <a:rPr lang="en-GB" b="1" dirty="0"/>
              <a:t>AI Robustness and Mitigating Semantic Drift</a:t>
            </a:r>
            <a:r>
              <a:rPr lang="en-GB" dirty="0"/>
              <a:t>. AI must not simply replicate historical biases, and this requires constant monitoring. A specific technical risk is </a:t>
            </a:r>
            <a:r>
              <a:rPr lang="en-GB" b="1" dirty="0"/>
              <a:t>semantic drift</a:t>
            </a:r>
            <a:r>
              <a:rPr lang="en-GB" dirty="0"/>
              <a:t>: the meaning of concepts changes over time (e.g., the word 'artist' today versus the 18th century). Our </a:t>
            </a:r>
            <a:r>
              <a:rPr lang="en-GB" dirty="0" err="1"/>
              <a:t>mKGs</a:t>
            </a:r>
            <a:r>
              <a:rPr lang="en-GB" dirty="0"/>
              <a:t> and AI models must be able to evolve to capture these shifts and provide </a:t>
            </a:r>
            <a:r>
              <a:rPr lang="en-GB" b="1" dirty="0"/>
              <a:t>Explainability (XAI)</a:t>
            </a:r>
            <a:r>
              <a:rPr lang="en-GB" dirty="0"/>
              <a:t>, so human experts can trust and verify the AI's data enrichment suggestions.</a:t>
            </a:r>
          </a:p>
          <a:p>
            <a:endParaRPr lang="en-IT" dirty="0"/>
          </a:p>
          <a:p>
            <a:endParaRPr lang="en-IT" dirty="0"/>
          </a:p>
        </p:txBody>
      </p:sp>
      <p:sp>
        <p:nvSpPr>
          <p:cNvPr id="4" name="Slide Number Placeholder 3">
            <a:extLst>
              <a:ext uri="{FF2B5EF4-FFF2-40B4-BE49-F238E27FC236}">
                <a16:creationId xmlns:a16="http://schemas.microsoft.com/office/drawing/2014/main" id="{96471293-7F2C-B6EA-D625-BE9083EB21CF}"/>
              </a:ext>
            </a:extLst>
          </p:cNvPr>
          <p:cNvSpPr>
            <a:spLocks noGrp="1"/>
          </p:cNvSpPr>
          <p:nvPr>
            <p:ph type="sldNum" sz="quarter" idx="5"/>
          </p:nvPr>
        </p:nvSpPr>
        <p:spPr/>
        <p:txBody>
          <a:bodyPr/>
          <a:lstStyle/>
          <a:p>
            <a:fld id="{7CD82C97-02A5-B142-A210-26CB74A8B777}" type="slidenum">
              <a:rPr lang="en-IT" smtClean="0"/>
              <a:t>37</a:t>
            </a:fld>
            <a:endParaRPr lang="en-IT"/>
          </a:p>
        </p:txBody>
      </p:sp>
    </p:spTree>
    <p:extLst>
      <p:ext uri="{BB962C8B-B14F-4D97-AF65-F5344CB8AC3E}">
        <p14:creationId xmlns:p14="http://schemas.microsoft.com/office/powerpoint/2010/main" val="2260976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E8EE2-5EAA-D94E-D036-13C1450A8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0A434-8161-78B6-945F-5AFAAB58E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14780B-F386-3A36-7861-F63128F02EE3}"/>
              </a:ext>
            </a:extLst>
          </p:cNvPr>
          <p:cNvSpPr>
            <a:spLocks noGrp="1"/>
          </p:cNvSpPr>
          <p:nvPr>
            <p:ph type="body" idx="1"/>
          </p:nvPr>
        </p:nvSpPr>
        <p:spPr/>
        <p:txBody>
          <a:bodyPr/>
          <a:lstStyle/>
          <a:p>
            <a:r>
              <a:rPr lang="en-GB" b="1" dirty="0"/>
              <a:t>True Cross-Disciplinary Integration</a:t>
            </a:r>
            <a:r>
              <a:rPr lang="en-GB" dirty="0"/>
              <a:t>. This is not a problem that computer science can solve alone. It requires deep, sustained partnership: </a:t>
            </a:r>
            <a:r>
              <a:rPr lang="en-GB" b="1" dirty="0"/>
              <a:t>Heritage experts</a:t>
            </a:r>
            <a:r>
              <a:rPr lang="en-GB" dirty="0"/>
              <a:t> who understand the nuance of the source material; </a:t>
            </a:r>
            <a:r>
              <a:rPr lang="en-GB" b="1" dirty="0"/>
              <a:t>AI researchers</a:t>
            </a:r>
            <a:r>
              <a:rPr lang="en-GB" dirty="0"/>
              <a:t> who can build the tools; </a:t>
            </a:r>
            <a:r>
              <a:rPr lang="en-GB" b="1" dirty="0"/>
              <a:t>Ethicists</a:t>
            </a:r>
            <a:r>
              <a:rPr lang="en-GB" dirty="0"/>
              <a:t> who can ensure fairness; and </a:t>
            </a:r>
            <a:r>
              <a:rPr lang="en-GB" b="1" dirty="0"/>
              <a:t>Policymakers</a:t>
            </a:r>
            <a:r>
              <a:rPr lang="en-GB" dirty="0"/>
              <a:t> who can set the standards. Cultural institutions must develop in-house digital competencies to adopt and steer these technologies, not simply receive them.</a:t>
            </a:r>
          </a:p>
          <a:p>
            <a:endParaRPr lang="en-IT" dirty="0"/>
          </a:p>
          <a:p>
            <a:endParaRPr lang="en-IT" dirty="0"/>
          </a:p>
        </p:txBody>
      </p:sp>
      <p:sp>
        <p:nvSpPr>
          <p:cNvPr id="4" name="Slide Number Placeholder 3">
            <a:extLst>
              <a:ext uri="{FF2B5EF4-FFF2-40B4-BE49-F238E27FC236}">
                <a16:creationId xmlns:a16="http://schemas.microsoft.com/office/drawing/2014/main" id="{CD86139E-547F-F047-6327-02B74D2E98EB}"/>
              </a:ext>
            </a:extLst>
          </p:cNvPr>
          <p:cNvSpPr>
            <a:spLocks noGrp="1"/>
          </p:cNvSpPr>
          <p:nvPr>
            <p:ph type="sldNum" sz="quarter" idx="5"/>
          </p:nvPr>
        </p:nvSpPr>
        <p:spPr/>
        <p:txBody>
          <a:bodyPr/>
          <a:lstStyle/>
          <a:p>
            <a:fld id="{7CD82C97-02A5-B142-A210-26CB74A8B777}" type="slidenum">
              <a:rPr lang="en-IT" smtClean="0"/>
              <a:t>38</a:t>
            </a:fld>
            <a:endParaRPr lang="en-IT"/>
          </a:p>
        </p:txBody>
      </p:sp>
    </p:spTree>
    <p:extLst>
      <p:ext uri="{BB962C8B-B14F-4D97-AF65-F5344CB8AC3E}">
        <p14:creationId xmlns:p14="http://schemas.microsoft.com/office/powerpoint/2010/main" val="1745247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B3A35-4219-D17C-9C18-8AE0EC92D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FFBF8-1EDE-F186-E7AA-6486CE13B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B15226-95CD-B766-FC6E-56118CF52E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short, we are moving from a world of isolated projects to a shared, high-stakes infrastructure. This shift demands a corresponding shift in our mindset: recognizing that the quality of our data is a </a:t>
            </a:r>
            <a:r>
              <a:rPr lang="en-GB" b="1" dirty="0"/>
              <a:t>shared and collective responsibility</a:t>
            </a:r>
            <a:r>
              <a:rPr lang="en-GB" dirty="0"/>
              <a:t>. We must transition from an </a:t>
            </a:r>
            <a:r>
              <a:rPr lang="en-GB" i="1" dirty="0"/>
              <a:t>ad-hoc</a:t>
            </a:r>
            <a:r>
              <a:rPr lang="en-GB" dirty="0"/>
              <a:t> approach to one built on engineering solidity, ethical frameworks, and cross-domain collaboration to ensure the integrity of our digital memory.</a:t>
            </a:r>
            <a:endParaRPr lang="en-IT" dirty="0"/>
          </a:p>
          <a:p>
            <a:endParaRPr lang="en-IT" dirty="0"/>
          </a:p>
        </p:txBody>
      </p:sp>
      <p:sp>
        <p:nvSpPr>
          <p:cNvPr id="4" name="Slide Number Placeholder 3">
            <a:extLst>
              <a:ext uri="{FF2B5EF4-FFF2-40B4-BE49-F238E27FC236}">
                <a16:creationId xmlns:a16="http://schemas.microsoft.com/office/drawing/2014/main" id="{E13A7A81-1E18-57B2-970E-38AC6DF64066}"/>
              </a:ext>
            </a:extLst>
          </p:cNvPr>
          <p:cNvSpPr>
            <a:spLocks noGrp="1"/>
          </p:cNvSpPr>
          <p:nvPr>
            <p:ph type="sldNum" sz="quarter" idx="5"/>
          </p:nvPr>
        </p:nvSpPr>
        <p:spPr/>
        <p:txBody>
          <a:bodyPr/>
          <a:lstStyle/>
          <a:p>
            <a:fld id="{7CD82C97-02A5-B142-A210-26CB74A8B777}" type="slidenum">
              <a:rPr lang="en-IT" smtClean="0"/>
              <a:t>39</a:t>
            </a:fld>
            <a:endParaRPr lang="en-IT"/>
          </a:p>
        </p:txBody>
      </p:sp>
    </p:spTree>
    <p:extLst>
      <p:ext uri="{BB962C8B-B14F-4D97-AF65-F5344CB8AC3E}">
        <p14:creationId xmlns:p14="http://schemas.microsoft.com/office/powerpoint/2010/main" val="912885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 me leave you with three messages. </a:t>
            </a:r>
            <a:r>
              <a:rPr lang="en-GB" b="1" dirty="0"/>
              <a:t>First:</a:t>
            </a:r>
            <a:r>
              <a:rPr lang="en-GB" dirty="0"/>
              <a:t> </a:t>
            </a:r>
            <a:r>
              <a:rPr lang="en-GB" b="1" dirty="0"/>
              <a:t>Cultural Heritage KGs are powerful, but profoundly vulnerable.</a:t>
            </a:r>
            <a:r>
              <a:rPr lang="en-GB" dirty="0"/>
              <a:t> Their integrity depends entirely on the ethical and technical quality of the data. The technical and ethical flaws we've uncovered in </a:t>
            </a:r>
            <a:r>
              <a:rPr lang="en-GB" dirty="0" err="1"/>
              <a:t>ArCo</a:t>
            </a:r>
            <a:r>
              <a:rPr lang="en-GB" dirty="0"/>
              <a:t> and </a:t>
            </a:r>
            <a:r>
              <a:rPr lang="en-GB" dirty="0" err="1"/>
              <a:t>ChoCo</a:t>
            </a:r>
            <a:r>
              <a:rPr lang="en-GB" dirty="0"/>
              <a:t> are systemic, not accidental. </a:t>
            </a:r>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40</a:t>
            </a:fld>
            <a:endParaRPr lang="en-IT"/>
          </a:p>
        </p:txBody>
      </p:sp>
    </p:spTree>
    <p:extLst>
      <p:ext uri="{BB962C8B-B14F-4D97-AF65-F5344CB8AC3E}">
        <p14:creationId xmlns:p14="http://schemas.microsoft.com/office/powerpoint/2010/main" val="4132706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C20EE-3382-B973-9EF4-74082861C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C994F-88A8-EBF4-CFC5-349124CC7B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AF479A-CE70-A5A0-844A-50F77EC35C3B}"/>
              </a:ext>
            </a:extLst>
          </p:cNvPr>
          <p:cNvSpPr>
            <a:spLocks noGrp="1"/>
          </p:cNvSpPr>
          <p:nvPr>
            <p:ph type="body" idx="1"/>
          </p:nvPr>
        </p:nvSpPr>
        <p:spPr/>
        <p:txBody>
          <a:bodyPr/>
          <a:lstStyle/>
          <a:p>
            <a:r>
              <a:rPr lang="en-GB" b="1" dirty="0"/>
              <a:t>Second:</a:t>
            </a:r>
            <a:r>
              <a:rPr lang="en-GB" dirty="0"/>
              <a:t> </a:t>
            </a:r>
            <a:r>
              <a:rPr lang="en-GB" b="1" dirty="0"/>
              <a:t>Data quality is an ethical act of curation.</a:t>
            </a:r>
            <a:r>
              <a:rPr lang="en-GB" dirty="0"/>
              <a:t> How we choose to model and represent heritage actively shapes cultural narratives and the reliability of AI. We are not just cataloguers; we are </a:t>
            </a:r>
            <a:r>
              <a:rPr lang="en-GB" b="1" dirty="0"/>
              <a:t>curators of digital memory</a:t>
            </a:r>
            <a:r>
              <a:rPr lang="en-GB" dirty="0"/>
              <a:t>. </a:t>
            </a:r>
            <a:endParaRPr lang="en-IT" dirty="0"/>
          </a:p>
        </p:txBody>
      </p:sp>
      <p:sp>
        <p:nvSpPr>
          <p:cNvPr id="4" name="Slide Number Placeholder 3">
            <a:extLst>
              <a:ext uri="{FF2B5EF4-FFF2-40B4-BE49-F238E27FC236}">
                <a16:creationId xmlns:a16="http://schemas.microsoft.com/office/drawing/2014/main" id="{460AF719-3C04-6824-4D43-DA39C5D154A7}"/>
              </a:ext>
            </a:extLst>
          </p:cNvPr>
          <p:cNvSpPr>
            <a:spLocks noGrp="1"/>
          </p:cNvSpPr>
          <p:nvPr>
            <p:ph type="sldNum" sz="quarter" idx="5"/>
          </p:nvPr>
        </p:nvSpPr>
        <p:spPr/>
        <p:txBody>
          <a:bodyPr/>
          <a:lstStyle/>
          <a:p>
            <a:fld id="{7CD82C97-02A5-B142-A210-26CB74A8B777}" type="slidenum">
              <a:rPr lang="en-IT" smtClean="0"/>
              <a:t>41</a:t>
            </a:fld>
            <a:endParaRPr lang="en-IT"/>
          </a:p>
        </p:txBody>
      </p:sp>
    </p:spTree>
    <p:extLst>
      <p:ext uri="{BB962C8B-B14F-4D97-AF65-F5344CB8AC3E}">
        <p14:creationId xmlns:p14="http://schemas.microsoft.com/office/powerpoint/2010/main" val="11257098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F404C-28CB-6391-A649-0408E3F6A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B99E5-F7AF-8B50-810B-7022CC61D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464295-A7B4-657E-8582-6D8D5377DA70}"/>
              </a:ext>
            </a:extLst>
          </p:cNvPr>
          <p:cNvSpPr>
            <a:spLocks noGrp="1"/>
          </p:cNvSpPr>
          <p:nvPr>
            <p:ph type="body" idx="1"/>
          </p:nvPr>
        </p:nvSpPr>
        <p:spPr/>
        <p:txBody>
          <a:bodyPr/>
          <a:lstStyle/>
          <a:p>
            <a:r>
              <a:rPr lang="en-GB" b="1" dirty="0"/>
              <a:t>Third:</a:t>
            </a:r>
            <a:r>
              <a:rPr lang="en-GB" dirty="0"/>
              <a:t> </a:t>
            </a:r>
            <a:r>
              <a:rPr lang="en-GB" b="1" dirty="0"/>
              <a:t>Building a trustworthy digital heritage requires a collective effort.</a:t>
            </a:r>
            <a:r>
              <a:rPr lang="en-GB" dirty="0"/>
              <a:t> Initiatives like ECCCH, and DS4CH provide the framework, but the execution requires all of us, the researchers, the curators, and the policymakers, to work together toward shared, rigorous standards.</a:t>
            </a:r>
          </a:p>
          <a:p>
            <a:endParaRPr lang="en-GB" dirty="0"/>
          </a:p>
        </p:txBody>
      </p:sp>
      <p:sp>
        <p:nvSpPr>
          <p:cNvPr id="4" name="Slide Number Placeholder 3">
            <a:extLst>
              <a:ext uri="{FF2B5EF4-FFF2-40B4-BE49-F238E27FC236}">
                <a16:creationId xmlns:a16="http://schemas.microsoft.com/office/drawing/2014/main" id="{826C65D4-5812-9ED5-A704-2BB60516B511}"/>
              </a:ext>
            </a:extLst>
          </p:cNvPr>
          <p:cNvSpPr>
            <a:spLocks noGrp="1"/>
          </p:cNvSpPr>
          <p:nvPr>
            <p:ph type="sldNum" sz="quarter" idx="5"/>
          </p:nvPr>
        </p:nvSpPr>
        <p:spPr/>
        <p:txBody>
          <a:bodyPr/>
          <a:lstStyle/>
          <a:p>
            <a:fld id="{7CD82C97-02A5-B142-A210-26CB74A8B777}" type="slidenum">
              <a:rPr lang="en-IT" smtClean="0"/>
              <a:t>42</a:t>
            </a:fld>
            <a:endParaRPr lang="en-IT"/>
          </a:p>
        </p:txBody>
      </p:sp>
    </p:spTree>
    <p:extLst>
      <p:ext uri="{BB962C8B-B14F-4D97-AF65-F5344CB8AC3E}">
        <p14:creationId xmlns:p14="http://schemas.microsoft.com/office/powerpoint/2010/main" val="4089263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B004C-E285-5855-07E6-102285E519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0D916-86F6-7395-6F22-E4210872E1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CABC77-2589-8AA3-BC5C-301934FBEE4D}"/>
              </a:ext>
            </a:extLst>
          </p:cNvPr>
          <p:cNvSpPr>
            <a:spLocks noGrp="1"/>
          </p:cNvSpPr>
          <p:nvPr>
            <p:ph type="body" idx="1"/>
          </p:nvPr>
        </p:nvSpPr>
        <p:spPr/>
        <p:txBody>
          <a:bodyPr/>
          <a:lstStyle/>
          <a:p>
            <a:r>
              <a:rPr lang="en-GB" dirty="0"/>
              <a:t>In closing, let’s revisit the question: 'What happens when AI learns from a broken memory?' The answer is simple: </a:t>
            </a:r>
            <a:r>
              <a:rPr lang="en-GB" b="1" dirty="0"/>
              <a:t>we create a broken future.</a:t>
            </a:r>
            <a:r>
              <a:rPr lang="en-GB" dirty="0"/>
              <a:t> Our work is the fix. Let's ensure our digital representations are as rich, diverse, and honest as the cultures they reflect. The truth is that: </a:t>
            </a:r>
            <a:r>
              <a:rPr lang="en-GB" b="1" dirty="0"/>
              <a:t>'Heritage is not only what we preserve, but how we represent it.'</a:t>
            </a:r>
            <a:r>
              <a:rPr lang="en-GB" dirty="0"/>
              <a:t> Thank you.</a:t>
            </a:r>
            <a:endParaRPr lang="en-IT" dirty="0"/>
          </a:p>
        </p:txBody>
      </p:sp>
      <p:sp>
        <p:nvSpPr>
          <p:cNvPr id="4" name="Slide Number Placeholder 3">
            <a:extLst>
              <a:ext uri="{FF2B5EF4-FFF2-40B4-BE49-F238E27FC236}">
                <a16:creationId xmlns:a16="http://schemas.microsoft.com/office/drawing/2014/main" id="{E0569ADE-E706-7994-95EB-7456E1AD07DA}"/>
              </a:ext>
            </a:extLst>
          </p:cNvPr>
          <p:cNvSpPr>
            <a:spLocks noGrp="1"/>
          </p:cNvSpPr>
          <p:nvPr>
            <p:ph type="sldNum" sz="quarter" idx="5"/>
          </p:nvPr>
        </p:nvSpPr>
        <p:spPr/>
        <p:txBody>
          <a:bodyPr/>
          <a:lstStyle/>
          <a:p>
            <a:fld id="{7CD82C97-02A5-B142-A210-26CB74A8B777}" type="slidenum">
              <a:rPr lang="en-IT" smtClean="0"/>
              <a:t>43</a:t>
            </a:fld>
            <a:endParaRPr lang="en-IT"/>
          </a:p>
        </p:txBody>
      </p:sp>
    </p:spTree>
    <p:extLst>
      <p:ext uri="{BB962C8B-B14F-4D97-AF65-F5344CB8AC3E}">
        <p14:creationId xmlns:p14="http://schemas.microsoft.com/office/powerpoint/2010/main" val="2282553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46</a:t>
            </a:fld>
            <a:endParaRPr lang="en-IT"/>
          </a:p>
        </p:txBody>
      </p:sp>
    </p:spTree>
    <p:extLst>
      <p:ext uri="{BB962C8B-B14F-4D97-AF65-F5344CB8AC3E}">
        <p14:creationId xmlns:p14="http://schemas.microsoft.com/office/powerpoint/2010/main" val="1965960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I want to acknowledge the success achieved so far. In the last two decades, investments across Europe have been vast. More than 3.5 Billion € have been invested so far in pan-European projects for preserving and enhancing cultural heritage, including digitisation. At national level the effort has been equally significant. Spain and Italy have invested 2 Billion €.</a:t>
            </a:r>
          </a:p>
          <a:p>
            <a:r>
              <a:rPr lang="en-GB" dirty="0"/>
              <a:t>This has led to truly virtuous results: remote access to invaluable resources, virtual visits, immersive experiences, and new infrastructures </a:t>
            </a:r>
          </a:p>
          <a:p>
            <a:endParaRPr lang="en-GB" dirty="0"/>
          </a:p>
          <a:p>
            <a:endParaRPr lang="en-GB" dirty="0"/>
          </a:p>
          <a:p>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4</a:t>
            </a:fld>
            <a:endParaRPr lang="en-IT"/>
          </a:p>
        </p:txBody>
      </p:sp>
    </p:spTree>
    <p:extLst>
      <p:ext uri="{BB962C8B-B14F-4D97-AF65-F5344CB8AC3E}">
        <p14:creationId xmlns:p14="http://schemas.microsoft.com/office/powerpoint/2010/main" val="476847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T" dirty="0"/>
              <a:t>We can proudly and honestly claim that our research and public money have been well spent. But </a:t>
            </a:r>
            <a:r>
              <a:rPr lang="en-GB" dirty="0"/>
              <a:t>like every difficult reviewer, after the praise comes…</a:t>
            </a:r>
            <a:endParaRPr lang="en-IT" dirty="0"/>
          </a:p>
          <a:p>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9</a:t>
            </a:fld>
            <a:endParaRPr lang="en-IT"/>
          </a:p>
        </p:txBody>
      </p:sp>
    </p:spTree>
    <p:extLst>
      <p:ext uri="{BB962C8B-B14F-4D97-AF65-F5344CB8AC3E}">
        <p14:creationId xmlns:p14="http://schemas.microsoft.com/office/powerpoint/2010/main" val="1082952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t>
            </a:r>
            <a:r>
              <a:rPr lang="en-IT" dirty="0"/>
              <a:t>owever…because all such massive and good work has also produced equally big challenges</a:t>
            </a:r>
          </a:p>
        </p:txBody>
      </p:sp>
      <p:sp>
        <p:nvSpPr>
          <p:cNvPr id="4" name="Slide Number Placeholder 3"/>
          <p:cNvSpPr>
            <a:spLocks noGrp="1"/>
          </p:cNvSpPr>
          <p:nvPr>
            <p:ph type="sldNum" sz="quarter" idx="5"/>
          </p:nvPr>
        </p:nvSpPr>
        <p:spPr/>
        <p:txBody>
          <a:bodyPr/>
          <a:lstStyle/>
          <a:p>
            <a:fld id="{7CD82C97-02A5-B142-A210-26CB74A8B777}" type="slidenum">
              <a:rPr lang="en-IT" smtClean="0"/>
              <a:t>10</a:t>
            </a:fld>
            <a:endParaRPr lang="en-IT"/>
          </a:p>
        </p:txBody>
      </p:sp>
    </p:spTree>
    <p:extLst>
      <p:ext uri="{BB962C8B-B14F-4D97-AF65-F5344CB8AC3E}">
        <p14:creationId xmlns:p14="http://schemas.microsoft.com/office/powerpoint/2010/main" val="29506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successfully created a mountain of beautiful </a:t>
            </a:r>
            <a:r>
              <a:rPr lang="en-GB" i="1" dirty="0"/>
              <a:t>digital objects</a:t>
            </a:r>
            <a:r>
              <a:rPr lang="en-GB" dirty="0"/>
              <a:t>, but they remain mostly isolated. We are dealing with decades of siloed digitization efforts, creating a state of </a:t>
            </a:r>
            <a:r>
              <a:rPr lang="en-GB" b="1" dirty="0"/>
              <a:t>fragmentation and poor communication</a:t>
            </a:r>
            <a:r>
              <a:rPr lang="en-GB" dirty="0"/>
              <a:t> that I call the </a:t>
            </a:r>
            <a:r>
              <a:rPr lang="en-GB" b="1" dirty="0"/>
              <a:t>'Silence of the Data’. </a:t>
            </a:r>
            <a:r>
              <a:rPr lang="en-GB" dirty="0"/>
              <a:t>Our digital heritage is indeed a </a:t>
            </a:r>
            <a:r>
              <a:rPr lang="en-GB" b="1" dirty="0"/>
              <a:t>'precious mosaic of only partially integrated data'</a:t>
            </a:r>
            <a:r>
              <a:rPr lang="en-GB" dirty="0"/>
              <a:t>. The true, transformative value is not in the individual digital objects, but in the </a:t>
            </a:r>
            <a:r>
              <a:rPr lang="en-GB" b="1" dirty="0"/>
              <a:t>connections between them</a:t>
            </a:r>
            <a:r>
              <a:rPr lang="en-GB" dirty="0"/>
              <a:t>. This fragmentation is the central challenge that Knowledge Graphs (KGs) were invented to solve.</a:t>
            </a:r>
            <a:endParaRPr lang="en-IT" dirty="0"/>
          </a:p>
          <a:p>
            <a:endParaRPr lang="en-IT" dirty="0"/>
          </a:p>
          <a:p>
            <a:r>
              <a:rPr lang="en-IT" dirty="0"/>
              <a:t>M</a:t>
            </a:r>
            <a:r>
              <a:rPr lang="en-GB" dirty="0"/>
              <a:t>e</a:t>
            </a:r>
            <a:r>
              <a:rPr lang="en-IT" dirty="0"/>
              <a:t>ssage: </a:t>
            </a:r>
            <a:r>
              <a:rPr lang="en-GB" dirty="0"/>
              <a:t>Massive investment has created a wealth of objects, but the crucial connections between them are missing.</a:t>
            </a:r>
            <a:endParaRPr lang="en-IT" dirty="0"/>
          </a:p>
          <a:p>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11</a:t>
            </a:fld>
            <a:endParaRPr lang="en-IT"/>
          </a:p>
        </p:txBody>
      </p:sp>
    </p:spTree>
    <p:extLst>
      <p:ext uri="{BB962C8B-B14F-4D97-AF65-F5344CB8AC3E}">
        <p14:creationId xmlns:p14="http://schemas.microsoft.com/office/powerpoint/2010/main" val="1181956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where </a:t>
            </a:r>
            <a:r>
              <a:rPr lang="en-GB" b="1" dirty="0"/>
              <a:t>Knowledge Graphs</a:t>
            </a:r>
            <a:r>
              <a:rPr lang="en-GB" dirty="0"/>
              <a:t> come in. KGs are our most powerful tool to break this silence. They move us beyond the simple linking of records to </a:t>
            </a:r>
            <a:r>
              <a:rPr lang="en-GB" b="1" dirty="0"/>
              <a:t>Semantic Interoperability: </a:t>
            </a:r>
            <a:r>
              <a:rPr lang="en-GB" dirty="0"/>
              <a:t>the ability for systems to both exchange data and "</a:t>
            </a:r>
            <a:r>
              <a:rPr lang="en-GB" b="1" dirty="0"/>
              <a:t>understand” its meaning</a:t>
            </a:r>
            <a:r>
              <a:rPr lang="en-GB" dirty="0"/>
              <a:t>. KGs treat data as a rich network of entities and relationships, which allows us to ask sophisticated questions that were previously hard or even impossible. They are the </a:t>
            </a:r>
            <a:r>
              <a:rPr lang="en-GB" b="1" dirty="0"/>
              <a:t>engine</a:t>
            </a:r>
            <a:r>
              <a:rPr lang="en-GB" dirty="0"/>
              <a:t> for connecting the past.</a:t>
            </a:r>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12</a:t>
            </a:fld>
            <a:endParaRPr lang="en-IT"/>
          </a:p>
        </p:txBody>
      </p:sp>
    </p:spTree>
    <p:extLst>
      <p:ext uri="{BB962C8B-B14F-4D97-AF65-F5344CB8AC3E}">
        <p14:creationId xmlns:p14="http://schemas.microsoft.com/office/powerpoint/2010/main" val="4105944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this is only achievable if we use KGs to enforce semantic precision by modelling </a:t>
            </a:r>
            <a:r>
              <a:rPr lang="en-GB" b="1" dirty="0"/>
              <a:t>distinctions </a:t>
            </a:r>
            <a:r>
              <a:rPr lang="en-GB" b="0" dirty="0"/>
              <a:t> that are lost in simple datasets.</a:t>
            </a:r>
            <a:endParaRPr lang="en-GB" b="1" dirty="0"/>
          </a:p>
          <a:p>
            <a:r>
              <a:rPr lang="en-GB" dirty="0"/>
              <a:t>Let me make a simple example. </a:t>
            </a:r>
            <a:r>
              <a:rPr lang="en-GB" sz="1200" b="0" i="0" kern="1200" dirty="0">
                <a:solidFill>
                  <a:schemeClr val="tx1"/>
                </a:solidFill>
                <a:effectLst/>
                <a:latin typeface="+mn-lt"/>
                <a:ea typeface="+mn-ea"/>
                <a:cs typeface="+mn-cs"/>
              </a:rPr>
              <a:t>My group and I experienced working with music datasets in the project </a:t>
            </a:r>
            <a:r>
              <a:rPr lang="en-GB" sz="1200" b="0" i="0" kern="1200" dirty="0" err="1">
                <a:solidFill>
                  <a:schemeClr val="tx1"/>
                </a:solidFill>
                <a:effectLst/>
                <a:latin typeface="+mn-lt"/>
                <a:ea typeface="+mn-ea"/>
                <a:cs typeface="+mn-cs"/>
              </a:rPr>
              <a:t>Polifonia</a:t>
            </a:r>
            <a:r>
              <a:rPr lang="en-GB" sz="1200" b="0" i="0" kern="1200" dirty="0">
                <a:solidFill>
                  <a:schemeClr val="tx1"/>
                </a:solidFill>
                <a:effectLst/>
                <a:latin typeface="+mn-lt"/>
                <a:ea typeface="+mn-ea"/>
                <a:cs typeface="+mn-cs"/>
              </a:rPr>
              <a:t>, where we built a network of ontologies and knowledge graphs addressing musical heritage. Of course we wanted to reuse existing datasets and be compliant with their ontology as much as possible.</a:t>
            </a:r>
          </a:p>
          <a:p>
            <a:r>
              <a:rPr lang="en-GB" dirty="0"/>
              <a:t>In some cases, we faced poor modelling, which made the reuse a dataset less impactful then its potential at the moment it was created . For example, the use of a class </a:t>
            </a:r>
            <a:r>
              <a:rPr lang="en-GB" b="1" dirty="0"/>
              <a:t>Artist</a:t>
            </a:r>
            <a:r>
              <a:rPr lang="en-GB" dirty="0"/>
              <a:t> to identify by whom a certain music </a:t>
            </a:r>
            <a:r>
              <a:rPr lang="en-GB" b="1" dirty="0"/>
              <a:t>track</a:t>
            </a:r>
            <a:r>
              <a:rPr lang="en-GB" dirty="0"/>
              <a:t> was created or performed. The lack of a clear distinction between </a:t>
            </a:r>
            <a:r>
              <a:rPr lang="en-GB" b="1" dirty="0"/>
              <a:t>composer, lyricist, and performer </a:t>
            </a:r>
            <a:r>
              <a:rPr lang="en-GB" dirty="0"/>
              <a:t>makes it very hard to align and integrate the data in a model that has such distinctions, such as </a:t>
            </a:r>
            <a:r>
              <a:rPr lang="en-GB" dirty="0" err="1"/>
              <a:t>Polifonia’s</a:t>
            </a:r>
            <a:r>
              <a:rPr lang="en-GB" dirty="0"/>
              <a:t>. If we fail to model these nuances, any AI system attempting to understand musical authorship will fail. KGs allow us to move from </a:t>
            </a:r>
            <a:r>
              <a:rPr lang="en-GB" b="1" dirty="0"/>
              <a:t>structural integration</a:t>
            </a:r>
            <a:r>
              <a:rPr lang="en-GB" dirty="0"/>
              <a:t> to </a:t>
            </a:r>
            <a:r>
              <a:rPr lang="en-GB" b="1" dirty="0" err="1"/>
              <a:t>modeling</a:t>
            </a:r>
            <a:r>
              <a:rPr lang="en-GB" b="1" dirty="0"/>
              <a:t> shared meaning</a:t>
            </a:r>
            <a:r>
              <a:rPr lang="en-GB" b="0" dirty="0"/>
              <a:t>, if the modelling achieves semantic precision through modelling important distinctions</a:t>
            </a:r>
            <a:r>
              <a:rPr lang="en-GB" dirty="0"/>
              <a:t>.</a:t>
            </a:r>
            <a:endParaRPr lang="en-IT" dirty="0"/>
          </a:p>
        </p:txBody>
      </p:sp>
      <p:sp>
        <p:nvSpPr>
          <p:cNvPr id="4" name="Slide Number Placeholder 3"/>
          <p:cNvSpPr>
            <a:spLocks noGrp="1"/>
          </p:cNvSpPr>
          <p:nvPr>
            <p:ph type="sldNum" sz="quarter" idx="5"/>
          </p:nvPr>
        </p:nvSpPr>
        <p:spPr/>
        <p:txBody>
          <a:bodyPr/>
          <a:lstStyle/>
          <a:p>
            <a:fld id="{7CD82C97-02A5-B142-A210-26CB74A8B777}" type="slidenum">
              <a:rPr lang="en-IT" smtClean="0"/>
              <a:t>13</a:t>
            </a:fld>
            <a:endParaRPr lang="en-IT"/>
          </a:p>
        </p:txBody>
      </p:sp>
    </p:spTree>
    <p:extLst>
      <p:ext uri="{BB962C8B-B14F-4D97-AF65-F5344CB8AC3E}">
        <p14:creationId xmlns:p14="http://schemas.microsoft.com/office/powerpoint/2010/main" val="3675457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COPERTINA">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FAA2EA20-62F0-4BD7-A0E8-95FFE82F0DCA}"/>
              </a:ext>
            </a:extLst>
          </p:cNvPr>
          <p:cNvSpPr>
            <a:spLocks noGrp="1"/>
          </p:cNvSpPr>
          <p:nvPr>
            <p:ph type="title" hasCustomPrompt="1"/>
          </p:nvPr>
        </p:nvSpPr>
        <p:spPr>
          <a:xfrm>
            <a:off x="4751917" y="548680"/>
            <a:ext cx="7101458" cy="4536504"/>
          </a:xfrm>
          <a:prstGeom prst="rect">
            <a:avLst/>
          </a:prstGeom>
        </p:spPr>
        <p:txBody>
          <a:bodyPr anchor="ctr" anchorCtr="0"/>
          <a:lstStyle>
            <a:lvl1pPr algn="l">
              <a:defRPr lang="it-IT" sz="3600" b="1" kern="1200" dirty="0">
                <a:solidFill>
                  <a:schemeClr val="tx1">
                    <a:lumMod val="65000"/>
                    <a:lumOff val="35000"/>
                  </a:schemeClr>
                </a:solidFill>
                <a:latin typeface="+mj-lt"/>
                <a:ea typeface="+mn-ea"/>
                <a:cs typeface="+mn-cs"/>
              </a:defRPr>
            </a:lvl1pPr>
          </a:lstStyle>
          <a:p>
            <a:pPr lvl="0"/>
            <a:r>
              <a:rPr lang="it-IT" dirty="0"/>
              <a:t>Fare clic per inserire il titolo della presentazione (obbligatorio per l’accessibilità del documento)</a:t>
            </a:r>
          </a:p>
        </p:txBody>
      </p:sp>
      <p:sp>
        <p:nvSpPr>
          <p:cNvPr id="6" name="Segnaposto testo 5"/>
          <p:cNvSpPr>
            <a:spLocks noGrp="1"/>
          </p:cNvSpPr>
          <p:nvPr>
            <p:ph type="body" sz="quarter" idx="11" hasCustomPrompt="1"/>
          </p:nvPr>
        </p:nvSpPr>
        <p:spPr>
          <a:xfrm>
            <a:off x="4751917" y="5379814"/>
            <a:ext cx="7008283" cy="425450"/>
          </a:xfrm>
          <a:prstGeom prst="rect">
            <a:avLst/>
          </a:prstGeom>
        </p:spPr>
        <p:txBody>
          <a:bodyPr/>
          <a:lstStyle>
            <a:lvl1pPr marL="0" indent="0">
              <a:buNone/>
              <a:defRPr sz="2400" b="1">
                <a:solidFill>
                  <a:schemeClr val="tx1">
                    <a:lumMod val="65000"/>
                    <a:lumOff val="35000"/>
                  </a:schemeClr>
                </a:solidFill>
                <a:latin typeface="+mj-lt"/>
              </a:defRPr>
            </a:lvl1pPr>
          </a:lstStyle>
          <a:p>
            <a:pPr lvl="0"/>
            <a:r>
              <a:rPr lang="it-IT" dirty="0"/>
              <a:t>Nome Cognome</a:t>
            </a:r>
          </a:p>
        </p:txBody>
      </p:sp>
      <p:sp>
        <p:nvSpPr>
          <p:cNvPr id="8" name="Segnaposto testo 7"/>
          <p:cNvSpPr>
            <a:spLocks noGrp="1"/>
          </p:cNvSpPr>
          <p:nvPr>
            <p:ph type="body" sz="quarter" idx="12" hasCustomPrompt="1"/>
          </p:nvPr>
        </p:nvSpPr>
        <p:spPr>
          <a:xfrm>
            <a:off x="4751918" y="5877942"/>
            <a:ext cx="7105649" cy="791418"/>
          </a:xfrm>
          <a:prstGeom prst="rect">
            <a:avLst/>
          </a:prstGeom>
        </p:spPr>
        <p:txBody>
          <a:bodyPr/>
          <a:lstStyle>
            <a:lvl1pPr marL="0" indent="0">
              <a:buNone/>
              <a:defRPr sz="2000" baseline="0">
                <a:solidFill>
                  <a:schemeClr val="tx1">
                    <a:lumMod val="65000"/>
                    <a:lumOff val="35000"/>
                  </a:schemeClr>
                </a:solidFill>
                <a:latin typeface="+mj-lt"/>
              </a:defRPr>
            </a:lvl1pPr>
          </a:lstStyle>
          <a:p>
            <a:pPr lvl="0"/>
            <a:r>
              <a:rPr lang="it-IT" dirty="0"/>
              <a:t>Dipartimento/Struttura </a:t>
            </a:r>
            <a:r>
              <a:rPr lang="it-IT" dirty="0" err="1"/>
              <a:t>xxxxxx</a:t>
            </a:r>
            <a:r>
              <a:rPr lang="it-IT" dirty="0"/>
              <a:t> </a:t>
            </a:r>
            <a:r>
              <a:rPr lang="it-IT" dirty="0" err="1"/>
              <a:t>xxxxxxxxxxxx</a:t>
            </a:r>
            <a:r>
              <a:rPr lang="it-IT" dirty="0"/>
              <a:t> </a:t>
            </a:r>
            <a:r>
              <a:rPr lang="it-IT" dirty="0" err="1"/>
              <a:t>xxxxxxxx</a:t>
            </a:r>
            <a:r>
              <a:rPr lang="it-IT" dirty="0"/>
              <a:t> </a:t>
            </a:r>
            <a:r>
              <a:rPr lang="it-IT" dirty="0" err="1"/>
              <a:t>xxxxx</a:t>
            </a:r>
            <a:r>
              <a:rPr lang="it-IT" dirty="0"/>
              <a:t> </a:t>
            </a:r>
            <a:r>
              <a:rPr lang="it-IT" dirty="0" err="1"/>
              <a:t>xxxxxxxxxxxxxxxxxxx</a:t>
            </a:r>
            <a:r>
              <a:rPr lang="it-IT" dirty="0"/>
              <a:t> </a:t>
            </a:r>
            <a:r>
              <a:rPr lang="it-IT" dirty="0" err="1"/>
              <a:t>xxxxx</a:t>
            </a:r>
            <a:endParaRPr lang="it-IT" dirty="0"/>
          </a:p>
        </p:txBody>
      </p:sp>
    </p:spTree>
    <p:extLst>
      <p:ext uri="{BB962C8B-B14F-4D97-AF65-F5344CB8AC3E}">
        <p14:creationId xmlns:p14="http://schemas.microsoft.com/office/powerpoint/2010/main" val="256672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con punto elenco">
    <p:spTree>
      <p:nvGrpSpPr>
        <p:cNvPr id="1" name=""/>
        <p:cNvGrpSpPr/>
        <p:nvPr/>
      </p:nvGrpSpPr>
      <p:grpSpPr>
        <a:xfrm>
          <a:off x="0" y="0"/>
          <a:ext cx="0" cy="0"/>
          <a:chOff x="0" y="0"/>
          <a:chExt cx="0" cy="0"/>
        </a:xfrm>
      </p:grpSpPr>
      <p:sp>
        <p:nvSpPr>
          <p:cNvPr id="5" name="Titolo 2">
            <a:extLst>
              <a:ext uri="{FF2B5EF4-FFF2-40B4-BE49-F238E27FC236}">
                <a16:creationId xmlns:a16="http://schemas.microsoft.com/office/drawing/2014/main" id="{291F23F9-79DA-4813-9876-ED5F4D609BBA}"/>
              </a:ext>
            </a:extLst>
          </p:cNvPr>
          <p:cNvSpPr>
            <a:spLocks noGrp="1"/>
          </p:cNvSpPr>
          <p:nvPr>
            <p:ph type="title" hasCustomPrompt="1"/>
          </p:nvPr>
        </p:nvSpPr>
        <p:spPr>
          <a:xfrm>
            <a:off x="527051" y="380269"/>
            <a:ext cx="8424862" cy="792088"/>
          </a:xfrm>
          <a:prstGeom prst="rect">
            <a:avLst/>
          </a:prstGeom>
        </p:spPr>
        <p:txBody>
          <a:bodyPr/>
          <a:lstStyle>
            <a:lvl1pPr algn="l">
              <a:defRPr lang="it-IT" sz="2400" b="1" kern="1200" dirty="0">
                <a:solidFill>
                  <a:srgbClr val="BD2B0B"/>
                </a:solidFill>
                <a:latin typeface="Calibri" panose="020F0502020204030204" pitchFamily="34" charset="0"/>
                <a:ea typeface="+mn-ea"/>
                <a:cs typeface="Calibri" panose="020F0502020204030204" pitchFamily="34" charset="0"/>
              </a:defRPr>
            </a:lvl1pPr>
          </a:lstStyle>
          <a:p>
            <a:r>
              <a:rPr lang="it-IT" dirty="0"/>
              <a:t>Fare clic per modificare il titolo della diapositiva</a:t>
            </a:r>
            <a:br>
              <a:rPr lang="it-IT" dirty="0"/>
            </a:br>
            <a:r>
              <a:rPr lang="it-IT" dirty="0"/>
              <a:t>(obbligatorio per l’accessibilità del documento)</a:t>
            </a:r>
          </a:p>
        </p:txBody>
      </p:sp>
      <p:sp>
        <p:nvSpPr>
          <p:cNvPr id="8" name="Segnaposto testo 7"/>
          <p:cNvSpPr>
            <a:spLocks noGrp="1"/>
          </p:cNvSpPr>
          <p:nvPr>
            <p:ph type="body" sz="quarter" idx="11" hasCustomPrompt="1"/>
          </p:nvPr>
        </p:nvSpPr>
        <p:spPr>
          <a:xfrm>
            <a:off x="527051" y="1412876"/>
            <a:ext cx="11233149" cy="431949"/>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dirty="0"/>
              <a:t>Fare clic per modificare il testo</a:t>
            </a:r>
          </a:p>
        </p:txBody>
      </p:sp>
      <p:sp>
        <p:nvSpPr>
          <p:cNvPr id="10" name="Segnaposto testo 9"/>
          <p:cNvSpPr>
            <a:spLocks noGrp="1"/>
          </p:cNvSpPr>
          <p:nvPr>
            <p:ph type="body" sz="quarter" idx="12" hasCustomPrompt="1"/>
          </p:nvPr>
        </p:nvSpPr>
        <p:spPr>
          <a:xfrm>
            <a:off x="527051" y="1989138"/>
            <a:ext cx="11233149" cy="3744118"/>
          </a:xfrm>
          <a:prstGeom prst="rect">
            <a:avLst/>
          </a:prstGeom>
        </p:spPr>
        <p:txBody>
          <a:bodyPr/>
          <a:lstStyle>
            <a:lvl1pPr marL="285750" indent="-285750">
              <a:buFont typeface="Wingdings" panose="05000000000000000000" pitchFamily="2" charset="2"/>
              <a:buChar char="§"/>
              <a:defRPr sz="1800" baseline="0">
                <a:latin typeface="Century Gothic" panose="020B0502020202020204" pitchFamily="34" charset="0"/>
              </a:defRPr>
            </a:lvl1pPr>
            <a:lvl2pPr marL="742950" indent="-285750">
              <a:buFont typeface="Wingdings" panose="05000000000000000000" pitchFamily="2" charset="2"/>
              <a:buChar char="§"/>
              <a:defRPr sz="1800">
                <a:latin typeface="+mn-lt"/>
              </a:defRPr>
            </a:lvl2pPr>
          </a:lstStyle>
          <a:p>
            <a:pPr lvl="1"/>
            <a:r>
              <a:rPr lang="it-IT" dirty="0"/>
              <a:t>Fare clic per modificare il punto elenco uno</a:t>
            </a:r>
          </a:p>
          <a:p>
            <a:pPr lvl="1"/>
            <a:r>
              <a:rPr lang="it-IT" dirty="0"/>
              <a:t>Fare clic per modificare il punto elenco due</a:t>
            </a:r>
          </a:p>
          <a:p>
            <a:pPr lvl="1"/>
            <a:r>
              <a:rPr lang="it-IT" dirty="0"/>
              <a:t>Fare clic per modificare il punto elenco tre</a:t>
            </a:r>
          </a:p>
          <a:p>
            <a:pPr lvl="1"/>
            <a:r>
              <a:rPr lang="it-IT" dirty="0"/>
              <a:t>Fare clic per modificare il punto elenco quattro</a:t>
            </a:r>
          </a:p>
        </p:txBody>
      </p:sp>
    </p:spTree>
    <p:extLst>
      <p:ext uri="{BB962C8B-B14F-4D97-AF65-F5344CB8AC3E}">
        <p14:creationId xmlns:p14="http://schemas.microsoft.com/office/powerpoint/2010/main" val="3043853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semplice">
    <p:spTree>
      <p:nvGrpSpPr>
        <p:cNvPr id="1" name=""/>
        <p:cNvGrpSpPr/>
        <p:nvPr/>
      </p:nvGrpSpPr>
      <p:grpSpPr>
        <a:xfrm>
          <a:off x="0" y="0"/>
          <a:ext cx="0" cy="0"/>
          <a:chOff x="0" y="0"/>
          <a:chExt cx="0" cy="0"/>
        </a:xfrm>
      </p:grpSpPr>
      <p:sp>
        <p:nvSpPr>
          <p:cNvPr id="4" name="Titolo 2">
            <a:extLst>
              <a:ext uri="{FF2B5EF4-FFF2-40B4-BE49-F238E27FC236}">
                <a16:creationId xmlns:a16="http://schemas.microsoft.com/office/drawing/2014/main" id="{C953DF58-DB43-4138-900E-5230527103AE}"/>
              </a:ext>
            </a:extLst>
          </p:cNvPr>
          <p:cNvSpPr>
            <a:spLocks noGrp="1"/>
          </p:cNvSpPr>
          <p:nvPr>
            <p:ph type="title" hasCustomPrompt="1"/>
          </p:nvPr>
        </p:nvSpPr>
        <p:spPr>
          <a:xfrm>
            <a:off x="527051" y="380269"/>
            <a:ext cx="8424862" cy="792088"/>
          </a:xfrm>
          <a:prstGeom prst="rect">
            <a:avLst/>
          </a:prstGeom>
        </p:spPr>
        <p:txBody>
          <a:bodyPr/>
          <a:lstStyle>
            <a:lvl1pPr algn="l">
              <a:defRPr lang="it-IT" sz="2400" b="1" kern="1200" dirty="0">
                <a:solidFill>
                  <a:srgbClr val="BD2B0B"/>
                </a:solidFill>
                <a:latin typeface="Calibri" panose="020F0502020204030204" pitchFamily="34" charset="0"/>
                <a:ea typeface="+mn-ea"/>
                <a:cs typeface="Calibri" panose="020F0502020204030204" pitchFamily="34" charset="0"/>
              </a:defRPr>
            </a:lvl1pPr>
          </a:lstStyle>
          <a:p>
            <a:r>
              <a:rPr lang="it-IT" dirty="0"/>
              <a:t>Fare clic per modificare il titolo della diapositiva</a:t>
            </a:r>
            <a:br>
              <a:rPr lang="it-IT" dirty="0"/>
            </a:br>
            <a:r>
              <a:rPr lang="it-IT" dirty="0"/>
              <a:t>(obbligatorio per l’accessibilità del documento)</a:t>
            </a:r>
          </a:p>
        </p:txBody>
      </p:sp>
      <p:sp>
        <p:nvSpPr>
          <p:cNvPr id="9" name="Segnaposto testo 7"/>
          <p:cNvSpPr>
            <a:spLocks noGrp="1"/>
          </p:cNvSpPr>
          <p:nvPr>
            <p:ph type="body" sz="quarter" idx="11" hasCustomPrompt="1"/>
          </p:nvPr>
        </p:nvSpPr>
        <p:spPr>
          <a:xfrm>
            <a:off x="527051" y="1412875"/>
            <a:ext cx="11233149" cy="4320381"/>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dirty="0"/>
              <a:t>Fare clic per modificare il testo</a:t>
            </a:r>
          </a:p>
        </p:txBody>
      </p:sp>
    </p:spTree>
    <p:extLst>
      <p:ext uri="{BB962C8B-B14F-4D97-AF65-F5344CB8AC3E}">
        <p14:creationId xmlns:p14="http://schemas.microsoft.com/office/powerpoint/2010/main" val="341815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con grafico">
    <p:spTree>
      <p:nvGrpSpPr>
        <p:cNvPr id="1" name=""/>
        <p:cNvGrpSpPr/>
        <p:nvPr/>
      </p:nvGrpSpPr>
      <p:grpSpPr>
        <a:xfrm>
          <a:off x="0" y="0"/>
          <a:ext cx="0" cy="0"/>
          <a:chOff x="0" y="0"/>
          <a:chExt cx="0" cy="0"/>
        </a:xfrm>
      </p:grpSpPr>
      <p:sp>
        <p:nvSpPr>
          <p:cNvPr id="5" name="Titolo 2">
            <a:extLst>
              <a:ext uri="{FF2B5EF4-FFF2-40B4-BE49-F238E27FC236}">
                <a16:creationId xmlns:a16="http://schemas.microsoft.com/office/drawing/2014/main" id="{A084498A-9D82-4C74-A84D-9D132BF780F4}"/>
              </a:ext>
            </a:extLst>
          </p:cNvPr>
          <p:cNvSpPr>
            <a:spLocks noGrp="1"/>
          </p:cNvSpPr>
          <p:nvPr>
            <p:ph type="title" hasCustomPrompt="1"/>
          </p:nvPr>
        </p:nvSpPr>
        <p:spPr>
          <a:xfrm>
            <a:off x="527051" y="380269"/>
            <a:ext cx="8424862" cy="792088"/>
          </a:xfrm>
          <a:prstGeom prst="rect">
            <a:avLst/>
          </a:prstGeom>
        </p:spPr>
        <p:txBody>
          <a:bodyPr/>
          <a:lstStyle>
            <a:lvl1pPr algn="l">
              <a:defRPr lang="it-IT" sz="2400" b="1" kern="1200" dirty="0">
                <a:solidFill>
                  <a:srgbClr val="BD2B0B"/>
                </a:solidFill>
                <a:latin typeface="Calibri" panose="020F0502020204030204" pitchFamily="34" charset="0"/>
                <a:ea typeface="+mn-ea"/>
                <a:cs typeface="Calibri" panose="020F0502020204030204" pitchFamily="34" charset="0"/>
              </a:defRPr>
            </a:lvl1pPr>
          </a:lstStyle>
          <a:p>
            <a:r>
              <a:rPr lang="it-IT" dirty="0"/>
              <a:t>Fare clic per modificare il titolo della diapositiva</a:t>
            </a:r>
            <a:br>
              <a:rPr lang="it-IT" dirty="0"/>
            </a:br>
            <a:r>
              <a:rPr lang="it-IT" dirty="0"/>
              <a:t>(obbligatorio per l’accessibilità del documento)</a:t>
            </a:r>
          </a:p>
        </p:txBody>
      </p:sp>
      <p:sp>
        <p:nvSpPr>
          <p:cNvPr id="9" name="Segnaposto grafico 8"/>
          <p:cNvSpPr>
            <a:spLocks noGrp="1"/>
          </p:cNvSpPr>
          <p:nvPr>
            <p:ph type="chart" sz="quarter" idx="10" hasCustomPrompt="1"/>
          </p:nvPr>
        </p:nvSpPr>
        <p:spPr>
          <a:xfrm>
            <a:off x="911026" y="2781300"/>
            <a:ext cx="10369551" cy="2879948"/>
          </a:xfrm>
          <a:prstGeom prst="rect">
            <a:avLst/>
          </a:prstGeom>
        </p:spPr>
        <p:txBody>
          <a:bodyPr/>
          <a:lstStyle>
            <a:lvl1pPr marL="0" indent="0">
              <a:buNone/>
              <a:defRPr sz="1800" baseline="0">
                <a:latin typeface="+mn-lt"/>
              </a:defRPr>
            </a:lvl1pPr>
          </a:lstStyle>
          <a:p>
            <a:r>
              <a:rPr lang="it-IT" dirty="0"/>
              <a:t>Fare clic sull’icona per inserire un grafico</a:t>
            </a:r>
          </a:p>
        </p:txBody>
      </p:sp>
      <p:sp>
        <p:nvSpPr>
          <p:cNvPr id="11" name="Segnaposto testo 7"/>
          <p:cNvSpPr>
            <a:spLocks noGrp="1"/>
          </p:cNvSpPr>
          <p:nvPr>
            <p:ph type="body" sz="quarter" idx="12" hasCustomPrompt="1"/>
          </p:nvPr>
        </p:nvSpPr>
        <p:spPr>
          <a:xfrm>
            <a:off x="527051" y="1412876"/>
            <a:ext cx="11233149" cy="431949"/>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dirty="0"/>
              <a:t>Fare clic per modificare il testo</a:t>
            </a:r>
          </a:p>
        </p:txBody>
      </p:sp>
    </p:spTree>
    <p:extLst>
      <p:ext uri="{BB962C8B-B14F-4D97-AF65-F5344CB8AC3E}">
        <p14:creationId xmlns:p14="http://schemas.microsoft.com/office/powerpoint/2010/main" val="555833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con immagine">
    <p:spTree>
      <p:nvGrpSpPr>
        <p:cNvPr id="1" name=""/>
        <p:cNvGrpSpPr/>
        <p:nvPr/>
      </p:nvGrpSpPr>
      <p:grpSpPr>
        <a:xfrm>
          <a:off x="0" y="0"/>
          <a:ext cx="0" cy="0"/>
          <a:chOff x="0" y="0"/>
          <a:chExt cx="0" cy="0"/>
        </a:xfrm>
      </p:grpSpPr>
      <p:sp>
        <p:nvSpPr>
          <p:cNvPr id="4" name="Titolo 2">
            <a:extLst>
              <a:ext uri="{FF2B5EF4-FFF2-40B4-BE49-F238E27FC236}">
                <a16:creationId xmlns:a16="http://schemas.microsoft.com/office/drawing/2014/main" id="{3D9574C8-D082-4A4E-855E-CE42AAE0EDD7}"/>
              </a:ext>
            </a:extLst>
          </p:cNvPr>
          <p:cNvSpPr>
            <a:spLocks noGrp="1"/>
          </p:cNvSpPr>
          <p:nvPr>
            <p:ph type="title" hasCustomPrompt="1"/>
          </p:nvPr>
        </p:nvSpPr>
        <p:spPr>
          <a:xfrm>
            <a:off x="527051" y="380269"/>
            <a:ext cx="8424862" cy="792088"/>
          </a:xfrm>
          <a:prstGeom prst="rect">
            <a:avLst/>
          </a:prstGeom>
        </p:spPr>
        <p:txBody>
          <a:bodyPr/>
          <a:lstStyle>
            <a:lvl1pPr algn="l">
              <a:defRPr lang="it-IT" sz="2400" b="1" kern="1200" dirty="0">
                <a:solidFill>
                  <a:srgbClr val="BD2B0B"/>
                </a:solidFill>
                <a:latin typeface="Calibri" panose="020F0502020204030204" pitchFamily="34" charset="0"/>
                <a:ea typeface="+mn-ea"/>
                <a:cs typeface="Calibri" panose="020F0502020204030204" pitchFamily="34" charset="0"/>
              </a:defRPr>
            </a:lvl1pPr>
          </a:lstStyle>
          <a:p>
            <a:r>
              <a:rPr lang="it-IT" dirty="0"/>
              <a:t>Fare clic per modificare il titolo della diapositiva</a:t>
            </a:r>
            <a:br>
              <a:rPr lang="it-IT" dirty="0"/>
            </a:br>
            <a:r>
              <a:rPr lang="it-IT" dirty="0"/>
              <a:t>(obbligatorio per l’accessibilità del documento)</a:t>
            </a:r>
          </a:p>
        </p:txBody>
      </p:sp>
      <p:sp>
        <p:nvSpPr>
          <p:cNvPr id="11" name="Segnaposto immagine 10"/>
          <p:cNvSpPr>
            <a:spLocks noGrp="1"/>
          </p:cNvSpPr>
          <p:nvPr>
            <p:ph type="pic" sz="quarter" idx="10" hasCustomPrompt="1"/>
          </p:nvPr>
        </p:nvSpPr>
        <p:spPr>
          <a:xfrm>
            <a:off x="1534584" y="1700809"/>
            <a:ext cx="9122833" cy="4105275"/>
          </a:xfrm>
          <a:prstGeom prst="rect">
            <a:avLst/>
          </a:prstGeom>
        </p:spPr>
        <p:txBody>
          <a:bodyPr/>
          <a:lstStyle>
            <a:lvl1pPr marL="0" indent="0">
              <a:buNone/>
              <a:defRPr sz="1800">
                <a:latin typeface="+mn-lt"/>
              </a:defRPr>
            </a:lvl1pPr>
          </a:lstStyle>
          <a:p>
            <a:r>
              <a:rPr lang="it-IT" dirty="0"/>
              <a:t>Fare clic sull’icona per inserire un’immagine</a:t>
            </a:r>
          </a:p>
        </p:txBody>
      </p:sp>
    </p:spTree>
    <p:extLst>
      <p:ext uri="{BB962C8B-B14F-4D97-AF65-F5344CB8AC3E}">
        <p14:creationId xmlns:p14="http://schemas.microsoft.com/office/powerpoint/2010/main" val="397025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CHIUSURA">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E65A96A1-862B-4573-A200-68F608E8F462}"/>
              </a:ext>
              <a:ext uri="{C183D7F6-B498-43B3-948B-1728B52AA6E4}">
                <adec:decorative xmlns:adec="http://schemas.microsoft.com/office/drawing/2017/decorative" val="0"/>
              </a:ext>
            </a:extLst>
          </p:cNvPr>
          <p:cNvSpPr>
            <a:spLocks noGrp="1"/>
          </p:cNvSpPr>
          <p:nvPr>
            <p:ph type="title" hasCustomPrompt="1"/>
          </p:nvPr>
        </p:nvSpPr>
        <p:spPr>
          <a:xfrm>
            <a:off x="5600489" y="2345507"/>
            <a:ext cx="991022" cy="255562"/>
          </a:xfrm>
          <a:prstGeom prst="rect">
            <a:avLst/>
          </a:prstGeom>
        </p:spPr>
        <p:txBody>
          <a:bodyPr/>
          <a:lstStyle>
            <a:lvl1pPr algn="ctr">
              <a:defRPr lang="it-IT" sz="1400" b="1" kern="1200" dirty="0">
                <a:solidFill>
                  <a:schemeClr val="tx1">
                    <a:lumMod val="65000"/>
                    <a:lumOff val="35000"/>
                  </a:schemeClr>
                </a:solidFill>
                <a:latin typeface="+mn-lt"/>
                <a:ea typeface="+mn-ea"/>
                <a:cs typeface="+mn-cs"/>
              </a:defRPr>
            </a:lvl1pPr>
          </a:lstStyle>
          <a:p>
            <a:r>
              <a:rPr lang="it-IT" dirty="0"/>
              <a:t>Credits:</a:t>
            </a:r>
          </a:p>
        </p:txBody>
      </p:sp>
      <p:sp>
        <p:nvSpPr>
          <p:cNvPr id="8" name="Segnaposto testo 7"/>
          <p:cNvSpPr>
            <a:spLocks noGrp="1"/>
          </p:cNvSpPr>
          <p:nvPr>
            <p:ph type="body" sz="quarter" idx="10" hasCustomPrompt="1"/>
          </p:nvPr>
        </p:nvSpPr>
        <p:spPr>
          <a:xfrm>
            <a:off x="1487488" y="2780928"/>
            <a:ext cx="9217024" cy="432370"/>
          </a:xfrm>
          <a:prstGeom prst="rect">
            <a:avLst/>
          </a:prstGeom>
        </p:spPr>
        <p:txBody>
          <a:bodyPr/>
          <a:lstStyle>
            <a:lvl1pPr marL="0" indent="0" algn="ctr">
              <a:buFontTx/>
              <a:buNone/>
              <a:defRPr sz="2000" b="1">
                <a:solidFill>
                  <a:schemeClr val="tx1">
                    <a:lumMod val="65000"/>
                    <a:lumOff val="35000"/>
                  </a:schemeClr>
                </a:solidFill>
                <a:latin typeface="+mj-lt"/>
              </a:defRPr>
            </a:lvl1pPr>
          </a:lstStyle>
          <a:p>
            <a:pPr lvl="0"/>
            <a:r>
              <a:rPr lang="it-IT" dirty="0"/>
              <a:t>Nome Cognome</a:t>
            </a:r>
          </a:p>
        </p:txBody>
      </p:sp>
      <p:sp>
        <p:nvSpPr>
          <p:cNvPr id="13" name="Segnaposto testo 12"/>
          <p:cNvSpPr>
            <a:spLocks noGrp="1"/>
          </p:cNvSpPr>
          <p:nvPr>
            <p:ph type="body" sz="quarter" idx="11" hasCustomPrompt="1"/>
          </p:nvPr>
        </p:nvSpPr>
        <p:spPr>
          <a:xfrm>
            <a:off x="1439483" y="3573017"/>
            <a:ext cx="9313035" cy="936103"/>
          </a:xfrm>
          <a:prstGeom prst="rect">
            <a:avLst/>
          </a:prstGeom>
        </p:spPr>
        <p:txBody>
          <a:bodyPr/>
          <a:lstStyle>
            <a:lvl1pPr marL="0" indent="0" algn="ctr">
              <a:buFontTx/>
              <a:buNone/>
              <a:defRPr sz="1600">
                <a:solidFill>
                  <a:schemeClr val="tx1">
                    <a:lumMod val="65000"/>
                    <a:lumOff val="35000"/>
                  </a:schemeClr>
                </a:solidFill>
                <a:latin typeface="+mn-lt"/>
              </a:defRPr>
            </a:lvl1pPr>
          </a:lstStyle>
          <a:p>
            <a:pPr lvl="0"/>
            <a:r>
              <a:rPr lang="it-IT" dirty="0"/>
              <a:t>Struttura</a:t>
            </a:r>
          </a:p>
        </p:txBody>
      </p:sp>
      <p:sp>
        <p:nvSpPr>
          <p:cNvPr id="16" name="Segnaposto testo 15"/>
          <p:cNvSpPr>
            <a:spLocks noGrp="1"/>
          </p:cNvSpPr>
          <p:nvPr>
            <p:ph type="body" sz="quarter" idx="12" hasCustomPrompt="1"/>
          </p:nvPr>
        </p:nvSpPr>
        <p:spPr>
          <a:xfrm>
            <a:off x="1390651" y="4725144"/>
            <a:ext cx="9410700" cy="1440160"/>
          </a:xfrm>
          <a:prstGeom prst="rect">
            <a:avLst/>
          </a:prstGeom>
        </p:spPr>
        <p:txBody>
          <a:bodyPr/>
          <a:lstStyle>
            <a:lvl1pPr marL="0" indent="0" algn="ctr">
              <a:buFontTx/>
              <a:buNone/>
              <a:defRPr sz="1300" b="0">
                <a:solidFill>
                  <a:schemeClr val="tx1">
                    <a:lumMod val="65000"/>
                    <a:lumOff val="35000"/>
                  </a:schemeClr>
                </a:solidFill>
                <a:latin typeface="+mn-lt"/>
              </a:defRPr>
            </a:lvl1pPr>
          </a:lstStyle>
          <a:p>
            <a:pPr lvl="0"/>
            <a:r>
              <a:rPr lang="it-IT" dirty="0"/>
              <a:t>nome.cognome@unibo.it</a:t>
            </a:r>
          </a:p>
          <a:p>
            <a:pPr lvl="0"/>
            <a:r>
              <a:rPr lang="it-IT" dirty="0"/>
              <a:t>051 20 99982</a:t>
            </a:r>
          </a:p>
        </p:txBody>
      </p:sp>
    </p:spTree>
    <p:extLst>
      <p:ext uri="{BB962C8B-B14F-4D97-AF65-F5344CB8AC3E}">
        <p14:creationId xmlns:p14="http://schemas.microsoft.com/office/powerpoint/2010/main" val="4249450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Connettore 1 11"/>
          <p:cNvCxnSpPr/>
          <p:nvPr userDrawn="1"/>
        </p:nvCxnSpPr>
        <p:spPr>
          <a:xfrm>
            <a:off x="4367808" y="188640"/>
            <a:ext cx="0" cy="640871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Immagine 3" descr="Alma Mater Studiorum - Università di Bologna">
            <a:extLst>
              <a:ext uri="{FF2B5EF4-FFF2-40B4-BE49-F238E27FC236}">
                <a16:creationId xmlns:a16="http://schemas.microsoft.com/office/drawing/2014/main" id="{5EE00A97-2907-46F9-965F-86535E724FBD}"/>
              </a:ext>
            </a:extLst>
          </p:cNvPr>
          <p:cNvPicPr>
            <a:picLocks noChangeAspect="1"/>
          </p:cNvPicPr>
          <p:nvPr userDrawn="1"/>
        </p:nvPicPr>
        <p:blipFill>
          <a:blip r:embed="rId3"/>
          <a:stretch>
            <a:fillRect/>
          </a:stretch>
        </p:blipFill>
        <p:spPr>
          <a:xfrm>
            <a:off x="911424" y="2060848"/>
            <a:ext cx="2436900" cy="1802582"/>
          </a:xfrm>
          <a:prstGeom prst="rect">
            <a:avLst/>
          </a:prstGeom>
        </p:spPr>
      </p:pic>
    </p:spTree>
    <p:extLst>
      <p:ext uri="{BB962C8B-B14F-4D97-AF65-F5344CB8AC3E}">
        <p14:creationId xmlns:p14="http://schemas.microsoft.com/office/powerpoint/2010/main" val="613657427"/>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B4AE421-09DA-412D-AAD7-5E65002B1FDA}"/>
              </a:ext>
            </a:extLst>
          </p:cNvPr>
          <p:cNvSpPr txBox="1"/>
          <p:nvPr userDrawn="1"/>
        </p:nvSpPr>
        <p:spPr>
          <a:xfrm>
            <a:off x="179512" y="6525019"/>
            <a:ext cx="792088" cy="276999"/>
          </a:xfrm>
          <a:prstGeom prst="rect">
            <a:avLst/>
          </a:prstGeom>
          <a:noFill/>
        </p:spPr>
        <p:txBody>
          <a:bodyPr wrap="square" rtlCol="0">
            <a:spAutoFit/>
          </a:bodyPr>
          <a:lstStyle/>
          <a:p>
            <a:fld id="{723C9881-DC19-44C1-8307-96C20AE8129F}" type="slidenum">
              <a:rPr lang="it-IT" sz="1200" smtClean="0"/>
              <a:t>‹#›</a:t>
            </a:fld>
            <a:endParaRPr lang="it-IT" sz="1200" dirty="0"/>
          </a:p>
        </p:txBody>
      </p:sp>
      <p:pic>
        <p:nvPicPr>
          <p:cNvPr id="5" name="Immagine 4">
            <a:extLst>
              <a:ext uri="{FF2B5EF4-FFF2-40B4-BE49-F238E27FC236}">
                <a16:creationId xmlns:a16="http://schemas.microsoft.com/office/drawing/2014/main" id="{6726EE36-C2C5-4224-B32D-093745F9F2B1}"/>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10878304" y="5826343"/>
            <a:ext cx="1131773" cy="837175"/>
          </a:xfrm>
          <a:prstGeom prst="rect">
            <a:avLst/>
          </a:prstGeom>
        </p:spPr>
      </p:pic>
    </p:spTree>
    <p:extLst>
      <p:ext uri="{BB962C8B-B14F-4D97-AF65-F5344CB8AC3E}">
        <p14:creationId xmlns:p14="http://schemas.microsoft.com/office/powerpoint/2010/main" val="3570652833"/>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67" r:id="rId3"/>
    <p:sldLayoutId id="2147483669"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CasellaDiTesto 8"/>
          <p:cNvSpPr txBox="1"/>
          <p:nvPr userDrawn="1"/>
        </p:nvSpPr>
        <p:spPr>
          <a:xfrm>
            <a:off x="4175787" y="6453336"/>
            <a:ext cx="3840427" cy="338554"/>
          </a:xfrm>
          <a:prstGeom prst="rect">
            <a:avLst/>
          </a:prstGeom>
          <a:noFill/>
        </p:spPr>
        <p:txBody>
          <a:bodyPr wrap="square" rtlCol="0">
            <a:spAutoFit/>
          </a:bodyPr>
          <a:lstStyle/>
          <a:p>
            <a:pPr algn="ctr"/>
            <a:r>
              <a:rPr lang="it-IT" sz="1600" dirty="0">
                <a:solidFill>
                  <a:schemeClr val="tx1">
                    <a:lumMod val="65000"/>
                    <a:lumOff val="35000"/>
                  </a:schemeClr>
                </a:solidFill>
              </a:rPr>
              <a:t>www.unibo.it</a:t>
            </a:r>
          </a:p>
        </p:txBody>
      </p:sp>
      <p:pic>
        <p:nvPicPr>
          <p:cNvPr id="4" name="Immagine 3" descr="Alma Mater Studiorum - Università di Bologna">
            <a:extLst>
              <a:ext uri="{FF2B5EF4-FFF2-40B4-BE49-F238E27FC236}">
                <a16:creationId xmlns:a16="http://schemas.microsoft.com/office/drawing/2014/main" id="{DD0FC319-6CD8-4E12-A1D2-69D93160BF0E}"/>
              </a:ext>
            </a:extLst>
          </p:cNvPr>
          <p:cNvPicPr>
            <a:picLocks noChangeAspect="1"/>
          </p:cNvPicPr>
          <p:nvPr userDrawn="1"/>
        </p:nvPicPr>
        <p:blipFill>
          <a:blip r:embed="rId3"/>
          <a:stretch>
            <a:fillRect/>
          </a:stretch>
        </p:blipFill>
        <p:spPr>
          <a:xfrm>
            <a:off x="5105889" y="404664"/>
            <a:ext cx="1980221" cy="1464775"/>
          </a:xfrm>
          <a:prstGeom prst="rect">
            <a:avLst/>
          </a:prstGeom>
        </p:spPr>
      </p:pic>
    </p:spTree>
    <p:extLst>
      <p:ext uri="{BB962C8B-B14F-4D97-AF65-F5344CB8AC3E}">
        <p14:creationId xmlns:p14="http://schemas.microsoft.com/office/powerpoint/2010/main" val="1868398845"/>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valentina.presutti@unibo.i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webp"/><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webp"/><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dataspace-culturalheritage.eu/en" TargetMode="Externa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europeana.eu/en" TargetMode="Externa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historia.europa.eu/en/digital-offer/virtual-tour"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timemachine.eu/" TargetMode="Externa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museivaticani.va/content/museivaticani/en.html" TargetMode="External"/><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bdh.bne.es/bnesearch/Search.d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193"/>
            <a:lum/>
          </a:blip>
          <a:srcRect/>
          <a:stretch>
            <a:fillRect/>
          </a:stretch>
        </a:blipFill>
        <a:effectLst/>
      </p:bgPr>
    </p:bg>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530CFCA4-B8FB-4A31-9FE4-C34C1B53FAF3}"/>
              </a:ext>
            </a:extLst>
          </p:cNvPr>
          <p:cNvSpPr>
            <a:spLocks noGrp="1"/>
          </p:cNvSpPr>
          <p:nvPr>
            <p:ph type="title"/>
          </p:nvPr>
        </p:nvSpPr>
        <p:spPr/>
        <p:txBody>
          <a:bodyPr/>
          <a:lstStyle/>
          <a:p>
            <a:r>
              <a:rPr lang="en-GB" dirty="0"/>
              <a:t>Data Quality &amp; Ethics in Cultural Heritage Knowledge Graphs</a:t>
            </a:r>
            <a:endParaRPr lang="it-IT" dirty="0"/>
          </a:p>
        </p:txBody>
      </p:sp>
      <p:sp>
        <p:nvSpPr>
          <p:cNvPr id="6" name="Segnaposto testo 5">
            <a:extLst>
              <a:ext uri="{FF2B5EF4-FFF2-40B4-BE49-F238E27FC236}">
                <a16:creationId xmlns:a16="http://schemas.microsoft.com/office/drawing/2014/main" id="{C01EA6DB-3FB1-43EE-87DC-35DB21A1D725}"/>
              </a:ext>
            </a:extLst>
          </p:cNvPr>
          <p:cNvSpPr>
            <a:spLocks noGrp="1"/>
          </p:cNvSpPr>
          <p:nvPr>
            <p:ph type="body" sz="quarter" idx="11"/>
          </p:nvPr>
        </p:nvSpPr>
        <p:spPr/>
        <p:txBody>
          <a:bodyPr/>
          <a:lstStyle/>
          <a:p>
            <a:r>
              <a:rPr lang="it-IT" dirty="0"/>
              <a:t>Valentina Presutti</a:t>
            </a:r>
          </a:p>
        </p:txBody>
      </p:sp>
      <p:sp>
        <p:nvSpPr>
          <p:cNvPr id="7" name="Segnaposto testo 6">
            <a:extLst>
              <a:ext uri="{FF2B5EF4-FFF2-40B4-BE49-F238E27FC236}">
                <a16:creationId xmlns:a16="http://schemas.microsoft.com/office/drawing/2014/main" id="{2B5786D5-5B82-4455-A783-3A48CBA3F0FD}"/>
              </a:ext>
            </a:extLst>
          </p:cNvPr>
          <p:cNvSpPr>
            <a:spLocks noGrp="1"/>
          </p:cNvSpPr>
          <p:nvPr>
            <p:ph type="body" sz="quarter" idx="12"/>
          </p:nvPr>
        </p:nvSpPr>
        <p:spPr/>
        <p:txBody>
          <a:bodyPr/>
          <a:lstStyle/>
          <a:p>
            <a:r>
              <a:rPr lang="it-IT" dirty="0"/>
              <a:t>University of Bologna</a:t>
            </a:r>
          </a:p>
          <a:p>
            <a:r>
              <a:rPr lang="it-IT" dirty="0">
                <a:hlinkClick r:id="rId4"/>
              </a:rPr>
              <a:t>valentina.presutti@unibo.it</a:t>
            </a:r>
            <a:r>
              <a:rPr lang="it-IT" dirty="0"/>
              <a:t> </a:t>
            </a:r>
          </a:p>
        </p:txBody>
      </p:sp>
      <p:sp>
        <p:nvSpPr>
          <p:cNvPr id="2" name="TextBox 1">
            <a:extLst>
              <a:ext uri="{FF2B5EF4-FFF2-40B4-BE49-F238E27FC236}">
                <a16:creationId xmlns:a16="http://schemas.microsoft.com/office/drawing/2014/main" id="{3B5B70B6-9B12-2DCF-D0FB-2EEFF429B29A}"/>
              </a:ext>
            </a:extLst>
          </p:cNvPr>
          <p:cNvSpPr txBox="1"/>
          <p:nvPr/>
        </p:nvSpPr>
        <p:spPr>
          <a:xfrm>
            <a:off x="9408368" y="-4894"/>
            <a:ext cx="2789481" cy="276999"/>
          </a:xfrm>
          <a:prstGeom prst="rect">
            <a:avLst/>
          </a:prstGeom>
          <a:noFill/>
        </p:spPr>
        <p:txBody>
          <a:bodyPr wrap="square">
            <a:spAutoFit/>
          </a:bodyPr>
          <a:lstStyle/>
          <a:p>
            <a:r>
              <a:rPr lang="en-GB" sz="1200" dirty="0"/>
              <a:t>Background image generated with </a:t>
            </a:r>
            <a:r>
              <a:rPr lang="en-GB" sz="1200" dirty="0" err="1"/>
              <a:t>Krea.ai</a:t>
            </a:r>
            <a:endParaRPr lang="en-IT" sz="1200" dirty="0"/>
          </a:p>
        </p:txBody>
      </p:sp>
      <p:sp>
        <p:nvSpPr>
          <p:cNvPr id="3" name="Segnaposto testo 5">
            <a:extLst>
              <a:ext uri="{FF2B5EF4-FFF2-40B4-BE49-F238E27FC236}">
                <a16:creationId xmlns:a16="http://schemas.microsoft.com/office/drawing/2014/main" id="{E61A45FE-1F32-25ED-1D21-27C69EDA1606}"/>
              </a:ext>
            </a:extLst>
          </p:cNvPr>
          <p:cNvSpPr txBox="1">
            <a:spLocks/>
          </p:cNvSpPr>
          <p:nvPr/>
        </p:nvSpPr>
        <p:spPr>
          <a:xfrm>
            <a:off x="4751916" y="4149080"/>
            <a:ext cx="7008283" cy="42545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chemeClr val="tx1">
                    <a:lumMod val="65000"/>
                    <a:lumOff val="35000"/>
                  </a:schemeClr>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it-IT" dirty="0"/>
              <a:t>IC3K – </a:t>
            </a:r>
            <a:r>
              <a:rPr lang="it-IT" dirty="0" err="1"/>
              <a:t>October</a:t>
            </a:r>
            <a:r>
              <a:rPr lang="it-IT" dirty="0"/>
              <a:t> 23rd 2025, Marbella (</a:t>
            </a:r>
            <a:r>
              <a:rPr lang="it-IT" dirty="0" err="1"/>
              <a:t>Spain</a:t>
            </a:r>
            <a:r>
              <a:rPr lang="it-IT"/>
              <a:t>)</a:t>
            </a:r>
            <a:endParaRPr lang="it-IT" dirty="0"/>
          </a:p>
        </p:txBody>
      </p:sp>
    </p:spTree>
    <p:extLst>
      <p:ext uri="{BB962C8B-B14F-4D97-AF65-F5344CB8AC3E}">
        <p14:creationId xmlns:p14="http://schemas.microsoft.com/office/powerpoint/2010/main" val="3085230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400187-FD1E-094F-BF08-C3AC78C2B3AE}"/>
              </a:ext>
            </a:extLst>
          </p:cNvPr>
          <p:cNvSpPr/>
          <p:nvPr/>
        </p:nvSpPr>
        <p:spPr>
          <a:xfrm>
            <a:off x="7968208" y="1241465"/>
            <a:ext cx="4007379" cy="1323439"/>
          </a:xfrm>
          <a:prstGeom prst="rect">
            <a:avLst/>
          </a:prstGeom>
          <a:noFill/>
        </p:spPr>
        <p:txBody>
          <a:bodyPr wrap="none" lIns="91440" tIns="45720" rIns="91440" bIns="45720">
            <a:spAutoFit/>
          </a:bodyPr>
          <a:lstStyle/>
          <a:p>
            <a:pPr algn="ctr"/>
            <a:r>
              <a:rPr lang="en-GB" sz="8000" b="1" cap="none" spc="0" dirty="0">
                <a:ln w="12700">
                  <a:solidFill>
                    <a:srgbClr val="905E2D"/>
                  </a:solidFill>
                  <a:prstDash val="solid"/>
                </a:ln>
                <a:pattFill prst="dkDnDiag">
                  <a:fgClr>
                    <a:srgbClr val="6D4721"/>
                  </a:fgClr>
                  <a:bgClr>
                    <a:srgbClr val="6D4721"/>
                  </a:bgClr>
                </a:pattFill>
                <a:effectLst>
                  <a:outerShdw dist="38100" dir="2640000" algn="bl" rotWithShape="0">
                    <a:schemeClr val="accent1"/>
                  </a:outerShdw>
                </a:effectLst>
              </a:rPr>
              <a:t>However</a:t>
            </a:r>
          </a:p>
        </p:txBody>
      </p:sp>
      <p:sp>
        <p:nvSpPr>
          <p:cNvPr id="2" name="TextBox 1">
            <a:extLst>
              <a:ext uri="{FF2B5EF4-FFF2-40B4-BE49-F238E27FC236}">
                <a16:creationId xmlns:a16="http://schemas.microsoft.com/office/drawing/2014/main" id="{0D3BD425-5F78-E210-5511-D0629B3B1206}"/>
              </a:ext>
            </a:extLst>
          </p:cNvPr>
          <p:cNvSpPr txBox="1"/>
          <p:nvPr/>
        </p:nvSpPr>
        <p:spPr>
          <a:xfrm>
            <a:off x="0" y="6581001"/>
            <a:ext cx="2039845" cy="276999"/>
          </a:xfrm>
          <a:prstGeom prst="rect">
            <a:avLst/>
          </a:prstGeom>
          <a:noFill/>
        </p:spPr>
        <p:txBody>
          <a:bodyPr wrap="square">
            <a:spAutoFit/>
          </a:bodyPr>
          <a:lstStyle/>
          <a:p>
            <a:r>
              <a:rPr lang="en-GB" sz="1200" dirty="0">
                <a:solidFill>
                  <a:schemeClr val="bg1"/>
                </a:solidFill>
              </a:rPr>
              <a:t>Image generated with </a:t>
            </a:r>
            <a:r>
              <a:rPr lang="en-GB" sz="1200" dirty="0" err="1">
                <a:solidFill>
                  <a:schemeClr val="bg1"/>
                </a:solidFill>
              </a:rPr>
              <a:t>Krea.ai</a:t>
            </a:r>
            <a:endParaRPr lang="en-IT" sz="1200" dirty="0">
              <a:solidFill>
                <a:schemeClr val="bg1"/>
              </a:solidFill>
            </a:endParaRPr>
          </a:p>
        </p:txBody>
      </p:sp>
    </p:spTree>
    <p:extLst>
      <p:ext uri="{BB962C8B-B14F-4D97-AF65-F5344CB8AC3E}">
        <p14:creationId xmlns:p14="http://schemas.microsoft.com/office/powerpoint/2010/main" val="4133258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8E59-54F2-5118-CD57-7F2DC2DDE949}"/>
              </a:ext>
            </a:extLst>
          </p:cNvPr>
          <p:cNvSpPr>
            <a:spLocks noGrp="1"/>
          </p:cNvSpPr>
          <p:nvPr>
            <p:ph type="title"/>
          </p:nvPr>
        </p:nvSpPr>
        <p:spPr/>
        <p:txBody>
          <a:bodyPr/>
          <a:lstStyle/>
          <a:p>
            <a:r>
              <a:rPr lang="en-GB" dirty="0"/>
              <a:t>The Silence of the Data</a:t>
            </a:r>
            <a:endParaRPr lang="en-IT" dirty="0"/>
          </a:p>
        </p:txBody>
      </p:sp>
      <p:sp>
        <p:nvSpPr>
          <p:cNvPr id="3" name="Text Placeholder 2">
            <a:extLst>
              <a:ext uri="{FF2B5EF4-FFF2-40B4-BE49-F238E27FC236}">
                <a16:creationId xmlns:a16="http://schemas.microsoft.com/office/drawing/2014/main" id="{CCF2C477-76A0-3549-A834-DBD45ACC55F7}"/>
              </a:ext>
            </a:extLst>
          </p:cNvPr>
          <p:cNvSpPr>
            <a:spLocks noGrp="1"/>
          </p:cNvSpPr>
          <p:nvPr>
            <p:ph type="body" sz="quarter" idx="11"/>
          </p:nvPr>
        </p:nvSpPr>
        <p:spPr>
          <a:xfrm>
            <a:off x="5951984" y="620688"/>
            <a:ext cx="11233149" cy="4320381"/>
          </a:xfrm>
        </p:spPr>
        <p:txBody>
          <a:bodyPr/>
          <a:lstStyle/>
          <a:p>
            <a:r>
              <a:rPr lang="en-GB" dirty="0">
                <a:solidFill>
                  <a:schemeClr val="bg1"/>
                </a:solidFill>
              </a:rPr>
              <a:t>We have a mountain of </a:t>
            </a:r>
            <a:r>
              <a:rPr lang="en-GB" b="1" dirty="0">
                <a:solidFill>
                  <a:schemeClr val="bg1"/>
                </a:solidFill>
              </a:rPr>
              <a:t>isolated </a:t>
            </a:r>
            <a:r>
              <a:rPr lang="en-GB" dirty="0">
                <a:solidFill>
                  <a:schemeClr val="bg1"/>
                </a:solidFill>
              </a:rPr>
              <a:t>digital objects: data silos</a:t>
            </a:r>
          </a:p>
          <a:p>
            <a:r>
              <a:rPr lang="en-GB" dirty="0">
                <a:solidFill>
                  <a:schemeClr val="bg1"/>
                </a:solidFill>
              </a:rPr>
              <a:t>The value is in their </a:t>
            </a:r>
            <a:r>
              <a:rPr lang="en-GB" b="1" dirty="0">
                <a:solidFill>
                  <a:schemeClr val="bg1"/>
                </a:solidFill>
              </a:rPr>
              <a:t>connections.</a:t>
            </a:r>
            <a:endParaRPr lang="en-IT" dirty="0">
              <a:solidFill>
                <a:schemeClr val="bg1"/>
              </a:solidFill>
            </a:endParaRPr>
          </a:p>
        </p:txBody>
      </p:sp>
      <p:sp>
        <p:nvSpPr>
          <p:cNvPr id="4" name="TextBox 3">
            <a:extLst>
              <a:ext uri="{FF2B5EF4-FFF2-40B4-BE49-F238E27FC236}">
                <a16:creationId xmlns:a16="http://schemas.microsoft.com/office/drawing/2014/main" id="{1618ACE0-DDC6-40A1-2CA5-825E9EB5C056}"/>
              </a:ext>
            </a:extLst>
          </p:cNvPr>
          <p:cNvSpPr txBox="1"/>
          <p:nvPr/>
        </p:nvSpPr>
        <p:spPr>
          <a:xfrm>
            <a:off x="-24680" y="6608385"/>
            <a:ext cx="2039845" cy="276999"/>
          </a:xfrm>
          <a:prstGeom prst="rect">
            <a:avLst/>
          </a:prstGeom>
          <a:noFill/>
        </p:spPr>
        <p:txBody>
          <a:bodyPr wrap="square">
            <a:spAutoFit/>
          </a:bodyPr>
          <a:lstStyle/>
          <a:p>
            <a:r>
              <a:rPr lang="en-GB" sz="1200" dirty="0">
                <a:solidFill>
                  <a:schemeClr val="bg1"/>
                </a:solidFill>
              </a:rPr>
              <a:t>Image generated with </a:t>
            </a:r>
            <a:r>
              <a:rPr lang="en-GB" sz="1200" dirty="0" err="1">
                <a:solidFill>
                  <a:schemeClr val="bg1"/>
                </a:solidFill>
              </a:rPr>
              <a:t>Krea.ai</a:t>
            </a:r>
            <a:endParaRPr lang="en-IT" sz="1200" dirty="0">
              <a:solidFill>
                <a:schemeClr val="bg1"/>
              </a:solidFill>
            </a:endParaRPr>
          </a:p>
        </p:txBody>
      </p:sp>
    </p:spTree>
    <p:extLst>
      <p:ext uri="{BB962C8B-B14F-4D97-AF65-F5344CB8AC3E}">
        <p14:creationId xmlns:p14="http://schemas.microsoft.com/office/powerpoint/2010/main" val="1835394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3A2CE-2AD7-770F-37CD-D2B02BC3365F}"/>
              </a:ext>
            </a:extLst>
          </p:cNvPr>
          <p:cNvSpPr>
            <a:spLocks noGrp="1"/>
          </p:cNvSpPr>
          <p:nvPr>
            <p:ph type="title"/>
          </p:nvPr>
        </p:nvSpPr>
        <p:spPr/>
        <p:txBody>
          <a:bodyPr/>
          <a:lstStyle/>
          <a:p>
            <a:r>
              <a:rPr lang="en-GB" dirty="0"/>
              <a:t>KGs: The Engine of Semantic Interoperability</a:t>
            </a:r>
            <a:endParaRPr lang="en-IT" dirty="0"/>
          </a:p>
        </p:txBody>
      </p:sp>
      <p:sp>
        <p:nvSpPr>
          <p:cNvPr id="3" name="Text Placeholder 2">
            <a:extLst>
              <a:ext uri="{FF2B5EF4-FFF2-40B4-BE49-F238E27FC236}">
                <a16:creationId xmlns:a16="http://schemas.microsoft.com/office/drawing/2014/main" id="{9A6F494D-D141-15B3-136A-D020D7401AB3}"/>
              </a:ext>
            </a:extLst>
          </p:cNvPr>
          <p:cNvSpPr>
            <a:spLocks noGrp="1"/>
          </p:cNvSpPr>
          <p:nvPr>
            <p:ph type="body" sz="quarter" idx="11"/>
          </p:nvPr>
        </p:nvSpPr>
        <p:spPr>
          <a:xfrm>
            <a:off x="3647728" y="1052736"/>
            <a:ext cx="11233149" cy="4320381"/>
          </a:xfrm>
        </p:spPr>
        <p:txBody>
          <a:bodyPr/>
          <a:lstStyle/>
          <a:p>
            <a:r>
              <a:rPr lang="en-GB" dirty="0">
                <a:solidFill>
                  <a:schemeClr val="bg1"/>
                </a:solidFill>
              </a:rPr>
              <a:t>Knowledge Graphs overcome fragmentation by modelling data as a </a:t>
            </a:r>
            <a:r>
              <a:rPr lang="en-GB" b="1" dirty="0">
                <a:solidFill>
                  <a:schemeClr val="bg1"/>
                </a:solidFill>
              </a:rPr>
              <a:t>semantic network</a:t>
            </a:r>
            <a:r>
              <a:rPr lang="en-GB" dirty="0">
                <a:solidFill>
                  <a:schemeClr val="bg1"/>
                </a:solidFill>
              </a:rPr>
              <a:t>.</a:t>
            </a:r>
            <a:endParaRPr lang="en-IT" dirty="0">
              <a:solidFill>
                <a:schemeClr val="bg1"/>
              </a:solidFill>
            </a:endParaRPr>
          </a:p>
        </p:txBody>
      </p:sp>
      <p:sp>
        <p:nvSpPr>
          <p:cNvPr id="4" name="TextBox 3">
            <a:extLst>
              <a:ext uri="{FF2B5EF4-FFF2-40B4-BE49-F238E27FC236}">
                <a16:creationId xmlns:a16="http://schemas.microsoft.com/office/drawing/2014/main" id="{BA7B6E15-A4EF-44A9-34AD-0D75E9E68BF6}"/>
              </a:ext>
            </a:extLst>
          </p:cNvPr>
          <p:cNvSpPr txBox="1"/>
          <p:nvPr/>
        </p:nvSpPr>
        <p:spPr>
          <a:xfrm>
            <a:off x="-24680" y="6608385"/>
            <a:ext cx="2039845" cy="276999"/>
          </a:xfrm>
          <a:prstGeom prst="rect">
            <a:avLst/>
          </a:prstGeom>
          <a:noFill/>
        </p:spPr>
        <p:txBody>
          <a:bodyPr wrap="square">
            <a:spAutoFit/>
          </a:bodyPr>
          <a:lstStyle/>
          <a:p>
            <a:r>
              <a:rPr lang="en-GB" sz="1200" dirty="0">
                <a:solidFill>
                  <a:schemeClr val="bg1"/>
                </a:solidFill>
              </a:rPr>
              <a:t>Image generated with </a:t>
            </a:r>
            <a:r>
              <a:rPr lang="en-GB" sz="1200" dirty="0" err="1">
                <a:solidFill>
                  <a:schemeClr val="bg1"/>
                </a:solidFill>
              </a:rPr>
              <a:t>Krea.ai</a:t>
            </a:r>
            <a:endParaRPr lang="en-IT" sz="1200" dirty="0">
              <a:solidFill>
                <a:schemeClr val="bg1"/>
              </a:solidFill>
            </a:endParaRPr>
          </a:p>
        </p:txBody>
      </p:sp>
    </p:spTree>
    <p:extLst>
      <p:ext uri="{BB962C8B-B14F-4D97-AF65-F5344CB8AC3E}">
        <p14:creationId xmlns:p14="http://schemas.microsoft.com/office/powerpoint/2010/main" val="3968805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5A78-C7F8-3491-9115-E8F0411403A4}"/>
              </a:ext>
            </a:extLst>
          </p:cNvPr>
          <p:cNvSpPr>
            <a:spLocks noGrp="1"/>
          </p:cNvSpPr>
          <p:nvPr>
            <p:ph type="title"/>
          </p:nvPr>
        </p:nvSpPr>
        <p:spPr/>
        <p:txBody>
          <a:bodyPr/>
          <a:lstStyle/>
          <a:p>
            <a:r>
              <a:rPr lang="en-GB" dirty="0"/>
              <a:t>KGs: </a:t>
            </a:r>
            <a:r>
              <a:rPr lang="en-GB" dirty="0" err="1"/>
              <a:t>Modeling</a:t>
            </a:r>
            <a:r>
              <a:rPr lang="en-GB" dirty="0"/>
              <a:t> Meaning, Not Just Structure</a:t>
            </a:r>
            <a:endParaRPr lang="en-IT" dirty="0"/>
          </a:p>
        </p:txBody>
      </p:sp>
      <p:sp>
        <p:nvSpPr>
          <p:cNvPr id="3" name="Text Placeholder 2">
            <a:extLst>
              <a:ext uri="{FF2B5EF4-FFF2-40B4-BE49-F238E27FC236}">
                <a16:creationId xmlns:a16="http://schemas.microsoft.com/office/drawing/2014/main" id="{DA4A9A5A-B230-09AC-5021-B85172511644}"/>
              </a:ext>
            </a:extLst>
          </p:cNvPr>
          <p:cNvSpPr>
            <a:spLocks noGrp="1"/>
          </p:cNvSpPr>
          <p:nvPr>
            <p:ph type="body" sz="quarter" idx="11"/>
          </p:nvPr>
        </p:nvSpPr>
        <p:spPr/>
        <p:txBody>
          <a:bodyPr/>
          <a:lstStyle/>
          <a:p>
            <a:r>
              <a:rPr lang="en-GB" dirty="0"/>
              <a:t>However, this is achievable only if we use KGs to enforce </a:t>
            </a:r>
            <a:r>
              <a:rPr lang="en-GB" b="1" dirty="0"/>
              <a:t>semantic precision</a:t>
            </a:r>
            <a:r>
              <a:rPr lang="en-GB" dirty="0"/>
              <a:t>. </a:t>
            </a:r>
          </a:p>
          <a:p>
            <a:r>
              <a:rPr lang="en-GB" dirty="0"/>
              <a:t>By modelling distinctions lost in ‘simple’ datasets.</a:t>
            </a:r>
            <a:endParaRPr lang="en-IT" dirty="0"/>
          </a:p>
        </p:txBody>
      </p:sp>
      <p:pic>
        <p:nvPicPr>
          <p:cNvPr id="5" name="Picture 4" descr="A diagram of a musical instrument&#10;&#10;AI-generated content may be incorrect.">
            <a:extLst>
              <a:ext uri="{FF2B5EF4-FFF2-40B4-BE49-F238E27FC236}">
                <a16:creationId xmlns:a16="http://schemas.microsoft.com/office/drawing/2014/main" id="{E97C9D28-D704-D0AE-4CA6-376B8A55CE0F}"/>
              </a:ext>
            </a:extLst>
          </p:cNvPr>
          <p:cNvPicPr>
            <a:picLocks noChangeAspect="1"/>
          </p:cNvPicPr>
          <p:nvPr/>
        </p:nvPicPr>
        <p:blipFill>
          <a:blip r:embed="rId3"/>
          <a:stretch>
            <a:fillRect/>
          </a:stretch>
        </p:blipFill>
        <p:spPr>
          <a:xfrm>
            <a:off x="1847528" y="2492896"/>
            <a:ext cx="7772400" cy="3782811"/>
          </a:xfrm>
          <a:prstGeom prst="rect">
            <a:avLst/>
          </a:prstGeom>
        </p:spPr>
      </p:pic>
    </p:spTree>
    <p:extLst>
      <p:ext uri="{BB962C8B-B14F-4D97-AF65-F5344CB8AC3E}">
        <p14:creationId xmlns:p14="http://schemas.microsoft.com/office/powerpoint/2010/main" val="4258754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9B2F7-03DA-7EF9-7314-ACECFFA30971}"/>
              </a:ext>
            </a:extLst>
          </p:cNvPr>
          <p:cNvSpPr>
            <a:spLocks noGrp="1"/>
          </p:cNvSpPr>
          <p:nvPr>
            <p:ph type="title"/>
          </p:nvPr>
        </p:nvSpPr>
        <p:spPr>
          <a:xfrm>
            <a:off x="1883569" y="3032956"/>
            <a:ext cx="8424862" cy="540060"/>
          </a:xfrm>
        </p:spPr>
        <p:txBody>
          <a:bodyPr/>
          <a:lstStyle/>
          <a:p>
            <a:pPr algn="ctr"/>
            <a:r>
              <a:rPr lang="en-GB" dirty="0"/>
              <a:t>The Two Sides of the Problem</a:t>
            </a:r>
            <a:endParaRPr lang="en-IT" dirty="0"/>
          </a:p>
        </p:txBody>
      </p:sp>
      <p:sp>
        <p:nvSpPr>
          <p:cNvPr id="3" name="TextBox 2">
            <a:extLst>
              <a:ext uri="{FF2B5EF4-FFF2-40B4-BE49-F238E27FC236}">
                <a16:creationId xmlns:a16="http://schemas.microsoft.com/office/drawing/2014/main" id="{5A798F1F-3449-6E34-4E22-8E583A3A6ECF}"/>
              </a:ext>
            </a:extLst>
          </p:cNvPr>
          <p:cNvSpPr txBox="1"/>
          <p:nvPr/>
        </p:nvSpPr>
        <p:spPr>
          <a:xfrm>
            <a:off x="9408368" y="-4894"/>
            <a:ext cx="2789481" cy="276999"/>
          </a:xfrm>
          <a:prstGeom prst="rect">
            <a:avLst/>
          </a:prstGeom>
          <a:noFill/>
        </p:spPr>
        <p:txBody>
          <a:bodyPr wrap="square">
            <a:spAutoFit/>
          </a:bodyPr>
          <a:lstStyle/>
          <a:p>
            <a:r>
              <a:rPr lang="en-GB" sz="1200" dirty="0"/>
              <a:t>Background image generated with </a:t>
            </a:r>
            <a:r>
              <a:rPr lang="en-GB" sz="1200" dirty="0" err="1"/>
              <a:t>Krea.ai</a:t>
            </a:r>
            <a:endParaRPr lang="en-IT" sz="1200" dirty="0"/>
          </a:p>
        </p:txBody>
      </p:sp>
    </p:spTree>
    <p:extLst>
      <p:ext uri="{BB962C8B-B14F-4D97-AF65-F5344CB8AC3E}">
        <p14:creationId xmlns:p14="http://schemas.microsoft.com/office/powerpoint/2010/main" val="384343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3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11F54-9381-FA40-8164-A6647CBB6C91}"/>
              </a:ext>
            </a:extLst>
          </p:cNvPr>
          <p:cNvSpPr>
            <a:spLocks noGrp="1"/>
          </p:cNvSpPr>
          <p:nvPr>
            <p:ph type="title"/>
          </p:nvPr>
        </p:nvSpPr>
        <p:spPr/>
        <p:txBody>
          <a:bodyPr/>
          <a:lstStyle/>
          <a:p>
            <a:r>
              <a:rPr lang="en-GB" dirty="0"/>
              <a:t>The Iceberg Model: Quality vs. Ethics</a:t>
            </a:r>
            <a:endParaRPr lang="en-IT" dirty="0"/>
          </a:p>
        </p:txBody>
      </p:sp>
      <p:sp>
        <p:nvSpPr>
          <p:cNvPr id="3" name="Text Placeholder 2">
            <a:extLst>
              <a:ext uri="{FF2B5EF4-FFF2-40B4-BE49-F238E27FC236}">
                <a16:creationId xmlns:a16="http://schemas.microsoft.com/office/drawing/2014/main" id="{5B3D5568-2DB9-052E-711D-2C5822CBBD1C}"/>
              </a:ext>
            </a:extLst>
          </p:cNvPr>
          <p:cNvSpPr>
            <a:spLocks noGrp="1"/>
          </p:cNvSpPr>
          <p:nvPr>
            <p:ph type="body" sz="quarter" idx="11"/>
          </p:nvPr>
        </p:nvSpPr>
        <p:spPr>
          <a:xfrm>
            <a:off x="1055440" y="603118"/>
            <a:ext cx="11664949" cy="1440061"/>
          </a:xfrm>
        </p:spPr>
        <p:txBody>
          <a:bodyPr anchor="ctr"/>
          <a:lstStyle/>
          <a:p>
            <a:r>
              <a:rPr lang="en-GB" dirty="0"/>
              <a:t>Technical errors are just the visible symptom of deeper, ethical and historical biases embedded in the source material.</a:t>
            </a:r>
            <a:endParaRPr lang="en-IT" dirty="0"/>
          </a:p>
        </p:txBody>
      </p:sp>
      <p:sp>
        <p:nvSpPr>
          <p:cNvPr id="5" name="Text Placeholder 2">
            <a:extLst>
              <a:ext uri="{FF2B5EF4-FFF2-40B4-BE49-F238E27FC236}">
                <a16:creationId xmlns:a16="http://schemas.microsoft.com/office/drawing/2014/main" id="{9777F157-24CD-BDE5-E9D0-865F43178109}"/>
              </a:ext>
            </a:extLst>
          </p:cNvPr>
          <p:cNvSpPr txBox="1">
            <a:spLocks/>
          </p:cNvSpPr>
          <p:nvPr/>
        </p:nvSpPr>
        <p:spPr>
          <a:xfrm>
            <a:off x="8688288" y="4149080"/>
            <a:ext cx="2376264" cy="431949"/>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1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b="1" dirty="0">
                <a:solidFill>
                  <a:schemeClr val="bg1"/>
                </a:solidFill>
              </a:rPr>
              <a:t>Ethical flaws</a:t>
            </a:r>
            <a:endParaRPr lang="en-IT" sz="2400" b="1" dirty="0">
              <a:solidFill>
                <a:schemeClr val="bg1"/>
              </a:solidFill>
            </a:endParaRPr>
          </a:p>
        </p:txBody>
      </p:sp>
      <p:sp>
        <p:nvSpPr>
          <p:cNvPr id="6" name="Text Placeholder 2">
            <a:extLst>
              <a:ext uri="{FF2B5EF4-FFF2-40B4-BE49-F238E27FC236}">
                <a16:creationId xmlns:a16="http://schemas.microsoft.com/office/drawing/2014/main" id="{9ACC31C2-DBC6-CEC0-79DB-DAF5B37515F2}"/>
              </a:ext>
            </a:extLst>
          </p:cNvPr>
          <p:cNvSpPr txBox="1">
            <a:spLocks/>
          </p:cNvSpPr>
          <p:nvPr/>
        </p:nvSpPr>
        <p:spPr>
          <a:xfrm>
            <a:off x="8703904" y="2819643"/>
            <a:ext cx="2376264" cy="431949"/>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1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b="1" dirty="0"/>
              <a:t>Data quality</a:t>
            </a:r>
            <a:endParaRPr lang="en-IT" sz="2400" b="1" dirty="0"/>
          </a:p>
        </p:txBody>
      </p:sp>
      <p:sp>
        <p:nvSpPr>
          <p:cNvPr id="7" name="TextBox 6">
            <a:extLst>
              <a:ext uri="{FF2B5EF4-FFF2-40B4-BE49-F238E27FC236}">
                <a16:creationId xmlns:a16="http://schemas.microsoft.com/office/drawing/2014/main" id="{D4B9CF2E-D7D1-9B1A-DB8B-4A1E63760A20}"/>
              </a:ext>
            </a:extLst>
          </p:cNvPr>
          <p:cNvSpPr txBox="1"/>
          <p:nvPr/>
        </p:nvSpPr>
        <p:spPr>
          <a:xfrm>
            <a:off x="9408368" y="-4894"/>
            <a:ext cx="2789481" cy="276999"/>
          </a:xfrm>
          <a:prstGeom prst="rect">
            <a:avLst/>
          </a:prstGeom>
          <a:noFill/>
        </p:spPr>
        <p:txBody>
          <a:bodyPr wrap="square">
            <a:spAutoFit/>
          </a:bodyPr>
          <a:lstStyle/>
          <a:p>
            <a:r>
              <a:rPr lang="en-GB" sz="1200" dirty="0"/>
              <a:t>Background image generated with </a:t>
            </a:r>
            <a:r>
              <a:rPr lang="en-GB" sz="1200" dirty="0" err="1"/>
              <a:t>Krea.ai</a:t>
            </a:r>
            <a:endParaRPr lang="en-IT" sz="1200" dirty="0"/>
          </a:p>
        </p:txBody>
      </p:sp>
    </p:spTree>
    <p:extLst>
      <p:ext uri="{BB962C8B-B14F-4D97-AF65-F5344CB8AC3E}">
        <p14:creationId xmlns:p14="http://schemas.microsoft.com/office/powerpoint/2010/main" val="2704674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57A4F-8E85-E01D-85A4-569C46B83C17}"/>
              </a:ext>
            </a:extLst>
          </p:cNvPr>
          <p:cNvSpPr>
            <a:spLocks noGrp="1"/>
          </p:cNvSpPr>
          <p:nvPr>
            <p:ph type="title"/>
          </p:nvPr>
        </p:nvSpPr>
        <p:spPr/>
        <p:txBody>
          <a:bodyPr/>
          <a:lstStyle/>
          <a:p>
            <a:r>
              <a:rPr lang="en-GB" dirty="0"/>
              <a:t>The Ethical Dimension: The Coded Gaze</a:t>
            </a:r>
            <a:endParaRPr lang="en-IT" dirty="0"/>
          </a:p>
        </p:txBody>
      </p:sp>
      <p:sp>
        <p:nvSpPr>
          <p:cNvPr id="3" name="Text Placeholder 2">
            <a:extLst>
              <a:ext uri="{FF2B5EF4-FFF2-40B4-BE49-F238E27FC236}">
                <a16:creationId xmlns:a16="http://schemas.microsoft.com/office/drawing/2014/main" id="{1C516D31-5863-B5AE-93D3-F4F379D3A819}"/>
              </a:ext>
            </a:extLst>
          </p:cNvPr>
          <p:cNvSpPr>
            <a:spLocks noGrp="1"/>
          </p:cNvSpPr>
          <p:nvPr>
            <p:ph type="body" sz="quarter" idx="11"/>
          </p:nvPr>
        </p:nvSpPr>
        <p:spPr>
          <a:xfrm>
            <a:off x="527051" y="1412875"/>
            <a:ext cx="5568949" cy="4320381"/>
          </a:xfrm>
        </p:spPr>
        <p:txBody>
          <a:bodyPr anchor="ctr"/>
          <a:lstStyle/>
          <a:p>
            <a:r>
              <a:rPr lang="en-GB" b="1" dirty="0"/>
              <a:t>Bias Definition:</a:t>
            </a:r>
            <a:r>
              <a:rPr lang="en-GB" dirty="0"/>
              <a:t> </a:t>
            </a:r>
            <a:r>
              <a:rPr lang="en-GB" b="1" dirty="0"/>
              <a:t>Visuality</a:t>
            </a:r>
            <a:r>
              <a:rPr lang="en-GB" dirty="0"/>
              <a:t> (how we categorize images) is a cultural practice, not a neutral fact. </a:t>
            </a:r>
          </a:p>
          <a:p>
            <a:endParaRPr lang="en-GB" dirty="0"/>
          </a:p>
          <a:p>
            <a:r>
              <a:rPr lang="en-GB" dirty="0"/>
              <a:t>The result is a </a:t>
            </a:r>
            <a:r>
              <a:rPr lang="en-GB" b="1" dirty="0"/>
              <a:t>'Coded Gaze’.</a:t>
            </a:r>
            <a:endParaRPr lang="en-IT" dirty="0"/>
          </a:p>
        </p:txBody>
      </p:sp>
      <p:pic>
        <p:nvPicPr>
          <p:cNvPr id="5" name="Picture 4" descr="A group of men with orange and yellow face paint&#10;&#10;AI-generated content may be incorrect.">
            <a:extLst>
              <a:ext uri="{FF2B5EF4-FFF2-40B4-BE49-F238E27FC236}">
                <a16:creationId xmlns:a16="http://schemas.microsoft.com/office/drawing/2014/main" id="{6D31388D-A176-C809-B453-BB973702068F}"/>
              </a:ext>
            </a:extLst>
          </p:cNvPr>
          <p:cNvPicPr>
            <a:picLocks noChangeAspect="1"/>
          </p:cNvPicPr>
          <p:nvPr/>
        </p:nvPicPr>
        <p:blipFill>
          <a:blip r:embed="rId3"/>
          <a:stretch>
            <a:fillRect/>
          </a:stretch>
        </p:blipFill>
        <p:spPr>
          <a:xfrm>
            <a:off x="7392144" y="380269"/>
            <a:ext cx="3600400" cy="5418662"/>
          </a:xfrm>
          <a:prstGeom prst="rect">
            <a:avLst/>
          </a:prstGeom>
        </p:spPr>
      </p:pic>
      <p:sp>
        <p:nvSpPr>
          <p:cNvPr id="10" name="TextBox 9">
            <a:extLst>
              <a:ext uri="{FF2B5EF4-FFF2-40B4-BE49-F238E27FC236}">
                <a16:creationId xmlns:a16="http://schemas.microsoft.com/office/drawing/2014/main" id="{EDCB8F5D-38C4-3052-80F4-42B8ADF0ADF0}"/>
              </a:ext>
            </a:extLst>
          </p:cNvPr>
          <p:cNvSpPr txBox="1"/>
          <p:nvPr/>
        </p:nvSpPr>
        <p:spPr>
          <a:xfrm>
            <a:off x="8537452" y="6416129"/>
            <a:ext cx="2164952" cy="369332"/>
          </a:xfrm>
          <a:prstGeom prst="rect">
            <a:avLst/>
          </a:prstGeom>
          <a:noFill/>
        </p:spPr>
        <p:txBody>
          <a:bodyPr wrap="none" rtlCol="0">
            <a:spAutoFit/>
          </a:bodyPr>
          <a:lstStyle/>
          <a:p>
            <a:r>
              <a:rPr lang="en-IT" dirty="0"/>
              <a:t>See references [9,10]</a:t>
            </a:r>
          </a:p>
        </p:txBody>
      </p:sp>
    </p:spTree>
    <p:extLst>
      <p:ext uri="{BB962C8B-B14F-4D97-AF65-F5344CB8AC3E}">
        <p14:creationId xmlns:p14="http://schemas.microsoft.com/office/powerpoint/2010/main" val="2508264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D8B0A-56D0-DF93-15A5-444B909C296F}"/>
              </a:ext>
            </a:extLst>
          </p:cNvPr>
          <p:cNvSpPr>
            <a:spLocks noGrp="1"/>
          </p:cNvSpPr>
          <p:nvPr>
            <p:ph type="title"/>
          </p:nvPr>
        </p:nvSpPr>
        <p:spPr/>
        <p:txBody>
          <a:bodyPr/>
          <a:lstStyle/>
          <a:p>
            <a:r>
              <a:rPr lang="en-GB" dirty="0"/>
              <a:t>Technical Challenge 1: Extreme Heterogeneity</a:t>
            </a:r>
            <a:endParaRPr lang="en-IT" dirty="0"/>
          </a:p>
        </p:txBody>
      </p:sp>
      <p:sp>
        <p:nvSpPr>
          <p:cNvPr id="3" name="Text Placeholder 2">
            <a:extLst>
              <a:ext uri="{FF2B5EF4-FFF2-40B4-BE49-F238E27FC236}">
                <a16:creationId xmlns:a16="http://schemas.microsoft.com/office/drawing/2014/main" id="{2F4B5465-B870-5D32-55FF-874592056C0F}"/>
              </a:ext>
            </a:extLst>
          </p:cNvPr>
          <p:cNvSpPr>
            <a:spLocks noGrp="1"/>
          </p:cNvSpPr>
          <p:nvPr>
            <p:ph type="body" sz="quarter" idx="11"/>
          </p:nvPr>
        </p:nvSpPr>
        <p:spPr>
          <a:xfrm>
            <a:off x="527051" y="1412875"/>
            <a:ext cx="3408709" cy="4320381"/>
          </a:xfrm>
        </p:spPr>
        <p:txBody>
          <a:bodyPr anchor="ctr"/>
          <a:lstStyle/>
          <a:p>
            <a:r>
              <a:rPr lang="en-GB" b="1" dirty="0"/>
              <a:t>Problem:</a:t>
            </a:r>
            <a:r>
              <a:rPr lang="en-GB" dirty="0"/>
              <a:t> Data exists in countless incompatible formats, complicating integration. </a:t>
            </a:r>
          </a:p>
          <a:p>
            <a:endParaRPr lang="en-GB" dirty="0"/>
          </a:p>
          <a:p>
            <a:r>
              <a:rPr lang="en-GB" b="1" dirty="0"/>
              <a:t>Example:</a:t>
            </a:r>
            <a:r>
              <a:rPr lang="en-GB" dirty="0"/>
              <a:t> </a:t>
            </a:r>
            <a:r>
              <a:rPr lang="en-GB" b="1" dirty="0" err="1"/>
              <a:t>ChoCo</a:t>
            </a:r>
            <a:r>
              <a:rPr lang="en-GB" dirty="0"/>
              <a:t> integrated </a:t>
            </a:r>
            <a:r>
              <a:rPr lang="en-GB" b="1" dirty="0"/>
              <a:t>18 sources</a:t>
            </a:r>
            <a:r>
              <a:rPr lang="en-GB" dirty="0"/>
              <a:t> using JAMS, </a:t>
            </a:r>
            <a:r>
              <a:rPr lang="en-GB" dirty="0" err="1"/>
              <a:t>Leadsheet</a:t>
            </a:r>
            <a:r>
              <a:rPr lang="en-GB" dirty="0"/>
              <a:t>, Roman numerals, ABC, etc.</a:t>
            </a:r>
            <a:endParaRPr lang="en-IT" dirty="0"/>
          </a:p>
        </p:txBody>
      </p:sp>
      <p:pic>
        <p:nvPicPr>
          <p:cNvPr id="5" name="Picture 4" descr="A table with text and numbers&#10;&#10;AI-generated content may be incorrect.">
            <a:extLst>
              <a:ext uri="{FF2B5EF4-FFF2-40B4-BE49-F238E27FC236}">
                <a16:creationId xmlns:a16="http://schemas.microsoft.com/office/drawing/2014/main" id="{E44B491A-6229-96BF-EA0E-08D471B79F04}"/>
              </a:ext>
            </a:extLst>
          </p:cNvPr>
          <p:cNvPicPr>
            <a:picLocks noChangeAspect="1"/>
          </p:cNvPicPr>
          <p:nvPr/>
        </p:nvPicPr>
        <p:blipFill>
          <a:blip r:embed="rId3"/>
          <a:stretch>
            <a:fillRect/>
          </a:stretch>
        </p:blipFill>
        <p:spPr>
          <a:xfrm>
            <a:off x="4511824" y="1172357"/>
            <a:ext cx="6692280" cy="5194920"/>
          </a:xfrm>
          <a:prstGeom prst="rect">
            <a:avLst/>
          </a:prstGeom>
        </p:spPr>
      </p:pic>
      <p:sp>
        <p:nvSpPr>
          <p:cNvPr id="6" name="TextBox 5">
            <a:extLst>
              <a:ext uri="{FF2B5EF4-FFF2-40B4-BE49-F238E27FC236}">
                <a16:creationId xmlns:a16="http://schemas.microsoft.com/office/drawing/2014/main" id="{524B95FA-3251-A9A3-32D2-BE62759F31DA}"/>
              </a:ext>
            </a:extLst>
          </p:cNvPr>
          <p:cNvSpPr txBox="1"/>
          <p:nvPr/>
        </p:nvSpPr>
        <p:spPr>
          <a:xfrm>
            <a:off x="8760296" y="6457569"/>
            <a:ext cx="1900457" cy="369332"/>
          </a:xfrm>
          <a:prstGeom prst="rect">
            <a:avLst/>
          </a:prstGeom>
          <a:noFill/>
        </p:spPr>
        <p:txBody>
          <a:bodyPr wrap="none" rtlCol="0">
            <a:spAutoFit/>
          </a:bodyPr>
          <a:lstStyle/>
          <a:p>
            <a:r>
              <a:rPr lang="en-IT" dirty="0"/>
              <a:t>See reference [11]</a:t>
            </a:r>
          </a:p>
        </p:txBody>
      </p:sp>
    </p:spTree>
    <p:extLst>
      <p:ext uri="{BB962C8B-B14F-4D97-AF65-F5344CB8AC3E}">
        <p14:creationId xmlns:p14="http://schemas.microsoft.com/office/powerpoint/2010/main" val="3228435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67C5B-EA68-7D97-475D-CDF8756997E9}"/>
              </a:ext>
            </a:extLst>
          </p:cNvPr>
          <p:cNvSpPr>
            <a:spLocks noGrp="1"/>
          </p:cNvSpPr>
          <p:nvPr>
            <p:ph type="title"/>
          </p:nvPr>
        </p:nvSpPr>
        <p:spPr/>
        <p:txBody>
          <a:bodyPr/>
          <a:lstStyle/>
          <a:p>
            <a:r>
              <a:rPr lang="en-GB" dirty="0"/>
              <a:t>Technical Challenge 2: Inconsistency and Loss</a:t>
            </a:r>
            <a:endParaRPr lang="en-IT" dirty="0"/>
          </a:p>
        </p:txBody>
      </p:sp>
      <p:sp>
        <p:nvSpPr>
          <p:cNvPr id="3" name="Text Placeholder 2">
            <a:extLst>
              <a:ext uri="{FF2B5EF4-FFF2-40B4-BE49-F238E27FC236}">
                <a16:creationId xmlns:a16="http://schemas.microsoft.com/office/drawing/2014/main" id="{A81ED489-FB18-EDB2-B859-E43A079A7F83}"/>
              </a:ext>
            </a:extLst>
          </p:cNvPr>
          <p:cNvSpPr>
            <a:spLocks noGrp="1"/>
          </p:cNvSpPr>
          <p:nvPr>
            <p:ph type="body" sz="quarter" idx="11"/>
          </p:nvPr>
        </p:nvSpPr>
        <p:spPr>
          <a:xfrm>
            <a:off x="527051" y="1412875"/>
            <a:ext cx="4200797" cy="4320381"/>
          </a:xfrm>
        </p:spPr>
        <p:txBody>
          <a:bodyPr anchor="ctr"/>
          <a:lstStyle/>
          <a:p>
            <a:r>
              <a:rPr lang="en-GB" b="1" dirty="0"/>
              <a:t>Problem:</a:t>
            </a:r>
            <a:r>
              <a:rPr lang="en-GB" dirty="0"/>
              <a:t> Inconsistent </a:t>
            </a:r>
            <a:r>
              <a:rPr lang="en-GB" dirty="0" err="1"/>
              <a:t>cataloging</a:t>
            </a:r>
            <a:r>
              <a:rPr lang="en-GB" dirty="0"/>
              <a:t> and missing metadata due to legacy practices.. </a:t>
            </a:r>
          </a:p>
          <a:p>
            <a:endParaRPr lang="en-GB" dirty="0"/>
          </a:p>
          <a:p>
            <a:r>
              <a:rPr lang="en-GB" b="1" dirty="0"/>
              <a:t>Example:</a:t>
            </a:r>
            <a:r>
              <a:rPr lang="en-GB" dirty="0"/>
              <a:t> </a:t>
            </a:r>
            <a:r>
              <a:rPr lang="en-GB" b="1" dirty="0" err="1"/>
              <a:t>ArCo</a:t>
            </a:r>
            <a:r>
              <a:rPr lang="en-GB" dirty="0"/>
              <a:t> reconciliation of Italian Catalogue records with varying field granularity.</a:t>
            </a:r>
            <a:endParaRPr lang="en-IT" dirty="0"/>
          </a:p>
        </p:txBody>
      </p:sp>
      <p:pic>
        <p:nvPicPr>
          <p:cNvPr id="5" name="Picture 4" descr="A diagram of a document&#10;&#10;AI-generated content may be incorrect.">
            <a:extLst>
              <a:ext uri="{FF2B5EF4-FFF2-40B4-BE49-F238E27FC236}">
                <a16:creationId xmlns:a16="http://schemas.microsoft.com/office/drawing/2014/main" id="{B76B5DE3-2872-C495-527A-DD4C376CF63A}"/>
              </a:ext>
            </a:extLst>
          </p:cNvPr>
          <p:cNvPicPr>
            <a:picLocks noChangeAspect="1"/>
          </p:cNvPicPr>
          <p:nvPr/>
        </p:nvPicPr>
        <p:blipFill>
          <a:blip r:embed="rId3"/>
          <a:stretch>
            <a:fillRect/>
          </a:stretch>
        </p:blipFill>
        <p:spPr>
          <a:xfrm>
            <a:off x="4419600" y="1669932"/>
            <a:ext cx="7772400" cy="4303842"/>
          </a:xfrm>
          <a:prstGeom prst="rect">
            <a:avLst/>
          </a:prstGeom>
        </p:spPr>
      </p:pic>
      <p:sp>
        <p:nvSpPr>
          <p:cNvPr id="6" name="TextBox 5">
            <a:extLst>
              <a:ext uri="{FF2B5EF4-FFF2-40B4-BE49-F238E27FC236}">
                <a16:creationId xmlns:a16="http://schemas.microsoft.com/office/drawing/2014/main" id="{DBE898E4-B36C-7EA7-7DA0-7CC3DD7EC1B2}"/>
              </a:ext>
            </a:extLst>
          </p:cNvPr>
          <p:cNvSpPr txBox="1"/>
          <p:nvPr/>
        </p:nvSpPr>
        <p:spPr>
          <a:xfrm>
            <a:off x="8760296" y="6457569"/>
            <a:ext cx="1900457" cy="369332"/>
          </a:xfrm>
          <a:prstGeom prst="rect">
            <a:avLst/>
          </a:prstGeom>
          <a:noFill/>
        </p:spPr>
        <p:txBody>
          <a:bodyPr wrap="none" rtlCol="0">
            <a:spAutoFit/>
          </a:bodyPr>
          <a:lstStyle/>
          <a:p>
            <a:r>
              <a:rPr lang="en-IT" dirty="0"/>
              <a:t>See reference [12]</a:t>
            </a:r>
          </a:p>
        </p:txBody>
      </p:sp>
    </p:spTree>
    <p:extLst>
      <p:ext uri="{BB962C8B-B14F-4D97-AF65-F5344CB8AC3E}">
        <p14:creationId xmlns:p14="http://schemas.microsoft.com/office/powerpoint/2010/main" val="1712517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CF239-ACC9-7B37-DACF-DD86B3496CA5}"/>
              </a:ext>
            </a:extLst>
          </p:cNvPr>
          <p:cNvSpPr>
            <a:spLocks noGrp="1"/>
          </p:cNvSpPr>
          <p:nvPr>
            <p:ph type="title"/>
          </p:nvPr>
        </p:nvSpPr>
        <p:spPr/>
        <p:txBody>
          <a:bodyPr/>
          <a:lstStyle/>
          <a:p>
            <a:r>
              <a:rPr lang="en-GB" dirty="0"/>
              <a:t>Ethical Example: The Contested Object</a:t>
            </a:r>
            <a:endParaRPr lang="en-IT" dirty="0"/>
          </a:p>
        </p:txBody>
      </p:sp>
      <p:sp>
        <p:nvSpPr>
          <p:cNvPr id="3" name="Text Placeholder 2">
            <a:extLst>
              <a:ext uri="{FF2B5EF4-FFF2-40B4-BE49-F238E27FC236}">
                <a16:creationId xmlns:a16="http://schemas.microsoft.com/office/drawing/2014/main" id="{4B9AAADF-B98B-A3FF-286B-7E01F51934AB}"/>
              </a:ext>
            </a:extLst>
          </p:cNvPr>
          <p:cNvSpPr>
            <a:spLocks noGrp="1"/>
          </p:cNvSpPr>
          <p:nvPr>
            <p:ph type="body" sz="quarter" idx="11"/>
          </p:nvPr>
        </p:nvSpPr>
        <p:spPr>
          <a:xfrm>
            <a:off x="527051" y="1412875"/>
            <a:ext cx="4560837" cy="4320381"/>
          </a:xfrm>
        </p:spPr>
        <p:txBody>
          <a:bodyPr anchor="ctr"/>
          <a:lstStyle/>
          <a:p>
            <a:r>
              <a:rPr lang="en-GB" b="1" dirty="0"/>
              <a:t>Context:</a:t>
            </a:r>
            <a:r>
              <a:rPr lang="en-GB" dirty="0"/>
              <a:t> Original labels hide political realities.</a:t>
            </a:r>
          </a:p>
          <a:p>
            <a:r>
              <a:rPr lang="en-GB" dirty="0"/>
              <a:t> </a:t>
            </a:r>
          </a:p>
          <a:p>
            <a:r>
              <a:rPr lang="en-GB" b="1" dirty="0"/>
              <a:t>Example:</a:t>
            </a:r>
            <a:r>
              <a:rPr lang="en-GB" dirty="0"/>
              <a:t> Documenting the </a:t>
            </a:r>
            <a:r>
              <a:rPr lang="en-GB" b="1" dirty="0"/>
              <a:t>Benin Bronzes</a:t>
            </a:r>
            <a:r>
              <a:rPr lang="en-GB" dirty="0"/>
              <a:t> as 'collected' in 1897 (hiding the reality of them being </a:t>
            </a:r>
            <a:r>
              <a:rPr lang="en-GB" b="1" dirty="0"/>
              <a:t>looted</a:t>
            </a:r>
            <a:r>
              <a:rPr lang="en-GB" dirty="0"/>
              <a:t>).</a:t>
            </a:r>
            <a:endParaRPr lang="en-IT" dirty="0"/>
          </a:p>
        </p:txBody>
      </p:sp>
      <p:pic>
        <p:nvPicPr>
          <p:cNvPr id="5" name="Picture 4" descr="A group of carved wooden plaques&#10;&#10;AI-generated content may be incorrect.">
            <a:extLst>
              <a:ext uri="{FF2B5EF4-FFF2-40B4-BE49-F238E27FC236}">
                <a16:creationId xmlns:a16="http://schemas.microsoft.com/office/drawing/2014/main" id="{3F777F4F-2066-D5B9-A7D5-4E2DC876310B}"/>
              </a:ext>
            </a:extLst>
          </p:cNvPr>
          <p:cNvPicPr>
            <a:picLocks noChangeAspect="1"/>
          </p:cNvPicPr>
          <p:nvPr/>
        </p:nvPicPr>
        <p:blipFill>
          <a:blip r:embed="rId3"/>
          <a:stretch>
            <a:fillRect/>
          </a:stretch>
        </p:blipFill>
        <p:spPr>
          <a:xfrm>
            <a:off x="5951984" y="1380845"/>
            <a:ext cx="5712965" cy="4284724"/>
          </a:xfrm>
          <a:prstGeom prst="rect">
            <a:avLst/>
          </a:prstGeom>
        </p:spPr>
      </p:pic>
    </p:spTree>
    <p:extLst>
      <p:ext uri="{BB962C8B-B14F-4D97-AF65-F5344CB8AC3E}">
        <p14:creationId xmlns:p14="http://schemas.microsoft.com/office/powerpoint/2010/main" val="3955218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94E3B-308F-29F3-541B-70D4BA3E5EB9}"/>
              </a:ext>
            </a:extLst>
          </p:cNvPr>
          <p:cNvSpPr>
            <a:spLocks noGrp="1"/>
          </p:cNvSpPr>
          <p:nvPr>
            <p:ph type="title"/>
          </p:nvPr>
        </p:nvSpPr>
        <p:spPr/>
        <p:txBody>
          <a:bodyPr/>
          <a:lstStyle/>
          <a:p>
            <a:r>
              <a:rPr lang="en-GB" dirty="0"/>
              <a:t>What if AI Learns from a </a:t>
            </a:r>
            <a:r>
              <a:rPr lang="en-GB" i="1" dirty="0"/>
              <a:t>Broken Memory</a:t>
            </a:r>
            <a:r>
              <a:rPr lang="en-GB" dirty="0"/>
              <a:t>?</a:t>
            </a:r>
            <a:endParaRPr lang="en-IT" dirty="0"/>
          </a:p>
        </p:txBody>
      </p:sp>
      <p:sp>
        <p:nvSpPr>
          <p:cNvPr id="3" name="Text Placeholder 2">
            <a:extLst>
              <a:ext uri="{FF2B5EF4-FFF2-40B4-BE49-F238E27FC236}">
                <a16:creationId xmlns:a16="http://schemas.microsoft.com/office/drawing/2014/main" id="{A26698EA-0EB6-1444-B107-902B18A15170}"/>
              </a:ext>
            </a:extLst>
          </p:cNvPr>
          <p:cNvSpPr>
            <a:spLocks noGrp="1"/>
          </p:cNvSpPr>
          <p:nvPr>
            <p:ph type="body" sz="quarter" idx="11"/>
          </p:nvPr>
        </p:nvSpPr>
        <p:spPr>
          <a:xfrm>
            <a:off x="503588" y="1340768"/>
            <a:ext cx="5208909" cy="792089"/>
          </a:xfrm>
        </p:spPr>
        <p:txBody>
          <a:bodyPr anchor="ctr"/>
          <a:lstStyle/>
          <a:p>
            <a:pPr algn="ctr"/>
            <a:r>
              <a:rPr lang="en-GB" dirty="0"/>
              <a:t>Digital heritage risks becoming a </a:t>
            </a:r>
            <a:r>
              <a:rPr lang="en-GB" b="1" dirty="0"/>
              <a:t>distorted echo of the past</a:t>
            </a:r>
            <a:r>
              <a:rPr lang="en-GB" dirty="0"/>
              <a:t>. </a:t>
            </a:r>
            <a:endParaRPr lang="en-IT" dirty="0"/>
          </a:p>
        </p:txBody>
      </p:sp>
      <p:pic>
        <p:nvPicPr>
          <p:cNvPr id="5" name="Picture 4" descr="A statue of a person with text overlay&#10;&#10;AI-generated content may be incorrect.">
            <a:extLst>
              <a:ext uri="{FF2B5EF4-FFF2-40B4-BE49-F238E27FC236}">
                <a16:creationId xmlns:a16="http://schemas.microsoft.com/office/drawing/2014/main" id="{03CB67CF-D5D4-0D40-F920-83DC746339BE}"/>
              </a:ext>
            </a:extLst>
          </p:cNvPr>
          <p:cNvPicPr>
            <a:picLocks noChangeAspect="1"/>
          </p:cNvPicPr>
          <p:nvPr/>
        </p:nvPicPr>
        <p:blipFill>
          <a:blip r:embed="rId3"/>
          <a:stretch>
            <a:fillRect/>
          </a:stretch>
        </p:blipFill>
        <p:spPr>
          <a:xfrm>
            <a:off x="6479505" y="1052736"/>
            <a:ext cx="5117859" cy="5153858"/>
          </a:xfrm>
          <a:prstGeom prst="rect">
            <a:avLst/>
          </a:prstGeom>
        </p:spPr>
      </p:pic>
      <p:pic>
        <p:nvPicPr>
          <p:cNvPr id="9" name="Picture 8" descr="A broken statue on a computer screen&#10;&#10;AI-generated content may be incorrect.">
            <a:extLst>
              <a:ext uri="{FF2B5EF4-FFF2-40B4-BE49-F238E27FC236}">
                <a16:creationId xmlns:a16="http://schemas.microsoft.com/office/drawing/2014/main" id="{895EA651-FE7A-C54D-0F94-35F5CF8B2F85}"/>
              </a:ext>
            </a:extLst>
          </p:cNvPr>
          <p:cNvPicPr>
            <a:picLocks noChangeAspect="1"/>
          </p:cNvPicPr>
          <p:nvPr/>
        </p:nvPicPr>
        <p:blipFill>
          <a:blip r:embed="rId4"/>
          <a:stretch>
            <a:fillRect/>
          </a:stretch>
        </p:blipFill>
        <p:spPr>
          <a:xfrm>
            <a:off x="442036" y="2301268"/>
            <a:ext cx="5653964" cy="4388151"/>
          </a:xfrm>
          <a:prstGeom prst="rect">
            <a:avLst/>
          </a:prstGeom>
        </p:spPr>
      </p:pic>
      <p:sp>
        <p:nvSpPr>
          <p:cNvPr id="11" name="TextBox 10">
            <a:extLst>
              <a:ext uri="{FF2B5EF4-FFF2-40B4-BE49-F238E27FC236}">
                <a16:creationId xmlns:a16="http://schemas.microsoft.com/office/drawing/2014/main" id="{95D3ED2E-4BA4-9A31-C47E-6AB964D5DDC2}"/>
              </a:ext>
            </a:extLst>
          </p:cNvPr>
          <p:cNvSpPr txBox="1"/>
          <p:nvPr/>
        </p:nvSpPr>
        <p:spPr>
          <a:xfrm>
            <a:off x="527763" y="5877272"/>
            <a:ext cx="2039845" cy="276999"/>
          </a:xfrm>
          <a:prstGeom prst="rect">
            <a:avLst/>
          </a:prstGeom>
          <a:noFill/>
        </p:spPr>
        <p:txBody>
          <a:bodyPr wrap="square">
            <a:spAutoFit/>
          </a:bodyPr>
          <a:lstStyle/>
          <a:p>
            <a:r>
              <a:rPr lang="en-GB" sz="1200" dirty="0"/>
              <a:t>Image generated with </a:t>
            </a:r>
            <a:r>
              <a:rPr lang="en-GB" sz="1200" dirty="0" err="1"/>
              <a:t>Krea.ai</a:t>
            </a:r>
            <a:endParaRPr lang="en-IT" sz="1200" dirty="0"/>
          </a:p>
        </p:txBody>
      </p:sp>
      <p:sp>
        <p:nvSpPr>
          <p:cNvPr id="12" name="TextBox 11">
            <a:extLst>
              <a:ext uri="{FF2B5EF4-FFF2-40B4-BE49-F238E27FC236}">
                <a16:creationId xmlns:a16="http://schemas.microsoft.com/office/drawing/2014/main" id="{510DA9D3-6819-BB3B-3AD1-63C782A3C173}"/>
              </a:ext>
            </a:extLst>
          </p:cNvPr>
          <p:cNvSpPr txBox="1"/>
          <p:nvPr/>
        </p:nvSpPr>
        <p:spPr>
          <a:xfrm>
            <a:off x="6432419" y="6165304"/>
            <a:ext cx="2255869" cy="276999"/>
          </a:xfrm>
          <a:prstGeom prst="rect">
            <a:avLst/>
          </a:prstGeom>
          <a:noFill/>
        </p:spPr>
        <p:txBody>
          <a:bodyPr wrap="square">
            <a:spAutoFit/>
          </a:bodyPr>
          <a:lstStyle/>
          <a:p>
            <a:r>
              <a:rPr lang="en-GB" sz="1200" dirty="0"/>
              <a:t>Image generated with </a:t>
            </a:r>
            <a:r>
              <a:rPr lang="en-GB" sz="1200" dirty="0" err="1"/>
              <a:t>canva.com</a:t>
            </a:r>
            <a:endParaRPr lang="en-IT" sz="1200" dirty="0"/>
          </a:p>
        </p:txBody>
      </p:sp>
    </p:spTree>
    <p:extLst>
      <p:ext uri="{BB962C8B-B14F-4D97-AF65-F5344CB8AC3E}">
        <p14:creationId xmlns:p14="http://schemas.microsoft.com/office/powerpoint/2010/main" val="1368225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8B7FDCDA-230D-5FD4-B420-0241E3E49AA3}"/>
              </a:ext>
            </a:extLst>
          </p:cNvPr>
          <p:cNvSpPr/>
          <p:nvPr/>
        </p:nvSpPr>
        <p:spPr>
          <a:xfrm>
            <a:off x="5087888" y="1988840"/>
            <a:ext cx="6816080" cy="3528392"/>
          </a:xfrm>
          <a:prstGeom prst="roundRect">
            <a:avLst/>
          </a:prstGeom>
          <a:solidFill>
            <a:schemeClr val="bg2">
              <a:lumMod val="9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a:extLst>
              <a:ext uri="{FF2B5EF4-FFF2-40B4-BE49-F238E27FC236}">
                <a16:creationId xmlns:a16="http://schemas.microsoft.com/office/drawing/2014/main" id="{C0315DB4-B076-3225-EE8D-8C814CB1A67A}"/>
              </a:ext>
            </a:extLst>
          </p:cNvPr>
          <p:cNvSpPr>
            <a:spLocks noGrp="1"/>
          </p:cNvSpPr>
          <p:nvPr>
            <p:ph type="title"/>
          </p:nvPr>
        </p:nvSpPr>
        <p:spPr/>
        <p:txBody>
          <a:bodyPr/>
          <a:lstStyle/>
          <a:p>
            <a:r>
              <a:rPr lang="en-GB" dirty="0"/>
              <a:t>The Risk of Automating Systemic Bias</a:t>
            </a:r>
            <a:endParaRPr lang="en-IT" dirty="0"/>
          </a:p>
        </p:txBody>
      </p:sp>
      <p:sp>
        <p:nvSpPr>
          <p:cNvPr id="3" name="Text Placeholder 2">
            <a:extLst>
              <a:ext uri="{FF2B5EF4-FFF2-40B4-BE49-F238E27FC236}">
                <a16:creationId xmlns:a16="http://schemas.microsoft.com/office/drawing/2014/main" id="{677446CB-8D0F-AF03-422E-0D358F316751}"/>
              </a:ext>
            </a:extLst>
          </p:cNvPr>
          <p:cNvSpPr>
            <a:spLocks noGrp="1"/>
          </p:cNvSpPr>
          <p:nvPr>
            <p:ph type="body" sz="quarter" idx="11"/>
          </p:nvPr>
        </p:nvSpPr>
        <p:spPr>
          <a:xfrm>
            <a:off x="191344" y="1412875"/>
            <a:ext cx="4968477" cy="4320381"/>
          </a:xfrm>
        </p:spPr>
        <p:txBody>
          <a:bodyPr anchor="ctr"/>
          <a:lstStyle/>
          <a:p>
            <a:r>
              <a:rPr lang="en-GB" b="1" dirty="0"/>
              <a:t>Consequence:</a:t>
            </a:r>
            <a:r>
              <a:rPr lang="en-GB" dirty="0"/>
              <a:t> Without intervention, AI will learn and automate historical and political biases. </a:t>
            </a:r>
          </a:p>
          <a:p>
            <a:endParaRPr lang="en-GB" dirty="0"/>
          </a:p>
          <a:p>
            <a:r>
              <a:rPr lang="en-GB" dirty="0"/>
              <a:t>This is a profound failure of the </a:t>
            </a:r>
            <a:r>
              <a:rPr lang="en-GB" i="1" dirty="0"/>
              <a:t>digital historian</a:t>
            </a:r>
            <a:r>
              <a:rPr lang="en-GB" dirty="0"/>
              <a:t>.</a:t>
            </a:r>
            <a:endParaRPr lang="en-IT" dirty="0"/>
          </a:p>
        </p:txBody>
      </p:sp>
      <p:sp>
        <p:nvSpPr>
          <p:cNvPr id="4" name="Rounded Rectangle 3">
            <a:extLst>
              <a:ext uri="{FF2B5EF4-FFF2-40B4-BE49-F238E27FC236}">
                <a16:creationId xmlns:a16="http://schemas.microsoft.com/office/drawing/2014/main" id="{FFFD3F4C-BC7D-9821-42E8-2E12747980C7}"/>
              </a:ext>
            </a:extLst>
          </p:cNvPr>
          <p:cNvSpPr/>
          <p:nvPr/>
        </p:nvSpPr>
        <p:spPr>
          <a:xfrm>
            <a:off x="5303912" y="2240916"/>
            <a:ext cx="1991817" cy="2916275"/>
          </a:xfrm>
          <a:prstGeom prst="round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a:p>
            <a:pPr algn="ctr"/>
            <a:r>
              <a:rPr lang="en-IT" dirty="0">
                <a:solidFill>
                  <a:schemeClr val="tx1"/>
                </a:solidFill>
              </a:rPr>
              <a:t>Historical Data</a:t>
            </a:r>
          </a:p>
          <a:p>
            <a:pPr algn="ctr"/>
            <a:r>
              <a:rPr lang="en-IT" b="1" dirty="0">
                <a:solidFill>
                  <a:schemeClr val="tx1"/>
                </a:solidFill>
              </a:rPr>
              <a:t>______</a:t>
            </a:r>
          </a:p>
          <a:p>
            <a:pPr algn="ctr"/>
            <a:r>
              <a:rPr lang="en-IT" b="1" dirty="0">
                <a:solidFill>
                  <a:schemeClr val="tx1"/>
                </a:solidFill>
              </a:rPr>
              <a:t>______</a:t>
            </a:r>
          </a:p>
          <a:p>
            <a:pPr algn="ctr"/>
            <a:endParaRPr lang="en-IT" b="1" dirty="0">
              <a:solidFill>
                <a:schemeClr val="tx1"/>
              </a:solidFill>
            </a:endParaRPr>
          </a:p>
          <a:p>
            <a:pPr algn="ctr"/>
            <a:r>
              <a:rPr lang="en-IT" dirty="0">
                <a:solidFill>
                  <a:schemeClr val="tx1"/>
                </a:solidFill>
              </a:rPr>
              <a:t>Benin Bronzes</a:t>
            </a:r>
          </a:p>
          <a:p>
            <a:pPr algn="ctr"/>
            <a:r>
              <a:rPr lang="en-IT" b="1" dirty="0">
                <a:solidFill>
                  <a:schemeClr val="tx1"/>
                </a:solidFill>
              </a:rPr>
              <a:t>______</a:t>
            </a:r>
          </a:p>
          <a:p>
            <a:pPr algn="ctr"/>
            <a:r>
              <a:rPr lang="en-IT" b="1" dirty="0">
                <a:solidFill>
                  <a:schemeClr val="tx1"/>
                </a:solidFill>
              </a:rPr>
              <a:t>______</a:t>
            </a:r>
          </a:p>
          <a:p>
            <a:pPr algn="ctr"/>
            <a:endParaRPr lang="en-IT" dirty="0">
              <a:solidFill>
                <a:schemeClr val="tx1"/>
              </a:solidFill>
            </a:endParaRPr>
          </a:p>
        </p:txBody>
      </p:sp>
      <p:sp>
        <p:nvSpPr>
          <p:cNvPr id="6" name="Rounded Rectangle 5">
            <a:extLst>
              <a:ext uri="{FF2B5EF4-FFF2-40B4-BE49-F238E27FC236}">
                <a16:creationId xmlns:a16="http://schemas.microsoft.com/office/drawing/2014/main" id="{F5191BC6-26F1-C0E8-F55B-F0EEAD3412C7}"/>
              </a:ext>
            </a:extLst>
          </p:cNvPr>
          <p:cNvSpPr/>
          <p:nvPr/>
        </p:nvSpPr>
        <p:spPr>
          <a:xfrm>
            <a:off x="9648799" y="2240917"/>
            <a:ext cx="1991817" cy="2916274"/>
          </a:xfrm>
          <a:prstGeom prst="round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a:p>
            <a:pPr algn="ctr"/>
            <a:r>
              <a:rPr lang="en-IT" dirty="0">
                <a:solidFill>
                  <a:schemeClr val="tx1"/>
                </a:solidFill>
              </a:rPr>
              <a:t>Flawed, one-sided narratives</a:t>
            </a:r>
          </a:p>
          <a:p>
            <a:pPr algn="ctr"/>
            <a:r>
              <a:rPr lang="en-IT" b="1" dirty="0">
                <a:solidFill>
                  <a:schemeClr val="tx1"/>
                </a:solidFill>
              </a:rPr>
              <a:t>______</a:t>
            </a:r>
          </a:p>
          <a:p>
            <a:pPr algn="ctr"/>
            <a:r>
              <a:rPr lang="en-IT" b="1" dirty="0">
                <a:solidFill>
                  <a:schemeClr val="tx1"/>
                </a:solidFill>
              </a:rPr>
              <a:t>______</a:t>
            </a:r>
          </a:p>
          <a:p>
            <a:pPr algn="ctr"/>
            <a:endParaRPr lang="en-IT" b="1" dirty="0">
              <a:solidFill>
                <a:schemeClr val="tx1"/>
              </a:solidFill>
            </a:endParaRPr>
          </a:p>
          <a:p>
            <a:pPr algn="ctr"/>
            <a:r>
              <a:rPr lang="en-IT" dirty="0">
                <a:solidFill>
                  <a:schemeClr val="tx1"/>
                </a:solidFill>
              </a:rPr>
              <a:t>Benin Bronzes were collected in 1897 </a:t>
            </a:r>
          </a:p>
          <a:p>
            <a:pPr algn="ctr"/>
            <a:r>
              <a:rPr lang="en-IT" b="1" dirty="0">
                <a:solidFill>
                  <a:schemeClr val="tx1"/>
                </a:solidFill>
              </a:rPr>
              <a:t>______</a:t>
            </a:r>
          </a:p>
          <a:p>
            <a:pPr algn="ctr"/>
            <a:r>
              <a:rPr lang="en-IT" b="1" dirty="0">
                <a:solidFill>
                  <a:schemeClr val="tx1"/>
                </a:solidFill>
              </a:rPr>
              <a:t>______</a:t>
            </a:r>
          </a:p>
          <a:p>
            <a:pPr algn="ctr"/>
            <a:endParaRPr lang="en-IT" dirty="0">
              <a:solidFill>
                <a:schemeClr val="tx1"/>
              </a:solidFill>
            </a:endParaRPr>
          </a:p>
        </p:txBody>
      </p:sp>
      <p:pic>
        <p:nvPicPr>
          <p:cNvPr id="8" name="Graphic 7" descr="Box with solid fill">
            <a:extLst>
              <a:ext uri="{FF2B5EF4-FFF2-40B4-BE49-F238E27FC236}">
                <a16:creationId xmlns:a16="http://schemas.microsoft.com/office/drawing/2014/main" id="{BFF92D30-71C2-3676-786F-EA7A5E206E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6159" y="2762949"/>
            <a:ext cx="1872208" cy="1872208"/>
          </a:xfrm>
          <a:prstGeom prst="rect">
            <a:avLst/>
          </a:prstGeom>
        </p:spPr>
      </p:pic>
      <p:sp>
        <p:nvSpPr>
          <p:cNvPr id="9" name="TextBox 8">
            <a:extLst>
              <a:ext uri="{FF2B5EF4-FFF2-40B4-BE49-F238E27FC236}">
                <a16:creationId xmlns:a16="http://schemas.microsoft.com/office/drawing/2014/main" id="{F45171C3-89AC-EEA3-990B-8F98EF242FDE}"/>
              </a:ext>
            </a:extLst>
          </p:cNvPr>
          <p:cNvSpPr txBox="1"/>
          <p:nvPr/>
        </p:nvSpPr>
        <p:spPr>
          <a:xfrm>
            <a:off x="7608168" y="4659403"/>
            <a:ext cx="1872629" cy="646331"/>
          </a:xfrm>
          <a:prstGeom prst="rect">
            <a:avLst/>
          </a:prstGeom>
          <a:noFill/>
        </p:spPr>
        <p:txBody>
          <a:bodyPr wrap="none" rtlCol="0">
            <a:spAutoFit/>
          </a:bodyPr>
          <a:lstStyle/>
          <a:p>
            <a:pPr algn="ctr"/>
            <a:r>
              <a:rPr lang="en-IT" dirty="0"/>
              <a:t>Machine learning </a:t>
            </a:r>
          </a:p>
          <a:p>
            <a:pPr algn="ctr"/>
            <a:r>
              <a:rPr lang="en-IT" dirty="0"/>
              <a:t>model</a:t>
            </a:r>
          </a:p>
        </p:txBody>
      </p:sp>
      <p:cxnSp>
        <p:nvCxnSpPr>
          <p:cNvPr id="11" name="Straight Arrow Connector 10">
            <a:extLst>
              <a:ext uri="{FF2B5EF4-FFF2-40B4-BE49-F238E27FC236}">
                <a16:creationId xmlns:a16="http://schemas.microsoft.com/office/drawing/2014/main" id="{F016B5D9-54DC-5FBC-6CBB-5B1F1B754A56}"/>
              </a:ext>
            </a:extLst>
          </p:cNvPr>
          <p:cNvCxnSpPr>
            <a:cxnSpLocks/>
            <a:stCxn id="4" idx="3"/>
          </p:cNvCxnSpPr>
          <p:nvPr/>
        </p:nvCxnSpPr>
        <p:spPr>
          <a:xfrm flipV="1">
            <a:off x="7295729" y="3699053"/>
            <a:ext cx="528463" cy="1"/>
          </a:xfrm>
          <a:prstGeom prst="straightConnector1">
            <a:avLst/>
          </a:prstGeom>
          <a:ln w="47625"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9959DC1-E96D-A309-D7F2-0637DE89B36F}"/>
              </a:ext>
            </a:extLst>
          </p:cNvPr>
          <p:cNvCxnSpPr>
            <a:cxnSpLocks/>
          </p:cNvCxnSpPr>
          <p:nvPr/>
        </p:nvCxnSpPr>
        <p:spPr>
          <a:xfrm flipV="1">
            <a:off x="9120336" y="3707948"/>
            <a:ext cx="528463" cy="1"/>
          </a:xfrm>
          <a:prstGeom prst="straightConnector1">
            <a:avLst/>
          </a:prstGeom>
          <a:ln w="47625"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17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a:stretch>
        </a:blipFill>
        <a:effectLst/>
      </p:bgPr>
    </p:bg>
    <p:spTree>
      <p:nvGrpSpPr>
        <p:cNvPr id="1" name="">
          <a:extLst>
            <a:ext uri="{FF2B5EF4-FFF2-40B4-BE49-F238E27FC236}">
              <a16:creationId xmlns:a16="http://schemas.microsoft.com/office/drawing/2014/main" id="{40613FBC-B0E6-4407-E686-3E7E24FD2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1618E9-7FA4-4704-D9C9-76814BCB072E}"/>
              </a:ext>
            </a:extLst>
          </p:cNvPr>
          <p:cNvSpPr>
            <a:spLocks noGrp="1"/>
          </p:cNvSpPr>
          <p:nvPr>
            <p:ph type="title"/>
          </p:nvPr>
        </p:nvSpPr>
        <p:spPr>
          <a:xfrm>
            <a:off x="1883569" y="3032956"/>
            <a:ext cx="8424862" cy="540060"/>
          </a:xfrm>
        </p:spPr>
        <p:txBody>
          <a:bodyPr/>
          <a:lstStyle/>
          <a:p>
            <a:pPr algn="ctr"/>
            <a:r>
              <a:rPr lang="en-GB" dirty="0"/>
              <a:t>Lessons learned from our projects</a:t>
            </a:r>
            <a:endParaRPr lang="en-IT" dirty="0"/>
          </a:p>
        </p:txBody>
      </p:sp>
      <p:sp>
        <p:nvSpPr>
          <p:cNvPr id="3" name="TextBox 2">
            <a:extLst>
              <a:ext uri="{FF2B5EF4-FFF2-40B4-BE49-F238E27FC236}">
                <a16:creationId xmlns:a16="http://schemas.microsoft.com/office/drawing/2014/main" id="{28194410-CE67-FCF3-72A0-5071441D5BBD}"/>
              </a:ext>
            </a:extLst>
          </p:cNvPr>
          <p:cNvSpPr txBox="1"/>
          <p:nvPr/>
        </p:nvSpPr>
        <p:spPr>
          <a:xfrm>
            <a:off x="9408368" y="-4894"/>
            <a:ext cx="2789481" cy="276999"/>
          </a:xfrm>
          <a:prstGeom prst="rect">
            <a:avLst/>
          </a:prstGeom>
          <a:noFill/>
        </p:spPr>
        <p:txBody>
          <a:bodyPr wrap="square">
            <a:spAutoFit/>
          </a:bodyPr>
          <a:lstStyle/>
          <a:p>
            <a:r>
              <a:rPr lang="en-GB" sz="1200" dirty="0"/>
              <a:t>Background image generated with </a:t>
            </a:r>
            <a:r>
              <a:rPr lang="en-GB" sz="1200" dirty="0" err="1"/>
              <a:t>Krea.ai</a:t>
            </a:r>
            <a:endParaRPr lang="en-IT" sz="1200" dirty="0"/>
          </a:p>
        </p:txBody>
      </p:sp>
    </p:spTree>
    <p:extLst>
      <p:ext uri="{BB962C8B-B14F-4D97-AF65-F5344CB8AC3E}">
        <p14:creationId xmlns:p14="http://schemas.microsoft.com/office/powerpoint/2010/main" val="2961962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document&#10;&#10;AI-generated content may be incorrect.">
            <a:extLst>
              <a:ext uri="{FF2B5EF4-FFF2-40B4-BE49-F238E27FC236}">
                <a16:creationId xmlns:a16="http://schemas.microsoft.com/office/drawing/2014/main" id="{A07CE172-5051-9BCF-DEBB-1F326D5725B5}"/>
              </a:ext>
            </a:extLst>
          </p:cNvPr>
          <p:cNvPicPr>
            <a:picLocks noChangeAspect="1"/>
          </p:cNvPicPr>
          <p:nvPr/>
        </p:nvPicPr>
        <p:blipFill>
          <a:blip r:embed="rId3">
            <a:alphaModFix/>
          </a:blip>
          <a:stretch>
            <a:fillRect/>
          </a:stretch>
        </p:blipFill>
        <p:spPr>
          <a:xfrm>
            <a:off x="4419600" y="1412875"/>
            <a:ext cx="7772400" cy="5039832"/>
          </a:xfrm>
          <a:prstGeom prst="rect">
            <a:avLst/>
          </a:prstGeom>
          <a:effectLst>
            <a:outerShdw dist="50800" sx="1000" sy="1000" algn="ctr" rotWithShape="0">
              <a:srgbClr val="000000"/>
            </a:outerShdw>
            <a:reflection endPos="0" dir="5400000" sy="-100000" algn="bl" rotWithShape="0"/>
          </a:effectLst>
        </p:spPr>
      </p:pic>
      <p:sp>
        <p:nvSpPr>
          <p:cNvPr id="2" name="Title 1">
            <a:extLst>
              <a:ext uri="{FF2B5EF4-FFF2-40B4-BE49-F238E27FC236}">
                <a16:creationId xmlns:a16="http://schemas.microsoft.com/office/drawing/2014/main" id="{9F9274C6-0B9E-7ECB-82FF-A4075549797C}"/>
              </a:ext>
            </a:extLst>
          </p:cNvPr>
          <p:cNvSpPr>
            <a:spLocks noGrp="1"/>
          </p:cNvSpPr>
          <p:nvPr>
            <p:ph type="title"/>
          </p:nvPr>
        </p:nvSpPr>
        <p:spPr/>
        <p:txBody>
          <a:bodyPr/>
          <a:lstStyle/>
          <a:p>
            <a:r>
              <a:rPr lang="en-GB" dirty="0" err="1"/>
              <a:t>ArCo</a:t>
            </a:r>
            <a:r>
              <a:rPr lang="en-GB" dirty="0"/>
              <a:t>: The Italian Heritage KG at Scale</a:t>
            </a:r>
            <a:endParaRPr lang="en-IT" dirty="0"/>
          </a:p>
        </p:txBody>
      </p:sp>
      <p:sp>
        <p:nvSpPr>
          <p:cNvPr id="3" name="Text Placeholder 2">
            <a:extLst>
              <a:ext uri="{FF2B5EF4-FFF2-40B4-BE49-F238E27FC236}">
                <a16:creationId xmlns:a16="http://schemas.microsoft.com/office/drawing/2014/main" id="{39E58FA4-90A0-4A20-6594-D3B3373B25DA}"/>
              </a:ext>
            </a:extLst>
          </p:cNvPr>
          <p:cNvSpPr>
            <a:spLocks noGrp="1"/>
          </p:cNvSpPr>
          <p:nvPr>
            <p:ph type="body" sz="quarter" idx="11"/>
          </p:nvPr>
        </p:nvSpPr>
        <p:spPr>
          <a:xfrm>
            <a:off x="527051" y="1412875"/>
            <a:ext cx="4200797" cy="4320381"/>
          </a:xfrm>
        </p:spPr>
        <p:txBody>
          <a:bodyPr anchor="ctr"/>
          <a:lstStyle/>
          <a:p>
            <a:r>
              <a:rPr lang="en-GB" b="1" dirty="0"/>
              <a:t>Project Scope:</a:t>
            </a:r>
            <a:r>
              <a:rPr lang="en-GB" dirty="0"/>
              <a:t> Transformed the entire official Italian Cultural Heritage Catalogue into a Knowledge Graph.</a:t>
            </a:r>
            <a:endParaRPr lang="en-IT" dirty="0"/>
          </a:p>
        </p:txBody>
      </p:sp>
      <p:sp>
        <p:nvSpPr>
          <p:cNvPr id="8" name="TextBox 7">
            <a:extLst>
              <a:ext uri="{FF2B5EF4-FFF2-40B4-BE49-F238E27FC236}">
                <a16:creationId xmlns:a16="http://schemas.microsoft.com/office/drawing/2014/main" id="{D8DC36CA-F98E-EC66-E2C5-82BF7FFF4E47}"/>
              </a:ext>
            </a:extLst>
          </p:cNvPr>
          <p:cNvSpPr txBox="1"/>
          <p:nvPr/>
        </p:nvSpPr>
        <p:spPr>
          <a:xfrm>
            <a:off x="8760296" y="6457569"/>
            <a:ext cx="1900457" cy="369332"/>
          </a:xfrm>
          <a:prstGeom prst="rect">
            <a:avLst/>
          </a:prstGeom>
          <a:noFill/>
        </p:spPr>
        <p:txBody>
          <a:bodyPr wrap="none" rtlCol="0">
            <a:spAutoFit/>
          </a:bodyPr>
          <a:lstStyle/>
          <a:p>
            <a:r>
              <a:rPr lang="en-IT" dirty="0"/>
              <a:t>See reference [12]</a:t>
            </a:r>
          </a:p>
        </p:txBody>
      </p:sp>
    </p:spTree>
    <p:extLst>
      <p:ext uri="{BB962C8B-B14F-4D97-AF65-F5344CB8AC3E}">
        <p14:creationId xmlns:p14="http://schemas.microsoft.com/office/powerpoint/2010/main" val="3298684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CCEB0-E8F6-F28D-C434-FBC25F529D7A}"/>
              </a:ext>
            </a:extLst>
          </p:cNvPr>
          <p:cNvSpPr>
            <a:spLocks noGrp="1"/>
          </p:cNvSpPr>
          <p:nvPr>
            <p:ph type="title"/>
          </p:nvPr>
        </p:nvSpPr>
        <p:spPr/>
        <p:txBody>
          <a:bodyPr/>
          <a:lstStyle/>
          <a:p>
            <a:r>
              <a:rPr lang="en-GB" dirty="0" err="1"/>
              <a:t>ArCo's</a:t>
            </a:r>
            <a:r>
              <a:rPr lang="en-GB" dirty="0"/>
              <a:t> Method: The Epistemological Stance</a:t>
            </a:r>
            <a:endParaRPr lang="en-IT" dirty="0"/>
          </a:p>
        </p:txBody>
      </p:sp>
      <p:sp>
        <p:nvSpPr>
          <p:cNvPr id="3" name="Text Placeholder 2">
            <a:extLst>
              <a:ext uri="{FF2B5EF4-FFF2-40B4-BE49-F238E27FC236}">
                <a16:creationId xmlns:a16="http://schemas.microsoft.com/office/drawing/2014/main" id="{4EA1182E-6E42-0366-D753-90041932E452}"/>
              </a:ext>
            </a:extLst>
          </p:cNvPr>
          <p:cNvSpPr>
            <a:spLocks noGrp="1"/>
          </p:cNvSpPr>
          <p:nvPr>
            <p:ph type="body" sz="quarter" idx="11"/>
          </p:nvPr>
        </p:nvSpPr>
        <p:spPr>
          <a:xfrm>
            <a:off x="527051" y="1164895"/>
            <a:ext cx="11233149" cy="4320381"/>
          </a:xfrm>
        </p:spPr>
        <p:txBody>
          <a:bodyPr/>
          <a:lstStyle/>
          <a:p>
            <a:pPr algn="ctr"/>
            <a:r>
              <a:rPr lang="en-GB" b="1" dirty="0"/>
              <a:t>Innovation:</a:t>
            </a:r>
            <a:r>
              <a:rPr lang="en-GB" dirty="0"/>
              <a:t> Used </a:t>
            </a:r>
            <a:r>
              <a:rPr lang="en-GB" b="1" dirty="0" err="1"/>
              <a:t>eXtreme</a:t>
            </a:r>
            <a:r>
              <a:rPr lang="en-GB" b="1" dirty="0"/>
              <a:t> Design (XD)</a:t>
            </a:r>
            <a:r>
              <a:rPr lang="en-GB" dirty="0"/>
              <a:t> and modelled the difference between </a:t>
            </a:r>
            <a:r>
              <a:rPr lang="en-GB" b="1" dirty="0"/>
              <a:t>Facts</a:t>
            </a:r>
            <a:r>
              <a:rPr lang="en-GB" dirty="0"/>
              <a:t>, </a:t>
            </a:r>
            <a:r>
              <a:rPr lang="en-GB" b="1" dirty="0"/>
              <a:t>Interpretations</a:t>
            </a:r>
            <a:r>
              <a:rPr lang="en-GB" dirty="0"/>
              <a:t>, and </a:t>
            </a:r>
            <a:r>
              <a:rPr lang="en-GB" b="1" dirty="0"/>
              <a:t>Reporting Situations</a:t>
            </a:r>
            <a:r>
              <a:rPr lang="en-GB" dirty="0"/>
              <a:t>.</a:t>
            </a:r>
            <a:endParaRPr lang="en-IT" dirty="0"/>
          </a:p>
        </p:txBody>
      </p:sp>
      <p:pic>
        <p:nvPicPr>
          <p:cNvPr id="5" name="Picture 4">
            <a:extLst>
              <a:ext uri="{FF2B5EF4-FFF2-40B4-BE49-F238E27FC236}">
                <a16:creationId xmlns:a16="http://schemas.microsoft.com/office/drawing/2014/main" id="{2FB183BA-F854-3A12-439A-98466CE34E1F}"/>
              </a:ext>
            </a:extLst>
          </p:cNvPr>
          <p:cNvPicPr>
            <a:picLocks noChangeAspect="1"/>
          </p:cNvPicPr>
          <p:nvPr/>
        </p:nvPicPr>
        <p:blipFill>
          <a:blip r:embed="rId3"/>
          <a:stretch>
            <a:fillRect/>
          </a:stretch>
        </p:blipFill>
        <p:spPr>
          <a:xfrm>
            <a:off x="1380273" y="1844407"/>
            <a:ext cx="3359209" cy="4753705"/>
          </a:xfrm>
          <a:prstGeom prst="rect">
            <a:avLst/>
          </a:prstGeom>
        </p:spPr>
      </p:pic>
      <p:pic>
        <p:nvPicPr>
          <p:cNvPr id="7" name="Picture 6" descr="A diagram of a company&#10;&#10;AI-generated content may be incorrect.">
            <a:extLst>
              <a:ext uri="{FF2B5EF4-FFF2-40B4-BE49-F238E27FC236}">
                <a16:creationId xmlns:a16="http://schemas.microsoft.com/office/drawing/2014/main" id="{49CA495A-FA20-70D6-8B3E-46EE6ED6D83C}"/>
              </a:ext>
            </a:extLst>
          </p:cNvPr>
          <p:cNvPicPr>
            <a:picLocks noChangeAspect="1"/>
          </p:cNvPicPr>
          <p:nvPr/>
        </p:nvPicPr>
        <p:blipFill>
          <a:blip r:embed="rId4"/>
          <a:stretch>
            <a:fillRect/>
          </a:stretch>
        </p:blipFill>
        <p:spPr>
          <a:xfrm>
            <a:off x="6479690" y="2096816"/>
            <a:ext cx="5221044" cy="4248889"/>
          </a:xfrm>
          <a:prstGeom prst="rect">
            <a:avLst/>
          </a:prstGeom>
        </p:spPr>
      </p:pic>
      <p:sp>
        <p:nvSpPr>
          <p:cNvPr id="8" name="Right Arrow 7">
            <a:extLst>
              <a:ext uri="{FF2B5EF4-FFF2-40B4-BE49-F238E27FC236}">
                <a16:creationId xmlns:a16="http://schemas.microsoft.com/office/drawing/2014/main" id="{5E6EE23B-E3A6-CD49-D275-02CE7C5CF32C}"/>
              </a:ext>
            </a:extLst>
          </p:cNvPr>
          <p:cNvSpPr/>
          <p:nvPr/>
        </p:nvSpPr>
        <p:spPr>
          <a:xfrm>
            <a:off x="6590392" y="-922473"/>
            <a:ext cx="127954"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122" name="Picture 2" descr="Logo">
            <a:extLst>
              <a:ext uri="{FF2B5EF4-FFF2-40B4-BE49-F238E27FC236}">
                <a16:creationId xmlns:a16="http://schemas.microsoft.com/office/drawing/2014/main" id="{7B64469C-5DE4-D21C-878B-49EDDDC6F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9690" y="163073"/>
            <a:ext cx="1198737" cy="8968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4385678-22AE-2741-B00D-1916DBB651F7}"/>
              </a:ext>
            </a:extLst>
          </p:cNvPr>
          <p:cNvSpPr txBox="1"/>
          <p:nvPr/>
        </p:nvSpPr>
        <p:spPr>
          <a:xfrm>
            <a:off x="8760296" y="6457569"/>
            <a:ext cx="2192203" cy="369332"/>
          </a:xfrm>
          <a:prstGeom prst="rect">
            <a:avLst/>
          </a:prstGeom>
          <a:noFill/>
        </p:spPr>
        <p:txBody>
          <a:bodyPr wrap="none" rtlCol="0">
            <a:spAutoFit/>
          </a:bodyPr>
          <a:lstStyle/>
          <a:p>
            <a:r>
              <a:rPr lang="en-IT" dirty="0"/>
              <a:t>See reference [12,13]</a:t>
            </a:r>
          </a:p>
        </p:txBody>
      </p:sp>
      <p:sp>
        <p:nvSpPr>
          <p:cNvPr id="10" name="Right Arrow 9">
            <a:extLst>
              <a:ext uri="{FF2B5EF4-FFF2-40B4-BE49-F238E27FC236}">
                <a16:creationId xmlns:a16="http://schemas.microsoft.com/office/drawing/2014/main" id="{51764ED2-CD63-5738-6D7D-BF0F728886DC}"/>
              </a:ext>
            </a:extLst>
          </p:cNvPr>
          <p:cNvSpPr/>
          <p:nvPr/>
        </p:nvSpPr>
        <p:spPr>
          <a:xfrm>
            <a:off x="5223107" y="3978943"/>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2235969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5AC98-9D44-CFA2-F7FB-78697B6448BA}"/>
              </a:ext>
            </a:extLst>
          </p:cNvPr>
          <p:cNvSpPr>
            <a:spLocks noGrp="1"/>
          </p:cNvSpPr>
          <p:nvPr>
            <p:ph type="title"/>
          </p:nvPr>
        </p:nvSpPr>
        <p:spPr/>
        <p:txBody>
          <a:bodyPr/>
          <a:lstStyle/>
          <a:p>
            <a:r>
              <a:rPr lang="en-GB" dirty="0" err="1"/>
              <a:t>ArCo's</a:t>
            </a:r>
            <a:r>
              <a:rPr lang="en-GB" dirty="0"/>
              <a:t> Limit: The Single Authoritative View</a:t>
            </a:r>
            <a:endParaRPr lang="en-IT" dirty="0"/>
          </a:p>
        </p:txBody>
      </p:sp>
      <p:sp>
        <p:nvSpPr>
          <p:cNvPr id="3" name="Text Placeholder 2">
            <a:extLst>
              <a:ext uri="{FF2B5EF4-FFF2-40B4-BE49-F238E27FC236}">
                <a16:creationId xmlns:a16="http://schemas.microsoft.com/office/drawing/2014/main" id="{E71DBA24-4FB4-3B9B-D160-2FB87E8A46C0}"/>
              </a:ext>
            </a:extLst>
          </p:cNvPr>
          <p:cNvSpPr>
            <a:spLocks noGrp="1"/>
          </p:cNvSpPr>
          <p:nvPr>
            <p:ph type="body" sz="quarter" idx="11"/>
          </p:nvPr>
        </p:nvSpPr>
        <p:spPr>
          <a:xfrm>
            <a:off x="527051" y="1412875"/>
            <a:ext cx="3696741" cy="4320381"/>
          </a:xfrm>
        </p:spPr>
        <p:txBody>
          <a:bodyPr anchor="ctr"/>
          <a:lstStyle/>
          <a:p>
            <a:r>
              <a:rPr lang="en-GB" b="1" dirty="0"/>
              <a:t>Shortcoming:</a:t>
            </a:r>
            <a:r>
              <a:rPr lang="en-GB" dirty="0"/>
              <a:t> Focus on the official catalogue limits the KG to a </a:t>
            </a:r>
            <a:r>
              <a:rPr lang="en-GB" b="1" dirty="0"/>
              <a:t>top-down, institutional view</a:t>
            </a:r>
            <a:r>
              <a:rPr lang="en-GB" dirty="0"/>
              <a:t>.</a:t>
            </a:r>
          </a:p>
          <a:p>
            <a:endParaRPr lang="en-GB" dirty="0"/>
          </a:p>
          <a:p>
            <a:r>
              <a:rPr lang="en-GB" dirty="0"/>
              <a:t>The </a:t>
            </a:r>
            <a:r>
              <a:rPr lang="en-GB" b="1" dirty="0"/>
              <a:t>ontology model </a:t>
            </a:r>
            <a:r>
              <a:rPr lang="en-GB" dirty="0"/>
              <a:t>opens to representing </a:t>
            </a:r>
            <a:r>
              <a:rPr lang="en-GB" b="1" dirty="0"/>
              <a:t>alternative views</a:t>
            </a:r>
            <a:r>
              <a:rPr lang="en-GB" dirty="0"/>
              <a:t>.</a:t>
            </a:r>
            <a:endParaRPr lang="en-IT" dirty="0"/>
          </a:p>
        </p:txBody>
      </p:sp>
      <p:pic>
        <p:nvPicPr>
          <p:cNvPr id="5" name="Picture 4" descr="A diagram of a diagram&#10;&#10;AI-generated content may be incorrect.">
            <a:extLst>
              <a:ext uri="{FF2B5EF4-FFF2-40B4-BE49-F238E27FC236}">
                <a16:creationId xmlns:a16="http://schemas.microsoft.com/office/drawing/2014/main" id="{EFFE9EB3-890F-3B5A-7C0B-B06513CA60CE}"/>
              </a:ext>
            </a:extLst>
          </p:cNvPr>
          <p:cNvPicPr>
            <a:picLocks noChangeAspect="1"/>
          </p:cNvPicPr>
          <p:nvPr/>
        </p:nvPicPr>
        <p:blipFill>
          <a:blip r:embed="rId3"/>
          <a:stretch>
            <a:fillRect/>
          </a:stretch>
        </p:blipFill>
        <p:spPr>
          <a:xfrm>
            <a:off x="4223792" y="380269"/>
            <a:ext cx="7772400" cy="5556051"/>
          </a:xfrm>
          <a:prstGeom prst="rect">
            <a:avLst/>
          </a:prstGeom>
        </p:spPr>
      </p:pic>
      <p:sp>
        <p:nvSpPr>
          <p:cNvPr id="6" name="TextBox 5">
            <a:extLst>
              <a:ext uri="{FF2B5EF4-FFF2-40B4-BE49-F238E27FC236}">
                <a16:creationId xmlns:a16="http://schemas.microsoft.com/office/drawing/2014/main" id="{E677F776-E5CA-524E-BEC6-CF2853823CBA}"/>
              </a:ext>
            </a:extLst>
          </p:cNvPr>
          <p:cNvSpPr txBox="1"/>
          <p:nvPr/>
        </p:nvSpPr>
        <p:spPr>
          <a:xfrm>
            <a:off x="8760296" y="6457569"/>
            <a:ext cx="1958165" cy="369332"/>
          </a:xfrm>
          <a:prstGeom prst="rect">
            <a:avLst/>
          </a:prstGeom>
          <a:noFill/>
        </p:spPr>
        <p:txBody>
          <a:bodyPr wrap="none" rtlCol="0">
            <a:spAutoFit/>
          </a:bodyPr>
          <a:lstStyle/>
          <a:p>
            <a:r>
              <a:rPr lang="en-IT" dirty="0"/>
              <a:t>See reference [12]</a:t>
            </a:r>
          </a:p>
        </p:txBody>
      </p:sp>
    </p:spTree>
    <p:extLst>
      <p:ext uri="{BB962C8B-B14F-4D97-AF65-F5344CB8AC3E}">
        <p14:creationId xmlns:p14="http://schemas.microsoft.com/office/powerpoint/2010/main" val="1957623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diagram&#10;&#10;AI-generated content may be incorrect.">
            <a:extLst>
              <a:ext uri="{FF2B5EF4-FFF2-40B4-BE49-F238E27FC236}">
                <a16:creationId xmlns:a16="http://schemas.microsoft.com/office/drawing/2014/main" id="{9814599C-243F-5155-DEA9-369A9CA7D0B3}"/>
              </a:ext>
            </a:extLst>
          </p:cNvPr>
          <p:cNvPicPr>
            <a:picLocks noChangeAspect="1"/>
          </p:cNvPicPr>
          <p:nvPr/>
        </p:nvPicPr>
        <p:blipFill>
          <a:blip r:embed="rId3"/>
          <a:stretch>
            <a:fillRect/>
          </a:stretch>
        </p:blipFill>
        <p:spPr>
          <a:xfrm>
            <a:off x="4439816" y="1857334"/>
            <a:ext cx="7416824" cy="3647485"/>
          </a:xfrm>
          <a:prstGeom prst="rect">
            <a:avLst/>
          </a:prstGeom>
        </p:spPr>
      </p:pic>
      <p:sp>
        <p:nvSpPr>
          <p:cNvPr id="8" name="Rounded Rectangle 7">
            <a:extLst>
              <a:ext uri="{FF2B5EF4-FFF2-40B4-BE49-F238E27FC236}">
                <a16:creationId xmlns:a16="http://schemas.microsoft.com/office/drawing/2014/main" id="{1BBB8AB6-734B-D6F3-2052-A2ECB10462DA}"/>
              </a:ext>
            </a:extLst>
          </p:cNvPr>
          <p:cNvSpPr/>
          <p:nvPr/>
        </p:nvSpPr>
        <p:spPr>
          <a:xfrm>
            <a:off x="4611044" y="1556792"/>
            <a:ext cx="7416824" cy="4320381"/>
          </a:xfrm>
          <a:prstGeom prst="roundRect">
            <a:avLst/>
          </a:prstGeom>
          <a:noFill/>
          <a:ln w="444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a:extLst>
              <a:ext uri="{FF2B5EF4-FFF2-40B4-BE49-F238E27FC236}">
                <a16:creationId xmlns:a16="http://schemas.microsoft.com/office/drawing/2014/main" id="{D7E7D30B-7D1B-7E9F-8597-E88AD9B552A5}"/>
              </a:ext>
            </a:extLst>
          </p:cNvPr>
          <p:cNvSpPr>
            <a:spLocks noGrp="1"/>
          </p:cNvSpPr>
          <p:nvPr>
            <p:ph type="title"/>
          </p:nvPr>
        </p:nvSpPr>
        <p:spPr/>
        <p:txBody>
          <a:bodyPr/>
          <a:lstStyle/>
          <a:p>
            <a:r>
              <a:rPr lang="en-GB" dirty="0"/>
              <a:t>The Need for Empirical Design Patterns</a:t>
            </a:r>
            <a:endParaRPr lang="en-IT" dirty="0"/>
          </a:p>
        </p:txBody>
      </p:sp>
      <p:sp>
        <p:nvSpPr>
          <p:cNvPr id="3" name="Text Placeholder 2">
            <a:extLst>
              <a:ext uri="{FF2B5EF4-FFF2-40B4-BE49-F238E27FC236}">
                <a16:creationId xmlns:a16="http://schemas.microsoft.com/office/drawing/2014/main" id="{68F0334B-96C2-803A-6507-D6308C99F6FE}"/>
              </a:ext>
            </a:extLst>
          </p:cNvPr>
          <p:cNvSpPr>
            <a:spLocks noGrp="1"/>
          </p:cNvSpPr>
          <p:nvPr>
            <p:ph type="body" sz="quarter" idx="11"/>
          </p:nvPr>
        </p:nvSpPr>
        <p:spPr>
          <a:xfrm>
            <a:off x="527051" y="1412875"/>
            <a:ext cx="3858341" cy="4320381"/>
          </a:xfrm>
        </p:spPr>
        <p:txBody>
          <a:bodyPr anchor="ctr"/>
          <a:lstStyle/>
          <a:p>
            <a:r>
              <a:rPr lang="en-GB" b="1" dirty="0"/>
              <a:t>Generalization:</a:t>
            </a:r>
            <a:r>
              <a:rPr lang="en-GB" dirty="0"/>
              <a:t> To define ontology patterns not only top-down, but empirically from existing </a:t>
            </a:r>
            <a:r>
              <a:rPr lang="en-GB" dirty="0" err="1"/>
              <a:t>KGs.</a:t>
            </a:r>
            <a:r>
              <a:rPr lang="en-GB" dirty="0"/>
              <a:t> </a:t>
            </a:r>
          </a:p>
          <a:p>
            <a:endParaRPr lang="en-GB" b="1" dirty="0"/>
          </a:p>
          <a:p>
            <a:r>
              <a:rPr lang="en-GB" b="1" dirty="0"/>
              <a:t>Approach</a:t>
            </a:r>
            <a:r>
              <a:rPr lang="en-GB" dirty="0"/>
              <a:t>: frequentist interpretation of probability. Threshold for building domain-property-range triplets. Probabilistic axioms. RDF-star. Shape expressions.</a:t>
            </a:r>
            <a:endParaRPr lang="en-IT" dirty="0"/>
          </a:p>
        </p:txBody>
      </p:sp>
      <p:sp>
        <p:nvSpPr>
          <p:cNvPr id="9" name="TextBox 8">
            <a:extLst>
              <a:ext uri="{FF2B5EF4-FFF2-40B4-BE49-F238E27FC236}">
                <a16:creationId xmlns:a16="http://schemas.microsoft.com/office/drawing/2014/main" id="{6C11ED42-4D5C-E3D9-C101-AD4E69E3C120}"/>
              </a:ext>
            </a:extLst>
          </p:cNvPr>
          <p:cNvSpPr txBox="1"/>
          <p:nvPr/>
        </p:nvSpPr>
        <p:spPr>
          <a:xfrm>
            <a:off x="8760296" y="6457569"/>
            <a:ext cx="1900457" cy="369332"/>
          </a:xfrm>
          <a:prstGeom prst="rect">
            <a:avLst/>
          </a:prstGeom>
          <a:noFill/>
        </p:spPr>
        <p:txBody>
          <a:bodyPr wrap="none" rtlCol="0">
            <a:spAutoFit/>
          </a:bodyPr>
          <a:lstStyle/>
          <a:p>
            <a:r>
              <a:rPr lang="en-IT" dirty="0"/>
              <a:t>See reference [14]</a:t>
            </a:r>
          </a:p>
        </p:txBody>
      </p:sp>
    </p:spTree>
    <p:extLst>
      <p:ext uri="{BB962C8B-B14F-4D97-AF65-F5344CB8AC3E}">
        <p14:creationId xmlns:p14="http://schemas.microsoft.com/office/powerpoint/2010/main" val="1947735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3E2BD-B9D7-302F-453F-FD5ABA8DF9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011F20-C94E-E863-FF4D-5051E4FDB442}"/>
              </a:ext>
            </a:extLst>
          </p:cNvPr>
          <p:cNvSpPr>
            <a:spLocks noGrp="1"/>
          </p:cNvSpPr>
          <p:nvPr>
            <p:ph type="title"/>
          </p:nvPr>
        </p:nvSpPr>
        <p:spPr/>
        <p:txBody>
          <a:bodyPr/>
          <a:lstStyle/>
          <a:p>
            <a:r>
              <a:rPr lang="en-GB" dirty="0"/>
              <a:t>The Need for Empirical Design Patterns</a:t>
            </a:r>
            <a:endParaRPr lang="en-IT" dirty="0"/>
          </a:p>
        </p:txBody>
      </p:sp>
      <p:sp>
        <p:nvSpPr>
          <p:cNvPr id="3" name="Text Placeholder 2">
            <a:extLst>
              <a:ext uri="{FF2B5EF4-FFF2-40B4-BE49-F238E27FC236}">
                <a16:creationId xmlns:a16="http://schemas.microsoft.com/office/drawing/2014/main" id="{6B9255BD-1B7C-F63E-A122-78351BE94DF3}"/>
              </a:ext>
            </a:extLst>
          </p:cNvPr>
          <p:cNvSpPr>
            <a:spLocks noGrp="1"/>
          </p:cNvSpPr>
          <p:nvPr>
            <p:ph type="body" sz="quarter" idx="11"/>
          </p:nvPr>
        </p:nvSpPr>
        <p:spPr>
          <a:xfrm>
            <a:off x="527051" y="1172357"/>
            <a:ext cx="3858341" cy="5445125"/>
          </a:xfrm>
        </p:spPr>
        <p:txBody>
          <a:bodyPr anchor="ctr"/>
          <a:lstStyle/>
          <a:p>
            <a:r>
              <a:rPr lang="en-GB" b="1" dirty="0"/>
              <a:t>Example:</a:t>
            </a:r>
            <a:r>
              <a:rPr lang="en-GB" dirty="0"/>
              <a:t> The Album pattern from the </a:t>
            </a:r>
            <a:r>
              <a:rPr lang="en-GB" dirty="0" err="1"/>
              <a:t>Wikidata</a:t>
            </a:r>
            <a:r>
              <a:rPr lang="en-GB" dirty="0"/>
              <a:t> music subgraph (</a:t>
            </a:r>
            <a:r>
              <a:rPr lang="en-IT" dirty="0"/>
              <a:t>5,083,818 triples).</a:t>
            </a:r>
          </a:p>
          <a:p>
            <a:endParaRPr lang="en-IT" dirty="0"/>
          </a:p>
          <a:p>
            <a:r>
              <a:rPr lang="en-GB" b="1" dirty="0"/>
              <a:t>Default thresholds</a:t>
            </a:r>
            <a:r>
              <a:rPr lang="en-GB" dirty="0"/>
              <a:t>: </a:t>
            </a:r>
            <a:r>
              <a:rPr lang="en-GB" i="1" dirty="0"/>
              <a:t>Tc</a:t>
            </a:r>
            <a:r>
              <a:rPr lang="en-GB" dirty="0"/>
              <a:t>​=0.95 (Class relevance), </a:t>
            </a:r>
            <a:r>
              <a:rPr lang="en-GB" i="1" dirty="0" err="1"/>
              <a:t>Tp</a:t>
            </a:r>
            <a:r>
              <a:rPr lang="en-GB" dirty="0"/>
              <a:t>​=0.85 (Property frequency), and </a:t>
            </a:r>
            <a:r>
              <a:rPr lang="en-GB" i="1" dirty="0" err="1"/>
              <a:t>Tdr</a:t>
            </a:r>
            <a:r>
              <a:rPr lang="en-GB" dirty="0"/>
              <a:t>​=0.5 (Range frequency).</a:t>
            </a:r>
          </a:p>
          <a:p>
            <a:endParaRPr lang="en-GB" dirty="0"/>
          </a:p>
          <a:p>
            <a:r>
              <a:rPr lang="en-GB" b="1" dirty="0"/>
              <a:t>Selected class</a:t>
            </a:r>
            <a:r>
              <a:rPr lang="en-GB" dirty="0"/>
              <a:t>: </a:t>
            </a:r>
            <a:r>
              <a:rPr lang="en-GB" b="1" dirty="0"/>
              <a:t>wd:Q482994 (album) </a:t>
            </a:r>
            <a:r>
              <a:rPr lang="en-GB" dirty="0"/>
              <a:t>with</a:t>
            </a:r>
            <a:r>
              <a:rPr lang="en-GB" b="1" dirty="0"/>
              <a:t> </a:t>
            </a:r>
            <a:r>
              <a:rPr lang="en-IT" dirty="0"/>
              <a:t>63,213 instances</a:t>
            </a:r>
          </a:p>
          <a:p>
            <a:endParaRPr lang="en-IT" dirty="0"/>
          </a:p>
          <a:p>
            <a:r>
              <a:rPr lang="en-IT" b="1" dirty="0"/>
              <a:t>Album subgraph</a:t>
            </a:r>
            <a:r>
              <a:rPr lang="en-IT" dirty="0"/>
              <a:t>: </a:t>
            </a:r>
            <a:r>
              <a:rPr lang="en-GB" dirty="0"/>
              <a:t>723,722 triples.</a:t>
            </a:r>
          </a:p>
          <a:p>
            <a:endParaRPr lang="en-GB" dirty="0"/>
          </a:p>
          <a:p>
            <a:r>
              <a:rPr lang="en-GB" b="1" dirty="0" err="1"/>
              <a:t>Selcted</a:t>
            </a:r>
            <a:r>
              <a:rPr lang="en-GB" b="1" dirty="0"/>
              <a:t> properties: </a:t>
            </a:r>
            <a:r>
              <a:rPr lang="en-GB" dirty="0"/>
              <a:t>14 were selected, including </a:t>
            </a:r>
            <a:r>
              <a:rPr lang="en-GB" b="1" dirty="0"/>
              <a:t>wdt:P175 (performer).</a:t>
            </a:r>
          </a:p>
          <a:p>
            <a:r>
              <a:rPr lang="en-GB" b="1" dirty="0"/>
              <a:t>Ranges for wdt:P175: </a:t>
            </a:r>
            <a:r>
              <a:rPr lang="en-GB" dirty="0"/>
              <a:t>human (wd:Q5) </a:t>
            </a:r>
            <a:r>
              <a:rPr lang="en-GB" b="1" dirty="0"/>
              <a:t>(Prob: 44.62%); </a:t>
            </a:r>
            <a:r>
              <a:rPr lang="en-GB" dirty="0"/>
              <a:t>musical group (wd:Q215380)⟩ </a:t>
            </a:r>
            <a:r>
              <a:rPr lang="en-GB" b="1" dirty="0"/>
              <a:t>(Prob: 40.39%)</a:t>
            </a:r>
          </a:p>
        </p:txBody>
      </p:sp>
      <p:pic>
        <p:nvPicPr>
          <p:cNvPr id="6" name="Picture 5" descr="A diagram of a music album&#10;&#10;AI-generated content may be incorrect.">
            <a:extLst>
              <a:ext uri="{FF2B5EF4-FFF2-40B4-BE49-F238E27FC236}">
                <a16:creationId xmlns:a16="http://schemas.microsoft.com/office/drawing/2014/main" id="{395E4C4A-43A6-7A26-EC38-82046351C788}"/>
              </a:ext>
            </a:extLst>
          </p:cNvPr>
          <p:cNvPicPr>
            <a:picLocks noChangeAspect="1"/>
          </p:cNvPicPr>
          <p:nvPr/>
        </p:nvPicPr>
        <p:blipFill>
          <a:blip r:embed="rId3"/>
          <a:stretch>
            <a:fillRect/>
          </a:stretch>
        </p:blipFill>
        <p:spPr>
          <a:xfrm>
            <a:off x="4385392" y="1190915"/>
            <a:ext cx="7694442" cy="4823260"/>
          </a:xfrm>
          <a:prstGeom prst="rect">
            <a:avLst/>
          </a:prstGeom>
        </p:spPr>
      </p:pic>
      <p:sp>
        <p:nvSpPr>
          <p:cNvPr id="7" name="TextBox 6">
            <a:extLst>
              <a:ext uri="{FF2B5EF4-FFF2-40B4-BE49-F238E27FC236}">
                <a16:creationId xmlns:a16="http://schemas.microsoft.com/office/drawing/2014/main" id="{34571886-C29F-E759-F63F-735231AB7B9E}"/>
              </a:ext>
            </a:extLst>
          </p:cNvPr>
          <p:cNvSpPr txBox="1"/>
          <p:nvPr/>
        </p:nvSpPr>
        <p:spPr>
          <a:xfrm>
            <a:off x="8760296" y="6457569"/>
            <a:ext cx="1900457" cy="369332"/>
          </a:xfrm>
          <a:prstGeom prst="rect">
            <a:avLst/>
          </a:prstGeom>
          <a:noFill/>
        </p:spPr>
        <p:txBody>
          <a:bodyPr wrap="none" rtlCol="0">
            <a:spAutoFit/>
          </a:bodyPr>
          <a:lstStyle/>
          <a:p>
            <a:r>
              <a:rPr lang="en-IT" dirty="0"/>
              <a:t>See reference [14]</a:t>
            </a:r>
          </a:p>
        </p:txBody>
      </p:sp>
    </p:spTree>
    <p:extLst>
      <p:ext uri="{BB962C8B-B14F-4D97-AF65-F5344CB8AC3E}">
        <p14:creationId xmlns:p14="http://schemas.microsoft.com/office/powerpoint/2010/main" val="2933271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4CBC6-CC6C-5647-9FA1-41EC321680C2}"/>
              </a:ext>
            </a:extLst>
          </p:cNvPr>
          <p:cNvSpPr>
            <a:spLocks noGrp="1"/>
          </p:cNvSpPr>
          <p:nvPr>
            <p:ph type="title"/>
          </p:nvPr>
        </p:nvSpPr>
        <p:spPr/>
        <p:txBody>
          <a:bodyPr/>
          <a:lstStyle/>
          <a:p>
            <a:r>
              <a:rPr lang="en-GB" dirty="0" err="1"/>
              <a:t>ChoCo</a:t>
            </a:r>
            <a:r>
              <a:rPr lang="en-GB" dirty="0"/>
              <a:t>: Unlocking Musical Harmony</a:t>
            </a:r>
            <a:endParaRPr lang="en-IT" dirty="0"/>
          </a:p>
        </p:txBody>
      </p:sp>
      <p:sp>
        <p:nvSpPr>
          <p:cNvPr id="3" name="Text Placeholder 2">
            <a:extLst>
              <a:ext uri="{FF2B5EF4-FFF2-40B4-BE49-F238E27FC236}">
                <a16:creationId xmlns:a16="http://schemas.microsoft.com/office/drawing/2014/main" id="{C25AFD40-6122-B16D-4FA6-4820F7AA4045}"/>
              </a:ext>
            </a:extLst>
          </p:cNvPr>
          <p:cNvSpPr>
            <a:spLocks noGrp="1"/>
          </p:cNvSpPr>
          <p:nvPr>
            <p:ph type="body" sz="quarter" idx="11"/>
          </p:nvPr>
        </p:nvSpPr>
        <p:spPr>
          <a:xfrm>
            <a:off x="527051" y="1412875"/>
            <a:ext cx="5568949" cy="4320381"/>
          </a:xfrm>
        </p:spPr>
        <p:txBody>
          <a:bodyPr/>
          <a:lstStyle/>
          <a:p>
            <a:r>
              <a:rPr lang="en-GB" b="1" dirty="0"/>
              <a:t>Project Scope:</a:t>
            </a:r>
            <a:r>
              <a:rPr lang="en-GB" dirty="0"/>
              <a:t> Integrated </a:t>
            </a:r>
            <a:r>
              <a:rPr lang="en-GB" b="1" dirty="0"/>
              <a:t>18</a:t>
            </a:r>
            <a:r>
              <a:rPr lang="en-GB" dirty="0"/>
              <a:t> disconnected chord datasets to enable large-scale music analysis and AI research.</a:t>
            </a:r>
          </a:p>
          <a:p>
            <a:endParaRPr lang="en-GB" dirty="0"/>
          </a:p>
          <a:p>
            <a:r>
              <a:rPr lang="en-GB" dirty="0"/>
              <a:t>Example applications and research results based on cross-corpus analysis enables by </a:t>
            </a:r>
            <a:r>
              <a:rPr lang="en-GB" dirty="0" err="1"/>
              <a:t>ChoCo</a:t>
            </a:r>
            <a:r>
              <a:rPr lang="en-GB" dirty="0"/>
              <a:t>:</a:t>
            </a:r>
          </a:p>
          <a:p>
            <a:pPr marL="285750" indent="-285750">
              <a:buFont typeface="Arial" panose="020B0604020202020204" pitchFamily="34" charset="0"/>
              <a:buChar char="•"/>
            </a:pPr>
            <a:r>
              <a:rPr lang="en-GB" b="1" dirty="0"/>
              <a:t>Semantic Music Player. </a:t>
            </a:r>
            <a:r>
              <a:rPr lang="it-IT" dirty="0"/>
              <a:t>[15]</a:t>
            </a:r>
            <a:r>
              <a:rPr lang="en-GB" b="1" dirty="0"/>
              <a:t>: </a:t>
            </a:r>
            <a:r>
              <a:rPr lang="en-GB" dirty="0"/>
              <a:t>augmented listening experience based on harmonic similarities </a:t>
            </a:r>
          </a:p>
          <a:p>
            <a:pPr marL="285750" indent="-285750">
              <a:buFont typeface="Arial" panose="020B0604020202020204" pitchFamily="34" charset="0"/>
              <a:buChar char="•"/>
            </a:pPr>
            <a:r>
              <a:rPr lang="en-GB" b="1" dirty="0"/>
              <a:t>Harmonic Memory </a:t>
            </a:r>
            <a:r>
              <a:rPr lang="en-GB" dirty="0"/>
              <a:t>[16]</a:t>
            </a:r>
            <a:r>
              <a:rPr lang="en-GB" b="1" dirty="0"/>
              <a:t>: </a:t>
            </a:r>
            <a:r>
              <a:rPr lang="en-GB" dirty="0"/>
              <a:t>music similarity networks and their investigation using network data analysis techniques</a:t>
            </a:r>
            <a:endParaRPr lang="en-IT" b="1" dirty="0"/>
          </a:p>
        </p:txBody>
      </p:sp>
      <p:pic>
        <p:nvPicPr>
          <p:cNvPr id="5" name="Picture 4" descr="A sheet music with notes&#10;&#10;AI-generated content may be incorrect.">
            <a:extLst>
              <a:ext uri="{FF2B5EF4-FFF2-40B4-BE49-F238E27FC236}">
                <a16:creationId xmlns:a16="http://schemas.microsoft.com/office/drawing/2014/main" id="{9D5FCACC-7416-9D37-2492-B71B406A68CC}"/>
              </a:ext>
            </a:extLst>
          </p:cNvPr>
          <p:cNvPicPr>
            <a:picLocks noChangeAspect="1"/>
          </p:cNvPicPr>
          <p:nvPr/>
        </p:nvPicPr>
        <p:blipFill>
          <a:blip r:embed="rId3"/>
          <a:stretch>
            <a:fillRect/>
          </a:stretch>
        </p:blipFill>
        <p:spPr>
          <a:xfrm>
            <a:off x="7143963" y="443673"/>
            <a:ext cx="4295800" cy="1566704"/>
          </a:xfrm>
          <a:prstGeom prst="rect">
            <a:avLst/>
          </a:prstGeom>
        </p:spPr>
      </p:pic>
      <p:sp>
        <p:nvSpPr>
          <p:cNvPr id="6" name="TextBox 5">
            <a:extLst>
              <a:ext uri="{FF2B5EF4-FFF2-40B4-BE49-F238E27FC236}">
                <a16:creationId xmlns:a16="http://schemas.microsoft.com/office/drawing/2014/main" id="{8428A3F3-1820-598D-D33F-E41FAF04D42F}"/>
              </a:ext>
            </a:extLst>
          </p:cNvPr>
          <p:cNvSpPr txBox="1"/>
          <p:nvPr/>
        </p:nvSpPr>
        <p:spPr>
          <a:xfrm>
            <a:off x="8760296" y="6457569"/>
            <a:ext cx="1900457" cy="369332"/>
          </a:xfrm>
          <a:prstGeom prst="rect">
            <a:avLst/>
          </a:prstGeom>
          <a:noFill/>
        </p:spPr>
        <p:txBody>
          <a:bodyPr wrap="none" rtlCol="0">
            <a:spAutoFit/>
          </a:bodyPr>
          <a:lstStyle/>
          <a:p>
            <a:r>
              <a:rPr lang="en-IT" dirty="0"/>
              <a:t>See reference [11]</a:t>
            </a:r>
          </a:p>
        </p:txBody>
      </p:sp>
      <p:pic>
        <p:nvPicPr>
          <p:cNvPr id="8" name="Picture 7" descr="A screenshot of a music video&#10;&#10;AI-generated content may be incorrect.">
            <a:extLst>
              <a:ext uri="{FF2B5EF4-FFF2-40B4-BE49-F238E27FC236}">
                <a16:creationId xmlns:a16="http://schemas.microsoft.com/office/drawing/2014/main" id="{851ACE0F-237E-836F-135D-A5F1E51AD22E}"/>
              </a:ext>
            </a:extLst>
          </p:cNvPr>
          <p:cNvPicPr>
            <a:picLocks noChangeAspect="1"/>
          </p:cNvPicPr>
          <p:nvPr/>
        </p:nvPicPr>
        <p:blipFill>
          <a:blip r:embed="rId4"/>
          <a:stretch>
            <a:fillRect/>
          </a:stretch>
        </p:blipFill>
        <p:spPr>
          <a:xfrm>
            <a:off x="7752184" y="2356001"/>
            <a:ext cx="3079359" cy="3717032"/>
          </a:xfrm>
          <a:prstGeom prst="rect">
            <a:avLst/>
          </a:prstGeom>
        </p:spPr>
      </p:pic>
      <p:pic>
        <p:nvPicPr>
          <p:cNvPr id="10" name="Picture 9" descr="A diagram of a graph&#10;&#10;AI-generated content may be incorrect.">
            <a:extLst>
              <a:ext uri="{FF2B5EF4-FFF2-40B4-BE49-F238E27FC236}">
                <a16:creationId xmlns:a16="http://schemas.microsoft.com/office/drawing/2014/main" id="{D27A3B88-BED0-076E-7A99-1E51FA692B2E}"/>
              </a:ext>
            </a:extLst>
          </p:cNvPr>
          <p:cNvPicPr>
            <a:picLocks noChangeAspect="1"/>
          </p:cNvPicPr>
          <p:nvPr/>
        </p:nvPicPr>
        <p:blipFill>
          <a:blip r:embed="rId5"/>
          <a:stretch>
            <a:fillRect/>
          </a:stretch>
        </p:blipFill>
        <p:spPr>
          <a:xfrm>
            <a:off x="839416" y="4539320"/>
            <a:ext cx="5936196" cy="1943974"/>
          </a:xfrm>
          <a:prstGeom prst="rect">
            <a:avLst/>
          </a:prstGeom>
        </p:spPr>
      </p:pic>
    </p:spTree>
    <p:extLst>
      <p:ext uri="{BB962C8B-B14F-4D97-AF65-F5344CB8AC3E}">
        <p14:creationId xmlns:p14="http://schemas.microsoft.com/office/powerpoint/2010/main" val="2411324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56A9F-B9A2-1540-AC87-955D88A55920}"/>
              </a:ext>
            </a:extLst>
          </p:cNvPr>
          <p:cNvSpPr>
            <a:spLocks noGrp="1"/>
          </p:cNvSpPr>
          <p:nvPr>
            <p:ph type="title"/>
          </p:nvPr>
        </p:nvSpPr>
        <p:spPr/>
        <p:txBody>
          <a:bodyPr/>
          <a:lstStyle/>
          <a:p>
            <a:r>
              <a:rPr lang="en-GB" dirty="0" err="1"/>
              <a:t>ChoCo's</a:t>
            </a:r>
            <a:r>
              <a:rPr lang="en-GB" dirty="0"/>
              <a:t> Workflow: Standardizing Notations</a:t>
            </a:r>
            <a:endParaRPr lang="en-IT" dirty="0"/>
          </a:p>
        </p:txBody>
      </p:sp>
      <p:sp>
        <p:nvSpPr>
          <p:cNvPr id="3" name="Text Placeholder 2">
            <a:extLst>
              <a:ext uri="{FF2B5EF4-FFF2-40B4-BE49-F238E27FC236}">
                <a16:creationId xmlns:a16="http://schemas.microsoft.com/office/drawing/2014/main" id="{4B43E6C7-1C14-FB00-40F8-98C46314B8A2}"/>
              </a:ext>
            </a:extLst>
          </p:cNvPr>
          <p:cNvSpPr>
            <a:spLocks noGrp="1"/>
          </p:cNvSpPr>
          <p:nvPr>
            <p:ph type="body" sz="quarter" idx="11"/>
          </p:nvPr>
        </p:nvSpPr>
        <p:spPr/>
        <p:txBody>
          <a:bodyPr/>
          <a:lstStyle/>
          <a:p>
            <a:r>
              <a:rPr lang="en-GB" b="1" dirty="0"/>
              <a:t>Method:</a:t>
            </a:r>
            <a:r>
              <a:rPr lang="en-GB" dirty="0"/>
              <a:t> The </a:t>
            </a:r>
            <a:r>
              <a:rPr lang="en-GB" b="1" dirty="0" err="1"/>
              <a:t>JAMifier</a:t>
            </a:r>
            <a:r>
              <a:rPr lang="en-GB" dirty="0"/>
              <a:t> standardises formats; the </a:t>
            </a:r>
            <a:r>
              <a:rPr lang="en-GB" b="1" dirty="0" err="1"/>
              <a:t>Chonverter</a:t>
            </a:r>
            <a:r>
              <a:rPr lang="en-GB" dirty="0"/>
              <a:t> converts diverse notations (e.g., </a:t>
            </a:r>
            <a:r>
              <a:rPr lang="en-GB" dirty="0" err="1"/>
              <a:t>Leadsheet</a:t>
            </a:r>
            <a:r>
              <a:rPr lang="en-GB" dirty="0"/>
              <a:t> to Roman numerals).</a:t>
            </a:r>
            <a:endParaRPr lang="en-IT" dirty="0"/>
          </a:p>
        </p:txBody>
      </p:sp>
      <p:pic>
        <p:nvPicPr>
          <p:cNvPr id="5" name="Picture 4" descr="A diagram of a computer&#10;&#10;AI-generated content may be incorrect.">
            <a:extLst>
              <a:ext uri="{FF2B5EF4-FFF2-40B4-BE49-F238E27FC236}">
                <a16:creationId xmlns:a16="http://schemas.microsoft.com/office/drawing/2014/main" id="{393CDD4A-A2B5-9CE1-30BA-A7DDA2B76161}"/>
              </a:ext>
            </a:extLst>
          </p:cNvPr>
          <p:cNvPicPr>
            <a:picLocks noChangeAspect="1"/>
          </p:cNvPicPr>
          <p:nvPr/>
        </p:nvPicPr>
        <p:blipFill>
          <a:blip r:embed="rId3"/>
          <a:stretch>
            <a:fillRect/>
          </a:stretch>
        </p:blipFill>
        <p:spPr>
          <a:xfrm>
            <a:off x="1643709" y="2060848"/>
            <a:ext cx="9017044" cy="4224105"/>
          </a:xfrm>
          <a:prstGeom prst="rect">
            <a:avLst/>
          </a:prstGeom>
        </p:spPr>
      </p:pic>
      <p:sp>
        <p:nvSpPr>
          <p:cNvPr id="6" name="TextBox 5">
            <a:extLst>
              <a:ext uri="{FF2B5EF4-FFF2-40B4-BE49-F238E27FC236}">
                <a16:creationId xmlns:a16="http://schemas.microsoft.com/office/drawing/2014/main" id="{6320DABA-1B32-85F0-DAAF-A6BF46FD90D7}"/>
              </a:ext>
            </a:extLst>
          </p:cNvPr>
          <p:cNvSpPr txBox="1"/>
          <p:nvPr/>
        </p:nvSpPr>
        <p:spPr>
          <a:xfrm>
            <a:off x="8760296" y="6457569"/>
            <a:ext cx="1900457" cy="369332"/>
          </a:xfrm>
          <a:prstGeom prst="rect">
            <a:avLst/>
          </a:prstGeom>
          <a:noFill/>
        </p:spPr>
        <p:txBody>
          <a:bodyPr wrap="none" rtlCol="0">
            <a:spAutoFit/>
          </a:bodyPr>
          <a:lstStyle/>
          <a:p>
            <a:r>
              <a:rPr lang="en-IT" dirty="0"/>
              <a:t>See reference [11]</a:t>
            </a:r>
          </a:p>
        </p:txBody>
      </p:sp>
    </p:spTree>
    <p:extLst>
      <p:ext uri="{BB962C8B-B14F-4D97-AF65-F5344CB8AC3E}">
        <p14:creationId xmlns:p14="http://schemas.microsoft.com/office/powerpoint/2010/main" val="2082613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C32E6-0514-1404-5872-D8E8F40F0C5A}"/>
              </a:ext>
            </a:extLst>
          </p:cNvPr>
          <p:cNvSpPr>
            <a:spLocks noGrp="1"/>
          </p:cNvSpPr>
          <p:nvPr>
            <p:ph type="title"/>
          </p:nvPr>
        </p:nvSpPr>
        <p:spPr/>
        <p:txBody>
          <a:bodyPr/>
          <a:lstStyle/>
          <a:p>
            <a:r>
              <a:rPr lang="en-GB" dirty="0" err="1"/>
              <a:t>ChoCo's</a:t>
            </a:r>
            <a:r>
              <a:rPr lang="en-GB" dirty="0"/>
              <a:t> Limit: missing provenance data</a:t>
            </a:r>
            <a:endParaRPr lang="en-IT" dirty="0"/>
          </a:p>
        </p:txBody>
      </p:sp>
      <p:sp>
        <p:nvSpPr>
          <p:cNvPr id="3" name="Text Placeholder 2">
            <a:extLst>
              <a:ext uri="{FF2B5EF4-FFF2-40B4-BE49-F238E27FC236}">
                <a16:creationId xmlns:a16="http://schemas.microsoft.com/office/drawing/2014/main" id="{7AB62E70-A000-60D4-5CE4-A78142F6B203}"/>
              </a:ext>
            </a:extLst>
          </p:cNvPr>
          <p:cNvSpPr>
            <a:spLocks noGrp="1"/>
          </p:cNvSpPr>
          <p:nvPr>
            <p:ph type="body" sz="quarter" idx="11"/>
          </p:nvPr>
        </p:nvSpPr>
        <p:spPr>
          <a:xfrm>
            <a:off x="527051" y="1412875"/>
            <a:ext cx="3408709" cy="4320381"/>
          </a:xfrm>
        </p:spPr>
        <p:txBody>
          <a:bodyPr anchor="ctr"/>
          <a:lstStyle/>
          <a:p>
            <a:r>
              <a:rPr lang="en-GB" b="1" dirty="0"/>
              <a:t>Shortcoming:</a:t>
            </a:r>
            <a:r>
              <a:rPr lang="en-GB" dirty="0"/>
              <a:t> Success was largely structural.</a:t>
            </a:r>
          </a:p>
          <a:p>
            <a:endParaRPr lang="en-GB" dirty="0"/>
          </a:p>
          <a:p>
            <a:r>
              <a:rPr lang="en-GB" b="1" dirty="0"/>
              <a:t>Provenance</a:t>
            </a:r>
            <a:r>
              <a:rPr lang="en-GB" dirty="0"/>
              <a:t>: The Jams ontology models the provenance of annotations, but the datasets have a provenance gap (3.9% provenance info).</a:t>
            </a:r>
          </a:p>
          <a:p>
            <a:endParaRPr lang="en-GB" dirty="0"/>
          </a:p>
          <a:p>
            <a:r>
              <a:rPr lang="en-GB" dirty="0"/>
              <a:t>Provenance is key to capture the </a:t>
            </a:r>
            <a:r>
              <a:rPr lang="en-GB" b="1" dirty="0"/>
              <a:t>subjectivity</a:t>
            </a:r>
            <a:r>
              <a:rPr lang="en-GB" dirty="0"/>
              <a:t> of the annotations.</a:t>
            </a:r>
          </a:p>
        </p:txBody>
      </p:sp>
      <p:pic>
        <p:nvPicPr>
          <p:cNvPr id="5" name="Picture 4" descr="A screenshot of a diagram&#10;&#10;AI-generated content may be incorrect.">
            <a:extLst>
              <a:ext uri="{FF2B5EF4-FFF2-40B4-BE49-F238E27FC236}">
                <a16:creationId xmlns:a16="http://schemas.microsoft.com/office/drawing/2014/main" id="{508BF71D-1186-61E3-14D1-AB794380F140}"/>
              </a:ext>
            </a:extLst>
          </p:cNvPr>
          <p:cNvPicPr>
            <a:picLocks noChangeAspect="1"/>
          </p:cNvPicPr>
          <p:nvPr/>
        </p:nvPicPr>
        <p:blipFill>
          <a:blip r:embed="rId3"/>
          <a:stretch>
            <a:fillRect/>
          </a:stretch>
        </p:blipFill>
        <p:spPr>
          <a:xfrm>
            <a:off x="3935760" y="1556792"/>
            <a:ext cx="8283140" cy="4175398"/>
          </a:xfrm>
          <a:prstGeom prst="rect">
            <a:avLst/>
          </a:prstGeom>
        </p:spPr>
      </p:pic>
      <p:sp>
        <p:nvSpPr>
          <p:cNvPr id="6" name="TextBox 5">
            <a:extLst>
              <a:ext uri="{FF2B5EF4-FFF2-40B4-BE49-F238E27FC236}">
                <a16:creationId xmlns:a16="http://schemas.microsoft.com/office/drawing/2014/main" id="{53174A84-35CB-90B7-2E48-74032E0FA460}"/>
              </a:ext>
            </a:extLst>
          </p:cNvPr>
          <p:cNvSpPr txBox="1"/>
          <p:nvPr/>
        </p:nvSpPr>
        <p:spPr>
          <a:xfrm>
            <a:off x="8760296" y="6457569"/>
            <a:ext cx="1900457" cy="369332"/>
          </a:xfrm>
          <a:prstGeom prst="rect">
            <a:avLst/>
          </a:prstGeom>
          <a:noFill/>
        </p:spPr>
        <p:txBody>
          <a:bodyPr wrap="none" rtlCol="0">
            <a:spAutoFit/>
          </a:bodyPr>
          <a:lstStyle/>
          <a:p>
            <a:r>
              <a:rPr lang="en-IT" dirty="0"/>
              <a:t>See reference [11]</a:t>
            </a:r>
          </a:p>
        </p:txBody>
      </p:sp>
    </p:spTree>
    <p:extLst>
      <p:ext uri="{BB962C8B-B14F-4D97-AF65-F5344CB8AC3E}">
        <p14:creationId xmlns:p14="http://schemas.microsoft.com/office/powerpoint/2010/main" val="1834417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38BA2-C2E5-6B29-E1D6-07496D1B44FB}"/>
              </a:ext>
            </a:extLst>
          </p:cNvPr>
          <p:cNvSpPr>
            <a:spLocks noGrp="1"/>
          </p:cNvSpPr>
          <p:nvPr>
            <p:ph type="title"/>
          </p:nvPr>
        </p:nvSpPr>
        <p:spPr>
          <a:xfrm>
            <a:off x="263352" y="116632"/>
            <a:ext cx="4824536" cy="432147"/>
          </a:xfrm>
          <a:solidFill>
            <a:srgbClr val="D89C4A"/>
          </a:solidFill>
          <a:effectLst>
            <a:glow>
              <a:schemeClr val="accent1"/>
            </a:glow>
            <a:outerShdw sx="1000" sy="1000" algn="ctr" rotWithShape="0">
              <a:srgbClr val="000000"/>
            </a:outerShdw>
            <a:softEdge rad="50800"/>
          </a:effectLst>
        </p:spPr>
        <p:txBody>
          <a:bodyPr/>
          <a:lstStyle/>
          <a:p>
            <a:r>
              <a:rPr lang="en-GB" dirty="0"/>
              <a:t>Data Quality is an Ethical Imperative</a:t>
            </a:r>
            <a:endParaRPr lang="en-IT" dirty="0"/>
          </a:p>
        </p:txBody>
      </p:sp>
      <p:sp>
        <p:nvSpPr>
          <p:cNvPr id="3" name="Text Placeholder 2">
            <a:extLst>
              <a:ext uri="{FF2B5EF4-FFF2-40B4-BE49-F238E27FC236}">
                <a16:creationId xmlns:a16="http://schemas.microsoft.com/office/drawing/2014/main" id="{40718F9A-1CBB-2972-0B54-6AC24582A89D}"/>
              </a:ext>
            </a:extLst>
          </p:cNvPr>
          <p:cNvSpPr>
            <a:spLocks noGrp="1"/>
          </p:cNvSpPr>
          <p:nvPr>
            <p:ph type="body" sz="quarter" idx="11"/>
          </p:nvPr>
        </p:nvSpPr>
        <p:spPr>
          <a:xfrm>
            <a:off x="2423592" y="548779"/>
            <a:ext cx="11233149" cy="359941"/>
          </a:xfrm>
        </p:spPr>
        <p:txBody>
          <a:bodyPr/>
          <a:lstStyle/>
          <a:p>
            <a:pPr algn="ctr"/>
            <a:r>
              <a:rPr lang="en-GB" dirty="0">
                <a:solidFill>
                  <a:schemeClr val="bg1"/>
                </a:solidFill>
              </a:rPr>
              <a:t>Data quality is not a technical detail, but an ethical obligation to future generations.</a:t>
            </a:r>
            <a:endParaRPr lang="en-IT" dirty="0">
              <a:solidFill>
                <a:schemeClr val="bg1"/>
              </a:solidFill>
            </a:endParaRPr>
          </a:p>
        </p:txBody>
      </p:sp>
      <p:sp>
        <p:nvSpPr>
          <p:cNvPr id="6" name="TextBox 5">
            <a:extLst>
              <a:ext uri="{FF2B5EF4-FFF2-40B4-BE49-F238E27FC236}">
                <a16:creationId xmlns:a16="http://schemas.microsoft.com/office/drawing/2014/main" id="{A47C79E6-31FA-F241-A502-E0CB15638C6C}"/>
              </a:ext>
            </a:extLst>
          </p:cNvPr>
          <p:cNvSpPr txBox="1"/>
          <p:nvPr/>
        </p:nvSpPr>
        <p:spPr>
          <a:xfrm>
            <a:off x="0" y="6581001"/>
            <a:ext cx="2039845" cy="276999"/>
          </a:xfrm>
          <a:prstGeom prst="rect">
            <a:avLst/>
          </a:prstGeom>
          <a:noFill/>
        </p:spPr>
        <p:txBody>
          <a:bodyPr wrap="square">
            <a:spAutoFit/>
          </a:bodyPr>
          <a:lstStyle/>
          <a:p>
            <a:r>
              <a:rPr lang="en-GB" sz="1200" dirty="0">
                <a:solidFill>
                  <a:schemeClr val="bg1"/>
                </a:solidFill>
              </a:rPr>
              <a:t>Image generated with </a:t>
            </a:r>
            <a:r>
              <a:rPr lang="en-GB" sz="1200" dirty="0" err="1">
                <a:solidFill>
                  <a:schemeClr val="bg1"/>
                </a:solidFill>
              </a:rPr>
              <a:t>Krea.ai</a:t>
            </a:r>
            <a:endParaRPr lang="en-IT" sz="1200" dirty="0">
              <a:solidFill>
                <a:schemeClr val="bg1"/>
              </a:solidFill>
            </a:endParaRPr>
          </a:p>
        </p:txBody>
      </p:sp>
    </p:spTree>
    <p:extLst>
      <p:ext uri="{BB962C8B-B14F-4D97-AF65-F5344CB8AC3E}">
        <p14:creationId xmlns:p14="http://schemas.microsoft.com/office/powerpoint/2010/main" val="4236034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42F3B-457D-2E26-6F2E-29C986F42D36}"/>
              </a:ext>
            </a:extLst>
          </p:cNvPr>
          <p:cNvSpPr>
            <a:spLocks noGrp="1"/>
          </p:cNvSpPr>
          <p:nvPr>
            <p:ph type="title"/>
          </p:nvPr>
        </p:nvSpPr>
        <p:spPr/>
        <p:txBody>
          <a:bodyPr/>
          <a:lstStyle/>
          <a:p>
            <a:r>
              <a:rPr lang="en-GB" dirty="0" err="1"/>
              <a:t>Modeling</a:t>
            </a:r>
            <a:r>
              <a:rPr lang="en-GB" dirty="0"/>
              <a:t> the Annotation Situation</a:t>
            </a:r>
            <a:endParaRPr lang="en-IT" dirty="0"/>
          </a:p>
        </p:txBody>
      </p:sp>
      <p:sp>
        <p:nvSpPr>
          <p:cNvPr id="3" name="Text Placeholder 2">
            <a:extLst>
              <a:ext uri="{FF2B5EF4-FFF2-40B4-BE49-F238E27FC236}">
                <a16:creationId xmlns:a16="http://schemas.microsoft.com/office/drawing/2014/main" id="{D7C9372D-A074-3B6B-470A-2CD59795A631}"/>
              </a:ext>
            </a:extLst>
          </p:cNvPr>
          <p:cNvSpPr>
            <a:spLocks noGrp="1"/>
          </p:cNvSpPr>
          <p:nvPr>
            <p:ph type="body" sz="quarter" idx="11"/>
          </p:nvPr>
        </p:nvSpPr>
        <p:spPr>
          <a:xfrm>
            <a:off x="527052" y="1412875"/>
            <a:ext cx="3436152" cy="4320381"/>
          </a:xfrm>
        </p:spPr>
        <p:txBody>
          <a:bodyPr/>
          <a:lstStyle/>
          <a:p>
            <a:r>
              <a:rPr lang="en-GB" b="1" dirty="0"/>
              <a:t>Solution:</a:t>
            </a:r>
            <a:r>
              <a:rPr lang="en-GB" dirty="0"/>
              <a:t> Make bias </a:t>
            </a:r>
            <a:r>
              <a:rPr lang="en-GB" b="1" dirty="0"/>
              <a:t>explicit</a:t>
            </a:r>
            <a:r>
              <a:rPr lang="en-GB" dirty="0"/>
              <a:t> by modelling the </a:t>
            </a:r>
            <a:r>
              <a:rPr lang="en-GB" b="1" dirty="0"/>
              <a:t>context</a:t>
            </a:r>
            <a:r>
              <a:rPr lang="en-GB" dirty="0"/>
              <a:t> of data creation. </a:t>
            </a:r>
          </a:p>
          <a:p>
            <a:endParaRPr lang="en-GB" dirty="0"/>
          </a:p>
          <a:p>
            <a:r>
              <a:rPr lang="en-GB" dirty="0"/>
              <a:t>Move from asserting </a:t>
            </a:r>
            <a:r>
              <a:rPr lang="en-GB" b="1" dirty="0"/>
              <a:t>Facts</a:t>
            </a:r>
            <a:r>
              <a:rPr lang="en-GB" dirty="0"/>
              <a:t> to </a:t>
            </a:r>
            <a:r>
              <a:rPr lang="en-GB" b="1" dirty="0"/>
              <a:t>Contextualising Beliefs</a:t>
            </a:r>
            <a:r>
              <a:rPr lang="en-GB" dirty="0"/>
              <a:t>.</a:t>
            </a:r>
          </a:p>
          <a:p>
            <a:endParaRPr lang="en-GB" dirty="0"/>
          </a:p>
          <a:p>
            <a:r>
              <a:rPr lang="en-GB" dirty="0"/>
              <a:t>This pattern captures </a:t>
            </a:r>
            <a:r>
              <a:rPr lang="en-GB" b="1" dirty="0"/>
              <a:t>Who, When, and For What Purpose</a:t>
            </a:r>
            <a:r>
              <a:rPr lang="en-GB" dirty="0"/>
              <a:t> the label was created, allowing contested views to co-exist.</a:t>
            </a:r>
            <a:endParaRPr lang="en-IT" dirty="0"/>
          </a:p>
        </p:txBody>
      </p:sp>
      <p:pic>
        <p:nvPicPr>
          <p:cNvPr id="5" name="Picture 4" descr="A diagram of a company&#10;&#10;AI-generated content may be incorrect.">
            <a:extLst>
              <a:ext uri="{FF2B5EF4-FFF2-40B4-BE49-F238E27FC236}">
                <a16:creationId xmlns:a16="http://schemas.microsoft.com/office/drawing/2014/main" id="{3EE36F02-91BC-2F66-AE2D-2E4808A7EEB4}"/>
              </a:ext>
            </a:extLst>
          </p:cNvPr>
          <p:cNvPicPr>
            <a:picLocks noChangeAspect="1"/>
          </p:cNvPicPr>
          <p:nvPr/>
        </p:nvPicPr>
        <p:blipFill>
          <a:blip r:embed="rId3"/>
          <a:stretch>
            <a:fillRect/>
          </a:stretch>
        </p:blipFill>
        <p:spPr>
          <a:xfrm>
            <a:off x="3508828" y="1172356"/>
            <a:ext cx="8776364" cy="3840819"/>
          </a:xfrm>
          <a:prstGeom prst="rect">
            <a:avLst/>
          </a:prstGeom>
        </p:spPr>
      </p:pic>
      <p:sp>
        <p:nvSpPr>
          <p:cNvPr id="6" name="TextBox 5">
            <a:extLst>
              <a:ext uri="{FF2B5EF4-FFF2-40B4-BE49-F238E27FC236}">
                <a16:creationId xmlns:a16="http://schemas.microsoft.com/office/drawing/2014/main" id="{3DF4EBB5-8A88-D7BA-4F36-13A19E3C3C35}"/>
              </a:ext>
            </a:extLst>
          </p:cNvPr>
          <p:cNvSpPr txBox="1"/>
          <p:nvPr/>
        </p:nvSpPr>
        <p:spPr>
          <a:xfrm>
            <a:off x="8760296" y="6457569"/>
            <a:ext cx="1783437" cy="369332"/>
          </a:xfrm>
          <a:prstGeom prst="rect">
            <a:avLst/>
          </a:prstGeom>
          <a:noFill/>
        </p:spPr>
        <p:txBody>
          <a:bodyPr wrap="none" rtlCol="0">
            <a:spAutoFit/>
          </a:bodyPr>
          <a:lstStyle/>
          <a:p>
            <a:r>
              <a:rPr lang="en-IT" dirty="0"/>
              <a:t>See reference [9]</a:t>
            </a:r>
          </a:p>
        </p:txBody>
      </p:sp>
    </p:spTree>
    <p:extLst>
      <p:ext uri="{BB962C8B-B14F-4D97-AF65-F5344CB8AC3E}">
        <p14:creationId xmlns:p14="http://schemas.microsoft.com/office/powerpoint/2010/main" val="927807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a:stretch>
        </a:blipFill>
        <a:effectLst/>
      </p:bgPr>
    </p:bg>
    <p:spTree>
      <p:nvGrpSpPr>
        <p:cNvPr id="1" name="">
          <a:extLst>
            <a:ext uri="{FF2B5EF4-FFF2-40B4-BE49-F238E27FC236}">
              <a16:creationId xmlns:a16="http://schemas.microsoft.com/office/drawing/2014/main" id="{066EB089-F2A0-CD68-ECD4-890A41EC99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769EFF-F57E-A46A-79C9-21E2DFADCD33}"/>
              </a:ext>
            </a:extLst>
          </p:cNvPr>
          <p:cNvSpPr>
            <a:spLocks noGrp="1"/>
          </p:cNvSpPr>
          <p:nvPr>
            <p:ph type="title"/>
          </p:nvPr>
        </p:nvSpPr>
        <p:spPr>
          <a:xfrm>
            <a:off x="1883569" y="3032956"/>
            <a:ext cx="8424862" cy="540060"/>
          </a:xfrm>
        </p:spPr>
        <p:txBody>
          <a:bodyPr/>
          <a:lstStyle/>
          <a:p>
            <a:pPr algn="ctr"/>
            <a:r>
              <a:rPr lang="en-GB" dirty="0"/>
              <a:t>Present and future…</a:t>
            </a:r>
            <a:endParaRPr lang="en-IT" dirty="0"/>
          </a:p>
        </p:txBody>
      </p:sp>
      <p:sp>
        <p:nvSpPr>
          <p:cNvPr id="3" name="TextBox 2">
            <a:extLst>
              <a:ext uri="{FF2B5EF4-FFF2-40B4-BE49-F238E27FC236}">
                <a16:creationId xmlns:a16="http://schemas.microsoft.com/office/drawing/2014/main" id="{6F43A469-3774-7773-9C98-F5231685B25F}"/>
              </a:ext>
            </a:extLst>
          </p:cNvPr>
          <p:cNvSpPr txBox="1"/>
          <p:nvPr/>
        </p:nvSpPr>
        <p:spPr>
          <a:xfrm>
            <a:off x="9408368" y="-4894"/>
            <a:ext cx="2789481" cy="276999"/>
          </a:xfrm>
          <a:prstGeom prst="rect">
            <a:avLst/>
          </a:prstGeom>
          <a:noFill/>
        </p:spPr>
        <p:txBody>
          <a:bodyPr wrap="square">
            <a:spAutoFit/>
          </a:bodyPr>
          <a:lstStyle/>
          <a:p>
            <a:r>
              <a:rPr lang="en-GB" sz="1200" dirty="0"/>
              <a:t>Background image generated with </a:t>
            </a:r>
            <a:r>
              <a:rPr lang="en-GB" sz="1200" dirty="0" err="1"/>
              <a:t>Krea.ai</a:t>
            </a:r>
            <a:endParaRPr lang="en-IT" sz="1200" dirty="0"/>
          </a:p>
        </p:txBody>
      </p:sp>
    </p:spTree>
    <p:extLst>
      <p:ext uri="{BB962C8B-B14F-4D97-AF65-F5344CB8AC3E}">
        <p14:creationId xmlns:p14="http://schemas.microsoft.com/office/powerpoint/2010/main" val="129692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BAD1-55B8-8615-CEDA-0929ADADAA3E}"/>
              </a:ext>
            </a:extLst>
          </p:cNvPr>
          <p:cNvSpPr>
            <a:spLocks noGrp="1"/>
          </p:cNvSpPr>
          <p:nvPr>
            <p:ph type="title"/>
          </p:nvPr>
        </p:nvSpPr>
        <p:spPr/>
        <p:txBody>
          <a:bodyPr/>
          <a:lstStyle/>
          <a:p>
            <a:r>
              <a:rPr lang="en-GB" dirty="0"/>
              <a:t>A Collective Vision: The Virtuous Projects</a:t>
            </a:r>
            <a:endParaRPr lang="en-IT" dirty="0"/>
          </a:p>
        </p:txBody>
      </p:sp>
      <p:sp>
        <p:nvSpPr>
          <p:cNvPr id="3" name="Text Placeholder 2">
            <a:extLst>
              <a:ext uri="{FF2B5EF4-FFF2-40B4-BE49-F238E27FC236}">
                <a16:creationId xmlns:a16="http://schemas.microsoft.com/office/drawing/2014/main" id="{E16B2D93-43E4-EE48-92CF-161CE1E91E24}"/>
              </a:ext>
            </a:extLst>
          </p:cNvPr>
          <p:cNvSpPr>
            <a:spLocks noGrp="1"/>
          </p:cNvSpPr>
          <p:nvPr>
            <p:ph type="body" sz="quarter" idx="11"/>
          </p:nvPr>
        </p:nvSpPr>
        <p:spPr/>
        <p:txBody>
          <a:bodyPr/>
          <a:lstStyle/>
          <a:p>
            <a:pPr algn="ctr"/>
            <a:r>
              <a:rPr lang="en-GB" b="1" dirty="0"/>
              <a:t>Context:</a:t>
            </a:r>
            <a:r>
              <a:rPr lang="en-GB" dirty="0"/>
              <a:t> Our work sits within a larger, global, virtuous movement towards standards and linked data.</a:t>
            </a:r>
            <a:endParaRPr lang="en-IT" dirty="0"/>
          </a:p>
        </p:txBody>
      </p:sp>
      <p:pic>
        <p:nvPicPr>
          <p:cNvPr id="13314" name="Picture 2" descr="DARIAH">
            <a:extLst>
              <a:ext uri="{FF2B5EF4-FFF2-40B4-BE49-F238E27FC236}">
                <a16:creationId xmlns:a16="http://schemas.microsoft.com/office/drawing/2014/main" id="{CC48C255-4073-8690-5DFA-FBBF317D9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288" y="4958907"/>
            <a:ext cx="4411712" cy="1415699"/>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Getty Vocabularies as LOD (Getty Research Institute)">
            <a:extLst>
              <a:ext uri="{FF2B5EF4-FFF2-40B4-BE49-F238E27FC236}">
                <a16:creationId xmlns:a16="http://schemas.microsoft.com/office/drawing/2014/main" id="{BCE689F3-C96E-8C66-7ED2-55FE83759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217" y="2547622"/>
            <a:ext cx="3672408" cy="1762756"/>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07600B0C-DAA0-C703-3E4B-62795522F3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307" y="2547622"/>
            <a:ext cx="2775538" cy="2828574"/>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a:extLst>
              <a:ext uri="{FF2B5EF4-FFF2-40B4-BE49-F238E27FC236}">
                <a16:creationId xmlns:a16="http://schemas.microsoft.com/office/drawing/2014/main" id="{A8952450-2F02-DDB6-607D-CCE4246EF4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8402" y="2663031"/>
            <a:ext cx="2400300" cy="3390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C391B2-0219-238D-CCE5-1F65768E90B1}"/>
              </a:ext>
            </a:extLst>
          </p:cNvPr>
          <p:cNvSpPr txBox="1"/>
          <p:nvPr/>
        </p:nvSpPr>
        <p:spPr>
          <a:xfrm>
            <a:off x="8007358" y="6477731"/>
            <a:ext cx="2801344" cy="369332"/>
          </a:xfrm>
          <a:prstGeom prst="rect">
            <a:avLst/>
          </a:prstGeom>
          <a:noFill/>
        </p:spPr>
        <p:txBody>
          <a:bodyPr wrap="none" rtlCol="0">
            <a:spAutoFit/>
          </a:bodyPr>
          <a:lstStyle/>
          <a:p>
            <a:r>
              <a:rPr lang="en-IT" dirty="0"/>
              <a:t>See references [4,18,19,20]</a:t>
            </a:r>
          </a:p>
        </p:txBody>
      </p:sp>
    </p:spTree>
    <p:extLst>
      <p:ext uri="{BB962C8B-B14F-4D97-AF65-F5344CB8AC3E}">
        <p14:creationId xmlns:p14="http://schemas.microsoft.com/office/powerpoint/2010/main" val="449185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D21B-1DEC-7B94-2E76-4FBDFFB876E0}"/>
              </a:ext>
            </a:extLst>
          </p:cNvPr>
          <p:cNvSpPr>
            <a:spLocks noGrp="1"/>
          </p:cNvSpPr>
          <p:nvPr>
            <p:ph type="title"/>
          </p:nvPr>
        </p:nvSpPr>
        <p:spPr/>
        <p:txBody>
          <a:bodyPr/>
          <a:lstStyle/>
          <a:p>
            <a:r>
              <a:rPr lang="en-GB" dirty="0"/>
              <a:t>The European Policy Context</a:t>
            </a:r>
            <a:endParaRPr lang="en-IT" dirty="0"/>
          </a:p>
        </p:txBody>
      </p:sp>
      <p:sp>
        <p:nvSpPr>
          <p:cNvPr id="3" name="Text Placeholder 2">
            <a:extLst>
              <a:ext uri="{FF2B5EF4-FFF2-40B4-BE49-F238E27FC236}">
                <a16:creationId xmlns:a16="http://schemas.microsoft.com/office/drawing/2014/main" id="{8E1E5ACF-7D8C-F9F4-E79E-6321876EEA67}"/>
              </a:ext>
            </a:extLst>
          </p:cNvPr>
          <p:cNvSpPr>
            <a:spLocks noGrp="1"/>
          </p:cNvSpPr>
          <p:nvPr>
            <p:ph type="body" sz="quarter" idx="11"/>
          </p:nvPr>
        </p:nvSpPr>
        <p:spPr/>
        <p:txBody>
          <a:bodyPr/>
          <a:lstStyle/>
          <a:p>
            <a:r>
              <a:rPr lang="en-GB" b="1" dirty="0"/>
              <a:t>Policy:</a:t>
            </a:r>
            <a:r>
              <a:rPr lang="en-GB" dirty="0"/>
              <a:t> The </a:t>
            </a:r>
            <a:r>
              <a:rPr lang="en-GB" b="1" dirty="0"/>
              <a:t>ECCCH</a:t>
            </a:r>
            <a:r>
              <a:rPr lang="en-GB" dirty="0"/>
              <a:t> and </a:t>
            </a:r>
            <a:r>
              <a:rPr lang="en-GB" b="1" dirty="0"/>
              <a:t>DS4CH</a:t>
            </a:r>
            <a:r>
              <a:rPr lang="en-GB" dirty="0"/>
              <a:t> are strategic opportunities to build a trustworthy digital ecosystem.</a:t>
            </a:r>
          </a:p>
          <a:p>
            <a:r>
              <a:rPr lang="en-GB" b="1" dirty="0"/>
              <a:t>Emphasis: </a:t>
            </a:r>
            <a:r>
              <a:rPr lang="en-GB" dirty="0"/>
              <a:t>FAIR principles, ethical and multi-contextual enrichment of cultural heritage data.</a:t>
            </a:r>
            <a:endParaRPr lang="en-IT" b="1" dirty="0"/>
          </a:p>
        </p:txBody>
      </p:sp>
      <p:pic>
        <p:nvPicPr>
          <p:cNvPr id="14338" name="Picture 2" descr="Echoes Logo and Automata Logo">
            <a:extLst>
              <a:ext uri="{FF2B5EF4-FFF2-40B4-BE49-F238E27FC236}">
                <a16:creationId xmlns:a16="http://schemas.microsoft.com/office/drawing/2014/main" id="{B113C2DD-D966-4D9A-0BA0-BB047BA2E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089" y="5532110"/>
            <a:ext cx="2808312" cy="111637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TEXTaiLES mark">
            <a:extLst>
              <a:ext uri="{FF2B5EF4-FFF2-40B4-BE49-F238E27FC236}">
                <a16:creationId xmlns:a16="http://schemas.microsoft.com/office/drawing/2014/main" id="{C7D85885-49A3-38FA-9256-3694A0DFFC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512" y="3429000"/>
            <a:ext cx="5700473" cy="138949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ERITALISE logo">
            <a:extLst>
              <a:ext uri="{FF2B5EF4-FFF2-40B4-BE49-F238E27FC236}">
                <a16:creationId xmlns:a16="http://schemas.microsoft.com/office/drawing/2014/main" id="{C3625A41-DF3C-78F5-446F-8A03466BB3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2837" y="4622646"/>
            <a:ext cx="5517609" cy="104532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Echoes – Eccch Logo">
            <a:extLst>
              <a:ext uri="{FF2B5EF4-FFF2-40B4-BE49-F238E27FC236}">
                <a16:creationId xmlns:a16="http://schemas.microsoft.com/office/drawing/2014/main" id="{EB2951B5-31FD-BDB4-1BFF-F0F09DA58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975" y="2624481"/>
            <a:ext cx="4711700" cy="101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9EB675-B19A-B9A1-C98C-4F4FF2311CED}"/>
              </a:ext>
            </a:extLst>
          </p:cNvPr>
          <p:cNvSpPr txBox="1"/>
          <p:nvPr/>
        </p:nvSpPr>
        <p:spPr>
          <a:xfrm>
            <a:off x="1094927" y="6463821"/>
            <a:ext cx="3157211" cy="369332"/>
          </a:xfrm>
          <a:prstGeom prst="rect">
            <a:avLst/>
          </a:prstGeom>
          <a:noFill/>
        </p:spPr>
        <p:txBody>
          <a:bodyPr wrap="none" rtlCol="0">
            <a:spAutoFit/>
          </a:bodyPr>
          <a:lstStyle/>
          <a:p>
            <a:r>
              <a:rPr lang="en-IT" dirty="0"/>
              <a:t>See references [21,22,23,24,25]</a:t>
            </a:r>
          </a:p>
        </p:txBody>
      </p:sp>
    </p:spTree>
    <p:extLst>
      <p:ext uri="{BB962C8B-B14F-4D97-AF65-F5344CB8AC3E}">
        <p14:creationId xmlns:p14="http://schemas.microsoft.com/office/powerpoint/2010/main" val="1224583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8A6D-C394-63E3-FB01-DD3D3BEA65A5}"/>
              </a:ext>
            </a:extLst>
          </p:cNvPr>
          <p:cNvSpPr>
            <a:spLocks noGrp="1"/>
          </p:cNvSpPr>
          <p:nvPr>
            <p:ph type="title"/>
          </p:nvPr>
        </p:nvSpPr>
        <p:spPr>
          <a:xfrm>
            <a:off x="527050" y="380269"/>
            <a:ext cx="11401597" cy="792088"/>
          </a:xfrm>
        </p:spPr>
        <p:txBody>
          <a:bodyPr/>
          <a:lstStyle/>
          <a:p>
            <a:r>
              <a:rPr lang="en-GB" dirty="0"/>
              <a:t>INFINITY: The Next-Generation Ecosystem for ethical, multi-perspective ECCCH</a:t>
            </a:r>
            <a:endParaRPr lang="en-IT" dirty="0"/>
          </a:p>
        </p:txBody>
      </p:sp>
      <p:sp>
        <p:nvSpPr>
          <p:cNvPr id="3" name="Text Placeholder 2">
            <a:extLst>
              <a:ext uri="{FF2B5EF4-FFF2-40B4-BE49-F238E27FC236}">
                <a16:creationId xmlns:a16="http://schemas.microsoft.com/office/drawing/2014/main" id="{60B91ECA-2088-B74F-4B9F-CDDDF7C65CCC}"/>
              </a:ext>
            </a:extLst>
          </p:cNvPr>
          <p:cNvSpPr>
            <a:spLocks noGrp="1"/>
          </p:cNvSpPr>
          <p:nvPr>
            <p:ph type="body" sz="quarter" idx="11"/>
          </p:nvPr>
        </p:nvSpPr>
        <p:spPr>
          <a:xfrm>
            <a:off x="527051" y="1412874"/>
            <a:ext cx="11233149" cy="2232149"/>
          </a:xfrm>
        </p:spPr>
        <p:txBody>
          <a:bodyPr/>
          <a:lstStyle/>
          <a:p>
            <a:r>
              <a:rPr lang="en-GB" b="1" dirty="0"/>
              <a:t>Budget</a:t>
            </a:r>
            <a:r>
              <a:rPr lang="en-GB" dirty="0"/>
              <a:t>: ~6M €</a:t>
            </a:r>
          </a:p>
          <a:p>
            <a:r>
              <a:rPr lang="en-GB" b="1" dirty="0"/>
              <a:t>Duration</a:t>
            </a:r>
            <a:r>
              <a:rPr lang="en-GB" dirty="0"/>
              <a:t>: 42 months (starting on January 2026)</a:t>
            </a:r>
          </a:p>
          <a:p>
            <a:r>
              <a:rPr lang="en-GB" b="1" dirty="0"/>
              <a:t>Partners</a:t>
            </a:r>
            <a:r>
              <a:rPr lang="en-GB" dirty="0"/>
              <a:t>: </a:t>
            </a:r>
            <a:r>
              <a:rPr lang="en-GB" dirty="0" err="1"/>
              <a:t>UniBo</a:t>
            </a:r>
            <a:r>
              <a:rPr lang="en-GB" dirty="0"/>
              <a:t>, CNR, Italian Ministry of Culture, </a:t>
            </a:r>
            <a:r>
              <a:rPr lang="en-GB" dirty="0" err="1"/>
              <a:t>DigitalPaths</a:t>
            </a:r>
            <a:r>
              <a:rPr lang="en-GB" dirty="0"/>
              <a:t> (IT), </a:t>
            </a:r>
            <a:r>
              <a:rPr lang="en-GB" dirty="0" err="1"/>
              <a:t>StoryPact</a:t>
            </a:r>
            <a:r>
              <a:rPr lang="en-GB" dirty="0"/>
              <a:t>, AIT, Time Machine (AT), Jena </a:t>
            </a:r>
            <a:r>
              <a:rPr lang="en-GB" dirty="0" err="1"/>
              <a:t>Univ</a:t>
            </a:r>
            <a:r>
              <a:rPr lang="en-GB" dirty="0"/>
              <a:t>, </a:t>
            </a:r>
            <a:r>
              <a:rPr lang="en-GB" dirty="0" err="1"/>
              <a:t>Fact&amp;Files</a:t>
            </a:r>
            <a:r>
              <a:rPr lang="en-GB" dirty="0"/>
              <a:t> (DE), </a:t>
            </a:r>
            <a:r>
              <a:rPr lang="en-GB" dirty="0" err="1"/>
              <a:t>Europeana</a:t>
            </a:r>
            <a:r>
              <a:rPr lang="en-GB" dirty="0"/>
              <a:t>, Sound and </a:t>
            </a:r>
            <a:r>
              <a:rPr lang="en-GB" dirty="0" err="1"/>
              <a:t>Vsion</a:t>
            </a:r>
            <a:r>
              <a:rPr lang="en-GB" dirty="0"/>
              <a:t> (NL), POLSKIEJ Univ., WROCŁAWSKI </a:t>
            </a:r>
            <a:r>
              <a:rPr lang="en-GB" dirty="0" err="1"/>
              <a:t>Univ</a:t>
            </a:r>
            <a:r>
              <a:rPr lang="en-GB" dirty="0"/>
              <a:t> (PL), </a:t>
            </a:r>
            <a:r>
              <a:rPr lang="en-GB" dirty="0" err="1"/>
              <a:t>Edimburgh</a:t>
            </a:r>
            <a:r>
              <a:rPr lang="en-GB" dirty="0"/>
              <a:t> </a:t>
            </a:r>
            <a:r>
              <a:rPr lang="en-GB" dirty="0" err="1"/>
              <a:t>Univ</a:t>
            </a:r>
            <a:r>
              <a:rPr lang="en-GB" dirty="0"/>
              <a:t> (UK), EIT CULTURE &amp; CREATIVITY (ES), EPFL (CH).</a:t>
            </a:r>
          </a:p>
          <a:p>
            <a:endParaRPr lang="en-GB" dirty="0"/>
          </a:p>
          <a:p>
            <a:pPr algn="ctr"/>
            <a:r>
              <a:rPr lang="en-GB" b="1" dirty="0"/>
              <a:t>An innovative ecosystem of tools, ontologies and knowledge graphs </a:t>
            </a:r>
          </a:p>
          <a:p>
            <a:pPr algn="ctr"/>
            <a:r>
              <a:rPr lang="en-GB" b="1" dirty="0"/>
              <a:t>to make multi-perspectivity and ethical practice the default.</a:t>
            </a:r>
          </a:p>
        </p:txBody>
      </p:sp>
      <p:sp>
        <p:nvSpPr>
          <p:cNvPr id="4" name="Text Placeholder 2">
            <a:extLst>
              <a:ext uri="{FF2B5EF4-FFF2-40B4-BE49-F238E27FC236}">
                <a16:creationId xmlns:a16="http://schemas.microsoft.com/office/drawing/2014/main" id="{0067F21A-065B-21BF-DFB6-0F16C55A0961}"/>
              </a:ext>
            </a:extLst>
          </p:cNvPr>
          <p:cNvSpPr txBox="1">
            <a:spLocks/>
          </p:cNvSpPr>
          <p:nvPr/>
        </p:nvSpPr>
        <p:spPr>
          <a:xfrm>
            <a:off x="2272154" y="4640987"/>
            <a:ext cx="3298658" cy="1584127"/>
          </a:xfrm>
          <a:prstGeom prst="rect">
            <a:avLst/>
          </a:prstGeom>
          <a:solidFill>
            <a:schemeClr val="bg2">
              <a:lumMod val="75000"/>
              <a:alpha val="57960"/>
            </a:schemeClr>
          </a:solidFill>
          <a:ln w="47625">
            <a:solidFill>
              <a:schemeClr val="bg2">
                <a:lumMod val="50000"/>
              </a:schemeClr>
            </a:solidFill>
          </a:ln>
        </p:spPr>
        <p:txBody>
          <a:bodyPr/>
          <a:lstStyle>
            <a:lvl1pPr marL="0" indent="0" algn="l" defTabSz="914400" rtl="0" eaLnBrk="1" latinLnBrk="0" hangingPunct="1">
              <a:spcBef>
                <a:spcPct val="20000"/>
              </a:spcBef>
              <a:buFont typeface="Arial" panose="020B0604020202020204" pitchFamily="34" charset="0"/>
              <a:buNone/>
              <a:defRPr sz="1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b="1" dirty="0"/>
              <a:t>Multidimensional KGs</a:t>
            </a:r>
            <a:r>
              <a:rPr lang="en-GB" dirty="0"/>
              <a:t> </a:t>
            </a:r>
          </a:p>
          <a:p>
            <a:endParaRPr lang="en-GB" dirty="0"/>
          </a:p>
          <a:p>
            <a:r>
              <a:rPr lang="en-GB" dirty="0"/>
              <a:t>Capturing </a:t>
            </a:r>
            <a:r>
              <a:rPr lang="en-GB" b="1" dirty="0"/>
              <a:t>shift of meaning </a:t>
            </a:r>
            <a:r>
              <a:rPr lang="en-GB" dirty="0"/>
              <a:t>and associations of entities across </a:t>
            </a:r>
            <a:r>
              <a:rPr lang="en-GB" b="1" dirty="0"/>
              <a:t>contexts</a:t>
            </a:r>
            <a:r>
              <a:rPr lang="en-GB" dirty="0"/>
              <a:t> and </a:t>
            </a:r>
            <a:r>
              <a:rPr lang="en-GB" b="1" dirty="0"/>
              <a:t>viewpoints</a:t>
            </a:r>
          </a:p>
        </p:txBody>
      </p:sp>
      <p:sp>
        <p:nvSpPr>
          <p:cNvPr id="5" name="Text Placeholder 2">
            <a:extLst>
              <a:ext uri="{FF2B5EF4-FFF2-40B4-BE49-F238E27FC236}">
                <a16:creationId xmlns:a16="http://schemas.microsoft.com/office/drawing/2014/main" id="{90204C00-EB87-529A-592D-DDD10B1F0493}"/>
              </a:ext>
            </a:extLst>
          </p:cNvPr>
          <p:cNvSpPr txBox="1">
            <a:spLocks/>
          </p:cNvSpPr>
          <p:nvPr/>
        </p:nvSpPr>
        <p:spPr>
          <a:xfrm>
            <a:off x="6600056" y="4196742"/>
            <a:ext cx="3298658" cy="2472618"/>
          </a:xfrm>
          <a:prstGeom prst="rect">
            <a:avLst/>
          </a:prstGeom>
          <a:solidFill>
            <a:schemeClr val="bg2">
              <a:lumMod val="75000"/>
              <a:alpha val="57960"/>
            </a:schemeClr>
          </a:solidFill>
          <a:ln w="47625">
            <a:solidFill>
              <a:schemeClr val="bg2">
                <a:lumMod val="50000"/>
              </a:schemeClr>
            </a:solidFill>
          </a:ln>
        </p:spPr>
        <p:txBody>
          <a:bodyPr/>
          <a:lstStyle>
            <a:lvl1pPr marL="0" indent="0" algn="l" defTabSz="914400" rtl="0" eaLnBrk="1" latinLnBrk="0" hangingPunct="1">
              <a:spcBef>
                <a:spcPct val="20000"/>
              </a:spcBef>
              <a:buFont typeface="Arial" panose="020B0604020202020204" pitchFamily="34" charset="0"/>
              <a:buNone/>
              <a:defRPr sz="1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b="1" dirty="0"/>
              <a:t>Ethics-Driven Design</a:t>
            </a:r>
          </a:p>
          <a:p>
            <a:endParaRPr lang="en-GB" b="1" dirty="0"/>
          </a:p>
          <a:p>
            <a:r>
              <a:rPr lang="en-GB" b="1" dirty="0"/>
              <a:t>Operationalising</a:t>
            </a:r>
            <a:r>
              <a:rPr lang="en-GB" dirty="0"/>
              <a:t> </a:t>
            </a:r>
            <a:r>
              <a:rPr lang="en-GB" b="1" dirty="0"/>
              <a:t>ethics</a:t>
            </a:r>
            <a:r>
              <a:rPr lang="en-GB" dirty="0"/>
              <a:t> of data </a:t>
            </a:r>
          </a:p>
          <a:p>
            <a:r>
              <a:rPr lang="en-GB" b="1" dirty="0"/>
              <a:t>Embedding ethics and multi-perspectivity </a:t>
            </a:r>
            <a:r>
              <a:rPr lang="en-GB" dirty="0"/>
              <a:t>in digital object lifecycles, ontologies, knowledge graphs, and AI-supported processes</a:t>
            </a:r>
          </a:p>
        </p:txBody>
      </p:sp>
      <p:pic>
        <p:nvPicPr>
          <p:cNvPr id="6" name="Picture 8" descr="Echoes – Eccch Logo">
            <a:extLst>
              <a:ext uri="{FF2B5EF4-FFF2-40B4-BE49-F238E27FC236}">
                <a16:creationId xmlns:a16="http://schemas.microsoft.com/office/drawing/2014/main" id="{8FBEDD4C-B72F-EA51-D873-8ED5F6710E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2525"/>
          <a:stretch>
            <a:fillRect/>
          </a:stretch>
        </p:blipFill>
        <p:spPr bwMode="auto">
          <a:xfrm>
            <a:off x="10607875" y="70771"/>
            <a:ext cx="1294537"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919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68185-F7C5-996F-78B9-2209331B42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535B3-A4AE-4FC9-70F4-F82A550F8B65}"/>
              </a:ext>
            </a:extLst>
          </p:cNvPr>
          <p:cNvSpPr>
            <a:spLocks noGrp="1"/>
          </p:cNvSpPr>
          <p:nvPr>
            <p:ph type="title"/>
          </p:nvPr>
        </p:nvSpPr>
        <p:spPr/>
        <p:txBody>
          <a:bodyPr/>
          <a:lstStyle/>
          <a:p>
            <a:r>
              <a:rPr lang="en-GB" dirty="0"/>
              <a:t>Challenges</a:t>
            </a:r>
            <a:endParaRPr lang="en-IT" dirty="0"/>
          </a:p>
        </p:txBody>
      </p:sp>
      <p:sp>
        <p:nvSpPr>
          <p:cNvPr id="3" name="Text Placeholder 2">
            <a:extLst>
              <a:ext uri="{FF2B5EF4-FFF2-40B4-BE49-F238E27FC236}">
                <a16:creationId xmlns:a16="http://schemas.microsoft.com/office/drawing/2014/main" id="{D6F2ED14-A5AC-36F2-B4B7-A82DB9C7DD4F}"/>
              </a:ext>
            </a:extLst>
          </p:cNvPr>
          <p:cNvSpPr>
            <a:spLocks noGrp="1"/>
          </p:cNvSpPr>
          <p:nvPr>
            <p:ph type="body" sz="quarter" idx="11"/>
          </p:nvPr>
        </p:nvSpPr>
        <p:spPr>
          <a:xfrm>
            <a:off x="527051" y="1412875"/>
            <a:ext cx="5568949" cy="5184477"/>
          </a:xfrm>
        </p:spPr>
        <p:txBody>
          <a:bodyPr/>
          <a:lstStyle/>
          <a:p>
            <a:pPr algn="ctr"/>
            <a:r>
              <a:rPr lang="en-GB" b="1" dirty="0"/>
              <a:t>Scalable Quality Assessment</a:t>
            </a:r>
          </a:p>
          <a:p>
            <a:r>
              <a:rPr lang="en-GB" dirty="0"/>
              <a:t>Transition from validating individual projects to ensuring quality across a </a:t>
            </a:r>
            <a:r>
              <a:rPr lang="en-GB" b="1" dirty="0"/>
              <a:t>federated, billion-triple ecosystem</a:t>
            </a:r>
            <a:r>
              <a:rPr lang="en-GB" dirty="0"/>
              <a:t>.</a:t>
            </a:r>
          </a:p>
          <a:p>
            <a:endParaRPr lang="en-GB" dirty="0"/>
          </a:p>
          <a:p>
            <a:endParaRPr lang="en-IT" dirty="0"/>
          </a:p>
        </p:txBody>
      </p:sp>
      <p:pic>
        <p:nvPicPr>
          <p:cNvPr id="5" name="Picture 4" descr="A diagram of a graph with icons&#10;&#10;AI-generated content may be incorrect.">
            <a:extLst>
              <a:ext uri="{FF2B5EF4-FFF2-40B4-BE49-F238E27FC236}">
                <a16:creationId xmlns:a16="http://schemas.microsoft.com/office/drawing/2014/main" id="{60E23532-5BD2-EAF8-86C8-EF43CAD312E3}"/>
              </a:ext>
            </a:extLst>
          </p:cNvPr>
          <p:cNvPicPr>
            <a:picLocks noChangeAspect="1"/>
          </p:cNvPicPr>
          <p:nvPr/>
        </p:nvPicPr>
        <p:blipFill>
          <a:blip r:embed="rId3"/>
          <a:stretch>
            <a:fillRect/>
          </a:stretch>
        </p:blipFill>
        <p:spPr>
          <a:xfrm>
            <a:off x="6384032" y="1172357"/>
            <a:ext cx="5579156" cy="3113947"/>
          </a:xfrm>
          <a:prstGeom prst="rect">
            <a:avLst/>
          </a:prstGeom>
        </p:spPr>
      </p:pic>
      <p:sp>
        <p:nvSpPr>
          <p:cNvPr id="6" name="TextBox 5">
            <a:extLst>
              <a:ext uri="{FF2B5EF4-FFF2-40B4-BE49-F238E27FC236}">
                <a16:creationId xmlns:a16="http://schemas.microsoft.com/office/drawing/2014/main" id="{024B08E1-84AB-952B-A4DF-0EA8EE6CEB45}"/>
              </a:ext>
            </a:extLst>
          </p:cNvPr>
          <p:cNvSpPr txBox="1"/>
          <p:nvPr/>
        </p:nvSpPr>
        <p:spPr>
          <a:xfrm>
            <a:off x="10175776" y="9925"/>
            <a:ext cx="2016224" cy="276999"/>
          </a:xfrm>
          <a:prstGeom prst="rect">
            <a:avLst/>
          </a:prstGeom>
          <a:noFill/>
        </p:spPr>
        <p:txBody>
          <a:bodyPr wrap="square">
            <a:spAutoFit/>
          </a:bodyPr>
          <a:lstStyle/>
          <a:p>
            <a:r>
              <a:rPr lang="en-GB" sz="1200" dirty="0"/>
              <a:t>Image generated with </a:t>
            </a:r>
            <a:r>
              <a:rPr lang="en-GB" sz="1200" dirty="0" err="1"/>
              <a:t>Krea.ai</a:t>
            </a:r>
            <a:endParaRPr lang="en-IT" sz="1200" dirty="0"/>
          </a:p>
        </p:txBody>
      </p:sp>
    </p:spTree>
    <p:extLst>
      <p:ext uri="{BB962C8B-B14F-4D97-AF65-F5344CB8AC3E}">
        <p14:creationId xmlns:p14="http://schemas.microsoft.com/office/powerpoint/2010/main" val="3585114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099A2-57D1-FAB7-A1AC-5265EADC9E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F5CAF0-2CE0-9845-8767-3341FFE2F77D}"/>
              </a:ext>
            </a:extLst>
          </p:cNvPr>
          <p:cNvSpPr>
            <a:spLocks noGrp="1"/>
          </p:cNvSpPr>
          <p:nvPr>
            <p:ph type="title"/>
          </p:nvPr>
        </p:nvSpPr>
        <p:spPr/>
        <p:txBody>
          <a:bodyPr/>
          <a:lstStyle/>
          <a:p>
            <a:r>
              <a:rPr lang="en-GB" dirty="0"/>
              <a:t>Challenges</a:t>
            </a:r>
            <a:endParaRPr lang="en-IT" dirty="0"/>
          </a:p>
        </p:txBody>
      </p:sp>
      <p:sp>
        <p:nvSpPr>
          <p:cNvPr id="3" name="Text Placeholder 2">
            <a:extLst>
              <a:ext uri="{FF2B5EF4-FFF2-40B4-BE49-F238E27FC236}">
                <a16:creationId xmlns:a16="http://schemas.microsoft.com/office/drawing/2014/main" id="{CCDA9A3B-1F87-1538-4D96-D94C803C7938}"/>
              </a:ext>
            </a:extLst>
          </p:cNvPr>
          <p:cNvSpPr>
            <a:spLocks noGrp="1"/>
          </p:cNvSpPr>
          <p:nvPr>
            <p:ph type="body" sz="quarter" idx="11"/>
          </p:nvPr>
        </p:nvSpPr>
        <p:spPr>
          <a:xfrm>
            <a:off x="527051" y="1412875"/>
            <a:ext cx="5568949" cy="5184477"/>
          </a:xfrm>
        </p:spPr>
        <p:txBody>
          <a:bodyPr/>
          <a:lstStyle/>
          <a:p>
            <a:r>
              <a:rPr lang="en-GB" b="1" dirty="0"/>
              <a:t>Scalable Quality Assessment</a:t>
            </a:r>
          </a:p>
          <a:p>
            <a:r>
              <a:rPr lang="en-GB" dirty="0"/>
              <a:t>Transition from validating individual projects to ensuring quality across a </a:t>
            </a:r>
            <a:r>
              <a:rPr lang="en-GB" b="1" dirty="0"/>
              <a:t>federated, billion-triple ecosystem</a:t>
            </a:r>
            <a:r>
              <a:rPr lang="en-GB" dirty="0"/>
              <a:t>.</a:t>
            </a:r>
          </a:p>
          <a:p>
            <a:endParaRPr lang="en-GB" dirty="0"/>
          </a:p>
          <a:p>
            <a:r>
              <a:rPr lang="en-GB" b="1" dirty="0"/>
              <a:t>Ethical Governance</a:t>
            </a:r>
            <a:r>
              <a:rPr lang="en-GB" dirty="0"/>
              <a:t> </a:t>
            </a:r>
          </a:p>
          <a:p>
            <a:r>
              <a:rPr lang="en-GB" dirty="0"/>
              <a:t>We need community-wide standards that generalize principles like the CARE principles for Indigenous data.</a:t>
            </a:r>
          </a:p>
          <a:p>
            <a:endParaRPr lang="en-GB" dirty="0"/>
          </a:p>
          <a:p>
            <a:endParaRPr lang="en-GB" b="1" dirty="0"/>
          </a:p>
          <a:p>
            <a:endParaRPr lang="en-IT" dirty="0"/>
          </a:p>
        </p:txBody>
      </p:sp>
      <p:pic>
        <p:nvPicPr>
          <p:cNvPr id="7" name="Picture 6" descr="A group of people in circles with scales of justice&#10;&#10;AI-generated content may be incorrect.">
            <a:extLst>
              <a:ext uri="{FF2B5EF4-FFF2-40B4-BE49-F238E27FC236}">
                <a16:creationId xmlns:a16="http://schemas.microsoft.com/office/drawing/2014/main" id="{488FCCEA-17BB-4F8B-8565-1367D600D12A}"/>
              </a:ext>
            </a:extLst>
          </p:cNvPr>
          <p:cNvPicPr>
            <a:picLocks noChangeAspect="1"/>
          </p:cNvPicPr>
          <p:nvPr/>
        </p:nvPicPr>
        <p:blipFill>
          <a:blip r:embed="rId3"/>
          <a:stretch>
            <a:fillRect/>
          </a:stretch>
        </p:blipFill>
        <p:spPr>
          <a:xfrm>
            <a:off x="6312024" y="1172357"/>
            <a:ext cx="5781653" cy="3226969"/>
          </a:xfrm>
          <a:prstGeom prst="rect">
            <a:avLst/>
          </a:prstGeom>
        </p:spPr>
      </p:pic>
      <p:sp>
        <p:nvSpPr>
          <p:cNvPr id="8" name="TextBox 7">
            <a:extLst>
              <a:ext uri="{FF2B5EF4-FFF2-40B4-BE49-F238E27FC236}">
                <a16:creationId xmlns:a16="http://schemas.microsoft.com/office/drawing/2014/main" id="{12C604AF-3424-FF84-649D-8D6A1EFCBF84}"/>
              </a:ext>
            </a:extLst>
          </p:cNvPr>
          <p:cNvSpPr txBox="1"/>
          <p:nvPr/>
        </p:nvSpPr>
        <p:spPr>
          <a:xfrm>
            <a:off x="10175776" y="9925"/>
            <a:ext cx="2016224" cy="276999"/>
          </a:xfrm>
          <a:prstGeom prst="rect">
            <a:avLst/>
          </a:prstGeom>
          <a:noFill/>
        </p:spPr>
        <p:txBody>
          <a:bodyPr wrap="square">
            <a:spAutoFit/>
          </a:bodyPr>
          <a:lstStyle/>
          <a:p>
            <a:r>
              <a:rPr lang="en-GB" sz="1200" dirty="0"/>
              <a:t>Image generated with </a:t>
            </a:r>
            <a:r>
              <a:rPr lang="en-GB" sz="1200" dirty="0" err="1"/>
              <a:t>Krea.ai</a:t>
            </a:r>
            <a:endParaRPr lang="en-IT" sz="1200" dirty="0"/>
          </a:p>
        </p:txBody>
      </p:sp>
    </p:spTree>
    <p:extLst>
      <p:ext uri="{BB962C8B-B14F-4D97-AF65-F5344CB8AC3E}">
        <p14:creationId xmlns:p14="http://schemas.microsoft.com/office/powerpoint/2010/main" val="726255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052C9-5EFE-9E0E-2371-EB8008F218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A5A283-D69F-EDBC-9971-06FB5E0ADD8C}"/>
              </a:ext>
            </a:extLst>
          </p:cNvPr>
          <p:cNvSpPr>
            <a:spLocks noGrp="1"/>
          </p:cNvSpPr>
          <p:nvPr>
            <p:ph type="title"/>
          </p:nvPr>
        </p:nvSpPr>
        <p:spPr/>
        <p:txBody>
          <a:bodyPr/>
          <a:lstStyle/>
          <a:p>
            <a:r>
              <a:rPr lang="en-GB" dirty="0"/>
              <a:t>Challenges</a:t>
            </a:r>
            <a:endParaRPr lang="en-IT" dirty="0"/>
          </a:p>
        </p:txBody>
      </p:sp>
      <p:sp>
        <p:nvSpPr>
          <p:cNvPr id="3" name="Text Placeholder 2">
            <a:extLst>
              <a:ext uri="{FF2B5EF4-FFF2-40B4-BE49-F238E27FC236}">
                <a16:creationId xmlns:a16="http://schemas.microsoft.com/office/drawing/2014/main" id="{9E363943-BC1C-D3A3-F606-291901CF78E8}"/>
              </a:ext>
            </a:extLst>
          </p:cNvPr>
          <p:cNvSpPr>
            <a:spLocks noGrp="1"/>
          </p:cNvSpPr>
          <p:nvPr>
            <p:ph type="body" sz="quarter" idx="11"/>
          </p:nvPr>
        </p:nvSpPr>
        <p:spPr>
          <a:xfrm>
            <a:off x="527051" y="1412875"/>
            <a:ext cx="5568949" cy="5184477"/>
          </a:xfrm>
        </p:spPr>
        <p:txBody>
          <a:bodyPr/>
          <a:lstStyle/>
          <a:p>
            <a:r>
              <a:rPr lang="en-GB" b="1" dirty="0"/>
              <a:t>Scalable Quality Assessment</a:t>
            </a:r>
          </a:p>
          <a:p>
            <a:r>
              <a:rPr lang="en-GB" dirty="0"/>
              <a:t>Transition from validating individual projects to ensuring quality across a </a:t>
            </a:r>
            <a:r>
              <a:rPr lang="en-GB" b="1" dirty="0"/>
              <a:t>federated, billion-triple ecosystem</a:t>
            </a:r>
            <a:r>
              <a:rPr lang="en-GB" dirty="0"/>
              <a:t>.</a:t>
            </a:r>
          </a:p>
          <a:p>
            <a:endParaRPr lang="en-GB" dirty="0"/>
          </a:p>
          <a:p>
            <a:r>
              <a:rPr lang="en-GB" b="1" dirty="0"/>
              <a:t>Ethical Governance</a:t>
            </a:r>
            <a:r>
              <a:rPr lang="en-GB" dirty="0"/>
              <a:t> </a:t>
            </a:r>
          </a:p>
          <a:p>
            <a:r>
              <a:rPr lang="en-GB" dirty="0"/>
              <a:t>We need community-wide standards that generalize principles like the CARE principles for Indigenous data.</a:t>
            </a:r>
          </a:p>
          <a:p>
            <a:endParaRPr lang="en-GB" dirty="0"/>
          </a:p>
          <a:p>
            <a:r>
              <a:rPr lang="en-GB" b="1" dirty="0"/>
              <a:t>AI Robustness and Semantic Drift</a:t>
            </a:r>
          </a:p>
          <a:p>
            <a:r>
              <a:rPr lang="en-GB" dirty="0"/>
              <a:t>We must prevent AI from replicating biases and address </a:t>
            </a:r>
            <a:r>
              <a:rPr lang="en-GB" b="1" dirty="0"/>
              <a:t>semantic drift</a:t>
            </a:r>
            <a:r>
              <a:rPr lang="en-GB" dirty="0"/>
              <a:t> (concepts changing meaning over time).</a:t>
            </a:r>
            <a:endParaRPr lang="en-IT" dirty="0"/>
          </a:p>
          <a:p>
            <a:endParaRPr lang="en-GB" b="1" dirty="0"/>
          </a:p>
          <a:p>
            <a:endParaRPr lang="en-IT" dirty="0"/>
          </a:p>
        </p:txBody>
      </p:sp>
      <p:pic>
        <p:nvPicPr>
          <p:cNvPr id="5" name="Picture 4" descr="A blue and yellow dots and lines&#10;&#10;AI-generated content may be incorrect.">
            <a:extLst>
              <a:ext uri="{FF2B5EF4-FFF2-40B4-BE49-F238E27FC236}">
                <a16:creationId xmlns:a16="http://schemas.microsoft.com/office/drawing/2014/main" id="{BA395A3F-D608-79D0-4BEB-AA12952AAC72}"/>
              </a:ext>
            </a:extLst>
          </p:cNvPr>
          <p:cNvPicPr>
            <a:picLocks noChangeAspect="1"/>
          </p:cNvPicPr>
          <p:nvPr/>
        </p:nvPicPr>
        <p:blipFill>
          <a:blip r:embed="rId3"/>
          <a:stretch>
            <a:fillRect/>
          </a:stretch>
        </p:blipFill>
        <p:spPr>
          <a:xfrm>
            <a:off x="6312025" y="1137148"/>
            <a:ext cx="5832648" cy="3255431"/>
          </a:xfrm>
          <a:prstGeom prst="rect">
            <a:avLst/>
          </a:prstGeom>
        </p:spPr>
      </p:pic>
      <p:sp>
        <p:nvSpPr>
          <p:cNvPr id="6" name="TextBox 5">
            <a:extLst>
              <a:ext uri="{FF2B5EF4-FFF2-40B4-BE49-F238E27FC236}">
                <a16:creationId xmlns:a16="http://schemas.microsoft.com/office/drawing/2014/main" id="{260DA00D-1E79-82E2-6419-481BB2A80581}"/>
              </a:ext>
            </a:extLst>
          </p:cNvPr>
          <p:cNvSpPr txBox="1"/>
          <p:nvPr/>
        </p:nvSpPr>
        <p:spPr>
          <a:xfrm>
            <a:off x="10175776" y="9925"/>
            <a:ext cx="2016224" cy="276999"/>
          </a:xfrm>
          <a:prstGeom prst="rect">
            <a:avLst/>
          </a:prstGeom>
          <a:noFill/>
        </p:spPr>
        <p:txBody>
          <a:bodyPr wrap="square">
            <a:spAutoFit/>
          </a:bodyPr>
          <a:lstStyle/>
          <a:p>
            <a:r>
              <a:rPr lang="en-GB" sz="1200" dirty="0"/>
              <a:t>Image generated with </a:t>
            </a:r>
            <a:r>
              <a:rPr lang="en-GB" sz="1200" dirty="0" err="1"/>
              <a:t>Krea.ai</a:t>
            </a:r>
            <a:endParaRPr lang="en-IT" sz="1200" dirty="0"/>
          </a:p>
        </p:txBody>
      </p:sp>
    </p:spTree>
    <p:extLst>
      <p:ext uri="{BB962C8B-B14F-4D97-AF65-F5344CB8AC3E}">
        <p14:creationId xmlns:p14="http://schemas.microsoft.com/office/powerpoint/2010/main" val="107958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88133-0C79-9DAC-17C3-07156CAA03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DA00B-C26F-0C01-32C6-160C03E25542}"/>
              </a:ext>
            </a:extLst>
          </p:cNvPr>
          <p:cNvSpPr>
            <a:spLocks noGrp="1"/>
          </p:cNvSpPr>
          <p:nvPr>
            <p:ph type="title"/>
          </p:nvPr>
        </p:nvSpPr>
        <p:spPr/>
        <p:txBody>
          <a:bodyPr/>
          <a:lstStyle/>
          <a:p>
            <a:r>
              <a:rPr lang="en-GB" dirty="0"/>
              <a:t>Challenges</a:t>
            </a:r>
            <a:endParaRPr lang="en-IT" dirty="0"/>
          </a:p>
        </p:txBody>
      </p:sp>
      <p:sp>
        <p:nvSpPr>
          <p:cNvPr id="3" name="Text Placeholder 2">
            <a:extLst>
              <a:ext uri="{FF2B5EF4-FFF2-40B4-BE49-F238E27FC236}">
                <a16:creationId xmlns:a16="http://schemas.microsoft.com/office/drawing/2014/main" id="{57AC6D28-F90E-9139-1FDA-7A01F408E515}"/>
              </a:ext>
            </a:extLst>
          </p:cNvPr>
          <p:cNvSpPr>
            <a:spLocks noGrp="1"/>
          </p:cNvSpPr>
          <p:nvPr>
            <p:ph type="body" sz="quarter" idx="11"/>
          </p:nvPr>
        </p:nvSpPr>
        <p:spPr>
          <a:xfrm>
            <a:off x="527051" y="1412875"/>
            <a:ext cx="5568949" cy="5184477"/>
          </a:xfrm>
        </p:spPr>
        <p:txBody>
          <a:bodyPr/>
          <a:lstStyle/>
          <a:p>
            <a:r>
              <a:rPr lang="en-GB" b="1" dirty="0"/>
              <a:t>Scalable Quality Assessment</a:t>
            </a:r>
          </a:p>
          <a:p>
            <a:r>
              <a:rPr lang="en-GB" dirty="0"/>
              <a:t>Transition from validating individual projects to ensuring quality across a </a:t>
            </a:r>
            <a:r>
              <a:rPr lang="en-GB" b="1" dirty="0"/>
              <a:t>federated, billion-triple ecosystem</a:t>
            </a:r>
            <a:r>
              <a:rPr lang="en-GB" dirty="0"/>
              <a:t>.</a:t>
            </a:r>
          </a:p>
          <a:p>
            <a:endParaRPr lang="en-GB" dirty="0"/>
          </a:p>
          <a:p>
            <a:r>
              <a:rPr lang="en-GB" b="1" dirty="0"/>
              <a:t>Ethical Governance</a:t>
            </a:r>
            <a:r>
              <a:rPr lang="en-GB" dirty="0"/>
              <a:t> </a:t>
            </a:r>
          </a:p>
          <a:p>
            <a:r>
              <a:rPr lang="en-GB" dirty="0"/>
              <a:t>We need community-wide standards that generalize principles like the CARE principles for Indigenous data.</a:t>
            </a:r>
          </a:p>
          <a:p>
            <a:endParaRPr lang="en-GB" dirty="0"/>
          </a:p>
          <a:p>
            <a:r>
              <a:rPr lang="en-GB" b="1" dirty="0"/>
              <a:t>AI Robustness and Semantic Drift</a:t>
            </a:r>
          </a:p>
          <a:p>
            <a:r>
              <a:rPr lang="en-GB" dirty="0"/>
              <a:t>We must prevent AI from replicating biases and address </a:t>
            </a:r>
            <a:r>
              <a:rPr lang="en-GB" b="1" dirty="0"/>
              <a:t>semantic drift</a:t>
            </a:r>
            <a:r>
              <a:rPr lang="en-GB" dirty="0"/>
              <a:t> (concepts changing meaning over time).</a:t>
            </a:r>
            <a:endParaRPr lang="en-IT" dirty="0"/>
          </a:p>
          <a:p>
            <a:endParaRPr lang="en-GB" b="1" dirty="0"/>
          </a:p>
          <a:p>
            <a:r>
              <a:rPr lang="en-GB" b="1" dirty="0"/>
              <a:t>Cross-Disciplinary Integration</a:t>
            </a:r>
          </a:p>
          <a:p>
            <a:r>
              <a:rPr lang="en-GB" dirty="0"/>
              <a:t>Closing the gap between technology and the humanities: </a:t>
            </a:r>
            <a:r>
              <a:rPr lang="en-GB" b="1" dirty="0"/>
              <a:t>Heritage Experts + AI Researchers + Ethicists + Policymakers</a:t>
            </a:r>
            <a:endParaRPr lang="en-IT" dirty="0"/>
          </a:p>
          <a:p>
            <a:endParaRPr lang="en-GB" b="1" dirty="0"/>
          </a:p>
          <a:p>
            <a:endParaRPr lang="en-IT" dirty="0"/>
          </a:p>
        </p:txBody>
      </p:sp>
      <p:pic>
        <p:nvPicPr>
          <p:cNvPr id="5" name="Picture 4" descr="A diagram of people in circles&#10;&#10;AI-generated content may be incorrect.">
            <a:extLst>
              <a:ext uri="{FF2B5EF4-FFF2-40B4-BE49-F238E27FC236}">
                <a16:creationId xmlns:a16="http://schemas.microsoft.com/office/drawing/2014/main" id="{DA8CA118-ECBD-F3BB-521A-A47535AABCAA}"/>
              </a:ext>
            </a:extLst>
          </p:cNvPr>
          <p:cNvPicPr>
            <a:picLocks noChangeAspect="1"/>
          </p:cNvPicPr>
          <p:nvPr/>
        </p:nvPicPr>
        <p:blipFill>
          <a:blip r:embed="rId3"/>
          <a:stretch>
            <a:fillRect/>
          </a:stretch>
        </p:blipFill>
        <p:spPr>
          <a:xfrm>
            <a:off x="6312024" y="1124744"/>
            <a:ext cx="5832647" cy="3255431"/>
          </a:xfrm>
          <a:prstGeom prst="rect">
            <a:avLst/>
          </a:prstGeom>
        </p:spPr>
      </p:pic>
      <p:sp>
        <p:nvSpPr>
          <p:cNvPr id="6" name="TextBox 5">
            <a:extLst>
              <a:ext uri="{FF2B5EF4-FFF2-40B4-BE49-F238E27FC236}">
                <a16:creationId xmlns:a16="http://schemas.microsoft.com/office/drawing/2014/main" id="{EC921BE8-68FA-BD94-DFA4-C05E054FDC58}"/>
              </a:ext>
            </a:extLst>
          </p:cNvPr>
          <p:cNvSpPr txBox="1"/>
          <p:nvPr/>
        </p:nvSpPr>
        <p:spPr>
          <a:xfrm>
            <a:off x="10175776" y="9925"/>
            <a:ext cx="2016224" cy="276999"/>
          </a:xfrm>
          <a:prstGeom prst="rect">
            <a:avLst/>
          </a:prstGeom>
          <a:noFill/>
        </p:spPr>
        <p:txBody>
          <a:bodyPr wrap="square">
            <a:spAutoFit/>
          </a:bodyPr>
          <a:lstStyle/>
          <a:p>
            <a:r>
              <a:rPr lang="en-GB" sz="1200" dirty="0"/>
              <a:t>Image generated with </a:t>
            </a:r>
            <a:r>
              <a:rPr lang="en-GB" sz="1200" dirty="0" err="1"/>
              <a:t>Krea.ai</a:t>
            </a:r>
            <a:endParaRPr lang="en-IT" sz="1200" dirty="0"/>
          </a:p>
        </p:txBody>
      </p:sp>
    </p:spTree>
    <p:extLst>
      <p:ext uri="{BB962C8B-B14F-4D97-AF65-F5344CB8AC3E}">
        <p14:creationId xmlns:p14="http://schemas.microsoft.com/office/powerpoint/2010/main" val="3451747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a:stretch>
        </a:blipFill>
        <a:effectLst/>
      </p:bgPr>
    </p:bg>
    <p:spTree>
      <p:nvGrpSpPr>
        <p:cNvPr id="1" name="">
          <a:extLst>
            <a:ext uri="{FF2B5EF4-FFF2-40B4-BE49-F238E27FC236}">
              <a16:creationId xmlns:a16="http://schemas.microsoft.com/office/drawing/2014/main" id="{15E3BC4E-0A9D-17C0-41FE-4B9ED6E1FA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EA3E88-6135-0AA1-0802-B566CB10CF89}"/>
              </a:ext>
            </a:extLst>
          </p:cNvPr>
          <p:cNvSpPr>
            <a:spLocks noGrp="1"/>
          </p:cNvSpPr>
          <p:nvPr>
            <p:ph type="title"/>
          </p:nvPr>
        </p:nvSpPr>
        <p:spPr/>
        <p:txBody>
          <a:bodyPr/>
          <a:lstStyle/>
          <a:p>
            <a:r>
              <a:rPr lang="en-GB" dirty="0"/>
              <a:t>Collective responsibility</a:t>
            </a:r>
            <a:br>
              <a:rPr lang="en-GB" dirty="0"/>
            </a:br>
            <a:endParaRPr lang="en-IT" dirty="0"/>
          </a:p>
        </p:txBody>
      </p:sp>
      <p:sp>
        <p:nvSpPr>
          <p:cNvPr id="3" name="Text Placeholder 2">
            <a:extLst>
              <a:ext uri="{FF2B5EF4-FFF2-40B4-BE49-F238E27FC236}">
                <a16:creationId xmlns:a16="http://schemas.microsoft.com/office/drawing/2014/main" id="{16D3F993-401E-C2A1-BD70-9EAAB901849B}"/>
              </a:ext>
            </a:extLst>
          </p:cNvPr>
          <p:cNvSpPr>
            <a:spLocks noGrp="1"/>
          </p:cNvSpPr>
          <p:nvPr>
            <p:ph type="body" sz="quarter" idx="11"/>
          </p:nvPr>
        </p:nvSpPr>
        <p:spPr>
          <a:xfrm>
            <a:off x="479425" y="5373216"/>
            <a:ext cx="11233149" cy="4320381"/>
          </a:xfrm>
        </p:spPr>
        <p:txBody>
          <a:bodyPr/>
          <a:lstStyle/>
          <a:p>
            <a:endParaRPr lang="en-GB" b="1" dirty="0"/>
          </a:p>
          <a:p>
            <a:pPr algn="ctr"/>
            <a:r>
              <a:rPr lang="en-GB" dirty="0"/>
              <a:t>This work requires a fundamental shift in mindset: </a:t>
            </a:r>
          </a:p>
          <a:p>
            <a:pPr algn="ctr"/>
            <a:r>
              <a:rPr lang="en-GB" dirty="0"/>
              <a:t>moving from isolated projects to a shared infrastructure and ethical framework.</a:t>
            </a:r>
            <a:endParaRPr lang="en-IT" dirty="0"/>
          </a:p>
          <a:p>
            <a:endParaRPr lang="en-GB" b="1" dirty="0"/>
          </a:p>
          <a:p>
            <a:endParaRPr lang="en-IT" dirty="0"/>
          </a:p>
        </p:txBody>
      </p:sp>
      <p:sp>
        <p:nvSpPr>
          <p:cNvPr id="4" name="TextBox 3">
            <a:extLst>
              <a:ext uri="{FF2B5EF4-FFF2-40B4-BE49-F238E27FC236}">
                <a16:creationId xmlns:a16="http://schemas.microsoft.com/office/drawing/2014/main" id="{E3F5E17D-CE00-E9D6-5A7A-1663D5FBE815}"/>
              </a:ext>
            </a:extLst>
          </p:cNvPr>
          <p:cNvSpPr txBox="1"/>
          <p:nvPr/>
        </p:nvSpPr>
        <p:spPr>
          <a:xfrm>
            <a:off x="9408368" y="-4894"/>
            <a:ext cx="2789481" cy="276999"/>
          </a:xfrm>
          <a:prstGeom prst="rect">
            <a:avLst/>
          </a:prstGeom>
          <a:noFill/>
        </p:spPr>
        <p:txBody>
          <a:bodyPr wrap="square">
            <a:spAutoFit/>
          </a:bodyPr>
          <a:lstStyle/>
          <a:p>
            <a:r>
              <a:rPr lang="en-GB" sz="1200" dirty="0"/>
              <a:t>Background image generated with </a:t>
            </a:r>
            <a:r>
              <a:rPr lang="en-GB" sz="1200" dirty="0" err="1"/>
              <a:t>Krea.ai</a:t>
            </a:r>
            <a:endParaRPr lang="en-IT" sz="1200" dirty="0"/>
          </a:p>
        </p:txBody>
      </p:sp>
    </p:spTree>
    <p:extLst>
      <p:ext uri="{BB962C8B-B14F-4D97-AF65-F5344CB8AC3E}">
        <p14:creationId xmlns:p14="http://schemas.microsoft.com/office/powerpoint/2010/main" val="2116050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D95FD-957F-1D71-C252-1DB7876CE343}"/>
              </a:ext>
            </a:extLst>
          </p:cNvPr>
          <p:cNvSpPr>
            <a:spLocks noGrp="1"/>
          </p:cNvSpPr>
          <p:nvPr>
            <p:ph type="title"/>
          </p:nvPr>
        </p:nvSpPr>
        <p:spPr/>
        <p:txBody>
          <a:bodyPr/>
          <a:lstStyle/>
          <a:p>
            <a:r>
              <a:rPr lang="en-GB" dirty="0"/>
              <a:t>The Digital Promise: Successes and Scale</a:t>
            </a:r>
            <a:endParaRPr lang="en-IT" dirty="0"/>
          </a:p>
        </p:txBody>
      </p:sp>
      <p:sp>
        <p:nvSpPr>
          <p:cNvPr id="3" name="Text Placeholder 2">
            <a:extLst>
              <a:ext uri="{FF2B5EF4-FFF2-40B4-BE49-F238E27FC236}">
                <a16:creationId xmlns:a16="http://schemas.microsoft.com/office/drawing/2014/main" id="{15CAA58C-A4FC-8466-8034-4C900BC26E42}"/>
              </a:ext>
            </a:extLst>
          </p:cNvPr>
          <p:cNvSpPr>
            <a:spLocks noGrp="1"/>
          </p:cNvSpPr>
          <p:nvPr>
            <p:ph type="body" sz="quarter" idx="11"/>
          </p:nvPr>
        </p:nvSpPr>
        <p:spPr>
          <a:xfrm>
            <a:off x="119336" y="1615771"/>
            <a:ext cx="5568949" cy="4320381"/>
          </a:xfrm>
        </p:spPr>
        <p:txBody>
          <a:bodyPr/>
          <a:lstStyle/>
          <a:p>
            <a:r>
              <a:rPr lang="en-GB" dirty="0">
                <a:solidFill>
                  <a:schemeClr val="bg1"/>
                </a:solidFill>
              </a:rPr>
              <a:t>Massive investments in the last two decades at EU and national levels.</a:t>
            </a:r>
          </a:p>
          <a:p>
            <a:endParaRPr lang="en-GB" dirty="0">
              <a:solidFill>
                <a:schemeClr val="bg1"/>
              </a:solidFill>
            </a:endParaRPr>
          </a:p>
          <a:p>
            <a:r>
              <a:rPr lang="en-GB" dirty="0">
                <a:solidFill>
                  <a:schemeClr val="bg1"/>
                </a:solidFill>
              </a:rPr>
              <a:t>Unprecedented remote access to invaluable cultural resources.</a:t>
            </a:r>
          </a:p>
          <a:p>
            <a:endParaRPr lang="en-GB" dirty="0">
              <a:solidFill>
                <a:schemeClr val="bg1"/>
              </a:solidFill>
            </a:endParaRPr>
          </a:p>
          <a:p>
            <a:r>
              <a:rPr lang="en-GB" b="1" dirty="0">
                <a:solidFill>
                  <a:schemeClr val="bg1"/>
                </a:solidFill>
              </a:rPr>
              <a:t>EU funding</a:t>
            </a:r>
            <a:r>
              <a:rPr lang="en-GB" dirty="0">
                <a:solidFill>
                  <a:schemeClr val="bg1"/>
                </a:solidFill>
              </a:rPr>
              <a:t>: &gt; ~3 Billion €  (+ part of the 3.2 Billion European Regional Development Fund)</a:t>
            </a:r>
          </a:p>
          <a:p>
            <a:r>
              <a:rPr lang="en-GB" b="1" dirty="0">
                <a:solidFill>
                  <a:schemeClr val="bg1"/>
                </a:solidFill>
              </a:rPr>
              <a:t>Italy</a:t>
            </a:r>
            <a:r>
              <a:rPr lang="en-GB" dirty="0">
                <a:solidFill>
                  <a:schemeClr val="bg1"/>
                </a:solidFill>
              </a:rPr>
              <a:t>: ~2 Billion €</a:t>
            </a:r>
          </a:p>
          <a:p>
            <a:r>
              <a:rPr lang="en-GB" b="1" dirty="0">
                <a:solidFill>
                  <a:schemeClr val="bg1"/>
                </a:solidFill>
              </a:rPr>
              <a:t>Spain</a:t>
            </a:r>
            <a:r>
              <a:rPr lang="en-GB" dirty="0">
                <a:solidFill>
                  <a:schemeClr val="bg1"/>
                </a:solidFill>
              </a:rPr>
              <a:t>: ~2.2 Billion €</a:t>
            </a:r>
          </a:p>
        </p:txBody>
      </p:sp>
      <p:sp>
        <p:nvSpPr>
          <p:cNvPr id="4" name="TextBox 3">
            <a:extLst>
              <a:ext uri="{FF2B5EF4-FFF2-40B4-BE49-F238E27FC236}">
                <a16:creationId xmlns:a16="http://schemas.microsoft.com/office/drawing/2014/main" id="{B9D1FA9D-1158-9F4E-C8E9-3ACB3FA5BE23}"/>
              </a:ext>
            </a:extLst>
          </p:cNvPr>
          <p:cNvSpPr txBox="1"/>
          <p:nvPr/>
        </p:nvSpPr>
        <p:spPr>
          <a:xfrm>
            <a:off x="4984669" y="6379566"/>
            <a:ext cx="2222660" cy="369332"/>
          </a:xfrm>
          <a:prstGeom prst="rect">
            <a:avLst/>
          </a:prstGeom>
          <a:noFill/>
        </p:spPr>
        <p:txBody>
          <a:bodyPr wrap="none" rtlCol="0">
            <a:spAutoFit/>
          </a:bodyPr>
          <a:lstStyle/>
          <a:p>
            <a:r>
              <a:rPr lang="en-IT" dirty="0"/>
              <a:t>See references [1,2,3]</a:t>
            </a:r>
          </a:p>
        </p:txBody>
      </p:sp>
      <p:sp>
        <p:nvSpPr>
          <p:cNvPr id="7" name="TextBox 6">
            <a:extLst>
              <a:ext uri="{FF2B5EF4-FFF2-40B4-BE49-F238E27FC236}">
                <a16:creationId xmlns:a16="http://schemas.microsoft.com/office/drawing/2014/main" id="{262FF130-C7D9-8B42-D175-EAB61F29053C}"/>
              </a:ext>
            </a:extLst>
          </p:cNvPr>
          <p:cNvSpPr txBox="1"/>
          <p:nvPr/>
        </p:nvSpPr>
        <p:spPr>
          <a:xfrm>
            <a:off x="-48301" y="6608385"/>
            <a:ext cx="2039845" cy="276999"/>
          </a:xfrm>
          <a:prstGeom prst="rect">
            <a:avLst/>
          </a:prstGeom>
          <a:noFill/>
        </p:spPr>
        <p:txBody>
          <a:bodyPr wrap="square">
            <a:spAutoFit/>
          </a:bodyPr>
          <a:lstStyle/>
          <a:p>
            <a:r>
              <a:rPr lang="en-GB" sz="1200" dirty="0">
                <a:solidFill>
                  <a:schemeClr val="bg1"/>
                </a:solidFill>
              </a:rPr>
              <a:t>Image generated with </a:t>
            </a:r>
            <a:r>
              <a:rPr lang="en-GB" sz="1200" dirty="0" err="1">
                <a:solidFill>
                  <a:schemeClr val="bg1"/>
                </a:solidFill>
              </a:rPr>
              <a:t>Krea.ai</a:t>
            </a:r>
            <a:endParaRPr lang="en-IT" sz="1200" dirty="0">
              <a:solidFill>
                <a:schemeClr val="bg1"/>
              </a:solidFill>
            </a:endParaRPr>
          </a:p>
        </p:txBody>
      </p:sp>
    </p:spTree>
    <p:extLst>
      <p:ext uri="{BB962C8B-B14F-4D97-AF65-F5344CB8AC3E}">
        <p14:creationId xmlns:p14="http://schemas.microsoft.com/office/powerpoint/2010/main" val="2506515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4168-D662-0D57-150F-B8398A0B023D}"/>
              </a:ext>
            </a:extLst>
          </p:cNvPr>
          <p:cNvSpPr>
            <a:spLocks noGrp="1"/>
          </p:cNvSpPr>
          <p:nvPr>
            <p:ph type="title"/>
          </p:nvPr>
        </p:nvSpPr>
        <p:spPr/>
        <p:txBody>
          <a:bodyPr/>
          <a:lstStyle/>
          <a:p>
            <a:r>
              <a:rPr lang="en-GB" dirty="0"/>
              <a:t>The Take-Home Message</a:t>
            </a:r>
            <a:endParaRPr lang="en-IT" dirty="0"/>
          </a:p>
        </p:txBody>
      </p:sp>
      <p:sp>
        <p:nvSpPr>
          <p:cNvPr id="3" name="Text Placeholder 2">
            <a:extLst>
              <a:ext uri="{FF2B5EF4-FFF2-40B4-BE49-F238E27FC236}">
                <a16:creationId xmlns:a16="http://schemas.microsoft.com/office/drawing/2014/main" id="{10FF9EA7-E4D8-56D8-6667-0ED63312F7CC}"/>
              </a:ext>
            </a:extLst>
          </p:cNvPr>
          <p:cNvSpPr>
            <a:spLocks noGrp="1"/>
          </p:cNvSpPr>
          <p:nvPr>
            <p:ph type="body" sz="quarter" idx="11"/>
          </p:nvPr>
        </p:nvSpPr>
        <p:spPr>
          <a:xfrm>
            <a:off x="527051" y="1412875"/>
            <a:ext cx="3696741" cy="4320381"/>
          </a:xfrm>
        </p:spPr>
        <p:txBody>
          <a:bodyPr/>
          <a:lstStyle/>
          <a:p>
            <a:pPr algn="ctr"/>
            <a:r>
              <a:rPr lang="en-GB" b="1" dirty="0"/>
              <a:t>KGs are Vulnerable</a:t>
            </a:r>
            <a:r>
              <a:rPr lang="en-GB" dirty="0"/>
              <a:t> </a:t>
            </a:r>
          </a:p>
          <a:p>
            <a:pPr algn="ctr"/>
            <a:r>
              <a:rPr lang="en-GB" dirty="0"/>
              <a:t>Quality and ethical flaws are systemic. </a:t>
            </a:r>
            <a:endParaRPr lang="en-GB" b="1" dirty="0"/>
          </a:p>
        </p:txBody>
      </p:sp>
      <p:pic>
        <p:nvPicPr>
          <p:cNvPr id="8" name="Picture 7" descr="A group of white circles with lines and dots&#10;&#10;AI-generated content may be incorrect.">
            <a:extLst>
              <a:ext uri="{FF2B5EF4-FFF2-40B4-BE49-F238E27FC236}">
                <a16:creationId xmlns:a16="http://schemas.microsoft.com/office/drawing/2014/main" id="{EC10798C-80F3-15A8-6F0C-BF5C21074628}"/>
              </a:ext>
            </a:extLst>
          </p:cNvPr>
          <p:cNvPicPr>
            <a:picLocks noChangeAspect="1"/>
          </p:cNvPicPr>
          <p:nvPr/>
        </p:nvPicPr>
        <p:blipFill>
          <a:blip r:embed="rId3"/>
          <a:stretch>
            <a:fillRect/>
          </a:stretch>
        </p:blipFill>
        <p:spPr>
          <a:xfrm>
            <a:off x="745630" y="3289308"/>
            <a:ext cx="3259584" cy="1819302"/>
          </a:xfrm>
          <a:prstGeom prst="rect">
            <a:avLst/>
          </a:prstGeom>
        </p:spPr>
      </p:pic>
      <p:sp>
        <p:nvSpPr>
          <p:cNvPr id="13" name="TextBox 12">
            <a:extLst>
              <a:ext uri="{FF2B5EF4-FFF2-40B4-BE49-F238E27FC236}">
                <a16:creationId xmlns:a16="http://schemas.microsoft.com/office/drawing/2014/main" id="{040EDD3F-10A5-527C-1078-6DFE7A1E3205}"/>
              </a:ext>
            </a:extLst>
          </p:cNvPr>
          <p:cNvSpPr txBox="1"/>
          <p:nvPr/>
        </p:nvSpPr>
        <p:spPr>
          <a:xfrm>
            <a:off x="10175776" y="9925"/>
            <a:ext cx="2016224" cy="276999"/>
          </a:xfrm>
          <a:prstGeom prst="rect">
            <a:avLst/>
          </a:prstGeom>
          <a:noFill/>
        </p:spPr>
        <p:txBody>
          <a:bodyPr wrap="square">
            <a:spAutoFit/>
          </a:bodyPr>
          <a:lstStyle/>
          <a:p>
            <a:r>
              <a:rPr lang="en-GB" sz="1200" dirty="0"/>
              <a:t>Image generated with </a:t>
            </a:r>
            <a:r>
              <a:rPr lang="en-GB" sz="1200" dirty="0" err="1"/>
              <a:t>Krea.ai</a:t>
            </a:r>
            <a:endParaRPr lang="en-IT" sz="1200" dirty="0"/>
          </a:p>
        </p:txBody>
      </p:sp>
    </p:spTree>
    <p:extLst>
      <p:ext uri="{BB962C8B-B14F-4D97-AF65-F5344CB8AC3E}">
        <p14:creationId xmlns:p14="http://schemas.microsoft.com/office/powerpoint/2010/main" val="3468487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55DA7-93AB-E0BF-07DF-1EEBE3A3F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C1C520-8B89-AFD0-5083-8C74257C4424}"/>
              </a:ext>
            </a:extLst>
          </p:cNvPr>
          <p:cNvSpPr>
            <a:spLocks noGrp="1"/>
          </p:cNvSpPr>
          <p:nvPr>
            <p:ph type="title"/>
          </p:nvPr>
        </p:nvSpPr>
        <p:spPr/>
        <p:txBody>
          <a:bodyPr/>
          <a:lstStyle/>
          <a:p>
            <a:r>
              <a:rPr lang="en-GB" dirty="0"/>
              <a:t>The Take-Home Message</a:t>
            </a:r>
            <a:endParaRPr lang="en-IT" dirty="0"/>
          </a:p>
        </p:txBody>
      </p:sp>
      <p:sp>
        <p:nvSpPr>
          <p:cNvPr id="3" name="Text Placeholder 2">
            <a:extLst>
              <a:ext uri="{FF2B5EF4-FFF2-40B4-BE49-F238E27FC236}">
                <a16:creationId xmlns:a16="http://schemas.microsoft.com/office/drawing/2014/main" id="{9C59DEF0-D446-0274-634E-8D9BCFBC02CA}"/>
              </a:ext>
            </a:extLst>
          </p:cNvPr>
          <p:cNvSpPr>
            <a:spLocks noGrp="1"/>
          </p:cNvSpPr>
          <p:nvPr>
            <p:ph type="body" sz="quarter" idx="11"/>
          </p:nvPr>
        </p:nvSpPr>
        <p:spPr>
          <a:xfrm>
            <a:off x="527051" y="1412875"/>
            <a:ext cx="3696741" cy="4320381"/>
          </a:xfrm>
        </p:spPr>
        <p:txBody>
          <a:bodyPr/>
          <a:lstStyle/>
          <a:p>
            <a:pPr algn="ctr"/>
            <a:r>
              <a:rPr lang="en-GB" b="1" dirty="0"/>
              <a:t>KGs are Vulnerable</a:t>
            </a:r>
            <a:r>
              <a:rPr lang="en-GB" dirty="0"/>
              <a:t> </a:t>
            </a:r>
          </a:p>
          <a:p>
            <a:pPr algn="ctr"/>
            <a:r>
              <a:rPr lang="en-GB" dirty="0"/>
              <a:t>Quality and ethical flaws are systemic. </a:t>
            </a:r>
            <a:endParaRPr lang="en-GB" b="1" dirty="0"/>
          </a:p>
        </p:txBody>
      </p:sp>
      <p:sp>
        <p:nvSpPr>
          <p:cNvPr id="4" name="Text Placeholder 2">
            <a:extLst>
              <a:ext uri="{FF2B5EF4-FFF2-40B4-BE49-F238E27FC236}">
                <a16:creationId xmlns:a16="http://schemas.microsoft.com/office/drawing/2014/main" id="{F558126C-05E8-B087-4B16-226D8434613C}"/>
              </a:ext>
            </a:extLst>
          </p:cNvPr>
          <p:cNvSpPr txBox="1">
            <a:spLocks/>
          </p:cNvSpPr>
          <p:nvPr/>
        </p:nvSpPr>
        <p:spPr>
          <a:xfrm>
            <a:off x="4223792" y="1412874"/>
            <a:ext cx="3696741" cy="4320381"/>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1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b="1" dirty="0"/>
              <a:t>Quality is Ethical</a:t>
            </a:r>
          </a:p>
          <a:p>
            <a:pPr algn="ctr"/>
            <a:r>
              <a:rPr lang="en-GB" dirty="0"/>
              <a:t>We are curators of digital memory. </a:t>
            </a:r>
            <a:endParaRPr lang="en-GB" b="1" dirty="0"/>
          </a:p>
        </p:txBody>
      </p:sp>
      <p:pic>
        <p:nvPicPr>
          <p:cNvPr id="8" name="Picture 7" descr="A group of white circles with lines and dots&#10;&#10;AI-generated content may be incorrect.">
            <a:extLst>
              <a:ext uri="{FF2B5EF4-FFF2-40B4-BE49-F238E27FC236}">
                <a16:creationId xmlns:a16="http://schemas.microsoft.com/office/drawing/2014/main" id="{D7EEBB88-6E45-2B9B-E067-EDCEC27A326D}"/>
              </a:ext>
            </a:extLst>
          </p:cNvPr>
          <p:cNvPicPr>
            <a:picLocks noChangeAspect="1"/>
          </p:cNvPicPr>
          <p:nvPr/>
        </p:nvPicPr>
        <p:blipFill>
          <a:blip r:embed="rId3"/>
          <a:stretch>
            <a:fillRect/>
          </a:stretch>
        </p:blipFill>
        <p:spPr>
          <a:xfrm>
            <a:off x="745630" y="3289308"/>
            <a:ext cx="3259584" cy="1819302"/>
          </a:xfrm>
          <a:prstGeom prst="rect">
            <a:avLst/>
          </a:prstGeom>
        </p:spPr>
      </p:pic>
      <p:pic>
        <p:nvPicPr>
          <p:cNvPr id="10" name="Picture 9" descr="A hands holding a device with glowing dots&#10;&#10;AI-generated content may be incorrect.">
            <a:extLst>
              <a:ext uri="{FF2B5EF4-FFF2-40B4-BE49-F238E27FC236}">
                <a16:creationId xmlns:a16="http://schemas.microsoft.com/office/drawing/2014/main" id="{C8FD4051-17AC-1B11-B231-C16403AA9015}"/>
              </a:ext>
            </a:extLst>
          </p:cNvPr>
          <p:cNvPicPr>
            <a:picLocks noChangeAspect="1"/>
          </p:cNvPicPr>
          <p:nvPr/>
        </p:nvPicPr>
        <p:blipFill>
          <a:blip r:embed="rId4"/>
          <a:stretch>
            <a:fillRect/>
          </a:stretch>
        </p:blipFill>
        <p:spPr>
          <a:xfrm>
            <a:off x="4419545" y="3289308"/>
            <a:ext cx="3282410" cy="1832043"/>
          </a:xfrm>
          <a:prstGeom prst="rect">
            <a:avLst/>
          </a:prstGeom>
        </p:spPr>
      </p:pic>
      <p:sp>
        <p:nvSpPr>
          <p:cNvPr id="6" name="TextBox 5">
            <a:extLst>
              <a:ext uri="{FF2B5EF4-FFF2-40B4-BE49-F238E27FC236}">
                <a16:creationId xmlns:a16="http://schemas.microsoft.com/office/drawing/2014/main" id="{92DD3140-4A16-F945-45C5-82B56E2E0C1B}"/>
              </a:ext>
            </a:extLst>
          </p:cNvPr>
          <p:cNvSpPr txBox="1"/>
          <p:nvPr/>
        </p:nvSpPr>
        <p:spPr>
          <a:xfrm>
            <a:off x="10056440" y="9925"/>
            <a:ext cx="2135560" cy="276999"/>
          </a:xfrm>
          <a:prstGeom prst="rect">
            <a:avLst/>
          </a:prstGeom>
          <a:noFill/>
        </p:spPr>
        <p:txBody>
          <a:bodyPr wrap="square">
            <a:spAutoFit/>
          </a:bodyPr>
          <a:lstStyle/>
          <a:p>
            <a:r>
              <a:rPr lang="en-GB" sz="1200" dirty="0"/>
              <a:t>Images generated with </a:t>
            </a:r>
            <a:r>
              <a:rPr lang="en-GB" sz="1200" dirty="0" err="1"/>
              <a:t>Krea.ai</a:t>
            </a:r>
            <a:endParaRPr lang="en-IT" sz="1200" dirty="0"/>
          </a:p>
        </p:txBody>
      </p:sp>
    </p:spTree>
    <p:extLst>
      <p:ext uri="{BB962C8B-B14F-4D97-AF65-F5344CB8AC3E}">
        <p14:creationId xmlns:p14="http://schemas.microsoft.com/office/powerpoint/2010/main" val="761413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E9FA5-53DB-9C04-4FFA-FB71F63DD9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514762-714E-664F-85DC-7E04AB8CA9D7}"/>
              </a:ext>
            </a:extLst>
          </p:cNvPr>
          <p:cNvSpPr>
            <a:spLocks noGrp="1"/>
          </p:cNvSpPr>
          <p:nvPr>
            <p:ph type="title"/>
          </p:nvPr>
        </p:nvSpPr>
        <p:spPr/>
        <p:txBody>
          <a:bodyPr/>
          <a:lstStyle/>
          <a:p>
            <a:r>
              <a:rPr lang="en-GB" dirty="0"/>
              <a:t>The Take-Home Message</a:t>
            </a:r>
            <a:endParaRPr lang="en-IT" dirty="0"/>
          </a:p>
        </p:txBody>
      </p:sp>
      <p:sp>
        <p:nvSpPr>
          <p:cNvPr id="3" name="Text Placeholder 2">
            <a:extLst>
              <a:ext uri="{FF2B5EF4-FFF2-40B4-BE49-F238E27FC236}">
                <a16:creationId xmlns:a16="http://schemas.microsoft.com/office/drawing/2014/main" id="{EF79542C-F8B8-5778-CBB8-24F989938EF5}"/>
              </a:ext>
            </a:extLst>
          </p:cNvPr>
          <p:cNvSpPr>
            <a:spLocks noGrp="1"/>
          </p:cNvSpPr>
          <p:nvPr>
            <p:ph type="body" sz="quarter" idx="11"/>
          </p:nvPr>
        </p:nvSpPr>
        <p:spPr>
          <a:xfrm>
            <a:off x="527051" y="1412875"/>
            <a:ext cx="3696741" cy="4320381"/>
          </a:xfrm>
        </p:spPr>
        <p:txBody>
          <a:bodyPr/>
          <a:lstStyle/>
          <a:p>
            <a:pPr algn="ctr"/>
            <a:r>
              <a:rPr lang="en-GB" b="1" dirty="0"/>
              <a:t>KGs are Vulnerable</a:t>
            </a:r>
            <a:r>
              <a:rPr lang="en-GB" dirty="0"/>
              <a:t> </a:t>
            </a:r>
          </a:p>
          <a:p>
            <a:pPr algn="ctr"/>
            <a:r>
              <a:rPr lang="en-GB" dirty="0"/>
              <a:t>Quality and ethical flaws are systemic. </a:t>
            </a:r>
            <a:endParaRPr lang="en-GB" b="1" dirty="0"/>
          </a:p>
        </p:txBody>
      </p:sp>
      <p:sp>
        <p:nvSpPr>
          <p:cNvPr id="4" name="Text Placeholder 2">
            <a:extLst>
              <a:ext uri="{FF2B5EF4-FFF2-40B4-BE49-F238E27FC236}">
                <a16:creationId xmlns:a16="http://schemas.microsoft.com/office/drawing/2014/main" id="{9730081D-D7A5-69EA-A662-82EF4CB32716}"/>
              </a:ext>
            </a:extLst>
          </p:cNvPr>
          <p:cNvSpPr txBox="1">
            <a:spLocks/>
          </p:cNvSpPr>
          <p:nvPr/>
        </p:nvSpPr>
        <p:spPr>
          <a:xfrm>
            <a:off x="4223792" y="1412874"/>
            <a:ext cx="3696741" cy="4320381"/>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1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b="1" dirty="0"/>
              <a:t>Quality is Ethical</a:t>
            </a:r>
          </a:p>
          <a:p>
            <a:pPr algn="ctr"/>
            <a:r>
              <a:rPr lang="en-GB" dirty="0"/>
              <a:t>We are curators of digital memory. </a:t>
            </a:r>
            <a:endParaRPr lang="en-GB" b="1" dirty="0"/>
          </a:p>
        </p:txBody>
      </p:sp>
      <p:sp>
        <p:nvSpPr>
          <p:cNvPr id="5" name="Text Placeholder 2">
            <a:extLst>
              <a:ext uri="{FF2B5EF4-FFF2-40B4-BE49-F238E27FC236}">
                <a16:creationId xmlns:a16="http://schemas.microsoft.com/office/drawing/2014/main" id="{9022DCB4-1DAA-EB91-EE35-7AFB8E290A5B}"/>
              </a:ext>
            </a:extLst>
          </p:cNvPr>
          <p:cNvSpPr txBox="1">
            <a:spLocks/>
          </p:cNvSpPr>
          <p:nvPr/>
        </p:nvSpPr>
        <p:spPr>
          <a:xfrm>
            <a:off x="7920533" y="1412873"/>
            <a:ext cx="3696741" cy="4320381"/>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1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b="1" dirty="0"/>
              <a:t>Collective Effort is Key</a:t>
            </a:r>
          </a:p>
          <a:p>
            <a:pPr algn="ctr"/>
            <a:r>
              <a:rPr lang="en-GB" dirty="0"/>
              <a:t>Collaboration and shared standards are the only path forward.</a:t>
            </a:r>
            <a:endParaRPr lang="en-IT" dirty="0"/>
          </a:p>
        </p:txBody>
      </p:sp>
      <p:pic>
        <p:nvPicPr>
          <p:cNvPr id="8" name="Picture 7" descr="A group of white circles with lines and dots&#10;&#10;AI-generated content may be incorrect.">
            <a:extLst>
              <a:ext uri="{FF2B5EF4-FFF2-40B4-BE49-F238E27FC236}">
                <a16:creationId xmlns:a16="http://schemas.microsoft.com/office/drawing/2014/main" id="{DE9E120C-993B-2172-F598-22770DA4D202}"/>
              </a:ext>
            </a:extLst>
          </p:cNvPr>
          <p:cNvPicPr>
            <a:picLocks noChangeAspect="1"/>
          </p:cNvPicPr>
          <p:nvPr/>
        </p:nvPicPr>
        <p:blipFill>
          <a:blip r:embed="rId3"/>
          <a:stretch>
            <a:fillRect/>
          </a:stretch>
        </p:blipFill>
        <p:spPr>
          <a:xfrm>
            <a:off x="745630" y="3289308"/>
            <a:ext cx="3259584" cy="1819302"/>
          </a:xfrm>
          <a:prstGeom prst="rect">
            <a:avLst/>
          </a:prstGeom>
        </p:spPr>
      </p:pic>
      <p:pic>
        <p:nvPicPr>
          <p:cNvPr id="10" name="Picture 9" descr="A hands holding a device with glowing dots&#10;&#10;AI-generated content may be incorrect.">
            <a:extLst>
              <a:ext uri="{FF2B5EF4-FFF2-40B4-BE49-F238E27FC236}">
                <a16:creationId xmlns:a16="http://schemas.microsoft.com/office/drawing/2014/main" id="{B70A900F-8357-5130-522D-272DD30845A4}"/>
              </a:ext>
            </a:extLst>
          </p:cNvPr>
          <p:cNvPicPr>
            <a:picLocks noChangeAspect="1"/>
          </p:cNvPicPr>
          <p:nvPr/>
        </p:nvPicPr>
        <p:blipFill>
          <a:blip r:embed="rId4"/>
          <a:stretch>
            <a:fillRect/>
          </a:stretch>
        </p:blipFill>
        <p:spPr>
          <a:xfrm>
            <a:off x="4419545" y="3289308"/>
            <a:ext cx="3282410" cy="1832043"/>
          </a:xfrm>
          <a:prstGeom prst="rect">
            <a:avLst/>
          </a:prstGeom>
        </p:spPr>
      </p:pic>
      <p:pic>
        <p:nvPicPr>
          <p:cNvPr id="12" name="Picture 11" descr="A group of people walking on a circuit board&#10;&#10;AI-generated content may be incorrect.">
            <a:extLst>
              <a:ext uri="{FF2B5EF4-FFF2-40B4-BE49-F238E27FC236}">
                <a16:creationId xmlns:a16="http://schemas.microsoft.com/office/drawing/2014/main" id="{598E45CE-52E8-047F-BAB8-9D57CE245BC4}"/>
              </a:ext>
            </a:extLst>
          </p:cNvPr>
          <p:cNvPicPr>
            <a:picLocks noChangeAspect="1"/>
          </p:cNvPicPr>
          <p:nvPr/>
        </p:nvPicPr>
        <p:blipFill>
          <a:blip r:embed="rId5"/>
          <a:stretch>
            <a:fillRect/>
          </a:stretch>
        </p:blipFill>
        <p:spPr>
          <a:xfrm>
            <a:off x="8134276" y="3289308"/>
            <a:ext cx="3259583" cy="1819302"/>
          </a:xfrm>
          <a:prstGeom prst="rect">
            <a:avLst/>
          </a:prstGeom>
        </p:spPr>
      </p:pic>
      <p:sp>
        <p:nvSpPr>
          <p:cNvPr id="6" name="TextBox 5">
            <a:extLst>
              <a:ext uri="{FF2B5EF4-FFF2-40B4-BE49-F238E27FC236}">
                <a16:creationId xmlns:a16="http://schemas.microsoft.com/office/drawing/2014/main" id="{6BE9E60F-4381-E81B-D68B-A5F6FB503ADA}"/>
              </a:ext>
            </a:extLst>
          </p:cNvPr>
          <p:cNvSpPr txBox="1"/>
          <p:nvPr/>
        </p:nvSpPr>
        <p:spPr>
          <a:xfrm>
            <a:off x="10056440" y="9925"/>
            <a:ext cx="2135560" cy="276999"/>
          </a:xfrm>
          <a:prstGeom prst="rect">
            <a:avLst/>
          </a:prstGeom>
          <a:noFill/>
        </p:spPr>
        <p:txBody>
          <a:bodyPr wrap="square">
            <a:spAutoFit/>
          </a:bodyPr>
          <a:lstStyle/>
          <a:p>
            <a:r>
              <a:rPr lang="en-GB" sz="1200" dirty="0"/>
              <a:t>Images generated with </a:t>
            </a:r>
            <a:r>
              <a:rPr lang="en-GB" sz="1200" dirty="0" err="1"/>
              <a:t>Krea.ai</a:t>
            </a:r>
            <a:endParaRPr lang="en-IT" sz="1200" dirty="0"/>
          </a:p>
        </p:txBody>
      </p:sp>
    </p:spTree>
    <p:extLst>
      <p:ext uri="{BB962C8B-B14F-4D97-AF65-F5344CB8AC3E}">
        <p14:creationId xmlns:p14="http://schemas.microsoft.com/office/powerpoint/2010/main" val="8068024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a:stretch>
        </a:blipFill>
        <a:effectLst/>
      </p:bgPr>
    </p:bg>
    <p:spTree>
      <p:nvGrpSpPr>
        <p:cNvPr id="1" name="">
          <a:extLst>
            <a:ext uri="{FF2B5EF4-FFF2-40B4-BE49-F238E27FC236}">
              <a16:creationId xmlns:a16="http://schemas.microsoft.com/office/drawing/2014/main" id="{7640209B-59FA-C8FD-3FCA-BA17F3D562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8C0D16-91EF-DAEA-D5E9-321D864B1A43}"/>
              </a:ext>
            </a:extLst>
          </p:cNvPr>
          <p:cNvSpPr>
            <a:spLocks noGrp="1"/>
          </p:cNvSpPr>
          <p:nvPr>
            <p:ph type="title"/>
          </p:nvPr>
        </p:nvSpPr>
        <p:spPr/>
        <p:txBody>
          <a:bodyPr/>
          <a:lstStyle/>
          <a:p>
            <a:r>
              <a:rPr lang="en-GB" dirty="0"/>
              <a:t>The Take-Home Message</a:t>
            </a:r>
            <a:endParaRPr lang="en-IT" dirty="0"/>
          </a:p>
        </p:txBody>
      </p:sp>
      <p:sp>
        <p:nvSpPr>
          <p:cNvPr id="9" name="Text Placeholder 8">
            <a:extLst>
              <a:ext uri="{FF2B5EF4-FFF2-40B4-BE49-F238E27FC236}">
                <a16:creationId xmlns:a16="http://schemas.microsoft.com/office/drawing/2014/main" id="{17C9D798-0CAD-22B0-6157-FBDCF8675EEC}"/>
              </a:ext>
            </a:extLst>
          </p:cNvPr>
          <p:cNvSpPr>
            <a:spLocks noGrp="1"/>
          </p:cNvSpPr>
          <p:nvPr>
            <p:ph type="body" sz="quarter" idx="11"/>
          </p:nvPr>
        </p:nvSpPr>
        <p:spPr/>
        <p:txBody>
          <a:bodyPr anchor="ctr"/>
          <a:lstStyle/>
          <a:p>
            <a:pPr algn="ctr"/>
            <a:r>
              <a:rPr lang="en-GB" sz="3200" b="1" dirty="0"/>
              <a:t>Heritage is not only what we preserve, but how we represent it</a:t>
            </a:r>
            <a:endParaRPr lang="en-IT" sz="3200" dirty="0"/>
          </a:p>
        </p:txBody>
      </p:sp>
      <p:sp>
        <p:nvSpPr>
          <p:cNvPr id="11" name="TextBox 10">
            <a:extLst>
              <a:ext uri="{FF2B5EF4-FFF2-40B4-BE49-F238E27FC236}">
                <a16:creationId xmlns:a16="http://schemas.microsoft.com/office/drawing/2014/main" id="{F4CFDF7B-0B41-830A-1315-CEA1A882029A}"/>
              </a:ext>
            </a:extLst>
          </p:cNvPr>
          <p:cNvSpPr txBox="1"/>
          <p:nvPr/>
        </p:nvSpPr>
        <p:spPr>
          <a:xfrm>
            <a:off x="9408368" y="-4894"/>
            <a:ext cx="2789481" cy="276999"/>
          </a:xfrm>
          <a:prstGeom prst="rect">
            <a:avLst/>
          </a:prstGeom>
          <a:noFill/>
        </p:spPr>
        <p:txBody>
          <a:bodyPr wrap="square">
            <a:spAutoFit/>
          </a:bodyPr>
          <a:lstStyle/>
          <a:p>
            <a:r>
              <a:rPr lang="en-GB" sz="1200" dirty="0"/>
              <a:t>Background image generated with </a:t>
            </a:r>
            <a:r>
              <a:rPr lang="en-GB" sz="1200" dirty="0" err="1"/>
              <a:t>Krea.ai</a:t>
            </a:r>
            <a:endParaRPr lang="en-IT" sz="1200" dirty="0"/>
          </a:p>
        </p:txBody>
      </p:sp>
    </p:spTree>
    <p:extLst>
      <p:ext uri="{BB962C8B-B14F-4D97-AF65-F5344CB8AC3E}">
        <p14:creationId xmlns:p14="http://schemas.microsoft.com/office/powerpoint/2010/main" val="516161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a:stretch>
        </a:blipFill>
        <a:effectLst/>
      </p:bgPr>
    </p:bg>
    <p:spTree>
      <p:nvGrpSpPr>
        <p:cNvPr id="1" name="">
          <a:extLst>
            <a:ext uri="{FF2B5EF4-FFF2-40B4-BE49-F238E27FC236}">
              <a16:creationId xmlns:a16="http://schemas.microsoft.com/office/drawing/2014/main" id="{CE606827-4DE0-0DBA-103E-D29C3D46E0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8860D3-F79C-AB85-F3AD-0C23E84F6273}"/>
              </a:ext>
            </a:extLst>
          </p:cNvPr>
          <p:cNvSpPr>
            <a:spLocks noGrp="1"/>
          </p:cNvSpPr>
          <p:nvPr>
            <p:ph type="title"/>
          </p:nvPr>
        </p:nvSpPr>
        <p:spPr>
          <a:xfrm>
            <a:off x="1883569" y="3032956"/>
            <a:ext cx="8424862" cy="540060"/>
          </a:xfrm>
        </p:spPr>
        <p:txBody>
          <a:bodyPr/>
          <a:lstStyle/>
          <a:p>
            <a:pPr algn="ctr"/>
            <a:r>
              <a:rPr lang="en-GB" dirty="0"/>
              <a:t>Thank you very much for your attention!</a:t>
            </a:r>
            <a:endParaRPr lang="en-IT" dirty="0"/>
          </a:p>
        </p:txBody>
      </p:sp>
      <p:sp>
        <p:nvSpPr>
          <p:cNvPr id="3" name="TextBox 2">
            <a:extLst>
              <a:ext uri="{FF2B5EF4-FFF2-40B4-BE49-F238E27FC236}">
                <a16:creationId xmlns:a16="http://schemas.microsoft.com/office/drawing/2014/main" id="{F910A528-8272-4A87-8244-DBF799CC3951}"/>
              </a:ext>
            </a:extLst>
          </p:cNvPr>
          <p:cNvSpPr txBox="1"/>
          <p:nvPr/>
        </p:nvSpPr>
        <p:spPr>
          <a:xfrm>
            <a:off x="9408368" y="-4894"/>
            <a:ext cx="2789481" cy="276999"/>
          </a:xfrm>
          <a:prstGeom prst="rect">
            <a:avLst/>
          </a:prstGeom>
          <a:noFill/>
        </p:spPr>
        <p:txBody>
          <a:bodyPr wrap="square">
            <a:spAutoFit/>
          </a:bodyPr>
          <a:lstStyle/>
          <a:p>
            <a:r>
              <a:rPr lang="en-GB" sz="1200" dirty="0"/>
              <a:t>Background image generated with </a:t>
            </a:r>
            <a:r>
              <a:rPr lang="en-GB" sz="1200" dirty="0" err="1"/>
              <a:t>Krea.ai</a:t>
            </a:r>
            <a:endParaRPr lang="en-IT" sz="1200" dirty="0"/>
          </a:p>
        </p:txBody>
      </p:sp>
    </p:spTree>
    <p:extLst>
      <p:ext uri="{BB962C8B-B14F-4D97-AF65-F5344CB8AC3E}">
        <p14:creationId xmlns:p14="http://schemas.microsoft.com/office/powerpoint/2010/main" val="1006100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A5EB7-E9CD-C267-9C21-30B22D4F4333}"/>
              </a:ext>
            </a:extLst>
          </p:cNvPr>
          <p:cNvSpPr>
            <a:spLocks noGrp="1"/>
          </p:cNvSpPr>
          <p:nvPr>
            <p:ph type="title"/>
          </p:nvPr>
        </p:nvSpPr>
        <p:spPr/>
        <p:txBody>
          <a:bodyPr/>
          <a:lstStyle/>
          <a:p>
            <a:r>
              <a:rPr lang="en-IT" dirty="0"/>
              <a:t>References</a:t>
            </a:r>
          </a:p>
        </p:txBody>
      </p:sp>
      <p:sp>
        <p:nvSpPr>
          <p:cNvPr id="3" name="Text Placeholder 2">
            <a:extLst>
              <a:ext uri="{FF2B5EF4-FFF2-40B4-BE49-F238E27FC236}">
                <a16:creationId xmlns:a16="http://schemas.microsoft.com/office/drawing/2014/main" id="{B9094F98-D5EF-AB59-E2F1-A329BF8698E0}"/>
              </a:ext>
            </a:extLst>
          </p:cNvPr>
          <p:cNvSpPr>
            <a:spLocks noGrp="1"/>
          </p:cNvSpPr>
          <p:nvPr>
            <p:ph type="body" sz="quarter" idx="11"/>
          </p:nvPr>
        </p:nvSpPr>
        <p:spPr>
          <a:xfrm>
            <a:off x="527051" y="908720"/>
            <a:ext cx="5568949" cy="4320381"/>
          </a:xfrm>
        </p:spPr>
        <p:txBody>
          <a:bodyPr/>
          <a:lstStyle/>
          <a:p>
            <a:r>
              <a:rPr lang="en-GB" sz="1100" dirty="0"/>
              <a:t>[1] Cultural Heritage and Cultural and Creative Industries (CCIs): https://research-and-</a:t>
            </a:r>
            <a:r>
              <a:rPr lang="en-GB" sz="1100" dirty="0" err="1"/>
              <a:t>innovation.ec.europa.eu</a:t>
            </a:r>
            <a:r>
              <a:rPr lang="en-GB" sz="1100" dirty="0"/>
              <a:t>/research-area/social-sciences-and-humanities/cultural-heritage-and-cultural-and-creative-industries-</a:t>
            </a:r>
            <a:r>
              <a:rPr lang="en-GB" sz="1100" dirty="0" err="1"/>
              <a:t>ccis_en</a:t>
            </a:r>
            <a:endParaRPr lang="en-GB" sz="1100" dirty="0"/>
          </a:p>
          <a:p>
            <a:r>
              <a:rPr lang="en-GB" sz="1100" dirty="0"/>
              <a:t>[2] Digital strategy and platforms for cultural heritage: https://</a:t>
            </a:r>
            <a:r>
              <a:rPr lang="en-GB" sz="1100" dirty="0" err="1"/>
              <a:t>www.italiadomani.gov.it</a:t>
            </a:r>
            <a:r>
              <a:rPr lang="en-GB" sz="1100" dirty="0"/>
              <a:t>/</a:t>
            </a:r>
            <a:r>
              <a:rPr lang="en-GB" sz="1100" dirty="0" err="1"/>
              <a:t>en</a:t>
            </a:r>
            <a:r>
              <a:rPr lang="en-GB" sz="1100" dirty="0"/>
              <a:t>/</a:t>
            </a:r>
            <a:r>
              <a:rPr lang="en-GB" sz="1100" dirty="0" err="1"/>
              <a:t>Interventi</a:t>
            </a:r>
            <a:r>
              <a:rPr lang="en-GB" sz="1100" dirty="0"/>
              <a:t>/</a:t>
            </a:r>
            <a:r>
              <a:rPr lang="en-GB" sz="1100" dirty="0" err="1"/>
              <a:t>investimenti</a:t>
            </a:r>
            <a:r>
              <a:rPr lang="en-GB" sz="1100" dirty="0"/>
              <a:t>/strategia-digitale-e-piattaforme-per-il-patrimonio-culturale.html</a:t>
            </a:r>
          </a:p>
          <a:p>
            <a:r>
              <a:rPr lang="en-GB" sz="1100" dirty="0"/>
              <a:t>[3] Recovery, Transformation and Resilience Plan: https://</a:t>
            </a:r>
            <a:r>
              <a:rPr lang="en-GB" sz="1100" dirty="0" err="1"/>
              <a:t>www.fondoseuropeos.hacienda.gob.es</a:t>
            </a:r>
            <a:r>
              <a:rPr lang="en-GB" sz="1100" dirty="0"/>
              <a:t>/sitios/</a:t>
            </a:r>
            <a:r>
              <a:rPr lang="en-GB" sz="1100" dirty="0" err="1"/>
              <a:t>dgpmrr</a:t>
            </a:r>
            <a:r>
              <a:rPr lang="en-GB" sz="1100" dirty="0"/>
              <a:t>/</a:t>
            </a:r>
            <a:r>
              <a:rPr lang="en-GB" sz="1100" dirty="0" err="1"/>
              <a:t>en-gb</a:t>
            </a:r>
            <a:r>
              <a:rPr lang="en-GB" sz="1100" dirty="0"/>
              <a:t>/</a:t>
            </a:r>
            <a:r>
              <a:rPr lang="en-GB" sz="1100" dirty="0" err="1"/>
              <a:t>paginas</a:t>
            </a:r>
            <a:r>
              <a:rPr lang="en-GB" sz="1100" dirty="0"/>
              <a:t>/</a:t>
            </a:r>
            <a:r>
              <a:rPr lang="en-GB" sz="1100" dirty="0" err="1"/>
              <a:t>plan.aspx</a:t>
            </a:r>
            <a:endParaRPr lang="en-GB" sz="1100" dirty="0"/>
          </a:p>
          <a:p>
            <a:r>
              <a:rPr lang="en-GB" sz="1100" dirty="0"/>
              <a:t>[4] </a:t>
            </a:r>
            <a:r>
              <a:rPr lang="en-GB" sz="1100" dirty="0" err="1"/>
              <a:t>Europeana</a:t>
            </a:r>
            <a:r>
              <a:rPr lang="en-GB" sz="1100" dirty="0"/>
              <a:t>: https://</a:t>
            </a:r>
            <a:r>
              <a:rPr lang="en-GB" sz="1100" dirty="0" err="1"/>
              <a:t>www.europeana.eu</a:t>
            </a:r>
            <a:r>
              <a:rPr lang="en-GB" sz="1100" dirty="0"/>
              <a:t>/</a:t>
            </a:r>
            <a:r>
              <a:rPr lang="en-GB" sz="1100" dirty="0" err="1"/>
              <a:t>en</a:t>
            </a:r>
            <a:endParaRPr lang="en-GB" sz="1100" dirty="0"/>
          </a:p>
          <a:p>
            <a:r>
              <a:rPr lang="en-GB" sz="1100" dirty="0"/>
              <a:t>[5] House of European History - Virtual tour: https://</a:t>
            </a:r>
            <a:r>
              <a:rPr lang="en-GB" sz="1100" dirty="0" err="1"/>
              <a:t>historia.europa.eu</a:t>
            </a:r>
            <a:r>
              <a:rPr lang="en-GB" sz="1100" dirty="0"/>
              <a:t>/</a:t>
            </a:r>
            <a:r>
              <a:rPr lang="en-GB" sz="1100" dirty="0" err="1"/>
              <a:t>en</a:t>
            </a:r>
            <a:r>
              <a:rPr lang="en-GB" sz="1100" dirty="0"/>
              <a:t>/digital-offer/virtual-tour</a:t>
            </a:r>
          </a:p>
          <a:p>
            <a:r>
              <a:rPr lang="en-GB" sz="1100" dirty="0"/>
              <a:t>[6] Time Machine: https://</a:t>
            </a:r>
            <a:r>
              <a:rPr lang="en-GB" sz="1100" dirty="0" err="1"/>
              <a:t>www.timemachine.eu</a:t>
            </a:r>
            <a:r>
              <a:rPr lang="en-GB" sz="1100" dirty="0"/>
              <a:t>/</a:t>
            </a:r>
          </a:p>
          <a:p>
            <a:r>
              <a:rPr lang="en-GB" sz="1100" dirty="0"/>
              <a:t>[7] Vatican Museums Online Tours: https://</a:t>
            </a:r>
            <a:r>
              <a:rPr lang="en-GB" sz="1100" dirty="0" err="1"/>
              <a:t>www.museivaticani.va</a:t>
            </a:r>
            <a:r>
              <a:rPr lang="en-GB" sz="1100" dirty="0"/>
              <a:t>/content/</a:t>
            </a:r>
            <a:r>
              <a:rPr lang="en-GB" sz="1100" dirty="0" err="1"/>
              <a:t>museivaticani</a:t>
            </a:r>
            <a:r>
              <a:rPr lang="en-GB" sz="1100" dirty="0"/>
              <a:t>/</a:t>
            </a:r>
            <a:r>
              <a:rPr lang="en-GB" sz="1100" dirty="0" err="1"/>
              <a:t>en.html</a:t>
            </a:r>
            <a:r>
              <a:rPr lang="en-GB" sz="1100" dirty="0"/>
              <a:t> </a:t>
            </a:r>
          </a:p>
          <a:p>
            <a:r>
              <a:rPr lang="en-GB" sz="1100" dirty="0"/>
              <a:t>[8] </a:t>
            </a:r>
            <a:r>
              <a:rPr lang="en-GB" sz="1100" dirty="0" err="1"/>
              <a:t>Biblioteca</a:t>
            </a:r>
            <a:r>
              <a:rPr lang="en-GB" sz="1100" dirty="0"/>
              <a:t> Digital </a:t>
            </a:r>
            <a:r>
              <a:rPr lang="en-GB" sz="1100" dirty="0" err="1"/>
              <a:t>Hispánica</a:t>
            </a:r>
            <a:r>
              <a:rPr lang="en-GB" sz="1100" dirty="0"/>
              <a:t>: https://</a:t>
            </a:r>
            <a:r>
              <a:rPr lang="en-GB" sz="1100" dirty="0" err="1"/>
              <a:t>bdh.bne.es</a:t>
            </a:r>
            <a:r>
              <a:rPr lang="en-GB" sz="1100" dirty="0"/>
              <a:t>/</a:t>
            </a:r>
            <a:r>
              <a:rPr lang="en-GB" sz="1100" dirty="0" err="1"/>
              <a:t>bnesearch</a:t>
            </a:r>
            <a:r>
              <a:rPr lang="en-GB" sz="1100" dirty="0"/>
              <a:t>/</a:t>
            </a:r>
            <a:r>
              <a:rPr lang="en-GB" sz="1100" dirty="0" err="1"/>
              <a:t>Search.do</a:t>
            </a:r>
            <a:r>
              <a:rPr lang="en-GB" sz="1100" dirty="0"/>
              <a:t> </a:t>
            </a:r>
          </a:p>
          <a:p>
            <a:r>
              <a:rPr lang="en-GB" sz="1100" dirty="0"/>
              <a:t>[9] Delfina Sol Martinez Pandiani and Valentina Presutti. "Coded Visions: Addressing Cultural Bias in Image Annotation Systems with the Descriptions and Situations Ontology Design Pattern." 6th International Conference of Graphs and Networks in the Humanities 2022.</a:t>
            </a:r>
          </a:p>
          <a:p>
            <a:r>
              <a:rPr lang="en-GB" sz="1100" dirty="0"/>
              <a:t>[10] </a:t>
            </a:r>
            <a:r>
              <a:rPr lang="en-GB" sz="1100" dirty="0" err="1"/>
              <a:t>Buolamwini</a:t>
            </a:r>
            <a:r>
              <a:rPr lang="en-GB" sz="1100" dirty="0"/>
              <a:t>, J. and T. Gebru (2018). Gender shades: Intersectional accuracy disparities</a:t>
            </a:r>
          </a:p>
          <a:p>
            <a:r>
              <a:rPr lang="en-GB" sz="1100" dirty="0"/>
              <a:t>in commercial gender classification. In Conference on fairness, accountability</a:t>
            </a:r>
          </a:p>
          <a:p>
            <a:r>
              <a:rPr lang="en-GB" sz="1100" dirty="0"/>
              <a:t>and transparency, pp. 77–91. PMLR</a:t>
            </a:r>
          </a:p>
          <a:p>
            <a:r>
              <a:rPr lang="en-GB" sz="1100" dirty="0"/>
              <a:t>[11] de Berardinis, J., </a:t>
            </a:r>
            <a:r>
              <a:rPr lang="en-GB" sz="1100" dirty="0" err="1"/>
              <a:t>Meroño</a:t>
            </a:r>
            <a:r>
              <a:rPr lang="en-GB" sz="1100" dirty="0"/>
              <a:t>-Peñuela, A., </a:t>
            </a:r>
            <a:r>
              <a:rPr lang="en-GB" sz="1100" dirty="0" err="1"/>
              <a:t>Poltronieri</a:t>
            </a:r>
            <a:r>
              <a:rPr lang="en-GB" sz="1100" dirty="0"/>
              <a:t>, A. et al. </a:t>
            </a:r>
            <a:r>
              <a:rPr lang="en-GB" sz="1100" dirty="0" err="1"/>
              <a:t>ChoCo</a:t>
            </a:r>
            <a:r>
              <a:rPr lang="en-GB" sz="1100" dirty="0"/>
              <a:t>: a Chord Corpus and a Data Transformation Workflow for Musical Harmony Knowledge Graphs. Sci Data 10, 641 (2023). https://</a:t>
            </a:r>
            <a:r>
              <a:rPr lang="en-GB" sz="1100" dirty="0" err="1"/>
              <a:t>doi.org</a:t>
            </a:r>
            <a:r>
              <a:rPr lang="en-GB" sz="1100" dirty="0"/>
              <a:t>/10.1038/s41597-023-02410-w</a:t>
            </a:r>
          </a:p>
          <a:p>
            <a:r>
              <a:rPr lang="en-GB" sz="1100" dirty="0"/>
              <a:t>[12] Valentina Anita Carriero, Aldo Gangemi, Maria Letizia Mancinelli, Andrea Giovanni Nuzzolese, Valentina Presutti, and Chiara </a:t>
            </a:r>
            <a:r>
              <a:rPr lang="en-GB" sz="1100" dirty="0" err="1"/>
              <a:t>Veninata</a:t>
            </a:r>
            <a:r>
              <a:rPr lang="en-GB" sz="1100" dirty="0"/>
              <a:t>: Pattern-based design applied to cultural heritage knowledge graphs: </a:t>
            </a:r>
            <a:r>
              <a:rPr lang="en-GB" sz="1100" dirty="0" err="1"/>
              <a:t>ArCo</a:t>
            </a:r>
            <a:r>
              <a:rPr lang="en-GB" sz="1100" dirty="0"/>
              <a:t>: The knowledge graph of Italian Cultural Heritage: </a:t>
            </a:r>
            <a:r>
              <a:rPr lang="en-GB" sz="1100" dirty="0" err="1"/>
              <a:t>ArCo</a:t>
            </a:r>
            <a:r>
              <a:rPr lang="en-GB" sz="1100" dirty="0"/>
              <a:t>: The knowledge graph of Italian Cultural Heritage. Semantic Web: – Interoperability, Usability, Applicability. 2021;12(2):313-357.</a:t>
            </a:r>
          </a:p>
          <a:p>
            <a:r>
              <a:rPr lang="en-GB" sz="1100" dirty="0"/>
              <a:t>[13] Extreme Design: https://</a:t>
            </a:r>
            <a:r>
              <a:rPr lang="en-GB" sz="1100" dirty="0" err="1"/>
              <a:t>extremedesign.info</a:t>
            </a:r>
            <a:r>
              <a:rPr lang="en-GB" sz="1100" dirty="0"/>
              <a:t>/</a:t>
            </a:r>
          </a:p>
          <a:p>
            <a:endParaRPr lang="en-IT" sz="1100" dirty="0"/>
          </a:p>
        </p:txBody>
      </p:sp>
      <p:sp>
        <p:nvSpPr>
          <p:cNvPr id="4" name="Text Placeholder 2">
            <a:extLst>
              <a:ext uri="{FF2B5EF4-FFF2-40B4-BE49-F238E27FC236}">
                <a16:creationId xmlns:a16="http://schemas.microsoft.com/office/drawing/2014/main" id="{E868A650-BBF4-CDF7-6643-9DEC98DD43CD}"/>
              </a:ext>
            </a:extLst>
          </p:cNvPr>
          <p:cNvSpPr txBox="1">
            <a:spLocks/>
          </p:cNvSpPr>
          <p:nvPr/>
        </p:nvSpPr>
        <p:spPr>
          <a:xfrm>
            <a:off x="6384032" y="908719"/>
            <a:ext cx="5568949" cy="4320381"/>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1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200" dirty="0"/>
              <a:t>[14] Valentina Carriero, Paul </a:t>
            </a:r>
            <a:r>
              <a:rPr lang="en-GB" sz="1200" dirty="0" err="1"/>
              <a:t>Groth</a:t>
            </a:r>
            <a:r>
              <a:rPr lang="en-GB" sz="1200" dirty="0"/>
              <a:t>, Valentina Presutti. Empirical ontology design patterns and shapes from </a:t>
            </a:r>
            <a:r>
              <a:rPr lang="en-GB" sz="1200" dirty="0" err="1"/>
              <a:t>Wikidata</a:t>
            </a:r>
            <a:r>
              <a:rPr lang="en-GB" sz="1200" dirty="0"/>
              <a:t>. Semantic Web: Interoperability, Usability, Applicability. 2024;15(6):2293-2317. doi:10.3233/SW-243613</a:t>
            </a:r>
          </a:p>
          <a:p>
            <a:r>
              <a:rPr lang="en-GB" sz="1200" dirty="0"/>
              <a:t>[15] Semantic music player - Sonar demo: https://</a:t>
            </a:r>
            <a:r>
              <a:rPr lang="en-GB" sz="1200" dirty="0" err="1"/>
              <a:t>polifonia-project.github.io</a:t>
            </a:r>
            <a:r>
              <a:rPr lang="en-GB" sz="1200" dirty="0"/>
              <a:t>/sonar2021_demo/home</a:t>
            </a:r>
          </a:p>
          <a:p>
            <a:r>
              <a:rPr lang="en-GB" sz="1200" dirty="0"/>
              <a:t>[16] Jacopo de Berardinis, Albert </a:t>
            </a:r>
            <a:r>
              <a:rPr lang="en-GB" sz="1200" dirty="0" err="1"/>
              <a:t>Meroño</a:t>
            </a:r>
            <a:r>
              <a:rPr lang="en-GB" sz="1200" dirty="0"/>
              <a:t>-Peñuela, Andrea </a:t>
            </a:r>
            <a:r>
              <a:rPr lang="en-GB" sz="1200" dirty="0" err="1"/>
              <a:t>Poltronieri</a:t>
            </a:r>
            <a:r>
              <a:rPr lang="en-GB" sz="1200" dirty="0"/>
              <a:t>, and Valentina Presutti. 2023. The Harmonic Memory: a Knowledge Graph of harmonic patterns as a trustworthy framework for computational creativity. In Proceedings of the ACM Web Conference 2023 (WWW '23). Association for Computing Machinery, New York, NY, USA, 3873–3882. https://</a:t>
            </a:r>
            <a:r>
              <a:rPr lang="en-GB" sz="1200" dirty="0" err="1"/>
              <a:t>doi.org</a:t>
            </a:r>
            <a:r>
              <a:rPr lang="en-GB" sz="1200" dirty="0"/>
              <a:t>/10.1145/3543507.3587428</a:t>
            </a:r>
          </a:p>
          <a:p>
            <a:r>
              <a:rPr lang="en-GB" sz="1200" dirty="0"/>
              <a:t>[17] Getty Vocabularies as LOD: https://</a:t>
            </a:r>
            <a:r>
              <a:rPr lang="en-GB" sz="1200" dirty="0" err="1"/>
              <a:t>www.getty.edu</a:t>
            </a:r>
            <a:r>
              <a:rPr lang="en-GB" sz="1200" dirty="0"/>
              <a:t>/research/tools/vocabularies/</a:t>
            </a:r>
            <a:r>
              <a:rPr lang="en-GB" sz="1200" dirty="0" err="1"/>
              <a:t>lod</a:t>
            </a:r>
            <a:r>
              <a:rPr lang="en-GB" sz="1200" dirty="0"/>
              <a:t>/</a:t>
            </a:r>
            <a:r>
              <a:rPr lang="en-GB" sz="1200" dirty="0" err="1"/>
              <a:t>index.html</a:t>
            </a:r>
            <a:endParaRPr lang="en-GB" sz="1200" dirty="0"/>
          </a:p>
          <a:p>
            <a:r>
              <a:rPr lang="en-GB" sz="1200" dirty="0"/>
              <a:t>[18] The Linked Open Data cloud: https://</a:t>
            </a:r>
            <a:r>
              <a:rPr lang="en-GB" sz="1200" dirty="0" err="1"/>
              <a:t>lod-cloud.net</a:t>
            </a:r>
            <a:r>
              <a:rPr lang="en-GB" sz="1200" dirty="0"/>
              <a:t>/</a:t>
            </a:r>
          </a:p>
          <a:p>
            <a:r>
              <a:rPr lang="en-GB" sz="1200" dirty="0"/>
              <a:t>[19] The Digital Research Infrastructure for the Arts and Humanities: https://</a:t>
            </a:r>
            <a:r>
              <a:rPr lang="en-GB" sz="1200" dirty="0" err="1"/>
              <a:t>www.dariah.eu</a:t>
            </a:r>
            <a:r>
              <a:rPr lang="en-GB" sz="1200" dirty="0"/>
              <a:t>/</a:t>
            </a:r>
          </a:p>
          <a:p>
            <a:r>
              <a:rPr lang="en-GB" sz="1200" dirty="0"/>
              <a:t>[20] Common Data Space for Cultural Heritage: </a:t>
            </a:r>
            <a:r>
              <a:rPr lang="en-GB" sz="1200" dirty="0">
                <a:hlinkClick r:id="rId2"/>
              </a:rPr>
              <a:t>https://www.dataspace-culturalheritage.eu/en</a:t>
            </a:r>
            <a:endParaRPr lang="en-GB" sz="1200" dirty="0"/>
          </a:p>
          <a:p>
            <a:r>
              <a:rPr lang="en-GB" sz="1200" dirty="0"/>
              <a:t>[21] European Collaborative Cloud for Cultural Heritage: https://research-and-</a:t>
            </a:r>
            <a:r>
              <a:rPr lang="en-GB" sz="1200" dirty="0" err="1"/>
              <a:t>innovation.ec.europa.eu</a:t>
            </a:r>
            <a:r>
              <a:rPr lang="en-GB" sz="1200" dirty="0"/>
              <a:t>/research-area/social-sciences-and-humanities/cultural-heritage-and-cultural-and-creative-industries-</a:t>
            </a:r>
            <a:r>
              <a:rPr lang="en-GB" sz="1200" dirty="0" err="1"/>
              <a:t>ccis</a:t>
            </a:r>
            <a:r>
              <a:rPr lang="en-GB" sz="1200" dirty="0"/>
              <a:t>/cultural-heritage-</a:t>
            </a:r>
            <a:r>
              <a:rPr lang="en-GB" sz="1200" dirty="0" err="1"/>
              <a:t>cloud_en</a:t>
            </a:r>
            <a:endParaRPr lang="en-GB" sz="1200" dirty="0"/>
          </a:p>
          <a:p>
            <a:r>
              <a:rPr lang="en-GB" sz="1200" dirty="0"/>
              <a:t>[22] ECHOES - European Cloud for Heritage </a:t>
            </a:r>
            <a:r>
              <a:rPr lang="en-GB" sz="1200" dirty="0" err="1"/>
              <a:t>OpEn</a:t>
            </a:r>
            <a:r>
              <a:rPr lang="en-GB" sz="1200" dirty="0"/>
              <a:t> Science: https://</a:t>
            </a:r>
            <a:r>
              <a:rPr lang="en-GB" sz="1200" dirty="0" err="1"/>
              <a:t>www.echoes-eccch.eu</a:t>
            </a:r>
            <a:r>
              <a:rPr lang="en-GB" sz="1200" dirty="0"/>
              <a:t>/</a:t>
            </a:r>
          </a:p>
          <a:p>
            <a:r>
              <a:rPr lang="en-GB" sz="1200" dirty="0"/>
              <a:t>[23] Textile - Digitisation tools and methods for cultural heritage / ECCCH: https://</a:t>
            </a:r>
            <a:r>
              <a:rPr lang="en-GB" sz="1200" dirty="0" err="1"/>
              <a:t>textailes-eccch.eu</a:t>
            </a:r>
            <a:r>
              <a:rPr lang="en-GB" sz="1200" dirty="0"/>
              <a:t>/</a:t>
            </a:r>
          </a:p>
          <a:p>
            <a:r>
              <a:rPr lang="en-GB" sz="1200" dirty="0"/>
              <a:t>[24] </a:t>
            </a:r>
            <a:r>
              <a:rPr lang="en-GB" sz="1200" dirty="0" err="1"/>
              <a:t>Heritalise</a:t>
            </a:r>
            <a:r>
              <a:rPr lang="en-GB" sz="1200" dirty="0"/>
              <a:t> - Heritage Buildings and Objects Digitisation</a:t>
            </a:r>
          </a:p>
          <a:p>
            <a:r>
              <a:rPr lang="en-GB" sz="1200" dirty="0"/>
              <a:t>&amp; Visualisation within the Cloud: https://</a:t>
            </a:r>
            <a:r>
              <a:rPr lang="en-GB" sz="1200" dirty="0" err="1"/>
              <a:t>heritalise-eccch.eu</a:t>
            </a:r>
            <a:r>
              <a:rPr lang="en-GB" sz="1200" dirty="0"/>
              <a:t>/</a:t>
            </a:r>
          </a:p>
          <a:p>
            <a:r>
              <a:rPr lang="en-GB" sz="1200" dirty="0"/>
              <a:t>[25] AUTOMATA - </a:t>
            </a:r>
            <a:r>
              <a:rPr lang="en-GB" sz="1200" dirty="0" err="1"/>
              <a:t>AUTOMated</a:t>
            </a:r>
            <a:r>
              <a:rPr lang="en-GB" sz="1200" dirty="0"/>
              <a:t> enriched digitisation of Archaeological </a:t>
            </a:r>
            <a:r>
              <a:rPr lang="en-GB" sz="1200" dirty="0" err="1"/>
              <a:t>liThics</a:t>
            </a:r>
            <a:r>
              <a:rPr lang="en-GB" sz="1200" dirty="0"/>
              <a:t> and </a:t>
            </a:r>
            <a:r>
              <a:rPr lang="en-GB" sz="1200" dirty="0" err="1"/>
              <a:t>cerAmics</a:t>
            </a:r>
            <a:r>
              <a:rPr lang="en-GB" sz="1200" dirty="0"/>
              <a:t>: https://automata-</a:t>
            </a:r>
            <a:r>
              <a:rPr lang="en-GB" sz="1200" dirty="0" err="1"/>
              <a:t>eccch.eu</a:t>
            </a:r>
            <a:r>
              <a:rPr lang="en-GB" sz="1200" dirty="0"/>
              <a:t>/ </a:t>
            </a:r>
            <a:endParaRPr lang="en-IT" sz="1200" dirty="0"/>
          </a:p>
          <a:p>
            <a:endParaRPr lang="en-IT" sz="1200" dirty="0"/>
          </a:p>
        </p:txBody>
      </p:sp>
    </p:spTree>
    <p:extLst>
      <p:ext uri="{BB962C8B-B14F-4D97-AF65-F5344CB8AC3E}">
        <p14:creationId xmlns:p14="http://schemas.microsoft.com/office/powerpoint/2010/main" val="89881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E6D05660-2E87-4B80-9A8E-95747EB49DE5}"/>
              </a:ext>
            </a:extLst>
          </p:cNvPr>
          <p:cNvSpPr>
            <a:spLocks noGrp="1"/>
          </p:cNvSpPr>
          <p:nvPr>
            <p:ph type="title"/>
          </p:nvPr>
        </p:nvSpPr>
        <p:spPr/>
        <p:txBody>
          <a:bodyPr/>
          <a:lstStyle/>
          <a:p>
            <a:r>
              <a:rPr lang="it-IT" dirty="0"/>
              <a:t>Credits:</a:t>
            </a:r>
          </a:p>
        </p:txBody>
      </p:sp>
      <p:sp>
        <p:nvSpPr>
          <p:cNvPr id="6" name="Segnaposto testo 5">
            <a:extLst>
              <a:ext uri="{FF2B5EF4-FFF2-40B4-BE49-F238E27FC236}">
                <a16:creationId xmlns:a16="http://schemas.microsoft.com/office/drawing/2014/main" id="{6DFE9118-0586-4E53-A85C-42A8320DC327}"/>
              </a:ext>
            </a:extLst>
          </p:cNvPr>
          <p:cNvSpPr>
            <a:spLocks noGrp="1"/>
          </p:cNvSpPr>
          <p:nvPr>
            <p:ph type="body" sz="quarter" idx="10"/>
          </p:nvPr>
        </p:nvSpPr>
        <p:spPr/>
        <p:txBody>
          <a:bodyPr/>
          <a:lstStyle/>
          <a:p>
            <a:r>
              <a:rPr lang="it-IT" dirty="0"/>
              <a:t>Valentina Presutti</a:t>
            </a:r>
          </a:p>
        </p:txBody>
      </p:sp>
      <p:sp>
        <p:nvSpPr>
          <p:cNvPr id="7" name="Segnaposto testo 6">
            <a:extLst>
              <a:ext uri="{FF2B5EF4-FFF2-40B4-BE49-F238E27FC236}">
                <a16:creationId xmlns:a16="http://schemas.microsoft.com/office/drawing/2014/main" id="{F698B0D1-3F70-4A36-9475-C989BD9EA171}"/>
              </a:ext>
            </a:extLst>
          </p:cNvPr>
          <p:cNvSpPr>
            <a:spLocks noGrp="1"/>
          </p:cNvSpPr>
          <p:nvPr>
            <p:ph type="body" sz="quarter" idx="11"/>
          </p:nvPr>
        </p:nvSpPr>
        <p:spPr/>
        <p:txBody>
          <a:bodyPr/>
          <a:lstStyle/>
          <a:p>
            <a:r>
              <a:rPr lang="it-IT" dirty="0"/>
              <a:t>University of Bologna</a:t>
            </a:r>
          </a:p>
        </p:txBody>
      </p:sp>
      <p:sp>
        <p:nvSpPr>
          <p:cNvPr id="8" name="Segnaposto testo 7">
            <a:extLst>
              <a:ext uri="{FF2B5EF4-FFF2-40B4-BE49-F238E27FC236}">
                <a16:creationId xmlns:a16="http://schemas.microsoft.com/office/drawing/2014/main" id="{DEA3E7BA-361D-45FB-8C4D-79C904A290E4}"/>
              </a:ext>
            </a:extLst>
          </p:cNvPr>
          <p:cNvSpPr>
            <a:spLocks noGrp="1"/>
          </p:cNvSpPr>
          <p:nvPr>
            <p:ph type="body" sz="quarter" idx="12"/>
          </p:nvPr>
        </p:nvSpPr>
        <p:spPr/>
        <p:txBody>
          <a:bodyPr/>
          <a:lstStyle/>
          <a:p>
            <a:r>
              <a:rPr lang="it-IT" dirty="0" err="1"/>
              <a:t>valentina.presutti@unibo.it</a:t>
            </a:r>
            <a:endParaRPr lang="it-IT" dirty="0"/>
          </a:p>
        </p:txBody>
      </p:sp>
      <p:sp>
        <p:nvSpPr>
          <p:cNvPr id="2" name="TextBox 1">
            <a:extLst>
              <a:ext uri="{FF2B5EF4-FFF2-40B4-BE49-F238E27FC236}">
                <a16:creationId xmlns:a16="http://schemas.microsoft.com/office/drawing/2014/main" id="{3D6B5BDE-88A8-AAF0-382B-87E25DD3C101}"/>
              </a:ext>
            </a:extLst>
          </p:cNvPr>
          <p:cNvSpPr txBox="1"/>
          <p:nvPr/>
        </p:nvSpPr>
        <p:spPr>
          <a:xfrm>
            <a:off x="9408368" y="-4894"/>
            <a:ext cx="2789481" cy="276999"/>
          </a:xfrm>
          <a:prstGeom prst="rect">
            <a:avLst/>
          </a:prstGeom>
          <a:noFill/>
        </p:spPr>
        <p:txBody>
          <a:bodyPr wrap="square">
            <a:spAutoFit/>
          </a:bodyPr>
          <a:lstStyle/>
          <a:p>
            <a:r>
              <a:rPr lang="en-GB" sz="1200" dirty="0"/>
              <a:t>Background image generated with </a:t>
            </a:r>
            <a:r>
              <a:rPr lang="en-GB" sz="1200" dirty="0" err="1"/>
              <a:t>Krea.ai</a:t>
            </a:r>
            <a:endParaRPr lang="en-IT" sz="1200" dirty="0"/>
          </a:p>
        </p:txBody>
      </p:sp>
    </p:spTree>
    <p:extLst>
      <p:ext uri="{BB962C8B-B14F-4D97-AF65-F5344CB8AC3E}">
        <p14:creationId xmlns:p14="http://schemas.microsoft.com/office/powerpoint/2010/main" val="2254969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C48E-4FC3-5502-321C-D3568052A338}"/>
              </a:ext>
            </a:extLst>
          </p:cNvPr>
          <p:cNvSpPr>
            <a:spLocks noGrp="1"/>
          </p:cNvSpPr>
          <p:nvPr>
            <p:ph type="title"/>
          </p:nvPr>
        </p:nvSpPr>
        <p:spPr/>
        <p:txBody>
          <a:bodyPr/>
          <a:lstStyle/>
          <a:p>
            <a:r>
              <a:rPr lang="en-IT" dirty="0"/>
              <a:t>Europeana</a:t>
            </a:r>
          </a:p>
        </p:txBody>
      </p:sp>
      <p:sp>
        <p:nvSpPr>
          <p:cNvPr id="3" name="Text Placeholder 2">
            <a:extLst>
              <a:ext uri="{FF2B5EF4-FFF2-40B4-BE49-F238E27FC236}">
                <a16:creationId xmlns:a16="http://schemas.microsoft.com/office/drawing/2014/main" id="{57C235FC-D492-AFEA-05F0-6D366F913882}"/>
              </a:ext>
            </a:extLst>
          </p:cNvPr>
          <p:cNvSpPr>
            <a:spLocks noGrp="1"/>
          </p:cNvSpPr>
          <p:nvPr>
            <p:ph type="body" sz="quarter" idx="11"/>
          </p:nvPr>
        </p:nvSpPr>
        <p:spPr>
          <a:xfrm>
            <a:off x="527051" y="1164895"/>
            <a:ext cx="11233149" cy="4320381"/>
          </a:xfrm>
        </p:spPr>
        <p:txBody>
          <a:bodyPr/>
          <a:lstStyle/>
          <a:p>
            <a:pPr algn="ctr"/>
            <a:r>
              <a:rPr lang="en-GB" dirty="0"/>
              <a:t>Europe's central platform, aggregating over 50 million digitized items (images, texts, videos, 3D models) from thousands of cultural institutions</a:t>
            </a:r>
            <a:endParaRPr lang="en-IT" dirty="0"/>
          </a:p>
        </p:txBody>
      </p:sp>
      <p:sp>
        <p:nvSpPr>
          <p:cNvPr id="5" name="TextBox 4">
            <a:extLst>
              <a:ext uri="{FF2B5EF4-FFF2-40B4-BE49-F238E27FC236}">
                <a16:creationId xmlns:a16="http://schemas.microsoft.com/office/drawing/2014/main" id="{2CE2B9E1-5990-8C00-02AA-21DE5C18D4DE}"/>
              </a:ext>
            </a:extLst>
          </p:cNvPr>
          <p:cNvSpPr txBox="1"/>
          <p:nvPr/>
        </p:nvSpPr>
        <p:spPr>
          <a:xfrm>
            <a:off x="7629606" y="6372036"/>
            <a:ext cx="6099242" cy="369332"/>
          </a:xfrm>
          <a:prstGeom prst="rect">
            <a:avLst/>
          </a:prstGeom>
          <a:noFill/>
        </p:spPr>
        <p:txBody>
          <a:bodyPr wrap="square">
            <a:spAutoFit/>
          </a:bodyPr>
          <a:lstStyle/>
          <a:p>
            <a:r>
              <a:rPr lang="en-IT" dirty="0">
                <a:hlinkClick r:id="rId2"/>
              </a:rPr>
              <a:t>https://www.europeana.eu/en</a:t>
            </a:r>
            <a:r>
              <a:rPr lang="en-IT" dirty="0"/>
              <a:t> </a:t>
            </a:r>
          </a:p>
        </p:txBody>
      </p:sp>
      <p:pic>
        <p:nvPicPr>
          <p:cNvPr id="9" name="Picture 8" descr="A screenshot of a website&#10;&#10;AI-generated content may be incorrect.">
            <a:extLst>
              <a:ext uri="{FF2B5EF4-FFF2-40B4-BE49-F238E27FC236}">
                <a16:creationId xmlns:a16="http://schemas.microsoft.com/office/drawing/2014/main" id="{FFE8142F-C313-C682-034F-D62683DA38D5}"/>
              </a:ext>
            </a:extLst>
          </p:cNvPr>
          <p:cNvPicPr>
            <a:picLocks noChangeAspect="1"/>
          </p:cNvPicPr>
          <p:nvPr/>
        </p:nvPicPr>
        <p:blipFill>
          <a:blip r:embed="rId3"/>
          <a:stretch>
            <a:fillRect/>
          </a:stretch>
        </p:blipFill>
        <p:spPr>
          <a:xfrm>
            <a:off x="291605" y="2379246"/>
            <a:ext cx="5804395" cy="3106030"/>
          </a:xfrm>
          <a:prstGeom prst="rect">
            <a:avLst/>
          </a:prstGeom>
        </p:spPr>
      </p:pic>
      <p:pic>
        <p:nvPicPr>
          <p:cNvPr id="11" name="Picture 10" descr="A screenshot of a website&#10;&#10;AI-generated content may be incorrect.">
            <a:extLst>
              <a:ext uri="{FF2B5EF4-FFF2-40B4-BE49-F238E27FC236}">
                <a16:creationId xmlns:a16="http://schemas.microsoft.com/office/drawing/2014/main" id="{C0325DD0-0539-D00F-4D9C-98718D4AD841}"/>
              </a:ext>
            </a:extLst>
          </p:cNvPr>
          <p:cNvPicPr>
            <a:picLocks noChangeAspect="1"/>
          </p:cNvPicPr>
          <p:nvPr/>
        </p:nvPicPr>
        <p:blipFill>
          <a:blip r:embed="rId4"/>
          <a:stretch>
            <a:fillRect/>
          </a:stretch>
        </p:blipFill>
        <p:spPr>
          <a:xfrm>
            <a:off x="6128452" y="2379245"/>
            <a:ext cx="5804395" cy="3140923"/>
          </a:xfrm>
          <a:prstGeom prst="rect">
            <a:avLst/>
          </a:prstGeom>
        </p:spPr>
      </p:pic>
    </p:spTree>
    <p:extLst>
      <p:ext uri="{BB962C8B-B14F-4D97-AF65-F5344CB8AC3E}">
        <p14:creationId xmlns:p14="http://schemas.microsoft.com/office/powerpoint/2010/main" val="205255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CCD7-C6A7-72D2-CE4C-E5E07290EFE6}"/>
              </a:ext>
            </a:extLst>
          </p:cNvPr>
          <p:cNvSpPr>
            <a:spLocks noGrp="1"/>
          </p:cNvSpPr>
          <p:nvPr>
            <p:ph type="title"/>
          </p:nvPr>
        </p:nvSpPr>
        <p:spPr/>
        <p:txBody>
          <a:bodyPr/>
          <a:lstStyle/>
          <a:p>
            <a:r>
              <a:rPr lang="en-GB" dirty="0"/>
              <a:t>House of European History Virtual Tour</a:t>
            </a:r>
            <a:endParaRPr lang="en-IT" dirty="0"/>
          </a:p>
        </p:txBody>
      </p:sp>
      <p:sp>
        <p:nvSpPr>
          <p:cNvPr id="3" name="Text Placeholder 2">
            <a:extLst>
              <a:ext uri="{FF2B5EF4-FFF2-40B4-BE49-F238E27FC236}">
                <a16:creationId xmlns:a16="http://schemas.microsoft.com/office/drawing/2014/main" id="{93AF833B-8A84-605E-4043-D18E8B375A9B}"/>
              </a:ext>
            </a:extLst>
          </p:cNvPr>
          <p:cNvSpPr>
            <a:spLocks noGrp="1"/>
          </p:cNvSpPr>
          <p:nvPr>
            <p:ph type="body" sz="quarter" idx="11"/>
          </p:nvPr>
        </p:nvSpPr>
        <p:spPr>
          <a:xfrm>
            <a:off x="527051" y="1285154"/>
            <a:ext cx="11233149" cy="827485"/>
          </a:xfrm>
        </p:spPr>
        <p:txBody>
          <a:bodyPr/>
          <a:lstStyle/>
          <a:p>
            <a:pPr algn="ctr"/>
            <a:r>
              <a:rPr lang="en-GB" dirty="0"/>
              <a:t>Full chronological and thematic virtual tour of the permanent exhibition in 24 EU languages, featuring interactive media and high-resolution object images.</a:t>
            </a:r>
            <a:endParaRPr lang="en-IT" dirty="0"/>
          </a:p>
        </p:txBody>
      </p:sp>
      <p:sp>
        <p:nvSpPr>
          <p:cNvPr id="5" name="TextBox 4">
            <a:extLst>
              <a:ext uri="{FF2B5EF4-FFF2-40B4-BE49-F238E27FC236}">
                <a16:creationId xmlns:a16="http://schemas.microsoft.com/office/drawing/2014/main" id="{3D375418-5FFB-73C8-E1FB-071A1F06D075}"/>
              </a:ext>
            </a:extLst>
          </p:cNvPr>
          <p:cNvSpPr txBox="1"/>
          <p:nvPr/>
        </p:nvSpPr>
        <p:spPr>
          <a:xfrm>
            <a:off x="5231904" y="6451513"/>
            <a:ext cx="6099242" cy="369332"/>
          </a:xfrm>
          <a:prstGeom prst="rect">
            <a:avLst/>
          </a:prstGeom>
          <a:noFill/>
        </p:spPr>
        <p:txBody>
          <a:bodyPr wrap="square">
            <a:spAutoFit/>
          </a:bodyPr>
          <a:lstStyle/>
          <a:p>
            <a:r>
              <a:rPr lang="en-IT" dirty="0">
                <a:hlinkClick r:id="rId2"/>
              </a:rPr>
              <a:t>https://historia.europa.eu/en/digital-offer/virtual-tour</a:t>
            </a:r>
            <a:r>
              <a:rPr lang="en-IT" dirty="0"/>
              <a:t> </a:t>
            </a:r>
          </a:p>
        </p:txBody>
      </p:sp>
      <p:pic>
        <p:nvPicPr>
          <p:cNvPr id="7" name="Picture 6" descr="A screenshot of a computer generated image&#10;&#10;AI-generated content may be incorrect.">
            <a:extLst>
              <a:ext uri="{FF2B5EF4-FFF2-40B4-BE49-F238E27FC236}">
                <a16:creationId xmlns:a16="http://schemas.microsoft.com/office/drawing/2014/main" id="{98EFE170-C61F-8EE1-D728-31F74178F932}"/>
              </a:ext>
            </a:extLst>
          </p:cNvPr>
          <p:cNvPicPr>
            <a:picLocks noChangeAspect="1"/>
          </p:cNvPicPr>
          <p:nvPr/>
        </p:nvPicPr>
        <p:blipFill>
          <a:blip r:embed="rId3"/>
          <a:stretch>
            <a:fillRect/>
          </a:stretch>
        </p:blipFill>
        <p:spPr>
          <a:xfrm>
            <a:off x="2209800" y="2078825"/>
            <a:ext cx="7772400" cy="4198344"/>
          </a:xfrm>
          <a:prstGeom prst="rect">
            <a:avLst/>
          </a:prstGeom>
        </p:spPr>
      </p:pic>
    </p:spTree>
    <p:extLst>
      <p:ext uri="{BB962C8B-B14F-4D97-AF65-F5344CB8AC3E}">
        <p14:creationId xmlns:p14="http://schemas.microsoft.com/office/powerpoint/2010/main" val="251081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9F47B-7022-675E-CAF0-22E7F30796AD}"/>
              </a:ext>
            </a:extLst>
          </p:cNvPr>
          <p:cNvSpPr>
            <a:spLocks noGrp="1"/>
          </p:cNvSpPr>
          <p:nvPr>
            <p:ph type="title"/>
          </p:nvPr>
        </p:nvSpPr>
        <p:spPr/>
        <p:txBody>
          <a:bodyPr/>
          <a:lstStyle/>
          <a:p>
            <a:r>
              <a:rPr lang="en-IT" dirty="0"/>
              <a:t>Time Machine</a:t>
            </a:r>
          </a:p>
        </p:txBody>
      </p:sp>
      <p:sp>
        <p:nvSpPr>
          <p:cNvPr id="3" name="Text Placeholder 2">
            <a:extLst>
              <a:ext uri="{FF2B5EF4-FFF2-40B4-BE49-F238E27FC236}">
                <a16:creationId xmlns:a16="http://schemas.microsoft.com/office/drawing/2014/main" id="{C248F5FC-BD44-3510-9572-28EAD0E10505}"/>
              </a:ext>
            </a:extLst>
          </p:cNvPr>
          <p:cNvSpPr>
            <a:spLocks noGrp="1"/>
          </p:cNvSpPr>
          <p:nvPr>
            <p:ph type="body" sz="quarter" idx="11"/>
          </p:nvPr>
        </p:nvSpPr>
        <p:spPr>
          <a:xfrm>
            <a:off x="527051" y="1052736"/>
            <a:ext cx="11233149" cy="4320381"/>
          </a:xfrm>
        </p:spPr>
        <p:txBody>
          <a:bodyPr/>
          <a:lstStyle/>
          <a:p>
            <a:pPr algn="ctr"/>
            <a:r>
              <a:rPr lang="en-GB" dirty="0"/>
              <a:t>A massive project aiming to build a </a:t>
            </a:r>
            <a:r>
              <a:rPr lang="en-GB" b="1" dirty="0"/>
              <a:t>large-scale digital information system</a:t>
            </a:r>
            <a:r>
              <a:rPr lang="en-GB" dirty="0"/>
              <a:t> that maps millennia of European historical and geographical evolution, transforming archives and collections into "Big Data of the Past" using advanced AI</a:t>
            </a:r>
            <a:endParaRPr lang="en-IT" dirty="0"/>
          </a:p>
        </p:txBody>
      </p:sp>
      <p:pic>
        <p:nvPicPr>
          <p:cNvPr id="5" name="Picture 4" descr="A screenshot of a video game&#10;&#10;AI-generated content may be incorrect.">
            <a:extLst>
              <a:ext uri="{FF2B5EF4-FFF2-40B4-BE49-F238E27FC236}">
                <a16:creationId xmlns:a16="http://schemas.microsoft.com/office/drawing/2014/main" id="{B096108B-19F7-BA7D-D29E-F08F9EF24DB7}"/>
              </a:ext>
            </a:extLst>
          </p:cNvPr>
          <p:cNvPicPr>
            <a:picLocks noChangeAspect="1"/>
          </p:cNvPicPr>
          <p:nvPr/>
        </p:nvPicPr>
        <p:blipFill>
          <a:blip r:embed="rId2"/>
          <a:stretch>
            <a:fillRect/>
          </a:stretch>
        </p:blipFill>
        <p:spPr>
          <a:xfrm>
            <a:off x="2209800" y="1914046"/>
            <a:ext cx="7772400" cy="4203546"/>
          </a:xfrm>
          <a:prstGeom prst="rect">
            <a:avLst/>
          </a:prstGeom>
        </p:spPr>
      </p:pic>
      <p:sp>
        <p:nvSpPr>
          <p:cNvPr id="7" name="TextBox 6">
            <a:extLst>
              <a:ext uri="{FF2B5EF4-FFF2-40B4-BE49-F238E27FC236}">
                <a16:creationId xmlns:a16="http://schemas.microsoft.com/office/drawing/2014/main" id="{DC351E22-F248-CECB-C6BD-0A86510D6F43}"/>
              </a:ext>
            </a:extLst>
          </p:cNvPr>
          <p:cNvSpPr txBox="1"/>
          <p:nvPr/>
        </p:nvSpPr>
        <p:spPr>
          <a:xfrm>
            <a:off x="7464152" y="6293065"/>
            <a:ext cx="6099242" cy="369332"/>
          </a:xfrm>
          <a:prstGeom prst="rect">
            <a:avLst/>
          </a:prstGeom>
          <a:noFill/>
        </p:spPr>
        <p:txBody>
          <a:bodyPr wrap="square">
            <a:spAutoFit/>
          </a:bodyPr>
          <a:lstStyle/>
          <a:p>
            <a:r>
              <a:rPr lang="en-IT" dirty="0">
                <a:hlinkClick r:id="rId3"/>
              </a:rPr>
              <a:t>https://www.timemachine.eu/</a:t>
            </a:r>
            <a:r>
              <a:rPr lang="en-IT" dirty="0"/>
              <a:t> </a:t>
            </a:r>
          </a:p>
        </p:txBody>
      </p:sp>
    </p:spTree>
    <p:extLst>
      <p:ext uri="{BB962C8B-B14F-4D97-AF65-F5344CB8AC3E}">
        <p14:creationId xmlns:p14="http://schemas.microsoft.com/office/powerpoint/2010/main" val="3666799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4A80D-2498-D815-C229-4624A02874BD}"/>
              </a:ext>
            </a:extLst>
          </p:cNvPr>
          <p:cNvSpPr>
            <a:spLocks noGrp="1"/>
          </p:cNvSpPr>
          <p:nvPr>
            <p:ph type="title"/>
          </p:nvPr>
        </p:nvSpPr>
        <p:spPr/>
        <p:txBody>
          <a:bodyPr/>
          <a:lstStyle/>
          <a:p>
            <a:r>
              <a:rPr lang="en-GB" dirty="0"/>
              <a:t>Vatican Museums Online Tours (Sistine Chapel)</a:t>
            </a:r>
            <a:endParaRPr lang="en-IT" dirty="0"/>
          </a:p>
        </p:txBody>
      </p:sp>
      <p:sp>
        <p:nvSpPr>
          <p:cNvPr id="3" name="Text Placeholder 2">
            <a:extLst>
              <a:ext uri="{FF2B5EF4-FFF2-40B4-BE49-F238E27FC236}">
                <a16:creationId xmlns:a16="http://schemas.microsoft.com/office/drawing/2014/main" id="{ACE95F72-8F0C-9730-1D3C-B40697EC420F}"/>
              </a:ext>
            </a:extLst>
          </p:cNvPr>
          <p:cNvSpPr>
            <a:spLocks noGrp="1"/>
          </p:cNvSpPr>
          <p:nvPr>
            <p:ph type="body" sz="quarter" idx="11"/>
          </p:nvPr>
        </p:nvSpPr>
        <p:spPr>
          <a:xfrm>
            <a:off x="527051" y="1124744"/>
            <a:ext cx="11233149" cy="4320381"/>
          </a:xfrm>
        </p:spPr>
        <p:txBody>
          <a:bodyPr/>
          <a:lstStyle/>
          <a:p>
            <a:pPr algn="ctr"/>
            <a:r>
              <a:rPr lang="en-GB" dirty="0"/>
              <a:t>Provides high-resolution, 360-degree virtual tours of key sites, most famously the Sistine Chapel.</a:t>
            </a:r>
            <a:endParaRPr lang="en-IT" dirty="0"/>
          </a:p>
        </p:txBody>
      </p:sp>
      <p:pic>
        <p:nvPicPr>
          <p:cNvPr id="5" name="Picture 4" descr="A website with a statue of a person&#10;&#10;AI-generated content may be incorrect.">
            <a:extLst>
              <a:ext uri="{FF2B5EF4-FFF2-40B4-BE49-F238E27FC236}">
                <a16:creationId xmlns:a16="http://schemas.microsoft.com/office/drawing/2014/main" id="{C321467E-BB96-04D1-CD05-7CC3A59553DD}"/>
              </a:ext>
            </a:extLst>
          </p:cNvPr>
          <p:cNvPicPr>
            <a:picLocks noChangeAspect="1"/>
          </p:cNvPicPr>
          <p:nvPr/>
        </p:nvPicPr>
        <p:blipFill>
          <a:blip r:embed="rId2"/>
          <a:stretch>
            <a:fillRect/>
          </a:stretch>
        </p:blipFill>
        <p:spPr>
          <a:xfrm>
            <a:off x="1847528" y="1894362"/>
            <a:ext cx="7772400" cy="4182737"/>
          </a:xfrm>
          <a:prstGeom prst="rect">
            <a:avLst/>
          </a:prstGeom>
        </p:spPr>
      </p:pic>
      <p:sp>
        <p:nvSpPr>
          <p:cNvPr id="7" name="TextBox 6">
            <a:extLst>
              <a:ext uri="{FF2B5EF4-FFF2-40B4-BE49-F238E27FC236}">
                <a16:creationId xmlns:a16="http://schemas.microsoft.com/office/drawing/2014/main" id="{CD35DA52-8AF3-94C6-304D-4A55EC08D5E3}"/>
              </a:ext>
            </a:extLst>
          </p:cNvPr>
          <p:cNvSpPr txBox="1"/>
          <p:nvPr/>
        </p:nvSpPr>
        <p:spPr>
          <a:xfrm>
            <a:off x="4739482" y="6402471"/>
            <a:ext cx="6099242" cy="369332"/>
          </a:xfrm>
          <a:prstGeom prst="rect">
            <a:avLst/>
          </a:prstGeom>
          <a:noFill/>
        </p:spPr>
        <p:txBody>
          <a:bodyPr wrap="square">
            <a:spAutoFit/>
          </a:bodyPr>
          <a:lstStyle/>
          <a:p>
            <a:r>
              <a:rPr lang="en-IT" dirty="0">
                <a:hlinkClick r:id="rId3"/>
              </a:rPr>
              <a:t>https://www.museivaticani.va/content/museivaticani/en.html</a:t>
            </a:r>
            <a:r>
              <a:rPr lang="en-IT" dirty="0"/>
              <a:t> </a:t>
            </a:r>
          </a:p>
        </p:txBody>
      </p:sp>
    </p:spTree>
    <p:extLst>
      <p:ext uri="{BB962C8B-B14F-4D97-AF65-F5344CB8AC3E}">
        <p14:creationId xmlns:p14="http://schemas.microsoft.com/office/powerpoint/2010/main" val="689314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A3DBA-5851-44C2-9C1E-8260D1229267}"/>
              </a:ext>
            </a:extLst>
          </p:cNvPr>
          <p:cNvSpPr>
            <a:spLocks noGrp="1"/>
          </p:cNvSpPr>
          <p:nvPr>
            <p:ph type="title"/>
          </p:nvPr>
        </p:nvSpPr>
        <p:spPr/>
        <p:txBody>
          <a:bodyPr/>
          <a:lstStyle/>
          <a:p>
            <a:r>
              <a:rPr lang="en-GB" dirty="0" err="1"/>
              <a:t>Biblioteca</a:t>
            </a:r>
            <a:r>
              <a:rPr lang="en-GB" dirty="0"/>
              <a:t> Digital </a:t>
            </a:r>
            <a:r>
              <a:rPr lang="en-GB" dirty="0" err="1"/>
              <a:t>Hispánica</a:t>
            </a:r>
            <a:endParaRPr lang="en-IT" dirty="0"/>
          </a:p>
        </p:txBody>
      </p:sp>
      <p:sp>
        <p:nvSpPr>
          <p:cNvPr id="3" name="Text Placeholder 2">
            <a:extLst>
              <a:ext uri="{FF2B5EF4-FFF2-40B4-BE49-F238E27FC236}">
                <a16:creationId xmlns:a16="http://schemas.microsoft.com/office/drawing/2014/main" id="{B3BEEB46-0D16-893A-51A9-1750C946B892}"/>
              </a:ext>
            </a:extLst>
          </p:cNvPr>
          <p:cNvSpPr>
            <a:spLocks noGrp="1"/>
          </p:cNvSpPr>
          <p:nvPr>
            <p:ph type="body" sz="quarter" idx="11"/>
          </p:nvPr>
        </p:nvSpPr>
        <p:spPr>
          <a:xfrm>
            <a:off x="527051" y="1052736"/>
            <a:ext cx="11233149" cy="4320381"/>
          </a:xfrm>
        </p:spPr>
        <p:txBody>
          <a:bodyPr/>
          <a:lstStyle/>
          <a:p>
            <a:pPr algn="ctr"/>
            <a:r>
              <a:rPr lang="en-GB" dirty="0"/>
              <a:t>The main hub for digitized Spanish texts, manuscripts, and newspapers.</a:t>
            </a:r>
            <a:endParaRPr lang="en-IT" dirty="0"/>
          </a:p>
        </p:txBody>
      </p:sp>
      <p:pic>
        <p:nvPicPr>
          <p:cNvPr id="5" name="Picture 4" descr="A screenshot of a computer&#10;&#10;AI-generated content may be incorrect.">
            <a:extLst>
              <a:ext uri="{FF2B5EF4-FFF2-40B4-BE49-F238E27FC236}">
                <a16:creationId xmlns:a16="http://schemas.microsoft.com/office/drawing/2014/main" id="{731CB210-BC23-7287-ED08-69DD02D01CEA}"/>
              </a:ext>
            </a:extLst>
          </p:cNvPr>
          <p:cNvPicPr>
            <a:picLocks noChangeAspect="1"/>
          </p:cNvPicPr>
          <p:nvPr/>
        </p:nvPicPr>
        <p:blipFill>
          <a:blip r:embed="rId3"/>
          <a:stretch>
            <a:fillRect/>
          </a:stretch>
        </p:blipFill>
        <p:spPr>
          <a:xfrm>
            <a:off x="1775520" y="1628701"/>
            <a:ext cx="7772400" cy="4301908"/>
          </a:xfrm>
          <a:prstGeom prst="rect">
            <a:avLst/>
          </a:prstGeom>
        </p:spPr>
      </p:pic>
      <p:sp>
        <p:nvSpPr>
          <p:cNvPr id="7" name="TextBox 6">
            <a:extLst>
              <a:ext uri="{FF2B5EF4-FFF2-40B4-BE49-F238E27FC236}">
                <a16:creationId xmlns:a16="http://schemas.microsoft.com/office/drawing/2014/main" id="{814F4038-D120-CA4C-4BAF-50857B9CC449}"/>
              </a:ext>
            </a:extLst>
          </p:cNvPr>
          <p:cNvSpPr txBox="1"/>
          <p:nvPr/>
        </p:nvSpPr>
        <p:spPr>
          <a:xfrm>
            <a:off x="6312024" y="6386953"/>
            <a:ext cx="6099242" cy="369332"/>
          </a:xfrm>
          <a:prstGeom prst="rect">
            <a:avLst/>
          </a:prstGeom>
          <a:noFill/>
        </p:spPr>
        <p:txBody>
          <a:bodyPr wrap="square">
            <a:spAutoFit/>
          </a:bodyPr>
          <a:lstStyle/>
          <a:p>
            <a:r>
              <a:rPr lang="en-IT" dirty="0">
                <a:hlinkClick r:id="rId4"/>
              </a:rPr>
              <a:t>https://bdh.bne.es/bnesearch/Search.do</a:t>
            </a:r>
            <a:r>
              <a:rPr lang="en-IT" dirty="0"/>
              <a:t> </a:t>
            </a:r>
          </a:p>
        </p:txBody>
      </p:sp>
    </p:spTree>
    <p:extLst>
      <p:ext uri="{BB962C8B-B14F-4D97-AF65-F5344CB8AC3E}">
        <p14:creationId xmlns:p14="http://schemas.microsoft.com/office/powerpoint/2010/main" val="2497964799"/>
      </p:ext>
    </p:extLst>
  </p:cSld>
  <p:clrMapOvr>
    <a:masterClrMapping/>
  </p:clrMapOvr>
</p:sld>
</file>

<file path=ppt/theme/theme1.xml><?xml version="1.0" encoding="utf-8"?>
<a:theme xmlns:a="http://schemas.openxmlformats.org/drawingml/2006/main" name="COPERTINA">
  <a:themeElements>
    <a:clrScheme name="Personalizzato 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4000" b="1" dirty="0" smtClean="0">
            <a:solidFill>
              <a:schemeClr val="bg1"/>
            </a:solidFill>
            <a:latin typeface="Century Gothic" panose="020B0502020202020204" pitchFamily="34" charset="0"/>
          </a:defRPr>
        </a:defPPr>
      </a:lstStyle>
    </a:txDef>
  </a:objectDefaults>
  <a:extraClrSchemeLst/>
</a:theme>
</file>

<file path=ppt/theme/theme2.xml><?xml version="1.0" encoding="utf-8"?>
<a:theme xmlns:a="http://schemas.openxmlformats.org/drawingml/2006/main" name="DIAPOSITIVE">
  <a:themeElements>
    <a:clrScheme name="Personalizzato 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IUSURA">
  <a:themeElements>
    <a:clrScheme name="Personalizzato 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13163</TotalTime>
  <Words>6496</Words>
  <Application>Microsoft Macintosh PowerPoint</Application>
  <PresentationFormat>Widescreen</PresentationFormat>
  <Paragraphs>367</Paragraphs>
  <Slides>46</Slides>
  <Notes>37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46</vt:i4>
      </vt:variant>
    </vt:vector>
  </HeadingPairs>
  <TitlesOfParts>
    <vt:vector size="54" baseType="lpstr">
      <vt:lpstr>Aptos</vt:lpstr>
      <vt:lpstr>Arial</vt:lpstr>
      <vt:lpstr>Calibri</vt:lpstr>
      <vt:lpstr>Century Gothic</vt:lpstr>
      <vt:lpstr>Wingdings</vt:lpstr>
      <vt:lpstr>COPERTINA</vt:lpstr>
      <vt:lpstr>DIAPOSITIVE</vt:lpstr>
      <vt:lpstr>CHIUSURA</vt:lpstr>
      <vt:lpstr>Data Quality &amp; Ethics in Cultural Heritage Knowledge Graphs</vt:lpstr>
      <vt:lpstr>What if AI Learns from a Broken Memory?</vt:lpstr>
      <vt:lpstr>Data Quality is an Ethical Imperative</vt:lpstr>
      <vt:lpstr>The Digital Promise: Successes and Scale</vt:lpstr>
      <vt:lpstr>Europeana</vt:lpstr>
      <vt:lpstr>House of European History Virtual Tour</vt:lpstr>
      <vt:lpstr>Time Machine</vt:lpstr>
      <vt:lpstr>Vatican Museums Online Tours (Sistine Chapel)</vt:lpstr>
      <vt:lpstr>Biblioteca Digital Hispánica</vt:lpstr>
      <vt:lpstr>PowerPoint Presentation</vt:lpstr>
      <vt:lpstr>The Silence of the Data</vt:lpstr>
      <vt:lpstr>KGs: The Engine of Semantic Interoperability</vt:lpstr>
      <vt:lpstr>KGs: Modeling Meaning, Not Just Structure</vt:lpstr>
      <vt:lpstr>The Two Sides of the Problem</vt:lpstr>
      <vt:lpstr>The Iceberg Model: Quality vs. Ethics</vt:lpstr>
      <vt:lpstr>The Ethical Dimension: The Coded Gaze</vt:lpstr>
      <vt:lpstr>Technical Challenge 1: Extreme Heterogeneity</vt:lpstr>
      <vt:lpstr>Technical Challenge 2: Inconsistency and Loss</vt:lpstr>
      <vt:lpstr>Ethical Example: The Contested Object</vt:lpstr>
      <vt:lpstr>The Risk of Automating Systemic Bias</vt:lpstr>
      <vt:lpstr>Lessons learned from our projects</vt:lpstr>
      <vt:lpstr>ArCo: The Italian Heritage KG at Scale</vt:lpstr>
      <vt:lpstr>ArCo's Method: The Epistemological Stance</vt:lpstr>
      <vt:lpstr>ArCo's Limit: The Single Authoritative View</vt:lpstr>
      <vt:lpstr>The Need for Empirical Design Patterns</vt:lpstr>
      <vt:lpstr>The Need for Empirical Design Patterns</vt:lpstr>
      <vt:lpstr>ChoCo: Unlocking Musical Harmony</vt:lpstr>
      <vt:lpstr>ChoCo's Workflow: Standardizing Notations</vt:lpstr>
      <vt:lpstr>ChoCo's Limit: missing provenance data</vt:lpstr>
      <vt:lpstr>Modeling the Annotation Situation</vt:lpstr>
      <vt:lpstr>Present and future…</vt:lpstr>
      <vt:lpstr>A Collective Vision: The Virtuous Projects</vt:lpstr>
      <vt:lpstr>The European Policy Context</vt:lpstr>
      <vt:lpstr>INFINITY: The Next-Generation Ecosystem for ethical, multi-perspective ECCCH</vt:lpstr>
      <vt:lpstr>Challenges</vt:lpstr>
      <vt:lpstr>Challenges</vt:lpstr>
      <vt:lpstr>Challenges</vt:lpstr>
      <vt:lpstr>Challenges</vt:lpstr>
      <vt:lpstr>Collective responsibility </vt:lpstr>
      <vt:lpstr>The Take-Home Message</vt:lpstr>
      <vt:lpstr>The Take-Home Message</vt:lpstr>
      <vt:lpstr>The Take-Home Message</vt:lpstr>
      <vt:lpstr>The Take-Home Message</vt:lpstr>
      <vt:lpstr>Thank you very much for your attention!</vt:lpstr>
      <vt:lpstr>References</vt:lpstr>
      <vt:lpstr>Credits:</vt:lpstr>
    </vt:vector>
  </TitlesOfParts>
  <Company>Università di Bologna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Valentina Presutti</cp:lastModifiedBy>
  <cp:revision>149</cp:revision>
  <dcterms:created xsi:type="dcterms:W3CDTF">2017-11-13T10:11:35Z</dcterms:created>
  <dcterms:modified xsi:type="dcterms:W3CDTF">2025-10-22T16:18:24Z</dcterms:modified>
</cp:coreProperties>
</file>