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8" r:id="rId2"/>
  </p:sldMasterIdLst>
  <p:notesMasterIdLst>
    <p:notesMasterId r:id="rId109"/>
  </p:notesMasterIdLst>
  <p:handoutMasterIdLst>
    <p:handoutMasterId r:id="rId110"/>
  </p:handoutMasterIdLst>
  <p:sldIdLst>
    <p:sldId id="256" r:id="rId3"/>
    <p:sldId id="494" r:id="rId4"/>
    <p:sldId id="408" r:id="rId5"/>
    <p:sldId id="257" r:id="rId6"/>
    <p:sldId id="258" r:id="rId7"/>
    <p:sldId id="261" r:id="rId8"/>
    <p:sldId id="262" r:id="rId9"/>
    <p:sldId id="263" r:id="rId10"/>
    <p:sldId id="264" r:id="rId11"/>
    <p:sldId id="259" r:id="rId12"/>
    <p:sldId id="265" r:id="rId13"/>
    <p:sldId id="266" r:id="rId14"/>
    <p:sldId id="409" r:id="rId15"/>
    <p:sldId id="267" r:id="rId16"/>
    <p:sldId id="268" r:id="rId17"/>
    <p:sldId id="406" r:id="rId18"/>
    <p:sldId id="269" r:id="rId19"/>
    <p:sldId id="2297" r:id="rId20"/>
    <p:sldId id="270" r:id="rId21"/>
    <p:sldId id="271" r:id="rId22"/>
    <p:sldId id="272" r:id="rId23"/>
    <p:sldId id="273" r:id="rId24"/>
    <p:sldId id="274" r:id="rId25"/>
    <p:sldId id="275" r:id="rId26"/>
    <p:sldId id="276" r:id="rId27"/>
    <p:sldId id="277" r:id="rId28"/>
    <p:sldId id="278" r:id="rId29"/>
    <p:sldId id="279" r:id="rId30"/>
    <p:sldId id="374" r:id="rId31"/>
    <p:sldId id="375" r:id="rId32"/>
    <p:sldId id="410" r:id="rId33"/>
    <p:sldId id="284" r:id="rId34"/>
    <p:sldId id="285" r:id="rId35"/>
    <p:sldId id="286" r:id="rId36"/>
    <p:sldId id="287" r:id="rId37"/>
    <p:sldId id="288" r:id="rId38"/>
    <p:sldId id="289" r:id="rId39"/>
    <p:sldId id="290" r:id="rId40"/>
    <p:sldId id="389" r:id="rId41"/>
    <p:sldId id="407" r:id="rId42"/>
    <p:sldId id="2234" r:id="rId43"/>
    <p:sldId id="2223" r:id="rId44"/>
    <p:sldId id="2226" r:id="rId45"/>
    <p:sldId id="2229" r:id="rId46"/>
    <p:sldId id="2179" r:id="rId47"/>
    <p:sldId id="2183" r:id="rId48"/>
    <p:sldId id="2224" r:id="rId49"/>
    <p:sldId id="2227" r:id="rId50"/>
    <p:sldId id="376" r:id="rId51"/>
    <p:sldId id="378" r:id="rId52"/>
    <p:sldId id="292" r:id="rId53"/>
    <p:sldId id="299" r:id="rId54"/>
    <p:sldId id="300" r:id="rId55"/>
    <p:sldId id="301" r:id="rId56"/>
    <p:sldId id="302" r:id="rId57"/>
    <p:sldId id="2230" r:id="rId58"/>
    <p:sldId id="303" r:id="rId59"/>
    <p:sldId id="304" r:id="rId60"/>
    <p:sldId id="306" r:id="rId61"/>
    <p:sldId id="307" r:id="rId62"/>
    <p:sldId id="308" r:id="rId63"/>
    <p:sldId id="309" r:id="rId64"/>
    <p:sldId id="2231" r:id="rId65"/>
    <p:sldId id="322" r:id="rId66"/>
    <p:sldId id="323" r:id="rId67"/>
    <p:sldId id="325" r:id="rId68"/>
    <p:sldId id="326" r:id="rId69"/>
    <p:sldId id="327" r:id="rId70"/>
    <p:sldId id="328" r:id="rId71"/>
    <p:sldId id="329" r:id="rId72"/>
    <p:sldId id="330" r:id="rId73"/>
    <p:sldId id="331" r:id="rId74"/>
    <p:sldId id="332" r:id="rId75"/>
    <p:sldId id="333" r:id="rId76"/>
    <p:sldId id="335" r:id="rId77"/>
    <p:sldId id="377" r:id="rId78"/>
    <p:sldId id="379" r:id="rId79"/>
    <p:sldId id="380" r:id="rId80"/>
    <p:sldId id="2228" r:id="rId81"/>
    <p:sldId id="2232" r:id="rId82"/>
    <p:sldId id="386" r:id="rId83"/>
    <p:sldId id="385" r:id="rId84"/>
    <p:sldId id="398" r:id="rId85"/>
    <p:sldId id="2233" r:id="rId86"/>
    <p:sldId id="405" r:id="rId87"/>
    <p:sldId id="2235" r:id="rId88"/>
    <p:sldId id="391" r:id="rId89"/>
    <p:sldId id="2239" r:id="rId90"/>
    <p:sldId id="390" r:id="rId91"/>
    <p:sldId id="394" r:id="rId92"/>
    <p:sldId id="395" r:id="rId93"/>
    <p:sldId id="2295" r:id="rId94"/>
    <p:sldId id="396" r:id="rId95"/>
    <p:sldId id="397" r:id="rId96"/>
    <p:sldId id="399" r:id="rId97"/>
    <p:sldId id="2296" r:id="rId98"/>
    <p:sldId id="401" r:id="rId99"/>
    <p:sldId id="402" r:id="rId100"/>
    <p:sldId id="403" r:id="rId101"/>
    <p:sldId id="404" r:id="rId102"/>
    <p:sldId id="392" r:id="rId103"/>
    <p:sldId id="336" r:id="rId104"/>
    <p:sldId id="2236" r:id="rId105"/>
    <p:sldId id="2238" r:id="rId106"/>
    <p:sldId id="2237" r:id="rId107"/>
    <p:sldId id="2294" r:id="rId108"/>
  </p:sldIdLst>
  <p:sldSz cx="12192000" cy="6858000"/>
  <p:notesSz cx="6858000" cy="9144000"/>
  <p:embeddedFontLst>
    <p:embeddedFont>
      <p:font typeface="Abadi MT Condensed Extra Bold" panose="020B0306030101010103" pitchFamily="34" charset="77"/>
      <p:bold r:id="rId111"/>
    </p:embeddedFont>
    <p:embeddedFont>
      <p:font typeface="Cambria Math" panose="02040503050406030204" pitchFamily="18" charset="0"/>
      <p:regular r:id="rId112"/>
    </p:embeddedFont>
    <p:embeddedFont>
      <p:font typeface="Century" panose="02040604050505020304" pitchFamily="18" charset="0"/>
      <p:regular r:id="rId113"/>
    </p:embeddedFont>
    <p:embeddedFont>
      <p:font typeface="Garamond" panose="02020404030301010803" pitchFamily="18" charset="0"/>
      <p:regular r:id="rId114"/>
      <p:bold r:id="rId115"/>
      <p:italic r:id="rId116"/>
      <p:boldItalic r:id="rId117"/>
    </p:embeddedFont>
    <p:embeddedFont>
      <p:font typeface="Georgia" panose="02040502050405020303" pitchFamily="18" charset="0"/>
      <p:regular r:id="rId118"/>
      <p:bold r:id="rId119"/>
      <p:italic r:id="rId120"/>
      <p:boldItalic r:id="rId121"/>
    </p:embeddedFont>
    <p:embeddedFont>
      <p:font typeface="Helvetica" pitchFamily="2" charset="0"/>
      <p:regular r:id="rId122"/>
      <p:bold r:id="rId123"/>
      <p:italic r:id="rId124"/>
      <p:boldItalic r:id="rId125"/>
    </p:embeddedFont>
    <p:embeddedFont>
      <p:font typeface="Monotype Sorts" pitchFamily="2" charset="2"/>
      <p:regular r:id="rId126"/>
    </p:embeddedFont>
    <p:embeddedFont>
      <p:font typeface="Open Sans" panose="020B0606030504020204" pitchFamily="34" charset="0"/>
      <p:regular r:id="rId127"/>
      <p:bold r:id="rId128"/>
      <p:italic r:id="rId129"/>
      <p:boldItalic r:id="rId130"/>
    </p:embeddedFont>
    <p:embeddedFont>
      <p:font typeface="Roboto" panose="02000000000000000000" pitchFamily="2" charset="0"/>
      <p:regular r:id="rId131"/>
      <p:bold r:id="rId132"/>
      <p:italic r:id="rId133"/>
      <p:boldItalic r:id="rId1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FD0EB5-E2BA-B35B-27A9-4290AD148736}" name="Richard Chbeir" initials="RC" userId="Richard Chbei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ichard Chbeir" initials="" lastIdx="21" clrIdx="0"/>
  <p:cmAuthor id="1" name="Adediran Abdel Farid YESSOUFOU" initials=""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EEDAA0-F715-4E0A-9D7F-0D7943999374}">
  <a:tblStyle styleId="{C0EEDAA0-F715-4E0A-9D7F-0D79439993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F33EFD-6900-4C06-89D2-DC1390ACFB2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DD4EA"/>
          </a:solidFill>
        </a:fill>
      </a:tcStyle>
    </a:wholeTbl>
    <a:band1H>
      <a:tcTxStyle/>
      <a:tcStyle>
        <a:tcBdr/>
      </a:tcStyle>
    </a:band1H>
    <a:band2H>
      <a:tcTxStyle b="off" i="off"/>
      <a:tcStyle>
        <a:tcBdr/>
        <a:fill>
          <a:solidFill>
            <a:srgbClr val="E8EBF5"/>
          </a:solidFill>
        </a:fill>
      </a:tcStyle>
    </a:band2H>
    <a:band1V>
      <a:tcTxStyle/>
      <a:tcStyle>
        <a:tcBdr/>
      </a:tcStyle>
    </a:band1V>
    <a:band2V>
      <a:tcTxStyle/>
      <a:tcStyle>
        <a:tcBdr/>
      </a:tcStyle>
    </a:band2V>
    <a:lastCol>
      <a:tcTxStyle/>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4472C4"/>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4472C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4472C4"/>
          </a:solidFill>
        </a:fill>
      </a:tcStyle>
    </a:firstRow>
    <a:neCell>
      <a:tcTxStyle/>
      <a:tcStyle>
        <a:tcBdr/>
      </a:tcStyle>
    </a:neCell>
    <a:nwCell>
      <a:tcTxStyle/>
      <a:tcStyle>
        <a:tcBdr/>
      </a:tcStyle>
    </a:nwCell>
  </a:tblStyle>
  <a:tblStyle styleId="{853AA76C-216B-4F2A-8BBD-3F8F6EF36474}"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5"/>
    <p:restoredTop sz="83562"/>
  </p:normalViewPr>
  <p:slideViewPr>
    <p:cSldViewPr snapToGrid="0">
      <p:cViewPr varScale="1">
        <p:scale>
          <a:sx n="88" d="100"/>
          <a:sy n="88" d="100"/>
        </p:scale>
        <p:origin x="184" y="456"/>
      </p:cViewPr>
      <p:guideLst/>
    </p:cSldViewPr>
  </p:slideViewPr>
  <p:notesTextViewPr>
    <p:cViewPr>
      <p:scale>
        <a:sx n="1" d="1"/>
        <a:sy n="1" d="1"/>
      </p:scale>
      <p:origin x="0" y="0"/>
    </p:cViewPr>
  </p:notesTextViewPr>
  <p:notesViewPr>
    <p:cSldViewPr snapToGrid="0">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3.fntdata"/><Relationship Id="rId128" Type="http://schemas.openxmlformats.org/officeDocument/2006/relationships/font" Target="fonts/font1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3.fntdata"/><Relationship Id="rId118" Type="http://schemas.openxmlformats.org/officeDocument/2006/relationships/font" Target="fonts/font8.fntdata"/><Relationship Id="rId134" Type="http://schemas.openxmlformats.org/officeDocument/2006/relationships/font" Target="fonts/font24.fntdata"/><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4.fntdata"/><Relationship Id="rId129" Type="http://schemas.openxmlformats.org/officeDocument/2006/relationships/font" Target="fonts/font1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0.fntdata"/><Relationship Id="rId135" Type="http://schemas.openxmlformats.org/officeDocument/2006/relationships/commentAuthors" Target="commentAuthor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0.fntdata"/><Relationship Id="rId125"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handoutMaster" Target="handoutMasters/handoutMaster1.xml"/><Relationship Id="rId115" Type="http://schemas.openxmlformats.org/officeDocument/2006/relationships/font" Target="fonts/font5.fntdata"/><Relationship Id="rId131" Type="http://schemas.openxmlformats.org/officeDocument/2006/relationships/font" Target="fonts/font21.fntdata"/><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6.fntdata"/><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fntdata"/><Relationship Id="rId132" Type="http://schemas.openxmlformats.org/officeDocument/2006/relationships/font" Target="fonts/font2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2.fntdata"/><Relationship Id="rId133" Type="http://schemas.openxmlformats.org/officeDocument/2006/relationships/font" Target="fonts/font2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6BDAE-52C4-4F70-9620-2BC9E940104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fr-FR"/>
        </a:p>
      </dgm:t>
    </dgm:pt>
    <dgm:pt modelId="{08BA4417-E36D-4C0C-B577-695A962BDC1F}">
      <dgm:prSet phldrT="[Text]"/>
      <dgm:spPr/>
      <dgm:t>
        <a:bodyPr/>
        <a:lstStyle/>
        <a:p>
          <a:r>
            <a:rPr lang="fr-FR"/>
            <a:t>Social Sites</a:t>
          </a:r>
        </a:p>
      </dgm:t>
    </dgm:pt>
    <dgm:pt modelId="{EC0DC8D8-8D76-435E-82EC-AD6271062C81}" type="parTrans" cxnId="{EC761D0D-6929-43E0-ACBE-FDB60CBEEACC}">
      <dgm:prSet/>
      <dgm:spPr/>
      <dgm:t>
        <a:bodyPr/>
        <a:lstStyle/>
        <a:p>
          <a:endParaRPr lang="fr-FR"/>
        </a:p>
      </dgm:t>
    </dgm:pt>
    <dgm:pt modelId="{3B251E82-7AD8-40F4-84BD-B6AACD24FE7F}" type="sibTrans" cxnId="{EC761D0D-6929-43E0-ACBE-FDB60CBEEACC}">
      <dgm:prSet/>
      <dgm:spPr/>
      <dgm:t>
        <a:bodyPr/>
        <a:lstStyle/>
        <a:p>
          <a:endParaRPr lang="fr-FR"/>
        </a:p>
      </dgm:t>
    </dgm:pt>
    <dgm:pt modelId="{438E4586-BFE9-434B-A7AF-2FE5EC5E67C2}">
      <dgm:prSet phldrT="[Text]"/>
      <dgm:spPr>
        <a:solidFill>
          <a:srgbClr val="DA6A16"/>
        </a:solidFill>
      </dgm:spPr>
      <dgm:t>
        <a:bodyPr/>
        <a:lstStyle/>
        <a:p>
          <a:r>
            <a:rPr lang="en-US"/>
            <a:t>Collaborative tagging</a:t>
          </a:r>
          <a:endParaRPr lang="fr-FR"/>
        </a:p>
      </dgm:t>
    </dgm:pt>
    <dgm:pt modelId="{F7822EC4-9823-4AD7-A490-8406FE26BF7F}" type="parTrans" cxnId="{2581AF30-C48F-4DDF-B95C-C41EA9410C5F}">
      <dgm:prSet/>
      <dgm:spPr/>
      <dgm:t>
        <a:bodyPr/>
        <a:lstStyle/>
        <a:p>
          <a:endParaRPr lang="fr-FR"/>
        </a:p>
      </dgm:t>
    </dgm:pt>
    <dgm:pt modelId="{588443BD-223C-4F6E-98D2-6294F52D90B8}" type="sibTrans" cxnId="{2581AF30-C48F-4DDF-B95C-C41EA9410C5F}">
      <dgm:prSet/>
      <dgm:spPr/>
      <dgm:t>
        <a:bodyPr/>
        <a:lstStyle/>
        <a:p>
          <a:endParaRPr lang="fr-FR"/>
        </a:p>
      </dgm:t>
    </dgm:pt>
    <dgm:pt modelId="{6702D94D-D96E-4FA4-998F-F78283B1282A}">
      <dgm:prSet phldrT="[Text]"/>
      <dgm:spPr>
        <a:solidFill>
          <a:schemeClr val="bg2">
            <a:lumMod val="50000"/>
          </a:schemeClr>
        </a:solidFill>
      </dgm:spPr>
      <dgm:t>
        <a:bodyPr/>
        <a:lstStyle/>
        <a:p>
          <a:r>
            <a:rPr lang="en-US"/>
            <a:t>Blogging sites</a:t>
          </a:r>
          <a:endParaRPr lang="fr-FR"/>
        </a:p>
      </dgm:t>
    </dgm:pt>
    <dgm:pt modelId="{F8333748-943F-4D11-9FBF-2005F0753C5F}" type="parTrans" cxnId="{C19F4A17-DCE7-4239-A50E-A80A4CF28CCD}">
      <dgm:prSet/>
      <dgm:spPr/>
      <dgm:t>
        <a:bodyPr/>
        <a:lstStyle/>
        <a:p>
          <a:endParaRPr lang="fr-FR"/>
        </a:p>
      </dgm:t>
    </dgm:pt>
    <dgm:pt modelId="{3ED7CC47-0E8C-4A70-8DD4-55E2B14A571F}" type="sibTrans" cxnId="{C19F4A17-DCE7-4239-A50E-A80A4CF28CCD}">
      <dgm:prSet/>
      <dgm:spPr/>
      <dgm:t>
        <a:bodyPr/>
        <a:lstStyle/>
        <a:p>
          <a:endParaRPr lang="fr-FR"/>
        </a:p>
      </dgm:t>
    </dgm:pt>
    <dgm:pt modelId="{486B1DE4-B946-4F1A-99D4-8606CFBA6CDF}">
      <dgm:prSet phldrT="[Text]" custT="1"/>
      <dgm:spPr>
        <a:solidFill>
          <a:schemeClr val="accent2"/>
        </a:solidFill>
      </dgm:spPr>
      <dgm:t>
        <a:bodyPr/>
        <a:lstStyle/>
        <a:p>
          <a:r>
            <a:rPr lang="en-US" sz="1200"/>
            <a:t>Social networking</a:t>
          </a:r>
          <a:endParaRPr lang="fr-FR" sz="1200"/>
        </a:p>
      </dgm:t>
    </dgm:pt>
    <dgm:pt modelId="{600D07AC-569D-4666-AE5A-8D13AD1A53F2}" type="parTrans" cxnId="{6000DCE8-9D5C-4126-92FD-4A6F98BE0C09}">
      <dgm:prSet/>
      <dgm:spPr/>
      <dgm:t>
        <a:bodyPr/>
        <a:lstStyle/>
        <a:p>
          <a:endParaRPr lang="fr-FR"/>
        </a:p>
      </dgm:t>
    </dgm:pt>
    <dgm:pt modelId="{8D2F11E7-578A-43B0-9D42-27AE287D7CAE}" type="sibTrans" cxnId="{6000DCE8-9D5C-4126-92FD-4A6F98BE0C09}">
      <dgm:prSet/>
      <dgm:spPr/>
      <dgm:t>
        <a:bodyPr/>
        <a:lstStyle/>
        <a:p>
          <a:endParaRPr lang="fr-FR"/>
        </a:p>
      </dgm:t>
    </dgm:pt>
    <dgm:pt modelId="{C770F07E-DBFF-419E-A498-87EFA1735E2F}">
      <dgm:prSet phldrT="[Text]"/>
      <dgm:spPr>
        <a:solidFill>
          <a:srgbClr val="7030A0"/>
        </a:solidFill>
      </dgm:spPr>
      <dgm:t>
        <a:bodyPr/>
        <a:lstStyle/>
        <a:p>
          <a:r>
            <a:rPr lang="fr-FR"/>
            <a:t>Other Services</a:t>
          </a:r>
        </a:p>
      </dgm:t>
    </dgm:pt>
    <dgm:pt modelId="{B1E24709-B8C5-4375-BAF8-4946E34813B4}" type="parTrans" cxnId="{A91A1093-D5EA-4D5C-BC47-F691DA38226B}">
      <dgm:prSet/>
      <dgm:spPr/>
      <dgm:t>
        <a:bodyPr/>
        <a:lstStyle/>
        <a:p>
          <a:endParaRPr lang="fr-FR"/>
        </a:p>
      </dgm:t>
    </dgm:pt>
    <dgm:pt modelId="{7F0215B0-4DC9-4BDE-B45B-A4A8307046D8}" type="sibTrans" cxnId="{A91A1093-D5EA-4D5C-BC47-F691DA38226B}">
      <dgm:prSet/>
      <dgm:spPr/>
      <dgm:t>
        <a:bodyPr/>
        <a:lstStyle/>
        <a:p>
          <a:endParaRPr lang="fr-FR"/>
        </a:p>
      </dgm:t>
    </dgm:pt>
    <dgm:pt modelId="{874C53B4-E2F7-4FDD-85A2-096C2151B7E9}" type="pres">
      <dgm:prSet presAssocID="{2276BDAE-52C4-4F70-9620-2BC9E9401049}" presName="Name0" presStyleCnt="0">
        <dgm:presLayoutVars>
          <dgm:chMax val="1"/>
          <dgm:dir/>
          <dgm:animLvl val="ctr"/>
          <dgm:resizeHandles val="exact"/>
        </dgm:presLayoutVars>
      </dgm:prSet>
      <dgm:spPr/>
    </dgm:pt>
    <dgm:pt modelId="{BF69852B-D92F-47BF-9DD0-0E4EA1C2A7B6}" type="pres">
      <dgm:prSet presAssocID="{08BA4417-E36D-4C0C-B577-695A962BDC1F}" presName="centerShape" presStyleLbl="node0" presStyleIdx="0" presStyleCnt="1"/>
      <dgm:spPr/>
    </dgm:pt>
    <dgm:pt modelId="{C41546C8-6498-4E18-872F-3B260C696083}" type="pres">
      <dgm:prSet presAssocID="{438E4586-BFE9-434B-A7AF-2FE5EC5E67C2}" presName="node" presStyleLbl="node1" presStyleIdx="0" presStyleCnt="4">
        <dgm:presLayoutVars>
          <dgm:bulletEnabled val="1"/>
        </dgm:presLayoutVars>
      </dgm:prSet>
      <dgm:spPr/>
    </dgm:pt>
    <dgm:pt modelId="{A0958E21-0B1F-44A7-BBBD-2C4F2611D990}" type="pres">
      <dgm:prSet presAssocID="{438E4586-BFE9-434B-A7AF-2FE5EC5E67C2}" presName="dummy" presStyleCnt="0"/>
      <dgm:spPr/>
    </dgm:pt>
    <dgm:pt modelId="{F4AC456C-752B-4009-BA51-11363AF9DB91}" type="pres">
      <dgm:prSet presAssocID="{588443BD-223C-4F6E-98D2-6294F52D90B8}" presName="sibTrans" presStyleLbl="sibTrans2D1" presStyleIdx="0" presStyleCnt="4"/>
      <dgm:spPr/>
    </dgm:pt>
    <dgm:pt modelId="{45964537-D97A-4A5F-AA48-C5C4171970B5}" type="pres">
      <dgm:prSet presAssocID="{6702D94D-D96E-4FA4-998F-F78283B1282A}" presName="node" presStyleLbl="node1" presStyleIdx="1" presStyleCnt="4">
        <dgm:presLayoutVars>
          <dgm:bulletEnabled val="1"/>
        </dgm:presLayoutVars>
      </dgm:prSet>
      <dgm:spPr/>
    </dgm:pt>
    <dgm:pt modelId="{FDE01759-5D4D-4A9B-9BB4-53B3A7BAA88A}" type="pres">
      <dgm:prSet presAssocID="{6702D94D-D96E-4FA4-998F-F78283B1282A}" presName="dummy" presStyleCnt="0"/>
      <dgm:spPr/>
    </dgm:pt>
    <dgm:pt modelId="{3931A651-B26F-499F-90E8-D55174F473CD}" type="pres">
      <dgm:prSet presAssocID="{3ED7CC47-0E8C-4A70-8DD4-55E2B14A571F}" presName="sibTrans" presStyleLbl="sibTrans2D1" presStyleIdx="1" presStyleCnt="4"/>
      <dgm:spPr/>
    </dgm:pt>
    <dgm:pt modelId="{F5FF61E4-E04A-40AB-9C9D-5F853631C0CE}" type="pres">
      <dgm:prSet presAssocID="{486B1DE4-B946-4F1A-99D4-8606CFBA6CDF}" presName="node" presStyleLbl="node1" presStyleIdx="2" presStyleCnt="4">
        <dgm:presLayoutVars>
          <dgm:bulletEnabled val="1"/>
        </dgm:presLayoutVars>
      </dgm:prSet>
      <dgm:spPr/>
    </dgm:pt>
    <dgm:pt modelId="{95C3F37D-1E38-4BA7-8886-8373D180AD86}" type="pres">
      <dgm:prSet presAssocID="{486B1DE4-B946-4F1A-99D4-8606CFBA6CDF}" presName="dummy" presStyleCnt="0"/>
      <dgm:spPr/>
    </dgm:pt>
    <dgm:pt modelId="{FA9DA6DD-6D68-4F89-9F39-A58A3C491E5D}" type="pres">
      <dgm:prSet presAssocID="{8D2F11E7-578A-43B0-9D42-27AE287D7CAE}" presName="sibTrans" presStyleLbl="sibTrans2D1" presStyleIdx="2" presStyleCnt="4"/>
      <dgm:spPr/>
    </dgm:pt>
    <dgm:pt modelId="{FDEDC988-BC51-4FD1-988F-FC143323471E}" type="pres">
      <dgm:prSet presAssocID="{C770F07E-DBFF-419E-A498-87EFA1735E2F}" presName="node" presStyleLbl="node1" presStyleIdx="3" presStyleCnt="4">
        <dgm:presLayoutVars>
          <dgm:bulletEnabled val="1"/>
        </dgm:presLayoutVars>
      </dgm:prSet>
      <dgm:spPr/>
    </dgm:pt>
    <dgm:pt modelId="{927BCB19-AC2F-43B0-8DF4-35D2CB02FB87}" type="pres">
      <dgm:prSet presAssocID="{C770F07E-DBFF-419E-A498-87EFA1735E2F}" presName="dummy" presStyleCnt="0"/>
      <dgm:spPr/>
    </dgm:pt>
    <dgm:pt modelId="{0481611E-D5FB-489A-8F42-92A0B82A8FD7}" type="pres">
      <dgm:prSet presAssocID="{7F0215B0-4DC9-4BDE-B45B-A4A8307046D8}" presName="sibTrans" presStyleLbl="sibTrans2D1" presStyleIdx="3" presStyleCnt="4"/>
      <dgm:spPr/>
    </dgm:pt>
  </dgm:ptLst>
  <dgm:cxnLst>
    <dgm:cxn modelId="{EC761D0D-6929-43E0-ACBE-FDB60CBEEACC}" srcId="{2276BDAE-52C4-4F70-9620-2BC9E9401049}" destId="{08BA4417-E36D-4C0C-B577-695A962BDC1F}" srcOrd="0" destOrd="0" parTransId="{EC0DC8D8-8D76-435E-82EC-AD6271062C81}" sibTransId="{3B251E82-7AD8-40F4-84BD-B6AACD24FE7F}"/>
    <dgm:cxn modelId="{53B02317-18F6-824B-A276-B98B934E0679}" type="presOf" srcId="{6702D94D-D96E-4FA4-998F-F78283B1282A}" destId="{45964537-D97A-4A5F-AA48-C5C4171970B5}" srcOrd="0" destOrd="0" presId="urn:microsoft.com/office/officeart/2005/8/layout/radial6"/>
    <dgm:cxn modelId="{C19F4A17-DCE7-4239-A50E-A80A4CF28CCD}" srcId="{08BA4417-E36D-4C0C-B577-695A962BDC1F}" destId="{6702D94D-D96E-4FA4-998F-F78283B1282A}" srcOrd="1" destOrd="0" parTransId="{F8333748-943F-4D11-9FBF-2005F0753C5F}" sibTransId="{3ED7CC47-0E8C-4A70-8DD4-55E2B14A571F}"/>
    <dgm:cxn modelId="{6B054A20-77F4-9549-ACD4-EEE6226D9553}" type="presOf" srcId="{08BA4417-E36D-4C0C-B577-695A962BDC1F}" destId="{BF69852B-D92F-47BF-9DD0-0E4EA1C2A7B6}" srcOrd="0" destOrd="0" presId="urn:microsoft.com/office/officeart/2005/8/layout/radial6"/>
    <dgm:cxn modelId="{2581AF30-C48F-4DDF-B95C-C41EA9410C5F}" srcId="{08BA4417-E36D-4C0C-B577-695A962BDC1F}" destId="{438E4586-BFE9-434B-A7AF-2FE5EC5E67C2}" srcOrd="0" destOrd="0" parTransId="{F7822EC4-9823-4AD7-A490-8406FE26BF7F}" sibTransId="{588443BD-223C-4F6E-98D2-6294F52D90B8}"/>
    <dgm:cxn modelId="{A2CD2535-1841-8F48-8D87-C3F3E4A463F1}" type="presOf" srcId="{2276BDAE-52C4-4F70-9620-2BC9E9401049}" destId="{874C53B4-E2F7-4FDD-85A2-096C2151B7E9}" srcOrd="0" destOrd="0" presId="urn:microsoft.com/office/officeart/2005/8/layout/radial6"/>
    <dgm:cxn modelId="{D34D8B35-FE4F-8D4D-921A-1F75FABC9821}" type="presOf" srcId="{438E4586-BFE9-434B-A7AF-2FE5EC5E67C2}" destId="{C41546C8-6498-4E18-872F-3B260C696083}" srcOrd="0" destOrd="0" presId="urn:microsoft.com/office/officeart/2005/8/layout/radial6"/>
    <dgm:cxn modelId="{7179F565-8767-1C40-B435-B00E6F476AAF}" type="presOf" srcId="{7F0215B0-4DC9-4BDE-B45B-A4A8307046D8}" destId="{0481611E-D5FB-489A-8F42-92A0B82A8FD7}" srcOrd="0" destOrd="0" presId="urn:microsoft.com/office/officeart/2005/8/layout/radial6"/>
    <dgm:cxn modelId="{4AABC470-E099-4B4E-ADB4-5549EAA3D04B}" type="presOf" srcId="{588443BD-223C-4F6E-98D2-6294F52D90B8}" destId="{F4AC456C-752B-4009-BA51-11363AF9DB91}" srcOrd="0" destOrd="0" presId="urn:microsoft.com/office/officeart/2005/8/layout/radial6"/>
    <dgm:cxn modelId="{A91A1093-D5EA-4D5C-BC47-F691DA38226B}" srcId="{08BA4417-E36D-4C0C-B577-695A962BDC1F}" destId="{C770F07E-DBFF-419E-A498-87EFA1735E2F}" srcOrd="3" destOrd="0" parTransId="{B1E24709-B8C5-4375-BAF8-4946E34813B4}" sibTransId="{7F0215B0-4DC9-4BDE-B45B-A4A8307046D8}"/>
    <dgm:cxn modelId="{A9F513BE-CA2C-6841-A389-51336F43BC23}" type="presOf" srcId="{486B1DE4-B946-4F1A-99D4-8606CFBA6CDF}" destId="{F5FF61E4-E04A-40AB-9C9D-5F853631C0CE}" srcOrd="0" destOrd="0" presId="urn:microsoft.com/office/officeart/2005/8/layout/radial6"/>
    <dgm:cxn modelId="{6B1279CD-B4CC-634C-A9A7-71407C789C40}" type="presOf" srcId="{C770F07E-DBFF-419E-A498-87EFA1735E2F}" destId="{FDEDC988-BC51-4FD1-988F-FC143323471E}" srcOrd="0" destOrd="0" presId="urn:microsoft.com/office/officeart/2005/8/layout/radial6"/>
    <dgm:cxn modelId="{6000DCE8-9D5C-4126-92FD-4A6F98BE0C09}" srcId="{08BA4417-E36D-4C0C-B577-695A962BDC1F}" destId="{486B1DE4-B946-4F1A-99D4-8606CFBA6CDF}" srcOrd="2" destOrd="0" parTransId="{600D07AC-569D-4666-AE5A-8D13AD1A53F2}" sibTransId="{8D2F11E7-578A-43B0-9D42-27AE287D7CAE}"/>
    <dgm:cxn modelId="{F6DD8BF6-E596-4D4E-8ACE-C23CC5F5FCA8}" type="presOf" srcId="{8D2F11E7-578A-43B0-9D42-27AE287D7CAE}" destId="{FA9DA6DD-6D68-4F89-9F39-A58A3C491E5D}" srcOrd="0" destOrd="0" presId="urn:microsoft.com/office/officeart/2005/8/layout/radial6"/>
    <dgm:cxn modelId="{960402F8-1300-6440-A134-EE79C5D87029}" type="presOf" srcId="{3ED7CC47-0E8C-4A70-8DD4-55E2B14A571F}" destId="{3931A651-B26F-499F-90E8-D55174F473CD}" srcOrd="0" destOrd="0" presId="urn:microsoft.com/office/officeart/2005/8/layout/radial6"/>
    <dgm:cxn modelId="{5C8232CD-53E4-8E40-B344-285271577DE7}" type="presParOf" srcId="{874C53B4-E2F7-4FDD-85A2-096C2151B7E9}" destId="{BF69852B-D92F-47BF-9DD0-0E4EA1C2A7B6}" srcOrd="0" destOrd="0" presId="urn:microsoft.com/office/officeart/2005/8/layout/radial6"/>
    <dgm:cxn modelId="{5A9060EC-E7F2-1A41-ABA7-51322AD5EE19}" type="presParOf" srcId="{874C53B4-E2F7-4FDD-85A2-096C2151B7E9}" destId="{C41546C8-6498-4E18-872F-3B260C696083}" srcOrd="1" destOrd="0" presId="urn:microsoft.com/office/officeart/2005/8/layout/radial6"/>
    <dgm:cxn modelId="{53B9E2D9-C147-2747-855E-AD5D1D43AAE4}" type="presParOf" srcId="{874C53B4-E2F7-4FDD-85A2-096C2151B7E9}" destId="{A0958E21-0B1F-44A7-BBBD-2C4F2611D990}" srcOrd="2" destOrd="0" presId="urn:microsoft.com/office/officeart/2005/8/layout/radial6"/>
    <dgm:cxn modelId="{52AA4166-7EC8-3A4D-AD49-6FC329B18107}" type="presParOf" srcId="{874C53B4-E2F7-4FDD-85A2-096C2151B7E9}" destId="{F4AC456C-752B-4009-BA51-11363AF9DB91}" srcOrd="3" destOrd="0" presId="urn:microsoft.com/office/officeart/2005/8/layout/radial6"/>
    <dgm:cxn modelId="{E81F7A09-74F4-8B41-97F2-D9D59CFFF18D}" type="presParOf" srcId="{874C53B4-E2F7-4FDD-85A2-096C2151B7E9}" destId="{45964537-D97A-4A5F-AA48-C5C4171970B5}" srcOrd="4" destOrd="0" presId="urn:microsoft.com/office/officeart/2005/8/layout/radial6"/>
    <dgm:cxn modelId="{CBA1C9B5-089B-3F4C-985F-31465F3ED543}" type="presParOf" srcId="{874C53B4-E2F7-4FDD-85A2-096C2151B7E9}" destId="{FDE01759-5D4D-4A9B-9BB4-53B3A7BAA88A}" srcOrd="5" destOrd="0" presId="urn:microsoft.com/office/officeart/2005/8/layout/radial6"/>
    <dgm:cxn modelId="{F58F21BA-EA73-A841-A325-9E6BEFD53EDB}" type="presParOf" srcId="{874C53B4-E2F7-4FDD-85A2-096C2151B7E9}" destId="{3931A651-B26F-499F-90E8-D55174F473CD}" srcOrd="6" destOrd="0" presId="urn:microsoft.com/office/officeart/2005/8/layout/radial6"/>
    <dgm:cxn modelId="{8617EFAB-6818-6D4B-8EC4-42053251665B}" type="presParOf" srcId="{874C53B4-E2F7-4FDD-85A2-096C2151B7E9}" destId="{F5FF61E4-E04A-40AB-9C9D-5F853631C0CE}" srcOrd="7" destOrd="0" presId="urn:microsoft.com/office/officeart/2005/8/layout/radial6"/>
    <dgm:cxn modelId="{B4C52C67-8D85-0743-9411-FE37D6EE1E8A}" type="presParOf" srcId="{874C53B4-E2F7-4FDD-85A2-096C2151B7E9}" destId="{95C3F37D-1E38-4BA7-8886-8373D180AD86}" srcOrd="8" destOrd="0" presId="urn:microsoft.com/office/officeart/2005/8/layout/radial6"/>
    <dgm:cxn modelId="{AA0F750E-0D04-3040-8622-B17BA4B49BE7}" type="presParOf" srcId="{874C53B4-E2F7-4FDD-85A2-096C2151B7E9}" destId="{FA9DA6DD-6D68-4F89-9F39-A58A3C491E5D}" srcOrd="9" destOrd="0" presId="urn:microsoft.com/office/officeart/2005/8/layout/radial6"/>
    <dgm:cxn modelId="{F20E6A81-DB90-3A41-AFC3-528D78B3236D}" type="presParOf" srcId="{874C53B4-E2F7-4FDD-85A2-096C2151B7E9}" destId="{FDEDC988-BC51-4FD1-988F-FC143323471E}" srcOrd="10" destOrd="0" presId="urn:microsoft.com/office/officeart/2005/8/layout/radial6"/>
    <dgm:cxn modelId="{FBA0EC2B-0DE8-5D48-940C-7F3C9B427525}" type="presParOf" srcId="{874C53B4-E2F7-4FDD-85A2-096C2151B7E9}" destId="{927BCB19-AC2F-43B0-8DF4-35D2CB02FB87}" srcOrd="11" destOrd="0" presId="urn:microsoft.com/office/officeart/2005/8/layout/radial6"/>
    <dgm:cxn modelId="{E9C2453C-4A24-2349-AF66-00263550A4E3}" type="presParOf" srcId="{874C53B4-E2F7-4FDD-85A2-096C2151B7E9}" destId="{0481611E-D5FB-489A-8F42-92A0B82A8FD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C43B3B-B545-184D-BF28-E5B6F682E9B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fr-FR"/>
        </a:p>
      </dgm:t>
    </dgm:pt>
    <dgm:pt modelId="{9BEF5FEE-0FA9-8341-B423-9D6DB1F5C206}">
      <dgm:prSet phldrT="[Texte]"/>
      <dgm:spPr/>
      <dgm:t>
        <a:bodyPr/>
        <a:lstStyle/>
        <a:p>
          <a:r>
            <a:rPr lang="fr-FR"/>
            <a:t>Navigation</a:t>
          </a:r>
        </a:p>
      </dgm:t>
    </dgm:pt>
    <dgm:pt modelId="{47421524-8C5B-DD48-A53C-4EBDA094C98E}" type="parTrans" cxnId="{ACD0D726-15B8-A842-ABDD-B6A00D1B6CA2}">
      <dgm:prSet/>
      <dgm:spPr/>
      <dgm:t>
        <a:bodyPr/>
        <a:lstStyle/>
        <a:p>
          <a:endParaRPr lang="fr-FR"/>
        </a:p>
      </dgm:t>
    </dgm:pt>
    <dgm:pt modelId="{F1572668-9E9F-3143-8599-8577E0C91047}" type="sibTrans" cxnId="{ACD0D726-15B8-A842-ABDD-B6A00D1B6CA2}">
      <dgm:prSet/>
      <dgm:spPr/>
      <dgm:t>
        <a:bodyPr/>
        <a:lstStyle/>
        <a:p>
          <a:endParaRPr lang="fr-FR"/>
        </a:p>
      </dgm:t>
    </dgm:pt>
    <dgm:pt modelId="{233E37FB-96EA-6B4F-BD3F-AB7B877931B0}">
      <dgm:prSet phldrT="[Texte]"/>
      <dgm:spPr/>
      <dgm:t>
        <a:bodyPr/>
        <a:lstStyle/>
        <a:p>
          <a:r>
            <a:rPr lang="fr-FR"/>
            <a:t>Google </a:t>
          </a:r>
          <a:r>
            <a:rPr lang="fr-FR" err="1"/>
            <a:t>Maps</a:t>
          </a:r>
          <a:endParaRPr lang="fr-FR"/>
        </a:p>
      </dgm:t>
    </dgm:pt>
    <dgm:pt modelId="{1C60AA37-839C-EE45-92C3-6DF916A5C803}" type="parTrans" cxnId="{B09C8495-D0EF-134E-AB86-69D6D381E521}">
      <dgm:prSet/>
      <dgm:spPr/>
      <dgm:t>
        <a:bodyPr/>
        <a:lstStyle/>
        <a:p>
          <a:endParaRPr lang="fr-FR"/>
        </a:p>
      </dgm:t>
    </dgm:pt>
    <dgm:pt modelId="{FF2B7E46-6609-3D44-AD24-AF95F7B126C4}" type="sibTrans" cxnId="{B09C8495-D0EF-134E-AB86-69D6D381E521}">
      <dgm:prSet/>
      <dgm:spPr/>
      <dgm:t>
        <a:bodyPr/>
        <a:lstStyle/>
        <a:p>
          <a:endParaRPr lang="fr-FR"/>
        </a:p>
      </dgm:t>
    </dgm:pt>
    <dgm:pt modelId="{838552F3-1EBC-B34E-886E-31A6E276DB17}">
      <dgm:prSet phldrT="[Texte]"/>
      <dgm:spPr/>
      <dgm:t>
        <a:bodyPr/>
        <a:lstStyle/>
        <a:p>
          <a:r>
            <a:rPr lang="fr-FR" err="1"/>
            <a:t>Waze</a:t>
          </a:r>
          <a:endParaRPr lang="fr-FR"/>
        </a:p>
      </dgm:t>
    </dgm:pt>
    <dgm:pt modelId="{28E20C4A-90D8-6947-94A7-51F0CFA84CB1}" type="parTrans" cxnId="{D4B9B062-C0CF-4642-9BE2-4E27873C6406}">
      <dgm:prSet/>
      <dgm:spPr/>
      <dgm:t>
        <a:bodyPr/>
        <a:lstStyle/>
        <a:p>
          <a:endParaRPr lang="fr-FR"/>
        </a:p>
      </dgm:t>
    </dgm:pt>
    <dgm:pt modelId="{0853CD79-09A9-7849-8C09-B64500159A76}" type="sibTrans" cxnId="{D4B9B062-C0CF-4642-9BE2-4E27873C6406}">
      <dgm:prSet/>
      <dgm:spPr/>
      <dgm:t>
        <a:bodyPr/>
        <a:lstStyle/>
        <a:p>
          <a:endParaRPr lang="fr-FR"/>
        </a:p>
      </dgm:t>
    </dgm:pt>
    <dgm:pt modelId="{D4468F20-5615-E641-98CB-1E326FDBE9ED}">
      <dgm:prSet phldrT="[Texte]"/>
      <dgm:spPr/>
      <dgm:t>
        <a:bodyPr/>
        <a:lstStyle/>
        <a:p>
          <a:r>
            <a:rPr lang="fr-FR" err="1"/>
            <a:t>Weather</a:t>
          </a:r>
          <a:endParaRPr lang="fr-FR"/>
        </a:p>
      </dgm:t>
    </dgm:pt>
    <dgm:pt modelId="{51BF5796-0A82-1D4B-9268-5D16C416628D}" type="parTrans" cxnId="{DB403546-776B-5B4B-BB05-7E7305600F87}">
      <dgm:prSet/>
      <dgm:spPr/>
      <dgm:t>
        <a:bodyPr/>
        <a:lstStyle/>
        <a:p>
          <a:endParaRPr lang="fr-FR"/>
        </a:p>
      </dgm:t>
    </dgm:pt>
    <dgm:pt modelId="{FAA8CC10-D25A-DC48-96DF-ED20926E3ED2}" type="sibTrans" cxnId="{DB403546-776B-5B4B-BB05-7E7305600F87}">
      <dgm:prSet/>
      <dgm:spPr/>
      <dgm:t>
        <a:bodyPr/>
        <a:lstStyle/>
        <a:p>
          <a:endParaRPr lang="fr-FR"/>
        </a:p>
      </dgm:t>
    </dgm:pt>
    <dgm:pt modelId="{D06531F1-AD9D-724B-A395-7390C9AA4E66}">
      <dgm:prSet phldrT="[Texte]"/>
      <dgm:spPr/>
      <dgm:t>
        <a:bodyPr/>
        <a:lstStyle/>
        <a:p>
          <a:r>
            <a:rPr lang="fr-FR"/>
            <a:t>Yahoo! </a:t>
          </a:r>
          <a:r>
            <a:rPr lang="fr-FR" err="1"/>
            <a:t>Weather</a:t>
          </a:r>
          <a:endParaRPr lang="fr-FR"/>
        </a:p>
      </dgm:t>
    </dgm:pt>
    <dgm:pt modelId="{1492A107-FE4A-6D40-97A6-DEA5A4224517}" type="parTrans" cxnId="{28F6E322-4111-0E4F-B711-ED405328ACD0}">
      <dgm:prSet/>
      <dgm:spPr/>
      <dgm:t>
        <a:bodyPr/>
        <a:lstStyle/>
        <a:p>
          <a:endParaRPr lang="fr-FR"/>
        </a:p>
      </dgm:t>
    </dgm:pt>
    <dgm:pt modelId="{63A59CE0-9A87-534E-8929-F901126F8A0A}" type="sibTrans" cxnId="{28F6E322-4111-0E4F-B711-ED405328ACD0}">
      <dgm:prSet/>
      <dgm:spPr/>
      <dgm:t>
        <a:bodyPr/>
        <a:lstStyle/>
        <a:p>
          <a:endParaRPr lang="fr-FR"/>
        </a:p>
      </dgm:t>
    </dgm:pt>
    <dgm:pt modelId="{E3B3EF0A-A8D1-2749-8D73-F967FB225107}">
      <dgm:prSet phldrT="[Texte]"/>
      <dgm:spPr/>
      <dgm:t>
        <a:bodyPr/>
        <a:lstStyle/>
        <a:p>
          <a:r>
            <a:rPr lang="fr-FR"/>
            <a:t>To </a:t>
          </a:r>
          <a:r>
            <a:rPr lang="fr-FR" err="1"/>
            <a:t>visit</a:t>
          </a:r>
          <a:endParaRPr lang="fr-FR"/>
        </a:p>
      </dgm:t>
    </dgm:pt>
    <dgm:pt modelId="{17F8214F-9954-4145-99A9-A4E3C2C7E992}" type="parTrans" cxnId="{2AA391B5-ACB6-E346-89B8-50DBAFF0EF49}">
      <dgm:prSet/>
      <dgm:spPr/>
      <dgm:t>
        <a:bodyPr/>
        <a:lstStyle/>
        <a:p>
          <a:endParaRPr lang="fr-FR"/>
        </a:p>
      </dgm:t>
    </dgm:pt>
    <dgm:pt modelId="{04CC9E23-58D9-3542-97A5-85D2B21F1FA5}" type="sibTrans" cxnId="{2AA391B5-ACB6-E346-89B8-50DBAFF0EF49}">
      <dgm:prSet/>
      <dgm:spPr/>
      <dgm:t>
        <a:bodyPr/>
        <a:lstStyle/>
        <a:p>
          <a:endParaRPr lang="fr-FR"/>
        </a:p>
      </dgm:t>
    </dgm:pt>
    <dgm:pt modelId="{3F0D0F3E-35BE-954A-A714-207D8A571802}">
      <dgm:prSet phldrT="[Texte]"/>
      <dgm:spPr/>
      <dgm:t>
        <a:bodyPr/>
        <a:lstStyle/>
        <a:p>
          <a:r>
            <a:rPr lang="fr-FR" err="1"/>
            <a:t>Foursquare</a:t>
          </a:r>
          <a:endParaRPr lang="fr-FR"/>
        </a:p>
      </dgm:t>
    </dgm:pt>
    <dgm:pt modelId="{7AC904C4-2D21-B140-9ACC-AAE5D5A02F0D}" type="parTrans" cxnId="{8274F3E2-7394-B44A-A063-0DD9F8C9BD49}">
      <dgm:prSet/>
      <dgm:spPr/>
      <dgm:t>
        <a:bodyPr/>
        <a:lstStyle/>
        <a:p>
          <a:endParaRPr lang="fr-FR"/>
        </a:p>
      </dgm:t>
    </dgm:pt>
    <dgm:pt modelId="{9E7A0439-C015-B646-BA0F-7059BC1C8FD6}" type="sibTrans" cxnId="{8274F3E2-7394-B44A-A063-0DD9F8C9BD49}">
      <dgm:prSet/>
      <dgm:spPr/>
      <dgm:t>
        <a:bodyPr/>
        <a:lstStyle/>
        <a:p>
          <a:endParaRPr lang="fr-FR"/>
        </a:p>
      </dgm:t>
    </dgm:pt>
    <dgm:pt modelId="{385AEE2A-A647-ED4C-AB4D-9F48921E0CED}">
      <dgm:prSet phldrT="[Texte]"/>
      <dgm:spPr/>
      <dgm:t>
        <a:bodyPr/>
        <a:lstStyle/>
        <a:p>
          <a:r>
            <a:rPr lang="fr-FR" err="1"/>
            <a:t>TripAdvisor</a:t>
          </a:r>
          <a:endParaRPr lang="fr-FR"/>
        </a:p>
      </dgm:t>
    </dgm:pt>
    <dgm:pt modelId="{0A861CE3-2410-7C4D-95EE-789A81D03DD6}" type="parTrans" cxnId="{8DEED1E3-0836-4041-98B1-E350445E2269}">
      <dgm:prSet/>
      <dgm:spPr/>
      <dgm:t>
        <a:bodyPr/>
        <a:lstStyle/>
        <a:p>
          <a:endParaRPr lang="fr-FR"/>
        </a:p>
      </dgm:t>
    </dgm:pt>
    <dgm:pt modelId="{B3FC37E6-DE7A-6344-BB26-4B0F2A6FCE62}" type="sibTrans" cxnId="{8DEED1E3-0836-4041-98B1-E350445E2269}">
      <dgm:prSet/>
      <dgm:spPr/>
      <dgm:t>
        <a:bodyPr/>
        <a:lstStyle/>
        <a:p>
          <a:endParaRPr lang="fr-FR"/>
        </a:p>
      </dgm:t>
    </dgm:pt>
    <dgm:pt modelId="{8DE406C5-50FC-AC41-8C5D-F7FEFB363A11}">
      <dgm:prSet phldrT="[Texte]"/>
      <dgm:spPr/>
      <dgm:t>
        <a:bodyPr/>
        <a:lstStyle/>
        <a:p>
          <a:r>
            <a:rPr lang="fr-FR" err="1"/>
            <a:t>Yelp</a:t>
          </a:r>
          <a:endParaRPr lang="fr-FR"/>
        </a:p>
      </dgm:t>
    </dgm:pt>
    <dgm:pt modelId="{C8A306D2-1F1C-3040-BB5A-8B79AE47AD28}" type="parTrans" cxnId="{B0B130FD-0301-7D46-B3F9-5FEF789741D1}">
      <dgm:prSet/>
      <dgm:spPr/>
      <dgm:t>
        <a:bodyPr/>
        <a:lstStyle/>
        <a:p>
          <a:endParaRPr lang="fr-FR"/>
        </a:p>
      </dgm:t>
    </dgm:pt>
    <dgm:pt modelId="{D6660057-D73A-9349-ADD3-4A23D80A4FD8}" type="sibTrans" cxnId="{B0B130FD-0301-7D46-B3F9-5FEF789741D1}">
      <dgm:prSet/>
      <dgm:spPr/>
      <dgm:t>
        <a:bodyPr/>
        <a:lstStyle/>
        <a:p>
          <a:endParaRPr lang="fr-FR"/>
        </a:p>
      </dgm:t>
    </dgm:pt>
    <dgm:pt modelId="{BA72325B-A396-7447-96C4-24B5B71775FA}">
      <dgm:prSet phldrT="[Texte]"/>
      <dgm:spPr/>
      <dgm:t>
        <a:bodyPr/>
        <a:lstStyle/>
        <a:p>
          <a:r>
            <a:rPr lang="fr-FR"/>
            <a:t>Games</a:t>
          </a:r>
        </a:p>
      </dgm:t>
    </dgm:pt>
    <dgm:pt modelId="{D880DE60-082C-2845-A599-516FEB546EAD}" type="parTrans" cxnId="{6CC4B626-F2EE-6348-A5C3-54EF0066F299}">
      <dgm:prSet/>
      <dgm:spPr/>
      <dgm:t>
        <a:bodyPr/>
        <a:lstStyle/>
        <a:p>
          <a:endParaRPr lang="fr-FR"/>
        </a:p>
      </dgm:t>
    </dgm:pt>
    <dgm:pt modelId="{CABFE969-F7E3-8248-83EC-447BE24D1D30}" type="sibTrans" cxnId="{6CC4B626-F2EE-6348-A5C3-54EF0066F299}">
      <dgm:prSet/>
      <dgm:spPr/>
      <dgm:t>
        <a:bodyPr/>
        <a:lstStyle/>
        <a:p>
          <a:endParaRPr lang="fr-FR"/>
        </a:p>
      </dgm:t>
    </dgm:pt>
    <dgm:pt modelId="{70241EA4-A112-7248-BAA1-9B3E2F6C36C8}">
      <dgm:prSet phldrT="[Texte]"/>
      <dgm:spPr/>
      <dgm:t>
        <a:bodyPr/>
        <a:lstStyle/>
        <a:p>
          <a:r>
            <a:rPr lang="fr-FR" err="1"/>
            <a:t>Pokemon</a:t>
          </a:r>
          <a:r>
            <a:rPr lang="fr-FR"/>
            <a:t> GO</a:t>
          </a:r>
        </a:p>
      </dgm:t>
    </dgm:pt>
    <dgm:pt modelId="{92EAD473-A722-E540-A515-F74A4C8A4C6C}" type="parTrans" cxnId="{6D480A98-4267-564D-93E3-067C68190AEC}">
      <dgm:prSet/>
      <dgm:spPr/>
      <dgm:t>
        <a:bodyPr/>
        <a:lstStyle/>
        <a:p>
          <a:endParaRPr lang="fr-FR"/>
        </a:p>
      </dgm:t>
    </dgm:pt>
    <dgm:pt modelId="{FC8DB3CE-50CD-9C49-8217-A37BD5BC57AB}" type="sibTrans" cxnId="{6D480A98-4267-564D-93E3-067C68190AEC}">
      <dgm:prSet/>
      <dgm:spPr/>
      <dgm:t>
        <a:bodyPr/>
        <a:lstStyle/>
        <a:p>
          <a:endParaRPr lang="fr-FR"/>
        </a:p>
      </dgm:t>
    </dgm:pt>
    <dgm:pt modelId="{B84592EE-7BCB-BB45-9E58-CE7B0BB3EE4D}">
      <dgm:prSet phldrT="[Texte]"/>
      <dgm:spPr/>
      <dgm:t>
        <a:bodyPr/>
        <a:lstStyle/>
        <a:p>
          <a:r>
            <a:rPr lang="fr-FR"/>
            <a:t>City Domination</a:t>
          </a:r>
        </a:p>
      </dgm:t>
    </dgm:pt>
    <dgm:pt modelId="{6164E1F0-D701-4C4B-B5E6-267CE22BD807}" type="parTrans" cxnId="{FAB71D3E-DDCC-3D49-AC4F-B74A6E7824B3}">
      <dgm:prSet/>
      <dgm:spPr/>
      <dgm:t>
        <a:bodyPr/>
        <a:lstStyle/>
        <a:p>
          <a:endParaRPr lang="fr-FR"/>
        </a:p>
      </dgm:t>
    </dgm:pt>
    <dgm:pt modelId="{5B733B0E-B324-7A44-A966-4E9F79E093F2}" type="sibTrans" cxnId="{FAB71D3E-DDCC-3D49-AC4F-B74A6E7824B3}">
      <dgm:prSet/>
      <dgm:spPr/>
      <dgm:t>
        <a:bodyPr/>
        <a:lstStyle/>
        <a:p>
          <a:endParaRPr lang="fr-FR"/>
        </a:p>
      </dgm:t>
    </dgm:pt>
    <dgm:pt modelId="{6307528D-22F2-CD45-A2CE-D3508C6BC1FC}">
      <dgm:prSet phldrT="[Texte]"/>
      <dgm:spPr/>
      <dgm:t>
        <a:bodyPr/>
        <a:lstStyle/>
        <a:p>
          <a:r>
            <a:rPr lang="fr-FR"/>
            <a:t>Crowdsourcing</a:t>
          </a:r>
        </a:p>
      </dgm:t>
    </dgm:pt>
    <dgm:pt modelId="{08F0523B-0DAF-7641-BCF1-B327E345F442}" type="parTrans" cxnId="{D388CAFF-06F6-844E-AA96-B5A538A4C157}">
      <dgm:prSet/>
      <dgm:spPr/>
      <dgm:t>
        <a:bodyPr/>
        <a:lstStyle/>
        <a:p>
          <a:endParaRPr lang="fr-FR"/>
        </a:p>
      </dgm:t>
    </dgm:pt>
    <dgm:pt modelId="{6B77E93E-735F-8146-A3A4-851FF028F3DD}" type="sibTrans" cxnId="{D388CAFF-06F6-844E-AA96-B5A538A4C157}">
      <dgm:prSet/>
      <dgm:spPr/>
      <dgm:t>
        <a:bodyPr/>
        <a:lstStyle/>
        <a:p>
          <a:endParaRPr lang="fr-FR"/>
        </a:p>
      </dgm:t>
    </dgm:pt>
    <dgm:pt modelId="{2FAB9100-D23E-AC44-B2FD-ED60A8C2F5E9}" type="pres">
      <dgm:prSet presAssocID="{B5C43B3B-B545-184D-BF28-E5B6F682E9B0}" presName="Name0" presStyleCnt="0">
        <dgm:presLayoutVars>
          <dgm:dir/>
          <dgm:animLvl val="lvl"/>
          <dgm:resizeHandles val="exact"/>
        </dgm:presLayoutVars>
      </dgm:prSet>
      <dgm:spPr/>
    </dgm:pt>
    <dgm:pt modelId="{022A3D2F-D3B1-7946-ACE9-8D707E8BA80E}" type="pres">
      <dgm:prSet presAssocID="{9BEF5FEE-0FA9-8341-B423-9D6DB1F5C206}" presName="composite" presStyleCnt="0"/>
      <dgm:spPr/>
    </dgm:pt>
    <dgm:pt modelId="{01D9A76A-E745-6341-8A8E-C15F6A821E81}" type="pres">
      <dgm:prSet presAssocID="{9BEF5FEE-0FA9-8341-B423-9D6DB1F5C206}" presName="parTx" presStyleLbl="alignNode1" presStyleIdx="0" presStyleCnt="5">
        <dgm:presLayoutVars>
          <dgm:chMax val="0"/>
          <dgm:chPref val="0"/>
          <dgm:bulletEnabled val="1"/>
        </dgm:presLayoutVars>
      </dgm:prSet>
      <dgm:spPr/>
    </dgm:pt>
    <dgm:pt modelId="{0211742D-7B09-1244-B9EC-207F48B1C2A7}" type="pres">
      <dgm:prSet presAssocID="{9BEF5FEE-0FA9-8341-B423-9D6DB1F5C206}" presName="desTx" presStyleLbl="alignAccFollowNode1" presStyleIdx="0" presStyleCnt="5">
        <dgm:presLayoutVars>
          <dgm:bulletEnabled val="1"/>
        </dgm:presLayoutVars>
      </dgm:prSet>
      <dgm:spPr/>
    </dgm:pt>
    <dgm:pt modelId="{C8C08164-D19A-BC48-941D-1FC69D462DC6}" type="pres">
      <dgm:prSet presAssocID="{F1572668-9E9F-3143-8599-8577E0C91047}" presName="space" presStyleCnt="0"/>
      <dgm:spPr/>
    </dgm:pt>
    <dgm:pt modelId="{BDA7AF7F-C4A8-DE42-82A3-3D88BBDAB0F9}" type="pres">
      <dgm:prSet presAssocID="{D4468F20-5615-E641-98CB-1E326FDBE9ED}" presName="composite" presStyleCnt="0"/>
      <dgm:spPr/>
    </dgm:pt>
    <dgm:pt modelId="{F7C83468-8370-554E-A8E1-156D1E82E382}" type="pres">
      <dgm:prSet presAssocID="{D4468F20-5615-E641-98CB-1E326FDBE9ED}" presName="parTx" presStyleLbl="alignNode1" presStyleIdx="1" presStyleCnt="5">
        <dgm:presLayoutVars>
          <dgm:chMax val="0"/>
          <dgm:chPref val="0"/>
          <dgm:bulletEnabled val="1"/>
        </dgm:presLayoutVars>
      </dgm:prSet>
      <dgm:spPr/>
    </dgm:pt>
    <dgm:pt modelId="{99234642-DC4F-7C4E-9F86-4DAD52425A17}" type="pres">
      <dgm:prSet presAssocID="{D4468F20-5615-E641-98CB-1E326FDBE9ED}" presName="desTx" presStyleLbl="alignAccFollowNode1" presStyleIdx="1" presStyleCnt="5">
        <dgm:presLayoutVars>
          <dgm:bulletEnabled val="1"/>
        </dgm:presLayoutVars>
      </dgm:prSet>
      <dgm:spPr/>
    </dgm:pt>
    <dgm:pt modelId="{E90B5A29-EB17-8046-96E1-254FF4763E7F}" type="pres">
      <dgm:prSet presAssocID="{FAA8CC10-D25A-DC48-96DF-ED20926E3ED2}" presName="space" presStyleCnt="0"/>
      <dgm:spPr/>
    </dgm:pt>
    <dgm:pt modelId="{9357D6C8-E1DE-AD41-B268-90737DDEDE40}" type="pres">
      <dgm:prSet presAssocID="{E3B3EF0A-A8D1-2749-8D73-F967FB225107}" presName="composite" presStyleCnt="0"/>
      <dgm:spPr/>
    </dgm:pt>
    <dgm:pt modelId="{73FC0582-2982-E843-95DD-EF82F510301F}" type="pres">
      <dgm:prSet presAssocID="{E3B3EF0A-A8D1-2749-8D73-F967FB225107}" presName="parTx" presStyleLbl="alignNode1" presStyleIdx="2" presStyleCnt="5">
        <dgm:presLayoutVars>
          <dgm:chMax val="0"/>
          <dgm:chPref val="0"/>
          <dgm:bulletEnabled val="1"/>
        </dgm:presLayoutVars>
      </dgm:prSet>
      <dgm:spPr/>
    </dgm:pt>
    <dgm:pt modelId="{A530F1A2-03A8-6D4C-9B3A-F82BB1CFC99A}" type="pres">
      <dgm:prSet presAssocID="{E3B3EF0A-A8D1-2749-8D73-F967FB225107}" presName="desTx" presStyleLbl="alignAccFollowNode1" presStyleIdx="2" presStyleCnt="5">
        <dgm:presLayoutVars>
          <dgm:bulletEnabled val="1"/>
        </dgm:presLayoutVars>
      </dgm:prSet>
      <dgm:spPr/>
    </dgm:pt>
    <dgm:pt modelId="{E0820A9F-7E34-2D4E-A7BF-540D8FACB866}" type="pres">
      <dgm:prSet presAssocID="{04CC9E23-58D9-3542-97A5-85D2B21F1FA5}" presName="space" presStyleCnt="0"/>
      <dgm:spPr/>
    </dgm:pt>
    <dgm:pt modelId="{72C79A58-BD13-E947-B512-B3ACC12B8C16}" type="pres">
      <dgm:prSet presAssocID="{BA72325B-A396-7447-96C4-24B5B71775FA}" presName="composite" presStyleCnt="0"/>
      <dgm:spPr/>
    </dgm:pt>
    <dgm:pt modelId="{79E06F58-2935-2D41-A693-B51470A205CA}" type="pres">
      <dgm:prSet presAssocID="{BA72325B-A396-7447-96C4-24B5B71775FA}" presName="parTx" presStyleLbl="alignNode1" presStyleIdx="3" presStyleCnt="5">
        <dgm:presLayoutVars>
          <dgm:chMax val="0"/>
          <dgm:chPref val="0"/>
          <dgm:bulletEnabled val="1"/>
        </dgm:presLayoutVars>
      </dgm:prSet>
      <dgm:spPr/>
    </dgm:pt>
    <dgm:pt modelId="{9885D552-CB5E-1A41-A3BF-5BF611579607}" type="pres">
      <dgm:prSet presAssocID="{BA72325B-A396-7447-96C4-24B5B71775FA}" presName="desTx" presStyleLbl="alignAccFollowNode1" presStyleIdx="3" presStyleCnt="5">
        <dgm:presLayoutVars>
          <dgm:bulletEnabled val="1"/>
        </dgm:presLayoutVars>
      </dgm:prSet>
      <dgm:spPr/>
    </dgm:pt>
    <dgm:pt modelId="{B67321EF-8960-A84D-A92B-147726662315}" type="pres">
      <dgm:prSet presAssocID="{CABFE969-F7E3-8248-83EC-447BE24D1D30}" presName="space" presStyleCnt="0"/>
      <dgm:spPr/>
    </dgm:pt>
    <dgm:pt modelId="{DDEAD3BF-208C-5243-B791-54DF1CA49B2F}" type="pres">
      <dgm:prSet presAssocID="{6307528D-22F2-CD45-A2CE-D3508C6BC1FC}" presName="composite" presStyleCnt="0"/>
      <dgm:spPr/>
    </dgm:pt>
    <dgm:pt modelId="{6652CB82-983E-4942-AE8A-C08CDE40F083}" type="pres">
      <dgm:prSet presAssocID="{6307528D-22F2-CD45-A2CE-D3508C6BC1FC}" presName="parTx" presStyleLbl="alignNode1" presStyleIdx="4" presStyleCnt="5">
        <dgm:presLayoutVars>
          <dgm:chMax val="0"/>
          <dgm:chPref val="0"/>
          <dgm:bulletEnabled val="1"/>
        </dgm:presLayoutVars>
      </dgm:prSet>
      <dgm:spPr/>
    </dgm:pt>
    <dgm:pt modelId="{CD3337C7-D99A-E44A-8F69-2DD0D12B1B77}" type="pres">
      <dgm:prSet presAssocID="{6307528D-22F2-CD45-A2CE-D3508C6BC1FC}" presName="desTx" presStyleLbl="alignAccFollowNode1" presStyleIdx="4" presStyleCnt="5">
        <dgm:presLayoutVars>
          <dgm:bulletEnabled val="1"/>
        </dgm:presLayoutVars>
      </dgm:prSet>
      <dgm:spPr/>
    </dgm:pt>
  </dgm:ptLst>
  <dgm:cxnLst>
    <dgm:cxn modelId="{7BC7DF09-D09C-B844-A22D-69D8C68DBB48}" type="presOf" srcId="{BA72325B-A396-7447-96C4-24B5B71775FA}" destId="{79E06F58-2935-2D41-A693-B51470A205CA}" srcOrd="0" destOrd="0" presId="urn:microsoft.com/office/officeart/2005/8/layout/hList1"/>
    <dgm:cxn modelId="{FB664412-34D8-EA4D-A691-31751D2733CB}" type="presOf" srcId="{D4468F20-5615-E641-98CB-1E326FDBE9ED}" destId="{F7C83468-8370-554E-A8E1-156D1E82E382}" srcOrd="0" destOrd="0" presId="urn:microsoft.com/office/officeart/2005/8/layout/hList1"/>
    <dgm:cxn modelId="{6A405214-646D-2B49-A026-1D46D6DD9189}" type="presOf" srcId="{6307528D-22F2-CD45-A2CE-D3508C6BC1FC}" destId="{6652CB82-983E-4942-AE8A-C08CDE40F083}" srcOrd="0" destOrd="0" presId="urn:microsoft.com/office/officeart/2005/8/layout/hList1"/>
    <dgm:cxn modelId="{28F6E322-4111-0E4F-B711-ED405328ACD0}" srcId="{D4468F20-5615-E641-98CB-1E326FDBE9ED}" destId="{D06531F1-AD9D-724B-A395-7390C9AA4E66}" srcOrd="0" destOrd="0" parTransId="{1492A107-FE4A-6D40-97A6-DEA5A4224517}" sibTransId="{63A59CE0-9A87-534E-8929-F901126F8A0A}"/>
    <dgm:cxn modelId="{6CC4B626-F2EE-6348-A5C3-54EF0066F299}" srcId="{B5C43B3B-B545-184D-BF28-E5B6F682E9B0}" destId="{BA72325B-A396-7447-96C4-24B5B71775FA}" srcOrd="3" destOrd="0" parTransId="{D880DE60-082C-2845-A599-516FEB546EAD}" sibTransId="{CABFE969-F7E3-8248-83EC-447BE24D1D30}"/>
    <dgm:cxn modelId="{ACD0D726-15B8-A842-ABDD-B6A00D1B6CA2}" srcId="{B5C43B3B-B545-184D-BF28-E5B6F682E9B0}" destId="{9BEF5FEE-0FA9-8341-B423-9D6DB1F5C206}" srcOrd="0" destOrd="0" parTransId="{47421524-8C5B-DD48-A53C-4EBDA094C98E}" sibTransId="{F1572668-9E9F-3143-8599-8577E0C91047}"/>
    <dgm:cxn modelId="{FAB71D3E-DDCC-3D49-AC4F-B74A6E7824B3}" srcId="{BA72325B-A396-7447-96C4-24B5B71775FA}" destId="{B84592EE-7BCB-BB45-9E58-CE7B0BB3EE4D}" srcOrd="1" destOrd="0" parTransId="{6164E1F0-D701-4C4B-B5E6-267CE22BD807}" sibTransId="{5B733B0E-B324-7A44-A966-4E9F79E093F2}"/>
    <dgm:cxn modelId="{DB403546-776B-5B4B-BB05-7E7305600F87}" srcId="{B5C43B3B-B545-184D-BF28-E5B6F682E9B0}" destId="{D4468F20-5615-E641-98CB-1E326FDBE9ED}" srcOrd="1" destOrd="0" parTransId="{51BF5796-0A82-1D4B-9268-5D16C416628D}" sibTransId="{FAA8CC10-D25A-DC48-96DF-ED20926E3ED2}"/>
    <dgm:cxn modelId="{09CE1949-70C9-634F-B022-A654C8937FA2}" type="presOf" srcId="{9BEF5FEE-0FA9-8341-B423-9D6DB1F5C206}" destId="{01D9A76A-E745-6341-8A8E-C15F6A821E81}" srcOrd="0" destOrd="0" presId="urn:microsoft.com/office/officeart/2005/8/layout/hList1"/>
    <dgm:cxn modelId="{D4B9B062-C0CF-4642-9BE2-4E27873C6406}" srcId="{9BEF5FEE-0FA9-8341-B423-9D6DB1F5C206}" destId="{838552F3-1EBC-B34E-886E-31A6E276DB17}" srcOrd="1" destOrd="0" parTransId="{28E20C4A-90D8-6947-94A7-51F0CFA84CB1}" sibTransId="{0853CD79-09A9-7849-8C09-B64500159A76}"/>
    <dgm:cxn modelId="{2E4DFE68-93A1-794D-844B-B25C7EC54265}" type="presOf" srcId="{233E37FB-96EA-6B4F-BD3F-AB7B877931B0}" destId="{0211742D-7B09-1244-B9EC-207F48B1C2A7}" srcOrd="0" destOrd="0" presId="urn:microsoft.com/office/officeart/2005/8/layout/hList1"/>
    <dgm:cxn modelId="{E9A00483-7F73-2944-9955-D69AE734F346}" type="presOf" srcId="{3F0D0F3E-35BE-954A-A714-207D8A571802}" destId="{A530F1A2-03A8-6D4C-9B3A-F82BB1CFC99A}" srcOrd="0" destOrd="0" presId="urn:microsoft.com/office/officeart/2005/8/layout/hList1"/>
    <dgm:cxn modelId="{1CF05683-F7E4-F241-97BA-B3BE5C89A60E}" type="presOf" srcId="{385AEE2A-A647-ED4C-AB4D-9F48921E0CED}" destId="{A530F1A2-03A8-6D4C-9B3A-F82BB1CFC99A}" srcOrd="0" destOrd="1" presId="urn:microsoft.com/office/officeart/2005/8/layout/hList1"/>
    <dgm:cxn modelId="{478E478A-411A-E24D-ADD2-9BB03445F15C}" type="presOf" srcId="{D06531F1-AD9D-724B-A395-7390C9AA4E66}" destId="{99234642-DC4F-7C4E-9F86-4DAD52425A17}" srcOrd="0" destOrd="0" presId="urn:microsoft.com/office/officeart/2005/8/layout/hList1"/>
    <dgm:cxn modelId="{B09C8495-D0EF-134E-AB86-69D6D381E521}" srcId="{9BEF5FEE-0FA9-8341-B423-9D6DB1F5C206}" destId="{233E37FB-96EA-6B4F-BD3F-AB7B877931B0}" srcOrd="0" destOrd="0" parTransId="{1C60AA37-839C-EE45-92C3-6DF916A5C803}" sibTransId="{FF2B7E46-6609-3D44-AD24-AF95F7B126C4}"/>
    <dgm:cxn modelId="{6D480A98-4267-564D-93E3-067C68190AEC}" srcId="{BA72325B-A396-7447-96C4-24B5B71775FA}" destId="{70241EA4-A112-7248-BAA1-9B3E2F6C36C8}" srcOrd="0" destOrd="0" parTransId="{92EAD473-A722-E540-A515-F74A4C8A4C6C}" sibTransId="{FC8DB3CE-50CD-9C49-8217-A37BD5BC57AB}"/>
    <dgm:cxn modelId="{A1E842A3-33B5-0B46-A36C-497ABD685C70}" type="presOf" srcId="{B84592EE-7BCB-BB45-9E58-CE7B0BB3EE4D}" destId="{9885D552-CB5E-1A41-A3BF-5BF611579607}" srcOrd="0" destOrd="1" presId="urn:microsoft.com/office/officeart/2005/8/layout/hList1"/>
    <dgm:cxn modelId="{A0DF08AE-38AB-884E-8C50-FD8635F950B1}" type="presOf" srcId="{70241EA4-A112-7248-BAA1-9B3E2F6C36C8}" destId="{9885D552-CB5E-1A41-A3BF-5BF611579607}" srcOrd="0" destOrd="0" presId="urn:microsoft.com/office/officeart/2005/8/layout/hList1"/>
    <dgm:cxn modelId="{2AA391B5-ACB6-E346-89B8-50DBAFF0EF49}" srcId="{B5C43B3B-B545-184D-BF28-E5B6F682E9B0}" destId="{E3B3EF0A-A8D1-2749-8D73-F967FB225107}" srcOrd="2" destOrd="0" parTransId="{17F8214F-9954-4145-99A9-A4E3C2C7E992}" sibTransId="{04CC9E23-58D9-3542-97A5-85D2B21F1FA5}"/>
    <dgm:cxn modelId="{D55BC2C6-7C8E-F241-9FEA-F183EB455B76}" type="presOf" srcId="{8DE406C5-50FC-AC41-8C5D-F7FEFB363A11}" destId="{A530F1A2-03A8-6D4C-9B3A-F82BB1CFC99A}" srcOrd="0" destOrd="2" presId="urn:microsoft.com/office/officeart/2005/8/layout/hList1"/>
    <dgm:cxn modelId="{4D5875C9-CDE0-1149-B1BA-78D6AB5DF0D9}" type="presOf" srcId="{838552F3-1EBC-B34E-886E-31A6E276DB17}" destId="{0211742D-7B09-1244-B9EC-207F48B1C2A7}" srcOrd="0" destOrd="1" presId="urn:microsoft.com/office/officeart/2005/8/layout/hList1"/>
    <dgm:cxn modelId="{854AABD7-3726-CC4B-A9D2-E2FD291BD1F3}" type="presOf" srcId="{B5C43B3B-B545-184D-BF28-E5B6F682E9B0}" destId="{2FAB9100-D23E-AC44-B2FD-ED60A8C2F5E9}" srcOrd="0" destOrd="0" presId="urn:microsoft.com/office/officeart/2005/8/layout/hList1"/>
    <dgm:cxn modelId="{8274F3E2-7394-B44A-A063-0DD9F8C9BD49}" srcId="{E3B3EF0A-A8D1-2749-8D73-F967FB225107}" destId="{3F0D0F3E-35BE-954A-A714-207D8A571802}" srcOrd="0" destOrd="0" parTransId="{7AC904C4-2D21-B140-9ACC-AAE5D5A02F0D}" sibTransId="{9E7A0439-C015-B646-BA0F-7059BC1C8FD6}"/>
    <dgm:cxn modelId="{8DEED1E3-0836-4041-98B1-E350445E2269}" srcId="{E3B3EF0A-A8D1-2749-8D73-F967FB225107}" destId="{385AEE2A-A647-ED4C-AB4D-9F48921E0CED}" srcOrd="1" destOrd="0" parTransId="{0A861CE3-2410-7C4D-95EE-789A81D03DD6}" sibTransId="{B3FC37E6-DE7A-6344-BB26-4B0F2A6FCE62}"/>
    <dgm:cxn modelId="{45CDFEF6-5D0D-C64C-AADC-E8B2BC750E71}" type="presOf" srcId="{E3B3EF0A-A8D1-2749-8D73-F967FB225107}" destId="{73FC0582-2982-E843-95DD-EF82F510301F}" srcOrd="0" destOrd="0" presId="urn:microsoft.com/office/officeart/2005/8/layout/hList1"/>
    <dgm:cxn modelId="{B0B130FD-0301-7D46-B3F9-5FEF789741D1}" srcId="{E3B3EF0A-A8D1-2749-8D73-F967FB225107}" destId="{8DE406C5-50FC-AC41-8C5D-F7FEFB363A11}" srcOrd="2" destOrd="0" parTransId="{C8A306D2-1F1C-3040-BB5A-8B79AE47AD28}" sibTransId="{D6660057-D73A-9349-ADD3-4A23D80A4FD8}"/>
    <dgm:cxn modelId="{D388CAFF-06F6-844E-AA96-B5A538A4C157}" srcId="{B5C43B3B-B545-184D-BF28-E5B6F682E9B0}" destId="{6307528D-22F2-CD45-A2CE-D3508C6BC1FC}" srcOrd="4" destOrd="0" parTransId="{08F0523B-0DAF-7641-BCF1-B327E345F442}" sibTransId="{6B77E93E-735F-8146-A3A4-851FF028F3DD}"/>
    <dgm:cxn modelId="{77A5A569-44BF-ED4A-8105-DE15FB38496C}" type="presParOf" srcId="{2FAB9100-D23E-AC44-B2FD-ED60A8C2F5E9}" destId="{022A3D2F-D3B1-7946-ACE9-8D707E8BA80E}" srcOrd="0" destOrd="0" presId="urn:microsoft.com/office/officeart/2005/8/layout/hList1"/>
    <dgm:cxn modelId="{A7B7DE4A-41A2-8F4B-8F69-EA0869EEEB27}" type="presParOf" srcId="{022A3D2F-D3B1-7946-ACE9-8D707E8BA80E}" destId="{01D9A76A-E745-6341-8A8E-C15F6A821E81}" srcOrd="0" destOrd="0" presId="urn:microsoft.com/office/officeart/2005/8/layout/hList1"/>
    <dgm:cxn modelId="{7AC5D458-5FA1-4C44-A134-FCE9F3EE6BF5}" type="presParOf" srcId="{022A3D2F-D3B1-7946-ACE9-8D707E8BA80E}" destId="{0211742D-7B09-1244-B9EC-207F48B1C2A7}" srcOrd="1" destOrd="0" presId="urn:microsoft.com/office/officeart/2005/8/layout/hList1"/>
    <dgm:cxn modelId="{3A4333DE-822E-0946-8B32-A9795C1F1D91}" type="presParOf" srcId="{2FAB9100-D23E-AC44-B2FD-ED60A8C2F5E9}" destId="{C8C08164-D19A-BC48-941D-1FC69D462DC6}" srcOrd="1" destOrd="0" presId="urn:microsoft.com/office/officeart/2005/8/layout/hList1"/>
    <dgm:cxn modelId="{6EFA922E-8F8A-1243-B137-FB97FD54FF68}" type="presParOf" srcId="{2FAB9100-D23E-AC44-B2FD-ED60A8C2F5E9}" destId="{BDA7AF7F-C4A8-DE42-82A3-3D88BBDAB0F9}" srcOrd="2" destOrd="0" presId="urn:microsoft.com/office/officeart/2005/8/layout/hList1"/>
    <dgm:cxn modelId="{049BA97D-17EA-4847-BD71-6918FFEB7D8D}" type="presParOf" srcId="{BDA7AF7F-C4A8-DE42-82A3-3D88BBDAB0F9}" destId="{F7C83468-8370-554E-A8E1-156D1E82E382}" srcOrd="0" destOrd="0" presId="urn:microsoft.com/office/officeart/2005/8/layout/hList1"/>
    <dgm:cxn modelId="{0AA990F0-8030-A44E-BDDD-32E6D302D65B}" type="presParOf" srcId="{BDA7AF7F-C4A8-DE42-82A3-3D88BBDAB0F9}" destId="{99234642-DC4F-7C4E-9F86-4DAD52425A17}" srcOrd="1" destOrd="0" presId="urn:microsoft.com/office/officeart/2005/8/layout/hList1"/>
    <dgm:cxn modelId="{EEB6A079-2462-4A49-AB7B-BFD803404E94}" type="presParOf" srcId="{2FAB9100-D23E-AC44-B2FD-ED60A8C2F5E9}" destId="{E90B5A29-EB17-8046-96E1-254FF4763E7F}" srcOrd="3" destOrd="0" presId="urn:microsoft.com/office/officeart/2005/8/layout/hList1"/>
    <dgm:cxn modelId="{7E575733-979E-8F4E-BD5A-3F3C71C117AA}" type="presParOf" srcId="{2FAB9100-D23E-AC44-B2FD-ED60A8C2F5E9}" destId="{9357D6C8-E1DE-AD41-B268-90737DDEDE40}" srcOrd="4" destOrd="0" presId="urn:microsoft.com/office/officeart/2005/8/layout/hList1"/>
    <dgm:cxn modelId="{B3473C78-893B-7648-A3C4-8C8546467D31}" type="presParOf" srcId="{9357D6C8-E1DE-AD41-B268-90737DDEDE40}" destId="{73FC0582-2982-E843-95DD-EF82F510301F}" srcOrd="0" destOrd="0" presId="urn:microsoft.com/office/officeart/2005/8/layout/hList1"/>
    <dgm:cxn modelId="{DA1E366B-DFF1-854C-A094-0FF43AB6996A}" type="presParOf" srcId="{9357D6C8-E1DE-AD41-B268-90737DDEDE40}" destId="{A530F1A2-03A8-6D4C-9B3A-F82BB1CFC99A}" srcOrd="1" destOrd="0" presId="urn:microsoft.com/office/officeart/2005/8/layout/hList1"/>
    <dgm:cxn modelId="{99E85972-B838-D14F-9128-47CD8C3C17EF}" type="presParOf" srcId="{2FAB9100-D23E-AC44-B2FD-ED60A8C2F5E9}" destId="{E0820A9F-7E34-2D4E-A7BF-540D8FACB866}" srcOrd="5" destOrd="0" presId="urn:microsoft.com/office/officeart/2005/8/layout/hList1"/>
    <dgm:cxn modelId="{594BED33-8C74-DC4A-A493-F94992A8CDAB}" type="presParOf" srcId="{2FAB9100-D23E-AC44-B2FD-ED60A8C2F5E9}" destId="{72C79A58-BD13-E947-B512-B3ACC12B8C16}" srcOrd="6" destOrd="0" presId="urn:microsoft.com/office/officeart/2005/8/layout/hList1"/>
    <dgm:cxn modelId="{24864EE1-2E00-FE4E-BC45-C9EF7546D6C0}" type="presParOf" srcId="{72C79A58-BD13-E947-B512-B3ACC12B8C16}" destId="{79E06F58-2935-2D41-A693-B51470A205CA}" srcOrd="0" destOrd="0" presId="urn:microsoft.com/office/officeart/2005/8/layout/hList1"/>
    <dgm:cxn modelId="{4785DE31-B5AC-9C47-81F2-2A8DCA93047C}" type="presParOf" srcId="{72C79A58-BD13-E947-B512-B3ACC12B8C16}" destId="{9885D552-CB5E-1A41-A3BF-5BF611579607}" srcOrd="1" destOrd="0" presId="urn:microsoft.com/office/officeart/2005/8/layout/hList1"/>
    <dgm:cxn modelId="{44A527FA-0813-E54F-99B3-32D2EC14038A}" type="presParOf" srcId="{2FAB9100-D23E-AC44-B2FD-ED60A8C2F5E9}" destId="{B67321EF-8960-A84D-A92B-147726662315}" srcOrd="7" destOrd="0" presId="urn:microsoft.com/office/officeart/2005/8/layout/hList1"/>
    <dgm:cxn modelId="{35D3E9FB-1894-2745-A500-0AE4E415BBC1}" type="presParOf" srcId="{2FAB9100-D23E-AC44-B2FD-ED60A8C2F5E9}" destId="{DDEAD3BF-208C-5243-B791-54DF1CA49B2F}" srcOrd="8" destOrd="0" presId="urn:microsoft.com/office/officeart/2005/8/layout/hList1"/>
    <dgm:cxn modelId="{36F66956-7F2B-4342-A792-29DC7C82D1A1}" type="presParOf" srcId="{DDEAD3BF-208C-5243-B791-54DF1CA49B2F}" destId="{6652CB82-983E-4942-AE8A-C08CDE40F083}" srcOrd="0" destOrd="0" presId="urn:microsoft.com/office/officeart/2005/8/layout/hList1"/>
    <dgm:cxn modelId="{281839BD-EBE5-C645-9473-7BAD5BA4935A}" type="presParOf" srcId="{DDEAD3BF-208C-5243-B791-54DF1CA49B2F}" destId="{CD3337C7-D99A-E44A-8F69-2DD0D12B1B7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C43B3B-B545-184D-BF28-E5B6F682E9B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fr-FR"/>
        </a:p>
      </dgm:t>
    </dgm:pt>
    <dgm:pt modelId="{9BEF5FEE-0FA9-8341-B423-9D6DB1F5C206}">
      <dgm:prSet phldrT="[Texte]"/>
      <dgm:spPr/>
      <dgm:t>
        <a:bodyPr/>
        <a:lstStyle/>
        <a:p>
          <a:r>
            <a:rPr lang="fr-FR"/>
            <a:t>No publication</a:t>
          </a:r>
        </a:p>
      </dgm:t>
    </dgm:pt>
    <dgm:pt modelId="{47421524-8C5B-DD48-A53C-4EBDA094C98E}" type="parTrans" cxnId="{ACD0D726-15B8-A842-ABDD-B6A00D1B6CA2}">
      <dgm:prSet/>
      <dgm:spPr/>
      <dgm:t>
        <a:bodyPr/>
        <a:lstStyle/>
        <a:p>
          <a:endParaRPr lang="fr-FR"/>
        </a:p>
      </dgm:t>
    </dgm:pt>
    <dgm:pt modelId="{F1572668-9E9F-3143-8599-8577E0C91047}" type="sibTrans" cxnId="{ACD0D726-15B8-A842-ABDD-B6A00D1B6CA2}">
      <dgm:prSet/>
      <dgm:spPr/>
      <dgm:t>
        <a:bodyPr/>
        <a:lstStyle/>
        <a:p>
          <a:endParaRPr lang="fr-FR"/>
        </a:p>
      </dgm:t>
    </dgm:pt>
    <dgm:pt modelId="{D4468F20-5615-E641-98CB-1E326FDBE9ED}">
      <dgm:prSet phldrT="[Texte]"/>
      <dgm:spPr/>
      <dgm:t>
        <a:bodyPr/>
        <a:lstStyle/>
        <a:p>
          <a:r>
            <a:rPr lang="fr-FR" dirty="0"/>
            <a:t>Protection</a:t>
          </a:r>
        </a:p>
      </dgm:t>
    </dgm:pt>
    <dgm:pt modelId="{51BF5796-0A82-1D4B-9268-5D16C416628D}" type="parTrans" cxnId="{DB403546-776B-5B4B-BB05-7E7305600F87}">
      <dgm:prSet/>
      <dgm:spPr/>
      <dgm:t>
        <a:bodyPr/>
        <a:lstStyle/>
        <a:p>
          <a:endParaRPr lang="fr-FR"/>
        </a:p>
      </dgm:t>
    </dgm:pt>
    <dgm:pt modelId="{FAA8CC10-D25A-DC48-96DF-ED20926E3ED2}" type="sibTrans" cxnId="{DB403546-776B-5B4B-BB05-7E7305600F87}">
      <dgm:prSet/>
      <dgm:spPr/>
      <dgm:t>
        <a:bodyPr/>
        <a:lstStyle/>
        <a:p>
          <a:endParaRPr lang="fr-FR"/>
        </a:p>
      </dgm:t>
    </dgm:pt>
    <dgm:pt modelId="{2FAB9100-D23E-AC44-B2FD-ED60A8C2F5E9}" type="pres">
      <dgm:prSet presAssocID="{B5C43B3B-B545-184D-BF28-E5B6F682E9B0}" presName="Name0" presStyleCnt="0">
        <dgm:presLayoutVars>
          <dgm:dir/>
          <dgm:animLvl val="lvl"/>
          <dgm:resizeHandles val="exact"/>
        </dgm:presLayoutVars>
      </dgm:prSet>
      <dgm:spPr/>
    </dgm:pt>
    <dgm:pt modelId="{022A3D2F-D3B1-7946-ACE9-8D707E8BA80E}" type="pres">
      <dgm:prSet presAssocID="{9BEF5FEE-0FA9-8341-B423-9D6DB1F5C206}" presName="composite" presStyleCnt="0"/>
      <dgm:spPr/>
    </dgm:pt>
    <dgm:pt modelId="{01D9A76A-E745-6341-8A8E-C15F6A821E81}" type="pres">
      <dgm:prSet presAssocID="{9BEF5FEE-0FA9-8341-B423-9D6DB1F5C206}" presName="parTx" presStyleLbl="alignNode1" presStyleIdx="0" presStyleCnt="2">
        <dgm:presLayoutVars>
          <dgm:chMax val="0"/>
          <dgm:chPref val="0"/>
          <dgm:bulletEnabled val="1"/>
        </dgm:presLayoutVars>
      </dgm:prSet>
      <dgm:spPr/>
    </dgm:pt>
    <dgm:pt modelId="{0211742D-7B09-1244-B9EC-207F48B1C2A7}" type="pres">
      <dgm:prSet presAssocID="{9BEF5FEE-0FA9-8341-B423-9D6DB1F5C206}" presName="desTx" presStyleLbl="alignAccFollowNode1" presStyleIdx="0" presStyleCnt="2">
        <dgm:presLayoutVars>
          <dgm:bulletEnabled val="1"/>
        </dgm:presLayoutVars>
      </dgm:prSet>
      <dgm:spPr/>
    </dgm:pt>
    <dgm:pt modelId="{C8C08164-D19A-BC48-941D-1FC69D462DC6}" type="pres">
      <dgm:prSet presAssocID="{F1572668-9E9F-3143-8599-8577E0C91047}" presName="space" presStyleCnt="0"/>
      <dgm:spPr/>
    </dgm:pt>
    <dgm:pt modelId="{BDA7AF7F-C4A8-DE42-82A3-3D88BBDAB0F9}" type="pres">
      <dgm:prSet presAssocID="{D4468F20-5615-E641-98CB-1E326FDBE9ED}" presName="composite" presStyleCnt="0"/>
      <dgm:spPr/>
    </dgm:pt>
    <dgm:pt modelId="{F7C83468-8370-554E-A8E1-156D1E82E382}" type="pres">
      <dgm:prSet presAssocID="{D4468F20-5615-E641-98CB-1E326FDBE9ED}" presName="parTx" presStyleLbl="alignNode1" presStyleIdx="1" presStyleCnt="2">
        <dgm:presLayoutVars>
          <dgm:chMax val="0"/>
          <dgm:chPref val="0"/>
          <dgm:bulletEnabled val="1"/>
        </dgm:presLayoutVars>
      </dgm:prSet>
      <dgm:spPr/>
    </dgm:pt>
    <dgm:pt modelId="{99234642-DC4F-7C4E-9F86-4DAD52425A17}" type="pres">
      <dgm:prSet presAssocID="{D4468F20-5615-E641-98CB-1E326FDBE9ED}" presName="desTx" presStyleLbl="alignAccFollowNode1" presStyleIdx="1" presStyleCnt="2">
        <dgm:presLayoutVars>
          <dgm:bulletEnabled val="1"/>
        </dgm:presLayoutVars>
      </dgm:prSet>
      <dgm:spPr/>
    </dgm:pt>
  </dgm:ptLst>
  <dgm:cxnLst>
    <dgm:cxn modelId="{FB664412-34D8-EA4D-A691-31751D2733CB}" type="presOf" srcId="{D4468F20-5615-E641-98CB-1E326FDBE9ED}" destId="{F7C83468-8370-554E-A8E1-156D1E82E382}" srcOrd="0" destOrd="0" presId="urn:microsoft.com/office/officeart/2005/8/layout/hList1"/>
    <dgm:cxn modelId="{ACD0D726-15B8-A842-ABDD-B6A00D1B6CA2}" srcId="{B5C43B3B-B545-184D-BF28-E5B6F682E9B0}" destId="{9BEF5FEE-0FA9-8341-B423-9D6DB1F5C206}" srcOrd="0" destOrd="0" parTransId="{47421524-8C5B-DD48-A53C-4EBDA094C98E}" sibTransId="{F1572668-9E9F-3143-8599-8577E0C91047}"/>
    <dgm:cxn modelId="{DB403546-776B-5B4B-BB05-7E7305600F87}" srcId="{B5C43B3B-B545-184D-BF28-E5B6F682E9B0}" destId="{D4468F20-5615-E641-98CB-1E326FDBE9ED}" srcOrd="1" destOrd="0" parTransId="{51BF5796-0A82-1D4B-9268-5D16C416628D}" sibTransId="{FAA8CC10-D25A-DC48-96DF-ED20926E3ED2}"/>
    <dgm:cxn modelId="{09CE1949-70C9-634F-B022-A654C8937FA2}" type="presOf" srcId="{9BEF5FEE-0FA9-8341-B423-9D6DB1F5C206}" destId="{01D9A76A-E745-6341-8A8E-C15F6A821E81}" srcOrd="0" destOrd="0" presId="urn:microsoft.com/office/officeart/2005/8/layout/hList1"/>
    <dgm:cxn modelId="{854AABD7-3726-CC4B-A9D2-E2FD291BD1F3}" type="presOf" srcId="{B5C43B3B-B545-184D-BF28-E5B6F682E9B0}" destId="{2FAB9100-D23E-AC44-B2FD-ED60A8C2F5E9}" srcOrd="0" destOrd="0" presId="urn:microsoft.com/office/officeart/2005/8/layout/hList1"/>
    <dgm:cxn modelId="{77A5A569-44BF-ED4A-8105-DE15FB38496C}" type="presParOf" srcId="{2FAB9100-D23E-AC44-B2FD-ED60A8C2F5E9}" destId="{022A3D2F-D3B1-7946-ACE9-8D707E8BA80E}" srcOrd="0" destOrd="0" presId="urn:microsoft.com/office/officeart/2005/8/layout/hList1"/>
    <dgm:cxn modelId="{A7B7DE4A-41A2-8F4B-8F69-EA0869EEEB27}" type="presParOf" srcId="{022A3D2F-D3B1-7946-ACE9-8D707E8BA80E}" destId="{01D9A76A-E745-6341-8A8E-C15F6A821E81}" srcOrd="0" destOrd="0" presId="urn:microsoft.com/office/officeart/2005/8/layout/hList1"/>
    <dgm:cxn modelId="{7AC5D458-5FA1-4C44-A134-FCE9F3EE6BF5}" type="presParOf" srcId="{022A3D2F-D3B1-7946-ACE9-8D707E8BA80E}" destId="{0211742D-7B09-1244-B9EC-207F48B1C2A7}" srcOrd="1" destOrd="0" presId="urn:microsoft.com/office/officeart/2005/8/layout/hList1"/>
    <dgm:cxn modelId="{3A4333DE-822E-0946-8B32-A9795C1F1D91}" type="presParOf" srcId="{2FAB9100-D23E-AC44-B2FD-ED60A8C2F5E9}" destId="{C8C08164-D19A-BC48-941D-1FC69D462DC6}" srcOrd="1" destOrd="0" presId="urn:microsoft.com/office/officeart/2005/8/layout/hList1"/>
    <dgm:cxn modelId="{6EFA922E-8F8A-1243-B137-FB97FD54FF68}" type="presParOf" srcId="{2FAB9100-D23E-AC44-B2FD-ED60A8C2F5E9}" destId="{BDA7AF7F-C4A8-DE42-82A3-3D88BBDAB0F9}" srcOrd="2" destOrd="0" presId="urn:microsoft.com/office/officeart/2005/8/layout/hList1"/>
    <dgm:cxn modelId="{049BA97D-17EA-4847-BD71-6918FFEB7D8D}" type="presParOf" srcId="{BDA7AF7F-C4A8-DE42-82A3-3D88BBDAB0F9}" destId="{F7C83468-8370-554E-A8E1-156D1E82E382}" srcOrd="0" destOrd="0" presId="urn:microsoft.com/office/officeart/2005/8/layout/hList1"/>
    <dgm:cxn modelId="{0AA990F0-8030-A44E-BDDD-32E6D302D65B}" type="presParOf" srcId="{BDA7AF7F-C4A8-DE42-82A3-3D88BBDAB0F9}" destId="{99234642-DC4F-7C4E-9F86-4DAD52425A1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C43B3B-B545-184D-BF28-E5B6F682E9B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fr-FR"/>
        </a:p>
      </dgm:t>
    </dgm:pt>
    <dgm:pt modelId="{9BEF5FEE-0FA9-8341-B423-9D6DB1F5C206}">
      <dgm:prSet phldrT="[Texte]"/>
      <dgm:spPr/>
      <dgm:t>
        <a:bodyPr/>
        <a:lstStyle/>
        <a:p>
          <a:r>
            <a:rPr lang="fr-FR" strike="sngStrike"/>
            <a:t>No publication</a:t>
          </a:r>
        </a:p>
      </dgm:t>
    </dgm:pt>
    <dgm:pt modelId="{47421524-8C5B-DD48-A53C-4EBDA094C98E}" type="parTrans" cxnId="{ACD0D726-15B8-A842-ABDD-B6A00D1B6CA2}">
      <dgm:prSet/>
      <dgm:spPr/>
      <dgm:t>
        <a:bodyPr/>
        <a:lstStyle/>
        <a:p>
          <a:endParaRPr lang="fr-FR"/>
        </a:p>
      </dgm:t>
    </dgm:pt>
    <dgm:pt modelId="{F1572668-9E9F-3143-8599-8577E0C91047}" type="sibTrans" cxnId="{ACD0D726-15B8-A842-ABDD-B6A00D1B6CA2}">
      <dgm:prSet/>
      <dgm:spPr/>
      <dgm:t>
        <a:bodyPr/>
        <a:lstStyle/>
        <a:p>
          <a:endParaRPr lang="fr-FR"/>
        </a:p>
      </dgm:t>
    </dgm:pt>
    <dgm:pt modelId="{D4468F20-5615-E641-98CB-1E326FDBE9ED}">
      <dgm:prSet phldrT="[Texte]"/>
      <dgm:spPr/>
      <dgm:t>
        <a:bodyPr/>
        <a:lstStyle/>
        <a:p>
          <a:r>
            <a:rPr lang="fr-FR" strike="sngStrike" dirty="0"/>
            <a:t>Protection</a:t>
          </a:r>
        </a:p>
      </dgm:t>
    </dgm:pt>
    <dgm:pt modelId="{51BF5796-0A82-1D4B-9268-5D16C416628D}" type="parTrans" cxnId="{DB403546-776B-5B4B-BB05-7E7305600F87}">
      <dgm:prSet/>
      <dgm:spPr/>
      <dgm:t>
        <a:bodyPr/>
        <a:lstStyle/>
        <a:p>
          <a:endParaRPr lang="fr-FR"/>
        </a:p>
      </dgm:t>
    </dgm:pt>
    <dgm:pt modelId="{FAA8CC10-D25A-DC48-96DF-ED20926E3ED2}" type="sibTrans" cxnId="{DB403546-776B-5B4B-BB05-7E7305600F87}">
      <dgm:prSet/>
      <dgm:spPr/>
      <dgm:t>
        <a:bodyPr/>
        <a:lstStyle/>
        <a:p>
          <a:endParaRPr lang="fr-FR"/>
        </a:p>
      </dgm:t>
    </dgm:pt>
    <dgm:pt modelId="{A9A462AD-ABAB-5D4E-8E3C-9491B97C80B1}">
      <dgm:prSet phldrT="[Texte]"/>
      <dgm:spPr/>
      <dgm:t>
        <a:bodyPr/>
        <a:lstStyle/>
        <a:p>
          <a:r>
            <a:rPr lang="fr-FR" dirty="0"/>
            <a:t>Anonymisation</a:t>
          </a:r>
        </a:p>
      </dgm:t>
    </dgm:pt>
    <dgm:pt modelId="{E061188C-067D-9844-8894-F73D16C9DB2A}" type="parTrans" cxnId="{18CAC3A1-D7F5-BB48-B28D-4344266BAAAB}">
      <dgm:prSet/>
      <dgm:spPr/>
      <dgm:t>
        <a:bodyPr/>
        <a:lstStyle/>
        <a:p>
          <a:endParaRPr lang="fr-FR"/>
        </a:p>
      </dgm:t>
    </dgm:pt>
    <dgm:pt modelId="{EE2B50AD-EEFF-A04F-B1FA-F0930BEB19A4}" type="sibTrans" cxnId="{18CAC3A1-D7F5-BB48-B28D-4344266BAAAB}">
      <dgm:prSet/>
      <dgm:spPr/>
      <dgm:t>
        <a:bodyPr/>
        <a:lstStyle/>
        <a:p>
          <a:endParaRPr lang="fr-FR"/>
        </a:p>
      </dgm:t>
    </dgm:pt>
    <dgm:pt modelId="{2A90C1D7-202C-A34C-8DBE-128D7FB79996}">
      <dgm:prSet phldrT="[Texte]"/>
      <dgm:spPr/>
      <dgm:t>
        <a:bodyPr/>
        <a:lstStyle/>
        <a:p>
          <a:endParaRPr lang="fr-FR"/>
        </a:p>
      </dgm:t>
    </dgm:pt>
    <dgm:pt modelId="{F42AC808-92C6-DA40-8F15-77812AD29048}" type="parTrans" cxnId="{F9F6A92C-E9CA-694D-8AD6-C3C0616DDA5B}">
      <dgm:prSet/>
      <dgm:spPr/>
      <dgm:t>
        <a:bodyPr/>
        <a:lstStyle/>
        <a:p>
          <a:endParaRPr lang="fr-FR"/>
        </a:p>
      </dgm:t>
    </dgm:pt>
    <dgm:pt modelId="{B6FA153D-4332-4A40-8616-8657F394EBF5}" type="sibTrans" cxnId="{F9F6A92C-E9CA-694D-8AD6-C3C0616DDA5B}">
      <dgm:prSet/>
      <dgm:spPr/>
      <dgm:t>
        <a:bodyPr/>
        <a:lstStyle/>
        <a:p>
          <a:endParaRPr lang="fr-FR"/>
        </a:p>
      </dgm:t>
    </dgm:pt>
    <dgm:pt modelId="{2FAB9100-D23E-AC44-B2FD-ED60A8C2F5E9}" type="pres">
      <dgm:prSet presAssocID="{B5C43B3B-B545-184D-BF28-E5B6F682E9B0}" presName="Name0" presStyleCnt="0">
        <dgm:presLayoutVars>
          <dgm:dir/>
          <dgm:animLvl val="lvl"/>
          <dgm:resizeHandles val="exact"/>
        </dgm:presLayoutVars>
      </dgm:prSet>
      <dgm:spPr/>
    </dgm:pt>
    <dgm:pt modelId="{022A3D2F-D3B1-7946-ACE9-8D707E8BA80E}" type="pres">
      <dgm:prSet presAssocID="{9BEF5FEE-0FA9-8341-B423-9D6DB1F5C206}" presName="composite" presStyleCnt="0"/>
      <dgm:spPr/>
    </dgm:pt>
    <dgm:pt modelId="{01D9A76A-E745-6341-8A8E-C15F6A821E81}" type="pres">
      <dgm:prSet presAssocID="{9BEF5FEE-0FA9-8341-B423-9D6DB1F5C206}" presName="parTx" presStyleLbl="alignNode1" presStyleIdx="0" presStyleCnt="3">
        <dgm:presLayoutVars>
          <dgm:chMax val="0"/>
          <dgm:chPref val="0"/>
          <dgm:bulletEnabled val="1"/>
        </dgm:presLayoutVars>
      </dgm:prSet>
      <dgm:spPr/>
    </dgm:pt>
    <dgm:pt modelId="{0211742D-7B09-1244-B9EC-207F48B1C2A7}" type="pres">
      <dgm:prSet presAssocID="{9BEF5FEE-0FA9-8341-B423-9D6DB1F5C206}" presName="desTx" presStyleLbl="alignAccFollowNode1" presStyleIdx="0" presStyleCnt="3">
        <dgm:presLayoutVars>
          <dgm:bulletEnabled val="1"/>
        </dgm:presLayoutVars>
      </dgm:prSet>
      <dgm:spPr/>
    </dgm:pt>
    <dgm:pt modelId="{C8C08164-D19A-BC48-941D-1FC69D462DC6}" type="pres">
      <dgm:prSet presAssocID="{F1572668-9E9F-3143-8599-8577E0C91047}" presName="space" presStyleCnt="0"/>
      <dgm:spPr/>
    </dgm:pt>
    <dgm:pt modelId="{BDA7AF7F-C4A8-DE42-82A3-3D88BBDAB0F9}" type="pres">
      <dgm:prSet presAssocID="{D4468F20-5615-E641-98CB-1E326FDBE9ED}" presName="composite" presStyleCnt="0"/>
      <dgm:spPr/>
    </dgm:pt>
    <dgm:pt modelId="{F7C83468-8370-554E-A8E1-156D1E82E382}" type="pres">
      <dgm:prSet presAssocID="{D4468F20-5615-E641-98CB-1E326FDBE9ED}" presName="parTx" presStyleLbl="alignNode1" presStyleIdx="1" presStyleCnt="3">
        <dgm:presLayoutVars>
          <dgm:chMax val="0"/>
          <dgm:chPref val="0"/>
          <dgm:bulletEnabled val="1"/>
        </dgm:presLayoutVars>
      </dgm:prSet>
      <dgm:spPr/>
    </dgm:pt>
    <dgm:pt modelId="{99234642-DC4F-7C4E-9F86-4DAD52425A17}" type="pres">
      <dgm:prSet presAssocID="{D4468F20-5615-E641-98CB-1E326FDBE9ED}" presName="desTx" presStyleLbl="alignAccFollowNode1" presStyleIdx="1" presStyleCnt="3">
        <dgm:presLayoutVars>
          <dgm:bulletEnabled val="1"/>
        </dgm:presLayoutVars>
      </dgm:prSet>
      <dgm:spPr/>
    </dgm:pt>
    <dgm:pt modelId="{094E20CD-307F-D641-A795-43596EECB325}" type="pres">
      <dgm:prSet presAssocID="{FAA8CC10-D25A-DC48-96DF-ED20926E3ED2}" presName="space" presStyleCnt="0"/>
      <dgm:spPr/>
    </dgm:pt>
    <dgm:pt modelId="{11C149D3-BA47-4845-B823-17B28C149D9C}" type="pres">
      <dgm:prSet presAssocID="{A9A462AD-ABAB-5D4E-8E3C-9491B97C80B1}" presName="composite" presStyleCnt="0"/>
      <dgm:spPr/>
    </dgm:pt>
    <dgm:pt modelId="{03283A80-92D6-F94A-B2BD-7D9CA01A5006}" type="pres">
      <dgm:prSet presAssocID="{A9A462AD-ABAB-5D4E-8E3C-9491B97C80B1}" presName="parTx" presStyleLbl="alignNode1" presStyleIdx="2" presStyleCnt="3">
        <dgm:presLayoutVars>
          <dgm:chMax val="0"/>
          <dgm:chPref val="0"/>
          <dgm:bulletEnabled val="1"/>
        </dgm:presLayoutVars>
      </dgm:prSet>
      <dgm:spPr/>
    </dgm:pt>
    <dgm:pt modelId="{B6B7C956-2927-4D4C-B0D2-63C0DD255871}" type="pres">
      <dgm:prSet presAssocID="{A9A462AD-ABAB-5D4E-8E3C-9491B97C80B1}" presName="desTx" presStyleLbl="alignAccFollowNode1" presStyleIdx="2" presStyleCnt="3">
        <dgm:presLayoutVars>
          <dgm:bulletEnabled val="1"/>
        </dgm:presLayoutVars>
      </dgm:prSet>
      <dgm:spPr/>
    </dgm:pt>
  </dgm:ptLst>
  <dgm:cxnLst>
    <dgm:cxn modelId="{FB664412-34D8-EA4D-A691-31751D2733CB}" type="presOf" srcId="{D4468F20-5615-E641-98CB-1E326FDBE9ED}" destId="{F7C83468-8370-554E-A8E1-156D1E82E382}" srcOrd="0" destOrd="0" presId="urn:microsoft.com/office/officeart/2005/8/layout/hList1"/>
    <dgm:cxn modelId="{ACD0D726-15B8-A842-ABDD-B6A00D1B6CA2}" srcId="{B5C43B3B-B545-184D-BF28-E5B6F682E9B0}" destId="{9BEF5FEE-0FA9-8341-B423-9D6DB1F5C206}" srcOrd="0" destOrd="0" parTransId="{47421524-8C5B-DD48-A53C-4EBDA094C98E}" sibTransId="{F1572668-9E9F-3143-8599-8577E0C91047}"/>
    <dgm:cxn modelId="{F9F6A92C-E9CA-694D-8AD6-C3C0616DDA5B}" srcId="{A9A462AD-ABAB-5D4E-8E3C-9491B97C80B1}" destId="{2A90C1D7-202C-A34C-8DBE-128D7FB79996}" srcOrd="0" destOrd="0" parTransId="{F42AC808-92C6-DA40-8F15-77812AD29048}" sibTransId="{B6FA153D-4332-4A40-8616-8657F394EBF5}"/>
    <dgm:cxn modelId="{DB403546-776B-5B4B-BB05-7E7305600F87}" srcId="{B5C43B3B-B545-184D-BF28-E5B6F682E9B0}" destId="{D4468F20-5615-E641-98CB-1E326FDBE9ED}" srcOrd="1" destOrd="0" parTransId="{51BF5796-0A82-1D4B-9268-5D16C416628D}" sibTransId="{FAA8CC10-D25A-DC48-96DF-ED20926E3ED2}"/>
    <dgm:cxn modelId="{09CE1949-70C9-634F-B022-A654C8937FA2}" type="presOf" srcId="{9BEF5FEE-0FA9-8341-B423-9D6DB1F5C206}" destId="{01D9A76A-E745-6341-8A8E-C15F6A821E81}" srcOrd="0" destOrd="0" presId="urn:microsoft.com/office/officeart/2005/8/layout/hList1"/>
    <dgm:cxn modelId="{18CAC3A1-D7F5-BB48-B28D-4344266BAAAB}" srcId="{B5C43B3B-B545-184D-BF28-E5B6F682E9B0}" destId="{A9A462AD-ABAB-5D4E-8E3C-9491B97C80B1}" srcOrd="2" destOrd="0" parTransId="{E061188C-067D-9844-8894-F73D16C9DB2A}" sibTransId="{EE2B50AD-EEFF-A04F-B1FA-F0930BEB19A4}"/>
    <dgm:cxn modelId="{F25955A9-E3F5-5A46-AC1A-7AE4611D913B}" type="presOf" srcId="{A9A462AD-ABAB-5D4E-8E3C-9491B97C80B1}" destId="{03283A80-92D6-F94A-B2BD-7D9CA01A5006}" srcOrd="0" destOrd="0" presId="urn:microsoft.com/office/officeart/2005/8/layout/hList1"/>
    <dgm:cxn modelId="{854AABD7-3726-CC4B-A9D2-E2FD291BD1F3}" type="presOf" srcId="{B5C43B3B-B545-184D-BF28-E5B6F682E9B0}" destId="{2FAB9100-D23E-AC44-B2FD-ED60A8C2F5E9}" srcOrd="0" destOrd="0" presId="urn:microsoft.com/office/officeart/2005/8/layout/hList1"/>
    <dgm:cxn modelId="{BDA956F4-6A30-F645-ADEB-B11CDE1623D8}" type="presOf" srcId="{2A90C1D7-202C-A34C-8DBE-128D7FB79996}" destId="{B6B7C956-2927-4D4C-B0D2-63C0DD255871}" srcOrd="0" destOrd="0" presId="urn:microsoft.com/office/officeart/2005/8/layout/hList1"/>
    <dgm:cxn modelId="{77A5A569-44BF-ED4A-8105-DE15FB38496C}" type="presParOf" srcId="{2FAB9100-D23E-AC44-B2FD-ED60A8C2F5E9}" destId="{022A3D2F-D3B1-7946-ACE9-8D707E8BA80E}" srcOrd="0" destOrd="0" presId="urn:microsoft.com/office/officeart/2005/8/layout/hList1"/>
    <dgm:cxn modelId="{A7B7DE4A-41A2-8F4B-8F69-EA0869EEEB27}" type="presParOf" srcId="{022A3D2F-D3B1-7946-ACE9-8D707E8BA80E}" destId="{01D9A76A-E745-6341-8A8E-C15F6A821E81}" srcOrd="0" destOrd="0" presId="urn:microsoft.com/office/officeart/2005/8/layout/hList1"/>
    <dgm:cxn modelId="{7AC5D458-5FA1-4C44-A134-FCE9F3EE6BF5}" type="presParOf" srcId="{022A3D2F-D3B1-7946-ACE9-8D707E8BA80E}" destId="{0211742D-7B09-1244-B9EC-207F48B1C2A7}" srcOrd="1" destOrd="0" presId="urn:microsoft.com/office/officeart/2005/8/layout/hList1"/>
    <dgm:cxn modelId="{3A4333DE-822E-0946-8B32-A9795C1F1D91}" type="presParOf" srcId="{2FAB9100-D23E-AC44-B2FD-ED60A8C2F5E9}" destId="{C8C08164-D19A-BC48-941D-1FC69D462DC6}" srcOrd="1" destOrd="0" presId="urn:microsoft.com/office/officeart/2005/8/layout/hList1"/>
    <dgm:cxn modelId="{6EFA922E-8F8A-1243-B137-FB97FD54FF68}" type="presParOf" srcId="{2FAB9100-D23E-AC44-B2FD-ED60A8C2F5E9}" destId="{BDA7AF7F-C4A8-DE42-82A3-3D88BBDAB0F9}" srcOrd="2" destOrd="0" presId="urn:microsoft.com/office/officeart/2005/8/layout/hList1"/>
    <dgm:cxn modelId="{049BA97D-17EA-4847-BD71-6918FFEB7D8D}" type="presParOf" srcId="{BDA7AF7F-C4A8-DE42-82A3-3D88BBDAB0F9}" destId="{F7C83468-8370-554E-A8E1-156D1E82E382}" srcOrd="0" destOrd="0" presId="urn:microsoft.com/office/officeart/2005/8/layout/hList1"/>
    <dgm:cxn modelId="{0AA990F0-8030-A44E-BDDD-32E6D302D65B}" type="presParOf" srcId="{BDA7AF7F-C4A8-DE42-82A3-3D88BBDAB0F9}" destId="{99234642-DC4F-7C4E-9F86-4DAD52425A17}" srcOrd="1" destOrd="0" presId="urn:microsoft.com/office/officeart/2005/8/layout/hList1"/>
    <dgm:cxn modelId="{28BEF4AC-E570-C140-8865-72984108C6A6}" type="presParOf" srcId="{2FAB9100-D23E-AC44-B2FD-ED60A8C2F5E9}" destId="{094E20CD-307F-D641-A795-43596EECB325}" srcOrd="3" destOrd="0" presId="urn:microsoft.com/office/officeart/2005/8/layout/hList1"/>
    <dgm:cxn modelId="{FD17A4A1-4583-184F-9CD8-1D7A9E528150}" type="presParOf" srcId="{2FAB9100-D23E-AC44-B2FD-ED60A8C2F5E9}" destId="{11C149D3-BA47-4845-B823-17B28C149D9C}" srcOrd="4" destOrd="0" presId="urn:microsoft.com/office/officeart/2005/8/layout/hList1"/>
    <dgm:cxn modelId="{81341F2B-601F-D64C-AB7B-5056F3BD8688}" type="presParOf" srcId="{11C149D3-BA47-4845-B823-17B28C149D9C}" destId="{03283A80-92D6-F94A-B2BD-7D9CA01A5006}" srcOrd="0" destOrd="0" presId="urn:microsoft.com/office/officeart/2005/8/layout/hList1"/>
    <dgm:cxn modelId="{31FDA299-92B6-9448-98E3-25DDC53C7076}" type="presParOf" srcId="{11C149D3-BA47-4845-B823-17B28C149D9C}" destId="{B6B7C956-2927-4D4C-B0D2-63C0DD25587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C43B3B-B545-184D-BF28-E5B6F682E9B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fr-FR"/>
        </a:p>
      </dgm:t>
    </dgm:pt>
    <dgm:pt modelId="{9BEF5FEE-0FA9-8341-B423-9D6DB1F5C206}">
      <dgm:prSet phldrT="[Texte]"/>
      <dgm:spPr/>
      <dgm:t>
        <a:bodyPr/>
        <a:lstStyle/>
        <a:p>
          <a:r>
            <a:rPr lang="fr-FR" strike="sngStrike"/>
            <a:t>No publication</a:t>
          </a:r>
        </a:p>
      </dgm:t>
    </dgm:pt>
    <dgm:pt modelId="{47421524-8C5B-DD48-A53C-4EBDA094C98E}" type="parTrans" cxnId="{ACD0D726-15B8-A842-ABDD-B6A00D1B6CA2}">
      <dgm:prSet/>
      <dgm:spPr/>
      <dgm:t>
        <a:bodyPr/>
        <a:lstStyle/>
        <a:p>
          <a:endParaRPr lang="fr-FR"/>
        </a:p>
      </dgm:t>
    </dgm:pt>
    <dgm:pt modelId="{F1572668-9E9F-3143-8599-8577E0C91047}" type="sibTrans" cxnId="{ACD0D726-15B8-A842-ABDD-B6A00D1B6CA2}">
      <dgm:prSet/>
      <dgm:spPr/>
      <dgm:t>
        <a:bodyPr/>
        <a:lstStyle/>
        <a:p>
          <a:endParaRPr lang="fr-FR"/>
        </a:p>
      </dgm:t>
    </dgm:pt>
    <dgm:pt modelId="{D4468F20-5615-E641-98CB-1E326FDBE9ED}">
      <dgm:prSet phldrT="[Texte]"/>
      <dgm:spPr/>
      <dgm:t>
        <a:bodyPr/>
        <a:lstStyle/>
        <a:p>
          <a:r>
            <a:rPr lang="fr-FR" strike="sngStrike" dirty="0"/>
            <a:t>Protection</a:t>
          </a:r>
        </a:p>
      </dgm:t>
    </dgm:pt>
    <dgm:pt modelId="{51BF5796-0A82-1D4B-9268-5D16C416628D}" type="parTrans" cxnId="{DB403546-776B-5B4B-BB05-7E7305600F87}">
      <dgm:prSet/>
      <dgm:spPr/>
      <dgm:t>
        <a:bodyPr/>
        <a:lstStyle/>
        <a:p>
          <a:endParaRPr lang="fr-FR"/>
        </a:p>
      </dgm:t>
    </dgm:pt>
    <dgm:pt modelId="{FAA8CC10-D25A-DC48-96DF-ED20926E3ED2}" type="sibTrans" cxnId="{DB403546-776B-5B4B-BB05-7E7305600F87}">
      <dgm:prSet/>
      <dgm:spPr/>
      <dgm:t>
        <a:bodyPr/>
        <a:lstStyle/>
        <a:p>
          <a:endParaRPr lang="fr-FR"/>
        </a:p>
      </dgm:t>
    </dgm:pt>
    <dgm:pt modelId="{A9A462AD-ABAB-5D4E-8E3C-9491B97C80B1}">
      <dgm:prSet phldrT="[Texte]"/>
      <dgm:spPr/>
      <dgm:t>
        <a:bodyPr/>
        <a:lstStyle/>
        <a:p>
          <a:r>
            <a:rPr lang="fr-FR" dirty="0"/>
            <a:t>Anonymisation</a:t>
          </a:r>
        </a:p>
      </dgm:t>
    </dgm:pt>
    <dgm:pt modelId="{E061188C-067D-9844-8894-F73D16C9DB2A}" type="parTrans" cxnId="{18CAC3A1-D7F5-BB48-B28D-4344266BAAAB}">
      <dgm:prSet/>
      <dgm:spPr/>
      <dgm:t>
        <a:bodyPr/>
        <a:lstStyle/>
        <a:p>
          <a:endParaRPr lang="fr-FR"/>
        </a:p>
      </dgm:t>
    </dgm:pt>
    <dgm:pt modelId="{EE2B50AD-EEFF-A04F-B1FA-F0930BEB19A4}" type="sibTrans" cxnId="{18CAC3A1-D7F5-BB48-B28D-4344266BAAAB}">
      <dgm:prSet/>
      <dgm:spPr/>
      <dgm:t>
        <a:bodyPr/>
        <a:lstStyle/>
        <a:p>
          <a:endParaRPr lang="fr-FR"/>
        </a:p>
      </dgm:t>
    </dgm:pt>
    <dgm:pt modelId="{2A90C1D7-202C-A34C-8DBE-128D7FB79996}">
      <dgm:prSet phldrT="[Texte]"/>
      <dgm:spPr/>
      <dgm:t>
        <a:bodyPr/>
        <a:lstStyle/>
        <a:p>
          <a:endParaRPr lang="fr-FR"/>
        </a:p>
      </dgm:t>
    </dgm:pt>
    <dgm:pt modelId="{F42AC808-92C6-DA40-8F15-77812AD29048}" type="parTrans" cxnId="{F9F6A92C-E9CA-694D-8AD6-C3C0616DDA5B}">
      <dgm:prSet/>
      <dgm:spPr/>
      <dgm:t>
        <a:bodyPr/>
        <a:lstStyle/>
        <a:p>
          <a:endParaRPr lang="fr-FR"/>
        </a:p>
      </dgm:t>
    </dgm:pt>
    <dgm:pt modelId="{B6FA153D-4332-4A40-8616-8657F394EBF5}" type="sibTrans" cxnId="{F9F6A92C-E9CA-694D-8AD6-C3C0616DDA5B}">
      <dgm:prSet/>
      <dgm:spPr/>
      <dgm:t>
        <a:bodyPr/>
        <a:lstStyle/>
        <a:p>
          <a:endParaRPr lang="fr-FR"/>
        </a:p>
      </dgm:t>
    </dgm:pt>
    <dgm:pt modelId="{2FAB9100-D23E-AC44-B2FD-ED60A8C2F5E9}" type="pres">
      <dgm:prSet presAssocID="{B5C43B3B-B545-184D-BF28-E5B6F682E9B0}" presName="Name0" presStyleCnt="0">
        <dgm:presLayoutVars>
          <dgm:dir/>
          <dgm:animLvl val="lvl"/>
          <dgm:resizeHandles val="exact"/>
        </dgm:presLayoutVars>
      </dgm:prSet>
      <dgm:spPr/>
    </dgm:pt>
    <dgm:pt modelId="{022A3D2F-D3B1-7946-ACE9-8D707E8BA80E}" type="pres">
      <dgm:prSet presAssocID="{9BEF5FEE-0FA9-8341-B423-9D6DB1F5C206}" presName="composite" presStyleCnt="0"/>
      <dgm:spPr/>
    </dgm:pt>
    <dgm:pt modelId="{01D9A76A-E745-6341-8A8E-C15F6A821E81}" type="pres">
      <dgm:prSet presAssocID="{9BEF5FEE-0FA9-8341-B423-9D6DB1F5C206}" presName="parTx" presStyleLbl="alignNode1" presStyleIdx="0" presStyleCnt="3">
        <dgm:presLayoutVars>
          <dgm:chMax val="0"/>
          <dgm:chPref val="0"/>
          <dgm:bulletEnabled val="1"/>
        </dgm:presLayoutVars>
      </dgm:prSet>
      <dgm:spPr/>
    </dgm:pt>
    <dgm:pt modelId="{0211742D-7B09-1244-B9EC-207F48B1C2A7}" type="pres">
      <dgm:prSet presAssocID="{9BEF5FEE-0FA9-8341-B423-9D6DB1F5C206}" presName="desTx" presStyleLbl="alignAccFollowNode1" presStyleIdx="0" presStyleCnt="3">
        <dgm:presLayoutVars>
          <dgm:bulletEnabled val="1"/>
        </dgm:presLayoutVars>
      </dgm:prSet>
      <dgm:spPr/>
    </dgm:pt>
    <dgm:pt modelId="{C8C08164-D19A-BC48-941D-1FC69D462DC6}" type="pres">
      <dgm:prSet presAssocID="{F1572668-9E9F-3143-8599-8577E0C91047}" presName="space" presStyleCnt="0"/>
      <dgm:spPr/>
    </dgm:pt>
    <dgm:pt modelId="{BDA7AF7F-C4A8-DE42-82A3-3D88BBDAB0F9}" type="pres">
      <dgm:prSet presAssocID="{D4468F20-5615-E641-98CB-1E326FDBE9ED}" presName="composite" presStyleCnt="0"/>
      <dgm:spPr/>
    </dgm:pt>
    <dgm:pt modelId="{F7C83468-8370-554E-A8E1-156D1E82E382}" type="pres">
      <dgm:prSet presAssocID="{D4468F20-5615-E641-98CB-1E326FDBE9ED}" presName="parTx" presStyleLbl="alignNode1" presStyleIdx="1" presStyleCnt="3">
        <dgm:presLayoutVars>
          <dgm:chMax val="0"/>
          <dgm:chPref val="0"/>
          <dgm:bulletEnabled val="1"/>
        </dgm:presLayoutVars>
      </dgm:prSet>
      <dgm:spPr/>
    </dgm:pt>
    <dgm:pt modelId="{99234642-DC4F-7C4E-9F86-4DAD52425A17}" type="pres">
      <dgm:prSet presAssocID="{D4468F20-5615-E641-98CB-1E326FDBE9ED}" presName="desTx" presStyleLbl="alignAccFollowNode1" presStyleIdx="1" presStyleCnt="3">
        <dgm:presLayoutVars>
          <dgm:bulletEnabled val="1"/>
        </dgm:presLayoutVars>
      </dgm:prSet>
      <dgm:spPr/>
    </dgm:pt>
    <dgm:pt modelId="{094E20CD-307F-D641-A795-43596EECB325}" type="pres">
      <dgm:prSet presAssocID="{FAA8CC10-D25A-DC48-96DF-ED20926E3ED2}" presName="space" presStyleCnt="0"/>
      <dgm:spPr/>
    </dgm:pt>
    <dgm:pt modelId="{11C149D3-BA47-4845-B823-17B28C149D9C}" type="pres">
      <dgm:prSet presAssocID="{A9A462AD-ABAB-5D4E-8E3C-9491B97C80B1}" presName="composite" presStyleCnt="0"/>
      <dgm:spPr/>
    </dgm:pt>
    <dgm:pt modelId="{03283A80-92D6-F94A-B2BD-7D9CA01A5006}" type="pres">
      <dgm:prSet presAssocID="{A9A462AD-ABAB-5D4E-8E3C-9491B97C80B1}" presName="parTx" presStyleLbl="alignNode1" presStyleIdx="2" presStyleCnt="3">
        <dgm:presLayoutVars>
          <dgm:chMax val="0"/>
          <dgm:chPref val="0"/>
          <dgm:bulletEnabled val="1"/>
        </dgm:presLayoutVars>
      </dgm:prSet>
      <dgm:spPr/>
    </dgm:pt>
    <dgm:pt modelId="{B6B7C956-2927-4D4C-B0D2-63C0DD255871}" type="pres">
      <dgm:prSet presAssocID="{A9A462AD-ABAB-5D4E-8E3C-9491B97C80B1}" presName="desTx" presStyleLbl="alignAccFollowNode1" presStyleIdx="2" presStyleCnt="3">
        <dgm:presLayoutVars>
          <dgm:bulletEnabled val="1"/>
        </dgm:presLayoutVars>
      </dgm:prSet>
      <dgm:spPr/>
    </dgm:pt>
  </dgm:ptLst>
  <dgm:cxnLst>
    <dgm:cxn modelId="{FB664412-34D8-EA4D-A691-31751D2733CB}" type="presOf" srcId="{D4468F20-5615-E641-98CB-1E326FDBE9ED}" destId="{F7C83468-8370-554E-A8E1-156D1E82E382}" srcOrd="0" destOrd="0" presId="urn:microsoft.com/office/officeart/2005/8/layout/hList1"/>
    <dgm:cxn modelId="{ACD0D726-15B8-A842-ABDD-B6A00D1B6CA2}" srcId="{B5C43B3B-B545-184D-BF28-E5B6F682E9B0}" destId="{9BEF5FEE-0FA9-8341-B423-9D6DB1F5C206}" srcOrd="0" destOrd="0" parTransId="{47421524-8C5B-DD48-A53C-4EBDA094C98E}" sibTransId="{F1572668-9E9F-3143-8599-8577E0C91047}"/>
    <dgm:cxn modelId="{F9F6A92C-E9CA-694D-8AD6-C3C0616DDA5B}" srcId="{A9A462AD-ABAB-5D4E-8E3C-9491B97C80B1}" destId="{2A90C1D7-202C-A34C-8DBE-128D7FB79996}" srcOrd="0" destOrd="0" parTransId="{F42AC808-92C6-DA40-8F15-77812AD29048}" sibTransId="{B6FA153D-4332-4A40-8616-8657F394EBF5}"/>
    <dgm:cxn modelId="{DB403546-776B-5B4B-BB05-7E7305600F87}" srcId="{B5C43B3B-B545-184D-BF28-E5B6F682E9B0}" destId="{D4468F20-5615-E641-98CB-1E326FDBE9ED}" srcOrd="1" destOrd="0" parTransId="{51BF5796-0A82-1D4B-9268-5D16C416628D}" sibTransId="{FAA8CC10-D25A-DC48-96DF-ED20926E3ED2}"/>
    <dgm:cxn modelId="{09CE1949-70C9-634F-B022-A654C8937FA2}" type="presOf" srcId="{9BEF5FEE-0FA9-8341-B423-9D6DB1F5C206}" destId="{01D9A76A-E745-6341-8A8E-C15F6A821E81}" srcOrd="0" destOrd="0" presId="urn:microsoft.com/office/officeart/2005/8/layout/hList1"/>
    <dgm:cxn modelId="{18CAC3A1-D7F5-BB48-B28D-4344266BAAAB}" srcId="{B5C43B3B-B545-184D-BF28-E5B6F682E9B0}" destId="{A9A462AD-ABAB-5D4E-8E3C-9491B97C80B1}" srcOrd="2" destOrd="0" parTransId="{E061188C-067D-9844-8894-F73D16C9DB2A}" sibTransId="{EE2B50AD-EEFF-A04F-B1FA-F0930BEB19A4}"/>
    <dgm:cxn modelId="{F25955A9-E3F5-5A46-AC1A-7AE4611D913B}" type="presOf" srcId="{A9A462AD-ABAB-5D4E-8E3C-9491B97C80B1}" destId="{03283A80-92D6-F94A-B2BD-7D9CA01A5006}" srcOrd="0" destOrd="0" presId="urn:microsoft.com/office/officeart/2005/8/layout/hList1"/>
    <dgm:cxn modelId="{854AABD7-3726-CC4B-A9D2-E2FD291BD1F3}" type="presOf" srcId="{B5C43B3B-B545-184D-BF28-E5B6F682E9B0}" destId="{2FAB9100-D23E-AC44-B2FD-ED60A8C2F5E9}" srcOrd="0" destOrd="0" presId="urn:microsoft.com/office/officeart/2005/8/layout/hList1"/>
    <dgm:cxn modelId="{BDA956F4-6A30-F645-ADEB-B11CDE1623D8}" type="presOf" srcId="{2A90C1D7-202C-A34C-8DBE-128D7FB79996}" destId="{B6B7C956-2927-4D4C-B0D2-63C0DD255871}" srcOrd="0" destOrd="0" presId="urn:microsoft.com/office/officeart/2005/8/layout/hList1"/>
    <dgm:cxn modelId="{77A5A569-44BF-ED4A-8105-DE15FB38496C}" type="presParOf" srcId="{2FAB9100-D23E-AC44-B2FD-ED60A8C2F5E9}" destId="{022A3D2F-D3B1-7946-ACE9-8D707E8BA80E}" srcOrd="0" destOrd="0" presId="urn:microsoft.com/office/officeart/2005/8/layout/hList1"/>
    <dgm:cxn modelId="{A7B7DE4A-41A2-8F4B-8F69-EA0869EEEB27}" type="presParOf" srcId="{022A3D2F-D3B1-7946-ACE9-8D707E8BA80E}" destId="{01D9A76A-E745-6341-8A8E-C15F6A821E81}" srcOrd="0" destOrd="0" presId="urn:microsoft.com/office/officeart/2005/8/layout/hList1"/>
    <dgm:cxn modelId="{7AC5D458-5FA1-4C44-A134-FCE9F3EE6BF5}" type="presParOf" srcId="{022A3D2F-D3B1-7946-ACE9-8D707E8BA80E}" destId="{0211742D-7B09-1244-B9EC-207F48B1C2A7}" srcOrd="1" destOrd="0" presId="urn:microsoft.com/office/officeart/2005/8/layout/hList1"/>
    <dgm:cxn modelId="{3A4333DE-822E-0946-8B32-A9795C1F1D91}" type="presParOf" srcId="{2FAB9100-D23E-AC44-B2FD-ED60A8C2F5E9}" destId="{C8C08164-D19A-BC48-941D-1FC69D462DC6}" srcOrd="1" destOrd="0" presId="urn:microsoft.com/office/officeart/2005/8/layout/hList1"/>
    <dgm:cxn modelId="{6EFA922E-8F8A-1243-B137-FB97FD54FF68}" type="presParOf" srcId="{2FAB9100-D23E-AC44-B2FD-ED60A8C2F5E9}" destId="{BDA7AF7F-C4A8-DE42-82A3-3D88BBDAB0F9}" srcOrd="2" destOrd="0" presId="urn:microsoft.com/office/officeart/2005/8/layout/hList1"/>
    <dgm:cxn modelId="{049BA97D-17EA-4847-BD71-6918FFEB7D8D}" type="presParOf" srcId="{BDA7AF7F-C4A8-DE42-82A3-3D88BBDAB0F9}" destId="{F7C83468-8370-554E-A8E1-156D1E82E382}" srcOrd="0" destOrd="0" presId="urn:microsoft.com/office/officeart/2005/8/layout/hList1"/>
    <dgm:cxn modelId="{0AA990F0-8030-A44E-BDDD-32E6D302D65B}" type="presParOf" srcId="{BDA7AF7F-C4A8-DE42-82A3-3D88BBDAB0F9}" destId="{99234642-DC4F-7C4E-9F86-4DAD52425A17}" srcOrd="1" destOrd="0" presId="urn:microsoft.com/office/officeart/2005/8/layout/hList1"/>
    <dgm:cxn modelId="{28BEF4AC-E570-C140-8865-72984108C6A6}" type="presParOf" srcId="{2FAB9100-D23E-AC44-B2FD-ED60A8C2F5E9}" destId="{094E20CD-307F-D641-A795-43596EECB325}" srcOrd="3" destOrd="0" presId="urn:microsoft.com/office/officeart/2005/8/layout/hList1"/>
    <dgm:cxn modelId="{FD17A4A1-4583-184F-9CD8-1D7A9E528150}" type="presParOf" srcId="{2FAB9100-D23E-AC44-B2FD-ED60A8C2F5E9}" destId="{11C149D3-BA47-4845-B823-17B28C149D9C}" srcOrd="4" destOrd="0" presId="urn:microsoft.com/office/officeart/2005/8/layout/hList1"/>
    <dgm:cxn modelId="{81341F2B-601F-D64C-AB7B-5056F3BD8688}" type="presParOf" srcId="{11C149D3-BA47-4845-B823-17B28C149D9C}" destId="{03283A80-92D6-F94A-B2BD-7D9CA01A5006}" srcOrd="0" destOrd="0" presId="urn:microsoft.com/office/officeart/2005/8/layout/hList1"/>
    <dgm:cxn modelId="{31FDA299-92B6-9448-98E3-25DDC53C7076}" type="presParOf" srcId="{11C149D3-BA47-4845-B823-17B28C149D9C}" destId="{B6B7C956-2927-4D4C-B0D2-63C0DD25587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A52513-2E84-B44A-B10D-99CF4D5C2F9E}" type="doc">
      <dgm:prSet loTypeId="urn:microsoft.com/office/officeart/2009/layout/CircleArrowProcess" loCatId="" qsTypeId="urn:microsoft.com/office/officeart/2005/8/quickstyle/simple1" qsCatId="simple" csTypeId="urn:microsoft.com/office/officeart/2005/8/colors/colorful1" csCatId="colorful" phldr="1"/>
      <dgm:spPr/>
      <dgm:t>
        <a:bodyPr/>
        <a:lstStyle/>
        <a:p>
          <a:endParaRPr lang="fr-FR"/>
        </a:p>
      </dgm:t>
    </dgm:pt>
    <dgm:pt modelId="{C1235ABF-1608-AF42-A2E0-B34F55056478}">
      <dgm:prSet phldrT="[Texte]"/>
      <dgm:spPr/>
      <dgm:t>
        <a:bodyPr/>
        <a:lstStyle/>
        <a:p>
          <a:r>
            <a:rPr lang="fr-FR" err="1"/>
            <a:t>Collect</a:t>
          </a:r>
          <a:r>
            <a:rPr lang="fr-FR"/>
            <a:t>/Analyse Data</a:t>
          </a:r>
        </a:p>
      </dgm:t>
    </dgm:pt>
    <dgm:pt modelId="{B31585B3-5F8C-944C-88DA-0A8D9F3631C9}" type="parTrans" cxnId="{5C9E3310-3C44-8245-B8C2-907EFF33D3DF}">
      <dgm:prSet/>
      <dgm:spPr/>
      <dgm:t>
        <a:bodyPr/>
        <a:lstStyle/>
        <a:p>
          <a:endParaRPr lang="fr-FR"/>
        </a:p>
      </dgm:t>
    </dgm:pt>
    <dgm:pt modelId="{F8192760-B658-E04C-9ABF-DA73ECBF9CE4}" type="sibTrans" cxnId="{5C9E3310-3C44-8245-B8C2-907EFF33D3DF}">
      <dgm:prSet/>
      <dgm:spPr/>
      <dgm:t>
        <a:bodyPr/>
        <a:lstStyle/>
        <a:p>
          <a:endParaRPr lang="fr-FR"/>
        </a:p>
      </dgm:t>
    </dgm:pt>
    <dgm:pt modelId="{DDA4EFB5-CBA3-0646-9220-BEEFC5FB5C52}" type="asst">
      <dgm:prSet phldrT="[Texte]" custT="1"/>
      <dgm:spPr/>
      <dgm:t>
        <a:bodyPr/>
        <a:lstStyle/>
        <a:p>
          <a:r>
            <a:rPr lang="fr-FR" sz="1800" err="1"/>
            <a:t>Improve</a:t>
          </a:r>
          <a:r>
            <a:rPr lang="fr-FR" sz="1800"/>
            <a:t> </a:t>
          </a:r>
          <a:r>
            <a:rPr lang="fr-FR" sz="1800" err="1"/>
            <a:t>provided</a:t>
          </a:r>
          <a:r>
            <a:rPr lang="fr-FR" sz="1800"/>
            <a:t> services</a:t>
          </a:r>
        </a:p>
      </dgm:t>
    </dgm:pt>
    <dgm:pt modelId="{AF732595-5852-8D40-9F74-A0B7C5B3ED4B}" type="parTrans" cxnId="{14B4F541-FC12-B74A-9277-D2D01D946227}">
      <dgm:prSet/>
      <dgm:spPr/>
      <dgm:t>
        <a:bodyPr/>
        <a:lstStyle/>
        <a:p>
          <a:endParaRPr lang="fr-FR"/>
        </a:p>
      </dgm:t>
    </dgm:pt>
    <dgm:pt modelId="{0ACF2B43-8B32-BC46-936F-74D73043BE8E}" type="sibTrans" cxnId="{14B4F541-FC12-B74A-9277-D2D01D946227}">
      <dgm:prSet/>
      <dgm:spPr/>
      <dgm:t>
        <a:bodyPr/>
        <a:lstStyle/>
        <a:p>
          <a:endParaRPr lang="fr-FR"/>
        </a:p>
      </dgm:t>
    </dgm:pt>
    <dgm:pt modelId="{DC680ABF-1284-254B-889F-1CFABEE96453}" type="asst">
      <dgm:prSet phldrT="[Texte]" custT="1"/>
      <dgm:spPr/>
      <dgm:t>
        <a:bodyPr/>
        <a:lstStyle/>
        <a:p>
          <a:r>
            <a:rPr lang="fr-FR" sz="1800"/>
            <a:t>Propose new services</a:t>
          </a:r>
        </a:p>
      </dgm:t>
    </dgm:pt>
    <dgm:pt modelId="{3BF69A94-5589-1D44-9F26-20B0408C7296}" type="parTrans" cxnId="{91156EA9-5951-9D41-AB21-C610F880CEFD}">
      <dgm:prSet/>
      <dgm:spPr/>
      <dgm:t>
        <a:bodyPr/>
        <a:lstStyle/>
        <a:p>
          <a:endParaRPr lang="fr-FR"/>
        </a:p>
      </dgm:t>
    </dgm:pt>
    <dgm:pt modelId="{DE6460AC-AA1A-3E42-AA7C-A22366641ABC}" type="sibTrans" cxnId="{91156EA9-5951-9D41-AB21-C610F880CEFD}">
      <dgm:prSet/>
      <dgm:spPr/>
      <dgm:t>
        <a:bodyPr/>
        <a:lstStyle/>
        <a:p>
          <a:endParaRPr lang="fr-FR"/>
        </a:p>
      </dgm:t>
    </dgm:pt>
    <dgm:pt modelId="{78E63A5D-1401-E34E-B778-5C48A24D525F}" type="asst">
      <dgm:prSet phldrT="[Texte]" custT="1"/>
      <dgm:spPr/>
      <dgm:t>
        <a:bodyPr/>
        <a:lstStyle/>
        <a:p>
          <a:r>
            <a:rPr lang="fr-FR" sz="1800" b="1" err="1"/>
            <a:t>Make</a:t>
          </a:r>
          <a:r>
            <a:rPr lang="fr-FR" sz="1800" b="1"/>
            <a:t> </a:t>
          </a:r>
          <a:r>
            <a:rPr lang="fr-FR" sz="1800" b="1" err="1"/>
            <a:t>benefit</a:t>
          </a:r>
          <a:r>
            <a:rPr lang="fr-FR" sz="1800" b="1"/>
            <a:t> by sharing data</a:t>
          </a:r>
        </a:p>
      </dgm:t>
    </dgm:pt>
    <dgm:pt modelId="{1B8ECD26-4F50-0F40-816D-C631489A4D16}" type="parTrans" cxnId="{C24F7010-AAEA-744F-8437-ED4FABBADD04}">
      <dgm:prSet/>
      <dgm:spPr/>
      <dgm:t>
        <a:bodyPr/>
        <a:lstStyle/>
        <a:p>
          <a:endParaRPr lang="fr-FR"/>
        </a:p>
      </dgm:t>
    </dgm:pt>
    <dgm:pt modelId="{064111C1-AFE7-A347-B183-C2437BD49849}" type="sibTrans" cxnId="{C24F7010-AAEA-744F-8437-ED4FABBADD04}">
      <dgm:prSet/>
      <dgm:spPr/>
      <dgm:t>
        <a:bodyPr/>
        <a:lstStyle/>
        <a:p>
          <a:endParaRPr lang="fr-FR"/>
        </a:p>
      </dgm:t>
    </dgm:pt>
    <dgm:pt modelId="{A3205558-5CEF-F04B-976B-3FBA49AC80A1}" type="pres">
      <dgm:prSet presAssocID="{F4A52513-2E84-B44A-B10D-99CF4D5C2F9E}" presName="Name0" presStyleCnt="0">
        <dgm:presLayoutVars>
          <dgm:chMax val="7"/>
          <dgm:chPref val="7"/>
          <dgm:dir/>
          <dgm:animLvl val="lvl"/>
        </dgm:presLayoutVars>
      </dgm:prSet>
      <dgm:spPr/>
    </dgm:pt>
    <dgm:pt modelId="{FB0340A8-6F17-0D40-9233-67115D77402E}" type="pres">
      <dgm:prSet presAssocID="{C1235ABF-1608-AF42-A2E0-B34F55056478}" presName="Accent1" presStyleCnt="0"/>
      <dgm:spPr/>
    </dgm:pt>
    <dgm:pt modelId="{19426873-E6AF-1943-86FF-F0691E514558}" type="pres">
      <dgm:prSet presAssocID="{C1235ABF-1608-AF42-A2E0-B34F55056478}" presName="Accent" presStyleLbl="node1" presStyleIdx="0" presStyleCnt="1" custLinFactNeighborX="-9086"/>
      <dgm:spPr/>
    </dgm:pt>
    <dgm:pt modelId="{11C46B62-1A5C-6E4D-A081-814801C12EF5}" type="pres">
      <dgm:prSet presAssocID="{C1235ABF-1608-AF42-A2E0-B34F55056478}" presName="Child1" presStyleLbl="revTx" presStyleIdx="0" presStyleCnt="2" custScaleX="264353" custLinFactNeighborX="71228" custLinFactNeighborY="3391">
        <dgm:presLayoutVars>
          <dgm:chMax val="0"/>
          <dgm:chPref val="0"/>
          <dgm:bulletEnabled val="1"/>
        </dgm:presLayoutVars>
      </dgm:prSet>
      <dgm:spPr/>
    </dgm:pt>
    <dgm:pt modelId="{8466347F-D6BD-9745-B42C-58EF64924040}" type="pres">
      <dgm:prSet presAssocID="{C1235ABF-1608-AF42-A2E0-B34F55056478}" presName="Parent1" presStyleLbl="revTx" presStyleIdx="1" presStyleCnt="2" custLinFactNeighborX="-16026">
        <dgm:presLayoutVars>
          <dgm:chMax val="1"/>
          <dgm:chPref val="1"/>
          <dgm:bulletEnabled val="1"/>
        </dgm:presLayoutVars>
      </dgm:prSet>
      <dgm:spPr/>
    </dgm:pt>
  </dgm:ptLst>
  <dgm:cxnLst>
    <dgm:cxn modelId="{5C9E3310-3C44-8245-B8C2-907EFF33D3DF}" srcId="{F4A52513-2E84-B44A-B10D-99CF4D5C2F9E}" destId="{C1235ABF-1608-AF42-A2E0-B34F55056478}" srcOrd="0" destOrd="0" parTransId="{B31585B3-5F8C-944C-88DA-0A8D9F3631C9}" sibTransId="{F8192760-B658-E04C-9ABF-DA73ECBF9CE4}"/>
    <dgm:cxn modelId="{C24F7010-AAEA-744F-8437-ED4FABBADD04}" srcId="{C1235ABF-1608-AF42-A2E0-B34F55056478}" destId="{78E63A5D-1401-E34E-B778-5C48A24D525F}" srcOrd="2" destOrd="0" parTransId="{1B8ECD26-4F50-0F40-816D-C631489A4D16}" sibTransId="{064111C1-AFE7-A347-B183-C2437BD49849}"/>
    <dgm:cxn modelId="{0456EC18-D3FC-7D4A-88FE-EA2C0B3DA258}" type="presOf" srcId="{78E63A5D-1401-E34E-B778-5C48A24D525F}" destId="{11C46B62-1A5C-6E4D-A081-814801C12EF5}" srcOrd="0" destOrd="2" presId="urn:microsoft.com/office/officeart/2009/layout/CircleArrowProcess"/>
    <dgm:cxn modelId="{5472C630-54F5-A944-9E44-A38AF92075D0}" type="presOf" srcId="{DDA4EFB5-CBA3-0646-9220-BEEFC5FB5C52}" destId="{11C46B62-1A5C-6E4D-A081-814801C12EF5}" srcOrd="0" destOrd="0" presId="urn:microsoft.com/office/officeart/2009/layout/CircleArrowProcess"/>
    <dgm:cxn modelId="{14B4F541-FC12-B74A-9277-D2D01D946227}" srcId="{C1235ABF-1608-AF42-A2E0-B34F55056478}" destId="{DDA4EFB5-CBA3-0646-9220-BEEFC5FB5C52}" srcOrd="0" destOrd="0" parTransId="{AF732595-5852-8D40-9F74-A0B7C5B3ED4B}" sibTransId="{0ACF2B43-8B32-BC46-936F-74D73043BE8E}"/>
    <dgm:cxn modelId="{047A7847-C374-4048-9552-8768C623D588}" type="presOf" srcId="{C1235ABF-1608-AF42-A2E0-B34F55056478}" destId="{8466347F-D6BD-9745-B42C-58EF64924040}" srcOrd="0" destOrd="0" presId="urn:microsoft.com/office/officeart/2009/layout/CircleArrowProcess"/>
    <dgm:cxn modelId="{A1E2E787-39ED-F446-A6B8-B9A34BEC0E2C}" type="presOf" srcId="{F4A52513-2E84-B44A-B10D-99CF4D5C2F9E}" destId="{A3205558-5CEF-F04B-976B-3FBA49AC80A1}" srcOrd="0" destOrd="0" presId="urn:microsoft.com/office/officeart/2009/layout/CircleArrowProcess"/>
    <dgm:cxn modelId="{91156EA9-5951-9D41-AB21-C610F880CEFD}" srcId="{C1235ABF-1608-AF42-A2E0-B34F55056478}" destId="{DC680ABF-1284-254B-889F-1CFABEE96453}" srcOrd="1" destOrd="0" parTransId="{3BF69A94-5589-1D44-9F26-20B0408C7296}" sibTransId="{DE6460AC-AA1A-3E42-AA7C-A22366641ABC}"/>
    <dgm:cxn modelId="{4C0E8CB7-277D-D248-8159-83CD314D5CDE}" type="presOf" srcId="{DC680ABF-1284-254B-889F-1CFABEE96453}" destId="{11C46B62-1A5C-6E4D-A081-814801C12EF5}" srcOrd="0" destOrd="1" presId="urn:microsoft.com/office/officeart/2009/layout/CircleArrowProcess"/>
    <dgm:cxn modelId="{F5D57E0D-C231-CD49-920E-7BF854A21CA8}" type="presParOf" srcId="{A3205558-5CEF-F04B-976B-3FBA49AC80A1}" destId="{FB0340A8-6F17-0D40-9233-67115D77402E}" srcOrd="0" destOrd="0" presId="urn:microsoft.com/office/officeart/2009/layout/CircleArrowProcess"/>
    <dgm:cxn modelId="{DC8619F3-DCAD-C347-A84D-6903AA46AD91}" type="presParOf" srcId="{FB0340A8-6F17-0D40-9233-67115D77402E}" destId="{19426873-E6AF-1943-86FF-F0691E514558}" srcOrd="0" destOrd="0" presId="urn:microsoft.com/office/officeart/2009/layout/CircleArrowProcess"/>
    <dgm:cxn modelId="{751CB45A-9766-874E-A13A-8EBD05A55812}" type="presParOf" srcId="{A3205558-5CEF-F04B-976B-3FBA49AC80A1}" destId="{11C46B62-1A5C-6E4D-A081-814801C12EF5}" srcOrd="1" destOrd="0" presId="urn:microsoft.com/office/officeart/2009/layout/CircleArrowProcess"/>
    <dgm:cxn modelId="{D02AD6AD-2CD7-194B-936B-CBB9873D8172}" type="presParOf" srcId="{A3205558-5CEF-F04B-976B-3FBA49AC80A1}" destId="{8466347F-D6BD-9745-B42C-58EF64924040}" srcOrd="2"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1611E-D5FB-489A-8F42-92A0B82A8FD7}">
      <dsp:nvSpPr>
        <dsp:cNvPr id="0" name=""/>
        <dsp:cNvSpPr/>
      </dsp:nvSpPr>
      <dsp:spPr>
        <a:xfrm>
          <a:off x="1354016" y="507350"/>
          <a:ext cx="3387966" cy="3387966"/>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9DA6DD-6D68-4F89-9F39-A58A3C491E5D}">
      <dsp:nvSpPr>
        <dsp:cNvPr id="0" name=""/>
        <dsp:cNvSpPr/>
      </dsp:nvSpPr>
      <dsp:spPr>
        <a:xfrm>
          <a:off x="1354016" y="507350"/>
          <a:ext cx="3387966" cy="3387966"/>
        </a:xfrm>
        <a:prstGeom prst="blockArc">
          <a:avLst>
            <a:gd name="adj1" fmla="val 5400000"/>
            <a:gd name="adj2" fmla="val 108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31A651-B26F-499F-90E8-D55174F473CD}">
      <dsp:nvSpPr>
        <dsp:cNvPr id="0" name=""/>
        <dsp:cNvSpPr/>
      </dsp:nvSpPr>
      <dsp:spPr>
        <a:xfrm>
          <a:off x="1354016" y="507350"/>
          <a:ext cx="3387966" cy="3387966"/>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4AC456C-752B-4009-BA51-11363AF9DB91}">
      <dsp:nvSpPr>
        <dsp:cNvPr id="0" name=""/>
        <dsp:cNvSpPr/>
      </dsp:nvSpPr>
      <dsp:spPr>
        <a:xfrm>
          <a:off x="1354016" y="507350"/>
          <a:ext cx="3387966" cy="3387966"/>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69852B-D92F-47BF-9DD0-0E4EA1C2A7B6}">
      <dsp:nvSpPr>
        <dsp:cNvPr id="0" name=""/>
        <dsp:cNvSpPr/>
      </dsp:nvSpPr>
      <dsp:spPr>
        <a:xfrm>
          <a:off x="2268140" y="1421474"/>
          <a:ext cx="1559718" cy="15597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fr-FR" sz="2900" kern="1200"/>
            <a:t>Social Sites</a:t>
          </a:r>
        </a:p>
      </dsp:txBody>
      <dsp:txXfrm>
        <a:off x="2496555" y="1649889"/>
        <a:ext cx="1102888" cy="1102888"/>
      </dsp:txXfrm>
    </dsp:sp>
    <dsp:sp modelId="{C41546C8-6498-4E18-872F-3B260C696083}">
      <dsp:nvSpPr>
        <dsp:cNvPr id="0" name=""/>
        <dsp:cNvSpPr/>
      </dsp:nvSpPr>
      <dsp:spPr>
        <a:xfrm>
          <a:off x="2502098" y="753"/>
          <a:ext cx="1091803" cy="1091803"/>
        </a:xfrm>
        <a:prstGeom prst="ellipse">
          <a:avLst/>
        </a:prstGeom>
        <a:solidFill>
          <a:srgbClr val="DA6A1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Collaborative tagging</a:t>
          </a:r>
          <a:endParaRPr lang="fr-FR" sz="1000" kern="1200"/>
        </a:p>
      </dsp:txBody>
      <dsp:txXfrm>
        <a:off x="2661989" y="160644"/>
        <a:ext cx="772021" cy="772021"/>
      </dsp:txXfrm>
    </dsp:sp>
    <dsp:sp modelId="{45964537-D97A-4A5F-AA48-C5C4171970B5}">
      <dsp:nvSpPr>
        <dsp:cNvPr id="0" name=""/>
        <dsp:cNvSpPr/>
      </dsp:nvSpPr>
      <dsp:spPr>
        <a:xfrm>
          <a:off x="4156776" y="1655431"/>
          <a:ext cx="1091803" cy="1091803"/>
        </a:xfrm>
        <a:prstGeom prst="ellipse">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t>Blogging sites</a:t>
          </a:r>
          <a:endParaRPr lang="fr-FR" sz="1000" kern="1200"/>
        </a:p>
      </dsp:txBody>
      <dsp:txXfrm>
        <a:off x="4316667" y="1815322"/>
        <a:ext cx="772021" cy="772021"/>
      </dsp:txXfrm>
    </dsp:sp>
    <dsp:sp modelId="{F5FF61E4-E04A-40AB-9C9D-5F853631C0CE}">
      <dsp:nvSpPr>
        <dsp:cNvPr id="0" name=""/>
        <dsp:cNvSpPr/>
      </dsp:nvSpPr>
      <dsp:spPr>
        <a:xfrm>
          <a:off x="2502098" y="3310110"/>
          <a:ext cx="1091803" cy="1091803"/>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Social networking</a:t>
          </a:r>
          <a:endParaRPr lang="fr-FR" sz="1200" kern="1200"/>
        </a:p>
      </dsp:txBody>
      <dsp:txXfrm>
        <a:off x="2661989" y="3470001"/>
        <a:ext cx="772021" cy="772021"/>
      </dsp:txXfrm>
    </dsp:sp>
    <dsp:sp modelId="{FDEDC988-BC51-4FD1-988F-FC143323471E}">
      <dsp:nvSpPr>
        <dsp:cNvPr id="0" name=""/>
        <dsp:cNvSpPr/>
      </dsp:nvSpPr>
      <dsp:spPr>
        <a:xfrm>
          <a:off x="847420" y="1655431"/>
          <a:ext cx="1091803" cy="1091803"/>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fr-FR" sz="1000" kern="1200"/>
            <a:t>Other Services</a:t>
          </a:r>
        </a:p>
      </dsp:txBody>
      <dsp:txXfrm>
        <a:off x="1007311" y="1815322"/>
        <a:ext cx="772021" cy="772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A76A-E745-6341-8A8E-C15F6A821E81}">
      <dsp:nvSpPr>
        <dsp:cNvPr id="0" name=""/>
        <dsp:cNvSpPr/>
      </dsp:nvSpPr>
      <dsp:spPr>
        <a:xfrm>
          <a:off x="4968" y="1806676"/>
          <a:ext cx="1904731" cy="547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Navigation</a:t>
          </a:r>
        </a:p>
      </dsp:txBody>
      <dsp:txXfrm>
        <a:off x="4968" y="1806676"/>
        <a:ext cx="1904731" cy="547200"/>
      </dsp:txXfrm>
    </dsp:sp>
    <dsp:sp modelId="{0211742D-7B09-1244-B9EC-207F48B1C2A7}">
      <dsp:nvSpPr>
        <dsp:cNvPr id="0" name=""/>
        <dsp:cNvSpPr/>
      </dsp:nvSpPr>
      <dsp:spPr>
        <a:xfrm>
          <a:off x="4968" y="2353877"/>
          <a:ext cx="1904731" cy="109525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Google </a:t>
          </a:r>
          <a:r>
            <a:rPr lang="fr-FR" sz="1900" kern="1200" err="1"/>
            <a:t>Maps</a:t>
          </a:r>
          <a:endParaRPr lang="fr-FR" sz="1900" kern="1200"/>
        </a:p>
        <a:p>
          <a:pPr marL="171450" lvl="1" indent="-171450" algn="l" defTabSz="844550">
            <a:lnSpc>
              <a:spcPct val="90000"/>
            </a:lnSpc>
            <a:spcBef>
              <a:spcPct val="0"/>
            </a:spcBef>
            <a:spcAft>
              <a:spcPct val="15000"/>
            </a:spcAft>
            <a:buChar char="•"/>
          </a:pPr>
          <a:r>
            <a:rPr lang="fr-FR" sz="1900" kern="1200" err="1"/>
            <a:t>Waze</a:t>
          </a:r>
          <a:endParaRPr lang="fr-FR" sz="1900" kern="1200"/>
        </a:p>
      </dsp:txBody>
      <dsp:txXfrm>
        <a:off x="4968" y="2353877"/>
        <a:ext cx="1904731" cy="1095254"/>
      </dsp:txXfrm>
    </dsp:sp>
    <dsp:sp modelId="{F7C83468-8370-554E-A8E1-156D1E82E382}">
      <dsp:nvSpPr>
        <dsp:cNvPr id="0" name=""/>
        <dsp:cNvSpPr/>
      </dsp:nvSpPr>
      <dsp:spPr>
        <a:xfrm>
          <a:off x="2176363" y="1806676"/>
          <a:ext cx="1904731" cy="5472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err="1"/>
            <a:t>Weather</a:t>
          </a:r>
          <a:endParaRPr lang="fr-FR" sz="1900" kern="1200"/>
        </a:p>
      </dsp:txBody>
      <dsp:txXfrm>
        <a:off x="2176363" y="1806676"/>
        <a:ext cx="1904731" cy="547200"/>
      </dsp:txXfrm>
    </dsp:sp>
    <dsp:sp modelId="{99234642-DC4F-7C4E-9F86-4DAD52425A17}">
      <dsp:nvSpPr>
        <dsp:cNvPr id="0" name=""/>
        <dsp:cNvSpPr/>
      </dsp:nvSpPr>
      <dsp:spPr>
        <a:xfrm>
          <a:off x="2176363" y="2353877"/>
          <a:ext cx="1904731" cy="109525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a:t>Yahoo! </a:t>
          </a:r>
          <a:r>
            <a:rPr lang="fr-FR" sz="1900" kern="1200" err="1"/>
            <a:t>Weather</a:t>
          </a:r>
          <a:endParaRPr lang="fr-FR" sz="1900" kern="1200"/>
        </a:p>
      </dsp:txBody>
      <dsp:txXfrm>
        <a:off x="2176363" y="2353877"/>
        <a:ext cx="1904731" cy="1095254"/>
      </dsp:txXfrm>
    </dsp:sp>
    <dsp:sp modelId="{73FC0582-2982-E843-95DD-EF82F510301F}">
      <dsp:nvSpPr>
        <dsp:cNvPr id="0" name=""/>
        <dsp:cNvSpPr/>
      </dsp:nvSpPr>
      <dsp:spPr>
        <a:xfrm>
          <a:off x="4347757" y="1806676"/>
          <a:ext cx="1904731" cy="547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To </a:t>
          </a:r>
          <a:r>
            <a:rPr lang="fr-FR" sz="1900" kern="1200" err="1"/>
            <a:t>visit</a:t>
          </a:r>
          <a:endParaRPr lang="fr-FR" sz="1900" kern="1200"/>
        </a:p>
      </dsp:txBody>
      <dsp:txXfrm>
        <a:off x="4347757" y="1806676"/>
        <a:ext cx="1904731" cy="547200"/>
      </dsp:txXfrm>
    </dsp:sp>
    <dsp:sp modelId="{A530F1A2-03A8-6D4C-9B3A-F82BB1CFC99A}">
      <dsp:nvSpPr>
        <dsp:cNvPr id="0" name=""/>
        <dsp:cNvSpPr/>
      </dsp:nvSpPr>
      <dsp:spPr>
        <a:xfrm>
          <a:off x="4347757" y="2353877"/>
          <a:ext cx="1904731" cy="109525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err="1"/>
            <a:t>Foursquare</a:t>
          </a:r>
          <a:endParaRPr lang="fr-FR" sz="1900" kern="1200"/>
        </a:p>
        <a:p>
          <a:pPr marL="171450" lvl="1" indent="-171450" algn="l" defTabSz="844550">
            <a:lnSpc>
              <a:spcPct val="90000"/>
            </a:lnSpc>
            <a:spcBef>
              <a:spcPct val="0"/>
            </a:spcBef>
            <a:spcAft>
              <a:spcPct val="15000"/>
            </a:spcAft>
            <a:buChar char="•"/>
          </a:pPr>
          <a:r>
            <a:rPr lang="fr-FR" sz="1900" kern="1200" err="1"/>
            <a:t>TripAdvisor</a:t>
          </a:r>
          <a:endParaRPr lang="fr-FR" sz="1900" kern="1200"/>
        </a:p>
        <a:p>
          <a:pPr marL="171450" lvl="1" indent="-171450" algn="l" defTabSz="844550">
            <a:lnSpc>
              <a:spcPct val="90000"/>
            </a:lnSpc>
            <a:spcBef>
              <a:spcPct val="0"/>
            </a:spcBef>
            <a:spcAft>
              <a:spcPct val="15000"/>
            </a:spcAft>
            <a:buChar char="•"/>
          </a:pPr>
          <a:r>
            <a:rPr lang="fr-FR" sz="1900" kern="1200" err="1"/>
            <a:t>Yelp</a:t>
          </a:r>
          <a:endParaRPr lang="fr-FR" sz="1900" kern="1200"/>
        </a:p>
      </dsp:txBody>
      <dsp:txXfrm>
        <a:off x="4347757" y="2353877"/>
        <a:ext cx="1904731" cy="1095254"/>
      </dsp:txXfrm>
    </dsp:sp>
    <dsp:sp modelId="{79E06F58-2935-2D41-A693-B51470A205CA}">
      <dsp:nvSpPr>
        <dsp:cNvPr id="0" name=""/>
        <dsp:cNvSpPr/>
      </dsp:nvSpPr>
      <dsp:spPr>
        <a:xfrm>
          <a:off x="6519151" y="1806676"/>
          <a:ext cx="1904731" cy="54720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Games</a:t>
          </a:r>
        </a:p>
      </dsp:txBody>
      <dsp:txXfrm>
        <a:off x="6519151" y="1806676"/>
        <a:ext cx="1904731" cy="547200"/>
      </dsp:txXfrm>
    </dsp:sp>
    <dsp:sp modelId="{9885D552-CB5E-1A41-A3BF-5BF611579607}">
      <dsp:nvSpPr>
        <dsp:cNvPr id="0" name=""/>
        <dsp:cNvSpPr/>
      </dsp:nvSpPr>
      <dsp:spPr>
        <a:xfrm>
          <a:off x="6519151" y="2353877"/>
          <a:ext cx="1904731" cy="1095254"/>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FR" sz="1900" kern="1200" err="1"/>
            <a:t>Pokemon</a:t>
          </a:r>
          <a:r>
            <a:rPr lang="fr-FR" sz="1900" kern="1200"/>
            <a:t> GO</a:t>
          </a:r>
        </a:p>
        <a:p>
          <a:pPr marL="171450" lvl="1" indent="-171450" algn="l" defTabSz="844550">
            <a:lnSpc>
              <a:spcPct val="90000"/>
            </a:lnSpc>
            <a:spcBef>
              <a:spcPct val="0"/>
            </a:spcBef>
            <a:spcAft>
              <a:spcPct val="15000"/>
            </a:spcAft>
            <a:buChar char="•"/>
          </a:pPr>
          <a:r>
            <a:rPr lang="fr-FR" sz="1900" kern="1200"/>
            <a:t>City Domination</a:t>
          </a:r>
        </a:p>
      </dsp:txBody>
      <dsp:txXfrm>
        <a:off x="6519151" y="2353877"/>
        <a:ext cx="1904731" cy="1095254"/>
      </dsp:txXfrm>
    </dsp:sp>
    <dsp:sp modelId="{6652CB82-983E-4942-AE8A-C08CDE40F083}">
      <dsp:nvSpPr>
        <dsp:cNvPr id="0" name=""/>
        <dsp:cNvSpPr/>
      </dsp:nvSpPr>
      <dsp:spPr>
        <a:xfrm>
          <a:off x="8690545" y="1806676"/>
          <a:ext cx="1904731" cy="547200"/>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Crowdsourcing</a:t>
          </a:r>
        </a:p>
      </dsp:txBody>
      <dsp:txXfrm>
        <a:off x="8690545" y="1806676"/>
        <a:ext cx="1904731" cy="547200"/>
      </dsp:txXfrm>
    </dsp:sp>
    <dsp:sp modelId="{CD3337C7-D99A-E44A-8F69-2DD0D12B1B77}">
      <dsp:nvSpPr>
        <dsp:cNvPr id="0" name=""/>
        <dsp:cNvSpPr/>
      </dsp:nvSpPr>
      <dsp:spPr>
        <a:xfrm>
          <a:off x="8690545" y="2353877"/>
          <a:ext cx="1904731" cy="1095254"/>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A76A-E745-6341-8A8E-C15F6A821E81}">
      <dsp:nvSpPr>
        <dsp:cNvPr id="0" name=""/>
        <dsp:cNvSpPr/>
      </dsp:nvSpPr>
      <dsp:spPr>
        <a:xfrm>
          <a:off x="34" y="107516"/>
          <a:ext cx="3290961" cy="1309447"/>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fr-FR" sz="3800" kern="1200"/>
            <a:t>No publication</a:t>
          </a:r>
        </a:p>
      </dsp:txBody>
      <dsp:txXfrm>
        <a:off x="34" y="107516"/>
        <a:ext cx="3290961" cy="1309447"/>
      </dsp:txXfrm>
    </dsp:sp>
    <dsp:sp modelId="{0211742D-7B09-1244-B9EC-207F48B1C2A7}">
      <dsp:nvSpPr>
        <dsp:cNvPr id="0" name=""/>
        <dsp:cNvSpPr/>
      </dsp:nvSpPr>
      <dsp:spPr>
        <a:xfrm>
          <a:off x="34" y="1416963"/>
          <a:ext cx="3290961" cy="166896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83468-8370-554E-A8E1-156D1E82E382}">
      <dsp:nvSpPr>
        <dsp:cNvPr id="0" name=""/>
        <dsp:cNvSpPr/>
      </dsp:nvSpPr>
      <dsp:spPr>
        <a:xfrm>
          <a:off x="3751730" y="107516"/>
          <a:ext cx="3290961" cy="1309447"/>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fr-FR" sz="3800" kern="1200" dirty="0"/>
            <a:t>Protection</a:t>
          </a:r>
        </a:p>
      </dsp:txBody>
      <dsp:txXfrm>
        <a:off x="3751730" y="107516"/>
        <a:ext cx="3290961" cy="1309447"/>
      </dsp:txXfrm>
    </dsp:sp>
    <dsp:sp modelId="{99234642-DC4F-7C4E-9F86-4DAD52425A17}">
      <dsp:nvSpPr>
        <dsp:cNvPr id="0" name=""/>
        <dsp:cNvSpPr/>
      </dsp:nvSpPr>
      <dsp:spPr>
        <a:xfrm>
          <a:off x="3751730" y="1416963"/>
          <a:ext cx="3290961" cy="166896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A76A-E745-6341-8A8E-C15F6A821E81}">
      <dsp:nvSpPr>
        <dsp:cNvPr id="0" name=""/>
        <dsp:cNvSpPr/>
      </dsp:nvSpPr>
      <dsp:spPr>
        <a:xfrm>
          <a:off x="2200" y="796800"/>
          <a:ext cx="2145830" cy="633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strike="sngStrike" kern="1200"/>
            <a:t>No publication</a:t>
          </a:r>
        </a:p>
      </dsp:txBody>
      <dsp:txXfrm>
        <a:off x="2200" y="796800"/>
        <a:ext cx="2145830" cy="633600"/>
      </dsp:txXfrm>
    </dsp:sp>
    <dsp:sp modelId="{0211742D-7B09-1244-B9EC-207F48B1C2A7}">
      <dsp:nvSpPr>
        <dsp:cNvPr id="0" name=""/>
        <dsp:cNvSpPr/>
      </dsp:nvSpPr>
      <dsp:spPr>
        <a:xfrm>
          <a:off x="2200" y="1430400"/>
          <a:ext cx="2145830" cy="96624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83468-8370-554E-A8E1-156D1E82E382}">
      <dsp:nvSpPr>
        <dsp:cNvPr id="0" name=""/>
        <dsp:cNvSpPr/>
      </dsp:nvSpPr>
      <dsp:spPr>
        <a:xfrm>
          <a:off x="2448447" y="796800"/>
          <a:ext cx="2145830" cy="633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strike="sngStrike" kern="1200" dirty="0"/>
            <a:t>Protection</a:t>
          </a:r>
        </a:p>
      </dsp:txBody>
      <dsp:txXfrm>
        <a:off x="2448447" y="796800"/>
        <a:ext cx="2145830" cy="633600"/>
      </dsp:txXfrm>
    </dsp:sp>
    <dsp:sp modelId="{99234642-DC4F-7C4E-9F86-4DAD52425A17}">
      <dsp:nvSpPr>
        <dsp:cNvPr id="0" name=""/>
        <dsp:cNvSpPr/>
      </dsp:nvSpPr>
      <dsp:spPr>
        <a:xfrm>
          <a:off x="2448447" y="1430400"/>
          <a:ext cx="2145830" cy="96624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83A80-92D6-F94A-B2BD-7D9CA01A5006}">
      <dsp:nvSpPr>
        <dsp:cNvPr id="0" name=""/>
        <dsp:cNvSpPr/>
      </dsp:nvSpPr>
      <dsp:spPr>
        <a:xfrm>
          <a:off x="4894694" y="796800"/>
          <a:ext cx="2145830" cy="6336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kern="1200" dirty="0"/>
            <a:t>Anonymisation</a:t>
          </a:r>
        </a:p>
      </dsp:txBody>
      <dsp:txXfrm>
        <a:off x="4894694" y="796800"/>
        <a:ext cx="2145830" cy="633600"/>
      </dsp:txXfrm>
    </dsp:sp>
    <dsp:sp modelId="{B6B7C956-2927-4D4C-B0D2-63C0DD255871}">
      <dsp:nvSpPr>
        <dsp:cNvPr id="0" name=""/>
        <dsp:cNvSpPr/>
      </dsp:nvSpPr>
      <dsp:spPr>
        <a:xfrm>
          <a:off x="4894694" y="1430400"/>
          <a:ext cx="2145830" cy="96624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endParaRPr lang="fr-FR" sz="2200" kern="1200"/>
        </a:p>
      </dsp:txBody>
      <dsp:txXfrm>
        <a:off x="4894694" y="1430400"/>
        <a:ext cx="2145830" cy="966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9A76A-E745-6341-8A8E-C15F6A821E81}">
      <dsp:nvSpPr>
        <dsp:cNvPr id="0" name=""/>
        <dsp:cNvSpPr/>
      </dsp:nvSpPr>
      <dsp:spPr>
        <a:xfrm>
          <a:off x="2200" y="796800"/>
          <a:ext cx="2145830" cy="633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strike="sngStrike" kern="1200"/>
            <a:t>No publication</a:t>
          </a:r>
        </a:p>
      </dsp:txBody>
      <dsp:txXfrm>
        <a:off x="2200" y="796800"/>
        <a:ext cx="2145830" cy="633600"/>
      </dsp:txXfrm>
    </dsp:sp>
    <dsp:sp modelId="{0211742D-7B09-1244-B9EC-207F48B1C2A7}">
      <dsp:nvSpPr>
        <dsp:cNvPr id="0" name=""/>
        <dsp:cNvSpPr/>
      </dsp:nvSpPr>
      <dsp:spPr>
        <a:xfrm>
          <a:off x="2200" y="1430400"/>
          <a:ext cx="2145830" cy="96624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C83468-8370-554E-A8E1-156D1E82E382}">
      <dsp:nvSpPr>
        <dsp:cNvPr id="0" name=""/>
        <dsp:cNvSpPr/>
      </dsp:nvSpPr>
      <dsp:spPr>
        <a:xfrm>
          <a:off x="2448447" y="796800"/>
          <a:ext cx="2145830" cy="633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strike="sngStrike" kern="1200" dirty="0"/>
            <a:t>Protection</a:t>
          </a:r>
        </a:p>
      </dsp:txBody>
      <dsp:txXfrm>
        <a:off x="2448447" y="796800"/>
        <a:ext cx="2145830" cy="633600"/>
      </dsp:txXfrm>
    </dsp:sp>
    <dsp:sp modelId="{99234642-DC4F-7C4E-9F86-4DAD52425A17}">
      <dsp:nvSpPr>
        <dsp:cNvPr id="0" name=""/>
        <dsp:cNvSpPr/>
      </dsp:nvSpPr>
      <dsp:spPr>
        <a:xfrm>
          <a:off x="2448447" y="1430400"/>
          <a:ext cx="2145830" cy="96624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83A80-92D6-F94A-B2BD-7D9CA01A5006}">
      <dsp:nvSpPr>
        <dsp:cNvPr id="0" name=""/>
        <dsp:cNvSpPr/>
      </dsp:nvSpPr>
      <dsp:spPr>
        <a:xfrm>
          <a:off x="4894694" y="796800"/>
          <a:ext cx="2145830" cy="6336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kern="1200" dirty="0"/>
            <a:t>Anonymisation</a:t>
          </a:r>
        </a:p>
      </dsp:txBody>
      <dsp:txXfrm>
        <a:off x="4894694" y="796800"/>
        <a:ext cx="2145830" cy="633600"/>
      </dsp:txXfrm>
    </dsp:sp>
    <dsp:sp modelId="{B6B7C956-2927-4D4C-B0D2-63C0DD255871}">
      <dsp:nvSpPr>
        <dsp:cNvPr id="0" name=""/>
        <dsp:cNvSpPr/>
      </dsp:nvSpPr>
      <dsp:spPr>
        <a:xfrm>
          <a:off x="4894694" y="1430400"/>
          <a:ext cx="2145830" cy="96624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endParaRPr lang="fr-FR" sz="2200" kern="1200"/>
        </a:p>
      </dsp:txBody>
      <dsp:txXfrm>
        <a:off x="4894694" y="1430400"/>
        <a:ext cx="2145830" cy="9662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26873-E6AF-1943-86FF-F0691E514558}">
      <dsp:nvSpPr>
        <dsp:cNvPr id="0" name=""/>
        <dsp:cNvSpPr/>
      </dsp:nvSpPr>
      <dsp:spPr>
        <a:xfrm>
          <a:off x="950529" y="0"/>
          <a:ext cx="2455721" cy="2456267"/>
        </a:xfrm>
        <a:prstGeom prst="circularArrow">
          <a:avLst>
            <a:gd name="adj1" fmla="val 10980"/>
            <a:gd name="adj2" fmla="val 1142322"/>
            <a:gd name="adj3" fmla="val 90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46B62-1A5C-6E4D-A081-814801C12EF5}">
      <dsp:nvSpPr>
        <dsp:cNvPr id="0" name=""/>
        <dsp:cNvSpPr/>
      </dsp:nvSpPr>
      <dsp:spPr>
        <a:xfrm>
          <a:off x="3468426" y="765538"/>
          <a:ext cx="3895687" cy="982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err="1"/>
            <a:t>Improve</a:t>
          </a:r>
          <a:r>
            <a:rPr lang="fr-FR" sz="1800" kern="1200"/>
            <a:t> </a:t>
          </a:r>
          <a:r>
            <a:rPr lang="fr-FR" sz="1800" kern="1200" err="1"/>
            <a:t>provided</a:t>
          </a:r>
          <a:r>
            <a:rPr lang="fr-FR" sz="1800" kern="1200"/>
            <a:t> services</a:t>
          </a:r>
        </a:p>
        <a:p>
          <a:pPr marL="171450" lvl="1" indent="-171450" algn="l" defTabSz="800100">
            <a:lnSpc>
              <a:spcPct val="90000"/>
            </a:lnSpc>
            <a:spcBef>
              <a:spcPct val="0"/>
            </a:spcBef>
            <a:spcAft>
              <a:spcPct val="15000"/>
            </a:spcAft>
            <a:buChar char="•"/>
          </a:pPr>
          <a:r>
            <a:rPr lang="fr-FR" sz="1800" kern="1200"/>
            <a:t>Propose new services</a:t>
          </a:r>
        </a:p>
        <a:p>
          <a:pPr marL="171450" lvl="1" indent="-171450" algn="l" defTabSz="800100">
            <a:lnSpc>
              <a:spcPct val="90000"/>
            </a:lnSpc>
            <a:spcBef>
              <a:spcPct val="0"/>
            </a:spcBef>
            <a:spcAft>
              <a:spcPct val="15000"/>
            </a:spcAft>
            <a:buChar char="•"/>
          </a:pPr>
          <a:r>
            <a:rPr lang="fr-FR" sz="1800" b="1" kern="1200" err="1"/>
            <a:t>Make</a:t>
          </a:r>
          <a:r>
            <a:rPr lang="fr-FR" sz="1800" b="1" kern="1200"/>
            <a:t> </a:t>
          </a:r>
          <a:r>
            <a:rPr lang="fr-FR" sz="1800" b="1" kern="1200" err="1"/>
            <a:t>benefit</a:t>
          </a:r>
          <a:r>
            <a:rPr lang="fr-FR" sz="1800" b="1" kern="1200"/>
            <a:t> by sharing data</a:t>
          </a:r>
        </a:p>
      </dsp:txBody>
      <dsp:txXfrm>
        <a:off x="3468426" y="765538"/>
        <a:ext cx="3895687" cy="982752"/>
      </dsp:txXfrm>
    </dsp:sp>
    <dsp:sp modelId="{8466347F-D6BD-9745-B42C-58EF64924040}">
      <dsp:nvSpPr>
        <dsp:cNvPr id="0" name=""/>
        <dsp:cNvSpPr/>
      </dsp:nvSpPr>
      <dsp:spPr>
        <a:xfrm>
          <a:off x="1496359" y="889169"/>
          <a:ext cx="1370315" cy="685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kern="1200" err="1"/>
            <a:t>Collect</a:t>
          </a:r>
          <a:r>
            <a:rPr lang="fr-FR" sz="1500" kern="1200"/>
            <a:t>/Analyse Data</a:t>
          </a:r>
        </a:p>
      </dsp:txBody>
      <dsp:txXfrm>
        <a:off x="1496359" y="889169"/>
        <a:ext cx="1370315" cy="68505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CCF4F9D-81F1-FF5F-6467-3C75210481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BF6B2E2-625E-1531-71DD-1CF0ACE918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FFED08-D289-6E43-86E3-D91E4986F477}" type="datetimeFigureOut">
              <a:rPr lang="fr-FR" smtClean="0"/>
              <a:t>24/10/2025</a:t>
            </a:fld>
            <a:endParaRPr lang="fr-FR"/>
          </a:p>
        </p:txBody>
      </p:sp>
      <p:sp>
        <p:nvSpPr>
          <p:cNvPr id="4" name="Espace réservé du pied de page 3">
            <a:extLst>
              <a:ext uri="{FF2B5EF4-FFF2-40B4-BE49-F238E27FC236}">
                <a16:creationId xmlns:a16="http://schemas.microsoft.com/office/drawing/2014/main" id="{01F05C05-557A-E068-3FAA-6C8FAB10CA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95FF16D-A4D9-4749-B0B7-1F37A5AD5E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E9727D-777E-304F-AAAF-1AFEA9D2B404}" type="slidenum">
              <a:rPr lang="fr-FR" smtClean="0"/>
              <a:t>‹N°›</a:t>
            </a:fld>
            <a:endParaRPr lang="fr-FR"/>
          </a:p>
        </p:txBody>
      </p:sp>
    </p:spTree>
    <p:extLst>
      <p:ext uri="{BB962C8B-B14F-4D97-AF65-F5344CB8AC3E}">
        <p14:creationId xmlns:p14="http://schemas.microsoft.com/office/powerpoint/2010/main" val="119920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301C62C0-E932-375F-0357-92C81713C032}"/>
            </a:ext>
          </a:extLst>
        </p:cNvPr>
        <p:cNvGrpSpPr/>
        <p:nvPr/>
      </p:nvGrpSpPr>
      <p:grpSpPr>
        <a:xfrm>
          <a:off x="0" y="0"/>
          <a:ext cx="0" cy="0"/>
          <a:chOff x="0" y="0"/>
          <a:chExt cx="0" cy="0"/>
        </a:xfrm>
      </p:grpSpPr>
      <p:sp>
        <p:nvSpPr>
          <p:cNvPr id="338" name="Google Shape;338;g34bf77416a9_1_715:notes">
            <a:extLst>
              <a:ext uri="{FF2B5EF4-FFF2-40B4-BE49-F238E27FC236}">
                <a16:creationId xmlns:a16="http://schemas.microsoft.com/office/drawing/2014/main" id="{6323B822-776A-0E2E-F989-4A15268503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34bf77416a9_1_715:notes">
            <a:extLst>
              <a:ext uri="{FF2B5EF4-FFF2-40B4-BE49-F238E27FC236}">
                <a16:creationId xmlns:a16="http://schemas.microsoft.com/office/drawing/2014/main" id="{5083769C-3F3F-5E25-14E3-7E63D121D00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buChar char="•"/>
            </a:pPr>
            <a:r>
              <a:rPr lang="en-US"/>
              <a:t>Alice, </a:t>
            </a:r>
            <a:r>
              <a:rPr lang="en-US" err="1"/>
              <a:t>étudiante</a:t>
            </a:r>
            <a:r>
              <a:rPr lang="en-US"/>
              <a:t> de 22 </a:t>
            </a:r>
            <a:r>
              <a:rPr lang="en-US" err="1"/>
              <a:t>ans</a:t>
            </a:r>
            <a:r>
              <a:rPr lang="en-US"/>
              <a:t>, </a:t>
            </a:r>
            <a:r>
              <a:rPr lang="en-US" err="1"/>
              <a:t>vient</a:t>
            </a:r>
            <a:r>
              <a:rPr lang="en-US"/>
              <a:t> tout </a:t>
            </a:r>
            <a:r>
              <a:rPr lang="en-US" err="1"/>
              <a:t>juste</a:t>
            </a:r>
            <a:r>
              <a:rPr lang="en-US"/>
              <a:t> de </a:t>
            </a:r>
            <a:r>
              <a:rPr lang="en-US" err="1"/>
              <a:t>s’inscrire</a:t>
            </a:r>
            <a:r>
              <a:rPr lang="en-US"/>
              <a:t> à </a:t>
            </a:r>
            <a:r>
              <a:rPr lang="en-US" err="1"/>
              <a:t>l’université</a:t>
            </a:r>
            <a:r>
              <a:rPr lang="en-US"/>
              <a:t>, loin de la </a:t>
            </a:r>
            <a:r>
              <a:rPr lang="en-US" err="1"/>
              <a:t>ville</a:t>
            </a:r>
            <a:r>
              <a:rPr lang="en-US"/>
              <a:t> de </a:t>
            </a:r>
            <a:r>
              <a:rPr lang="en-US" err="1"/>
              <a:t>ses</a:t>
            </a:r>
            <a:r>
              <a:rPr lang="en-US"/>
              <a:t> parents. Elle vit </a:t>
            </a:r>
            <a:r>
              <a:rPr lang="en-US" err="1"/>
              <a:t>seule</a:t>
            </a:r>
            <a:r>
              <a:rPr lang="en-US"/>
              <a:t> dans </a:t>
            </a:r>
            <a:r>
              <a:rPr lang="en-US" err="1"/>
              <a:t>une</a:t>
            </a:r>
            <a:r>
              <a:rPr lang="en-US"/>
              <a:t> </a:t>
            </a:r>
            <a:r>
              <a:rPr lang="en-US" err="1"/>
              <a:t>grande</a:t>
            </a:r>
            <a:r>
              <a:rPr lang="en-US"/>
              <a:t> </a:t>
            </a:r>
            <a:r>
              <a:rPr lang="en-US" err="1"/>
              <a:t>ville</a:t>
            </a:r>
            <a:r>
              <a:rPr lang="en-US"/>
              <a:t> </a:t>
            </a:r>
            <a:r>
              <a:rPr lang="en-US" err="1"/>
              <a:t>qu’elle</a:t>
            </a:r>
            <a:r>
              <a:rPr lang="en-US"/>
              <a:t> ne </a:t>
            </a:r>
            <a:r>
              <a:rPr lang="en-US" err="1"/>
              <a:t>connaît</a:t>
            </a:r>
            <a:r>
              <a:rPr lang="en-US"/>
              <a:t> pas encore bien. </a:t>
            </a:r>
            <a:r>
              <a:rPr lang="en-US" err="1"/>
              <a:t>Souvent</a:t>
            </a:r>
            <a:r>
              <a:rPr lang="en-US"/>
              <a:t>, </a:t>
            </a:r>
            <a:r>
              <a:rPr lang="en-US" err="1"/>
              <a:t>elle</a:t>
            </a:r>
            <a:r>
              <a:rPr lang="en-US"/>
              <a:t> </a:t>
            </a:r>
            <a:r>
              <a:rPr lang="en-US" err="1"/>
              <a:t>reste</a:t>
            </a:r>
            <a:r>
              <a:rPr lang="en-US"/>
              <a:t> tard à la bibliothèque </a:t>
            </a:r>
            <a:r>
              <a:rPr lang="en-US" err="1"/>
              <a:t>universitaire</a:t>
            </a:r>
            <a:r>
              <a:rPr lang="en-US"/>
              <a:t> pour </a:t>
            </a:r>
            <a:r>
              <a:rPr lang="en-US" err="1"/>
              <a:t>réviser</a:t>
            </a:r>
            <a:r>
              <a:rPr lang="en-US"/>
              <a:t>. Pour </a:t>
            </a:r>
            <a:r>
              <a:rPr lang="en-US" err="1"/>
              <a:t>rentrer</a:t>
            </a:r>
            <a:r>
              <a:rPr lang="en-US"/>
              <a:t> chez </a:t>
            </a:r>
            <a:r>
              <a:rPr lang="en-US" err="1"/>
              <a:t>elle</a:t>
            </a:r>
            <a:r>
              <a:rPr lang="en-US"/>
              <a:t>, </a:t>
            </a:r>
            <a:r>
              <a:rPr lang="en-US" err="1"/>
              <a:t>elle</a:t>
            </a:r>
            <a:r>
              <a:rPr lang="en-US"/>
              <a:t> </a:t>
            </a:r>
            <a:r>
              <a:rPr lang="en-US" err="1"/>
              <a:t>utilise</a:t>
            </a:r>
            <a:r>
              <a:rPr lang="en-US"/>
              <a:t> l' app Uber.</a:t>
            </a:r>
            <a:br>
              <a:rPr lang="en-US"/>
            </a:br>
            <a:r>
              <a:rPr lang="en-US"/>
              <a:t>Sans le savoir, </a:t>
            </a:r>
            <a:r>
              <a:rPr lang="en-US" err="1"/>
              <a:t>ses</a:t>
            </a:r>
            <a:r>
              <a:rPr lang="en-US"/>
              <a:t> </a:t>
            </a:r>
            <a:r>
              <a:rPr lang="en-US" err="1"/>
              <a:t>trajets</a:t>
            </a:r>
            <a:r>
              <a:rPr lang="en-US"/>
              <a:t> </a:t>
            </a:r>
            <a:r>
              <a:rPr lang="en-US" err="1"/>
              <a:t>deviennent</a:t>
            </a:r>
            <a:r>
              <a:rPr lang="en-US"/>
              <a:t> </a:t>
            </a:r>
            <a:r>
              <a:rPr lang="en-US" err="1"/>
              <a:t>routiniers</a:t>
            </a:r>
            <a:r>
              <a:rPr lang="en-US"/>
              <a:t> et </a:t>
            </a:r>
            <a:r>
              <a:rPr lang="en-US" err="1"/>
              <a:t>prévisibles</a:t>
            </a:r>
            <a:r>
              <a:rPr lang="en-US"/>
              <a:t> : </a:t>
            </a:r>
            <a:r>
              <a:rPr lang="en-US" err="1"/>
              <a:t>même</a:t>
            </a:r>
            <a:r>
              <a:rPr lang="en-US"/>
              <a:t> </a:t>
            </a:r>
            <a:r>
              <a:rPr lang="en-US" err="1"/>
              <a:t>heure</a:t>
            </a:r>
            <a:r>
              <a:rPr lang="en-US"/>
              <a:t>, </a:t>
            </a:r>
            <a:r>
              <a:rPr lang="en-US" err="1"/>
              <a:t>même</a:t>
            </a:r>
            <a:r>
              <a:rPr lang="en-US"/>
              <a:t> </a:t>
            </a:r>
            <a:r>
              <a:rPr lang="en-US" err="1"/>
              <a:t>itinéraire</a:t>
            </a:r>
            <a:r>
              <a:rPr lang="en-US"/>
              <a:t>, </a:t>
            </a:r>
            <a:r>
              <a:rPr lang="en-US" err="1"/>
              <a:t>même</a:t>
            </a:r>
            <a:r>
              <a:rPr lang="en-US"/>
              <a:t> destination. Ce </a:t>
            </a:r>
            <a:r>
              <a:rPr lang="en-US" err="1"/>
              <a:t>schéma</a:t>
            </a:r>
            <a:r>
              <a:rPr lang="en-US"/>
              <a:t>, </a:t>
            </a:r>
            <a:r>
              <a:rPr lang="en-US" err="1"/>
              <a:t>en</a:t>
            </a:r>
            <a:r>
              <a:rPr lang="en-US"/>
              <a:t> </a:t>
            </a:r>
            <a:r>
              <a:rPr lang="en-US" err="1"/>
              <a:t>apparence</a:t>
            </a:r>
            <a:r>
              <a:rPr lang="en-US"/>
              <a:t> banal, </a:t>
            </a:r>
            <a:r>
              <a:rPr lang="en-US" err="1"/>
              <a:t>pourrait</a:t>
            </a:r>
            <a:r>
              <a:rPr lang="en-US"/>
              <a:t> </a:t>
            </a:r>
            <a:r>
              <a:rPr lang="en-US" err="1"/>
              <a:t>permettre</a:t>
            </a:r>
            <a:r>
              <a:rPr lang="en-US"/>
              <a:t> </a:t>
            </a:r>
            <a:r>
              <a:rPr lang="en-US" err="1"/>
              <a:t>d’identifier</a:t>
            </a:r>
            <a:r>
              <a:rPr lang="en-US"/>
              <a:t> son domicile, </a:t>
            </a:r>
            <a:r>
              <a:rPr lang="en-US" err="1"/>
              <a:t>ses</a:t>
            </a:r>
            <a:r>
              <a:rPr lang="en-US"/>
              <a:t> habitudes, et la </a:t>
            </a:r>
            <a:r>
              <a:rPr lang="en-US" err="1"/>
              <a:t>rendre</a:t>
            </a:r>
            <a:r>
              <a:rPr lang="en-US"/>
              <a:t> </a:t>
            </a:r>
            <a:r>
              <a:rPr lang="en-US" err="1"/>
              <a:t>vulnérable</a:t>
            </a:r>
            <a:r>
              <a:rPr lang="en-US"/>
              <a:t> </a:t>
            </a:r>
            <a:r>
              <a:rPr lang="en-US" err="1"/>
              <a:t>si</a:t>
            </a:r>
            <a:r>
              <a:rPr lang="en-US"/>
              <a:t> </a:t>
            </a:r>
            <a:r>
              <a:rPr lang="en-US" err="1"/>
              <a:t>ses</a:t>
            </a:r>
            <a:r>
              <a:rPr lang="en-US"/>
              <a:t> données de </a:t>
            </a:r>
            <a:r>
              <a:rPr lang="en-US" err="1"/>
              <a:t>localisation</a:t>
            </a:r>
            <a:r>
              <a:rPr lang="en-US"/>
              <a:t> </a:t>
            </a:r>
            <a:r>
              <a:rPr lang="en-US" err="1"/>
              <a:t>venaient</a:t>
            </a:r>
            <a:r>
              <a:rPr lang="en-US"/>
              <a:t> à </a:t>
            </a:r>
            <a:r>
              <a:rPr lang="en-US" err="1"/>
              <a:t>être</a:t>
            </a:r>
            <a:r>
              <a:rPr lang="en-US"/>
              <a:t> mal </a:t>
            </a:r>
            <a:r>
              <a:rPr lang="en-US" err="1"/>
              <a:t>utilisées</a:t>
            </a:r>
            <a:r>
              <a:rPr lang="en-US"/>
              <a:t> </a:t>
            </a:r>
            <a:r>
              <a:rPr lang="en-US" err="1"/>
              <a:t>ou</a:t>
            </a:r>
            <a:r>
              <a:rPr lang="en-US"/>
              <a:t> </a:t>
            </a:r>
            <a:r>
              <a:rPr lang="en-US" err="1"/>
              <a:t>exposées</a:t>
            </a:r>
            <a:r>
              <a:rPr lang="en-US"/>
              <a:t>.</a:t>
            </a:r>
          </a:p>
          <a:p>
            <a:endParaRPr lang="en-US"/>
          </a:p>
          <a:p>
            <a:pPr>
              <a:buChar char="•"/>
            </a:pPr>
            <a:r>
              <a:rPr lang="en-US"/>
              <a:t>Bob, chauffeur </a:t>
            </a:r>
            <a:r>
              <a:rPr lang="en-US" err="1"/>
              <a:t>indépendant</a:t>
            </a:r>
            <a:r>
              <a:rPr lang="en-US"/>
              <a:t>, </a:t>
            </a:r>
            <a:r>
              <a:rPr lang="en-US" err="1"/>
              <a:t>travaille</a:t>
            </a:r>
            <a:r>
              <a:rPr lang="en-US"/>
              <a:t> plus de 10 </a:t>
            </a:r>
            <a:r>
              <a:rPr lang="en-US" err="1"/>
              <a:t>heures</a:t>
            </a:r>
            <a:r>
              <a:rPr lang="en-US"/>
              <a:t> par jour pour </a:t>
            </a:r>
            <a:r>
              <a:rPr lang="en-US" err="1"/>
              <a:t>subvenir</a:t>
            </a:r>
            <a:r>
              <a:rPr lang="en-US"/>
              <a:t> aux </a:t>
            </a:r>
            <a:r>
              <a:rPr lang="en-US" err="1"/>
              <a:t>besoins</a:t>
            </a:r>
            <a:r>
              <a:rPr lang="en-US"/>
              <a:t> de </a:t>
            </a:r>
            <a:r>
              <a:rPr lang="en-US" err="1"/>
              <a:t>sa</a:t>
            </a:r>
            <a:r>
              <a:rPr lang="en-US"/>
              <a:t> </a:t>
            </a:r>
            <a:r>
              <a:rPr lang="en-US" err="1"/>
              <a:t>famille</a:t>
            </a:r>
            <a:r>
              <a:rPr lang="en-US"/>
              <a:t>. Son </a:t>
            </a:r>
            <a:r>
              <a:rPr lang="en-US" err="1"/>
              <a:t>activité</a:t>
            </a:r>
            <a:r>
              <a:rPr lang="en-US"/>
              <a:t> </a:t>
            </a:r>
            <a:r>
              <a:rPr lang="en-US" err="1"/>
              <a:t>dépend</a:t>
            </a:r>
            <a:r>
              <a:rPr lang="en-US"/>
              <a:t> </a:t>
            </a:r>
            <a:r>
              <a:rPr lang="en-US" err="1"/>
              <a:t>entièrement</a:t>
            </a:r>
            <a:r>
              <a:rPr lang="en-US"/>
              <a:t> </a:t>
            </a:r>
            <a:r>
              <a:rPr lang="en-US" err="1"/>
              <a:t>d’une</a:t>
            </a:r>
            <a:r>
              <a:rPr lang="en-US"/>
              <a:t> application de transport qui </a:t>
            </a:r>
            <a:r>
              <a:rPr lang="en-US" err="1"/>
              <a:t>enregistre</a:t>
            </a:r>
            <a:r>
              <a:rPr lang="en-US"/>
              <a:t> </a:t>
            </a:r>
            <a:r>
              <a:rPr lang="en-US" err="1"/>
              <a:t>tous</a:t>
            </a:r>
            <a:r>
              <a:rPr lang="en-US"/>
              <a:t> </a:t>
            </a:r>
            <a:r>
              <a:rPr lang="en-US" err="1"/>
              <a:t>ses</a:t>
            </a:r>
            <a:r>
              <a:rPr lang="en-US"/>
              <a:t> </a:t>
            </a:r>
            <a:r>
              <a:rPr lang="en-US" err="1"/>
              <a:t>déplacements</a:t>
            </a:r>
            <a:r>
              <a:rPr lang="en-US"/>
              <a:t> : les </a:t>
            </a:r>
            <a:r>
              <a:rPr lang="en-US" err="1"/>
              <a:t>lieux</a:t>
            </a:r>
            <a:r>
              <a:rPr lang="en-US"/>
              <a:t> </a:t>
            </a:r>
            <a:r>
              <a:rPr lang="en-US" err="1"/>
              <a:t>où</a:t>
            </a:r>
            <a:r>
              <a:rPr lang="en-US"/>
              <a:t> il </a:t>
            </a:r>
            <a:r>
              <a:rPr lang="en-US" err="1"/>
              <a:t>circule</a:t>
            </a:r>
            <a:r>
              <a:rPr lang="en-US"/>
              <a:t>, les temps </a:t>
            </a:r>
            <a:r>
              <a:rPr lang="en-US" err="1"/>
              <a:t>d’attente</a:t>
            </a:r>
            <a:r>
              <a:rPr lang="en-US"/>
              <a:t>, le </a:t>
            </a:r>
            <a:r>
              <a:rPr lang="en-US" err="1"/>
              <a:t>nombre</a:t>
            </a:r>
            <a:r>
              <a:rPr lang="en-US"/>
              <a:t> de clients </a:t>
            </a:r>
            <a:r>
              <a:rPr lang="en-US" err="1"/>
              <a:t>transportés</a:t>
            </a:r>
            <a:r>
              <a:rPr lang="en-US"/>
              <a:t>.</a:t>
            </a:r>
            <a:br>
              <a:rPr lang="en-US"/>
            </a:br>
            <a:r>
              <a:rPr lang="en-US"/>
              <a:t> </a:t>
            </a:r>
            <a:r>
              <a:rPr lang="en-US" err="1"/>
              <a:t>Ces</a:t>
            </a:r>
            <a:r>
              <a:rPr lang="en-US"/>
              <a:t> données, loin d’être </a:t>
            </a:r>
            <a:r>
              <a:rPr lang="en-US" err="1"/>
              <a:t>neutres</a:t>
            </a:r>
            <a:r>
              <a:rPr lang="en-US"/>
              <a:t>, </a:t>
            </a:r>
            <a:r>
              <a:rPr lang="en-US" err="1"/>
              <a:t>sont</a:t>
            </a:r>
            <a:r>
              <a:rPr lang="en-US"/>
              <a:t> </a:t>
            </a:r>
            <a:r>
              <a:rPr lang="en-US" err="1"/>
              <a:t>utilisées</a:t>
            </a:r>
            <a:r>
              <a:rPr lang="en-US"/>
              <a:t> pour </a:t>
            </a:r>
            <a:r>
              <a:rPr lang="en-US" err="1"/>
              <a:t>évaluer</a:t>
            </a:r>
            <a:r>
              <a:rPr lang="en-US"/>
              <a:t> </a:t>
            </a:r>
            <a:r>
              <a:rPr lang="en-US" err="1"/>
              <a:t>sa</a:t>
            </a:r>
            <a:r>
              <a:rPr lang="en-US"/>
              <a:t> performance, </a:t>
            </a:r>
            <a:r>
              <a:rPr lang="en-US" err="1"/>
              <a:t>déterminer</a:t>
            </a:r>
            <a:r>
              <a:rPr lang="en-US"/>
              <a:t> les zones </a:t>
            </a:r>
            <a:r>
              <a:rPr lang="en-US" err="1"/>
              <a:t>où</a:t>
            </a:r>
            <a:r>
              <a:rPr lang="en-US"/>
              <a:t> il </a:t>
            </a:r>
            <a:r>
              <a:rPr lang="en-US" err="1"/>
              <a:t>peut</a:t>
            </a:r>
            <a:r>
              <a:rPr lang="en-US"/>
              <a:t> </a:t>
            </a:r>
            <a:r>
              <a:rPr lang="en-US" err="1"/>
              <a:t>travailler</a:t>
            </a:r>
            <a:r>
              <a:rPr lang="en-US"/>
              <a:t>, </a:t>
            </a:r>
            <a:r>
              <a:rPr lang="en-US" err="1"/>
              <a:t>ou</a:t>
            </a:r>
            <a:r>
              <a:rPr lang="en-US"/>
              <a:t> </a:t>
            </a:r>
            <a:r>
              <a:rPr lang="en-US" err="1"/>
              <a:t>même</a:t>
            </a:r>
            <a:r>
              <a:rPr lang="en-US"/>
              <a:t> le </a:t>
            </a:r>
            <a:r>
              <a:rPr lang="en-US" err="1"/>
              <a:t>pénaliser</a:t>
            </a:r>
            <a:r>
              <a:rPr lang="en-US"/>
              <a:t> </a:t>
            </a:r>
            <a:r>
              <a:rPr lang="en-US" err="1"/>
              <a:t>s’il</a:t>
            </a:r>
            <a:r>
              <a:rPr lang="en-US"/>
              <a:t> ne </a:t>
            </a:r>
            <a:r>
              <a:rPr lang="en-US" err="1"/>
              <a:t>respecte</a:t>
            </a:r>
            <a:r>
              <a:rPr lang="en-US"/>
              <a:t> pas </a:t>
            </a:r>
            <a:r>
              <a:rPr lang="en-US" err="1"/>
              <a:t>certains</a:t>
            </a:r>
            <a:r>
              <a:rPr lang="en-US"/>
              <a:t> </a:t>
            </a:r>
            <a:r>
              <a:rPr lang="en-US" err="1"/>
              <a:t>critères</a:t>
            </a:r>
            <a:r>
              <a:rPr lang="en-US"/>
              <a:t> </a:t>
            </a:r>
            <a:r>
              <a:rPr lang="en-US" err="1"/>
              <a:t>implicites</a:t>
            </a:r>
            <a:r>
              <a:rPr lang="en-US"/>
              <a:t>.</a:t>
            </a:r>
            <a:br>
              <a:rPr lang="en-US"/>
            </a:br>
            <a:r>
              <a:rPr lang="en-US"/>
              <a:t> Il </a:t>
            </a:r>
            <a:r>
              <a:rPr lang="en-US" err="1"/>
              <a:t>craint</a:t>
            </a:r>
            <a:r>
              <a:rPr lang="en-US"/>
              <a:t> que </a:t>
            </a:r>
            <a:r>
              <a:rPr lang="en-US" err="1"/>
              <a:t>ces</a:t>
            </a:r>
            <a:r>
              <a:rPr lang="en-US"/>
              <a:t> données </a:t>
            </a:r>
            <a:r>
              <a:rPr lang="en-US" err="1"/>
              <a:t>servent</a:t>
            </a:r>
            <a:r>
              <a:rPr lang="en-US"/>
              <a:t> à le </a:t>
            </a:r>
            <a:r>
              <a:rPr lang="en-US" err="1"/>
              <a:t>surveiller</a:t>
            </a:r>
            <a:r>
              <a:rPr lang="en-US"/>
              <a:t>, le classer, </a:t>
            </a:r>
            <a:r>
              <a:rPr lang="en-US" err="1"/>
              <a:t>voire</a:t>
            </a:r>
            <a:r>
              <a:rPr lang="en-US"/>
              <a:t> </a:t>
            </a:r>
            <a:r>
              <a:rPr lang="en-US" err="1"/>
              <a:t>restreindre</a:t>
            </a:r>
            <a:r>
              <a:rPr lang="en-US"/>
              <a:t> son </a:t>
            </a:r>
            <a:r>
              <a:rPr lang="en-US" err="1"/>
              <a:t>accès</a:t>
            </a:r>
            <a:r>
              <a:rPr lang="en-US"/>
              <a:t> à la </a:t>
            </a:r>
            <a:r>
              <a:rPr lang="en-US" err="1"/>
              <a:t>plateforme</a:t>
            </a:r>
            <a:r>
              <a:rPr lang="en-US"/>
              <a:t>.</a:t>
            </a:r>
            <a:br>
              <a:rPr lang="en-US"/>
            </a:br>
            <a:r>
              <a:rPr lang="en-US"/>
              <a:t> </a:t>
            </a:r>
            <a:r>
              <a:rPr lang="en-US" err="1"/>
              <a:t>Même</a:t>
            </a:r>
            <a:r>
              <a:rPr lang="en-US"/>
              <a:t> </a:t>
            </a:r>
            <a:r>
              <a:rPr lang="en-US" err="1"/>
              <a:t>lorsqu’il</a:t>
            </a:r>
            <a:r>
              <a:rPr lang="en-US"/>
              <a:t> </a:t>
            </a:r>
            <a:r>
              <a:rPr lang="en-US" err="1"/>
              <a:t>désactive</a:t>
            </a:r>
            <a:r>
              <a:rPr lang="en-US"/>
              <a:t> </a:t>
            </a:r>
            <a:r>
              <a:rPr lang="en-US" err="1"/>
              <a:t>l’application</a:t>
            </a:r>
            <a:r>
              <a:rPr lang="en-US"/>
              <a:t>, Bob a le sentiment que </a:t>
            </a:r>
            <a:r>
              <a:rPr lang="en-US" err="1"/>
              <a:t>ses</a:t>
            </a:r>
            <a:r>
              <a:rPr lang="en-US"/>
              <a:t> faits et </a:t>
            </a:r>
            <a:r>
              <a:rPr lang="en-US" err="1"/>
              <a:t>gestes</a:t>
            </a:r>
            <a:r>
              <a:rPr lang="en-US"/>
              <a:t> </a:t>
            </a:r>
            <a:r>
              <a:rPr lang="en-US" err="1"/>
              <a:t>restent</a:t>
            </a:r>
            <a:r>
              <a:rPr lang="en-US"/>
              <a:t> </a:t>
            </a:r>
            <a:r>
              <a:rPr lang="en-US" err="1"/>
              <a:t>traçables</a:t>
            </a:r>
            <a:r>
              <a:rPr lang="en-US"/>
              <a:t>, et que </a:t>
            </a:r>
            <a:r>
              <a:rPr lang="en-US" err="1"/>
              <a:t>ses</a:t>
            </a:r>
            <a:r>
              <a:rPr lang="en-US"/>
              <a:t> données </a:t>
            </a:r>
            <a:r>
              <a:rPr lang="en-US" err="1"/>
              <a:t>pourraient</a:t>
            </a:r>
            <a:r>
              <a:rPr lang="en-US"/>
              <a:t> </a:t>
            </a:r>
            <a:r>
              <a:rPr lang="en-US" err="1"/>
              <a:t>être</a:t>
            </a:r>
            <a:r>
              <a:rPr lang="en-US"/>
              <a:t> </a:t>
            </a:r>
            <a:r>
              <a:rPr lang="en-US" err="1"/>
              <a:t>utilisées</a:t>
            </a:r>
            <a:r>
              <a:rPr lang="en-US"/>
              <a:t> </a:t>
            </a:r>
            <a:r>
              <a:rPr lang="en-US" err="1"/>
              <a:t>contre</a:t>
            </a:r>
            <a:r>
              <a:rPr lang="en-US"/>
              <a:t> </a:t>
            </a:r>
            <a:r>
              <a:rPr lang="en-US" err="1"/>
              <a:t>lui</a:t>
            </a:r>
            <a:r>
              <a:rPr lang="en-US"/>
              <a:t> sans </a:t>
            </a:r>
            <a:r>
              <a:rPr lang="en-US" err="1"/>
              <a:t>qu’il</a:t>
            </a:r>
            <a:r>
              <a:rPr lang="en-US"/>
              <a:t> </a:t>
            </a:r>
            <a:r>
              <a:rPr lang="en-US" err="1"/>
              <a:t>en</a:t>
            </a:r>
            <a:r>
              <a:rPr lang="en-US"/>
              <a:t> </a:t>
            </a:r>
            <a:r>
              <a:rPr lang="en-US" err="1"/>
              <a:t>soit</a:t>
            </a:r>
            <a:r>
              <a:rPr lang="en-US"/>
              <a:t> </a:t>
            </a:r>
            <a:r>
              <a:rPr lang="en-US" err="1"/>
              <a:t>averti</a:t>
            </a:r>
            <a:r>
              <a:rPr lang="en-US"/>
              <a:t>.</a:t>
            </a:r>
          </a:p>
          <a:p>
            <a:endParaRPr lang="en-US"/>
          </a:p>
          <a:p>
            <a:r>
              <a:rPr lang="en-US" err="1"/>
              <a:t>Ces</a:t>
            </a:r>
            <a:r>
              <a:rPr lang="en-US"/>
              <a:t> deux </a:t>
            </a:r>
            <a:r>
              <a:rPr lang="en-US" err="1"/>
              <a:t>profils</a:t>
            </a:r>
            <a:r>
              <a:rPr lang="en-US"/>
              <a:t> </a:t>
            </a:r>
            <a:r>
              <a:rPr lang="en-US" err="1"/>
              <a:t>soulignent</a:t>
            </a:r>
            <a:r>
              <a:rPr lang="en-US"/>
              <a:t> des </a:t>
            </a:r>
            <a:r>
              <a:rPr lang="en-US" err="1"/>
              <a:t>besoins</a:t>
            </a:r>
            <a:r>
              <a:rPr lang="en-US"/>
              <a:t> critiques </a:t>
            </a:r>
            <a:r>
              <a:rPr lang="en-US" err="1"/>
              <a:t>en</a:t>
            </a:r>
            <a:r>
              <a:rPr lang="en-US"/>
              <a:t> matière de vie </a:t>
            </a:r>
            <a:r>
              <a:rPr lang="en-US" err="1"/>
              <a:t>privée</a:t>
            </a:r>
            <a:r>
              <a:rPr lang="en-US"/>
              <a:t> :</a:t>
            </a:r>
          </a:p>
          <a:p>
            <a:endParaRPr lang="en-US"/>
          </a:p>
          <a:p>
            <a:pPr marL="0" indent="0"/>
            <a:r>
              <a:rPr lang="en-US"/>
              <a:t>Alice a </a:t>
            </a:r>
            <a:r>
              <a:rPr lang="en-US" err="1"/>
              <a:t>besoin</a:t>
            </a:r>
            <a:r>
              <a:rPr lang="en-US"/>
              <a:t> de </a:t>
            </a:r>
            <a:r>
              <a:rPr lang="en-US" err="1"/>
              <a:t>protéger</a:t>
            </a:r>
            <a:r>
              <a:rPr lang="en-US"/>
              <a:t> </a:t>
            </a:r>
            <a:r>
              <a:rPr lang="en-US" err="1"/>
              <a:t>ses</a:t>
            </a:r>
            <a:r>
              <a:rPr lang="en-US"/>
              <a:t> </a:t>
            </a:r>
            <a:r>
              <a:rPr lang="en-US" err="1"/>
              <a:t>lieux</a:t>
            </a:r>
            <a:r>
              <a:rPr lang="en-US"/>
              <a:t> </a:t>
            </a:r>
            <a:r>
              <a:rPr lang="en-US" err="1"/>
              <a:t>sensibles</a:t>
            </a:r>
            <a:r>
              <a:rPr lang="en-US"/>
              <a:t> et </a:t>
            </a:r>
            <a:r>
              <a:rPr lang="en-US" err="1"/>
              <a:t>ses</a:t>
            </a:r>
            <a:r>
              <a:rPr lang="en-US"/>
              <a:t> routines </a:t>
            </a:r>
            <a:r>
              <a:rPr lang="en-US" err="1"/>
              <a:t>personnelles</a:t>
            </a:r>
            <a:r>
              <a:rPr lang="en-US"/>
              <a:t> pour </a:t>
            </a:r>
            <a:r>
              <a:rPr lang="en-US" err="1"/>
              <a:t>éviter</a:t>
            </a:r>
            <a:r>
              <a:rPr lang="en-US"/>
              <a:t> tout </a:t>
            </a:r>
            <a:r>
              <a:rPr lang="en-US" err="1"/>
              <a:t>risque</a:t>
            </a:r>
            <a:r>
              <a:rPr lang="en-US"/>
              <a:t> </a:t>
            </a:r>
            <a:r>
              <a:rPr lang="en-US" err="1"/>
              <a:t>d’identification</a:t>
            </a:r>
            <a:r>
              <a:rPr lang="en-US"/>
              <a:t> </a:t>
            </a:r>
            <a:r>
              <a:rPr lang="en-US" err="1"/>
              <a:t>ou</a:t>
            </a:r>
            <a:r>
              <a:rPr lang="en-US"/>
              <a:t> de traçage.</a:t>
            </a:r>
          </a:p>
          <a:p>
            <a:pPr marL="0" indent="0"/>
            <a:r>
              <a:rPr lang="en-US"/>
              <a:t>Bob, quant à </a:t>
            </a:r>
            <a:r>
              <a:rPr lang="en-US" err="1"/>
              <a:t>lui</a:t>
            </a:r>
            <a:r>
              <a:rPr lang="en-US"/>
              <a:t>, </a:t>
            </a:r>
            <a:r>
              <a:rPr lang="en-US" err="1"/>
              <a:t>veut</a:t>
            </a:r>
            <a:r>
              <a:rPr lang="en-US"/>
              <a:t> </a:t>
            </a:r>
            <a:r>
              <a:rPr lang="en-US" err="1"/>
              <a:t>garder</a:t>
            </a:r>
            <a:r>
              <a:rPr lang="en-US"/>
              <a:t> le </a:t>
            </a:r>
            <a:r>
              <a:rPr lang="en-US" err="1"/>
              <a:t>contrôle</a:t>
            </a:r>
            <a:r>
              <a:rPr lang="en-US"/>
              <a:t> sur </a:t>
            </a:r>
            <a:r>
              <a:rPr lang="en-US" err="1"/>
              <a:t>ses</a:t>
            </a:r>
            <a:r>
              <a:rPr lang="en-US"/>
              <a:t> données de </a:t>
            </a:r>
            <a:r>
              <a:rPr lang="en-US" err="1"/>
              <a:t>trajet</a:t>
            </a:r>
            <a:r>
              <a:rPr lang="en-US"/>
              <a:t>, </a:t>
            </a:r>
            <a:r>
              <a:rPr lang="en-US" err="1"/>
              <a:t>séparer</a:t>
            </a:r>
            <a:r>
              <a:rPr lang="en-US"/>
              <a:t> </a:t>
            </a:r>
            <a:r>
              <a:rPr lang="en-US" err="1"/>
              <a:t>sa</a:t>
            </a:r>
            <a:r>
              <a:rPr lang="en-US"/>
              <a:t> vie </a:t>
            </a:r>
            <a:r>
              <a:rPr lang="en-US" err="1"/>
              <a:t>professionnelle</a:t>
            </a:r>
            <a:r>
              <a:rPr lang="en-US"/>
              <a:t> de </a:t>
            </a:r>
            <a:r>
              <a:rPr lang="en-US" err="1"/>
              <a:t>sa</a:t>
            </a:r>
            <a:r>
              <a:rPr lang="en-US"/>
              <a:t> vie </a:t>
            </a:r>
            <a:r>
              <a:rPr lang="en-US" err="1"/>
              <a:t>personnelle</a:t>
            </a:r>
            <a:r>
              <a:rPr lang="en-US"/>
              <a:t>, et </a:t>
            </a:r>
            <a:r>
              <a:rPr lang="en-US" err="1"/>
              <a:t>éviter</a:t>
            </a:r>
            <a:r>
              <a:rPr lang="en-US"/>
              <a:t> d’être </a:t>
            </a:r>
            <a:r>
              <a:rPr lang="en-US" err="1"/>
              <a:t>surveillé</a:t>
            </a:r>
            <a:r>
              <a:rPr lang="en-US"/>
              <a:t> </a:t>
            </a:r>
            <a:r>
              <a:rPr lang="en-US" err="1"/>
              <a:t>en</a:t>
            </a:r>
            <a:r>
              <a:rPr lang="en-US"/>
              <a:t> permanence par des </a:t>
            </a:r>
            <a:r>
              <a:rPr lang="en-US" err="1"/>
              <a:t>algorithmes</a:t>
            </a:r>
            <a:r>
              <a:rPr lang="en-US"/>
              <a:t>.</a:t>
            </a:r>
          </a:p>
          <a:p>
            <a:pPr marL="0" indent="0"/>
            <a:endParaRPr lang="en-US"/>
          </a:p>
          <a:p>
            <a:pPr marL="0" indent="0">
              <a:buFont typeface="Calibri,Sans-Serif"/>
            </a:pPr>
            <a:endParaRPr lang="en-US"/>
          </a:p>
        </p:txBody>
      </p:sp>
    </p:spTree>
    <p:extLst>
      <p:ext uri="{BB962C8B-B14F-4D97-AF65-F5344CB8AC3E}">
        <p14:creationId xmlns:p14="http://schemas.microsoft.com/office/powerpoint/2010/main" val="622098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4bf77416a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34bf77416a9_1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1CF8B3D0-BFDB-34CF-A747-39C9DD70C57C}"/>
            </a:ext>
          </a:extLst>
        </p:cNvPr>
        <p:cNvGrpSpPr/>
        <p:nvPr/>
      </p:nvGrpSpPr>
      <p:grpSpPr>
        <a:xfrm>
          <a:off x="0" y="0"/>
          <a:ext cx="0" cy="0"/>
          <a:chOff x="0" y="0"/>
          <a:chExt cx="0" cy="0"/>
        </a:xfrm>
      </p:grpSpPr>
      <p:sp>
        <p:nvSpPr>
          <p:cNvPr id="349" name="Google Shape;349;g34bf77416a9_1_6:notes">
            <a:extLst>
              <a:ext uri="{FF2B5EF4-FFF2-40B4-BE49-F238E27FC236}">
                <a16:creationId xmlns:a16="http://schemas.microsoft.com/office/drawing/2014/main" id="{FAED15A1-1596-6586-5452-76F8AC05C5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34bf77416a9_1_6:notes">
            <a:extLst>
              <a:ext uri="{FF2B5EF4-FFF2-40B4-BE49-F238E27FC236}">
                <a16:creationId xmlns:a16="http://schemas.microsoft.com/office/drawing/2014/main" id="{FC14C7C1-8494-7259-7CA8-F50A8EBD8FB5}"/>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873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B5A46ACE-2B8F-34D2-C03B-FFDCC66E5338}"/>
            </a:ext>
          </a:extLst>
        </p:cNvPr>
        <p:cNvGrpSpPr/>
        <p:nvPr/>
      </p:nvGrpSpPr>
      <p:grpSpPr>
        <a:xfrm>
          <a:off x="0" y="0"/>
          <a:ext cx="0" cy="0"/>
          <a:chOff x="0" y="0"/>
          <a:chExt cx="0" cy="0"/>
        </a:xfrm>
      </p:grpSpPr>
      <p:sp>
        <p:nvSpPr>
          <p:cNvPr id="349" name="Google Shape;349;g34bf77416a9_1_6:notes">
            <a:extLst>
              <a:ext uri="{FF2B5EF4-FFF2-40B4-BE49-F238E27FC236}">
                <a16:creationId xmlns:a16="http://schemas.microsoft.com/office/drawing/2014/main" id="{CF3765DB-6621-C50A-3E64-57F4191F1C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34bf77416a9_1_6:notes">
            <a:extLst>
              <a:ext uri="{FF2B5EF4-FFF2-40B4-BE49-F238E27FC236}">
                <a16:creationId xmlns:a16="http://schemas.microsoft.com/office/drawing/2014/main" id="{902D98DA-7890-BCE7-FA71-BC8F199D6A4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476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LATANYA </a:t>
            </a:r>
            <a:r>
              <a:rPr lang="en-US" altLang="x-none" sz="1200" b="0" i="1" dirty="0">
                <a:solidFill>
                  <a:srgbClr val="002060"/>
                </a:solidFill>
                <a:latin typeface="Helvetica" charset="0"/>
                <a:ea typeface="Helvetica" charset="0"/>
                <a:cs typeface="Helvetica" charset="0"/>
              </a:rPr>
              <a:t>Sweeney…</a:t>
            </a:r>
            <a:endParaRPr lang="fr-FR" dirty="0"/>
          </a:p>
        </p:txBody>
      </p:sp>
    </p:spTree>
    <p:extLst>
      <p:ext uri="{BB962C8B-B14F-4D97-AF65-F5344CB8AC3E}">
        <p14:creationId xmlns:p14="http://schemas.microsoft.com/office/powerpoint/2010/main" val="308097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an </a:t>
            </a:r>
            <a:r>
              <a:rPr lang="fr-FR" sz="1200" b="0" i="0" u="none" strike="noStrike" cap="none" dirty="0" err="1">
                <a:solidFill>
                  <a:srgbClr val="000000"/>
                </a:solidFill>
                <a:effectLst/>
                <a:latin typeface="Calibri"/>
                <a:ea typeface="Calibri"/>
                <a:cs typeface="Calibri"/>
                <a:sym typeface="Calibri"/>
              </a:rPr>
              <a:t>internal</a:t>
            </a:r>
            <a:r>
              <a:rPr lang="fr-FR" sz="1200" b="0" i="0" u="none" strike="noStrike" cap="none" dirty="0">
                <a:solidFill>
                  <a:srgbClr val="000000"/>
                </a:solidFill>
                <a:effectLst/>
                <a:latin typeface="Calibri"/>
                <a:ea typeface="Calibri"/>
                <a:cs typeface="Calibri"/>
                <a:sym typeface="Calibri"/>
              </a:rPr>
              <a:t> administrative </a:t>
            </a:r>
            <a:r>
              <a:rPr lang="fr-FR" sz="1200" b="0" i="0" u="none" strike="noStrike" cap="none" dirty="0" err="1">
                <a:solidFill>
                  <a:srgbClr val="000000"/>
                </a:solidFill>
                <a:effectLst/>
                <a:latin typeface="Calibri"/>
                <a:ea typeface="Calibri"/>
                <a:cs typeface="Calibri"/>
                <a:sym typeface="Calibri"/>
              </a:rPr>
              <a:t>tool</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became</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controversial</a:t>
            </a:r>
            <a:r>
              <a:rPr lang="fr-FR" sz="1200" b="0" i="0" u="none" strike="noStrike" cap="none" dirty="0">
                <a:solidFill>
                  <a:srgbClr val="000000"/>
                </a:solidFill>
                <a:effectLst/>
                <a:latin typeface="Calibri"/>
                <a:ea typeface="Calibri"/>
                <a:cs typeface="Calibri"/>
                <a:sym typeface="Calibri"/>
              </a:rPr>
              <a:t> in 2014 </a:t>
            </a:r>
            <a:r>
              <a:rPr lang="fr-FR" sz="1200" b="0" i="0" u="none" strike="noStrike" cap="none" dirty="0" err="1">
                <a:solidFill>
                  <a:srgbClr val="000000"/>
                </a:solidFill>
                <a:effectLst/>
                <a:latin typeface="Calibri"/>
                <a:ea typeface="Calibri"/>
                <a:cs typeface="Calibri"/>
                <a:sym typeface="Calibri"/>
              </a:rPr>
              <a:t>when</a:t>
            </a:r>
            <a:r>
              <a:rPr lang="fr-FR" sz="1200" b="0" i="0" u="none" strike="noStrike" cap="none" dirty="0">
                <a:solidFill>
                  <a:srgbClr val="000000"/>
                </a:solidFill>
                <a:effectLst/>
                <a:latin typeface="Calibri"/>
                <a:ea typeface="Calibri"/>
                <a:cs typeface="Calibri"/>
                <a:sym typeface="Calibri"/>
              </a:rPr>
              <a:t> news </a:t>
            </a:r>
            <a:r>
              <a:rPr lang="fr-FR" sz="1200" b="0" i="0" u="none" strike="noStrike" cap="none" dirty="0" err="1">
                <a:solidFill>
                  <a:srgbClr val="000000"/>
                </a:solidFill>
                <a:effectLst/>
                <a:latin typeface="Calibri"/>
                <a:ea typeface="Calibri"/>
                <a:cs typeface="Calibri"/>
                <a:sym typeface="Calibri"/>
              </a:rPr>
              <a:t>broke</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that</a:t>
            </a:r>
            <a:r>
              <a:rPr lang="fr-FR" sz="1200" b="0" i="0" u="none" strike="noStrike" cap="none" dirty="0">
                <a:solidFill>
                  <a:srgbClr val="000000"/>
                </a:solidFill>
                <a:effectLst/>
                <a:latin typeface="Calibri"/>
                <a:ea typeface="Calibri"/>
                <a:cs typeface="Calibri"/>
                <a:sym typeface="Calibri"/>
              </a:rPr>
              <a:t> the </a:t>
            </a:r>
            <a:r>
              <a:rPr lang="fr-FR" sz="1200" b="0" i="0" u="none" strike="noStrike" cap="none" dirty="0" err="1">
                <a:solidFill>
                  <a:srgbClr val="000000"/>
                </a:solidFill>
                <a:effectLst/>
                <a:latin typeface="Calibri"/>
                <a:ea typeface="Calibri"/>
                <a:cs typeface="Calibri"/>
                <a:sym typeface="Calibri"/>
              </a:rPr>
              <a:t>company's</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employees</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had</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abused</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it</a:t>
            </a:r>
            <a:r>
              <a:rPr lang="fr-FR" sz="1200" b="0" i="0" u="none" strike="noStrike" cap="none" dirty="0">
                <a:solidFill>
                  <a:srgbClr val="000000"/>
                </a:solidFill>
                <a:effectLst/>
                <a:latin typeface="Calibri"/>
                <a:ea typeface="Calibri"/>
                <a:cs typeface="Calibri"/>
                <a:sym typeface="Calibri"/>
              </a:rPr>
              <a:t> to </a:t>
            </a:r>
            <a:r>
              <a:rPr lang="fr-FR" sz="1200" b="0" i="0" u="none" strike="noStrike" cap="none" dirty="0" err="1">
                <a:solidFill>
                  <a:srgbClr val="000000"/>
                </a:solidFill>
                <a:effectLst/>
                <a:latin typeface="Calibri"/>
                <a:ea typeface="Calibri"/>
                <a:cs typeface="Calibri"/>
                <a:sym typeface="Calibri"/>
              </a:rPr>
              <a:t>track</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customers</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including</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journalists</a:t>
            </a:r>
            <a:r>
              <a:rPr lang="fr-FR" sz="1200" b="0" i="0" u="none" strike="noStrike" cap="none" dirty="0">
                <a:solidFill>
                  <a:srgbClr val="000000"/>
                </a:solidFill>
                <a:effectLst/>
                <a:latin typeface="Calibri"/>
                <a:ea typeface="Calibri"/>
                <a:cs typeface="Calibri"/>
                <a:sym typeface="Calibri"/>
              </a:rPr>
              <a:t> and </a:t>
            </a:r>
            <a:r>
              <a:rPr lang="fr-FR" sz="1200" b="0" i="0" u="none" strike="noStrike" cap="none" dirty="0" err="1">
                <a:solidFill>
                  <a:srgbClr val="000000"/>
                </a:solidFill>
                <a:effectLst/>
                <a:latin typeface="Calibri"/>
                <a:ea typeface="Calibri"/>
                <a:cs typeface="Calibri"/>
                <a:sym typeface="Calibri"/>
              </a:rPr>
              <a:t>politicians</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without</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their</a:t>
            </a:r>
            <a:r>
              <a:rPr lang="fr-FR" sz="1200" b="0" i="0" u="none" strike="noStrike" cap="none" dirty="0">
                <a:solidFill>
                  <a:srgbClr val="000000"/>
                </a:solidFill>
                <a:effectLst/>
                <a:latin typeface="Calibri"/>
                <a:ea typeface="Calibri"/>
                <a:cs typeface="Calibri"/>
                <a:sym typeface="Calibri"/>
              </a:rPr>
              <a:t> consent.</a:t>
            </a:r>
          </a:p>
          <a:p>
            <a:r>
              <a:rPr lang="fr-FR" sz="1200" b="0" i="0" u="none" strike="noStrike" cap="none" dirty="0">
                <a:solidFill>
                  <a:srgbClr val="000000"/>
                </a:solidFill>
                <a:effectLst/>
                <a:latin typeface="Calibri"/>
                <a:cs typeface="Calibri"/>
                <a:sym typeface="Calibri"/>
              </a:rPr>
              <a:t>So location </a:t>
            </a:r>
            <a:r>
              <a:rPr lang="fr-FR" sz="1200" b="0" i="0" u="none" strike="noStrike" cap="none" dirty="0" err="1">
                <a:solidFill>
                  <a:srgbClr val="000000"/>
                </a:solidFill>
                <a:effectLst/>
                <a:latin typeface="Calibri"/>
                <a:cs typeface="Calibri"/>
                <a:sym typeface="Calibri"/>
              </a:rPr>
              <a:t>is</a:t>
            </a:r>
            <a:r>
              <a:rPr lang="fr-FR" sz="1200" b="0" i="0" u="none" strike="noStrike" cap="none" dirty="0">
                <a:solidFill>
                  <a:srgbClr val="000000"/>
                </a:solidFill>
                <a:effectLst/>
                <a:latin typeface="Calibri"/>
                <a:cs typeface="Calibri"/>
                <a:sym typeface="Calibri"/>
              </a:rPr>
              <a:t> a </a:t>
            </a:r>
            <a:r>
              <a:rPr lang="fr-FR" sz="1200" b="0" i="0" u="none" strike="noStrike" cap="none" dirty="0" err="1">
                <a:solidFill>
                  <a:srgbClr val="000000"/>
                </a:solidFill>
                <a:effectLst/>
                <a:latin typeface="Calibri"/>
                <a:cs typeface="Calibri"/>
                <a:sym typeface="Calibri"/>
              </a:rPr>
              <a:t>very</a:t>
            </a:r>
            <a:r>
              <a:rPr lang="fr-FR" sz="1200" b="0" i="0" u="none" strike="noStrike" cap="none" dirty="0">
                <a:solidFill>
                  <a:srgbClr val="000000"/>
                </a:solidFill>
                <a:effectLst/>
                <a:latin typeface="Calibri"/>
                <a:cs typeface="Calibri"/>
                <a:sym typeface="Calibri"/>
              </a:rPr>
              <a:t> sensitive data / information</a:t>
            </a:r>
            <a:endParaRPr lang="fr-FR" dirty="0"/>
          </a:p>
        </p:txBody>
      </p:sp>
    </p:spTree>
    <p:extLst>
      <p:ext uri="{BB962C8B-B14F-4D97-AF65-F5344CB8AC3E}">
        <p14:creationId xmlns:p14="http://schemas.microsoft.com/office/powerpoint/2010/main" val="3846707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4d19e1ad92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g34d19e1ad92_0_3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solidFill>
                  <a:schemeClr val="dk1"/>
                </a:solidFill>
                <a:latin typeface="Arial"/>
                <a:ea typeface="Arial"/>
                <a:cs typeface="Arial"/>
                <a:sym typeface="Arial"/>
              </a:rPr>
              <a:t>Bien que diverses techniques aient été proposées pour protéger la confidentialité des données de localisation – telles que les localisations factices, le cloaking spatial, la confidentialité différentielle, ou encore le k-anonymat – ces méthodes s’avèrent insuffisantes lorsqu’il s’agit de contrer les risques liés à la divulgation continue des positions dans le temps. </a:t>
            </a:r>
            <a:endParaRPr sz="1100">
              <a:solidFill>
                <a:schemeClr val="dk1"/>
              </a:solidFill>
              <a:latin typeface="Arial"/>
              <a:ea typeface="Arial"/>
              <a:cs typeface="Arial"/>
              <a:sym typeface="Arial"/>
            </a:endParaRPr>
          </a:p>
          <a:p>
            <a:pPr marL="0" lvl="0" indent="0" algn="l" rtl="0">
              <a:spcBef>
                <a:spcPts val="0"/>
              </a:spcBef>
              <a:spcAft>
                <a:spcPts val="0"/>
              </a:spcAft>
              <a:buNone/>
            </a:pPr>
            <a:endParaRPr sz="1100">
              <a:solidFill>
                <a:schemeClr val="dk1"/>
              </a:solidFill>
              <a:latin typeface="Arial"/>
              <a:ea typeface="Arial"/>
              <a:cs typeface="Arial"/>
              <a:sym typeface="Arial"/>
            </a:endParaRPr>
          </a:p>
          <a:p>
            <a:pPr marL="0" lvl="0" indent="0" algn="l" rtl="0">
              <a:spcBef>
                <a:spcPts val="0"/>
              </a:spcBef>
              <a:spcAft>
                <a:spcPts val="0"/>
              </a:spcAft>
              <a:buNone/>
            </a:pPr>
            <a:r>
              <a:rPr lang="en-US" sz="1100">
                <a:solidFill>
                  <a:schemeClr val="dk1"/>
                </a:solidFill>
                <a:latin typeface="Arial"/>
                <a:ea typeface="Arial"/>
                <a:cs typeface="Arial"/>
                <a:sym typeface="Arial"/>
              </a:rPr>
              <a:t>En effet, même si chaque point individuel est protégé, l’analyse de l’ensemble des localisations permet à un attaquant de corréler les données, de détecter les points d’arrêt fréquents, et ainsi de déduire des informations sensibles telles que le domicile, le lieu de travail ou les habitudes de l’utilisateur. </a:t>
            </a:r>
            <a:endParaRPr sz="1100">
              <a:solidFill>
                <a:schemeClr val="dk1"/>
              </a:solidFill>
              <a:latin typeface="Arial"/>
              <a:ea typeface="Arial"/>
              <a:cs typeface="Arial"/>
              <a:sym typeface="Arial"/>
            </a:endParaRPr>
          </a:p>
          <a:p>
            <a:pPr marL="0" lvl="0" indent="0" algn="l" rtl="0">
              <a:spcBef>
                <a:spcPts val="0"/>
              </a:spcBef>
              <a:spcAft>
                <a:spcPts val="0"/>
              </a:spcAft>
              <a:buNone/>
            </a:pPr>
            <a:endParaRPr sz="1100">
              <a:solidFill>
                <a:schemeClr val="dk1"/>
              </a:solidFill>
              <a:latin typeface="Arial"/>
              <a:ea typeface="Arial"/>
              <a:cs typeface="Arial"/>
              <a:sym typeface="Arial"/>
            </a:endParaRPr>
          </a:p>
          <a:p>
            <a:pPr marL="0" lvl="0" indent="0" algn="l" rtl="0">
              <a:spcBef>
                <a:spcPts val="0"/>
              </a:spcBef>
              <a:spcAft>
                <a:spcPts val="0"/>
              </a:spcAft>
              <a:buNone/>
            </a:pPr>
            <a:r>
              <a:rPr lang="en-US" sz="1100">
                <a:solidFill>
                  <a:schemeClr val="dk1"/>
                </a:solidFill>
                <a:latin typeface="Arial"/>
                <a:ea typeface="Arial"/>
                <a:cs typeface="Arial"/>
                <a:sym typeface="Arial"/>
              </a:rPr>
              <a:t>Ce phénomène, appelé </a:t>
            </a:r>
            <a:r>
              <a:rPr lang="en-US" sz="1100" b="1">
                <a:solidFill>
                  <a:schemeClr val="dk1"/>
                </a:solidFill>
                <a:latin typeface="Arial"/>
                <a:ea typeface="Arial"/>
                <a:cs typeface="Arial"/>
                <a:sym typeface="Arial"/>
              </a:rPr>
              <a:t>attaque par agrégation temporelle</a:t>
            </a:r>
            <a:r>
              <a:rPr lang="en-US" sz="1100">
                <a:solidFill>
                  <a:schemeClr val="dk1"/>
                </a:solidFill>
                <a:latin typeface="Arial"/>
                <a:ea typeface="Arial"/>
                <a:cs typeface="Arial"/>
                <a:sym typeface="Arial"/>
              </a:rPr>
              <a:t>, montre que la protection ponctuelle ne garantit pas une confidentialité durable. Par conséquent, la ré-identification et l’inférence de lieux sensibles deviennent possibles à travers une simple accumulation de données protégées mais continuellement publiées.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54cf1bb43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54cf1bb439_0_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54cf1bb439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54cf1bb439_0_9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4cf1bb43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4cf1bb439_0_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EF645EEC-F0CE-4E3C-ADAB-9F5518217BE9}" type="slidenum">
              <a:rPr lang="fr-FR" smtClean="0"/>
              <a:pPr/>
              <a:t>2</a:t>
            </a:fld>
            <a:endParaRPr lang="fr-FR"/>
          </a:p>
        </p:txBody>
      </p:sp>
    </p:spTree>
    <p:extLst>
      <p:ext uri="{BB962C8B-B14F-4D97-AF65-F5344CB8AC3E}">
        <p14:creationId xmlns:p14="http://schemas.microsoft.com/office/powerpoint/2010/main" val="173337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4cf1bb43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54cf1bb439_0_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54cf1bb43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54cf1bb439_0_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45384E75-0D79-8F4D-3DFB-E058FD337B68}"/>
            </a:ext>
          </a:extLst>
        </p:cNvPr>
        <p:cNvGrpSpPr/>
        <p:nvPr/>
      </p:nvGrpSpPr>
      <p:grpSpPr>
        <a:xfrm>
          <a:off x="0" y="0"/>
          <a:ext cx="0" cy="0"/>
          <a:chOff x="0" y="0"/>
          <a:chExt cx="0" cy="0"/>
        </a:xfrm>
      </p:grpSpPr>
      <p:sp>
        <p:nvSpPr>
          <p:cNvPr id="349" name="Google Shape;349;g34bf77416a9_1_6:notes">
            <a:extLst>
              <a:ext uri="{FF2B5EF4-FFF2-40B4-BE49-F238E27FC236}">
                <a16:creationId xmlns:a16="http://schemas.microsoft.com/office/drawing/2014/main" id="{017216DA-93DD-F3ED-FDB1-27BE3246DD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34bf77416a9_1_6:notes">
            <a:extLst>
              <a:ext uri="{FF2B5EF4-FFF2-40B4-BE49-F238E27FC236}">
                <a16:creationId xmlns:a16="http://schemas.microsoft.com/office/drawing/2014/main" id="{FBBC87E4-C0CA-7996-F3A1-95140C4F45A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6527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45384E75-0D79-8F4D-3DFB-E058FD337B68}"/>
            </a:ext>
          </a:extLst>
        </p:cNvPr>
        <p:cNvGrpSpPr/>
        <p:nvPr/>
      </p:nvGrpSpPr>
      <p:grpSpPr>
        <a:xfrm>
          <a:off x="0" y="0"/>
          <a:ext cx="0" cy="0"/>
          <a:chOff x="0" y="0"/>
          <a:chExt cx="0" cy="0"/>
        </a:xfrm>
      </p:grpSpPr>
      <p:sp>
        <p:nvSpPr>
          <p:cNvPr id="349" name="Google Shape;349;g34bf77416a9_1_6:notes">
            <a:extLst>
              <a:ext uri="{FF2B5EF4-FFF2-40B4-BE49-F238E27FC236}">
                <a16:creationId xmlns:a16="http://schemas.microsoft.com/office/drawing/2014/main" id="{017216DA-93DD-F3ED-FDB1-27BE3246DD3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g34bf77416a9_1_6:notes">
            <a:extLst>
              <a:ext uri="{FF2B5EF4-FFF2-40B4-BE49-F238E27FC236}">
                <a16:creationId xmlns:a16="http://schemas.microsoft.com/office/drawing/2014/main" id="{FBBC87E4-C0CA-7996-F3A1-95140C4F45A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146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342900" indent="-342900" algn="just">
              <a:lnSpc>
                <a:spcPct val="114000"/>
              </a:lnSpc>
              <a:spcAft>
                <a:spcPts val="1200"/>
              </a:spcAft>
              <a:buFont typeface="Wingdings" charset="2"/>
              <a:buChar char="q"/>
            </a:pPr>
            <a:r>
              <a:rPr lang="en-US" sz="1600" dirty="0">
                <a:latin typeface="Calibri" charset="0"/>
                <a:ea typeface="Calibri" charset="0"/>
                <a:cs typeface="Calibri" charset="0"/>
              </a:rPr>
              <a:t>Les </a:t>
            </a:r>
            <a:r>
              <a:rPr lang="en-US" sz="1600" dirty="0" err="1">
                <a:latin typeface="Calibri" charset="0"/>
                <a:ea typeface="Calibri" charset="0"/>
                <a:cs typeface="Calibri" charset="0"/>
              </a:rPr>
              <a:t>lois</a:t>
            </a:r>
            <a:r>
              <a:rPr lang="en-US" sz="1600" dirty="0">
                <a:latin typeface="Calibri" charset="0"/>
                <a:ea typeface="Calibri" charset="0"/>
                <a:cs typeface="Calibri" charset="0"/>
              </a:rPr>
              <a:t> </a:t>
            </a:r>
            <a:r>
              <a:rPr lang="en-US" sz="1600" dirty="0" err="1">
                <a:latin typeface="Calibri" charset="0"/>
                <a:ea typeface="Calibri" charset="0"/>
                <a:cs typeface="Calibri" charset="0"/>
              </a:rPr>
              <a:t>globales</a:t>
            </a:r>
            <a:r>
              <a:rPr lang="en-US" sz="1600" dirty="0">
                <a:latin typeface="Calibri" charset="0"/>
                <a:ea typeface="Calibri" charset="0"/>
                <a:cs typeface="Calibri" charset="0"/>
              </a:rPr>
              <a:t> (Comprehensive laws), qui </a:t>
            </a:r>
            <a:r>
              <a:rPr lang="en-US" sz="1600" dirty="0" err="1">
                <a:latin typeface="Calibri" charset="0"/>
                <a:ea typeface="Calibri" charset="0"/>
                <a:cs typeface="Calibri" charset="0"/>
              </a:rPr>
              <a:t>sont</a:t>
            </a:r>
            <a:r>
              <a:rPr lang="en-US" sz="1600" dirty="0">
                <a:latin typeface="Calibri" charset="0"/>
                <a:ea typeface="Calibri" charset="0"/>
                <a:cs typeface="Calibri" charset="0"/>
              </a:rPr>
              <a:t> des </a:t>
            </a:r>
            <a:r>
              <a:rPr lang="en-US" sz="1600" dirty="0" err="1">
                <a:latin typeface="Calibri" charset="0"/>
                <a:ea typeface="Calibri" charset="0"/>
                <a:cs typeface="Calibri" charset="0"/>
              </a:rPr>
              <a:t>lois</a:t>
            </a:r>
            <a:r>
              <a:rPr lang="en-US" sz="1600" dirty="0">
                <a:latin typeface="Calibri" charset="0"/>
                <a:ea typeface="Calibri" charset="0"/>
                <a:cs typeface="Calibri" charset="0"/>
              </a:rPr>
              <a:t> </a:t>
            </a:r>
            <a:r>
              <a:rPr lang="en-US" sz="1600" dirty="0" err="1">
                <a:latin typeface="Calibri" charset="0"/>
                <a:ea typeface="Calibri" charset="0"/>
                <a:cs typeface="Calibri" charset="0"/>
              </a:rPr>
              <a:t>générales</a:t>
            </a:r>
            <a:r>
              <a:rPr lang="en-US" sz="1600" dirty="0">
                <a:latin typeface="Calibri" charset="0"/>
                <a:ea typeface="Calibri" charset="0"/>
                <a:cs typeface="Calibri" charset="0"/>
              </a:rPr>
              <a:t> </a:t>
            </a:r>
            <a:r>
              <a:rPr lang="en-US" sz="1600" dirty="0" err="1">
                <a:latin typeface="Calibri" charset="0"/>
                <a:ea typeface="Calibri" charset="0"/>
                <a:cs typeface="Calibri" charset="0"/>
              </a:rPr>
              <a:t>régissant</a:t>
            </a:r>
            <a:r>
              <a:rPr lang="en-US" sz="1600" dirty="0">
                <a:latin typeface="Calibri" charset="0"/>
                <a:ea typeface="Calibri" charset="0"/>
                <a:cs typeface="Calibri" charset="0"/>
              </a:rPr>
              <a:t> la </a:t>
            </a:r>
            <a:r>
              <a:rPr lang="en-US" sz="1600" dirty="0" err="1">
                <a:latin typeface="Calibri" charset="0"/>
                <a:ea typeface="Calibri" charset="0"/>
                <a:cs typeface="Calibri" charset="0"/>
              </a:rPr>
              <a:t>collecte</a:t>
            </a:r>
            <a:r>
              <a:rPr lang="en-US" sz="1600" dirty="0">
                <a:latin typeface="Calibri" charset="0"/>
                <a:ea typeface="Calibri" charset="0"/>
                <a:cs typeface="Calibri" charset="0"/>
              </a:rPr>
              <a:t>, </a:t>
            </a:r>
            <a:r>
              <a:rPr lang="en-US" sz="1600" dirty="0" err="1">
                <a:latin typeface="Calibri" charset="0"/>
                <a:ea typeface="Calibri" charset="0"/>
                <a:cs typeface="Calibri" charset="0"/>
              </a:rPr>
              <a:t>l’utilisation</a:t>
            </a:r>
            <a:r>
              <a:rPr lang="en-US" sz="1600" dirty="0">
                <a:latin typeface="Calibri" charset="0"/>
                <a:ea typeface="Calibri" charset="0"/>
                <a:cs typeface="Calibri" charset="0"/>
              </a:rPr>
              <a:t> et la diffusion des </a:t>
            </a:r>
            <a:r>
              <a:rPr lang="en-US" sz="1600" dirty="0" err="1">
                <a:latin typeface="Calibri" charset="0"/>
                <a:ea typeface="Calibri" charset="0"/>
                <a:cs typeface="Calibri" charset="0"/>
              </a:rPr>
              <a:t>informations</a:t>
            </a:r>
            <a:r>
              <a:rPr lang="en-US" sz="1600" dirty="0">
                <a:latin typeface="Calibri" charset="0"/>
                <a:ea typeface="Calibri" charset="0"/>
                <a:cs typeface="Calibri" charset="0"/>
              </a:rPr>
              <a:t> </a:t>
            </a:r>
            <a:r>
              <a:rPr lang="en-US" sz="1600" dirty="0" err="1">
                <a:latin typeface="Calibri" charset="0"/>
                <a:ea typeface="Calibri" charset="0"/>
                <a:cs typeface="Calibri" charset="0"/>
              </a:rPr>
              <a:t>personnelles</a:t>
            </a:r>
            <a:r>
              <a:rPr lang="en-US" sz="1600" dirty="0">
                <a:latin typeface="Calibri" charset="0"/>
                <a:ea typeface="Calibri" charset="0"/>
                <a:cs typeface="Calibri" charset="0"/>
              </a:rPr>
              <a:t>, </a:t>
            </a:r>
            <a:r>
              <a:rPr lang="en-US" sz="1600" dirty="0" err="1">
                <a:latin typeface="Calibri" charset="0"/>
                <a:ea typeface="Calibri" charset="0"/>
                <a:cs typeface="Calibri" charset="0"/>
              </a:rPr>
              <a:t>applicables</a:t>
            </a:r>
            <a:r>
              <a:rPr lang="en-US" sz="1600" dirty="0">
                <a:latin typeface="Calibri" charset="0"/>
                <a:ea typeface="Calibri" charset="0"/>
                <a:cs typeface="Calibri" charset="0"/>
              </a:rPr>
              <a:t> </a:t>
            </a:r>
            <a:r>
              <a:rPr lang="en-US" sz="1600" dirty="0" err="1">
                <a:latin typeface="Calibri" charset="0"/>
                <a:ea typeface="Calibri" charset="0"/>
                <a:cs typeface="Calibri" charset="0"/>
              </a:rPr>
              <a:t>aussi</a:t>
            </a:r>
            <a:r>
              <a:rPr lang="en-US" sz="1600" dirty="0">
                <a:latin typeface="Calibri" charset="0"/>
                <a:ea typeface="Calibri" charset="0"/>
                <a:cs typeface="Calibri" charset="0"/>
              </a:rPr>
              <a:t> bien au </a:t>
            </a:r>
            <a:r>
              <a:rPr lang="en-US" sz="1600" dirty="0" err="1">
                <a:latin typeface="Calibri" charset="0"/>
                <a:ea typeface="Calibri" charset="0"/>
                <a:cs typeface="Calibri" charset="0"/>
              </a:rPr>
              <a:t>secteur</a:t>
            </a:r>
            <a:r>
              <a:rPr lang="en-US" sz="1600" dirty="0">
                <a:latin typeface="Calibri" charset="0"/>
                <a:ea typeface="Calibri" charset="0"/>
                <a:cs typeface="Calibri" charset="0"/>
              </a:rPr>
              <a:t> public </a:t>
            </a:r>
            <a:r>
              <a:rPr lang="en-US" sz="1600" dirty="0" err="1">
                <a:latin typeface="Calibri" charset="0"/>
                <a:ea typeface="Calibri" charset="0"/>
                <a:cs typeface="Calibri" charset="0"/>
              </a:rPr>
              <a:t>qu’au</a:t>
            </a:r>
            <a:r>
              <a:rPr lang="en-US" sz="1600" dirty="0">
                <a:latin typeface="Calibri" charset="0"/>
                <a:ea typeface="Calibri" charset="0"/>
                <a:cs typeface="Calibri" charset="0"/>
              </a:rPr>
              <a:t> </a:t>
            </a:r>
            <a:r>
              <a:rPr lang="en-US" sz="1600" dirty="0" err="1">
                <a:latin typeface="Calibri" charset="0"/>
                <a:ea typeface="Calibri" charset="0"/>
                <a:cs typeface="Calibri" charset="0"/>
              </a:rPr>
              <a:t>secteur</a:t>
            </a:r>
            <a:r>
              <a:rPr lang="en-US" sz="1600" dirty="0">
                <a:latin typeface="Calibri" charset="0"/>
                <a:ea typeface="Calibri" charset="0"/>
                <a:cs typeface="Calibri" charset="0"/>
              </a:rPr>
              <a:t> </a:t>
            </a:r>
            <a:r>
              <a:rPr lang="en-US" sz="1600" dirty="0" err="1">
                <a:latin typeface="Calibri" charset="0"/>
                <a:ea typeface="Calibri" charset="0"/>
                <a:cs typeface="Calibri" charset="0"/>
              </a:rPr>
              <a:t>privé</a:t>
            </a:r>
            <a:r>
              <a:rPr lang="en-US" sz="1600" dirty="0">
                <a:latin typeface="Calibri" charset="0"/>
                <a:ea typeface="Calibri" charset="0"/>
                <a:cs typeface="Calibri" charset="0"/>
              </a:rPr>
              <a:t> (par </a:t>
            </a:r>
            <a:r>
              <a:rPr lang="en-US" sz="1600" dirty="0" err="1">
                <a:latin typeface="Calibri" charset="0"/>
                <a:ea typeface="Calibri" charset="0"/>
                <a:cs typeface="Calibri" charset="0"/>
              </a:rPr>
              <a:t>exemple</a:t>
            </a:r>
            <a:r>
              <a:rPr lang="en-US" sz="1600" dirty="0">
                <a:latin typeface="Calibri" charset="0"/>
                <a:ea typeface="Calibri" charset="0"/>
                <a:cs typeface="Calibri" charset="0"/>
              </a:rPr>
              <a:t> le RGPD </a:t>
            </a:r>
            <a:r>
              <a:rPr lang="en-US" sz="1600" dirty="0" err="1">
                <a:latin typeface="Calibri" charset="0"/>
                <a:ea typeface="Calibri" charset="0"/>
                <a:cs typeface="Calibri" charset="0"/>
              </a:rPr>
              <a:t>en</a:t>
            </a:r>
            <a:r>
              <a:rPr lang="en-US" sz="1600" dirty="0">
                <a:latin typeface="Calibri" charset="0"/>
                <a:ea typeface="Calibri" charset="0"/>
                <a:cs typeface="Calibri" charset="0"/>
              </a:rPr>
              <a:t> Europe).</a:t>
            </a:r>
          </a:p>
          <a:p>
            <a:pPr marL="342900" indent="-342900" algn="just">
              <a:lnSpc>
                <a:spcPct val="114000"/>
              </a:lnSpc>
              <a:spcAft>
                <a:spcPts val="1200"/>
              </a:spcAft>
              <a:buFont typeface="Wingdings" charset="2"/>
              <a:buChar char="q"/>
            </a:pPr>
            <a:r>
              <a:rPr lang="en-US" sz="1600" dirty="0">
                <a:latin typeface="Calibri" charset="0"/>
                <a:ea typeface="Calibri" charset="0"/>
                <a:cs typeface="Calibri" charset="0"/>
              </a:rPr>
              <a:t>Les </a:t>
            </a:r>
            <a:r>
              <a:rPr lang="en-US" sz="1600" dirty="0" err="1">
                <a:latin typeface="Calibri" charset="0"/>
                <a:ea typeface="Calibri" charset="0"/>
                <a:cs typeface="Calibri" charset="0"/>
              </a:rPr>
              <a:t>lois</a:t>
            </a:r>
            <a:r>
              <a:rPr lang="en-US" sz="1600" dirty="0">
                <a:latin typeface="Calibri" charset="0"/>
                <a:ea typeface="Calibri" charset="0"/>
                <a:cs typeface="Calibri" charset="0"/>
              </a:rPr>
              <a:t> </a:t>
            </a:r>
            <a:r>
              <a:rPr lang="en-US" sz="1600" dirty="0" err="1">
                <a:latin typeface="Calibri" charset="0"/>
                <a:ea typeface="Calibri" charset="0"/>
                <a:cs typeface="Calibri" charset="0"/>
              </a:rPr>
              <a:t>sectorielles</a:t>
            </a:r>
            <a:r>
              <a:rPr lang="en-US" sz="1600" dirty="0">
                <a:latin typeface="Calibri" charset="0"/>
                <a:ea typeface="Calibri" charset="0"/>
                <a:cs typeface="Calibri" charset="0"/>
              </a:rPr>
              <a:t> (Sectoral laws), </a:t>
            </a:r>
            <a:r>
              <a:rPr lang="en-US" sz="1600" dirty="0" err="1">
                <a:latin typeface="Calibri" charset="0"/>
                <a:ea typeface="Calibri" charset="0"/>
                <a:cs typeface="Calibri" charset="0"/>
              </a:rPr>
              <a:t>privilégiées</a:t>
            </a:r>
            <a:r>
              <a:rPr lang="en-US" sz="1600" dirty="0">
                <a:latin typeface="Calibri" charset="0"/>
                <a:ea typeface="Calibri" charset="0"/>
                <a:cs typeface="Calibri" charset="0"/>
              </a:rPr>
              <a:t> </a:t>
            </a:r>
            <a:r>
              <a:rPr lang="en-US" sz="1600" dirty="0" err="1">
                <a:latin typeface="Calibri" charset="0"/>
                <a:ea typeface="Calibri" charset="0"/>
                <a:cs typeface="Calibri" charset="0"/>
              </a:rPr>
              <a:t>notamment</a:t>
            </a:r>
            <a:r>
              <a:rPr lang="en-US" sz="1600" dirty="0">
                <a:latin typeface="Calibri" charset="0"/>
                <a:ea typeface="Calibri" charset="0"/>
                <a:cs typeface="Calibri" charset="0"/>
              </a:rPr>
              <a:t> aux États-Unis, </a:t>
            </a:r>
            <a:r>
              <a:rPr lang="en-US" sz="1600" dirty="0" err="1">
                <a:latin typeface="Calibri" charset="0"/>
                <a:ea typeface="Calibri" charset="0"/>
                <a:cs typeface="Calibri" charset="0"/>
              </a:rPr>
              <a:t>où</a:t>
            </a:r>
            <a:r>
              <a:rPr lang="en-US" sz="1600" dirty="0">
                <a:latin typeface="Calibri" charset="0"/>
                <a:ea typeface="Calibri" charset="0"/>
                <a:cs typeface="Calibri" charset="0"/>
              </a:rPr>
              <a:t> la protection de la vie </a:t>
            </a:r>
            <a:r>
              <a:rPr lang="en-US" sz="1600" dirty="0" err="1">
                <a:latin typeface="Calibri" charset="0"/>
                <a:ea typeface="Calibri" charset="0"/>
                <a:cs typeface="Calibri" charset="0"/>
              </a:rPr>
              <a:t>privée</a:t>
            </a:r>
            <a:r>
              <a:rPr lang="en-US" sz="1600" dirty="0">
                <a:latin typeface="Calibri" charset="0"/>
                <a:ea typeface="Calibri" charset="0"/>
                <a:cs typeface="Calibri" charset="0"/>
              </a:rPr>
              <a:t> repose sur </a:t>
            </a:r>
            <a:r>
              <a:rPr lang="en-US" sz="1600" dirty="0" err="1">
                <a:latin typeface="Calibri" charset="0"/>
                <a:ea typeface="Calibri" charset="0"/>
                <a:cs typeface="Calibri" charset="0"/>
              </a:rPr>
              <a:t>une</a:t>
            </a:r>
            <a:r>
              <a:rPr lang="en-US" sz="1600" dirty="0">
                <a:latin typeface="Calibri" charset="0"/>
                <a:ea typeface="Calibri" charset="0"/>
                <a:cs typeface="Calibri" charset="0"/>
              </a:rPr>
              <a:t> </a:t>
            </a:r>
            <a:r>
              <a:rPr lang="en-US" sz="1600" dirty="0" err="1">
                <a:latin typeface="Calibri" charset="0"/>
                <a:ea typeface="Calibri" charset="0"/>
                <a:cs typeface="Calibri" charset="0"/>
              </a:rPr>
              <a:t>mosaïque</a:t>
            </a:r>
            <a:r>
              <a:rPr lang="en-US" sz="1600" dirty="0">
                <a:latin typeface="Calibri" charset="0"/>
                <a:ea typeface="Calibri" charset="0"/>
                <a:cs typeface="Calibri" charset="0"/>
              </a:rPr>
              <a:t> de </a:t>
            </a:r>
            <a:r>
              <a:rPr lang="en-US" sz="1600" dirty="0" err="1">
                <a:latin typeface="Calibri" charset="0"/>
                <a:ea typeface="Calibri" charset="0"/>
                <a:cs typeface="Calibri" charset="0"/>
              </a:rPr>
              <a:t>lois</a:t>
            </a:r>
            <a:r>
              <a:rPr lang="en-US" sz="1600" dirty="0">
                <a:latin typeface="Calibri" charset="0"/>
                <a:ea typeface="Calibri" charset="0"/>
                <a:cs typeface="Calibri" charset="0"/>
              </a:rPr>
              <a:t> </a:t>
            </a:r>
            <a:r>
              <a:rPr lang="en-US" sz="1600" dirty="0" err="1">
                <a:latin typeface="Calibri" charset="0"/>
                <a:ea typeface="Calibri" charset="0"/>
                <a:cs typeface="Calibri" charset="0"/>
              </a:rPr>
              <a:t>spécifiques</a:t>
            </a:r>
            <a:r>
              <a:rPr lang="en-US" sz="1600" dirty="0">
                <a:latin typeface="Calibri" charset="0"/>
                <a:ea typeface="Calibri" charset="0"/>
                <a:cs typeface="Calibri" charset="0"/>
              </a:rPr>
              <a:t> (santé, finance, </a:t>
            </a:r>
            <a:r>
              <a:rPr lang="en-US" sz="1600" dirty="0" err="1">
                <a:latin typeface="Calibri" charset="0"/>
                <a:ea typeface="Calibri" charset="0"/>
                <a:cs typeface="Calibri" charset="0"/>
              </a:rPr>
              <a:t>télécommunications</a:t>
            </a:r>
            <a:r>
              <a:rPr lang="en-US" sz="1600" dirty="0">
                <a:latin typeface="Calibri" charset="0"/>
                <a:ea typeface="Calibri" charset="0"/>
                <a:cs typeface="Calibri" charset="0"/>
              </a:rPr>
              <a:t>) </a:t>
            </a:r>
            <a:r>
              <a:rPr lang="en-US" sz="1600" dirty="0" err="1">
                <a:latin typeface="Calibri" charset="0"/>
                <a:ea typeface="Calibri" charset="0"/>
                <a:cs typeface="Calibri" charset="0"/>
              </a:rPr>
              <a:t>plutôt</a:t>
            </a:r>
            <a:r>
              <a:rPr lang="en-US" sz="1600" dirty="0">
                <a:latin typeface="Calibri" charset="0"/>
                <a:ea typeface="Calibri" charset="0"/>
                <a:cs typeface="Calibri" charset="0"/>
              </a:rPr>
              <a:t> </a:t>
            </a:r>
            <a:r>
              <a:rPr lang="en-US" sz="1600" dirty="0" err="1">
                <a:latin typeface="Calibri" charset="0"/>
                <a:ea typeface="Calibri" charset="0"/>
                <a:cs typeface="Calibri" charset="0"/>
              </a:rPr>
              <a:t>que</a:t>
            </a:r>
            <a:r>
              <a:rPr lang="en-US" sz="1600" dirty="0">
                <a:latin typeface="Calibri" charset="0"/>
                <a:ea typeface="Calibri" charset="0"/>
                <a:cs typeface="Calibri" charset="0"/>
              </a:rPr>
              <a:t> sur un cadre unique et global.</a:t>
            </a:r>
          </a:p>
          <a:p>
            <a:pPr marL="342900" indent="-342900" algn="just">
              <a:lnSpc>
                <a:spcPct val="114000"/>
              </a:lnSpc>
              <a:spcAft>
                <a:spcPts val="1200"/>
              </a:spcAft>
              <a:buFont typeface="Wingdings" charset="2"/>
              <a:buChar char="q"/>
            </a:pPr>
            <a:r>
              <a:rPr lang="en-US" sz="1600" dirty="0" err="1">
                <a:latin typeface="Calibri" charset="0"/>
                <a:ea typeface="Calibri" charset="0"/>
                <a:cs typeface="Calibri" charset="0"/>
              </a:rPr>
              <a:t>L’autorégulation</a:t>
            </a:r>
            <a:r>
              <a:rPr lang="en-US" sz="1600" dirty="0">
                <a:latin typeface="Calibri" charset="0"/>
                <a:ea typeface="Calibri" charset="0"/>
                <a:cs typeface="Calibri" charset="0"/>
              </a:rPr>
              <a:t>, </a:t>
            </a:r>
            <a:r>
              <a:rPr lang="en-US" sz="1600" dirty="0" err="1">
                <a:latin typeface="Calibri" charset="0"/>
                <a:ea typeface="Calibri" charset="0"/>
                <a:cs typeface="Calibri" charset="0"/>
              </a:rPr>
              <a:t>où</a:t>
            </a:r>
            <a:r>
              <a:rPr lang="en-US" sz="1600" dirty="0">
                <a:latin typeface="Calibri" charset="0"/>
                <a:ea typeface="Calibri" charset="0"/>
                <a:cs typeface="Calibri" charset="0"/>
              </a:rPr>
              <a:t> les </a:t>
            </a:r>
            <a:r>
              <a:rPr lang="en-US" sz="1600" dirty="0" err="1">
                <a:latin typeface="Calibri" charset="0"/>
                <a:ea typeface="Calibri" charset="0"/>
                <a:cs typeface="Calibri" charset="0"/>
              </a:rPr>
              <a:t>acteurs</a:t>
            </a:r>
            <a:r>
              <a:rPr lang="en-US" sz="1600" dirty="0">
                <a:latin typeface="Calibri" charset="0"/>
                <a:ea typeface="Calibri" charset="0"/>
                <a:cs typeface="Calibri" charset="0"/>
              </a:rPr>
              <a:t> </a:t>
            </a:r>
            <a:r>
              <a:rPr lang="en-US" sz="1600" dirty="0" err="1">
                <a:latin typeface="Calibri" charset="0"/>
                <a:ea typeface="Calibri" charset="0"/>
                <a:cs typeface="Calibri" charset="0"/>
              </a:rPr>
              <a:t>privés</a:t>
            </a:r>
            <a:r>
              <a:rPr lang="en-US" sz="1600" dirty="0">
                <a:latin typeface="Calibri" charset="0"/>
                <a:ea typeface="Calibri" charset="0"/>
                <a:cs typeface="Calibri" charset="0"/>
              </a:rPr>
              <a:t> </a:t>
            </a:r>
            <a:r>
              <a:rPr lang="en-US" sz="1600" dirty="0" err="1">
                <a:latin typeface="Calibri" charset="0"/>
                <a:ea typeface="Calibri" charset="0"/>
                <a:cs typeface="Calibri" charset="0"/>
              </a:rPr>
              <a:t>définissent</a:t>
            </a:r>
            <a:r>
              <a:rPr lang="en-US" sz="1600" dirty="0">
                <a:latin typeface="Calibri" charset="0"/>
                <a:ea typeface="Calibri" charset="0"/>
                <a:cs typeface="Calibri" charset="0"/>
              </a:rPr>
              <a:t> </a:t>
            </a:r>
            <a:r>
              <a:rPr lang="en-US" sz="1600" dirty="0" err="1">
                <a:latin typeface="Calibri" charset="0"/>
                <a:ea typeface="Calibri" charset="0"/>
                <a:cs typeface="Calibri" charset="0"/>
              </a:rPr>
              <a:t>eux-mêmes</a:t>
            </a:r>
            <a:r>
              <a:rPr lang="en-US" sz="1600" dirty="0">
                <a:latin typeface="Calibri" charset="0"/>
                <a:ea typeface="Calibri" charset="0"/>
                <a:cs typeface="Calibri" charset="0"/>
              </a:rPr>
              <a:t> des codes de </a:t>
            </a:r>
            <a:r>
              <a:rPr lang="en-US" sz="1600" dirty="0" err="1">
                <a:latin typeface="Calibri" charset="0"/>
                <a:ea typeface="Calibri" charset="0"/>
                <a:cs typeface="Calibri" charset="0"/>
              </a:rPr>
              <a:t>conduite</a:t>
            </a:r>
            <a:r>
              <a:rPr lang="en-US" sz="1600" dirty="0">
                <a:latin typeface="Calibri" charset="0"/>
                <a:ea typeface="Calibri" charset="0"/>
                <a:cs typeface="Calibri" charset="0"/>
              </a:rPr>
              <a:t> </a:t>
            </a:r>
            <a:r>
              <a:rPr lang="en-US" sz="1600" dirty="0" err="1">
                <a:latin typeface="Calibri" charset="0"/>
                <a:ea typeface="Calibri" charset="0"/>
                <a:cs typeface="Calibri" charset="0"/>
              </a:rPr>
              <a:t>ou</a:t>
            </a:r>
            <a:r>
              <a:rPr lang="en-US" sz="1600" dirty="0">
                <a:latin typeface="Calibri" charset="0"/>
                <a:ea typeface="Calibri" charset="0"/>
                <a:cs typeface="Calibri" charset="0"/>
              </a:rPr>
              <a:t> des </a:t>
            </a:r>
            <a:r>
              <a:rPr lang="en-US" sz="1600" dirty="0" err="1">
                <a:latin typeface="Calibri" charset="0"/>
                <a:ea typeface="Calibri" charset="0"/>
                <a:cs typeface="Calibri" charset="0"/>
              </a:rPr>
              <a:t>chartes</a:t>
            </a:r>
            <a:r>
              <a:rPr lang="en-US" sz="1600" dirty="0">
                <a:latin typeface="Calibri" charset="0"/>
                <a:ea typeface="Calibri" charset="0"/>
                <a:cs typeface="Calibri" charset="0"/>
              </a:rPr>
              <a:t> </a:t>
            </a:r>
            <a:r>
              <a:rPr lang="en-US" sz="1600" dirty="0" err="1">
                <a:latin typeface="Calibri" charset="0"/>
                <a:ea typeface="Calibri" charset="0"/>
                <a:cs typeface="Calibri" charset="0"/>
              </a:rPr>
              <a:t>éthiques</a:t>
            </a:r>
            <a:r>
              <a:rPr lang="en-US" sz="1600" dirty="0">
                <a:latin typeface="Calibri" charset="0"/>
                <a:ea typeface="Calibri" charset="0"/>
                <a:cs typeface="Calibri" charset="0"/>
              </a:rPr>
              <a:t> pour le </a:t>
            </a:r>
            <a:r>
              <a:rPr lang="en-US" sz="1600" dirty="0" err="1">
                <a:latin typeface="Calibri" charset="0"/>
                <a:ea typeface="Calibri" charset="0"/>
                <a:cs typeface="Calibri" charset="0"/>
              </a:rPr>
              <a:t>traitement</a:t>
            </a:r>
            <a:r>
              <a:rPr lang="en-US" sz="1600" dirty="0">
                <a:latin typeface="Calibri" charset="0"/>
                <a:ea typeface="Calibri" charset="0"/>
                <a:cs typeface="Calibri" charset="0"/>
              </a:rPr>
              <a:t> des données, et </a:t>
            </a:r>
            <a:r>
              <a:rPr lang="en-US" sz="1600" dirty="0" err="1">
                <a:latin typeface="Calibri" charset="0"/>
                <a:ea typeface="Calibri" charset="0"/>
                <a:cs typeface="Calibri" charset="0"/>
              </a:rPr>
              <a:t>s’engagent</a:t>
            </a:r>
            <a:r>
              <a:rPr lang="en-US" sz="1600" dirty="0">
                <a:latin typeface="Calibri" charset="0"/>
                <a:ea typeface="Calibri" charset="0"/>
                <a:cs typeface="Calibri" charset="0"/>
              </a:rPr>
              <a:t> à les respecter.</a:t>
            </a:r>
          </a:p>
          <a:p>
            <a:pPr marL="342900" indent="-342900" algn="just">
              <a:lnSpc>
                <a:spcPct val="114000"/>
              </a:lnSpc>
              <a:spcAft>
                <a:spcPts val="1200"/>
              </a:spcAft>
              <a:buFont typeface="Wingdings" charset="2"/>
              <a:buChar char="q"/>
            </a:pPr>
            <a:r>
              <a:rPr lang="en-US" sz="1600" dirty="0">
                <a:latin typeface="Calibri" charset="0"/>
                <a:ea typeface="Calibri" charset="0"/>
                <a:cs typeface="Calibri" charset="0"/>
              </a:rPr>
              <a:t>Les technologies de protection de la vie </a:t>
            </a:r>
            <a:r>
              <a:rPr lang="en-US" sz="1600" dirty="0" err="1">
                <a:latin typeface="Calibri" charset="0"/>
                <a:ea typeface="Calibri" charset="0"/>
                <a:cs typeface="Calibri" charset="0"/>
              </a:rPr>
              <a:t>privée</a:t>
            </a:r>
            <a:r>
              <a:rPr lang="en-US" sz="1600" dirty="0">
                <a:latin typeface="Calibri" charset="0"/>
                <a:ea typeface="Calibri" charset="0"/>
                <a:cs typeface="Calibri" charset="0"/>
              </a:rPr>
              <a:t>, qui </a:t>
            </a:r>
            <a:r>
              <a:rPr lang="en-US" sz="1600" dirty="0" err="1">
                <a:latin typeface="Calibri" charset="0"/>
                <a:ea typeface="Calibri" charset="0"/>
                <a:cs typeface="Calibri" charset="0"/>
              </a:rPr>
              <a:t>reposent</a:t>
            </a:r>
            <a:r>
              <a:rPr lang="en-US" sz="1600" dirty="0">
                <a:latin typeface="Calibri" charset="0"/>
                <a:ea typeface="Calibri" charset="0"/>
                <a:cs typeface="Calibri" charset="0"/>
              </a:rPr>
              <a:t> sur des </a:t>
            </a:r>
            <a:r>
              <a:rPr lang="en-US" sz="1600" dirty="0" err="1">
                <a:latin typeface="Calibri" charset="0"/>
                <a:ea typeface="Calibri" charset="0"/>
                <a:cs typeface="Calibri" charset="0"/>
              </a:rPr>
              <a:t>mécanismes</a:t>
            </a:r>
            <a:r>
              <a:rPr lang="en-US" sz="1600" dirty="0">
                <a:latin typeface="Calibri" charset="0"/>
                <a:ea typeface="Calibri" charset="0"/>
                <a:cs typeface="Calibri" charset="0"/>
              </a:rPr>
              <a:t> techniques mis entre les mains des </a:t>
            </a:r>
            <a:r>
              <a:rPr lang="en-US" sz="1600" dirty="0" err="1">
                <a:latin typeface="Calibri" charset="0"/>
                <a:ea typeface="Calibri" charset="0"/>
                <a:cs typeface="Calibri" charset="0"/>
              </a:rPr>
              <a:t>individus</a:t>
            </a:r>
            <a:r>
              <a:rPr lang="en-US" sz="1600" dirty="0">
                <a:latin typeface="Calibri" charset="0"/>
                <a:ea typeface="Calibri" charset="0"/>
                <a:cs typeface="Calibri" charset="0"/>
              </a:rPr>
              <a:t> (</a:t>
            </a:r>
            <a:r>
              <a:rPr lang="en-US" sz="1600" dirty="0" err="1">
                <a:latin typeface="Calibri" charset="0"/>
                <a:ea typeface="Calibri" charset="0"/>
                <a:cs typeface="Calibri" charset="0"/>
              </a:rPr>
              <a:t>chiffrement</a:t>
            </a:r>
            <a:r>
              <a:rPr lang="en-US" sz="1600" dirty="0">
                <a:latin typeface="Calibri" charset="0"/>
                <a:ea typeface="Calibri" charset="0"/>
                <a:cs typeface="Calibri" charset="0"/>
              </a:rPr>
              <a:t>, </a:t>
            </a:r>
            <a:r>
              <a:rPr lang="en-US" sz="1600" dirty="0" err="1">
                <a:latin typeface="Calibri" charset="0"/>
                <a:ea typeface="Calibri" charset="0"/>
                <a:cs typeface="Calibri" charset="0"/>
              </a:rPr>
              <a:t>anonymisation</a:t>
            </a:r>
            <a:r>
              <a:rPr lang="en-US" sz="1600" dirty="0">
                <a:latin typeface="Calibri" charset="0"/>
                <a:ea typeface="Calibri" charset="0"/>
                <a:cs typeface="Calibri" charset="0"/>
              </a:rPr>
              <a:t>, </a:t>
            </a:r>
            <a:r>
              <a:rPr lang="en-US" sz="1600" dirty="0" err="1">
                <a:latin typeface="Calibri" charset="0"/>
                <a:ea typeface="Calibri" charset="0"/>
                <a:cs typeface="Calibri" charset="0"/>
              </a:rPr>
              <a:t>contrôle</a:t>
            </a:r>
            <a:r>
              <a:rPr lang="en-US" sz="1600" dirty="0">
                <a:latin typeface="Calibri" charset="0"/>
                <a:ea typeface="Calibri" charset="0"/>
                <a:cs typeface="Calibri" charset="0"/>
              </a:rPr>
              <a:t> des permissions).</a:t>
            </a:r>
            <a:endParaRPr lang="fr-FR" dirty="0"/>
          </a:p>
        </p:txBody>
      </p:sp>
      <p:sp>
        <p:nvSpPr>
          <p:cNvPr id="4" name="Espace réservé du numéro de diapositive 3"/>
          <p:cNvSpPr>
            <a:spLocks noGrp="1"/>
          </p:cNvSpPr>
          <p:nvPr>
            <p:ph type="sldNum" sz="quarter" idx="5"/>
          </p:nvPr>
        </p:nvSpPr>
        <p:spPr/>
        <p:txBody>
          <a:bodyPr/>
          <a:lstStyle/>
          <a:p>
            <a:fld id="{EF645EEC-F0CE-4E3C-ADAB-9F5518217BE9}" type="slidenum">
              <a:rPr lang="fr-FR" smtClean="0"/>
              <a:pPr/>
              <a:t>42</a:t>
            </a:fld>
            <a:endParaRPr lang="fr-FR"/>
          </a:p>
        </p:txBody>
      </p:sp>
    </p:spTree>
    <p:extLst>
      <p:ext uri="{BB962C8B-B14F-4D97-AF65-F5344CB8AC3E}">
        <p14:creationId xmlns:p14="http://schemas.microsoft.com/office/powerpoint/2010/main" val="280449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C994F-3B73-F663-3650-57CB62F58E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BA33B8-14CE-B163-AB14-B064B48B3EDA}"/>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083C1490-50E3-2862-3BAE-68DF5E792D4F}"/>
              </a:ext>
            </a:extLst>
          </p:cNvPr>
          <p:cNvSpPr>
            <a:spLocks noGrp="1"/>
          </p:cNvSpPr>
          <p:nvPr>
            <p:ph type="body" idx="1"/>
          </p:nvPr>
        </p:nvSpPr>
        <p:spPr/>
        <p:txBody>
          <a:bodyPr/>
          <a:lstStyle/>
          <a:p>
            <a:pPr marL="342900" indent="-342900" algn="just">
              <a:lnSpc>
                <a:spcPct val="114000"/>
              </a:lnSpc>
              <a:spcAft>
                <a:spcPts val="1200"/>
              </a:spcAft>
              <a:buFont typeface="Wingdings" charset="2"/>
              <a:buChar char="q"/>
            </a:pPr>
            <a:r>
              <a:rPr lang="en-US" sz="1600" dirty="0">
                <a:latin typeface="Calibri" charset="0"/>
                <a:ea typeface="Calibri" charset="0"/>
                <a:cs typeface="Calibri" charset="0"/>
              </a:rPr>
              <a:t>extensive attention on legal aspect</a:t>
            </a:r>
          </a:p>
          <a:p>
            <a:pPr marL="800100" lvl="1" indent="-342900" algn="just">
              <a:lnSpc>
                <a:spcPct val="114000"/>
              </a:lnSpc>
              <a:spcAft>
                <a:spcPts val="600"/>
              </a:spcAft>
              <a:buFont typeface="Wingdings" pitchFamily="2" charset="2"/>
              <a:buChar char="§"/>
            </a:pPr>
            <a:r>
              <a:rPr lang="en-US" sz="1500" dirty="0">
                <a:latin typeface="Calibri" charset="0"/>
                <a:ea typeface="Calibri" charset="0"/>
                <a:cs typeface="Calibri" charset="0"/>
              </a:rPr>
              <a:t>Existing legal frameworks for data protection (e.g., GDPR </a:t>
            </a:r>
            <a:r>
              <a:rPr lang="en-US" sz="1500" baseline="30000" dirty="0">
                <a:latin typeface="Calibri" charset="0"/>
                <a:ea typeface="Calibri" charset="0"/>
                <a:cs typeface="Calibri" charset="0"/>
              </a:rPr>
              <a:t>[1]</a:t>
            </a:r>
            <a:r>
              <a:rPr lang="en-US" sz="1500" dirty="0">
                <a:latin typeface="Calibri" charset="0"/>
                <a:ea typeface="Calibri" charset="0"/>
                <a:cs typeface="Calibri" charset="0"/>
              </a:rPr>
              <a:t>) might not necessarily deter data consumers from abusing user data</a:t>
            </a:r>
          </a:p>
          <a:p>
            <a:pPr marL="808038" lvl="1" algn="just">
              <a:lnSpc>
                <a:spcPct val="114000"/>
              </a:lnSpc>
              <a:spcAft>
                <a:spcPts val="1200"/>
              </a:spcAft>
            </a:pPr>
            <a:r>
              <a:rPr lang="en-US" sz="1300" i="1" dirty="0">
                <a:latin typeface="Calibri" charset="0"/>
                <a:ea typeface="Calibri" charset="0"/>
                <a:cs typeface="Calibri" charset="0"/>
              </a:rPr>
              <a:t>e.g., Facebook-Cambridge Analytica scandal </a:t>
            </a:r>
            <a:r>
              <a:rPr lang="en-US" sz="1300" i="1" baseline="30000" dirty="0">
                <a:latin typeface="Calibri" charset="0"/>
                <a:ea typeface="Calibri" charset="0"/>
                <a:cs typeface="Calibri" charset="0"/>
              </a:rPr>
              <a:t>[2]</a:t>
            </a:r>
            <a:r>
              <a:rPr lang="en-US" sz="1300" i="1" dirty="0">
                <a:latin typeface="Calibri" charset="0"/>
                <a:ea typeface="Calibri" charset="0"/>
                <a:cs typeface="Calibri" charset="0"/>
              </a:rPr>
              <a:t>, </a:t>
            </a:r>
            <a:r>
              <a:rPr lang="en-US" sz="1300" i="1" dirty="0" err="1">
                <a:latin typeface="Calibri" charset="0"/>
                <a:ea typeface="Calibri" charset="0"/>
                <a:cs typeface="Calibri" charset="0"/>
              </a:rPr>
              <a:t>Exactis</a:t>
            </a:r>
            <a:r>
              <a:rPr lang="en-US" sz="1300" i="1" dirty="0">
                <a:latin typeface="Calibri" charset="0"/>
                <a:ea typeface="Calibri" charset="0"/>
                <a:cs typeface="Calibri" charset="0"/>
              </a:rPr>
              <a:t> scandal </a:t>
            </a:r>
            <a:r>
              <a:rPr lang="en-US" sz="1300" i="1" baseline="30000" dirty="0">
                <a:latin typeface="Calibri" charset="0"/>
                <a:ea typeface="Calibri" charset="0"/>
                <a:cs typeface="Calibri" charset="0"/>
              </a:rPr>
              <a:t>[3]</a:t>
            </a:r>
          </a:p>
          <a:p>
            <a:pPr marL="800100" lvl="1" indent="-342900" algn="just">
              <a:lnSpc>
                <a:spcPct val="114000"/>
              </a:lnSpc>
              <a:spcAft>
                <a:spcPts val="600"/>
              </a:spcAft>
              <a:buFont typeface="Wingdings" pitchFamily="2" charset="2"/>
              <a:buChar char="§"/>
            </a:pPr>
            <a:r>
              <a:rPr lang="en-US" sz="1500" dirty="0">
                <a:latin typeface="Calibri" charset="0"/>
                <a:ea typeface="Calibri" charset="0"/>
                <a:cs typeface="Calibri" charset="0"/>
              </a:rPr>
              <a:t>These laws vary among countries: some providing more protection than others</a:t>
            </a:r>
          </a:p>
          <a:p>
            <a:pPr marL="1071563" lvl="1" indent="-282575" algn="just">
              <a:lnSpc>
                <a:spcPct val="114000"/>
              </a:lnSpc>
              <a:spcAft>
                <a:spcPts val="600"/>
              </a:spcAft>
              <a:buFont typeface="Symbol" pitchFamily="2" charset="2"/>
              <a:buChar char="Þ"/>
            </a:pPr>
            <a:r>
              <a:rPr lang="en-US" sz="1500" dirty="0">
                <a:latin typeface="Calibri" charset="0"/>
                <a:ea typeface="Calibri" charset="0"/>
                <a:cs typeface="Calibri" charset="0"/>
              </a:rPr>
              <a:t>Difficulties in managing and preserving user privacy</a:t>
            </a:r>
          </a:p>
          <a:p>
            <a:endParaRPr lang="fr-FR" dirty="0"/>
          </a:p>
        </p:txBody>
      </p:sp>
      <p:sp>
        <p:nvSpPr>
          <p:cNvPr id="4" name="Espace réservé du numéro de diapositive 3">
            <a:extLst>
              <a:ext uri="{FF2B5EF4-FFF2-40B4-BE49-F238E27FC236}">
                <a16:creationId xmlns:a16="http://schemas.microsoft.com/office/drawing/2014/main" id="{FCB9CBEB-490F-22A0-62FD-8657B11F3B41}"/>
              </a:ext>
            </a:extLst>
          </p:cNvPr>
          <p:cNvSpPr>
            <a:spLocks noGrp="1"/>
          </p:cNvSpPr>
          <p:nvPr>
            <p:ph type="sldNum" sz="quarter" idx="5"/>
          </p:nvPr>
        </p:nvSpPr>
        <p:spPr/>
        <p:txBody>
          <a:bodyPr/>
          <a:lstStyle/>
          <a:p>
            <a:fld id="{EF645EEC-F0CE-4E3C-ADAB-9F5518217BE9}" type="slidenum">
              <a:rPr lang="fr-FR" smtClean="0"/>
              <a:pPr/>
              <a:t>43</a:t>
            </a:fld>
            <a:endParaRPr lang="fr-FR"/>
          </a:p>
        </p:txBody>
      </p:sp>
    </p:spTree>
    <p:extLst>
      <p:ext uri="{BB962C8B-B14F-4D97-AF65-F5344CB8AC3E}">
        <p14:creationId xmlns:p14="http://schemas.microsoft.com/office/powerpoint/2010/main" val="1964018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err="1"/>
              <a:t>Lack</a:t>
            </a:r>
            <a:r>
              <a:rPr lang="fr-FR" dirty="0"/>
              <a:t> of user </a:t>
            </a:r>
            <a:r>
              <a:rPr lang="fr-FR" dirty="0" err="1"/>
              <a:t>awareness</a:t>
            </a:r>
            <a:r>
              <a:rPr lang="fr-FR" dirty="0"/>
              <a:t> : </a:t>
            </a:r>
            <a:r>
              <a:rPr lang="fr-FR" b="1" dirty="0" err="1"/>
              <a:t>Users</a:t>
            </a:r>
            <a:r>
              <a:rPr lang="fr-FR" b="1" dirty="0"/>
              <a:t> </a:t>
            </a:r>
            <a:r>
              <a:rPr lang="fr-FR" b="1" dirty="0" err="1"/>
              <a:t>may</a:t>
            </a:r>
            <a:r>
              <a:rPr lang="fr-FR" b="1" dirty="0"/>
              <a:t> not </a:t>
            </a:r>
            <a:r>
              <a:rPr lang="fr-FR" b="1" dirty="0" err="1"/>
              <a:t>be</a:t>
            </a:r>
            <a:r>
              <a:rPr lang="fr-FR" b="1" dirty="0"/>
              <a:t> </a:t>
            </a:r>
            <a:r>
              <a:rPr lang="fr-FR" b="1" dirty="0" err="1"/>
              <a:t>completely</a:t>
            </a:r>
            <a:r>
              <a:rPr lang="fr-FR" b="1" dirty="0"/>
              <a:t> </a:t>
            </a:r>
            <a:r>
              <a:rPr lang="fr-FR" b="1" dirty="0" err="1"/>
              <a:t>aware</a:t>
            </a:r>
            <a:r>
              <a:rPr lang="fr-FR" b="1" dirty="0"/>
              <a:t> of the direct and indirect </a:t>
            </a:r>
            <a:r>
              <a:rPr lang="fr-FR" b="1" dirty="0" err="1"/>
              <a:t>privacy</a:t>
            </a:r>
            <a:r>
              <a:rPr lang="fr-FR" b="1" dirty="0"/>
              <a:t> </a:t>
            </a:r>
            <a:r>
              <a:rPr lang="fr-FR" b="1" dirty="0" err="1"/>
              <a:t>risks</a:t>
            </a:r>
            <a:endParaRPr lang="fr-FR" b="1" dirty="0"/>
          </a:p>
          <a:p>
            <a:r>
              <a:rPr lang="fr-FR" dirty="0" err="1"/>
              <a:t>Lack</a:t>
            </a:r>
            <a:r>
              <a:rPr lang="fr-FR" dirty="0"/>
              <a:t> of </a:t>
            </a:r>
            <a:r>
              <a:rPr lang="fr-FR" dirty="0" err="1"/>
              <a:t>context-based</a:t>
            </a:r>
            <a:r>
              <a:rPr lang="fr-FR" dirty="0"/>
              <a:t> </a:t>
            </a:r>
            <a:r>
              <a:rPr lang="fr-FR" dirty="0" err="1"/>
              <a:t>privacy</a:t>
            </a:r>
            <a:r>
              <a:rPr lang="fr-FR" dirty="0"/>
              <a:t> </a:t>
            </a:r>
            <a:r>
              <a:rPr lang="fr-FR" dirty="0" err="1"/>
              <a:t>decision</a:t>
            </a:r>
            <a:r>
              <a:rPr lang="fr-FR" dirty="0"/>
              <a:t> </a:t>
            </a:r>
            <a:r>
              <a:rPr lang="fr-FR" dirty="0" err="1"/>
              <a:t>making</a:t>
            </a:r>
            <a:r>
              <a:rPr lang="fr-FR" dirty="0"/>
              <a:t>: </a:t>
            </a:r>
            <a:endParaRPr lang="fr-FR" b="1" dirty="0"/>
          </a:p>
          <a:p>
            <a:pPr marL="1200150" lvl="2" indent="-285750" algn="just">
              <a:lnSpc>
                <a:spcPct val="150000"/>
              </a:lnSpc>
              <a:buFont typeface="Wingdings" pitchFamily="2" charset="2"/>
              <a:buChar char="§"/>
            </a:pPr>
            <a:r>
              <a:rPr lang="en-US" sz="1400" b="1" dirty="0"/>
              <a:t>Privacy protection decisions remain unchanged regardless of context changes</a:t>
            </a:r>
          </a:p>
          <a:p>
            <a:pPr marL="1200150" lvl="2" indent="-285750" algn="just">
              <a:lnSpc>
                <a:spcPct val="150000"/>
              </a:lnSpc>
              <a:buFont typeface="Wingdings" pitchFamily="2" charset="2"/>
              <a:buChar char="§"/>
            </a:pPr>
            <a:r>
              <a:rPr lang="fr-FR" sz="1400" b="1" dirty="0"/>
              <a:t>Data </a:t>
            </a:r>
            <a:r>
              <a:rPr lang="fr-FR" sz="1400" b="1" dirty="0" err="1"/>
              <a:t>sensitivity</a:t>
            </a:r>
            <a:r>
              <a:rPr lang="fr-FR" sz="1400" b="1" dirty="0"/>
              <a:t> </a:t>
            </a:r>
            <a:r>
              <a:rPr lang="fr-FR" sz="1400" b="1" dirty="0" err="1"/>
              <a:t>may</a:t>
            </a:r>
            <a:r>
              <a:rPr lang="fr-FR" sz="1400" b="1" dirty="0"/>
              <a:t> </a:t>
            </a:r>
            <a:r>
              <a:rPr lang="fr-FR" sz="1400" b="1" dirty="0" err="1"/>
              <a:t>vary</a:t>
            </a:r>
            <a:r>
              <a:rPr lang="fr-FR" sz="1400" b="1" dirty="0"/>
              <a:t> </a:t>
            </a:r>
            <a:r>
              <a:rPr lang="fr-FR" sz="1400" b="1" dirty="0" err="1"/>
              <a:t>from</a:t>
            </a:r>
            <a:r>
              <a:rPr lang="fr-FR" sz="1400" b="1" dirty="0"/>
              <a:t> a </a:t>
            </a:r>
            <a:r>
              <a:rPr lang="fr-FR" sz="1400" b="1" dirty="0" err="1"/>
              <a:t>context</a:t>
            </a:r>
            <a:r>
              <a:rPr lang="fr-FR" sz="1400" b="1" dirty="0"/>
              <a:t> to </a:t>
            </a:r>
            <a:r>
              <a:rPr lang="fr-FR" sz="1400" b="1" dirty="0" err="1"/>
              <a:t>another</a:t>
            </a:r>
            <a:endParaRPr lang="fr-FR" dirty="0"/>
          </a:p>
        </p:txBody>
      </p:sp>
      <p:sp>
        <p:nvSpPr>
          <p:cNvPr id="4" name="Espace réservé du numéro de diapositive 3"/>
          <p:cNvSpPr>
            <a:spLocks noGrp="1"/>
          </p:cNvSpPr>
          <p:nvPr>
            <p:ph type="sldNum" sz="quarter" idx="5"/>
          </p:nvPr>
        </p:nvSpPr>
        <p:spPr/>
        <p:txBody>
          <a:bodyPr/>
          <a:lstStyle/>
          <a:p>
            <a:fld id="{EF645EEC-F0CE-4E3C-ADAB-9F5518217BE9}" type="slidenum">
              <a:rPr lang="fr-FR" smtClean="0"/>
              <a:pPr/>
              <a:t>45</a:t>
            </a:fld>
            <a:endParaRPr lang="fr-FR"/>
          </a:p>
        </p:txBody>
      </p:sp>
    </p:spTree>
    <p:extLst>
      <p:ext uri="{BB962C8B-B14F-4D97-AF65-F5344CB8AC3E}">
        <p14:creationId xmlns:p14="http://schemas.microsoft.com/office/powerpoint/2010/main" val="1734916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design an appropriate solution that addresses these limitations, and provides a complete</a:t>
            </a:r>
            <a:r>
              <a:rPr lang="en-US" b="1" dirty="0"/>
              <a:t> context-aware privacy framework that meets current privacy standards (e.g., Privacy by Design)</a:t>
            </a:r>
            <a:endParaRPr lang="en-US" dirty="0">
              <a:latin typeface="Calibri" charset="0"/>
              <a:ea typeface="Calibri" charset="0"/>
              <a:cs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Calibri" charset="0"/>
              </a:rPr>
              <a:t>We proposed a </a:t>
            </a:r>
            <a:r>
              <a:rPr lang="en-US" b="1" dirty="0">
                <a:latin typeface="Calibri" charset="0"/>
                <a:ea typeface="Calibri" charset="0"/>
                <a:cs typeface="Calibri" charset="0"/>
              </a:rPr>
              <a:t>context-aware privacy risk inference approach </a:t>
            </a:r>
            <a:r>
              <a:rPr lang="en-US" dirty="0">
                <a:latin typeface="Calibri" charset="0"/>
                <a:ea typeface="Calibri" charset="0"/>
                <a:cs typeface="Calibri" charset="0"/>
              </a:rPr>
              <a:t>that provides the user with dynamic/contextual overview of privacy risks</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We proposed a new user-centric, context-aware and multi-objective privacy management approach, denoted 𝜹-𝑹𝒊𝒔𝒌</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𝜹 is a </a:t>
            </a:r>
            <a:r>
              <a:rPr lang="en-US" sz="1200" b="1" dirty="0">
                <a:latin typeface="Calibri" panose="020F0502020204030204" pitchFamily="34" charset="0"/>
                <a:cs typeface="Calibri" panose="020F0502020204030204" pitchFamily="34" charset="0"/>
              </a:rPr>
              <a:t>privacy preference parameter specified by the user </a:t>
            </a:r>
            <a:r>
              <a:rPr lang="en-US" sz="1200" dirty="0">
                <a:latin typeface="Calibri" panose="020F0502020204030204" pitchFamily="34" charset="0"/>
                <a:cs typeface="Calibri" panose="020F0502020204030204" pitchFamily="34" charset="0"/>
              </a:rPr>
              <a:t>to express the maximum level of risk that she accepts to take in her context</a:t>
            </a:r>
          </a:p>
          <a:p>
            <a:endParaRPr lang="fr-FR" dirty="0"/>
          </a:p>
        </p:txBody>
      </p:sp>
      <p:sp>
        <p:nvSpPr>
          <p:cNvPr id="4" name="Espace réservé du numéro de diapositive 3"/>
          <p:cNvSpPr>
            <a:spLocks noGrp="1"/>
          </p:cNvSpPr>
          <p:nvPr>
            <p:ph type="sldNum" sz="quarter" idx="5"/>
          </p:nvPr>
        </p:nvSpPr>
        <p:spPr/>
        <p:txBody>
          <a:bodyPr/>
          <a:lstStyle/>
          <a:p>
            <a:fld id="{EF645EEC-F0CE-4E3C-ADAB-9F5518217BE9}" type="slidenum">
              <a:rPr lang="fr-FR" smtClean="0"/>
              <a:pPr/>
              <a:t>46</a:t>
            </a:fld>
            <a:endParaRPr lang="fr-FR"/>
          </a:p>
        </p:txBody>
      </p:sp>
    </p:spTree>
    <p:extLst>
      <p:ext uri="{BB962C8B-B14F-4D97-AF65-F5344CB8AC3E}">
        <p14:creationId xmlns:p14="http://schemas.microsoft.com/office/powerpoint/2010/main" val="2596366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Calibri" charset="0"/>
              </a:rPr>
              <a:t>We proposed a </a:t>
            </a:r>
            <a:r>
              <a:rPr lang="en-US" b="1" dirty="0">
                <a:latin typeface="Calibri" charset="0"/>
                <a:ea typeface="Calibri" charset="0"/>
                <a:cs typeface="Calibri" charset="0"/>
              </a:rPr>
              <a:t>context-aware privacy risk inference approach </a:t>
            </a:r>
            <a:r>
              <a:rPr lang="en-US" dirty="0">
                <a:latin typeface="Calibri" charset="0"/>
                <a:ea typeface="Calibri" charset="0"/>
                <a:cs typeface="Calibri" charset="0"/>
              </a:rPr>
              <a:t>that provides the user with dynamic/contextual overview of privacy risks</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We proposed a new user-centric, context-aware and multi-objective privacy management approach, denoted 𝜹-𝑹𝒊𝒔𝒌</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𝜹 is a </a:t>
            </a:r>
            <a:r>
              <a:rPr lang="en-US" sz="1200" b="1" dirty="0">
                <a:latin typeface="Calibri" panose="020F0502020204030204" pitchFamily="34" charset="0"/>
                <a:cs typeface="Calibri" panose="020F0502020204030204" pitchFamily="34" charset="0"/>
              </a:rPr>
              <a:t>privacy preference parameter specified by the user </a:t>
            </a:r>
            <a:r>
              <a:rPr lang="en-US" sz="1200" dirty="0">
                <a:latin typeface="Calibri" panose="020F0502020204030204" pitchFamily="34" charset="0"/>
                <a:cs typeface="Calibri" panose="020F0502020204030204" pitchFamily="34" charset="0"/>
              </a:rPr>
              <a:t>to express the maximum level of risk that she accepts to take in her context</a:t>
            </a:r>
          </a:p>
          <a:p>
            <a:endParaRPr lang="fr-FR" dirty="0"/>
          </a:p>
        </p:txBody>
      </p:sp>
      <p:sp>
        <p:nvSpPr>
          <p:cNvPr id="4" name="Espace réservé du numéro de diapositive 3"/>
          <p:cNvSpPr>
            <a:spLocks noGrp="1"/>
          </p:cNvSpPr>
          <p:nvPr>
            <p:ph type="sldNum" sz="quarter" idx="5"/>
          </p:nvPr>
        </p:nvSpPr>
        <p:spPr/>
        <p:txBody>
          <a:bodyPr/>
          <a:lstStyle/>
          <a:p>
            <a:fld id="{EF645EEC-F0CE-4E3C-ADAB-9F5518217BE9}" type="slidenum">
              <a:rPr lang="fr-FR" smtClean="0"/>
              <a:pPr/>
              <a:t>47</a:t>
            </a:fld>
            <a:endParaRPr lang="fr-FR"/>
          </a:p>
        </p:txBody>
      </p:sp>
    </p:spTree>
    <p:extLst>
      <p:ext uri="{BB962C8B-B14F-4D97-AF65-F5344CB8AC3E}">
        <p14:creationId xmlns:p14="http://schemas.microsoft.com/office/powerpoint/2010/main" val="3957401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EF8A-CA9F-EC2B-13F9-04DB77EAA1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A6C91A-F7BB-28C8-4230-0F4BFC2C3C7B}"/>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F08A929F-209A-0389-4ABE-BFCE82182F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ea typeface="Calibri" charset="0"/>
                <a:cs typeface="Calibri" charset="0"/>
              </a:rPr>
              <a:t>We proposed a </a:t>
            </a:r>
            <a:r>
              <a:rPr lang="en-US" b="1" dirty="0">
                <a:latin typeface="Calibri" charset="0"/>
                <a:ea typeface="Calibri" charset="0"/>
                <a:cs typeface="Calibri" charset="0"/>
              </a:rPr>
              <a:t>context-aware privacy risk inference approach </a:t>
            </a:r>
            <a:r>
              <a:rPr lang="en-US" dirty="0">
                <a:latin typeface="Calibri" charset="0"/>
                <a:ea typeface="Calibri" charset="0"/>
                <a:cs typeface="Calibri" charset="0"/>
              </a:rPr>
              <a:t>that provides the user with dynamic/contextual overview of privacy risks</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We proposed a new user-centric, context-aware and multi-objective privacy management approach, denoted 𝜹-𝑹𝒊𝒔𝒌</a:t>
            </a:r>
          </a:p>
          <a:p>
            <a:pPr marL="285750" indent="-285750" algn="just">
              <a:spcAft>
                <a:spcPts val="600"/>
              </a:spcAft>
              <a:buFont typeface="Wingdings" pitchFamily="2" charset="2"/>
              <a:buChar char="q"/>
            </a:pPr>
            <a:r>
              <a:rPr lang="en-US" sz="1200" dirty="0">
                <a:latin typeface="Calibri" panose="020F0502020204030204" pitchFamily="34" charset="0"/>
                <a:cs typeface="Calibri" panose="020F0502020204030204" pitchFamily="34" charset="0"/>
              </a:rPr>
              <a:t>𝜹 is a </a:t>
            </a:r>
            <a:r>
              <a:rPr lang="en-US" sz="1200" b="1" dirty="0">
                <a:latin typeface="Calibri" panose="020F0502020204030204" pitchFamily="34" charset="0"/>
                <a:cs typeface="Calibri" panose="020F0502020204030204" pitchFamily="34" charset="0"/>
              </a:rPr>
              <a:t>privacy preference parameter specified by the user </a:t>
            </a:r>
            <a:r>
              <a:rPr lang="en-US" sz="1200" dirty="0">
                <a:latin typeface="Calibri" panose="020F0502020204030204" pitchFamily="34" charset="0"/>
                <a:cs typeface="Calibri" panose="020F0502020204030204" pitchFamily="34" charset="0"/>
              </a:rPr>
              <a:t>to express the maximum level of risk that she accepts to take in her context</a:t>
            </a:r>
          </a:p>
          <a:p>
            <a:endParaRPr lang="fr-FR" dirty="0"/>
          </a:p>
        </p:txBody>
      </p:sp>
      <p:sp>
        <p:nvSpPr>
          <p:cNvPr id="4" name="Espace réservé du numéro de diapositive 3">
            <a:extLst>
              <a:ext uri="{FF2B5EF4-FFF2-40B4-BE49-F238E27FC236}">
                <a16:creationId xmlns:a16="http://schemas.microsoft.com/office/drawing/2014/main" id="{AF19E5C2-4D4B-9E35-6388-9BED425CB01E}"/>
              </a:ext>
            </a:extLst>
          </p:cNvPr>
          <p:cNvSpPr>
            <a:spLocks noGrp="1"/>
          </p:cNvSpPr>
          <p:nvPr>
            <p:ph type="sldNum" sz="quarter" idx="5"/>
          </p:nvPr>
        </p:nvSpPr>
        <p:spPr/>
        <p:txBody>
          <a:bodyPr/>
          <a:lstStyle/>
          <a:p>
            <a:fld id="{EF645EEC-F0CE-4E3C-ADAB-9F5518217BE9}" type="slidenum">
              <a:rPr lang="fr-FR" smtClean="0"/>
              <a:pPr/>
              <a:t>48</a:t>
            </a:fld>
            <a:endParaRPr lang="fr-FR"/>
          </a:p>
        </p:txBody>
      </p:sp>
    </p:spTree>
    <p:extLst>
      <p:ext uri="{BB962C8B-B14F-4D97-AF65-F5344CB8AC3E}">
        <p14:creationId xmlns:p14="http://schemas.microsoft.com/office/powerpoint/2010/main" val="122470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4fc65dc6d6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g34fc65dc6d6_1_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4bf77416a9_1_8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g34bf77416a9_1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4e6d51ed95_0_1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34e6d51ed95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a:extLst>
            <a:ext uri="{FF2B5EF4-FFF2-40B4-BE49-F238E27FC236}">
              <a16:creationId xmlns:a16="http://schemas.microsoft.com/office/drawing/2014/main" id="{84144367-EA5F-88B4-B461-F04C1D6973B8}"/>
            </a:ext>
          </a:extLst>
        </p:cNvPr>
        <p:cNvGrpSpPr/>
        <p:nvPr/>
      </p:nvGrpSpPr>
      <p:grpSpPr>
        <a:xfrm>
          <a:off x="0" y="0"/>
          <a:ext cx="0" cy="0"/>
          <a:chOff x="0" y="0"/>
          <a:chExt cx="0" cy="0"/>
        </a:xfrm>
      </p:grpSpPr>
      <p:sp>
        <p:nvSpPr>
          <p:cNvPr id="549" name="Google Shape;549;g34e6d51ed95_0_170:notes">
            <a:extLst>
              <a:ext uri="{FF2B5EF4-FFF2-40B4-BE49-F238E27FC236}">
                <a16:creationId xmlns:a16="http://schemas.microsoft.com/office/drawing/2014/main" id="{73134CDE-3BBD-03E7-7BE5-C41D641FCA3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34e6d51ed95_0_170:notes">
            <a:extLst>
              <a:ext uri="{FF2B5EF4-FFF2-40B4-BE49-F238E27FC236}">
                <a16:creationId xmlns:a16="http://schemas.microsoft.com/office/drawing/2014/main" id="{28AC7C6D-D116-6D65-6B69-2DBB80BF74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314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4e6d51ed95_0_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34e6d51ed95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4bf77416a9_1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6006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4bf77416a9_1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a:extLst>
            <a:ext uri="{FF2B5EF4-FFF2-40B4-BE49-F238E27FC236}">
              <a16:creationId xmlns:a16="http://schemas.microsoft.com/office/drawing/2014/main" id="{EA0B46EC-DCCC-D852-6598-4955572423E4}"/>
            </a:ext>
          </a:extLst>
        </p:cNvPr>
        <p:cNvGrpSpPr/>
        <p:nvPr/>
      </p:nvGrpSpPr>
      <p:grpSpPr>
        <a:xfrm>
          <a:off x="0" y="0"/>
          <a:ext cx="0" cy="0"/>
          <a:chOff x="0" y="0"/>
          <a:chExt cx="0" cy="0"/>
        </a:xfrm>
      </p:grpSpPr>
      <p:sp>
        <p:nvSpPr>
          <p:cNvPr id="641" name="Google Shape;641;g34bf77416a9_1_1146:notes">
            <a:extLst>
              <a:ext uri="{FF2B5EF4-FFF2-40B4-BE49-F238E27FC236}">
                <a16:creationId xmlns:a16="http://schemas.microsoft.com/office/drawing/2014/main" id="{55799AED-5C95-6E18-BCEC-06721EB02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a:extLst>
              <a:ext uri="{FF2B5EF4-FFF2-40B4-BE49-F238E27FC236}">
                <a16:creationId xmlns:a16="http://schemas.microsoft.com/office/drawing/2014/main" id="{96FD0566-A8B7-AE81-0237-5251E4693B2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6291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a:extLst>
            <a:ext uri="{FF2B5EF4-FFF2-40B4-BE49-F238E27FC236}">
              <a16:creationId xmlns:a16="http://schemas.microsoft.com/office/drawing/2014/main" id="{EA0B46EC-DCCC-D852-6598-4955572423E4}"/>
            </a:ext>
          </a:extLst>
        </p:cNvPr>
        <p:cNvGrpSpPr/>
        <p:nvPr/>
      </p:nvGrpSpPr>
      <p:grpSpPr>
        <a:xfrm>
          <a:off x="0" y="0"/>
          <a:ext cx="0" cy="0"/>
          <a:chOff x="0" y="0"/>
          <a:chExt cx="0" cy="0"/>
        </a:xfrm>
      </p:grpSpPr>
      <p:sp>
        <p:nvSpPr>
          <p:cNvPr id="641" name="Google Shape;641;g34bf77416a9_1_1146:notes">
            <a:extLst>
              <a:ext uri="{FF2B5EF4-FFF2-40B4-BE49-F238E27FC236}">
                <a16:creationId xmlns:a16="http://schemas.microsoft.com/office/drawing/2014/main" id="{55799AED-5C95-6E18-BCEC-06721EB02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a:extLst>
              <a:ext uri="{FF2B5EF4-FFF2-40B4-BE49-F238E27FC236}">
                <a16:creationId xmlns:a16="http://schemas.microsoft.com/office/drawing/2014/main" id="{96FD0566-A8B7-AE81-0237-5251E4693B2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885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a:extLst>
            <a:ext uri="{FF2B5EF4-FFF2-40B4-BE49-F238E27FC236}">
              <a16:creationId xmlns:a16="http://schemas.microsoft.com/office/drawing/2014/main" id="{EA0B46EC-DCCC-D852-6598-4955572423E4}"/>
            </a:ext>
          </a:extLst>
        </p:cNvPr>
        <p:cNvGrpSpPr/>
        <p:nvPr/>
      </p:nvGrpSpPr>
      <p:grpSpPr>
        <a:xfrm>
          <a:off x="0" y="0"/>
          <a:ext cx="0" cy="0"/>
          <a:chOff x="0" y="0"/>
          <a:chExt cx="0" cy="0"/>
        </a:xfrm>
      </p:grpSpPr>
      <p:sp>
        <p:nvSpPr>
          <p:cNvPr id="641" name="Google Shape;641;g34bf77416a9_1_1146:notes">
            <a:extLst>
              <a:ext uri="{FF2B5EF4-FFF2-40B4-BE49-F238E27FC236}">
                <a16:creationId xmlns:a16="http://schemas.microsoft.com/office/drawing/2014/main" id="{55799AED-5C95-6E18-BCEC-06721EB02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a:extLst>
              <a:ext uri="{FF2B5EF4-FFF2-40B4-BE49-F238E27FC236}">
                <a16:creationId xmlns:a16="http://schemas.microsoft.com/office/drawing/2014/main" id="{96FD0566-A8B7-AE81-0237-5251E4693B2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8088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a:solidFill>
                  <a:schemeClr val="dk1"/>
                </a:solidFill>
              </a:rPr>
              <a:t>The rise of mobile internet has completely changed how we access services, ideas, and content.</a:t>
            </a:r>
            <a:endParaRPr lang="en-US" sz="1200">
              <a:solidFill>
                <a:schemeClr val="dk1"/>
              </a:solidFill>
            </a:endParaRPr>
          </a:p>
          <a:p>
            <a:pPr marL="0" lvl="0" indent="0" algn="l" rtl="0">
              <a:spcBef>
                <a:spcPts val="0"/>
              </a:spcBef>
              <a:spcAft>
                <a:spcPts val="0"/>
              </a:spcAft>
              <a:buNone/>
            </a:pPr>
            <a:endParaRPr lang="en-US" sz="1200" i="1">
              <a:solidFill>
                <a:schemeClr val="dk1"/>
              </a:solidFill>
            </a:endParaRPr>
          </a:p>
          <a:p>
            <a:pPr marL="0" lvl="0" indent="0" algn="l" rtl="0">
              <a:spcBef>
                <a:spcPts val="0"/>
              </a:spcBef>
              <a:spcAft>
                <a:spcPts val="0"/>
              </a:spcAft>
              <a:buNone/>
            </a:pPr>
            <a:r>
              <a:rPr lang="en-US" sz="1200" i="1">
                <a:solidFill>
                  <a:schemeClr val="dk1"/>
                </a:solidFill>
              </a:rPr>
              <a:t>Crowdsourcing: </a:t>
            </a:r>
            <a:r>
              <a:rPr lang="en-US" sz="1200" b="0">
                <a:solidFill>
                  <a:schemeClr val="dk1"/>
                </a:solidFill>
              </a:rPr>
              <a:t>first coined by Jeff Howe in 2006 </a:t>
            </a:r>
            <a:endParaRPr sz="1200">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a:extLst>
            <a:ext uri="{FF2B5EF4-FFF2-40B4-BE49-F238E27FC236}">
              <a16:creationId xmlns:a16="http://schemas.microsoft.com/office/drawing/2014/main" id="{EA0B46EC-DCCC-D852-6598-4955572423E4}"/>
            </a:ext>
          </a:extLst>
        </p:cNvPr>
        <p:cNvGrpSpPr/>
        <p:nvPr/>
      </p:nvGrpSpPr>
      <p:grpSpPr>
        <a:xfrm>
          <a:off x="0" y="0"/>
          <a:ext cx="0" cy="0"/>
          <a:chOff x="0" y="0"/>
          <a:chExt cx="0" cy="0"/>
        </a:xfrm>
      </p:grpSpPr>
      <p:sp>
        <p:nvSpPr>
          <p:cNvPr id="641" name="Google Shape;641;g34bf77416a9_1_1146:notes">
            <a:extLst>
              <a:ext uri="{FF2B5EF4-FFF2-40B4-BE49-F238E27FC236}">
                <a16:creationId xmlns:a16="http://schemas.microsoft.com/office/drawing/2014/main" id="{55799AED-5C95-6E18-BCEC-06721EB02D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 name="Google Shape;642;g34bf77416a9_1_1146:notes">
            <a:extLst>
              <a:ext uri="{FF2B5EF4-FFF2-40B4-BE49-F238E27FC236}">
                <a16:creationId xmlns:a16="http://schemas.microsoft.com/office/drawing/2014/main" id="{96FD0566-A8B7-AE81-0237-5251E4693B2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679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4e6d51ed95_0_1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g34e6d51ed9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4e6d51ed95_0_1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fr-FR" sz="1200" b="0" i="0" u="none" strike="noStrike" cap="none" dirty="0">
                <a:solidFill>
                  <a:srgbClr val="000000"/>
                </a:solidFill>
                <a:effectLst/>
                <a:latin typeface="Calibri"/>
                <a:ea typeface="Calibri"/>
                <a:cs typeface="Calibri"/>
                <a:sym typeface="Calibri"/>
              </a:rPr>
              <a:t>P(𝐷): probabilité du jour,</a:t>
            </a:r>
          </a:p>
          <a:p>
            <a:r>
              <a:rPr lang="fr-FR" sz="1200" b="0" i="0" u="none" strike="noStrike" cap="none" dirty="0">
                <a:solidFill>
                  <a:srgbClr val="000000"/>
                </a:solidFill>
                <a:effectLst/>
                <a:latin typeface="Calibri"/>
                <a:ea typeface="Calibri"/>
                <a:cs typeface="Calibri"/>
                <a:sym typeface="Calibri"/>
              </a:rPr>
              <a:t>P(𝑇 |𝐷): probabilité du temps sachant </a:t>
            </a:r>
            <a:r>
              <a:rPr lang="fr-FR" sz="1200" b="0" i="0" u="none" strike="noStrike" cap="none" dirty="0" err="1">
                <a:solidFill>
                  <a:srgbClr val="000000"/>
                </a:solidFill>
                <a:effectLst/>
                <a:latin typeface="Calibri"/>
                <a:ea typeface="Calibri"/>
                <a:cs typeface="Calibri"/>
                <a:sym typeface="Calibri"/>
              </a:rPr>
              <a:t>lejour</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P(𝐶 |𝐷,𝑇): probabilité </a:t>
            </a:r>
            <a:r>
              <a:rPr lang="fr-FR" sz="1200" b="0" i="0" u="none" strike="noStrike" cap="none" dirty="0" err="1">
                <a:solidFill>
                  <a:srgbClr val="000000"/>
                </a:solidFill>
                <a:effectLst/>
                <a:latin typeface="Calibri"/>
                <a:ea typeface="Calibri"/>
                <a:cs typeface="Calibri"/>
                <a:sym typeface="Calibri"/>
              </a:rPr>
              <a:t>dela</a:t>
            </a:r>
            <a:r>
              <a:rPr lang="fr-FR" sz="1200" b="0" i="0" u="none" strike="noStrike" cap="none" dirty="0">
                <a:solidFill>
                  <a:srgbClr val="000000"/>
                </a:solidFill>
                <a:effectLst/>
                <a:latin typeface="Calibri"/>
                <a:ea typeface="Calibri"/>
                <a:cs typeface="Calibri"/>
                <a:sym typeface="Calibri"/>
              </a:rPr>
              <a:t> catégorie sachant </a:t>
            </a:r>
            <a:r>
              <a:rPr lang="fr-FR" sz="1200" b="0" i="0" u="none" strike="noStrike" cap="none" dirty="0" err="1">
                <a:solidFill>
                  <a:srgbClr val="000000"/>
                </a:solidFill>
                <a:effectLst/>
                <a:latin typeface="Calibri"/>
                <a:ea typeface="Calibri"/>
                <a:cs typeface="Calibri"/>
                <a:sym typeface="Calibri"/>
              </a:rPr>
              <a:t>lejouretletemps</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P(𝑉 |𝐶): </a:t>
            </a:r>
            <a:r>
              <a:rPr lang="fr-FR" sz="1200" b="0" i="0" u="none" strike="noStrike" cap="none" dirty="0" err="1">
                <a:solidFill>
                  <a:srgbClr val="000000"/>
                </a:solidFill>
                <a:effectLst/>
                <a:latin typeface="Calibri"/>
                <a:ea typeface="Calibri"/>
                <a:cs typeface="Calibri"/>
                <a:sym typeface="Calibri"/>
              </a:rPr>
              <a:t>probabilitédela</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fréquencesachant</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lacatégorie</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P(𝑆 |𝐶): probabilité de la durée sachant la catégorie.</a:t>
            </a:r>
          </a:p>
          <a:p>
            <a:pPr marL="0" lvl="0" indent="0" algn="l" rtl="0">
              <a:spcBef>
                <a:spcPts val="0"/>
              </a:spcBef>
              <a:spcAft>
                <a:spcPts val="0"/>
              </a:spcAft>
              <a:buNone/>
            </a:pPr>
            <a:endParaRPr dirty="0"/>
          </a:p>
        </p:txBody>
      </p:sp>
      <p:sp>
        <p:nvSpPr>
          <p:cNvPr id="667" name="Google Shape;667;g34e6d51ed9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0214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4bf77416a9_1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g34bf77416a9_1_12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5016045b0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g35016045b03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Cet exemple est pour quel utilisateur?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34fc65dc6d6_0_21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1"/>
              <a:t>POI extraction (Training the Bayesian network)</a:t>
            </a:r>
            <a:endParaRPr/>
          </a:p>
        </p:txBody>
      </p:sp>
      <p:sp>
        <p:nvSpPr>
          <p:cNvPr id="843" name="Google Shape;843;g34fc65dc6d6_0_2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34fc65dc6d6_0_2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7" name="Google Shape;857;g34fc65dc6d6_0_2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1" indent="457200" algn="l" rtl="0">
              <a:lnSpc>
                <a:spcPct val="150000"/>
              </a:lnSpc>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4fc65dc6d6_0_2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g34fc65dc6d6_0_21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1" indent="457200" algn="l" rtl="0">
              <a:lnSpc>
                <a:spcPct val="150000"/>
              </a:lnSpc>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501d79f372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a:t>POI extraction (Example for university):</a:t>
            </a:r>
            <a:br>
              <a:rPr lang="en-US" sz="1100" b="1">
                <a:solidFill>
                  <a:schemeClr val="dk1"/>
                </a:solidFill>
                <a:latin typeface="Arial"/>
                <a:ea typeface="Arial"/>
                <a:cs typeface="Arial"/>
                <a:sym typeface="Arial"/>
              </a:rPr>
            </a:br>
            <a:r>
              <a:rPr lang="en-US" sz="1100">
                <a:solidFill>
                  <a:schemeClr val="dk1"/>
                </a:solidFill>
                <a:latin typeface="Arial"/>
                <a:ea typeface="Arial"/>
                <a:cs typeface="Arial"/>
                <a:sym typeface="Arial"/>
              </a:rPr>
              <a:t> For </a:t>
            </a:r>
            <a:r>
              <a:rPr lang="en-US" sz="1100" i="1">
                <a:solidFill>
                  <a:schemeClr val="dk1"/>
                </a:solidFill>
                <a:latin typeface="Arial"/>
                <a:ea typeface="Arial"/>
                <a:cs typeface="Arial"/>
                <a:sym typeface="Arial"/>
              </a:rPr>
              <a:t>University1</a:t>
            </a:r>
            <a:r>
              <a:rPr lang="en-US" sz="1100">
                <a:solidFill>
                  <a:schemeClr val="dk1"/>
                </a:solidFill>
                <a:latin typeface="Arial"/>
                <a:ea typeface="Arial"/>
                <a:cs typeface="Arial"/>
                <a:sym typeface="Arial"/>
              </a:rPr>
              <a:t>, the utility score is </a:t>
            </a:r>
            <a:r>
              <a:rPr lang="en-US" sz="1100" b="1">
                <a:solidFill>
                  <a:schemeClr val="dk1"/>
                </a:solidFill>
                <a:latin typeface="Arial"/>
                <a:ea typeface="Arial"/>
                <a:cs typeface="Arial"/>
                <a:sym typeface="Arial"/>
              </a:rPr>
              <a:t>–0.47</a:t>
            </a:r>
            <a:r>
              <a:rPr lang="en-US" sz="1100">
                <a:solidFill>
                  <a:schemeClr val="dk1"/>
                </a:solidFill>
                <a:latin typeface="Arial"/>
                <a:ea typeface="Arial"/>
                <a:cs typeface="Arial"/>
                <a:sym typeface="Arial"/>
              </a:rPr>
              <a:t> → this value is </a:t>
            </a:r>
            <a:r>
              <a:rPr lang="en-US" sz="1100" b="1">
                <a:solidFill>
                  <a:schemeClr val="dk1"/>
                </a:solidFill>
                <a:latin typeface="Arial"/>
                <a:ea typeface="Arial"/>
                <a:cs typeface="Arial"/>
                <a:sym typeface="Arial"/>
              </a:rPr>
              <a:t>≤ –0.5</a:t>
            </a:r>
            <a:r>
              <a:rPr lang="en-US" sz="1100">
                <a:solidFill>
                  <a:schemeClr val="dk1"/>
                </a:solidFill>
                <a:latin typeface="Arial"/>
                <a:ea typeface="Arial"/>
                <a:cs typeface="Arial"/>
                <a:sym typeface="Arial"/>
              </a:rPr>
              <a:t>, so the location is considered a </a:t>
            </a:r>
            <a:r>
              <a:rPr lang="en-US" sz="1100" b="1">
                <a:solidFill>
                  <a:schemeClr val="dk1"/>
                </a:solidFill>
                <a:latin typeface="Arial"/>
                <a:ea typeface="Arial"/>
                <a:cs typeface="Arial"/>
                <a:sym typeface="Arial"/>
              </a:rPr>
              <a:t>likely POI</a:t>
            </a:r>
            <a:r>
              <a:rPr lang="en-US" sz="1100">
                <a:solidFill>
                  <a:schemeClr val="dk1"/>
                </a:solidFill>
                <a:latin typeface="Arial"/>
                <a:ea typeface="Arial"/>
                <a:cs typeface="Arial"/>
                <a:sym typeface="Arial"/>
              </a:rPr>
              <a:t>.</a:t>
            </a:r>
            <a:br>
              <a:rPr lang="en-US" sz="1100">
                <a:solidFill>
                  <a:schemeClr val="dk1"/>
                </a:solidFill>
                <a:latin typeface="Arial"/>
                <a:ea typeface="Arial"/>
                <a:cs typeface="Arial"/>
                <a:sym typeface="Arial"/>
              </a:rPr>
            </a:br>
            <a:r>
              <a:rPr lang="en-US" sz="1100">
                <a:solidFill>
                  <a:schemeClr val="dk1"/>
                </a:solidFill>
                <a:latin typeface="Arial"/>
                <a:ea typeface="Arial"/>
                <a:cs typeface="Arial"/>
                <a:sym typeface="Arial"/>
              </a:rPr>
              <a:t> In contrast, </a:t>
            </a:r>
            <a:r>
              <a:rPr lang="en-US" sz="1100" i="1">
                <a:solidFill>
                  <a:schemeClr val="dk1"/>
                </a:solidFill>
                <a:latin typeface="Arial"/>
                <a:ea typeface="Arial"/>
                <a:cs typeface="Arial"/>
                <a:sym typeface="Arial"/>
              </a:rPr>
              <a:t>University2</a:t>
            </a:r>
            <a:r>
              <a:rPr lang="en-US" sz="1100">
                <a:solidFill>
                  <a:schemeClr val="dk1"/>
                </a:solidFill>
                <a:latin typeface="Arial"/>
                <a:ea typeface="Arial"/>
                <a:cs typeface="Arial"/>
                <a:sym typeface="Arial"/>
              </a:rPr>
              <a:t> has a utility of </a:t>
            </a:r>
            <a:r>
              <a:rPr lang="en-US" sz="1100" b="1">
                <a:solidFill>
                  <a:schemeClr val="dk1"/>
                </a:solidFill>
                <a:latin typeface="Arial"/>
                <a:ea typeface="Arial"/>
                <a:cs typeface="Arial"/>
                <a:sym typeface="Arial"/>
              </a:rPr>
              <a:t>–1.54</a:t>
            </a:r>
            <a:r>
              <a:rPr lang="en-US" sz="1100">
                <a:solidFill>
                  <a:schemeClr val="dk1"/>
                </a:solidFill>
                <a:latin typeface="Arial"/>
                <a:ea typeface="Arial"/>
                <a:cs typeface="Arial"/>
                <a:sym typeface="Arial"/>
              </a:rPr>
              <a:t>, which is much lower, indicating a </a:t>
            </a:r>
            <a:r>
              <a:rPr lang="en-US" sz="1100" b="1">
                <a:solidFill>
                  <a:schemeClr val="dk1"/>
                </a:solidFill>
                <a:latin typeface="Arial"/>
                <a:ea typeface="Arial"/>
                <a:cs typeface="Arial"/>
                <a:sym typeface="Arial"/>
              </a:rPr>
              <a:t>low probability</a:t>
            </a:r>
            <a:r>
              <a:rPr lang="en-US" sz="1100">
                <a:solidFill>
                  <a:schemeClr val="dk1"/>
                </a:solidFill>
                <a:latin typeface="Arial"/>
                <a:ea typeface="Arial"/>
                <a:cs typeface="Arial"/>
                <a:sym typeface="Arial"/>
              </a:rPr>
              <a:t> of being a true POI</a:t>
            </a:r>
            <a:endParaRPr>
              <a:solidFill>
                <a:schemeClr val="dk1"/>
              </a:solidFill>
            </a:endParaRPr>
          </a:p>
        </p:txBody>
      </p:sp>
      <p:sp>
        <p:nvSpPr>
          <p:cNvPr id="885" name="Google Shape;885;g3501d79f37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34d19e1ad92_0_1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chemeClr val="dk1"/>
                </a:solidFill>
              </a:rPr>
              <a:t>Tu peux montrer le graph final sur la figure ? </a:t>
            </a:r>
            <a:endParaRPr/>
          </a:p>
        </p:txBody>
      </p:sp>
      <p:sp>
        <p:nvSpPr>
          <p:cNvPr id="1053" name="Google Shape;1053;g34d19e1ad92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4e6d51ed9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g34e6d51ed95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54cf1bb439_0_1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chemeClr val="dk1"/>
                </a:solidFill>
              </a:rPr>
              <a:t>Tu peux montrer le graph final sur la figure ? </a:t>
            </a:r>
            <a:endParaRPr/>
          </a:p>
        </p:txBody>
      </p:sp>
      <p:sp>
        <p:nvSpPr>
          <p:cNvPr id="1064" name="Google Shape;1064;g354cf1bb439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34fc65dc6d6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34fc65dc6d6_1_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rPr>
              <a:t>Pourquoi ces métrics? Il faut parler des objectifs avant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34fc65dc6d6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34fc65dc6d6_1_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we can see in the figure, the precision is highest at the threshold of –0.5, staying above 98%, but varies slightly between users due to differences in data quality. When we lower the threshold to –0.75 and then –1, precision gradually decreases.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52fb473004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352fb473004_0_9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second figure, we observe that recall is low at the threshold of –0.5, meaning the model misses many true POIs. As the threshold increases to –0.75, recall improves significantly, and it gets even better at –1, reaching up to 88% for some users. This shows that the model becomes more sensitive and can detect more true POIs, though results still vary depending on the user's data quality</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52fb473004_0_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352fb473004_0_9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1200"/>
              </a:spcAft>
              <a:buNone/>
            </a:pPr>
            <a:r>
              <a:rPr lang="en-US" sz="1100">
                <a:solidFill>
                  <a:schemeClr val="dk1"/>
                </a:solidFill>
              </a:rPr>
              <a:t>We measured runtime performance for both the Reduced Graph Generation and the POI Extraction Algorithm using a threshold of –0.75. Results vary significantly between users, with runtimes ranging from near 0 to 20 seconds.  This variation is due to differences in data size, graph complexity, and the number of detected POIs — more POIs mean longer computation time.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EF1A3-2731-F108-3688-8D93984401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17BCE5-DCD6-8F2E-1AC9-C050015229E2}"/>
              </a:ext>
            </a:extLst>
          </p:cNvPr>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Espace réservé des notes 2">
                <a:extLst>
                  <a:ext uri="{FF2B5EF4-FFF2-40B4-BE49-F238E27FC236}">
                    <a16:creationId xmlns:a16="http://schemas.microsoft.com/office/drawing/2014/main" id="{F7073E54-8C95-6DCB-60C4-F61075687AF9}"/>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 typeface="+mj-lt"/>
                  <a:buNone/>
                  <a:tabLst/>
                  <a:defRPr/>
                </a:pPr>
                <a:r>
                  <a:rPr lang="en-US" sz="1200" dirty="0">
                    <a:latin typeface="Calibri" panose="020F0502020204030204" pitchFamily="34" charset="0"/>
                    <a:cs typeface="Calibri" panose="020F0502020204030204" pitchFamily="34" charset="0"/>
                  </a:rPr>
                  <a:t>The </a:t>
                </a:r>
                <a:r>
                  <a:rPr lang="en-US" altLang="fr-FR" sz="1200" dirty="0">
                    <a:latin typeface="Calibri" panose="020F0502020204030204" pitchFamily="34" charset="0"/>
                    <a:ea typeface="Helvetica" panose="020B0604020202020204" pitchFamily="34" charset="0"/>
                    <a:cs typeface="Calibri" panose="020F0502020204030204" pitchFamily="34" charset="0"/>
                  </a:rPr>
                  <a:t>𝜹-𝑹𝒊𝒔𝒌</a:t>
                </a:r>
                <a:r>
                  <a:rPr lang="en-US" sz="1200" dirty="0">
                    <a:latin typeface="Calibri" panose="020F0502020204030204" pitchFamily="34" charset="0"/>
                    <a:cs typeface="Calibri" panose="020F0502020204030204" pitchFamily="34" charset="0"/>
                  </a:rPr>
                  <a:t> (𝜹 is a </a:t>
                </a:r>
                <a:r>
                  <a:rPr lang="en-US" sz="1200" b="1" dirty="0">
                    <a:latin typeface="Calibri" panose="020F0502020204030204" pitchFamily="34" charset="0"/>
                    <a:cs typeface="Calibri" panose="020F0502020204030204" pitchFamily="34" charset="0"/>
                  </a:rPr>
                  <a:t>privacy preference parameter specified by the user) </a:t>
                </a:r>
                <a:r>
                  <a:rPr lang="en-US" sz="1200" dirty="0">
                    <a:latin typeface="Calibri" panose="020F0502020204030204" pitchFamily="34" charset="0"/>
                    <a:cs typeface="Calibri" panose="020F0502020204030204" pitchFamily="34" charset="0"/>
                  </a:rPr>
                  <a:t>to express the maximum level of risk that she accepts to take in her context) process consists of two operations:</a:t>
                </a:r>
              </a:p>
              <a:p>
                <a:pPr marL="800100" marR="0" lvl="1" indent="-342900" algn="just" defTabSz="914400" rtl="0" eaLnBrk="1" fontAlgn="auto" latinLnBrk="0" hangingPunct="1">
                  <a:lnSpc>
                    <a:spcPct val="100000"/>
                  </a:lnSpc>
                  <a:spcBef>
                    <a:spcPts val="0"/>
                  </a:spcBef>
                  <a:spcAft>
                    <a:spcPts val="600"/>
                  </a:spcAft>
                  <a:buClrTx/>
                  <a:buSzTx/>
                  <a:buFont typeface="+mj-lt"/>
                  <a:buAutoNum type="arabicPeriod"/>
                  <a:tabLst/>
                  <a:defRPr/>
                </a:pPr>
                <a:r>
                  <a:rPr lang="en-US" sz="1200" b="1" dirty="0">
                    <a:latin typeface="Calibri" panose="020F0502020204030204" pitchFamily="34" charset="0"/>
                    <a:cs typeface="Calibri" panose="020F0502020204030204" pitchFamily="34" charset="0"/>
                  </a:rPr>
                  <a:t>Protection Strategy Identification</a:t>
                </a:r>
                <a:r>
                  <a:rPr lang="en-US" sz="1200" dirty="0">
                    <a:latin typeface="Calibri" panose="020F0502020204030204" pitchFamily="34" charset="0"/>
                    <a:cs typeface="Calibri" panose="020F0502020204030204" pitchFamily="34" charset="0"/>
                  </a:rPr>
                  <a:t>: </a:t>
                </a:r>
                <a:r>
                  <a:rPr lang="en-US" sz="1200" dirty="0"/>
                  <a:t>Determining appropriate combinations of protection levels requires first to quantify privacy risks in order to study the impact of these levels on risk values</a:t>
                </a:r>
                <a:endParaRPr lang="en-US" sz="1200" dirty="0">
                  <a:latin typeface="Calibri" panose="020F0502020204030204" pitchFamily="34" charset="0"/>
                  <a:cs typeface="Calibri" panose="020F0502020204030204" pitchFamily="34" charset="0"/>
                </a:endParaRPr>
              </a:p>
              <a:p>
                <a:pPr marL="800100" marR="0" lvl="1" indent="-342900" algn="just" defTabSz="914400" rtl="0" eaLnBrk="1" fontAlgn="auto" latinLnBrk="0" hangingPunct="1">
                  <a:lnSpc>
                    <a:spcPct val="100000"/>
                  </a:lnSpc>
                  <a:spcBef>
                    <a:spcPts val="0"/>
                  </a:spcBef>
                  <a:spcAft>
                    <a:spcPts val="600"/>
                  </a:spcAft>
                  <a:buClrTx/>
                  <a:buSzTx/>
                  <a:buFont typeface="+mj-lt"/>
                  <a:buAutoNum type="arabicPeriod"/>
                  <a:tabLst/>
                  <a:defRPr/>
                </a:pPr>
                <a:r>
                  <a:rPr lang="en-US" sz="1200" b="1" dirty="0">
                    <a:latin typeface="Calibri" panose="020F0502020204030204" pitchFamily="34" charset="0"/>
                    <a:cs typeface="Calibri" panose="020F0502020204030204" pitchFamily="34" charset="0"/>
                  </a:rPr>
                  <a:t>Best Strategy Selection</a:t>
                </a:r>
                <a:r>
                  <a:rPr lang="en-US" sz="1200" dirty="0">
                    <a:latin typeface="Calibri" panose="020F0502020204030204" pitchFamily="34" charset="0"/>
                    <a:cs typeface="Calibri" panose="020F0502020204030204" pitchFamily="34" charset="0"/>
                  </a:rPr>
                  <a:t>: The aim is to assist the user in optimizing her privacy decisions, by providing her with </a:t>
                </a:r>
                <a14:m>
                  <m:oMath xmlns:m="http://schemas.openxmlformats.org/officeDocument/2006/math">
                    <m:r>
                      <a:rPr lang="en-US" sz="1200" b="1" i="1" dirty="0" smtClean="0">
                        <a:latin typeface="Cambria Math" panose="02040503050406030204" pitchFamily="18" charset="0"/>
                        <a:cs typeface="Calibri" panose="020F0502020204030204" pitchFamily="34" charset="0"/>
                      </a:rPr>
                      <m:t>𝑲</m:t>
                    </m:r>
                  </m:oMath>
                </a14:m>
                <a:r>
                  <a:rPr lang="en-US" sz="1200" b="1" dirty="0">
                    <a:latin typeface="Calibri" panose="020F0502020204030204" pitchFamily="34" charset="0"/>
                    <a:cs typeface="Calibri" panose="020F0502020204030204" pitchFamily="34" charset="0"/>
                  </a:rPr>
                  <a:t>-best protection strategies</a:t>
                </a:r>
                <a:r>
                  <a:rPr lang="en-US" sz="1200" dirty="0">
                    <a:latin typeface="Calibri" panose="020F0502020204030204" pitchFamily="34" charset="0"/>
                    <a:cs typeface="Calibri" panose="020F0502020204030204" pitchFamily="34" charset="0"/>
                  </a:rPr>
                  <a:t> that meet her requirements and preferences while maximizing data utility and minimizing the cost of protection</a:t>
                </a:r>
              </a:p>
              <a:p>
                <a:pPr marL="800100" lvl="1" indent="-342900" algn="just">
                  <a:spcAft>
                    <a:spcPts val="600"/>
                  </a:spcAft>
                  <a:buFont typeface="+mj-lt"/>
                  <a:buAutoNum type="arabicPeriod"/>
                </a:pPr>
                <a:endParaRPr lang="en-US" sz="1200" dirty="0">
                  <a:latin typeface="Calibri" panose="020F0502020204030204" pitchFamily="34" charset="0"/>
                  <a:cs typeface="Calibri" panose="020F0502020204030204" pitchFamily="34" charset="0"/>
                </a:endParaRPr>
              </a:p>
            </p:txBody>
          </p:sp>
        </mc:Choice>
        <mc:Fallback xmlns="">
          <p:sp>
            <p:nvSpPr>
              <p:cNvPr id="3" name="Espace réservé des notes 2">
                <a:extLst>
                  <a:ext uri="{FF2B5EF4-FFF2-40B4-BE49-F238E27FC236}">
                    <a16:creationId xmlns:a16="http://schemas.microsoft.com/office/drawing/2014/main" id="{F7073E54-8C95-6DCB-60C4-F61075687AF9}"/>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600"/>
                  </a:spcAft>
                  <a:buClrTx/>
                  <a:buSzTx/>
                  <a:buFont typeface="+mj-lt"/>
                  <a:buNone/>
                  <a:tabLst/>
                  <a:defRPr/>
                </a:pPr>
                <a:r>
                  <a:rPr lang="en-US" sz="1200" dirty="0">
                    <a:latin typeface="Calibri" panose="020F0502020204030204" pitchFamily="34" charset="0"/>
                    <a:cs typeface="Calibri" panose="020F0502020204030204" pitchFamily="34" charset="0"/>
                  </a:rPr>
                  <a:t>The </a:t>
                </a:r>
                <a:r>
                  <a:rPr lang="en-US" altLang="fr-FR" sz="1200" dirty="0">
                    <a:latin typeface="Calibri" panose="020F0502020204030204" pitchFamily="34" charset="0"/>
                    <a:ea typeface="Helvetica" panose="020B0604020202020204" pitchFamily="34" charset="0"/>
                    <a:cs typeface="Calibri" panose="020F0502020204030204" pitchFamily="34" charset="0"/>
                  </a:rPr>
                  <a:t>𝜹-𝑹𝒊𝒔𝒌</a:t>
                </a:r>
                <a:r>
                  <a:rPr lang="en-US" sz="1200" dirty="0">
                    <a:latin typeface="Calibri" panose="020F0502020204030204" pitchFamily="34" charset="0"/>
                    <a:cs typeface="Calibri" panose="020F0502020204030204" pitchFamily="34" charset="0"/>
                  </a:rPr>
                  <a:t> (𝜹 is a </a:t>
                </a:r>
                <a:r>
                  <a:rPr lang="en-US" sz="1200" b="1" dirty="0">
                    <a:latin typeface="Calibri" panose="020F0502020204030204" pitchFamily="34" charset="0"/>
                    <a:cs typeface="Calibri" panose="020F0502020204030204" pitchFamily="34" charset="0"/>
                  </a:rPr>
                  <a:t>privacy preference parameter specified by the user) </a:t>
                </a:r>
                <a:r>
                  <a:rPr lang="en-US" sz="1200" dirty="0">
                    <a:latin typeface="Calibri" panose="020F0502020204030204" pitchFamily="34" charset="0"/>
                    <a:cs typeface="Calibri" panose="020F0502020204030204" pitchFamily="34" charset="0"/>
                  </a:rPr>
                  <a:t>to express the maximum level of risk that she accepts to take in her context) process consists of two operations:</a:t>
                </a:r>
              </a:p>
              <a:p>
                <a:pPr marL="800100" marR="0" lvl="1" indent="-342900" algn="just" defTabSz="914400" rtl="0" eaLnBrk="1" fontAlgn="auto" latinLnBrk="0" hangingPunct="1">
                  <a:lnSpc>
                    <a:spcPct val="100000"/>
                  </a:lnSpc>
                  <a:spcBef>
                    <a:spcPts val="0"/>
                  </a:spcBef>
                  <a:spcAft>
                    <a:spcPts val="600"/>
                  </a:spcAft>
                  <a:buClrTx/>
                  <a:buSzTx/>
                  <a:buFont typeface="+mj-lt"/>
                  <a:buAutoNum type="arabicPeriod"/>
                  <a:tabLst/>
                  <a:defRPr/>
                </a:pPr>
                <a:r>
                  <a:rPr lang="en-US" sz="1200" b="1" dirty="0">
                    <a:latin typeface="Calibri" panose="020F0502020204030204" pitchFamily="34" charset="0"/>
                    <a:cs typeface="Calibri" panose="020F0502020204030204" pitchFamily="34" charset="0"/>
                  </a:rPr>
                  <a:t>Protection Strategy Identification</a:t>
                </a:r>
                <a:r>
                  <a:rPr lang="en-US" sz="1200" dirty="0">
                    <a:latin typeface="Calibri" panose="020F0502020204030204" pitchFamily="34" charset="0"/>
                    <a:cs typeface="Calibri" panose="020F0502020204030204" pitchFamily="34" charset="0"/>
                  </a:rPr>
                  <a:t>: </a:t>
                </a:r>
                <a:r>
                  <a:rPr lang="en-US" sz="1200" dirty="0"/>
                  <a:t>Determining appropriate combinations of protection levels requires first to quantify privacy risks in order to study the impact of these levels on risk values</a:t>
                </a:r>
                <a:endParaRPr lang="en-US" sz="1200" dirty="0">
                  <a:latin typeface="Calibri" panose="020F0502020204030204" pitchFamily="34" charset="0"/>
                  <a:cs typeface="Calibri" panose="020F0502020204030204" pitchFamily="34" charset="0"/>
                </a:endParaRPr>
              </a:p>
              <a:p>
                <a:pPr marL="800100" marR="0" lvl="1" indent="-342900" algn="just" defTabSz="914400" rtl="0" eaLnBrk="1" fontAlgn="auto" latinLnBrk="0" hangingPunct="1">
                  <a:lnSpc>
                    <a:spcPct val="100000"/>
                  </a:lnSpc>
                  <a:spcBef>
                    <a:spcPts val="0"/>
                  </a:spcBef>
                  <a:spcAft>
                    <a:spcPts val="600"/>
                  </a:spcAft>
                  <a:buClrTx/>
                  <a:buSzTx/>
                  <a:buFont typeface="+mj-lt"/>
                  <a:buAutoNum type="arabicPeriod"/>
                  <a:tabLst/>
                  <a:defRPr/>
                </a:pPr>
                <a:r>
                  <a:rPr lang="en-US" sz="1200" b="1" dirty="0">
                    <a:latin typeface="Calibri" panose="020F0502020204030204" pitchFamily="34" charset="0"/>
                    <a:cs typeface="Calibri" panose="020F0502020204030204" pitchFamily="34" charset="0"/>
                  </a:rPr>
                  <a:t>Best Strategy Selection</a:t>
                </a:r>
                <a:r>
                  <a:rPr lang="en-US" sz="1200" dirty="0">
                    <a:latin typeface="Calibri" panose="020F0502020204030204" pitchFamily="34" charset="0"/>
                    <a:cs typeface="Calibri" panose="020F0502020204030204" pitchFamily="34" charset="0"/>
                  </a:rPr>
                  <a:t>: The aim is to assist the user in optimizing her privacy decisions, by providing her with </a:t>
                </a:r>
                <a:r>
                  <a:rPr lang="en-US" sz="1200" b="1" i="0" dirty="0">
                    <a:latin typeface="Cambria Math" panose="02040503050406030204" pitchFamily="18" charset="0"/>
                    <a:cs typeface="Calibri" panose="020F0502020204030204" pitchFamily="34" charset="0"/>
                  </a:rPr>
                  <a:t>𝑲</a:t>
                </a:r>
                <a:r>
                  <a:rPr lang="en-US" sz="1200" b="1" dirty="0">
                    <a:latin typeface="Calibri" panose="020F0502020204030204" pitchFamily="34" charset="0"/>
                    <a:cs typeface="Calibri" panose="020F0502020204030204" pitchFamily="34" charset="0"/>
                  </a:rPr>
                  <a:t>-best protection strategies</a:t>
                </a:r>
                <a:r>
                  <a:rPr lang="en-US" sz="1200" dirty="0">
                    <a:latin typeface="Calibri" panose="020F0502020204030204" pitchFamily="34" charset="0"/>
                    <a:cs typeface="Calibri" panose="020F0502020204030204" pitchFamily="34" charset="0"/>
                  </a:rPr>
                  <a:t> that meet her requirements and preferences while maximizing data utility and minimizing the cost of protection</a:t>
                </a:r>
              </a:p>
              <a:p>
                <a:pPr marL="800100" lvl="1" indent="-342900" algn="just">
                  <a:spcAft>
                    <a:spcPts val="600"/>
                  </a:spcAft>
                  <a:buFont typeface="+mj-lt"/>
                  <a:buAutoNum type="arabicPeriod"/>
                </a:pPr>
                <a:endParaRPr lang="en-US" sz="1200" dirty="0">
                  <a:latin typeface="Calibri" panose="020F0502020204030204" pitchFamily="34" charset="0"/>
                  <a:cs typeface="Calibri" panose="020F0502020204030204" pitchFamily="34" charset="0"/>
                </a:endParaRPr>
              </a:p>
            </p:txBody>
          </p:sp>
        </mc:Fallback>
      </mc:AlternateContent>
      <p:sp>
        <p:nvSpPr>
          <p:cNvPr id="4" name="Espace réservé du numéro de diapositive 3">
            <a:extLst>
              <a:ext uri="{FF2B5EF4-FFF2-40B4-BE49-F238E27FC236}">
                <a16:creationId xmlns:a16="http://schemas.microsoft.com/office/drawing/2014/main" id="{FEFCDC11-AFA2-394B-63AA-FD5F4D1E6A0F}"/>
              </a:ext>
            </a:extLst>
          </p:cNvPr>
          <p:cNvSpPr>
            <a:spLocks noGrp="1"/>
          </p:cNvSpPr>
          <p:nvPr>
            <p:ph type="sldNum" sz="quarter" idx="5"/>
          </p:nvPr>
        </p:nvSpPr>
        <p:spPr/>
        <p:txBody>
          <a:bodyPr/>
          <a:lstStyle/>
          <a:p>
            <a:fld id="{EF645EEC-F0CE-4E3C-ADAB-9F5518217BE9}" type="slidenum">
              <a:rPr lang="fr-FR" smtClean="0"/>
              <a:pPr/>
              <a:t>79</a:t>
            </a:fld>
            <a:endParaRPr lang="fr-FR"/>
          </a:p>
        </p:txBody>
      </p:sp>
    </p:spTree>
    <p:extLst>
      <p:ext uri="{BB962C8B-B14F-4D97-AF65-F5344CB8AC3E}">
        <p14:creationId xmlns:p14="http://schemas.microsoft.com/office/powerpoint/2010/main" val="567163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r>
                  <a:rPr lang="fr-FR" b="0" dirty="0"/>
                  <a:t>Uses</a:t>
                </a:r>
              </a:p>
              <a:p>
                <a:pPr lvl="1"/>
                <a:r>
                  <a:rPr lang="fr-FR" b="0" dirty="0" err="1"/>
                  <a:t>Semantic</a:t>
                </a:r>
                <a:r>
                  <a:rPr lang="fr-FR" b="0" dirty="0"/>
                  <a:t> </a:t>
                </a:r>
                <a:r>
                  <a:rPr lang="fr-FR" b="0" dirty="0" err="1"/>
                  <a:t>metadata</a:t>
                </a:r>
                <a:r>
                  <a:rPr lang="fr-FR" b="0" dirty="0"/>
                  <a:t> (type, </a:t>
                </a:r>
                <a:r>
                  <a:rPr lang="fr-FR" b="0" dirty="0" err="1"/>
                  <a:t>frequency</a:t>
                </a:r>
                <a:r>
                  <a:rPr lang="fr-FR" b="0" dirty="0"/>
                  <a:t>, duration, time)</a:t>
                </a:r>
              </a:p>
              <a:p>
                <a:pPr lvl="1"/>
                <a:r>
                  <a:rPr lang="fr-FR" b="0" dirty="0"/>
                  <a:t>User-</a:t>
                </a:r>
                <a:r>
                  <a:rPr lang="fr-FR" b="0" dirty="0" err="1"/>
                  <a:t>defined</a:t>
                </a:r>
                <a:r>
                  <a:rPr lang="fr-FR" b="0" dirty="0"/>
                  <a:t> </a:t>
                </a:r>
                <a:r>
                  <a:rPr lang="fr-FR" b="0" dirty="0" err="1"/>
                  <a:t>rules</a:t>
                </a:r>
                <a:r>
                  <a:rPr lang="fr-FR" b="0" dirty="0"/>
                  <a:t> (</a:t>
                </a:r>
                <a:r>
                  <a:rPr lang="fr-FR" b="0" dirty="0" err="1"/>
                  <a:t>converted</a:t>
                </a:r>
                <a:r>
                  <a:rPr lang="fr-FR" b="0" dirty="0"/>
                  <a:t> to </a:t>
                </a:r>
                <a:r>
                  <a:rPr lang="fr-FR" b="0" dirty="0" err="1"/>
                  <a:t>predicates</a:t>
                </a:r>
                <a:r>
                  <a:rPr lang="fr-FR" b="0" dirty="0"/>
                  <a:t>)</a:t>
                </a:r>
              </a:p>
              <a:p>
                <a:r>
                  <a:rPr lang="fr-FR" b="0" dirty="0" err="1"/>
                  <a:t>Produces</a:t>
                </a:r>
                <a:r>
                  <a:rPr lang="fr-FR" b="0" dirty="0"/>
                  <a:t> </a:t>
                </a:r>
                <a:r>
                  <a:rPr lang="fr-FR" b="0" dirty="0" err="1"/>
                  <a:t>contextual</a:t>
                </a:r>
                <a:r>
                  <a:rPr lang="fr-FR" b="0" dirty="0"/>
                  <a:t> </a:t>
                </a:r>
                <a:r>
                  <a:rPr lang="fr-FR" b="0" dirty="0" err="1"/>
                  <a:t>risk</a:t>
                </a:r>
                <a:r>
                  <a:rPr lang="fr-FR" b="0" dirty="0"/>
                  <a:t> score</a:t>
                </a:r>
                <a14:m>
                  <m:oMath xmlns:m="http://schemas.openxmlformats.org/officeDocument/2006/math">
                    <m:r>
                      <a:rPr lang="fr-FR" b="0" i="0" smtClean="0">
                        <a:latin typeface="Cambria Math" panose="02040503050406030204" pitchFamily="18" charset="0"/>
                        <a:ea typeface="Cambria Math" panose="02040503050406030204" pitchFamily="18" charset="0"/>
                      </a:rPr>
                      <m:t> </m:t>
                    </m:r>
                    <m:sSub>
                      <m:sSubPr>
                        <m:ctrlPr>
                          <a:rPr lang="fr-FR" b="0" i="1">
                            <a:latin typeface="Cambria Math" panose="02040503050406030204" pitchFamily="18" charset="0"/>
                            <a:ea typeface="Cambria Math" panose="02040503050406030204" pitchFamily="18" charset="0"/>
                          </a:rPr>
                        </m:ctrlPr>
                      </m:sSubPr>
                      <m:e>
                        <m:r>
                          <a:rPr lang="fr-FR" b="0" i="1">
                            <a:latin typeface="Cambria Math" panose="02040503050406030204" pitchFamily="18" charset="0"/>
                            <a:ea typeface="Cambria Math" panose="02040503050406030204" pitchFamily="18" charset="0"/>
                          </a:rPr>
                          <m:t>ℛ</m:t>
                        </m:r>
                      </m:e>
                      <m:sub>
                        <m:r>
                          <a:rPr lang="fr-FR" b="0" i="1">
                            <a:latin typeface="Cambria Math" panose="02040503050406030204" pitchFamily="18" charset="0"/>
                            <a:ea typeface="Cambria Math" panose="02040503050406030204" pitchFamily="18" charset="0"/>
                          </a:rPr>
                          <m:t>𝑢</m:t>
                        </m:r>
                      </m:sub>
                    </m:sSub>
                    <m:r>
                      <a:rPr lang="fr-FR" b="0" i="1" smtClean="0">
                        <a:latin typeface="Cambria Math" panose="02040503050406030204" pitchFamily="18" charset="0"/>
                        <a:ea typeface="Cambria Math" panose="02040503050406030204" pitchFamily="18" charset="0"/>
                      </a:rPr>
                      <m:t>∈</m:t>
                    </m:r>
                    <m:d>
                      <m:dPr>
                        <m:begChr m:val="["/>
                        <m:endChr m:val="]"/>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0,1</m:t>
                        </m:r>
                      </m:e>
                    </m:d>
                  </m:oMath>
                </a14:m>
                <a:endParaRPr lang="fr-FR" b="0" dirty="0"/>
              </a:p>
              <a:p>
                <a:endParaRPr lang="fr-FR" dirty="0"/>
              </a:p>
            </p:txBody>
          </p:sp>
        </mc:Choice>
        <mc:Fallback xmlns="">
          <p:sp>
            <p:nvSpPr>
              <p:cNvPr id="3" name="Espace réservé des notes 2"/>
              <p:cNvSpPr>
                <a:spLocks noGrp="1"/>
              </p:cNvSpPr>
              <p:nvPr>
                <p:ph type="body" idx="1"/>
              </p:nvPr>
            </p:nvSpPr>
            <p:spPr/>
            <p:txBody>
              <a:bodyPr/>
              <a:lstStyle/>
              <a:p>
                <a:r>
                  <a:rPr lang="fr-FR" b="0" dirty="0"/>
                  <a:t>Uses</a:t>
                </a:r>
              </a:p>
              <a:p>
                <a:pPr lvl="1"/>
                <a:r>
                  <a:rPr lang="fr-FR" b="0" dirty="0" err="1"/>
                  <a:t>Semantic</a:t>
                </a:r>
                <a:r>
                  <a:rPr lang="fr-FR" b="0" dirty="0"/>
                  <a:t> </a:t>
                </a:r>
                <a:r>
                  <a:rPr lang="fr-FR" b="0" dirty="0" err="1"/>
                  <a:t>metadata</a:t>
                </a:r>
                <a:r>
                  <a:rPr lang="fr-FR" b="0" dirty="0"/>
                  <a:t> (type, </a:t>
                </a:r>
                <a:r>
                  <a:rPr lang="fr-FR" b="0" dirty="0" err="1"/>
                  <a:t>frequency</a:t>
                </a:r>
                <a:r>
                  <a:rPr lang="fr-FR" b="0" dirty="0"/>
                  <a:t>, duration, time)</a:t>
                </a:r>
              </a:p>
              <a:p>
                <a:pPr lvl="1"/>
                <a:r>
                  <a:rPr lang="fr-FR" b="0" dirty="0"/>
                  <a:t>User-</a:t>
                </a:r>
                <a:r>
                  <a:rPr lang="fr-FR" b="0" dirty="0" err="1"/>
                  <a:t>defined</a:t>
                </a:r>
                <a:r>
                  <a:rPr lang="fr-FR" b="0" dirty="0"/>
                  <a:t> </a:t>
                </a:r>
                <a:r>
                  <a:rPr lang="fr-FR" b="0" dirty="0" err="1"/>
                  <a:t>rules</a:t>
                </a:r>
                <a:r>
                  <a:rPr lang="fr-FR" b="0" dirty="0"/>
                  <a:t> (</a:t>
                </a:r>
                <a:r>
                  <a:rPr lang="fr-FR" b="0" dirty="0" err="1"/>
                  <a:t>converted</a:t>
                </a:r>
                <a:r>
                  <a:rPr lang="fr-FR" b="0" dirty="0"/>
                  <a:t> to </a:t>
                </a:r>
                <a:r>
                  <a:rPr lang="fr-FR" b="0" dirty="0" err="1"/>
                  <a:t>predicates</a:t>
                </a:r>
                <a:r>
                  <a:rPr lang="fr-FR" b="0" dirty="0"/>
                  <a:t>)</a:t>
                </a:r>
              </a:p>
              <a:p>
                <a:r>
                  <a:rPr lang="fr-FR" b="0" dirty="0" err="1"/>
                  <a:t>Produces</a:t>
                </a:r>
                <a:r>
                  <a:rPr lang="fr-FR" b="0" dirty="0"/>
                  <a:t> </a:t>
                </a:r>
                <a:r>
                  <a:rPr lang="fr-FR" b="0" dirty="0" err="1"/>
                  <a:t>contextual</a:t>
                </a:r>
                <a:r>
                  <a:rPr lang="fr-FR" b="0" dirty="0"/>
                  <a:t> </a:t>
                </a:r>
                <a:r>
                  <a:rPr lang="fr-FR" b="0" dirty="0" err="1"/>
                  <a:t>risk</a:t>
                </a:r>
                <a:r>
                  <a:rPr lang="fr-FR" b="0" dirty="0"/>
                  <a:t> score</a:t>
                </a:r>
                <a:r>
                  <a:rPr lang="fr-FR" b="0" i="0">
                    <a:latin typeface="Cambria Math" panose="02040503050406030204" pitchFamily="18" charset="0"/>
                    <a:ea typeface="Cambria Math" panose="02040503050406030204" pitchFamily="18" charset="0"/>
                  </a:rPr>
                  <a:t> ℛ_𝑢∈[0,1]</a:t>
                </a:r>
                <a:endParaRPr lang="fr-FR" b="0" dirty="0"/>
              </a:p>
              <a:p>
                <a:endParaRPr lang="fr-FR" dirty="0"/>
              </a:p>
            </p:txBody>
          </p:sp>
        </mc:Fallback>
      </mc:AlternateContent>
    </p:spTree>
    <p:extLst>
      <p:ext uri="{BB962C8B-B14F-4D97-AF65-F5344CB8AC3E}">
        <p14:creationId xmlns:p14="http://schemas.microsoft.com/office/powerpoint/2010/main" val="417534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err="1">
                <a:solidFill>
                  <a:srgbClr val="000000"/>
                </a:solidFill>
                <a:effectLst/>
                <a:latin typeface="Calibri"/>
                <a:ea typeface="Calibri"/>
                <a:cs typeface="Calibri"/>
                <a:sym typeface="Calibri"/>
              </a:rPr>
              <a:t>Privacy</a:t>
            </a:r>
            <a:r>
              <a:rPr lang="fr-FR" sz="1200" b="0" i="0" u="none" strike="noStrike" cap="none" dirty="0">
                <a:solidFill>
                  <a:srgbClr val="000000"/>
                </a:solidFill>
                <a:effectLst/>
                <a:latin typeface="Calibri"/>
                <a:ea typeface="Calibri"/>
                <a:cs typeface="Calibri"/>
                <a:sym typeface="Calibri"/>
              </a:rPr>
              <a:t> management selects the </a:t>
            </a:r>
            <a:r>
              <a:rPr lang="fr-FR" sz="1200" b="0" i="0" u="none" strike="noStrike" cap="none" dirty="0" err="1">
                <a:solidFill>
                  <a:srgbClr val="000000"/>
                </a:solidFill>
                <a:effectLst/>
                <a:latin typeface="Calibri"/>
                <a:ea typeface="Calibri"/>
                <a:cs typeface="Calibri"/>
                <a:sym typeface="Calibri"/>
              </a:rPr>
              <a:t>most</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suitable</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strategy</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based</a:t>
            </a:r>
            <a:r>
              <a:rPr lang="fr-FR" sz="1200" b="0" i="0" u="none" strike="noStrike" cap="none" dirty="0">
                <a:solidFill>
                  <a:srgbClr val="000000"/>
                </a:solidFill>
                <a:effectLst/>
                <a:latin typeface="Calibri"/>
                <a:ea typeface="Calibri"/>
                <a:cs typeface="Calibri"/>
                <a:sym typeface="Calibri"/>
              </a:rPr>
              <a:t> on the </a:t>
            </a:r>
            <a:r>
              <a:rPr lang="fr-FR" sz="1200" b="0" i="0" u="none" strike="noStrike" cap="none" dirty="0" err="1">
                <a:solidFill>
                  <a:srgbClr val="000000"/>
                </a:solidFill>
                <a:effectLst/>
                <a:latin typeface="Calibri"/>
                <a:ea typeface="Calibri"/>
                <a:cs typeface="Calibri"/>
                <a:sym typeface="Calibri"/>
              </a:rPr>
              <a:t>computed</a:t>
            </a:r>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risk</a:t>
            </a:r>
            <a:r>
              <a:rPr lang="fr-FR" sz="1200" b="0" i="0" u="none" strike="noStrike" cap="none" dirty="0">
                <a:solidFill>
                  <a:srgbClr val="000000"/>
                </a:solidFill>
                <a:effectLst/>
                <a:latin typeface="Calibri"/>
                <a:ea typeface="Calibri"/>
                <a:cs typeface="Calibri"/>
                <a:sym typeface="Calibri"/>
              </a:rPr>
              <a:t> score R(x).</a:t>
            </a:r>
          </a:p>
          <a:p>
            <a:endParaRPr lang="fr-FR" dirty="0"/>
          </a:p>
        </p:txBody>
      </p:sp>
    </p:spTree>
    <p:extLst>
      <p:ext uri="{BB962C8B-B14F-4D97-AF65-F5344CB8AC3E}">
        <p14:creationId xmlns:p14="http://schemas.microsoft.com/office/powerpoint/2010/main" val="18433934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Le paramètre 𝛼 ∈[0,1]contrôle le compromis entre confidentialité et utilité, et est défini</a:t>
            </a:r>
          </a:p>
          <a:p>
            <a:r>
              <a:rPr lang="fr-FR" sz="1200" b="0" i="0" u="none" strike="noStrike" cap="none" dirty="0">
                <a:solidFill>
                  <a:srgbClr val="000000"/>
                </a:solidFill>
                <a:effectLst/>
                <a:latin typeface="Calibri"/>
                <a:ea typeface="Calibri"/>
                <a:cs typeface="Calibri"/>
                <a:sym typeface="Calibri"/>
              </a:rPr>
              <a:t>dynamiquement comme 𝛼=𝑟(𝑥).Ainsi :</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pourdescontextesàhautrisque</a:t>
            </a:r>
            <a:r>
              <a:rPr lang="fr-FR" sz="1200" b="0" i="0" u="none" strike="noStrike" cap="none" dirty="0">
                <a:solidFill>
                  <a:srgbClr val="000000"/>
                </a:solidFill>
                <a:effectLst/>
                <a:latin typeface="Calibri"/>
                <a:ea typeface="Calibri"/>
                <a:cs typeface="Calibri"/>
                <a:sym typeface="Calibri"/>
              </a:rPr>
              <a:t> (𝑟(𝑥)≈1),la sélection privilégie </a:t>
            </a:r>
            <a:r>
              <a:rPr lang="fr-FR" sz="1200" b="0" i="0" u="none" strike="noStrike" cap="none" dirty="0" err="1">
                <a:solidFill>
                  <a:srgbClr val="000000"/>
                </a:solidFill>
                <a:effectLst/>
                <a:latin typeface="Calibri"/>
                <a:ea typeface="Calibri"/>
                <a:cs typeface="Calibri"/>
                <a:sym typeface="Calibri"/>
              </a:rPr>
              <a:t>ladispersionspatiale</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pourdescontextesàfaiblerisque</a:t>
            </a:r>
            <a:r>
              <a:rPr lang="fr-FR" sz="1200" b="0" i="0" u="none" strike="noStrike" cap="none" dirty="0">
                <a:solidFill>
                  <a:srgbClr val="000000"/>
                </a:solidFill>
                <a:effectLst/>
                <a:latin typeface="Calibri"/>
                <a:ea typeface="Calibri"/>
                <a:cs typeface="Calibri"/>
                <a:sym typeface="Calibri"/>
              </a:rPr>
              <a:t>(𝑟(𝑥)≈0),</a:t>
            </a:r>
            <a:r>
              <a:rPr lang="fr-FR" sz="1200" b="0" i="0" u="none" strike="noStrike" cap="none" dirty="0" err="1">
                <a:solidFill>
                  <a:srgbClr val="000000"/>
                </a:solidFill>
                <a:effectLst/>
                <a:latin typeface="Calibri"/>
                <a:ea typeface="Calibri"/>
                <a:cs typeface="Calibri"/>
                <a:sym typeface="Calibri"/>
              </a:rPr>
              <a:t>lasélectionmaintientlacohérencecompor</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err="1">
                <a:solidFill>
                  <a:srgbClr val="000000"/>
                </a:solidFill>
                <a:effectLst/>
                <a:latin typeface="Calibri"/>
                <a:ea typeface="Calibri"/>
                <a:cs typeface="Calibri"/>
                <a:sym typeface="Calibri"/>
              </a:rPr>
              <a:t>tementale</a:t>
            </a:r>
            <a:r>
              <a:rPr lang="fr-FR" sz="1200" b="0" i="0" u="none" strike="noStrike" cap="none" dirty="0">
                <a:solidFill>
                  <a:srgbClr val="000000"/>
                </a:solidFill>
                <a:effectLst/>
                <a:latin typeface="Calibri"/>
                <a:ea typeface="Calibri"/>
                <a:cs typeface="Calibri"/>
                <a:sym typeface="Calibri"/>
              </a:rPr>
              <a:t>.</a:t>
            </a:r>
          </a:p>
          <a:p>
            <a:endParaRPr lang="fr-FR" dirty="0"/>
          </a:p>
        </p:txBody>
      </p:sp>
    </p:spTree>
    <p:extLst>
      <p:ext uri="{BB962C8B-B14F-4D97-AF65-F5344CB8AC3E}">
        <p14:creationId xmlns:p14="http://schemas.microsoft.com/office/powerpoint/2010/main" val="36548424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Le paramètre 𝛼 ∈[0,1]contrôle le compromis entre confidentialité et utilité, et est défini</a:t>
            </a:r>
          </a:p>
          <a:p>
            <a:r>
              <a:rPr lang="fr-FR" sz="1200" b="0" i="0" u="none" strike="noStrike" cap="none" dirty="0">
                <a:solidFill>
                  <a:srgbClr val="000000"/>
                </a:solidFill>
                <a:effectLst/>
                <a:latin typeface="Calibri"/>
                <a:ea typeface="Calibri"/>
                <a:cs typeface="Calibri"/>
                <a:sym typeface="Calibri"/>
              </a:rPr>
              <a:t>dynamiquement comme 𝛼=𝑟(𝑥).Ainsi :</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pourdescontextesàhautrisque</a:t>
            </a:r>
            <a:r>
              <a:rPr lang="fr-FR" sz="1200" b="0" i="0" u="none" strike="noStrike" cap="none" dirty="0">
                <a:solidFill>
                  <a:srgbClr val="000000"/>
                </a:solidFill>
                <a:effectLst/>
                <a:latin typeface="Calibri"/>
                <a:ea typeface="Calibri"/>
                <a:cs typeface="Calibri"/>
                <a:sym typeface="Calibri"/>
              </a:rPr>
              <a:t> (𝑟(𝑥)≈1),la sélection privilégie </a:t>
            </a:r>
            <a:r>
              <a:rPr lang="fr-FR" sz="1200" b="0" i="0" u="none" strike="noStrike" cap="none" dirty="0" err="1">
                <a:solidFill>
                  <a:srgbClr val="000000"/>
                </a:solidFill>
                <a:effectLst/>
                <a:latin typeface="Calibri"/>
                <a:ea typeface="Calibri"/>
                <a:cs typeface="Calibri"/>
                <a:sym typeface="Calibri"/>
              </a:rPr>
              <a:t>ladispersionspatiale</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pourdescontextesàfaiblerisque</a:t>
            </a:r>
            <a:r>
              <a:rPr lang="fr-FR" sz="1200" b="0" i="0" u="none" strike="noStrike" cap="none" dirty="0">
                <a:solidFill>
                  <a:srgbClr val="000000"/>
                </a:solidFill>
                <a:effectLst/>
                <a:latin typeface="Calibri"/>
                <a:ea typeface="Calibri"/>
                <a:cs typeface="Calibri"/>
                <a:sym typeface="Calibri"/>
              </a:rPr>
              <a:t>(𝑟(𝑥)≈0),</a:t>
            </a:r>
            <a:r>
              <a:rPr lang="fr-FR" sz="1200" b="0" i="0" u="none" strike="noStrike" cap="none" dirty="0" err="1">
                <a:solidFill>
                  <a:srgbClr val="000000"/>
                </a:solidFill>
                <a:effectLst/>
                <a:latin typeface="Calibri"/>
                <a:ea typeface="Calibri"/>
                <a:cs typeface="Calibri"/>
                <a:sym typeface="Calibri"/>
              </a:rPr>
              <a:t>lasélectionmaintientlacohérencecompor</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err="1">
                <a:solidFill>
                  <a:srgbClr val="000000"/>
                </a:solidFill>
                <a:effectLst/>
                <a:latin typeface="Calibri"/>
                <a:ea typeface="Calibri"/>
                <a:cs typeface="Calibri"/>
                <a:sym typeface="Calibri"/>
              </a:rPr>
              <a:t>tementale</a:t>
            </a:r>
            <a:r>
              <a:rPr lang="fr-FR" sz="1200" b="0" i="0" u="none" strike="noStrike" cap="none" dirty="0">
                <a:solidFill>
                  <a:srgbClr val="000000"/>
                </a:solidFill>
                <a:effectLst/>
                <a:latin typeface="Calibri"/>
                <a:ea typeface="Calibri"/>
                <a:cs typeface="Calibri"/>
                <a:sym typeface="Calibri"/>
              </a:rPr>
              <a:t>.</a:t>
            </a:r>
          </a:p>
          <a:p>
            <a:endParaRPr lang="fr-FR" dirty="0"/>
          </a:p>
          <a:p>
            <a:endParaRPr lang="fr-FR" dirty="0"/>
          </a:p>
        </p:txBody>
      </p:sp>
    </p:spTree>
    <p:extLst>
      <p:ext uri="{BB962C8B-B14F-4D97-AF65-F5344CB8AC3E}">
        <p14:creationId xmlns:p14="http://schemas.microsoft.com/office/powerpoint/2010/main" val="2865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3fef1b982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53fef1b982_0_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1CD8-7ED7-A534-5142-045B518D66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F99321-39CE-B2AF-46F0-B27C886FEC2D}"/>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B42F9B33-03BF-F56F-96E6-B8C7BE88B085}"/>
              </a:ext>
            </a:extLst>
          </p:cNvPr>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Le paramètre 𝛼 ∈[0,1]contrôle le compromis entre confidentialité et utilité, et est défini</a:t>
            </a:r>
          </a:p>
          <a:p>
            <a:r>
              <a:rPr lang="fr-FR" sz="1200" b="0" i="0" u="none" strike="noStrike" cap="none" dirty="0">
                <a:solidFill>
                  <a:srgbClr val="000000"/>
                </a:solidFill>
                <a:effectLst/>
                <a:latin typeface="Calibri"/>
                <a:ea typeface="Calibri"/>
                <a:cs typeface="Calibri"/>
                <a:sym typeface="Calibri"/>
              </a:rPr>
              <a:t>dynamiquement comme 𝛼=𝑟(𝑥).Ainsi :</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pourdescontextesàhautrisque</a:t>
            </a:r>
            <a:r>
              <a:rPr lang="fr-FR" sz="1200" b="0" i="0" u="none" strike="noStrike" cap="none" dirty="0">
                <a:solidFill>
                  <a:srgbClr val="000000"/>
                </a:solidFill>
                <a:effectLst/>
                <a:latin typeface="Calibri"/>
                <a:ea typeface="Calibri"/>
                <a:cs typeface="Calibri"/>
                <a:sym typeface="Calibri"/>
              </a:rPr>
              <a:t> (𝑟(𝑥)≈1),la sélection privilégie </a:t>
            </a:r>
            <a:r>
              <a:rPr lang="fr-FR" sz="1200" b="0" i="0" u="none" strike="noStrike" cap="none" dirty="0" err="1">
                <a:solidFill>
                  <a:srgbClr val="000000"/>
                </a:solidFill>
                <a:effectLst/>
                <a:latin typeface="Calibri"/>
                <a:ea typeface="Calibri"/>
                <a:cs typeface="Calibri"/>
                <a:sym typeface="Calibri"/>
              </a:rPr>
              <a:t>ladispersionspatiale</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a:solidFill>
                  <a:srgbClr val="000000"/>
                </a:solidFill>
                <a:effectLst/>
                <a:latin typeface="Calibri"/>
                <a:ea typeface="Calibri"/>
                <a:cs typeface="Calibri"/>
                <a:sym typeface="Calibri"/>
              </a:rPr>
              <a:t>— </a:t>
            </a:r>
            <a:r>
              <a:rPr lang="fr-FR" sz="1200" b="0" i="0" u="none" strike="noStrike" cap="none" dirty="0" err="1">
                <a:solidFill>
                  <a:srgbClr val="000000"/>
                </a:solidFill>
                <a:effectLst/>
                <a:latin typeface="Calibri"/>
                <a:ea typeface="Calibri"/>
                <a:cs typeface="Calibri"/>
                <a:sym typeface="Calibri"/>
              </a:rPr>
              <a:t>pourdescontextesàfaiblerisque</a:t>
            </a:r>
            <a:r>
              <a:rPr lang="fr-FR" sz="1200" b="0" i="0" u="none" strike="noStrike" cap="none" dirty="0">
                <a:solidFill>
                  <a:srgbClr val="000000"/>
                </a:solidFill>
                <a:effectLst/>
                <a:latin typeface="Calibri"/>
                <a:ea typeface="Calibri"/>
                <a:cs typeface="Calibri"/>
                <a:sym typeface="Calibri"/>
              </a:rPr>
              <a:t>(𝑟(𝑥)≈0),</a:t>
            </a:r>
            <a:r>
              <a:rPr lang="fr-FR" sz="1200" b="0" i="0" u="none" strike="noStrike" cap="none" dirty="0" err="1">
                <a:solidFill>
                  <a:srgbClr val="000000"/>
                </a:solidFill>
                <a:effectLst/>
                <a:latin typeface="Calibri"/>
                <a:ea typeface="Calibri"/>
                <a:cs typeface="Calibri"/>
                <a:sym typeface="Calibri"/>
              </a:rPr>
              <a:t>lasélectionmaintientlacohérencecompor</a:t>
            </a:r>
            <a:r>
              <a:rPr lang="fr-FR" sz="1200" b="0" i="0" u="none" strike="noStrike" cap="none" dirty="0">
                <a:solidFill>
                  <a:srgbClr val="000000"/>
                </a:solidFill>
                <a:effectLst/>
                <a:latin typeface="Calibri"/>
                <a:ea typeface="Calibri"/>
                <a:cs typeface="Calibri"/>
                <a:sym typeface="Calibri"/>
              </a:rPr>
              <a:t>-</a:t>
            </a:r>
          </a:p>
          <a:p>
            <a:r>
              <a:rPr lang="fr-FR" sz="1200" b="0" i="0" u="none" strike="noStrike" cap="none" dirty="0" err="1">
                <a:solidFill>
                  <a:srgbClr val="000000"/>
                </a:solidFill>
                <a:effectLst/>
                <a:latin typeface="Calibri"/>
                <a:ea typeface="Calibri"/>
                <a:cs typeface="Calibri"/>
                <a:sym typeface="Calibri"/>
              </a:rPr>
              <a:t>tementale</a:t>
            </a:r>
            <a:r>
              <a:rPr lang="fr-FR" sz="1200" b="0" i="0" u="none" strike="noStrike" cap="none" dirty="0">
                <a:solidFill>
                  <a:srgbClr val="000000"/>
                </a:solidFill>
                <a:effectLst/>
                <a:latin typeface="Calibri"/>
                <a:ea typeface="Calibri"/>
                <a:cs typeface="Calibri"/>
                <a:sym typeface="Calibri"/>
              </a:rPr>
              <a:t>.</a:t>
            </a:r>
          </a:p>
          <a:p>
            <a:endParaRPr lang="fr-FR" dirty="0"/>
          </a:p>
          <a:p>
            <a:endParaRPr lang="fr-FR" dirty="0"/>
          </a:p>
        </p:txBody>
      </p:sp>
    </p:spTree>
    <p:extLst>
      <p:ext uri="{BB962C8B-B14F-4D97-AF65-F5344CB8AC3E}">
        <p14:creationId xmlns:p14="http://schemas.microsoft.com/office/powerpoint/2010/main" val="566028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Cette baisse s’explique par la disponibilité limitée de POI sémantiquement similaires respectant simultanément les contraintes spatiales de dispersion,</a:t>
            </a:r>
          </a:p>
          <a:p>
            <a:r>
              <a:rPr lang="fr-FR" sz="1200" b="0" i="0" u="none" strike="noStrike" cap="none" dirty="0">
                <a:solidFill>
                  <a:srgbClr val="000000"/>
                </a:solidFill>
                <a:effectLst/>
                <a:latin typeface="Calibri"/>
                <a:ea typeface="Calibri"/>
                <a:cs typeface="Calibri"/>
                <a:sym typeface="Calibri"/>
              </a:rPr>
              <a:t>Ainsi que par les limites de couverture des données OSM</a:t>
            </a:r>
          </a:p>
          <a:p>
            <a:endParaRPr lang="fr-FR" dirty="0"/>
          </a:p>
        </p:txBody>
      </p:sp>
    </p:spTree>
    <p:extLst>
      <p:ext uri="{BB962C8B-B14F-4D97-AF65-F5344CB8AC3E}">
        <p14:creationId xmlns:p14="http://schemas.microsoft.com/office/powerpoint/2010/main" val="4267010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200" b="0" i="0" u="none" strike="noStrike" cap="none" dirty="0">
                <a:solidFill>
                  <a:srgbClr val="000000"/>
                </a:solidFill>
                <a:effectLst/>
                <a:latin typeface="Calibri"/>
                <a:ea typeface="Calibri"/>
                <a:cs typeface="Calibri"/>
                <a:sym typeface="Calibri"/>
              </a:rPr>
              <a:t>Son efficacité provient de l’espace de recherche plus large offert par les candidats sémantiquement dissemblables, augmentant la probabilité de satisfaire les contraintes d’anonymisation.</a:t>
            </a:r>
          </a:p>
          <a:p>
            <a:r>
              <a:rPr lang="fr-FR" sz="1200" b="0" i="0" u="none" strike="noStrike" cap="none" dirty="0">
                <a:solidFill>
                  <a:srgbClr val="000000"/>
                </a:solidFill>
                <a:effectLst/>
                <a:latin typeface="Calibri"/>
                <a:ea typeface="Calibri"/>
                <a:cs typeface="Calibri"/>
                <a:sym typeface="Calibri"/>
              </a:rPr>
              <a:t>Cependant, une trop grande diversité peut nuire à l’utilité et à la cohérence des services.</a:t>
            </a:r>
          </a:p>
          <a:p>
            <a:endParaRPr lang="fr-FR" dirty="0"/>
          </a:p>
        </p:txBody>
      </p:sp>
    </p:spTree>
    <p:extLst>
      <p:ext uri="{BB962C8B-B14F-4D97-AF65-F5344CB8AC3E}">
        <p14:creationId xmlns:p14="http://schemas.microsoft.com/office/powerpoint/2010/main" val="3709627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246289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err="1"/>
              <a:t>Privacy-preserving</a:t>
            </a:r>
            <a:r>
              <a:rPr lang="fr-FR" dirty="0"/>
              <a:t> </a:t>
            </a:r>
            <a:r>
              <a:rPr lang="fr-FR" dirty="0" err="1"/>
              <a:t>task</a:t>
            </a:r>
            <a:r>
              <a:rPr lang="fr-FR" dirty="0"/>
              <a:t> allocation and </a:t>
            </a:r>
            <a:r>
              <a:rPr lang="fr-FR" dirty="0" err="1"/>
              <a:t>routing</a:t>
            </a:r>
            <a:endParaRPr lang="fr-FR" dirty="0"/>
          </a:p>
          <a:p>
            <a:pPr lvl="1"/>
            <a:r>
              <a:rPr lang="fr-FR" dirty="0"/>
              <a:t>Location-</a:t>
            </a:r>
            <a:r>
              <a:rPr lang="fr-FR" dirty="0" err="1"/>
              <a:t>hiding</a:t>
            </a:r>
            <a:r>
              <a:rPr lang="fr-FR" dirty="0"/>
              <a:t> </a:t>
            </a:r>
            <a:r>
              <a:rPr lang="fr-FR" dirty="0" err="1"/>
              <a:t>assignment</a:t>
            </a:r>
            <a:r>
              <a:rPr lang="fr-FR" dirty="0"/>
              <a:t>: </a:t>
            </a:r>
            <a:r>
              <a:rPr lang="fr-FR" dirty="0" err="1"/>
              <a:t>matching</a:t>
            </a:r>
            <a:r>
              <a:rPr lang="fr-FR" dirty="0"/>
              <a:t> </a:t>
            </a:r>
            <a:r>
              <a:rPr lang="fr-FR" dirty="0" err="1"/>
              <a:t>workers</a:t>
            </a:r>
            <a:r>
              <a:rPr lang="fr-FR" dirty="0"/>
              <a:t> to </a:t>
            </a:r>
            <a:r>
              <a:rPr lang="fr-FR" dirty="0" err="1"/>
              <a:t>nearby</a:t>
            </a:r>
            <a:r>
              <a:rPr lang="fr-FR" dirty="0"/>
              <a:t> </a:t>
            </a:r>
            <a:r>
              <a:rPr lang="fr-FR" dirty="0" err="1"/>
              <a:t>tasks</a:t>
            </a:r>
            <a:r>
              <a:rPr lang="fr-FR" dirty="0"/>
              <a:t> </a:t>
            </a:r>
            <a:r>
              <a:rPr lang="fr-FR" dirty="0" err="1"/>
              <a:t>without</a:t>
            </a:r>
            <a:r>
              <a:rPr lang="fr-FR" dirty="0"/>
              <a:t> </a:t>
            </a:r>
            <a:r>
              <a:rPr lang="fr-FR" dirty="0" err="1"/>
              <a:t>revealing</a:t>
            </a:r>
            <a:r>
              <a:rPr lang="fr-FR" dirty="0"/>
              <a:t> exact </a:t>
            </a:r>
            <a:r>
              <a:rPr lang="fr-FR" dirty="0" err="1"/>
              <a:t>coordinates</a:t>
            </a:r>
            <a:r>
              <a:rPr lang="fr-FR" dirty="0"/>
              <a:t> (e.g., </a:t>
            </a:r>
            <a:r>
              <a:rPr lang="fr-FR" dirty="0" err="1"/>
              <a:t>geo-indistinguishability</a:t>
            </a:r>
            <a:r>
              <a:rPr lang="fr-FR" dirty="0"/>
              <a:t>, </a:t>
            </a:r>
            <a:r>
              <a:rPr lang="fr-FR" dirty="0" err="1"/>
              <a:t>metric</a:t>
            </a:r>
            <a:r>
              <a:rPr lang="fr-FR" dirty="0"/>
              <a:t> DP, cloaking </a:t>
            </a:r>
            <a:r>
              <a:rPr lang="fr-FR" dirty="0" err="1"/>
              <a:t>regions</a:t>
            </a:r>
            <a:r>
              <a:rPr lang="fr-FR" dirty="0"/>
              <a:t>, </a:t>
            </a:r>
            <a:r>
              <a:rPr lang="fr-FR" dirty="0" err="1"/>
              <a:t>private</a:t>
            </a:r>
            <a:r>
              <a:rPr lang="fr-FR" dirty="0"/>
              <a:t> set/</a:t>
            </a:r>
            <a:r>
              <a:rPr lang="fr-FR" dirty="0" err="1"/>
              <a:t>membership</a:t>
            </a:r>
            <a:r>
              <a:rPr lang="fr-FR" dirty="0"/>
              <a:t> tests).</a:t>
            </a:r>
          </a:p>
          <a:p>
            <a:pPr lvl="1"/>
            <a:r>
              <a:rPr lang="fr-FR" dirty="0" err="1"/>
              <a:t>Two-sided</a:t>
            </a:r>
            <a:r>
              <a:rPr lang="fr-FR" dirty="0"/>
              <a:t> </a:t>
            </a:r>
            <a:r>
              <a:rPr lang="fr-FR" dirty="0" err="1"/>
              <a:t>privacy</a:t>
            </a:r>
            <a:r>
              <a:rPr lang="fr-FR" dirty="0"/>
              <a:t>: </a:t>
            </a:r>
            <a:r>
              <a:rPr lang="fr-FR" dirty="0" err="1"/>
              <a:t>protecting</a:t>
            </a:r>
            <a:r>
              <a:rPr lang="fr-FR" dirty="0"/>
              <a:t> </a:t>
            </a:r>
            <a:r>
              <a:rPr lang="fr-FR" dirty="0" err="1"/>
              <a:t>both</a:t>
            </a:r>
            <a:r>
              <a:rPr lang="fr-FR" dirty="0"/>
              <a:t> </a:t>
            </a:r>
            <a:r>
              <a:rPr lang="fr-FR" dirty="0" err="1"/>
              <a:t>worker</a:t>
            </a:r>
            <a:r>
              <a:rPr lang="fr-FR" dirty="0"/>
              <a:t> location and </a:t>
            </a:r>
            <a:r>
              <a:rPr lang="fr-FR" dirty="0" err="1"/>
              <a:t>task</a:t>
            </a:r>
            <a:r>
              <a:rPr lang="fr-FR" dirty="0"/>
              <a:t> </a:t>
            </a:r>
            <a:r>
              <a:rPr lang="fr-FR" dirty="0" err="1"/>
              <a:t>owner</a:t>
            </a:r>
            <a:r>
              <a:rPr lang="fr-FR" dirty="0"/>
              <a:t> location (e.g., </a:t>
            </a:r>
            <a:r>
              <a:rPr lang="fr-FR" dirty="0" err="1"/>
              <a:t>private</a:t>
            </a:r>
            <a:r>
              <a:rPr lang="fr-FR" dirty="0"/>
              <a:t> bipartite </a:t>
            </a:r>
            <a:r>
              <a:rPr lang="fr-FR" dirty="0" err="1"/>
              <a:t>matching</a:t>
            </a:r>
            <a:r>
              <a:rPr lang="fr-FR" dirty="0"/>
              <a:t> </a:t>
            </a:r>
            <a:r>
              <a:rPr lang="fr-FR" dirty="0" err="1"/>
              <a:t>with</a:t>
            </a:r>
            <a:r>
              <a:rPr lang="fr-FR" dirty="0"/>
              <a:t> MPC, PIR-</a:t>
            </a:r>
            <a:r>
              <a:rPr lang="fr-FR" dirty="0" err="1"/>
              <a:t>based</a:t>
            </a:r>
            <a:r>
              <a:rPr lang="fr-FR" dirty="0"/>
              <a:t> </a:t>
            </a:r>
            <a:r>
              <a:rPr lang="fr-FR" dirty="0" err="1"/>
              <a:t>task</a:t>
            </a:r>
            <a:r>
              <a:rPr lang="fr-FR" dirty="0"/>
              <a:t> </a:t>
            </a:r>
            <a:r>
              <a:rPr lang="fr-FR" dirty="0" err="1"/>
              <a:t>discovery</a:t>
            </a:r>
            <a:r>
              <a:rPr lang="fr-FR" dirty="0"/>
              <a:t>).</a:t>
            </a:r>
          </a:p>
          <a:p>
            <a:pPr lvl="1"/>
            <a:r>
              <a:rPr lang="fr-FR" dirty="0" err="1"/>
              <a:t>Context-aware</a:t>
            </a:r>
            <a:r>
              <a:rPr lang="fr-FR" dirty="0"/>
              <a:t> obfuscation: adaptive noise/</a:t>
            </a:r>
            <a:r>
              <a:rPr lang="fr-FR" dirty="0" err="1"/>
              <a:t>cloaks</a:t>
            </a:r>
            <a:r>
              <a:rPr lang="fr-FR" dirty="0"/>
              <a:t> </a:t>
            </a:r>
            <a:r>
              <a:rPr lang="fr-FR" dirty="0" err="1"/>
              <a:t>that</a:t>
            </a:r>
            <a:r>
              <a:rPr lang="fr-FR" dirty="0"/>
              <a:t> </a:t>
            </a:r>
            <a:r>
              <a:rPr lang="fr-FR" dirty="0" err="1"/>
              <a:t>account</a:t>
            </a:r>
            <a:r>
              <a:rPr lang="fr-FR" dirty="0"/>
              <a:t> for </a:t>
            </a:r>
            <a:r>
              <a:rPr lang="fr-FR" dirty="0" err="1"/>
              <a:t>worker</a:t>
            </a:r>
            <a:r>
              <a:rPr lang="fr-FR" dirty="0"/>
              <a:t> </a:t>
            </a:r>
            <a:r>
              <a:rPr lang="fr-FR" dirty="0" err="1"/>
              <a:t>density</a:t>
            </a:r>
            <a:r>
              <a:rPr lang="fr-FR" dirty="0"/>
              <a:t>, road </a:t>
            </a:r>
            <a:r>
              <a:rPr lang="fr-FR" dirty="0" err="1"/>
              <a:t>topology</a:t>
            </a:r>
            <a:r>
              <a:rPr lang="fr-FR" dirty="0"/>
              <a:t>, and </a:t>
            </a:r>
            <a:r>
              <a:rPr lang="fr-FR" dirty="0" err="1"/>
              <a:t>task</a:t>
            </a:r>
            <a:r>
              <a:rPr lang="fr-FR" dirty="0"/>
              <a:t> </a:t>
            </a:r>
            <a:r>
              <a:rPr lang="fr-FR" dirty="0" err="1"/>
              <a:t>urgency</a:t>
            </a:r>
            <a:r>
              <a:rPr lang="fr-FR" dirty="0"/>
              <a:t>.</a:t>
            </a:r>
          </a:p>
          <a:p>
            <a:r>
              <a:rPr lang="fr-FR" dirty="0"/>
              <a:t>Secure </a:t>
            </a:r>
            <a:r>
              <a:rPr lang="fr-FR" dirty="0" err="1"/>
              <a:t>proximity</a:t>
            </a:r>
            <a:r>
              <a:rPr lang="fr-FR" dirty="0"/>
              <a:t> and </a:t>
            </a:r>
            <a:r>
              <a:rPr lang="fr-FR" dirty="0" err="1"/>
              <a:t>geofencing</a:t>
            </a:r>
            <a:endParaRPr lang="fr-FR" dirty="0"/>
          </a:p>
          <a:p>
            <a:pPr lvl="1"/>
            <a:r>
              <a:rPr lang="fr-FR" dirty="0" err="1"/>
              <a:t>Proving</a:t>
            </a:r>
            <a:r>
              <a:rPr lang="fr-FR" dirty="0"/>
              <a:t> “I </a:t>
            </a:r>
            <a:r>
              <a:rPr lang="fr-FR" dirty="0" err="1"/>
              <a:t>was</a:t>
            </a:r>
            <a:r>
              <a:rPr lang="fr-FR" dirty="0"/>
              <a:t> </a:t>
            </a:r>
            <a:r>
              <a:rPr lang="fr-FR" dirty="0" err="1"/>
              <a:t>within</a:t>
            </a:r>
            <a:r>
              <a:rPr lang="fr-FR" dirty="0"/>
              <a:t> R </a:t>
            </a:r>
            <a:r>
              <a:rPr lang="fr-FR" dirty="0" err="1"/>
              <a:t>meters</a:t>
            </a:r>
            <a:r>
              <a:rPr lang="fr-FR" dirty="0"/>
              <a:t> of X at time </a:t>
            </a:r>
            <a:r>
              <a:rPr lang="fr-FR" dirty="0" err="1"/>
              <a:t>t</a:t>
            </a:r>
            <a:r>
              <a:rPr lang="fr-FR" dirty="0"/>
              <a:t>” </a:t>
            </a:r>
            <a:r>
              <a:rPr lang="fr-FR" dirty="0" err="1"/>
              <a:t>without</a:t>
            </a:r>
            <a:r>
              <a:rPr lang="fr-FR" dirty="0"/>
              <a:t> </a:t>
            </a:r>
            <a:r>
              <a:rPr lang="fr-FR" dirty="0" err="1"/>
              <a:t>revealing</a:t>
            </a:r>
            <a:r>
              <a:rPr lang="fr-FR" dirty="0"/>
              <a:t> </a:t>
            </a:r>
            <a:r>
              <a:rPr lang="fr-FR" dirty="0" err="1"/>
              <a:t>precise</a:t>
            </a:r>
            <a:r>
              <a:rPr lang="fr-FR" dirty="0"/>
              <a:t> location or </a:t>
            </a:r>
            <a:r>
              <a:rPr lang="fr-FR" dirty="0" err="1"/>
              <a:t>coordinates</a:t>
            </a:r>
            <a:r>
              <a:rPr lang="fr-FR" dirty="0"/>
              <a:t> (</a:t>
            </a:r>
            <a:r>
              <a:rPr lang="fr-FR" dirty="0" err="1"/>
              <a:t>zk-SNARKs</a:t>
            </a:r>
            <a:r>
              <a:rPr lang="fr-FR" dirty="0"/>
              <a:t> over </a:t>
            </a:r>
            <a:r>
              <a:rPr lang="fr-FR" dirty="0" err="1"/>
              <a:t>commitments</a:t>
            </a:r>
            <a:r>
              <a:rPr lang="fr-FR" dirty="0"/>
              <a:t>, </a:t>
            </a:r>
            <a:r>
              <a:rPr lang="fr-FR" dirty="0" err="1"/>
              <a:t>TEEs</a:t>
            </a:r>
            <a:r>
              <a:rPr lang="fr-FR" dirty="0"/>
              <a:t>, </a:t>
            </a:r>
            <a:r>
              <a:rPr lang="fr-FR" dirty="0" err="1"/>
              <a:t>verifiable</a:t>
            </a:r>
            <a:r>
              <a:rPr lang="fr-FR" dirty="0"/>
              <a:t> </a:t>
            </a:r>
            <a:r>
              <a:rPr lang="fr-FR" dirty="0" err="1"/>
              <a:t>delay</a:t>
            </a:r>
            <a:r>
              <a:rPr lang="fr-FR" dirty="0"/>
              <a:t>/location </a:t>
            </a:r>
            <a:r>
              <a:rPr lang="fr-FR" dirty="0" err="1"/>
              <a:t>proofs</a:t>
            </a:r>
            <a:r>
              <a:rPr lang="fr-FR" dirty="0"/>
              <a:t> </a:t>
            </a:r>
            <a:r>
              <a:rPr lang="fr-FR" dirty="0" err="1"/>
              <a:t>using</a:t>
            </a:r>
            <a:r>
              <a:rPr lang="fr-FR" dirty="0"/>
              <a:t> BLE/UWB beacons).</a:t>
            </a:r>
          </a:p>
          <a:p>
            <a:pPr lvl="1"/>
            <a:r>
              <a:rPr lang="fr-FR" dirty="0"/>
              <a:t>Collusion- and </a:t>
            </a:r>
            <a:r>
              <a:rPr lang="fr-FR" dirty="0" err="1"/>
              <a:t>relay-resistant</a:t>
            </a:r>
            <a:r>
              <a:rPr lang="fr-FR" dirty="0"/>
              <a:t> </a:t>
            </a:r>
            <a:r>
              <a:rPr lang="fr-FR" dirty="0" err="1"/>
              <a:t>presence</a:t>
            </a:r>
            <a:r>
              <a:rPr lang="fr-FR" dirty="0"/>
              <a:t> </a:t>
            </a:r>
            <a:r>
              <a:rPr lang="fr-FR" dirty="0" err="1"/>
              <a:t>proofs</a:t>
            </a:r>
            <a:r>
              <a:rPr lang="fr-FR" dirty="0"/>
              <a:t>; anti-GPS-spoofing in </a:t>
            </a:r>
            <a:r>
              <a:rPr lang="fr-FR" dirty="0" err="1"/>
              <a:t>reward</a:t>
            </a:r>
            <a:r>
              <a:rPr lang="fr-FR" dirty="0"/>
              <a:t> </a:t>
            </a:r>
            <a:r>
              <a:rPr lang="fr-FR" dirty="0" err="1"/>
              <a:t>systems</a:t>
            </a:r>
            <a:r>
              <a:rPr lang="fr-FR" dirty="0"/>
              <a:t>.</a:t>
            </a:r>
          </a:p>
          <a:p>
            <a:r>
              <a:rPr lang="fr-FR" dirty="0" err="1"/>
              <a:t>Differential</a:t>
            </a:r>
            <a:r>
              <a:rPr lang="fr-FR" dirty="0"/>
              <a:t> </a:t>
            </a:r>
            <a:r>
              <a:rPr lang="fr-FR" dirty="0" err="1"/>
              <a:t>privacy</a:t>
            </a:r>
            <a:r>
              <a:rPr lang="fr-FR" dirty="0"/>
              <a:t> for spatial </a:t>
            </a:r>
            <a:r>
              <a:rPr lang="fr-FR" dirty="0" err="1"/>
              <a:t>aggregates</a:t>
            </a:r>
            <a:endParaRPr lang="fr-FR" dirty="0"/>
          </a:p>
          <a:p>
            <a:pPr lvl="1"/>
            <a:r>
              <a:rPr lang="fr-FR" dirty="0"/>
              <a:t>DP </a:t>
            </a:r>
            <a:r>
              <a:rPr lang="fr-FR" dirty="0" err="1"/>
              <a:t>mechanisms</a:t>
            </a:r>
            <a:r>
              <a:rPr lang="fr-FR" dirty="0"/>
              <a:t> for </a:t>
            </a:r>
            <a:r>
              <a:rPr lang="fr-FR" dirty="0" err="1"/>
              <a:t>heatmaps</a:t>
            </a:r>
            <a:r>
              <a:rPr lang="fr-FR" dirty="0"/>
              <a:t>, </a:t>
            </a:r>
            <a:r>
              <a:rPr lang="fr-FR" dirty="0" err="1"/>
              <a:t>density</a:t>
            </a:r>
            <a:r>
              <a:rPr lang="fr-FR" dirty="0"/>
              <a:t> </a:t>
            </a:r>
            <a:r>
              <a:rPr lang="fr-FR" dirty="0" err="1"/>
              <a:t>maps</a:t>
            </a:r>
            <a:r>
              <a:rPr lang="fr-FR" dirty="0"/>
              <a:t>, OD flows, and </a:t>
            </a:r>
            <a:r>
              <a:rPr lang="fr-FR" dirty="0" err="1"/>
              <a:t>coverage</a:t>
            </a:r>
            <a:r>
              <a:rPr lang="fr-FR" dirty="0"/>
              <a:t> </a:t>
            </a:r>
            <a:r>
              <a:rPr lang="fr-FR" dirty="0" err="1"/>
              <a:t>metrics</a:t>
            </a:r>
            <a:r>
              <a:rPr lang="fr-FR" dirty="0"/>
              <a:t> </a:t>
            </a:r>
            <a:r>
              <a:rPr lang="fr-FR" dirty="0" err="1"/>
              <a:t>from</a:t>
            </a:r>
            <a:r>
              <a:rPr lang="fr-FR" dirty="0"/>
              <a:t> </a:t>
            </a:r>
            <a:r>
              <a:rPr lang="fr-FR" dirty="0" err="1"/>
              <a:t>contributed</a:t>
            </a:r>
            <a:r>
              <a:rPr lang="fr-FR" dirty="0"/>
              <a:t> traces.</a:t>
            </a:r>
          </a:p>
          <a:p>
            <a:pPr lvl="1"/>
            <a:r>
              <a:rPr lang="fr-FR" dirty="0"/>
              <a:t>Event- and </a:t>
            </a:r>
            <a:r>
              <a:rPr lang="fr-FR" dirty="0" err="1"/>
              <a:t>trajectory-level</a:t>
            </a:r>
            <a:r>
              <a:rPr lang="fr-FR" dirty="0"/>
              <a:t> </a:t>
            </a:r>
            <a:r>
              <a:rPr lang="fr-FR" dirty="0" err="1"/>
              <a:t>privacy</a:t>
            </a:r>
            <a:r>
              <a:rPr lang="fr-FR" dirty="0"/>
              <a:t> </a:t>
            </a:r>
            <a:r>
              <a:rPr lang="fr-FR" dirty="0" err="1"/>
              <a:t>accounting</a:t>
            </a:r>
            <a:r>
              <a:rPr lang="fr-FR" dirty="0"/>
              <a:t> </a:t>
            </a:r>
            <a:r>
              <a:rPr lang="fr-FR" dirty="0" err="1"/>
              <a:t>under</a:t>
            </a:r>
            <a:r>
              <a:rPr lang="fr-FR" dirty="0"/>
              <a:t> </a:t>
            </a:r>
            <a:r>
              <a:rPr lang="fr-FR" dirty="0" err="1"/>
              <a:t>repeated</a:t>
            </a:r>
            <a:r>
              <a:rPr lang="fr-FR" dirty="0"/>
              <a:t> participation and longitudinal releases.</a:t>
            </a:r>
          </a:p>
          <a:p>
            <a:pPr lvl="1"/>
            <a:r>
              <a:rPr lang="fr-FR" dirty="0" err="1"/>
              <a:t>Hierarchical</a:t>
            </a:r>
            <a:r>
              <a:rPr lang="fr-FR" dirty="0"/>
              <a:t> and </a:t>
            </a:r>
            <a:r>
              <a:rPr lang="fr-FR" dirty="0" err="1"/>
              <a:t>topology-aware</a:t>
            </a:r>
            <a:r>
              <a:rPr lang="fr-FR" dirty="0"/>
              <a:t> noise for road networks to </a:t>
            </a:r>
            <a:r>
              <a:rPr lang="fr-FR" dirty="0" err="1"/>
              <a:t>retain</a:t>
            </a:r>
            <a:r>
              <a:rPr lang="fr-FR" dirty="0"/>
              <a:t> </a:t>
            </a:r>
            <a:r>
              <a:rPr lang="fr-FR" dirty="0" err="1"/>
              <a:t>routing</a:t>
            </a:r>
            <a:r>
              <a:rPr lang="fr-FR" dirty="0"/>
              <a:t> utility.</a:t>
            </a:r>
          </a:p>
          <a:p>
            <a:r>
              <a:rPr lang="fr-FR" dirty="0" err="1"/>
              <a:t>Privacy-preserving</a:t>
            </a:r>
            <a:r>
              <a:rPr lang="fr-FR" dirty="0"/>
              <a:t> </a:t>
            </a:r>
            <a:r>
              <a:rPr lang="fr-FR" dirty="0" err="1"/>
              <a:t>quality</a:t>
            </a:r>
            <a:r>
              <a:rPr lang="fr-FR" dirty="0"/>
              <a:t> control and </a:t>
            </a:r>
            <a:r>
              <a:rPr lang="fr-FR" dirty="0" err="1"/>
              <a:t>fraud</a:t>
            </a:r>
            <a:r>
              <a:rPr lang="fr-FR" dirty="0"/>
              <a:t> </a:t>
            </a:r>
            <a:r>
              <a:rPr lang="fr-FR" dirty="0" err="1"/>
              <a:t>detection</a:t>
            </a:r>
            <a:endParaRPr lang="fr-FR" dirty="0"/>
          </a:p>
          <a:p>
            <a:pPr lvl="1"/>
            <a:r>
              <a:rPr lang="fr-FR" dirty="0" err="1"/>
              <a:t>Detecting</a:t>
            </a:r>
            <a:r>
              <a:rPr lang="fr-FR" dirty="0"/>
              <a:t> </a:t>
            </a:r>
            <a:r>
              <a:rPr lang="fr-FR" dirty="0" err="1"/>
              <a:t>spammers</a:t>
            </a:r>
            <a:r>
              <a:rPr lang="fr-FR" dirty="0"/>
              <a:t> and location </a:t>
            </a:r>
            <a:r>
              <a:rPr lang="fr-FR" dirty="0" err="1"/>
              <a:t>spoofers</a:t>
            </a:r>
            <a:r>
              <a:rPr lang="fr-FR" dirty="0"/>
              <a:t> </a:t>
            </a:r>
            <a:r>
              <a:rPr lang="fr-FR" dirty="0" err="1"/>
              <a:t>while</a:t>
            </a:r>
            <a:r>
              <a:rPr lang="fr-FR" dirty="0"/>
              <a:t> </a:t>
            </a:r>
            <a:r>
              <a:rPr lang="fr-FR" dirty="0" err="1"/>
              <a:t>preserving</a:t>
            </a:r>
            <a:r>
              <a:rPr lang="fr-FR" dirty="0"/>
              <a:t> </a:t>
            </a:r>
            <a:r>
              <a:rPr lang="fr-FR" dirty="0" err="1"/>
              <a:t>worker</a:t>
            </a:r>
            <a:r>
              <a:rPr lang="fr-FR" dirty="0"/>
              <a:t> </a:t>
            </a:r>
            <a:r>
              <a:rPr lang="fr-FR" dirty="0" err="1"/>
              <a:t>privacy</a:t>
            </a:r>
            <a:r>
              <a:rPr lang="fr-FR" dirty="0"/>
              <a:t> (</a:t>
            </a:r>
            <a:r>
              <a:rPr lang="fr-FR" dirty="0" err="1"/>
              <a:t>secure</a:t>
            </a:r>
            <a:r>
              <a:rPr lang="fr-FR" dirty="0"/>
              <a:t> </a:t>
            </a:r>
            <a:r>
              <a:rPr lang="fr-FR" dirty="0" err="1"/>
              <a:t>sketching</a:t>
            </a:r>
            <a:r>
              <a:rPr lang="fr-FR" dirty="0"/>
              <a:t>, </a:t>
            </a:r>
            <a:r>
              <a:rPr lang="fr-FR" dirty="0" err="1"/>
              <a:t>anonymized</a:t>
            </a:r>
            <a:r>
              <a:rPr lang="fr-FR" dirty="0"/>
              <a:t> </a:t>
            </a:r>
            <a:r>
              <a:rPr lang="fr-FR" dirty="0" err="1"/>
              <a:t>telemetry</a:t>
            </a:r>
            <a:r>
              <a:rPr lang="fr-FR" dirty="0"/>
              <a:t>, DP </a:t>
            </a:r>
            <a:r>
              <a:rPr lang="fr-FR" dirty="0" err="1"/>
              <a:t>anomaly</a:t>
            </a:r>
            <a:r>
              <a:rPr lang="fr-FR" dirty="0"/>
              <a:t> scores).</a:t>
            </a:r>
          </a:p>
          <a:p>
            <a:pPr lvl="1"/>
            <a:r>
              <a:rPr lang="fr-FR" dirty="0" err="1"/>
              <a:t>Reputation</a:t>
            </a:r>
            <a:r>
              <a:rPr lang="fr-FR" dirty="0"/>
              <a:t> </a:t>
            </a:r>
            <a:r>
              <a:rPr lang="fr-FR" dirty="0" err="1"/>
              <a:t>systems</a:t>
            </a:r>
            <a:r>
              <a:rPr lang="fr-FR" dirty="0"/>
              <a:t> </a:t>
            </a:r>
            <a:r>
              <a:rPr lang="fr-FR" dirty="0" err="1"/>
              <a:t>with</a:t>
            </a:r>
            <a:r>
              <a:rPr lang="fr-FR" dirty="0"/>
              <a:t> </a:t>
            </a:r>
            <a:r>
              <a:rPr lang="fr-FR" dirty="0" err="1"/>
              <a:t>unlinkable</a:t>
            </a:r>
            <a:r>
              <a:rPr lang="fr-FR" dirty="0"/>
              <a:t> </a:t>
            </a:r>
            <a:r>
              <a:rPr lang="fr-FR" dirty="0" err="1"/>
              <a:t>credentials</a:t>
            </a:r>
            <a:r>
              <a:rPr lang="fr-FR" dirty="0"/>
              <a:t> (blind signatures, </a:t>
            </a:r>
            <a:r>
              <a:rPr lang="fr-FR" dirty="0" err="1"/>
              <a:t>anonymous</a:t>
            </a:r>
            <a:r>
              <a:rPr lang="fr-FR" dirty="0"/>
              <a:t> </a:t>
            </a:r>
            <a:r>
              <a:rPr lang="fr-FR" dirty="0" err="1"/>
              <a:t>credentials</a:t>
            </a:r>
            <a:r>
              <a:rPr lang="fr-FR" dirty="0"/>
              <a:t>) </a:t>
            </a:r>
            <a:r>
              <a:rPr lang="fr-FR" dirty="0" err="1"/>
              <a:t>so</a:t>
            </a:r>
            <a:r>
              <a:rPr lang="fr-FR" dirty="0"/>
              <a:t> </a:t>
            </a:r>
            <a:r>
              <a:rPr lang="fr-FR" dirty="0" err="1"/>
              <a:t>quality</a:t>
            </a:r>
            <a:r>
              <a:rPr lang="fr-FR" dirty="0"/>
              <a:t> </a:t>
            </a:r>
            <a:r>
              <a:rPr lang="fr-FR" dirty="0" err="1"/>
              <a:t>signals</a:t>
            </a:r>
            <a:r>
              <a:rPr lang="fr-FR" dirty="0"/>
              <a:t> </a:t>
            </a:r>
            <a:r>
              <a:rPr lang="fr-FR" dirty="0" err="1"/>
              <a:t>don’t</a:t>
            </a:r>
            <a:r>
              <a:rPr lang="fr-FR" dirty="0"/>
              <a:t> </a:t>
            </a:r>
            <a:r>
              <a:rPr lang="fr-FR" dirty="0" err="1"/>
              <a:t>de-anonymize</a:t>
            </a:r>
            <a:r>
              <a:rPr lang="fr-FR" dirty="0"/>
              <a:t> </a:t>
            </a:r>
            <a:r>
              <a:rPr lang="fr-FR" dirty="0" err="1"/>
              <a:t>workers</a:t>
            </a:r>
            <a:r>
              <a:rPr lang="fr-FR" dirty="0"/>
              <a:t>.</a:t>
            </a:r>
          </a:p>
          <a:p>
            <a:r>
              <a:rPr lang="fr-FR" dirty="0" err="1"/>
              <a:t>Federated</a:t>
            </a:r>
            <a:r>
              <a:rPr lang="fr-FR" dirty="0"/>
              <a:t> and on-</a:t>
            </a:r>
            <a:r>
              <a:rPr lang="fr-FR" dirty="0" err="1"/>
              <a:t>device</a:t>
            </a:r>
            <a:r>
              <a:rPr lang="fr-FR" dirty="0"/>
              <a:t> </a:t>
            </a:r>
            <a:r>
              <a:rPr lang="fr-FR" dirty="0" err="1"/>
              <a:t>crowdsensing</a:t>
            </a:r>
            <a:endParaRPr lang="fr-FR" dirty="0"/>
          </a:p>
          <a:p>
            <a:pPr lvl="1"/>
            <a:r>
              <a:rPr lang="fr-FR" dirty="0"/>
              <a:t>On-</a:t>
            </a:r>
            <a:r>
              <a:rPr lang="fr-FR" dirty="0" err="1"/>
              <a:t>device</a:t>
            </a:r>
            <a:r>
              <a:rPr lang="fr-FR" dirty="0"/>
              <a:t> </a:t>
            </a:r>
            <a:r>
              <a:rPr lang="fr-FR" dirty="0" err="1"/>
              <a:t>feature</a:t>
            </a:r>
            <a:r>
              <a:rPr lang="fr-FR" dirty="0"/>
              <a:t> extraction and </a:t>
            </a:r>
            <a:r>
              <a:rPr lang="fr-FR" dirty="0" err="1"/>
              <a:t>sketching</a:t>
            </a:r>
            <a:r>
              <a:rPr lang="fr-FR" dirty="0"/>
              <a:t> (</a:t>
            </a:r>
            <a:r>
              <a:rPr lang="fr-FR" dirty="0" err="1"/>
              <a:t>randomized</a:t>
            </a:r>
            <a:r>
              <a:rPr lang="fr-FR" dirty="0"/>
              <a:t> </a:t>
            </a:r>
            <a:r>
              <a:rPr lang="fr-FR" dirty="0" err="1"/>
              <a:t>response</a:t>
            </a:r>
            <a:r>
              <a:rPr lang="fr-FR" dirty="0"/>
              <a:t>, count sketches) to </a:t>
            </a:r>
            <a:r>
              <a:rPr lang="fr-FR" dirty="0" err="1"/>
              <a:t>avoid</a:t>
            </a:r>
            <a:r>
              <a:rPr lang="fr-FR" dirty="0"/>
              <a:t> </a:t>
            </a:r>
            <a:r>
              <a:rPr lang="fr-FR" dirty="0" err="1"/>
              <a:t>raw</a:t>
            </a:r>
            <a:r>
              <a:rPr lang="fr-FR" dirty="0"/>
              <a:t> trace </a:t>
            </a:r>
            <a:r>
              <a:rPr lang="fr-FR" dirty="0" err="1"/>
              <a:t>uploads</a:t>
            </a:r>
            <a:r>
              <a:rPr lang="fr-FR" dirty="0"/>
              <a:t>.</a:t>
            </a:r>
          </a:p>
          <a:p>
            <a:pPr lvl="1"/>
            <a:r>
              <a:rPr lang="fr-FR" dirty="0" err="1"/>
              <a:t>Federated</a:t>
            </a:r>
            <a:r>
              <a:rPr lang="fr-FR" dirty="0"/>
              <a:t> </a:t>
            </a:r>
            <a:r>
              <a:rPr lang="fr-FR" dirty="0" err="1"/>
              <a:t>analytics</a:t>
            </a:r>
            <a:r>
              <a:rPr lang="fr-FR" dirty="0"/>
              <a:t>/</a:t>
            </a:r>
            <a:r>
              <a:rPr lang="fr-FR" dirty="0" err="1"/>
              <a:t>learning</a:t>
            </a:r>
            <a:r>
              <a:rPr lang="fr-FR" dirty="0"/>
              <a:t> </a:t>
            </a:r>
            <a:r>
              <a:rPr lang="fr-FR" dirty="0" err="1"/>
              <a:t>with</a:t>
            </a:r>
            <a:r>
              <a:rPr lang="fr-FR" dirty="0"/>
              <a:t> </a:t>
            </a:r>
            <a:r>
              <a:rPr lang="fr-FR" dirty="0" err="1"/>
              <a:t>secure</a:t>
            </a:r>
            <a:r>
              <a:rPr lang="fr-FR" dirty="0"/>
              <a:t> </a:t>
            </a:r>
            <a:r>
              <a:rPr lang="fr-FR" dirty="0" err="1"/>
              <a:t>aggregation</a:t>
            </a:r>
            <a:r>
              <a:rPr lang="fr-FR" dirty="0"/>
              <a:t> and per-user DP to </a:t>
            </a:r>
            <a:r>
              <a:rPr lang="fr-FR" dirty="0" err="1"/>
              <a:t>build</a:t>
            </a:r>
            <a:r>
              <a:rPr lang="fr-FR" dirty="0"/>
              <a:t> </a:t>
            </a:r>
            <a:r>
              <a:rPr lang="fr-FR" dirty="0" err="1"/>
              <a:t>models</a:t>
            </a:r>
            <a:r>
              <a:rPr lang="fr-FR" dirty="0"/>
              <a:t> like </a:t>
            </a:r>
            <a:r>
              <a:rPr lang="fr-FR" dirty="0" err="1"/>
              <a:t>traffic</a:t>
            </a:r>
            <a:r>
              <a:rPr lang="fr-FR" dirty="0"/>
              <a:t> speed, POI </a:t>
            </a:r>
            <a:r>
              <a:rPr lang="fr-FR" dirty="0" err="1"/>
              <a:t>popularity</a:t>
            </a:r>
            <a:r>
              <a:rPr lang="fr-FR" dirty="0"/>
              <a:t>, or </a:t>
            </a:r>
            <a:r>
              <a:rPr lang="fr-FR" dirty="0" err="1"/>
              <a:t>hazard</a:t>
            </a:r>
            <a:r>
              <a:rPr lang="fr-FR" dirty="0"/>
              <a:t> </a:t>
            </a:r>
            <a:r>
              <a:rPr lang="fr-FR" dirty="0" err="1"/>
              <a:t>detection</a:t>
            </a:r>
            <a:r>
              <a:rPr lang="fr-FR" dirty="0"/>
              <a:t>.</a:t>
            </a:r>
          </a:p>
          <a:p>
            <a:r>
              <a:rPr lang="fr-FR" dirty="0" err="1"/>
              <a:t>Cryptographic</a:t>
            </a:r>
            <a:r>
              <a:rPr lang="fr-FR" dirty="0"/>
              <a:t> </a:t>
            </a:r>
            <a:r>
              <a:rPr lang="fr-FR" dirty="0" err="1"/>
              <a:t>protocols</a:t>
            </a:r>
            <a:r>
              <a:rPr lang="fr-FR" dirty="0"/>
              <a:t> at </a:t>
            </a:r>
            <a:r>
              <a:rPr lang="fr-FR" dirty="0" err="1"/>
              <a:t>scale</a:t>
            </a:r>
            <a:endParaRPr lang="fr-FR" dirty="0"/>
          </a:p>
          <a:p>
            <a:pPr lvl="1"/>
            <a:r>
              <a:rPr lang="fr-FR" dirty="0"/>
              <a:t>Efficient PSI/PIR for </a:t>
            </a:r>
            <a:r>
              <a:rPr lang="fr-FR" dirty="0" err="1"/>
              <a:t>task</a:t>
            </a:r>
            <a:r>
              <a:rPr lang="fr-FR" dirty="0"/>
              <a:t> </a:t>
            </a:r>
            <a:r>
              <a:rPr lang="fr-FR" dirty="0" err="1"/>
              <a:t>discovery</a:t>
            </a:r>
            <a:r>
              <a:rPr lang="fr-FR" dirty="0"/>
              <a:t>: </a:t>
            </a:r>
            <a:r>
              <a:rPr lang="fr-FR" dirty="0" err="1"/>
              <a:t>workers</a:t>
            </a:r>
            <a:r>
              <a:rPr lang="fr-FR" dirty="0"/>
              <a:t> </a:t>
            </a:r>
            <a:r>
              <a:rPr lang="fr-FR" dirty="0" err="1"/>
              <a:t>learn</a:t>
            </a:r>
            <a:r>
              <a:rPr lang="fr-FR" dirty="0"/>
              <a:t> </a:t>
            </a:r>
            <a:r>
              <a:rPr lang="fr-FR" dirty="0" err="1"/>
              <a:t>nearby</a:t>
            </a:r>
            <a:r>
              <a:rPr lang="fr-FR" dirty="0"/>
              <a:t> </a:t>
            </a:r>
            <a:r>
              <a:rPr lang="fr-FR" dirty="0" err="1"/>
              <a:t>tasks</a:t>
            </a:r>
            <a:r>
              <a:rPr lang="fr-FR" dirty="0"/>
              <a:t> </a:t>
            </a:r>
            <a:r>
              <a:rPr lang="fr-FR" dirty="0" err="1"/>
              <a:t>from</a:t>
            </a:r>
            <a:r>
              <a:rPr lang="fr-FR" dirty="0"/>
              <a:t> </a:t>
            </a:r>
            <a:r>
              <a:rPr lang="fr-FR" dirty="0" err="1"/>
              <a:t>encrypted</a:t>
            </a:r>
            <a:r>
              <a:rPr lang="fr-FR" dirty="0"/>
              <a:t> indexes; platforms </a:t>
            </a:r>
            <a:r>
              <a:rPr lang="fr-FR" dirty="0" err="1"/>
              <a:t>learn</a:t>
            </a:r>
            <a:r>
              <a:rPr lang="fr-FR" dirty="0"/>
              <a:t> </a:t>
            </a:r>
            <a:r>
              <a:rPr lang="fr-FR" dirty="0" err="1"/>
              <a:t>nothing</a:t>
            </a:r>
            <a:r>
              <a:rPr lang="fr-FR" dirty="0"/>
              <a:t> about </a:t>
            </a:r>
            <a:r>
              <a:rPr lang="fr-FR" dirty="0" err="1"/>
              <a:t>queries</a:t>
            </a:r>
            <a:r>
              <a:rPr lang="fr-FR" dirty="0"/>
              <a:t>.</a:t>
            </a:r>
          </a:p>
          <a:p>
            <a:pPr lvl="1"/>
            <a:r>
              <a:rPr lang="fr-FR" dirty="0"/>
              <a:t>MPC for spatial joins and </a:t>
            </a:r>
            <a:r>
              <a:rPr lang="fr-FR" dirty="0" err="1"/>
              <a:t>coverage</a:t>
            </a:r>
            <a:r>
              <a:rPr lang="fr-FR" dirty="0"/>
              <a:t> </a:t>
            </a:r>
            <a:r>
              <a:rPr lang="fr-FR" dirty="0" err="1"/>
              <a:t>optimization</a:t>
            </a:r>
            <a:r>
              <a:rPr lang="fr-FR" dirty="0"/>
              <a:t> (e.g., </a:t>
            </a:r>
            <a:r>
              <a:rPr lang="fr-FR" dirty="0" err="1"/>
              <a:t>selecting</a:t>
            </a:r>
            <a:r>
              <a:rPr lang="fr-FR" dirty="0"/>
              <a:t> a </a:t>
            </a:r>
            <a:r>
              <a:rPr lang="fr-FR" dirty="0" err="1"/>
              <a:t>subset</a:t>
            </a:r>
            <a:r>
              <a:rPr lang="fr-FR" dirty="0"/>
              <a:t> of </a:t>
            </a:r>
            <a:r>
              <a:rPr lang="fr-FR" dirty="0" err="1"/>
              <a:t>workers</a:t>
            </a:r>
            <a:r>
              <a:rPr lang="fr-FR" dirty="0"/>
              <a:t> to cover areas) </a:t>
            </a:r>
            <a:r>
              <a:rPr lang="fr-FR" dirty="0" err="1"/>
              <a:t>with</a:t>
            </a:r>
            <a:r>
              <a:rPr lang="fr-FR" dirty="0"/>
              <a:t> real-time </a:t>
            </a:r>
            <a:r>
              <a:rPr lang="fr-FR" dirty="0" err="1"/>
              <a:t>feasibility</a:t>
            </a:r>
            <a:r>
              <a:rPr lang="fr-FR" dirty="0"/>
              <a:t>.</a:t>
            </a:r>
          </a:p>
          <a:p>
            <a:pPr lvl="1"/>
            <a:r>
              <a:rPr lang="fr-FR" dirty="0" err="1"/>
              <a:t>Hybrid</a:t>
            </a:r>
            <a:r>
              <a:rPr lang="fr-FR" dirty="0"/>
              <a:t> TEE + DP </a:t>
            </a:r>
            <a:r>
              <a:rPr lang="fr-FR" dirty="0" err="1"/>
              <a:t>systems</a:t>
            </a:r>
            <a:r>
              <a:rPr lang="fr-FR" dirty="0"/>
              <a:t> for </a:t>
            </a:r>
            <a:r>
              <a:rPr lang="fr-FR" dirty="0" err="1"/>
              <a:t>practical</a:t>
            </a:r>
            <a:r>
              <a:rPr lang="fr-FR" dirty="0"/>
              <a:t> </a:t>
            </a:r>
            <a:r>
              <a:rPr lang="fr-FR" dirty="0" err="1"/>
              <a:t>latency</a:t>
            </a:r>
            <a:r>
              <a:rPr lang="fr-FR" dirty="0"/>
              <a:t> </a:t>
            </a:r>
            <a:r>
              <a:rPr lang="fr-FR" dirty="0" err="1"/>
              <a:t>with</a:t>
            </a:r>
            <a:r>
              <a:rPr lang="fr-FR" dirty="0"/>
              <a:t> auditable </a:t>
            </a:r>
            <a:r>
              <a:rPr lang="fr-FR" dirty="0" err="1"/>
              <a:t>privacy</a:t>
            </a:r>
            <a:r>
              <a:rPr lang="fr-FR" dirty="0"/>
              <a:t> </a:t>
            </a:r>
            <a:r>
              <a:rPr lang="fr-FR" dirty="0" err="1"/>
              <a:t>guarantees</a:t>
            </a:r>
            <a:r>
              <a:rPr lang="fr-FR" dirty="0"/>
              <a:t>.</a:t>
            </a:r>
          </a:p>
          <a:p>
            <a:r>
              <a:rPr lang="fr-FR" dirty="0" err="1"/>
              <a:t>Incentive</a:t>
            </a:r>
            <a:r>
              <a:rPr lang="fr-FR" dirty="0"/>
              <a:t>-compatible </a:t>
            </a:r>
            <a:r>
              <a:rPr lang="fr-FR" dirty="0" err="1"/>
              <a:t>privacy</a:t>
            </a:r>
            <a:endParaRPr lang="fr-FR" dirty="0"/>
          </a:p>
          <a:p>
            <a:pPr lvl="1"/>
            <a:r>
              <a:rPr lang="fr-FR" dirty="0" err="1"/>
              <a:t>Mechanisms</a:t>
            </a:r>
            <a:r>
              <a:rPr lang="fr-FR" dirty="0"/>
              <a:t> </a:t>
            </a:r>
            <a:r>
              <a:rPr lang="fr-FR" dirty="0" err="1"/>
              <a:t>that</a:t>
            </a:r>
            <a:r>
              <a:rPr lang="fr-FR" dirty="0"/>
              <a:t> </a:t>
            </a:r>
            <a:r>
              <a:rPr lang="fr-FR" dirty="0" err="1"/>
              <a:t>pay</a:t>
            </a:r>
            <a:r>
              <a:rPr lang="fr-FR" dirty="0"/>
              <a:t> </a:t>
            </a:r>
            <a:r>
              <a:rPr lang="fr-FR" dirty="0" err="1"/>
              <a:t>workers</a:t>
            </a:r>
            <a:r>
              <a:rPr lang="fr-FR" dirty="0"/>
              <a:t> for </a:t>
            </a:r>
            <a:r>
              <a:rPr lang="fr-FR" dirty="0" err="1"/>
              <a:t>privacy</a:t>
            </a:r>
            <a:r>
              <a:rPr lang="fr-FR" dirty="0"/>
              <a:t> </a:t>
            </a:r>
            <a:r>
              <a:rPr lang="fr-FR" dirty="0" err="1"/>
              <a:t>loss</a:t>
            </a:r>
            <a:r>
              <a:rPr lang="fr-FR" dirty="0"/>
              <a:t> (</a:t>
            </a:r>
            <a:r>
              <a:rPr lang="fr-FR" dirty="0" err="1"/>
              <a:t>privacy</a:t>
            </a:r>
            <a:r>
              <a:rPr lang="fr-FR" dirty="0"/>
              <a:t> budgets as a </a:t>
            </a:r>
            <a:r>
              <a:rPr lang="fr-FR" dirty="0" err="1"/>
              <a:t>priced</a:t>
            </a:r>
            <a:r>
              <a:rPr lang="fr-FR" dirty="0"/>
              <a:t> </a:t>
            </a:r>
            <a:r>
              <a:rPr lang="fr-FR" dirty="0" err="1"/>
              <a:t>resource</a:t>
            </a:r>
            <a:r>
              <a:rPr lang="fr-FR" dirty="0"/>
              <a:t>) and </a:t>
            </a:r>
            <a:r>
              <a:rPr lang="fr-FR" dirty="0" err="1"/>
              <a:t>dynamically</a:t>
            </a:r>
            <a:r>
              <a:rPr lang="fr-FR" dirty="0"/>
              <a:t> </a:t>
            </a:r>
            <a:r>
              <a:rPr lang="fr-FR" dirty="0" err="1"/>
              <a:t>price</a:t>
            </a:r>
            <a:r>
              <a:rPr lang="fr-FR" dirty="0"/>
              <a:t> harder-to-</a:t>
            </a:r>
            <a:r>
              <a:rPr lang="fr-FR" dirty="0" err="1"/>
              <a:t>protect</a:t>
            </a:r>
            <a:r>
              <a:rPr lang="fr-FR" dirty="0"/>
              <a:t> </a:t>
            </a:r>
            <a:r>
              <a:rPr lang="fr-FR" dirty="0" err="1"/>
              <a:t>tasks</a:t>
            </a:r>
            <a:r>
              <a:rPr lang="fr-FR" dirty="0"/>
              <a:t> (e.g., </a:t>
            </a:r>
            <a:r>
              <a:rPr lang="fr-FR" dirty="0" err="1"/>
              <a:t>sparse</a:t>
            </a:r>
            <a:r>
              <a:rPr lang="fr-FR" dirty="0"/>
              <a:t> areas, sensitive </a:t>
            </a:r>
            <a:r>
              <a:rPr lang="fr-FR" dirty="0" err="1"/>
              <a:t>POIs</a:t>
            </a:r>
            <a:r>
              <a:rPr lang="fr-FR" dirty="0"/>
              <a:t>).</a:t>
            </a:r>
          </a:p>
          <a:p>
            <a:pPr lvl="1"/>
            <a:r>
              <a:rPr lang="fr-FR" dirty="0" err="1"/>
              <a:t>Contract</a:t>
            </a:r>
            <a:r>
              <a:rPr lang="fr-FR" dirty="0"/>
              <a:t> design </a:t>
            </a:r>
            <a:r>
              <a:rPr lang="fr-FR" dirty="0" err="1"/>
              <a:t>where</a:t>
            </a:r>
            <a:r>
              <a:rPr lang="fr-FR" dirty="0"/>
              <a:t> </a:t>
            </a:r>
            <a:r>
              <a:rPr lang="fr-FR" dirty="0" err="1"/>
              <a:t>workers</a:t>
            </a:r>
            <a:r>
              <a:rPr lang="fr-FR" dirty="0"/>
              <a:t> </a:t>
            </a:r>
            <a:r>
              <a:rPr lang="fr-FR" dirty="0" err="1"/>
              <a:t>choose</a:t>
            </a:r>
            <a:r>
              <a:rPr lang="fr-FR" dirty="0"/>
              <a:t> obfuscation </a:t>
            </a:r>
            <a:r>
              <a:rPr lang="fr-FR" dirty="0" err="1"/>
              <a:t>level</a:t>
            </a:r>
            <a:r>
              <a:rPr lang="fr-FR" dirty="0"/>
              <a:t>; platform </a:t>
            </a:r>
            <a:r>
              <a:rPr lang="fr-FR" dirty="0" err="1"/>
              <a:t>optimizes</a:t>
            </a:r>
            <a:r>
              <a:rPr lang="fr-FR" dirty="0"/>
              <a:t> utility </a:t>
            </a:r>
            <a:r>
              <a:rPr lang="fr-FR" dirty="0" err="1"/>
              <a:t>under</a:t>
            </a:r>
            <a:r>
              <a:rPr lang="fr-FR" dirty="0"/>
              <a:t> budget and </a:t>
            </a:r>
            <a:r>
              <a:rPr lang="fr-FR" dirty="0" err="1"/>
              <a:t>fairness</a:t>
            </a:r>
            <a:r>
              <a:rPr lang="fr-FR" dirty="0"/>
              <a:t> </a:t>
            </a:r>
            <a:r>
              <a:rPr lang="fr-FR" dirty="0" err="1"/>
              <a:t>constraints</a:t>
            </a:r>
            <a:r>
              <a:rPr lang="fr-FR" dirty="0"/>
              <a:t>.</a:t>
            </a:r>
          </a:p>
          <a:p>
            <a:r>
              <a:rPr lang="fr-FR" dirty="0"/>
              <a:t>Group and co-location </a:t>
            </a:r>
            <a:r>
              <a:rPr lang="fr-FR" dirty="0" err="1"/>
              <a:t>privacy</a:t>
            </a:r>
            <a:endParaRPr lang="fr-FR" dirty="0"/>
          </a:p>
          <a:p>
            <a:pPr lvl="1"/>
            <a:r>
              <a:rPr lang="fr-FR" dirty="0" err="1"/>
              <a:t>Safeguards</a:t>
            </a:r>
            <a:r>
              <a:rPr lang="fr-FR" dirty="0"/>
              <a:t> for </a:t>
            </a:r>
            <a:r>
              <a:rPr lang="fr-FR" dirty="0" err="1"/>
              <a:t>tasks</a:t>
            </a:r>
            <a:r>
              <a:rPr lang="fr-FR" dirty="0"/>
              <a:t> </a:t>
            </a:r>
            <a:r>
              <a:rPr lang="fr-FR" dirty="0" err="1"/>
              <a:t>involving</a:t>
            </a:r>
            <a:r>
              <a:rPr lang="fr-FR" dirty="0"/>
              <a:t> </a:t>
            </a:r>
            <a:r>
              <a:rPr lang="fr-FR" dirty="0" err="1"/>
              <a:t>gatherings</a:t>
            </a:r>
            <a:r>
              <a:rPr lang="fr-FR" dirty="0"/>
              <a:t> (</a:t>
            </a:r>
            <a:r>
              <a:rPr lang="fr-FR" dirty="0" err="1"/>
              <a:t>events</a:t>
            </a:r>
            <a:r>
              <a:rPr lang="fr-FR" dirty="0"/>
              <a:t>, </a:t>
            </a:r>
            <a:r>
              <a:rPr lang="fr-FR" dirty="0" err="1"/>
              <a:t>protests</a:t>
            </a:r>
            <a:r>
              <a:rPr lang="fr-FR" dirty="0"/>
              <a:t>): co-location DP, suppression of sensitive venues, and </a:t>
            </a:r>
            <a:r>
              <a:rPr lang="fr-FR" dirty="0" err="1"/>
              <a:t>policies</a:t>
            </a:r>
            <a:r>
              <a:rPr lang="fr-FR" dirty="0"/>
              <a:t> to </a:t>
            </a:r>
            <a:r>
              <a:rPr lang="fr-FR" dirty="0" err="1"/>
              <a:t>prevent</a:t>
            </a:r>
            <a:r>
              <a:rPr lang="fr-FR" dirty="0"/>
              <a:t> social graph </a:t>
            </a:r>
            <a:r>
              <a:rPr lang="fr-FR" dirty="0" err="1"/>
              <a:t>leakage</a:t>
            </a:r>
            <a:r>
              <a:rPr lang="fr-FR" dirty="0"/>
              <a:t>.</a:t>
            </a:r>
          </a:p>
          <a:p>
            <a:pPr lvl="1"/>
            <a:r>
              <a:rPr lang="fr-FR" dirty="0" err="1"/>
              <a:t>Protecting</a:t>
            </a:r>
            <a:r>
              <a:rPr lang="fr-FR" dirty="0"/>
              <a:t> </a:t>
            </a:r>
            <a:r>
              <a:rPr lang="fr-FR" dirty="0" err="1"/>
              <a:t>rendezvous</a:t>
            </a:r>
            <a:r>
              <a:rPr lang="fr-FR" dirty="0"/>
              <a:t> </a:t>
            </a:r>
            <a:r>
              <a:rPr lang="fr-FR" dirty="0" err="1"/>
              <a:t>tasks</a:t>
            </a:r>
            <a:r>
              <a:rPr lang="fr-FR" dirty="0"/>
              <a:t> (item </a:t>
            </a:r>
            <a:r>
              <a:rPr lang="fr-FR" dirty="0" err="1"/>
              <a:t>handoffs</a:t>
            </a:r>
            <a:r>
              <a:rPr lang="fr-FR" dirty="0"/>
              <a:t>) </a:t>
            </a:r>
            <a:r>
              <a:rPr lang="fr-FR" dirty="0" err="1"/>
              <a:t>with</a:t>
            </a:r>
            <a:r>
              <a:rPr lang="fr-FR" dirty="0"/>
              <a:t> </a:t>
            </a:r>
            <a:r>
              <a:rPr lang="fr-FR" dirty="0" err="1"/>
              <a:t>private</a:t>
            </a:r>
            <a:r>
              <a:rPr lang="fr-FR" dirty="0"/>
              <a:t> meeting </a:t>
            </a:r>
            <a:r>
              <a:rPr lang="fr-FR" dirty="0" err="1"/>
              <a:t>protocols</a:t>
            </a:r>
            <a:r>
              <a:rPr lang="fr-FR" dirty="0"/>
              <a:t>.</a:t>
            </a:r>
          </a:p>
          <a:p>
            <a:r>
              <a:rPr lang="fr-FR" dirty="0" err="1"/>
              <a:t>Semantic</a:t>
            </a:r>
            <a:r>
              <a:rPr lang="fr-FR" dirty="0"/>
              <a:t> and </a:t>
            </a:r>
            <a:r>
              <a:rPr lang="fr-FR" dirty="0" err="1"/>
              <a:t>risk-aware</a:t>
            </a:r>
            <a:r>
              <a:rPr lang="fr-FR" dirty="0"/>
              <a:t> </a:t>
            </a:r>
            <a:r>
              <a:rPr lang="fr-FR" dirty="0" err="1"/>
              <a:t>privacy</a:t>
            </a:r>
            <a:endParaRPr lang="fr-FR" dirty="0"/>
          </a:p>
          <a:p>
            <a:pPr lvl="1"/>
            <a:r>
              <a:rPr lang="fr-FR" dirty="0" err="1"/>
              <a:t>Higher</a:t>
            </a:r>
            <a:r>
              <a:rPr lang="fr-FR" dirty="0"/>
              <a:t> protection for sensitive places (</a:t>
            </a:r>
            <a:r>
              <a:rPr lang="fr-FR" dirty="0" err="1"/>
              <a:t>clinics</a:t>
            </a:r>
            <a:r>
              <a:rPr lang="fr-FR" dirty="0"/>
              <a:t>, </a:t>
            </a:r>
            <a:r>
              <a:rPr lang="fr-FR" dirty="0" err="1"/>
              <a:t>shelters</a:t>
            </a:r>
            <a:r>
              <a:rPr lang="fr-FR" dirty="0"/>
              <a:t>) </a:t>
            </a:r>
            <a:r>
              <a:rPr lang="fr-FR" dirty="0" err="1"/>
              <a:t>using</a:t>
            </a:r>
            <a:r>
              <a:rPr lang="fr-FR" dirty="0"/>
              <a:t> </a:t>
            </a:r>
            <a:r>
              <a:rPr lang="fr-FR" dirty="0" err="1"/>
              <a:t>semantic</a:t>
            </a:r>
            <a:r>
              <a:rPr lang="fr-FR" dirty="0"/>
              <a:t> </a:t>
            </a:r>
            <a:r>
              <a:rPr lang="fr-FR" dirty="0" err="1"/>
              <a:t>classifiers</a:t>
            </a:r>
            <a:r>
              <a:rPr lang="fr-FR" dirty="0"/>
              <a:t> and per-venue </a:t>
            </a:r>
            <a:r>
              <a:rPr lang="el-GR" dirty="0"/>
              <a:t>ε </a:t>
            </a:r>
            <a:r>
              <a:rPr lang="fr-FR" dirty="0"/>
              <a:t>allocation.</a:t>
            </a:r>
          </a:p>
          <a:p>
            <a:pPr lvl="1"/>
            <a:r>
              <a:rPr lang="fr-FR" dirty="0"/>
              <a:t>Time-of-</a:t>
            </a:r>
            <a:r>
              <a:rPr lang="fr-FR" dirty="0" err="1"/>
              <a:t>day</a:t>
            </a:r>
            <a:r>
              <a:rPr lang="fr-FR" dirty="0"/>
              <a:t> and </a:t>
            </a:r>
            <a:r>
              <a:rPr lang="fr-FR" dirty="0" err="1"/>
              <a:t>rarity-aware</a:t>
            </a:r>
            <a:r>
              <a:rPr lang="fr-FR" dirty="0"/>
              <a:t> obfuscation to </a:t>
            </a:r>
            <a:r>
              <a:rPr lang="fr-FR" dirty="0" err="1"/>
              <a:t>prevent</a:t>
            </a:r>
            <a:r>
              <a:rPr lang="fr-FR" dirty="0"/>
              <a:t> </a:t>
            </a:r>
            <a:r>
              <a:rPr lang="fr-FR" dirty="0" err="1"/>
              <a:t>outlier</a:t>
            </a:r>
            <a:r>
              <a:rPr lang="fr-FR" dirty="0"/>
              <a:t> re-identification.</a:t>
            </a:r>
          </a:p>
          <a:p>
            <a:r>
              <a:rPr lang="fr-FR" dirty="0" err="1"/>
              <a:t>Verifiable</a:t>
            </a:r>
            <a:r>
              <a:rPr lang="fr-FR" dirty="0"/>
              <a:t> </a:t>
            </a:r>
            <a:r>
              <a:rPr lang="fr-FR" dirty="0" err="1"/>
              <a:t>coverage</a:t>
            </a:r>
            <a:r>
              <a:rPr lang="fr-FR" dirty="0"/>
              <a:t> and </a:t>
            </a:r>
            <a:r>
              <a:rPr lang="fr-FR" dirty="0" err="1"/>
              <a:t>auditability</a:t>
            </a:r>
            <a:endParaRPr lang="fr-FR" dirty="0"/>
          </a:p>
          <a:p>
            <a:pPr lvl="1"/>
            <a:r>
              <a:rPr lang="fr-FR" dirty="0" err="1"/>
              <a:t>Cryptographic</a:t>
            </a:r>
            <a:r>
              <a:rPr lang="fr-FR" dirty="0"/>
              <a:t> attestations for </a:t>
            </a:r>
            <a:r>
              <a:rPr lang="fr-FR" dirty="0" err="1"/>
              <a:t>coverage</a:t>
            </a:r>
            <a:r>
              <a:rPr lang="fr-FR" dirty="0"/>
              <a:t> claims </a:t>
            </a:r>
            <a:r>
              <a:rPr lang="fr-FR" dirty="0" err="1"/>
              <a:t>without</a:t>
            </a:r>
            <a:r>
              <a:rPr lang="fr-FR" dirty="0"/>
              <a:t> </a:t>
            </a:r>
            <a:r>
              <a:rPr lang="fr-FR" dirty="0" err="1"/>
              <a:t>trajectory</a:t>
            </a:r>
            <a:r>
              <a:rPr lang="fr-FR" dirty="0"/>
              <a:t> </a:t>
            </a:r>
            <a:r>
              <a:rPr lang="fr-FR" dirty="0" err="1"/>
              <a:t>disclosure</a:t>
            </a:r>
            <a:r>
              <a:rPr lang="fr-FR" dirty="0"/>
              <a:t> (range </a:t>
            </a:r>
            <a:r>
              <a:rPr lang="fr-FR" dirty="0" err="1"/>
              <a:t>proofs</a:t>
            </a:r>
            <a:r>
              <a:rPr lang="fr-FR" dirty="0"/>
              <a:t> over </a:t>
            </a:r>
            <a:r>
              <a:rPr lang="fr-FR" dirty="0" err="1"/>
              <a:t>encrypted</a:t>
            </a:r>
            <a:r>
              <a:rPr lang="fr-FR" dirty="0"/>
              <a:t> GPS, </a:t>
            </a:r>
            <a:r>
              <a:rPr lang="fr-FR" dirty="0" err="1"/>
              <a:t>homomorphic</a:t>
            </a:r>
            <a:r>
              <a:rPr lang="fr-FR" dirty="0"/>
              <a:t> </a:t>
            </a:r>
            <a:r>
              <a:rPr lang="fr-FR" dirty="0" err="1"/>
              <a:t>counters</a:t>
            </a:r>
            <a:r>
              <a:rPr lang="fr-FR" dirty="0"/>
              <a:t> for “</a:t>
            </a:r>
            <a:r>
              <a:rPr lang="fr-FR" dirty="0" err="1"/>
              <a:t>tile</a:t>
            </a:r>
            <a:r>
              <a:rPr lang="fr-FR" dirty="0"/>
              <a:t> </a:t>
            </a:r>
            <a:r>
              <a:rPr lang="fr-FR" dirty="0" err="1"/>
              <a:t>visited</a:t>
            </a:r>
            <a:r>
              <a:rPr lang="fr-FR" dirty="0"/>
              <a:t>”).</a:t>
            </a:r>
          </a:p>
          <a:p>
            <a:pPr lvl="1"/>
            <a:r>
              <a:rPr lang="fr-FR" dirty="0"/>
              <a:t>Transparent </a:t>
            </a:r>
            <a:r>
              <a:rPr lang="fr-FR" dirty="0" err="1"/>
              <a:t>privacy</a:t>
            </a:r>
            <a:r>
              <a:rPr lang="fr-FR" dirty="0"/>
              <a:t> </a:t>
            </a:r>
            <a:r>
              <a:rPr lang="fr-FR" dirty="0" err="1"/>
              <a:t>accounting</a:t>
            </a:r>
            <a:r>
              <a:rPr lang="fr-FR" dirty="0"/>
              <a:t> </a:t>
            </a:r>
            <a:r>
              <a:rPr lang="fr-FR" dirty="0" err="1"/>
              <a:t>dashboards</a:t>
            </a:r>
            <a:r>
              <a:rPr lang="fr-FR" dirty="0"/>
              <a:t> for </a:t>
            </a:r>
            <a:r>
              <a:rPr lang="fr-FR" dirty="0" err="1"/>
              <a:t>workers</a:t>
            </a:r>
            <a:r>
              <a:rPr lang="fr-FR" dirty="0"/>
              <a:t> (</a:t>
            </a:r>
            <a:r>
              <a:rPr lang="fr-FR" dirty="0" err="1"/>
              <a:t>what</a:t>
            </a:r>
            <a:r>
              <a:rPr lang="fr-FR" dirty="0"/>
              <a:t> </a:t>
            </a:r>
            <a:r>
              <a:rPr lang="fr-FR" dirty="0" err="1"/>
              <a:t>was</a:t>
            </a:r>
            <a:r>
              <a:rPr lang="fr-FR" dirty="0"/>
              <a:t> </a:t>
            </a:r>
            <a:r>
              <a:rPr lang="fr-FR" dirty="0" err="1"/>
              <a:t>shared</a:t>
            </a:r>
            <a:r>
              <a:rPr lang="fr-FR" dirty="0"/>
              <a:t>, DP budget </a:t>
            </a:r>
            <a:r>
              <a:rPr lang="fr-FR" dirty="0" err="1"/>
              <a:t>spent</a:t>
            </a:r>
            <a:r>
              <a:rPr lang="fr-FR" dirty="0"/>
              <a:t>, </a:t>
            </a:r>
            <a:r>
              <a:rPr lang="fr-FR" dirty="0" err="1"/>
              <a:t>earnings</a:t>
            </a:r>
            <a:r>
              <a:rPr lang="fr-FR" dirty="0"/>
              <a:t> vs. </a:t>
            </a:r>
            <a:r>
              <a:rPr lang="fr-FR" dirty="0" err="1"/>
              <a:t>privacy</a:t>
            </a:r>
            <a:r>
              <a:rPr lang="fr-FR" dirty="0"/>
              <a:t>).</a:t>
            </a:r>
          </a:p>
          <a:p>
            <a:r>
              <a:rPr lang="fr-FR" dirty="0" err="1"/>
              <a:t>Robustness</a:t>
            </a:r>
            <a:r>
              <a:rPr lang="fr-FR" dirty="0"/>
              <a:t> to multimodal </a:t>
            </a:r>
            <a:r>
              <a:rPr lang="fr-FR" dirty="0" err="1"/>
              <a:t>inference</a:t>
            </a:r>
            <a:endParaRPr lang="fr-FR" dirty="0"/>
          </a:p>
          <a:p>
            <a:pPr lvl="1"/>
            <a:r>
              <a:rPr lang="fr-FR" dirty="0" err="1"/>
              <a:t>Mitigating</a:t>
            </a:r>
            <a:r>
              <a:rPr lang="fr-FR" dirty="0"/>
              <a:t> </a:t>
            </a:r>
            <a:r>
              <a:rPr lang="fr-FR" dirty="0" err="1"/>
              <a:t>side-channel</a:t>
            </a:r>
            <a:r>
              <a:rPr lang="fr-FR" dirty="0"/>
              <a:t> </a:t>
            </a:r>
            <a:r>
              <a:rPr lang="fr-FR" dirty="0" err="1"/>
              <a:t>localization</a:t>
            </a:r>
            <a:r>
              <a:rPr lang="fr-FR" dirty="0"/>
              <a:t> </a:t>
            </a:r>
            <a:r>
              <a:rPr lang="fr-FR" dirty="0" err="1"/>
              <a:t>from</a:t>
            </a:r>
            <a:r>
              <a:rPr lang="fr-FR" dirty="0"/>
              <a:t> </a:t>
            </a:r>
            <a:r>
              <a:rPr lang="fr-FR" dirty="0" err="1"/>
              <a:t>accelerometer</a:t>
            </a:r>
            <a:r>
              <a:rPr lang="fr-FR" dirty="0"/>
              <a:t>, </a:t>
            </a:r>
            <a:r>
              <a:rPr lang="fr-FR" dirty="0" err="1"/>
              <a:t>magnetometer</a:t>
            </a:r>
            <a:r>
              <a:rPr lang="fr-FR" dirty="0"/>
              <a:t>, Wi‑Fi/Bluetooth beacons, camera backgrounds in photo </a:t>
            </a:r>
            <a:r>
              <a:rPr lang="fr-FR" dirty="0" err="1"/>
              <a:t>tasks</a:t>
            </a:r>
            <a:r>
              <a:rPr lang="fr-FR" dirty="0"/>
              <a:t>.</a:t>
            </a:r>
          </a:p>
          <a:p>
            <a:pPr lvl="1"/>
            <a:r>
              <a:rPr lang="fr-FR" dirty="0"/>
              <a:t>Cross-app/linkage </a:t>
            </a:r>
            <a:r>
              <a:rPr lang="fr-FR" dirty="0" err="1"/>
              <a:t>defenses</a:t>
            </a:r>
            <a:r>
              <a:rPr lang="fr-FR" dirty="0"/>
              <a:t> </a:t>
            </a:r>
            <a:r>
              <a:rPr lang="fr-FR" dirty="0" err="1"/>
              <a:t>against</a:t>
            </a:r>
            <a:r>
              <a:rPr lang="fr-FR" dirty="0"/>
              <a:t> </a:t>
            </a:r>
            <a:r>
              <a:rPr lang="fr-FR" dirty="0" err="1"/>
              <a:t>advertising</a:t>
            </a:r>
            <a:r>
              <a:rPr lang="fr-FR" dirty="0"/>
              <a:t> SDKs and data brokers.</a:t>
            </a:r>
          </a:p>
          <a:p>
            <a:r>
              <a:rPr lang="fr-FR" dirty="0" err="1"/>
              <a:t>Usability</a:t>
            </a:r>
            <a:r>
              <a:rPr lang="fr-FR" dirty="0"/>
              <a:t> and </a:t>
            </a:r>
            <a:r>
              <a:rPr lang="fr-FR" dirty="0" err="1"/>
              <a:t>worker-centered</a:t>
            </a:r>
            <a:r>
              <a:rPr lang="fr-FR" dirty="0"/>
              <a:t> </a:t>
            </a:r>
            <a:r>
              <a:rPr lang="fr-FR" dirty="0" err="1"/>
              <a:t>controls</a:t>
            </a:r>
            <a:endParaRPr lang="fr-FR" dirty="0"/>
          </a:p>
          <a:p>
            <a:pPr lvl="1"/>
            <a:r>
              <a:rPr lang="fr-FR" dirty="0"/>
              <a:t>Interfaces for </a:t>
            </a:r>
            <a:r>
              <a:rPr lang="fr-FR" dirty="0" err="1"/>
              <a:t>temporary</a:t>
            </a:r>
            <a:r>
              <a:rPr lang="fr-FR" dirty="0"/>
              <a:t> trips, “</a:t>
            </a:r>
            <a:r>
              <a:rPr lang="fr-FR" dirty="0" err="1"/>
              <a:t>private</a:t>
            </a:r>
            <a:r>
              <a:rPr lang="fr-FR" dirty="0"/>
              <a:t> mode,” and per-</a:t>
            </a:r>
            <a:r>
              <a:rPr lang="fr-FR" dirty="0" err="1"/>
              <a:t>task</a:t>
            </a:r>
            <a:r>
              <a:rPr lang="fr-FR" dirty="0"/>
              <a:t> </a:t>
            </a:r>
            <a:r>
              <a:rPr lang="fr-FR" dirty="0" err="1"/>
              <a:t>privacy</a:t>
            </a:r>
            <a:r>
              <a:rPr lang="fr-FR" dirty="0"/>
              <a:t> </a:t>
            </a:r>
            <a:r>
              <a:rPr lang="fr-FR" dirty="0" err="1"/>
              <a:t>levels</a:t>
            </a:r>
            <a:r>
              <a:rPr lang="fr-FR" dirty="0"/>
              <a:t> </a:t>
            </a:r>
            <a:r>
              <a:rPr lang="fr-FR" dirty="0" err="1"/>
              <a:t>with</a:t>
            </a:r>
            <a:r>
              <a:rPr lang="fr-FR" dirty="0"/>
              <a:t> </a:t>
            </a:r>
            <a:r>
              <a:rPr lang="fr-FR" dirty="0" err="1"/>
              <a:t>clear</a:t>
            </a:r>
            <a:r>
              <a:rPr lang="fr-FR" dirty="0"/>
              <a:t> </a:t>
            </a:r>
            <a:r>
              <a:rPr lang="fr-FR" dirty="0" err="1"/>
              <a:t>payoff</a:t>
            </a:r>
            <a:r>
              <a:rPr lang="fr-FR" dirty="0"/>
              <a:t>/</a:t>
            </a:r>
            <a:r>
              <a:rPr lang="fr-FR" dirty="0" err="1"/>
              <a:t>accuracy</a:t>
            </a:r>
            <a:r>
              <a:rPr lang="fr-FR" dirty="0"/>
              <a:t> </a:t>
            </a:r>
            <a:r>
              <a:rPr lang="fr-FR" dirty="0" err="1"/>
              <a:t>trade-offs</a:t>
            </a:r>
            <a:r>
              <a:rPr lang="fr-FR" dirty="0"/>
              <a:t>.</a:t>
            </a:r>
          </a:p>
          <a:p>
            <a:pPr lvl="1"/>
            <a:r>
              <a:rPr lang="fr-FR" dirty="0" err="1"/>
              <a:t>Explanations</a:t>
            </a:r>
            <a:r>
              <a:rPr lang="fr-FR" dirty="0"/>
              <a:t> of how obfuscation affects </a:t>
            </a:r>
            <a:r>
              <a:rPr lang="fr-FR" dirty="0" err="1"/>
              <a:t>rewards</a:t>
            </a:r>
            <a:r>
              <a:rPr lang="fr-FR" dirty="0"/>
              <a:t> and acceptance </a:t>
            </a:r>
            <a:r>
              <a:rPr lang="fr-FR" dirty="0" err="1"/>
              <a:t>probability</a:t>
            </a:r>
            <a:r>
              <a:rPr lang="fr-FR" dirty="0"/>
              <a:t>.</a:t>
            </a:r>
          </a:p>
          <a:p>
            <a:r>
              <a:rPr lang="fr-FR" dirty="0" err="1"/>
              <a:t>Datasets</a:t>
            </a:r>
            <a:r>
              <a:rPr lang="fr-FR" dirty="0"/>
              <a:t>, </a:t>
            </a:r>
            <a:r>
              <a:rPr lang="fr-FR" dirty="0" err="1"/>
              <a:t>simulators</a:t>
            </a:r>
            <a:r>
              <a:rPr lang="fr-FR" dirty="0"/>
              <a:t>, and benchmarks</a:t>
            </a:r>
          </a:p>
          <a:p>
            <a:pPr lvl="1"/>
            <a:r>
              <a:rPr lang="fr-FR" dirty="0" err="1"/>
              <a:t>Synthetic</a:t>
            </a:r>
            <a:r>
              <a:rPr lang="fr-FR" dirty="0"/>
              <a:t>-but-</a:t>
            </a:r>
            <a:r>
              <a:rPr lang="fr-FR" dirty="0" err="1"/>
              <a:t>faithful</a:t>
            </a:r>
            <a:r>
              <a:rPr lang="fr-FR" dirty="0"/>
              <a:t> </a:t>
            </a:r>
            <a:r>
              <a:rPr lang="fr-FR" dirty="0" err="1"/>
              <a:t>crowdsensing</a:t>
            </a:r>
            <a:r>
              <a:rPr lang="fr-FR" dirty="0"/>
              <a:t> </a:t>
            </a:r>
            <a:r>
              <a:rPr lang="fr-FR" dirty="0" err="1"/>
              <a:t>corpora</a:t>
            </a:r>
            <a:r>
              <a:rPr lang="fr-FR" dirty="0"/>
              <a:t> </a:t>
            </a:r>
            <a:r>
              <a:rPr lang="fr-FR" dirty="0" err="1"/>
              <a:t>with</a:t>
            </a:r>
            <a:r>
              <a:rPr lang="fr-FR" dirty="0"/>
              <a:t> DP </a:t>
            </a:r>
            <a:r>
              <a:rPr lang="fr-FR" dirty="0" err="1"/>
              <a:t>guarantees</a:t>
            </a:r>
            <a:r>
              <a:rPr lang="fr-FR" dirty="0"/>
              <a:t> for </a:t>
            </a:r>
            <a:r>
              <a:rPr lang="fr-FR" dirty="0" err="1"/>
              <a:t>evaluating</a:t>
            </a:r>
            <a:r>
              <a:rPr lang="fr-FR" dirty="0"/>
              <a:t> </a:t>
            </a:r>
            <a:r>
              <a:rPr lang="fr-FR" dirty="0" err="1"/>
              <a:t>algorithms</a:t>
            </a:r>
            <a:r>
              <a:rPr lang="fr-FR" dirty="0"/>
              <a:t>.</a:t>
            </a:r>
          </a:p>
          <a:p>
            <a:pPr lvl="1"/>
            <a:r>
              <a:rPr lang="fr-FR" dirty="0"/>
              <a:t>Open benchmarks for </a:t>
            </a:r>
            <a:r>
              <a:rPr lang="fr-FR" dirty="0" err="1"/>
              <a:t>private</a:t>
            </a:r>
            <a:r>
              <a:rPr lang="fr-FR" dirty="0"/>
              <a:t> </a:t>
            </a:r>
            <a:r>
              <a:rPr lang="fr-FR" dirty="0" err="1"/>
              <a:t>task</a:t>
            </a:r>
            <a:r>
              <a:rPr lang="fr-FR" dirty="0"/>
              <a:t> allocation, </a:t>
            </a:r>
            <a:r>
              <a:rPr lang="fr-FR" dirty="0" err="1"/>
              <a:t>proximity</a:t>
            </a:r>
            <a:r>
              <a:rPr lang="fr-FR" dirty="0"/>
              <a:t> </a:t>
            </a:r>
            <a:r>
              <a:rPr lang="fr-FR" dirty="0" err="1"/>
              <a:t>proofs</a:t>
            </a:r>
            <a:r>
              <a:rPr lang="fr-FR" dirty="0"/>
              <a:t>, and DP </a:t>
            </a:r>
            <a:r>
              <a:rPr lang="fr-FR" dirty="0" err="1"/>
              <a:t>heatmaps</a:t>
            </a:r>
            <a:r>
              <a:rPr lang="fr-FR" dirty="0"/>
              <a:t> </a:t>
            </a:r>
            <a:r>
              <a:rPr lang="fr-FR" dirty="0" err="1"/>
              <a:t>with</a:t>
            </a:r>
            <a:r>
              <a:rPr lang="fr-FR" dirty="0"/>
              <a:t> utility </a:t>
            </a:r>
            <a:r>
              <a:rPr lang="fr-FR" dirty="0" err="1"/>
              <a:t>metrics</a:t>
            </a:r>
            <a:r>
              <a:rPr lang="fr-FR" dirty="0"/>
              <a:t> (</a:t>
            </a:r>
            <a:r>
              <a:rPr lang="fr-FR" dirty="0" err="1"/>
              <a:t>coverage</a:t>
            </a:r>
            <a:r>
              <a:rPr lang="fr-FR" dirty="0"/>
              <a:t>, </a:t>
            </a:r>
            <a:r>
              <a:rPr lang="fr-FR" dirty="0" err="1"/>
              <a:t>latency</a:t>
            </a:r>
            <a:r>
              <a:rPr lang="fr-FR" dirty="0"/>
              <a:t>, </a:t>
            </a:r>
            <a:r>
              <a:rPr lang="fr-FR" dirty="0" err="1"/>
              <a:t>fairness</a:t>
            </a:r>
            <a:r>
              <a:rPr lang="fr-FR" dirty="0"/>
              <a:t>).</a:t>
            </a:r>
          </a:p>
          <a:p>
            <a:endParaRPr lang="fr-FR" dirty="0"/>
          </a:p>
        </p:txBody>
      </p:sp>
    </p:spTree>
    <p:extLst>
      <p:ext uri="{BB962C8B-B14F-4D97-AF65-F5344CB8AC3E}">
        <p14:creationId xmlns:p14="http://schemas.microsoft.com/office/powerpoint/2010/main" val="20190690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45EEC-F0CE-4E3C-ADAB-9F5518217BE9}" type="slidenum">
              <a:rPr kumimoji="0" lang="fr-FR"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44054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937264EE-1BC4-4A4A-A40E-7646BDB02DEB}" type="slidenum">
              <a:rPr lang="en-US"/>
              <a:pPr/>
              <a:t>10</a:t>
            </a:fld>
            <a:endParaRPr lang="en-US"/>
          </a:p>
        </p:txBody>
      </p:sp>
      <p:sp>
        <p:nvSpPr>
          <p:cNvPr id="26626" name="Rectangle 2"/>
          <p:cNvSpPr>
            <a:spLocks noGrp="1" noRot="1" noChangeAspect="1" noChangeArrowheads="1" noTextEdit="1"/>
          </p:cNvSpPr>
          <p:nvPr>
            <p:ph type="sldImg"/>
          </p:nvPr>
        </p:nvSpPr>
        <p:spPr>
          <a:xfrm>
            <a:off x="381000" y="685800"/>
            <a:ext cx="6096000" cy="3429000"/>
          </a:xfrm>
          <a:ln/>
        </p:spPr>
      </p:sp>
      <p:sp>
        <p:nvSpPr>
          <p:cNvPr id="26627" name="Rectangle 3"/>
          <p:cNvSpPr>
            <a:spLocks noGrp="1" noChangeArrowheads="1"/>
          </p:cNvSpPr>
          <p:nvPr>
            <p:ph type="body" idx="1"/>
          </p:nvPr>
        </p:nvSpPr>
        <p:spPr>
          <a:noFill/>
          <a:ln/>
        </p:spPr>
        <p:txBody>
          <a:bodyPr/>
          <a:lstStyle/>
          <a:p>
            <a:pPr eaLnBrk="1" hangingPunct="1"/>
            <a:endParaRPr lang="fr-FR">
              <a:latin typeface="Arial" pitchFamily="34" charset="0"/>
              <a:ea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4bf77416a9_1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34bf77416a9_1_7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buChar char="•"/>
            </a:pPr>
            <a:r>
              <a:rPr lang="en-US"/>
              <a:t>Alice, </a:t>
            </a:r>
            <a:r>
              <a:rPr lang="en-US" err="1"/>
              <a:t>étudiante</a:t>
            </a:r>
            <a:r>
              <a:rPr lang="en-US"/>
              <a:t> de 22 </a:t>
            </a:r>
            <a:r>
              <a:rPr lang="en-US" err="1"/>
              <a:t>ans</a:t>
            </a:r>
            <a:r>
              <a:rPr lang="en-US"/>
              <a:t>, </a:t>
            </a:r>
            <a:r>
              <a:rPr lang="en-US" err="1"/>
              <a:t>vient</a:t>
            </a:r>
            <a:r>
              <a:rPr lang="en-US"/>
              <a:t> tout </a:t>
            </a:r>
            <a:r>
              <a:rPr lang="en-US" err="1"/>
              <a:t>juste</a:t>
            </a:r>
            <a:r>
              <a:rPr lang="en-US"/>
              <a:t> de </a:t>
            </a:r>
            <a:r>
              <a:rPr lang="en-US" err="1"/>
              <a:t>s’inscrire</a:t>
            </a:r>
            <a:r>
              <a:rPr lang="en-US"/>
              <a:t> à </a:t>
            </a:r>
            <a:r>
              <a:rPr lang="en-US" err="1"/>
              <a:t>l’université</a:t>
            </a:r>
            <a:r>
              <a:rPr lang="en-US"/>
              <a:t>, loin de la </a:t>
            </a:r>
            <a:r>
              <a:rPr lang="en-US" err="1"/>
              <a:t>ville</a:t>
            </a:r>
            <a:r>
              <a:rPr lang="en-US"/>
              <a:t> de </a:t>
            </a:r>
            <a:r>
              <a:rPr lang="en-US" err="1"/>
              <a:t>ses</a:t>
            </a:r>
            <a:r>
              <a:rPr lang="en-US"/>
              <a:t> parents. Elle vit </a:t>
            </a:r>
            <a:r>
              <a:rPr lang="en-US" err="1"/>
              <a:t>seule</a:t>
            </a:r>
            <a:r>
              <a:rPr lang="en-US"/>
              <a:t> dans </a:t>
            </a:r>
            <a:r>
              <a:rPr lang="en-US" err="1"/>
              <a:t>une</a:t>
            </a:r>
            <a:r>
              <a:rPr lang="en-US"/>
              <a:t> </a:t>
            </a:r>
            <a:r>
              <a:rPr lang="en-US" err="1"/>
              <a:t>grande</a:t>
            </a:r>
            <a:r>
              <a:rPr lang="en-US"/>
              <a:t> </a:t>
            </a:r>
            <a:r>
              <a:rPr lang="en-US" err="1"/>
              <a:t>ville</a:t>
            </a:r>
            <a:r>
              <a:rPr lang="en-US"/>
              <a:t> </a:t>
            </a:r>
            <a:r>
              <a:rPr lang="en-US" err="1"/>
              <a:t>qu’elle</a:t>
            </a:r>
            <a:r>
              <a:rPr lang="en-US"/>
              <a:t> ne </a:t>
            </a:r>
            <a:r>
              <a:rPr lang="en-US" err="1"/>
              <a:t>connaît</a:t>
            </a:r>
            <a:r>
              <a:rPr lang="en-US"/>
              <a:t> pas encore bien. </a:t>
            </a:r>
            <a:r>
              <a:rPr lang="en-US" err="1"/>
              <a:t>Souvent</a:t>
            </a:r>
            <a:r>
              <a:rPr lang="en-US"/>
              <a:t>, </a:t>
            </a:r>
            <a:r>
              <a:rPr lang="en-US" err="1"/>
              <a:t>elle</a:t>
            </a:r>
            <a:r>
              <a:rPr lang="en-US"/>
              <a:t> </a:t>
            </a:r>
            <a:r>
              <a:rPr lang="en-US" err="1"/>
              <a:t>reste</a:t>
            </a:r>
            <a:r>
              <a:rPr lang="en-US"/>
              <a:t> tard à la bibliothèque </a:t>
            </a:r>
            <a:r>
              <a:rPr lang="en-US" err="1"/>
              <a:t>universitaire</a:t>
            </a:r>
            <a:r>
              <a:rPr lang="en-US"/>
              <a:t> pour </a:t>
            </a:r>
            <a:r>
              <a:rPr lang="en-US" err="1"/>
              <a:t>réviser</a:t>
            </a:r>
            <a:r>
              <a:rPr lang="en-US"/>
              <a:t>. Pour </a:t>
            </a:r>
            <a:r>
              <a:rPr lang="en-US" err="1"/>
              <a:t>rentrer</a:t>
            </a:r>
            <a:r>
              <a:rPr lang="en-US"/>
              <a:t> chez </a:t>
            </a:r>
            <a:r>
              <a:rPr lang="en-US" err="1"/>
              <a:t>elle</a:t>
            </a:r>
            <a:r>
              <a:rPr lang="en-US"/>
              <a:t>, </a:t>
            </a:r>
            <a:r>
              <a:rPr lang="en-US" err="1"/>
              <a:t>elle</a:t>
            </a:r>
            <a:r>
              <a:rPr lang="en-US"/>
              <a:t> </a:t>
            </a:r>
            <a:r>
              <a:rPr lang="en-US" err="1"/>
              <a:t>utilise</a:t>
            </a:r>
            <a:r>
              <a:rPr lang="en-US"/>
              <a:t> l' app Uber.</a:t>
            </a:r>
            <a:br>
              <a:rPr lang="en-US"/>
            </a:br>
            <a:r>
              <a:rPr lang="en-US"/>
              <a:t>Sans le savoir, </a:t>
            </a:r>
            <a:r>
              <a:rPr lang="en-US" err="1"/>
              <a:t>ses</a:t>
            </a:r>
            <a:r>
              <a:rPr lang="en-US"/>
              <a:t> </a:t>
            </a:r>
            <a:r>
              <a:rPr lang="en-US" err="1"/>
              <a:t>trajets</a:t>
            </a:r>
            <a:r>
              <a:rPr lang="en-US"/>
              <a:t> </a:t>
            </a:r>
            <a:r>
              <a:rPr lang="en-US" err="1"/>
              <a:t>deviennent</a:t>
            </a:r>
            <a:r>
              <a:rPr lang="en-US"/>
              <a:t> </a:t>
            </a:r>
            <a:r>
              <a:rPr lang="en-US" err="1"/>
              <a:t>routiniers</a:t>
            </a:r>
            <a:r>
              <a:rPr lang="en-US"/>
              <a:t> et </a:t>
            </a:r>
            <a:r>
              <a:rPr lang="en-US" err="1"/>
              <a:t>prévisibles</a:t>
            </a:r>
            <a:r>
              <a:rPr lang="en-US"/>
              <a:t> : </a:t>
            </a:r>
            <a:r>
              <a:rPr lang="en-US" err="1"/>
              <a:t>même</a:t>
            </a:r>
            <a:r>
              <a:rPr lang="en-US"/>
              <a:t> </a:t>
            </a:r>
            <a:r>
              <a:rPr lang="en-US" err="1"/>
              <a:t>heure</a:t>
            </a:r>
            <a:r>
              <a:rPr lang="en-US"/>
              <a:t>, </a:t>
            </a:r>
            <a:r>
              <a:rPr lang="en-US" err="1"/>
              <a:t>même</a:t>
            </a:r>
            <a:r>
              <a:rPr lang="en-US"/>
              <a:t> </a:t>
            </a:r>
            <a:r>
              <a:rPr lang="en-US" err="1"/>
              <a:t>itinéraire</a:t>
            </a:r>
            <a:r>
              <a:rPr lang="en-US"/>
              <a:t>, </a:t>
            </a:r>
            <a:r>
              <a:rPr lang="en-US" err="1"/>
              <a:t>même</a:t>
            </a:r>
            <a:r>
              <a:rPr lang="en-US"/>
              <a:t> destination. Ce </a:t>
            </a:r>
            <a:r>
              <a:rPr lang="en-US" err="1"/>
              <a:t>schéma</a:t>
            </a:r>
            <a:r>
              <a:rPr lang="en-US"/>
              <a:t>, </a:t>
            </a:r>
            <a:r>
              <a:rPr lang="en-US" err="1"/>
              <a:t>en</a:t>
            </a:r>
            <a:r>
              <a:rPr lang="en-US"/>
              <a:t> </a:t>
            </a:r>
            <a:r>
              <a:rPr lang="en-US" err="1"/>
              <a:t>apparence</a:t>
            </a:r>
            <a:r>
              <a:rPr lang="en-US"/>
              <a:t> banal, </a:t>
            </a:r>
            <a:r>
              <a:rPr lang="en-US" err="1"/>
              <a:t>pourrait</a:t>
            </a:r>
            <a:r>
              <a:rPr lang="en-US"/>
              <a:t> </a:t>
            </a:r>
            <a:r>
              <a:rPr lang="en-US" err="1"/>
              <a:t>permettre</a:t>
            </a:r>
            <a:r>
              <a:rPr lang="en-US"/>
              <a:t> </a:t>
            </a:r>
            <a:r>
              <a:rPr lang="en-US" err="1"/>
              <a:t>d’identifier</a:t>
            </a:r>
            <a:r>
              <a:rPr lang="en-US"/>
              <a:t> son domicile, </a:t>
            </a:r>
            <a:r>
              <a:rPr lang="en-US" err="1"/>
              <a:t>ses</a:t>
            </a:r>
            <a:r>
              <a:rPr lang="en-US"/>
              <a:t> habitudes, et la </a:t>
            </a:r>
            <a:r>
              <a:rPr lang="en-US" err="1"/>
              <a:t>rendre</a:t>
            </a:r>
            <a:r>
              <a:rPr lang="en-US"/>
              <a:t> </a:t>
            </a:r>
            <a:r>
              <a:rPr lang="en-US" err="1"/>
              <a:t>vulnérable</a:t>
            </a:r>
            <a:r>
              <a:rPr lang="en-US"/>
              <a:t> </a:t>
            </a:r>
            <a:r>
              <a:rPr lang="en-US" err="1"/>
              <a:t>si</a:t>
            </a:r>
            <a:r>
              <a:rPr lang="en-US"/>
              <a:t> </a:t>
            </a:r>
            <a:r>
              <a:rPr lang="en-US" err="1"/>
              <a:t>ses</a:t>
            </a:r>
            <a:r>
              <a:rPr lang="en-US"/>
              <a:t> données de </a:t>
            </a:r>
            <a:r>
              <a:rPr lang="en-US" err="1"/>
              <a:t>localisation</a:t>
            </a:r>
            <a:r>
              <a:rPr lang="en-US"/>
              <a:t> </a:t>
            </a:r>
            <a:r>
              <a:rPr lang="en-US" err="1"/>
              <a:t>venaient</a:t>
            </a:r>
            <a:r>
              <a:rPr lang="en-US"/>
              <a:t> à </a:t>
            </a:r>
            <a:r>
              <a:rPr lang="en-US" err="1"/>
              <a:t>être</a:t>
            </a:r>
            <a:r>
              <a:rPr lang="en-US"/>
              <a:t> mal </a:t>
            </a:r>
            <a:r>
              <a:rPr lang="en-US" err="1"/>
              <a:t>utilisées</a:t>
            </a:r>
            <a:r>
              <a:rPr lang="en-US"/>
              <a:t> </a:t>
            </a:r>
            <a:r>
              <a:rPr lang="en-US" err="1"/>
              <a:t>ou</a:t>
            </a:r>
            <a:r>
              <a:rPr lang="en-US"/>
              <a:t> </a:t>
            </a:r>
            <a:r>
              <a:rPr lang="en-US" err="1"/>
              <a:t>exposées</a:t>
            </a:r>
            <a:r>
              <a:rPr lang="en-US"/>
              <a:t>.</a:t>
            </a:r>
          </a:p>
          <a:p>
            <a:endParaRPr lang="en-US"/>
          </a:p>
          <a:p>
            <a:pPr>
              <a:buChar char="•"/>
            </a:pPr>
            <a:r>
              <a:rPr lang="en-US"/>
              <a:t>Bob, chauffeur </a:t>
            </a:r>
            <a:r>
              <a:rPr lang="en-US" err="1"/>
              <a:t>indépendant</a:t>
            </a:r>
            <a:r>
              <a:rPr lang="en-US"/>
              <a:t>, </a:t>
            </a:r>
            <a:r>
              <a:rPr lang="en-US" err="1"/>
              <a:t>travaille</a:t>
            </a:r>
            <a:r>
              <a:rPr lang="en-US"/>
              <a:t> plus de 10 </a:t>
            </a:r>
            <a:r>
              <a:rPr lang="en-US" err="1"/>
              <a:t>heures</a:t>
            </a:r>
            <a:r>
              <a:rPr lang="en-US"/>
              <a:t> par jour pour </a:t>
            </a:r>
            <a:r>
              <a:rPr lang="en-US" err="1"/>
              <a:t>subvenir</a:t>
            </a:r>
            <a:r>
              <a:rPr lang="en-US"/>
              <a:t> aux </a:t>
            </a:r>
            <a:r>
              <a:rPr lang="en-US" err="1"/>
              <a:t>besoins</a:t>
            </a:r>
            <a:r>
              <a:rPr lang="en-US"/>
              <a:t> de </a:t>
            </a:r>
            <a:r>
              <a:rPr lang="en-US" err="1"/>
              <a:t>sa</a:t>
            </a:r>
            <a:r>
              <a:rPr lang="en-US"/>
              <a:t> </a:t>
            </a:r>
            <a:r>
              <a:rPr lang="en-US" err="1"/>
              <a:t>famille</a:t>
            </a:r>
            <a:r>
              <a:rPr lang="en-US"/>
              <a:t>. Son </a:t>
            </a:r>
            <a:r>
              <a:rPr lang="en-US" err="1"/>
              <a:t>activité</a:t>
            </a:r>
            <a:r>
              <a:rPr lang="en-US"/>
              <a:t> </a:t>
            </a:r>
            <a:r>
              <a:rPr lang="en-US" err="1"/>
              <a:t>dépend</a:t>
            </a:r>
            <a:r>
              <a:rPr lang="en-US"/>
              <a:t> </a:t>
            </a:r>
            <a:r>
              <a:rPr lang="en-US" err="1"/>
              <a:t>entièrement</a:t>
            </a:r>
            <a:r>
              <a:rPr lang="en-US"/>
              <a:t> </a:t>
            </a:r>
            <a:r>
              <a:rPr lang="en-US" err="1"/>
              <a:t>d’une</a:t>
            </a:r>
            <a:r>
              <a:rPr lang="en-US"/>
              <a:t> application de transport qui </a:t>
            </a:r>
            <a:r>
              <a:rPr lang="en-US" err="1"/>
              <a:t>enregistre</a:t>
            </a:r>
            <a:r>
              <a:rPr lang="en-US"/>
              <a:t> </a:t>
            </a:r>
            <a:r>
              <a:rPr lang="en-US" err="1"/>
              <a:t>tous</a:t>
            </a:r>
            <a:r>
              <a:rPr lang="en-US"/>
              <a:t> </a:t>
            </a:r>
            <a:r>
              <a:rPr lang="en-US" err="1"/>
              <a:t>ses</a:t>
            </a:r>
            <a:r>
              <a:rPr lang="en-US"/>
              <a:t> </a:t>
            </a:r>
            <a:r>
              <a:rPr lang="en-US" err="1"/>
              <a:t>déplacements</a:t>
            </a:r>
            <a:r>
              <a:rPr lang="en-US"/>
              <a:t> : les </a:t>
            </a:r>
            <a:r>
              <a:rPr lang="en-US" err="1"/>
              <a:t>lieux</a:t>
            </a:r>
            <a:r>
              <a:rPr lang="en-US"/>
              <a:t> </a:t>
            </a:r>
            <a:r>
              <a:rPr lang="en-US" err="1"/>
              <a:t>où</a:t>
            </a:r>
            <a:r>
              <a:rPr lang="en-US"/>
              <a:t> il </a:t>
            </a:r>
            <a:r>
              <a:rPr lang="en-US" err="1"/>
              <a:t>circule</a:t>
            </a:r>
            <a:r>
              <a:rPr lang="en-US"/>
              <a:t>, les temps </a:t>
            </a:r>
            <a:r>
              <a:rPr lang="en-US" err="1"/>
              <a:t>d’attente</a:t>
            </a:r>
            <a:r>
              <a:rPr lang="en-US"/>
              <a:t>, le </a:t>
            </a:r>
            <a:r>
              <a:rPr lang="en-US" err="1"/>
              <a:t>nombre</a:t>
            </a:r>
            <a:r>
              <a:rPr lang="en-US"/>
              <a:t> de clients </a:t>
            </a:r>
            <a:r>
              <a:rPr lang="en-US" err="1"/>
              <a:t>transportés</a:t>
            </a:r>
            <a:r>
              <a:rPr lang="en-US"/>
              <a:t>.</a:t>
            </a:r>
            <a:br>
              <a:rPr lang="en-US"/>
            </a:br>
            <a:r>
              <a:rPr lang="en-US"/>
              <a:t> </a:t>
            </a:r>
            <a:r>
              <a:rPr lang="en-US" err="1"/>
              <a:t>Ces</a:t>
            </a:r>
            <a:r>
              <a:rPr lang="en-US"/>
              <a:t> données, loin d’être </a:t>
            </a:r>
            <a:r>
              <a:rPr lang="en-US" err="1"/>
              <a:t>neutres</a:t>
            </a:r>
            <a:r>
              <a:rPr lang="en-US"/>
              <a:t>, </a:t>
            </a:r>
            <a:r>
              <a:rPr lang="en-US" err="1"/>
              <a:t>sont</a:t>
            </a:r>
            <a:r>
              <a:rPr lang="en-US"/>
              <a:t> </a:t>
            </a:r>
            <a:r>
              <a:rPr lang="en-US" err="1"/>
              <a:t>utilisées</a:t>
            </a:r>
            <a:r>
              <a:rPr lang="en-US"/>
              <a:t> pour </a:t>
            </a:r>
            <a:r>
              <a:rPr lang="en-US" err="1"/>
              <a:t>évaluer</a:t>
            </a:r>
            <a:r>
              <a:rPr lang="en-US"/>
              <a:t> </a:t>
            </a:r>
            <a:r>
              <a:rPr lang="en-US" err="1"/>
              <a:t>sa</a:t>
            </a:r>
            <a:r>
              <a:rPr lang="en-US"/>
              <a:t> performance, </a:t>
            </a:r>
            <a:r>
              <a:rPr lang="en-US" err="1"/>
              <a:t>déterminer</a:t>
            </a:r>
            <a:r>
              <a:rPr lang="en-US"/>
              <a:t> les zones </a:t>
            </a:r>
            <a:r>
              <a:rPr lang="en-US" err="1"/>
              <a:t>où</a:t>
            </a:r>
            <a:r>
              <a:rPr lang="en-US"/>
              <a:t> il </a:t>
            </a:r>
            <a:r>
              <a:rPr lang="en-US" err="1"/>
              <a:t>peut</a:t>
            </a:r>
            <a:r>
              <a:rPr lang="en-US"/>
              <a:t> </a:t>
            </a:r>
            <a:r>
              <a:rPr lang="en-US" err="1"/>
              <a:t>travailler</a:t>
            </a:r>
            <a:r>
              <a:rPr lang="en-US"/>
              <a:t>, </a:t>
            </a:r>
            <a:r>
              <a:rPr lang="en-US" err="1"/>
              <a:t>ou</a:t>
            </a:r>
            <a:r>
              <a:rPr lang="en-US"/>
              <a:t> </a:t>
            </a:r>
            <a:r>
              <a:rPr lang="en-US" err="1"/>
              <a:t>même</a:t>
            </a:r>
            <a:r>
              <a:rPr lang="en-US"/>
              <a:t> le </a:t>
            </a:r>
            <a:r>
              <a:rPr lang="en-US" err="1"/>
              <a:t>pénaliser</a:t>
            </a:r>
            <a:r>
              <a:rPr lang="en-US"/>
              <a:t> </a:t>
            </a:r>
            <a:r>
              <a:rPr lang="en-US" err="1"/>
              <a:t>s’il</a:t>
            </a:r>
            <a:r>
              <a:rPr lang="en-US"/>
              <a:t> ne </a:t>
            </a:r>
            <a:r>
              <a:rPr lang="en-US" err="1"/>
              <a:t>respecte</a:t>
            </a:r>
            <a:r>
              <a:rPr lang="en-US"/>
              <a:t> pas </a:t>
            </a:r>
            <a:r>
              <a:rPr lang="en-US" err="1"/>
              <a:t>certains</a:t>
            </a:r>
            <a:r>
              <a:rPr lang="en-US"/>
              <a:t> </a:t>
            </a:r>
            <a:r>
              <a:rPr lang="en-US" err="1"/>
              <a:t>critères</a:t>
            </a:r>
            <a:r>
              <a:rPr lang="en-US"/>
              <a:t> </a:t>
            </a:r>
            <a:r>
              <a:rPr lang="en-US" err="1"/>
              <a:t>implicites</a:t>
            </a:r>
            <a:r>
              <a:rPr lang="en-US"/>
              <a:t>.</a:t>
            </a:r>
            <a:br>
              <a:rPr lang="en-US"/>
            </a:br>
            <a:r>
              <a:rPr lang="en-US"/>
              <a:t> Il </a:t>
            </a:r>
            <a:r>
              <a:rPr lang="en-US" err="1"/>
              <a:t>craint</a:t>
            </a:r>
            <a:r>
              <a:rPr lang="en-US"/>
              <a:t> que </a:t>
            </a:r>
            <a:r>
              <a:rPr lang="en-US" err="1"/>
              <a:t>ces</a:t>
            </a:r>
            <a:r>
              <a:rPr lang="en-US"/>
              <a:t> données </a:t>
            </a:r>
            <a:r>
              <a:rPr lang="en-US" err="1"/>
              <a:t>servent</a:t>
            </a:r>
            <a:r>
              <a:rPr lang="en-US"/>
              <a:t> à le </a:t>
            </a:r>
            <a:r>
              <a:rPr lang="en-US" err="1"/>
              <a:t>surveiller</a:t>
            </a:r>
            <a:r>
              <a:rPr lang="en-US"/>
              <a:t>, le classer, </a:t>
            </a:r>
            <a:r>
              <a:rPr lang="en-US" err="1"/>
              <a:t>voire</a:t>
            </a:r>
            <a:r>
              <a:rPr lang="en-US"/>
              <a:t> </a:t>
            </a:r>
            <a:r>
              <a:rPr lang="en-US" err="1"/>
              <a:t>restreindre</a:t>
            </a:r>
            <a:r>
              <a:rPr lang="en-US"/>
              <a:t> son </a:t>
            </a:r>
            <a:r>
              <a:rPr lang="en-US" err="1"/>
              <a:t>accès</a:t>
            </a:r>
            <a:r>
              <a:rPr lang="en-US"/>
              <a:t> à la </a:t>
            </a:r>
            <a:r>
              <a:rPr lang="en-US" err="1"/>
              <a:t>plateforme</a:t>
            </a:r>
            <a:r>
              <a:rPr lang="en-US"/>
              <a:t>.</a:t>
            </a:r>
            <a:br>
              <a:rPr lang="en-US"/>
            </a:br>
            <a:r>
              <a:rPr lang="en-US"/>
              <a:t> </a:t>
            </a:r>
            <a:r>
              <a:rPr lang="en-US" err="1"/>
              <a:t>Même</a:t>
            </a:r>
            <a:r>
              <a:rPr lang="en-US"/>
              <a:t> </a:t>
            </a:r>
            <a:r>
              <a:rPr lang="en-US" err="1"/>
              <a:t>lorsqu’il</a:t>
            </a:r>
            <a:r>
              <a:rPr lang="en-US"/>
              <a:t> </a:t>
            </a:r>
            <a:r>
              <a:rPr lang="en-US" err="1"/>
              <a:t>désactive</a:t>
            </a:r>
            <a:r>
              <a:rPr lang="en-US"/>
              <a:t> </a:t>
            </a:r>
            <a:r>
              <a:rPr lang="en-US" err="1"/>
              <a:t>l’application</a:t>
            </a:r>
            <a:r>
              <a:rPr lang="en-US"/>
              <a:t>, Bob a le sentiment que </a:t>
            </a:r>
            <a:r>
              <a:rPr lang="en-US" err="1"/>
              <a:t>ses</a:t>
            </a:r>
            <a:r>
              <a:rPr lang="en-US"/>
              <a:t> faits et </a:t>
            </a:r>
            <a:r>
              <a:rPr lang="en-US" err="1"/>
              <a:t>gestes</a:t>
            </a:r>
            <a:r>
              <a:rPr lang="en-US"/>
              <a:t> </a:t>
            </a:r>
            <a:r>
              <a:rPr lang="en-US" err="1"/>
              <a:t>restent</a:t>
            </a:r>
            <a:r>
              <a:rPr lang="en-US"/>
              <a:t> </a:t>
            </a:r>
            <a:r>
              <a:rPr lang="en-US" err="1"/>
              <a:t>traçables</a:t>
            </a:r>
            <a:r>
              <a:rPr lang="en-US"/>
              <a:t>, et que </a:t>
            </a:r>
            <a:r>
              <a:rPr lang="en-US" err="1"/>
              <a:t>ses</a:t>
            </a:r>
            <a:r>
              <a:rPr lang="en-US"/>
              <a:t> données </a:t>
            </a:r>
            <a:r>
              <a:rPr lang="en-US" err="1"/>
              <a:t>pourraient</a:t>
            </a:r>
            <a:r>
              <a:rPr lang="en-US"/>
              <a:t> </a:t>
            </a:r>
            <a:r>
              <a:rPr lang="en-US" err="1"/>
              <a:t>être</a:t>
            </a:r>
            <a:r>
              <a:rPr lang="en-US"/>
              <a:t> </a:t>
            </a:r>
            <a:r>
              <a:rPr lang="en-US" err="1"/>
              <a:t>utilisées</a:t>
            </a:r>
            <a:r>
              <a:rPr lang="en-US"/>
              <a:t> </a:t>
            </a:r>
            <a:r>
              <a:rPr lang="en-US" err="1"/>
              <a:t>contre</a:t>
            </a:r>
            <a:r>
              <a:rPr lang="en-US"/>
              <a:t> </a:t>
            </a:r>
            <a:r>
              <a:rPr lang="en-US" err="1"/>
              <a:t>lui</a:t>
            </a:r>
            <a:r>
              <a:rPr lang="en-US"/>
              <a:t> sans </a:t>
            </a:r>
            <a:r>
              <a:rPr lang="en-US" err="1"/>
              <a:t>qu’il</a:t>
            </a:r>
            <a:r>
              <a:rPr lang="en-US"/>
              <a:t> </a:t>
            </a:r>
            <a:r>
              <a:rPr lang="en-US" err="1"/>
              <a:t>en</a:t>
            </a:r>
            <a:r>
              <a:rPr lang="en-US"/>
              <a:t> </a:t>
            </a:r>
            <a:r>
              <a:rPr lang="en-US" err="1"/>
              <a:t>soit</a:t>
            </a:r>
            <a:r>
              <a:rPr lang="en-US"/>
              <a:t> </a:t>
            </a:r>
            <a:r>
              <a:rPr lang="en-US" err="1"/>
              <a:t>averti</a:t>
            </a:r>
            <a:r>
              <a:rPr lang="en-US"/>
              <a:t>.</a:t>
            </a:r>
          </a:p>
          <a:p>
            <a:endParaRPr lang="en-US"/>
          </a:p>
          <a:p>
            <a:r>
              <a:rPr lang="en-US" err="1"/>
              <a:t>Ces</a:t>
            </a:r>
            <a:r>
              <a:rPr lang="en-US"/>
              <a:t> deux </a:t>
            </a:r>
            <a:r>
              <a:rPr lang="en-US" err="1"/>
              <a:t>profils</a:t>
            </a:r>
            <a:r>
              <a:rPr lang="en-US"/>
              <a:t> </a:t>
            </a:r>
            <a:r>
              <a:rPr lang="en-US" err="1"/>
              <a:t>soulignent</a:t>
            </a:r>
            <a:r>
              <a:rPr lang="en-US"/>
              <a:t> des </a:t>
            </a:r>
            <a:r>
              <a:rPr lang="en-US" err="1"/>
              <a:t>besoins</a:t>
            </a:r>
            <a:r>
              <a:rPr lang="en-US"/>
              <a:t> critiques </a:t>
            </a:r>
            <a:r>
              <a:rPr lang="en-US" err="1"/>
              <a:t>en</a:t>
            </a:r>
            <a:r>
              <a:rPr lang="en-US"/>
              <a:t> matière de vie </a:t>
            </a:r>
            <a:r>
              <a:rPr lang="en-US" err="1"/>
              <a:t>privée</a:t>
            </a:r>
            <a:r>
              <a:rPr lang="en-US"/>
              <a:t> :</a:t>
            </a:r>
          </a:p>
          <a:p>
            <a:pPr marL="0" indent="0"/>
            <a:endParaRPr lang="en-US"/>
          </a:p>
          <a:p>
            <a:pPr marL="0" indent="0"/>
            <a:endParaRPr lang="en-US"/>
          </a:p>
          <a:p>
            <a:pPr marL="0" indent="0">
              <a:buFont typeface="Calibri,Sans-Seri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a:extLst>
            <a:ext uri="{FF2B5EF4-FFF2-40B4-BE49-F238E27FC236}">
              <a16:creationId xmlns:a16="http://schemas.microsoft.com/office/drawing/2014/main" id="{CABAE98C-D759-F08F-47D6-107A9D0AF075}"/>
            </a:ext>
          </a:extLst>
        </p:cNvPr>
        <p:cNvGrpSpPr/>
        <p:nvPr/>
      </p:nvGrpSpPr>
      <p:grpSpPr>
        <a:xfrm>
          <a:off x="0" y="0"/>
          <a:ext cx="0" cy="0"/>
          <a:chOff x="0" y="0"/>
          <a:chExt cx="0" cy="0"/>
        </a:xfrm>
      </p:grpSpPr>
      <p:sp>
        <p:nvSpPr>
          <p:cNvPr id="338" name="Google Shape;338;g34bf77416a9_1_715:notes">
            <a:extLst>
              <a:ext uri="{FF2B5EF4-FFF2-40B4-BE49-F238E27FC236}">
                <a16:creationId xmlns:a16="http://schemas.microsoft.com/office/drawing/2014/main" id="{3F33492E-55A8-0FCA-EF3A-2B00F42CC1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g34bf77416a9_1_715:notes">
            <a:extLst>
              <a:ext uri="{FF2B5EF4-FFF2-40B4-BE49-F238E27FC236}">
                <a16:creationId xmlns:a16="http://schemas.microsoft.com/office/drawing/2014/main" id="{6AE0EF2E-7086-37A9-D99F-57C2DAC52B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buChar char="•"/>
            </a:pPr>
            <a:r>
              <a:rPr lang="en-US"/>
              <a:t>Alice, </a:t>
            </a:r>
            <a:r>
              <a:rPr lang="en-US" err="1"/>
              <a:t>étudiante</a:t>
            </a:r>
            <a:r>
              <a:rPr lang="en-US"/>
              <a:t> de 22 </a:t>
            </a:r>
            <a:r>
              <a:rPr lang="en-US" err="1"/>
              <a:t>ans</a:t>
            </a:r>
            <a:r>
              <a:rPr lang="en-US"/>
              <a:t>, </a:t>
            </a:r>
            <a:r>
              <a:rPr lang="en-US" err="1"/>
              <a:t>vient</a:t>
            </a:r>
            <a:r>
              <a:rPr lang="en-US"/>
              <a:t> tout </a:t>
            </a:r>
            <a:r>
              <a:rPr lang="en-US" err="1"/>
              <a:t>juste</a:t>
            </a:r>
            <a:r>
              <a:rPr lang="en-US"/>
              <a:t> de </a:t>
            </a:r>
            <a:r>
              <a:rPr lang="en-US" err="1"/>
              <a:t>s’inscrire</a:t>
            </a:r>
            <a:r>
              <a:rPr lang="en-US"/>
              <a:t> à </a:t>
            </a:r>
            <a:r>
              <a:rPr lang="en-US" err="1"/>
              <a:t>l’université</a:t>
            </a:r>
            <a:r>
              <a:rPr lang="en-US"/>
              <a:t>, loin de la </a:t>
            </a:r>
            <a:r>
              <a:rPr lang="en-US" err="1"/>
              <a:t>ville</a:t>
            </a:r>
            <a:r>
              <a:rPr lang="en-US"/>
              <a:t> de </a:t>
            </a:r>
            <a:r>
              <a:rPr lang="en-US" err="1"/>
              <a:t>ses</a:t>
            </a:r>
            <a:r>
              <a:rPr lang="en-US"/>
              <a:t> parents. Elle vit </a:t>
            </a:r>
            <a:r>
              <a:rPr lang="en-US" err="1"/>
              <a:t>seule</a:t>
            </a:r>
            <a:r>
              <a:rPr lang="en-US"/>
              <a:t> dans </a:t>
            </a:r>
            <a:r>
              <a:rPr lang="en-US" err="1"/>
              <a:t>une</a:t>
            </a:r>
            <a:r>
              <a:rPr lang="en-US"/>
              <a:t> </a:t>
            </a:r>
            <a:r>
              <a:rPr lang="en-US" err="1"/>
              <a:t>grande</a:t>
            </a:r>
            <a:r>
              <a:rPr lang="en-US"/>
              <a:t> </a:t>
            </a:r>
            <a:r>
              <a:rPr lang="en-US" err="1"/>
              <a:t>ville</a:t>
            </a:r>
            <a:r>
              <a:rPr lang="en-US"/>
              <a:t> </a:t>
            </a:r>
            <a:r>
              <a:rPr lang="en-US" err="1"/>
              <a:t>qu’elle</a:t>
            </a:r>
            <a:r>
              <a:rPr lang="en-US"/>
              <a:t> ne </a:t>
            </a:r>
            <a:r>
              <a:rPr lang="en-US" err="1"/>
              <a:t>connaît</a:t>
            </a:r>
            <a:r>
              <a:rPr lang="en-US"/>
              <a:t> pas encore bien. </a:t>
            </a:r>
            <a:r>
              <a:rPr lang="en-US" err="1"/>
              <a:t>Souvent</a:t>
            </a:r>
            <a:r>
              <a:rPr lang="en-US"/>
              <a:t>, </a:t>
            </a:r>
            <a:r>
              <a:rPr lang="en-US" err="1"/>
              <a:t>elle</a:t>
            </a:r>
            <a:r>
              <a:rPr lang="en-US"/>
              <a:t> </a:t>
            </a:r>
            <a:r>
              <a:rPr lang="en-US" err="1"/>
              <a:t>reste</a:t>
            </a:r>
            <a:r>
              <a:rPr lang="en-US"/>
              <a:t> tard à la bibliothèque </a:t>
            </a:r>
            <a:r>
              <a:rPr lang="en-US" err="1"/>
              <a:t>universitaire</a:t>
            </a:r>
            <a:r>
              <a:rPr lang="en-US"/>
              <a:t> pour </a:t>
            </a:r>
            <a:r>
              <a:rPr lang="en-US" err="1"/>
              <a:t>réviser</a:t>
            </a:r>
            <a:r>
              <a:rPr lang="en-US"/>
              <a:t>. Pour </a:t>
            </a:r>
            <a:r>
              <a:rPr lang="en-US" err="1"/>
              <a:t>rentrer</a:t>
            </a:r>
            <a:r>
              <a:rPr lang="en-US"/>
              <a:t> chez </a:t>
            </a:r>
            <a:r>
              <a:rPr lang="en-US" err="1"/>
              <a:t>elle</a:t>
            </a:r>
            <a:r>
              <a:rPr lang="en-US"/>
              <a:t>, </a:t>
            </a:r>
            <a:r>
              <a:rPr lang="en-US" err="1"/>
              <a:t>elle</a:t>
            </a:r>
            <a:r>
              <a:rPr lang="en-US"/>
              <a:t> </a:t>
            </a:r>
            <a:r>
              <a:rPr lang="en-US" err="1"/>
              <a:t>utilise</a:t>
            </a:r>
            <a:r>
              <a:rPr lang="en-US"/>
              <a:t> l' app Uber.</a:t>
            </a:r>
            <a:br>
              <a:rPr lang="en-US"/>
            </a:br>
            <a:r>
              <a:rPr lang="en-US"/>
              <a:t>Sans le savoir, </a:t>
            </a:r>
            <a:r>
              <a:rPr lang="en-US" err="1"/>
              <a:t>ses</a:t>
            </a:r>
            <a:r>
              <a:rPr lang="en-US"/>
              <a:t> </a:t>
            </a:r>
            <a:r>
              <a:rPr lang="en-US" err="1"/>
              <a:t>trajets</a:t>
            </a:r>
            <a:r>
              <a:rPr lang="en-US"/>
              <a:t> </a:t>
            </a:r>
            <a:r>
              <a:rPr lang="en-US" err="1"/>
              <a:t>deviennent</a:t>
            </a:r>
            <a:r>
              <a:rPr lang="en-US"/>
              <a:t> </a:t>
            </a:r>
            <a:r>
              <a:rPr lang="en-US" err="1"/>
              <a:t>routiniers</a:t>
            </a:r>
            <a:r>
              <a:rPr lang="en-US"/>
              <a:t> et </a:t>
            </a:r>
            <a:r>
              <a:rPr lang="en-US" err="1"/>
              <a:t>prévisibles</a:t>
            </a:r>
            <a:r>
              <a:rPr lang="en-US"/>
              <a:t> : </a:t>
            </a:r>
            <a:r>
              <a:rPr lang="en-US" err="1"/>
              <a:t>même</a:t>
            </a:r>
            <a:r>
              <a:rPr lang="en-US"/>
              <a:t> </a:t>
            </a:r>
            <a:r>
              <a:rPr lang="en-US" err="1"/>
              <a:t>heure</a:t>
            </a:r>
            <a:r>
              <a:rPr lang="en-US"/>
              <a:t>, </a:t>
            </a:r>
            <a:r>
              <a:rPr lang="en-US" err="1"/>
              <a:t>même</a:t>
            </a:r>
            <a:r>
              <a:rPr lang="en-US"/>
              <a:t> </a:t>
            </a:r>
            <a:r>
              <a:rPr lang="en-US" err="1"/>
              <a:t>itinéraire</a:t>
            </a:r>
            <a:r>
              <a:rPr lang="en-US"/>
              <a:t>, </a:t>
            </a:r>
            <a:r>
              <a:rPr lang="en-US" err="1"/>
              <a:t>même</a:t>
            </a:r>
            <a:r>
              <a:rPr lang="en-US"/>
              <a:t> destination. Ce </a:t>
            </a:r>
            <a:r>
              <a:rPr lang="en-US" err="1"/>
              <a:t>schéma</a:t>
            </a:r>
            <a:r>
              <a:rPr lang="en-US"/>
              <a:t>, </a:t>
            </a:r>
            <a:r>
              <a:rPr lang="en-US" err="1"/>
              <a:t>en</a:t>
            </a:r>
            <a:r>
              <a:rPr lang="en-US"/>
              <a:t> </a:t>
            </a:r>
            <a:r>
              <a:rPr lang="en-US" err="1"/>
              <a:t>apparence</a:t>
            </a:r>
            <a:r>
              <a:rPr lang="en-US"/>
              <a:t> banal, </a:t>
            </a:r>
            <a:r>
              <a:rPr lang="en-US" err="1"/>
              <a:t>pourrait</a:t>
            </a:r>
            <a:r>
              <a:rPr lang="en-US"/>
              <a:t> </a:t>
            </a:r>
            <a:r>
              <a:rPr lang="en-US" err="1"/>
              <a:t>permettre</a:t>
            </a:r>
            <a:r>
              <a:rPr lang="en-US"/>
              <a:t> </a:t>
            </a:r>
            <a:r>
              <a:rPr lang="en-US" err="1"/>
              <a:t>d’identifier</a:t>
            </a:r>
            <a:r>
              <a:rPr lang="en-US"/>
              <a:t> son domicile, </a:t>
            </a:r>
            <a:r>
              <a:rPr lang="en-US" err="1"/>
              <a:t>ses</a:t>
            </a:r>
            <a:r>
              <a:rPr lang="en-US"/>
              <a:t> habitudes, et la </a:t>
            </a:r>
            <a:r>
              <a:rPr lang="en-US" err="1"/>
              <a:t>rendre</a:t>
            </a:r>
            <a:r>
              <a:rPr lang="en-US"/>
              <a:t> </a:t>
            </a:r>
            <a:r>
              <a:rPr lang="en-US" err="1"/>
              <a:t>vulnérable</a:t>
            </a:r>
            <a:r>
              <a:rPr lang="en-US"/>
              <a:t> </a:t>
            </a:r>
            <a:r>
              <a:rPr lang="en-US" err="1"/>
              <a:t>si</a:t>
            </a:r>
            <a:r>
              <a:rPr lang="en-US"/>
              <a:t> </a:t>
            </a:r>
            <a:r>
              <a:rPr lang="en-US" err="1"/>
              <a:t>ses</a:t>
            </a:r>
            <a:r>
              <a:rPr lang="en-US"/>
              <a:t> données de </a:t>
            </a:r>
            <a:r>
              <a:rPr lang="en-US" err="1"/>
              <a:t>localisation</a:t>
            </a:r>
            <a:r>
              <a:rPr lang="en-US"/>
              <a:t> </a:t>
            </a:r>
            <a:r>
              <a:rPr lang="en-US" err="1"/>
              <a:t>venaient</a:t>
            </a:r>
            <a:r>
              <a:rPr lang="en-US"/>
              <a:t> à </a:t>
            </a:r>
            <a:r>
              <a:rPr lang="en-US" err="1"/>
              <a:t>être</a:t>
            </a:r>
            <a:r>
              <a:rPr lang="en-US"/>
              <a:t> mal </a:t>
            </a:r>
            <a:r>
              <a:rPr lang="en-US" err="1"/>
              <a:t>utilisées</a:t>
            </a:r>
            <a:r>
              <a:rPr lang="en-US"/>
              <a:t> </a:t>
            </a:r>
            <a:r>
              <a:rPr lang="en-US" err="1"/>
              <a:t>ou</a:t>
            </a:r>
            <a:r>
              <a:rPr lang="en-US"/>
              <a:t> </a:t>
            </a:r>
            <a:r>
              <a:rPr lang="en-US" err="1"/>
              <a:t>exposées</a:t>
            </a:r>
            <a:r>
              <a:rPr lang="en-US"/>
              <a:t>.</a:t>
            </a:r>
          </a:p>
          <a:p>
            <a:endParaRPr lang="en-US"/>
          </a:p>
          <a:p>
            <a:pPr>
              <a:buChar char="•"/>
            </a:pPr>
            <a:r>
              <a:rPr lang="en-US"/>
              <a:t>Bob, chauffeur </a:t>
            </a:r>
            <a:r>
              <a:rPr lang="en-US" err="1"/>
              <a:t>indépendant</a:t>
            </a:r>
            <a:r>
              <a:rPr lang="en-US"/>
              <a:t>, </a:t>
            </a:r>
            <a:r>
              <a:rPr lang="en-US" err="1"/>
              <a:t>travaille</a:t>
            </a:r>
            <a:r>
              <a:rPr lang="en-US"/>
              <a:t> plus de 10 </a:t>
            </a:r>
            <a:r>
              <a:rPr lang="en-US" err="1"/>
              <a:t>heures</a:t>
            </a:r>
            <a:r>
              <a:rPr lang="en-US"/>
              <a:t> par jour pour </a:t>
            </a:r>
            <a:r>
              <a:rPr lang="en-US" err="1"/>
              <a:t>subvenir</a:t>
            </a:r>
            <a:r>
              <a:rPr lang="en-US"/>
              <a:t> aux </a:t>
            </a:r>
            <a:r>
              <a:rPr lang="en-US" err="1"/>
              <a:t>besoins</a:t>
            </a:r>
            <a:r>
              <a:rPr lang="en-US"/>
              <a:t> de </a:t>
            </a:r>
            <a:r>
              <a:rPr lang="en-US" err="1"/>
              <a:t>sa</a:t>
            </a:r>
            <a:r>
              <a:rPr lang="en-US"/>
              <a:t> </a:t>
            </a:r>
            <a:r>
              <a:rPr lang="en-US" err="1"/>
              <a:t>famille</a:t>
            </a:r>
            <a:r>
              <a:rPr lang="en-US"/>
              <a:t>. Son </a:t>
            </a:r>
            <a:r>
              <a:rPr lang="en-US" err="1"/>
              <a:t>activité</a:t>
            </a:r>
            <a:r>
              <a:rPr lang="en-US"/>
              <a:t> </a:t>
            </a:r>
            <a:r>
              <a:rPr lang="en-US" err="1"/>
              <a:t>dépend</a:t>
            </a:r>
            <a:r>
              <a:rPr lang="en-US"/>
              <a:t> </a:t>
            </a:r>
            <a:r>
              <a:rPr lang="en-US" err="1"/>
              <a:t>entièrement</a:t>
            </a:r>
            <a:r>
              <a:rPr lang="en-US"/>
              <a:t> </a:t>
            </a:r>
            <a:r>
              <a:rPr lang="en-US" err="1"/>
              <a:t>d’une</a:t>
            </a:r>
            <a:r>
              <a:rPr lang="en-US"/>
              <a:t> application de transport qui </a:t>
            </a:r>
            <a:r>
              <a:rPr lang="en-US" err="1"/>
              <a:t>enregistre</a:t>
            </a:r>
            <a:r>
              <a:rPr lang="en-US"/>
              <a:t> </a:t>
            </a:r>
            <a:r>
              <a:rPr lang="en-US" err="1"/>
              <a:t>tous</a:t>
            </a:r>
            <a:r>
              <a:rPr lang="en-US"/>
              <a:t> </a:t>
            </a:r>
            <a:r>
              <a:rPr lang="en-US" err="1"/>
              <a:t>ses</a:t>
            </a:r>
            <a:r>
              <a:rPr lang="en-US"/>
              <a:t> </a:t>
            </a:r>
            <a:r>
              <a:rPr lang="en-US" err="1"/>
              <a:t>déplacements</a:t>
            </a:r>
            <a:r>
              <a:rPr lang="en-US"/>
              <a:t> : les </a:t>
            </a:r>
            <a:r>
              <a:rPr lang="en-US" err="1"/>
              <a:t>lieux</a:t>
            </a:r>
            <a:r>
              <a:rPr lang="en-US"/>
              <a:t> </a:t>
            </a:r>
            <a:r>
              <a:rPr lang="en-US" err="1"/>
              <a:t>où</a:t>
            </a:r>
            <a:r>
              <a:rPr lang="en-US"/>
              <a:t> il </a:t>
            </a:r>
            <a:r>
              <a:rPr lang="en-US" err="1"/>
              <a:t>circule</a:t>
            </a:r>
            <a:r>
              <a:rPr lang="en-US"/>
              <a:t>, les temps </a:t>
            </a:r>
            <a:r>
              <a:rPr lang="en-US" err="1"/>
              <a:t>d’attente</a:t>
            </a:r>
            <a:r>
              <a:rPr lang="en-US"/>
              <a:t>, le </a:t>
            </a:r>
            <a:r>
              <a:rPr lang="en-US" err="1"/>
              <a:t>nombre</a:t>
            </a:r>
            <a:r>
              <a:rPr lang="en-US"/>
              <a:t> de clients </a:t>
            </a:r>
            <a:r>
              <a:rPr lang="en-US" err="1"/>
              <a:t>transportés</a:t>
            </a:r>
            <a:r>
              <a:rPr lang="en-US"/>
              <a:t>.</a:t>
            </a:r>
            <a:br>
              <a:rPr lang="en-US"/>
            </a:br>
            <a:r>
              <a:rPr lang="en-US"/>
              <a:t> </a:t>
            </a:r>
            <a:r>
              <a:rPr lang="en-US" err="1"/>
              <a:t>Ces</a:t>
            </a:r>
            <a:r>
              <a:rPr lang="en-US"/>
              <a:t> données, loin d’être </a:t>
            </a:r>
            <a:r>
              <a:rPr lang="en-US" err="1"/>
              <a:t>neutres</a:t>
            </a:r>
            <a:r>
              <a:rPr lang="en-US"/>
              <a:t>, </a:t>
            </a:r>
            <a:r>
              <a:rPr lang="en-US" err="1"/>
              <a:t>sont</a:t>
            </a:r>
            <a:r>
              <a:rPr lang="en-US"/>
              <a:t> </a:t>
            </a:r>
            <a:r>
              <a:rPr lang="en-US" err="1"/>
              <a:t>utilisées</a:t>
            </a:r>
            <a:r>
              <a:rPr lang="en-US"/>
              <a:t> pour </a:t>
            </a:r>
            <a:r>
              <a:rPr lang="en-US" err="1"/>
              <a:t>évaluer</a:t>
            </a:r>
            <a:r>
              <a:rPr lang="en-US"/>
              <a:t> </a:t>
            </a:r>
            <a:r>
              <a:rPr lang="en-US" err="1"/>
              <a:t>sa</a:t>
            </a:r>
            <a:r>
              <a:rPr lang="en-US"/>
              <a:t> performance, </a:t>
            </a:r>
            <a:r>
              <a:rPr lang="en-US" err="1"/>
              <a:t>déterminer</a:t>
            </a:r>
            <a:r>
              <a:rPr lang="en-US"/>
              <a:t> les zones </a:t>
            </a:r>
            <a:r>
              <a:rPr lang="en-US" err="1"/>
              <a:t>où</a:t>
            </a:r>
            <a:r>
              <a:rPr lang="en-US"/>
              <a:t> il </a:t>
            </a:r>
            <a:r>
              <a:rPr lang="en-US" err="1"/>
              <a:t>peut</a:t>
            </a:r>
            <a:r>
              <a:rPr lang="en-US"/>
              <a:t> </a:t>
            </a:r>
            <a:r>
              <a:rPr lang="en-US" err="1"/>
              <a:t>travailler</a:t>
            </a:r>
            <a:r>
              <a:rPr lang="en-US"/>
              <a:t>, </a:t>
            </a:r>
            <a:r>
              <a:rPr lang="en-US" err="1"/>
              <a:t>ou</a:t>
            </a:r>
            <a:r>
              <a:rPr lang="en-US"/>
              <a:t> </a:t>
            </a:r>
            <a:r>
              <a:rPr lang="en-US" err="1"/>
              <a:t>même</a:t>
            </a:r>
            <a:r>
              <a:rPr lang="en-US"/>
              <a:t> le </a:t>
            </a:r>
            <a:r>
              <a:rPr lang="en-US" err="1"/>
              <a:t>pénaliser</a:t>
            </a:r>
            <a:r>
              <a:rPr lang="en-US"/>
              <a:t> </a:t>
            </a:r>
            <a:r>
              <a:rPr lang="en-US" err="1"/>
              <a:t>s’il</a:t>
            </a:r>
            <a:r>
              <a:rPr lang="en-US"/>
              <a:t> ne </a:t>
            </a:r>
            <a:r>
              <a:rPr lang="en-US" err="1"/>
              <a:t>respecte</a:t>
            </a:r>
            <a:r>
              <a:rPr lang="en-US"/>
              <a:t> pas </a:t>
            </a:r>
            <a:r>
              <a:rPr lang="en-US" err="1"/>
              <a:t>certains</a:t>
            </a:r>
            <a:r>
              <a:rPr lang="en-US"/>
              <a:t> </a:t>
            </a:r>
            <a:r>
              <a:rPr lang="en-US" err="1"/>
              <a:t>critères</a:t>
            </a:r>
            <a:r>
              <a:rPr lang="en-US"/>
              <a:t> </a:t>
            </a:r>
            <a:r>
              <a:rPr lang="en-US" err="1"/>
              <a:t>implicites</a:t>
            </a:r>
            <a:r>
              <a:rPr lang="en-US"/>
              <a:t>.</a:t>
            </a:r>
            <a:br>
              <a:rPr lang="en-US"/>
            </a:br>
            <a:r>
              <a:rPr lang="en-US"/>
              <a:t> Il </a:t>
            </a:r>
            <a:r>
              <a:rPr lang="en-US" err="1"/>
              <a:t>craint</a:t>
            </a:r>
            <a:r>
              <a:rPr lang="en-US"/>
              <a:t> que </a:t>
            </a:r>
            <a:r>
              <a:rPr lang="en-US" err="1"/>
              <a:t>ces</a:t>
            </a:r>
            <a:r>
              <a:rPr lang="en-US"/>
              <a:t> données </a:t>
            </a:r>
            <a:r>
              <a:rPr lang="en-US" err="1"/>
              <a:t>servent</a:t>
            </a:r>
            <a:r>
              <a:rPr lang="en-US"/>
              <a:t> à le </a:t>
            </a:r>
            <a:r>
              <a:rPr lang="en-US" err="1"/>
              <a:t>surveiller</a:t>
            </a:r>
            <a:r>
              <a:rPr lang="en-US"/>
              <a:t>, le classer, </a:t>
            </a:r>
            <a:r>
              <a:rPr lang="en-US" err="1"/>
              <a:t>voire</a:t>
            </a:r>
            <a:r>
              <a:rPr lang="en-US"/>
              <a:t> </a:t>
            </a:r>
            <a:r>
              <a:rPr lang="en-US" err="1"/>
              <a:t>restreindre</a:t>
            </a:r>
            <a:r>
              <a:rPr lang="en-US"/>
              <a:t> son </a:t>
            </a:r>
            <a:r>
              <a:rPr lang="en-US" err="1"/>
              <a:t>accès</a:t>
            </a:r>
            <a:r>
              <a:rPr lang="en-US"/>
              <a:t> à la </a:t>
            </a:r>
            <a:r>
              <a:rPr lang="en-US" err="1"/>
              <a:t>plateforme</a:t>
            </a:r>
            <a:r>
              <a:rPr lang="en-US"/>
              <a:t>.</a:t>
            </a:r>
            <a:br>
              <a:rPr lang="en-US"/>
            </a:br>
            <a:r>
              <a:rPr lang="en-US"/>
              <a:t> </a:t>
            </a:r>
            <a:r>
              <a:rPr lang="en-US" err="1"/>
              <a:t>Même</a:t>
            </a:r>
            <a:r>
              <a:rPr lang="en-US"/>
              <a:t> </a:t>
            </a:r>
            <a:r>
              <a:rPr lang="en-US" err="1"/>
              <a:t>lorsqu’il</a:t>
            </a:r>
            <a:r>
              <a:rPr lang="en-US"/>
              <a:t> </a:t>
            </a:r>
            <a:r>
              <a:rPr lang="en-US" err="1"/>
              <a:t>désactive</a:t>
            </a:r>
            <a:r>
              <a:rPr lang="en-US"/>
              <a:t> </a:t>
            </a:r>
            <a:r>
              <a:rPr lang="en-US" err="1"/>
              <a:t>l’application</a:t>
            </a:r>
            <a:r>
              <a:rPr lang="en-US"/>
              <a:t>, Bob a le sentiment que </a:t>
            </a:r>
            <a:r>
              <a:rPr lang="en-US" err="1"/>
              <a:t>ses</a:t>
            </a:r>
            <a:r>
              <a:rPr lang="en-US"/>
              <a:t> faits et </a:t>
            </a:r>
            <a:r>
              <a:rPr lang="en-US" err="1"/>
              <a:t>gestes</a:t>
            </a:r>
            <a:r>
              <a:rPr lang="en-US"/>
              <a:t> </a:t>
            </a:r>
            <a:r>
              <a:rPr lang="en-US" err="1"/>
              <a:t>restent</a:t>
            </a:r>
            <a:r>
              <a:rPr lang="en-US"/>
              <a:t> </a:t>
            </a:r>
            <a:r>
              <a:rPr lang="en-US" err="1"/>
              <a:t>traçables</a:t>
            </a:r>
            <a:r>
              <a:rPr lang="en-US"/>
              <a:t>, et que </a:t>
            </a:r>
            <a:r>
              <a:rPr lang="en-US" err="1"/>
              <a:t>ses</a:t>
            </a:r>
            <a:r>
              <a:rPr lang="en-US"/>
              <a:t> données </a:t>
            </a:r>
            <a:r>
              <a:rPr lang="en-US" err="1"/>
              <a:t>pourraient</a:t>
            </a:r>
            <a:r>
              <a:rPr lang="en-US"/>
              <a:t> </a:t>
            </a:r>
            <a:r>
              <a:rPr lang="en-US" err="1"/>
              <a:t>être</a:t>
            </a:r>
            <a:r>
              <a:rPr lang="en-US"/>
              <a:t> </a:t>
            </a:r>
            <a:r>
              <a:rPr lang="en-US" err="1"/>
              <a:t>utilisées</a:t>
            </a:r>
            <a:r>
              <a:rPr lang="en-US"/>
              <a:t> </a:t>
            </a:r>
            <a:r>
              <a:rPr lang="en-US" err="1"/>
              <a:t>contre</a:t>
            </a:r>
            <a:r>
              <a:rPr lang="en-US"/>
              <a:t> </a:t>
            </a:r>
            <a:r>
              <a:rPr lang="en-US" err="1"/>
              <a:t>lui</a:t>
            </a:r>
            <a:r>
              <a:rPr lang="en-US"/>
              <a:t> sans </a:t>
            </a:r>
            <a:r>
              <a:rPr lang="en-US" err="1"/>
              <a:t>qu’il</a:t>
            </a:r>
            <a:r>
              <a:rPr lang="en-US"/>
              <a:t> </a:t>
            </a:r>
            <a:r>
              <a:rPr lang="en-US" err="1"/>
              <a:t>en</a:t>
            </a:r>
            <a:r>
              <a:rPr lang="en-US"/>
              <a:t> </a:t>
            </a:r>
            <a:r>
              <a:rPr lang="en-US" err="1"/>
              <a:t>soit</a:t>
            </a:r>
            <a:r>
              <a:rPr lang="en-US"/>
              <a:t> </a:t>
            </a:r>
            <a:r>
              <a:rPr lang="en-US" err="1"/>
              <a:t>averti</a:t>
            </a:r>
            <a:r>
              <a:rPr lang="en-US"/>
              <a:t>.</a:t>
            </a:r>
          </a:p>
          <a:p>
            <a:endParaRPr lang="en-US"/>
          </a:p>
          <a:p>
            <a:r>
              <a:rPr lang="en-US" err="1"/>
              <a:t>Ces</a:t>
            </a:r>
            <a:r>
              <a:rPr lang="en-US"/>
              <a:t> deux </a:t>
            </a:r>
            <a:r>
              <a:rPr lang="en-US" err="1"/>
              <a:t>profils</a:t>
            </a:r>
            <a:r>
              <a:rPr lang="en-US"/>
              <a:t> </a:t>
            </a:r>
            <a:r>
              <a:rPr lang="en-US" err="1"/>
              <a:t>soulignent</a:t>
            </a:r>
            <a:r>
              <a:rPr lang="en-US"/>
              <a:t> des </a:t>
            </a:r>
            <a:r>
              <a:rPr lang="en-US" err="1"/>
              <a:t>besoins</a:t>
            </a:r>
            <a:r>
              <a:rPr lang="en-US"/>
              <a:t> critiques </a:t>
            </a:r>
            <a:r>
              <a:rPr lang="en-US" err="1"/>
              <a:t>en</a:t>
            </a:r>
            <a:r>
              <a:rPr lang="en-US"/>
              <a:t> matière de vie </a:t>
            </a:r>
            <a:r>
              <a:rPr lang="en-US" err="1"/>
              <a:t>privée</a:t>
            </a:r>
            <a:r>
              <a:rPr lang="en-US"/>
              <a:t> :</a:t>
            </a:r>
          </a:p>
          <a:p>
            <a:endParaRPr lang="en-US"/>
          </a:p>
          <a:p>
            <a:pPr marL="0" indent="0"/>
            <a:r>
              <a:rPr lang="en-US"/>
              <a:t>Alice a </a:t>
            </a:r>
            <a:r>
              <a:rPr lang="en-US" err="1"/>
              <a:t>besoin</a:t>
            </a:r>
            <a:r>
              <a:rPr lang="en-US"/>
              <a:t> de </a:t>
            </a:r>
            <a:r>
              <a:rPr lang="en-US" err="1"/>
              <a:t>protéger</a:t>
            </a:r>
            <a:r>
              <a:rPr lang="en-US"/>
              <a:t> </a:t>
            </a:r>
            <a:r>
              <a:rPr lang="en-US" err="1"/>
              <a:t>ses</a:t>
            </a:r>
            <a:r>
              <a:rPr lang="en-US"/>
              <a:t> </a:t>
            </a:r>
            <a:r>
              <a:rPr lang="en-US" err="1"/>
              <a:t>lieux</a:t>
            </a:r>
            <a:r>
              <a:rPr lang="en-US"/>
              <a:t> </a:t>
            </a:r>
            <a:r>
              <a:rPr lang="en-US" err="1"/>
              <a:t>sensibles</a:t>
            </a:r>
            <a:r>
              <a:rPr lang="en-US"/>
              <a:t> et </a:t>
            </a:r>
            <a:r>
              <a:rPr lang="en-US" err="1"/>
              <a:t>ses</a:t>
            </a:r>
            <a:r>
              <a:rPr lang="en-US"/>
              <a:t> routines </a:t>
            </a:r>
            <a:r>
              <a:rPr lang="en-US" err="1"/>
              <a:t>personnelles</a:t>
            </a:r>
            <a:r>
              <a:rPr lang="en-US"/>
              <a:t> pour </a:t>
            </a:r>
            <a:r>
              <a:rPr lang="en-US" err="1"/>
              <a:t>éviter</a:t>
            </a:r>
            <a:r>
              <a:rPr lang="en-US"/>
              <a:t> tout </a:t>
            </a:r>
            <a:r>
              <a:rPr lang="en-US" err="1"/>
              <a:t>risque</a:t>
            </a:r>
            <a:r>
              <a:rPr lang="en-US"/>
              <a:t> </a:t>
            </a:r>
            <a:r>
              <a:rPr lang="en-US" err="1"/>
              <a:t>d’identification</a:t>
            </a:r>
            <a:r>
              <a:rPr lang="en-US"/>
              <a:t> </a:t>
            </a:r>
            <a:r>
              <a:rPr lang="en-US" err="1"/>
              <a:t>ou</a:t>
            </a:r>
            <a:r>
              <a:rPr lang="en-US"/>
              <a:t> de traçage.</a:t>
            </a:r>
          </a:p>
          <a:p>
            <a:pPr marL="0" indent="0"/>
            <a:r>
              <a:rPr lang="en-US"/>
              <a:t>Bob, quant à </a:t>
            </a:r>
            <a:r>
              <a:rPr lang="en-US" err="1"/>
              <a:t>lui</a:t>
            </a:r>
            <a:r>
              <a:rPr lang="en-US"/>
              <a:t>, </a:t>
            </a:r>
            <a:r>
              <a:rPr lang="en-US" err="1"/>
              <a:t>veut</a:t>
            </a:r>
            <a:r>
              <a:rPr lang="en-US"/>
              <a:t> </a:t>
            </a:r>
            <a:r>
              <a:rPr lang="en-US" err="1"/>
              <a:t>garder</a:t>
            </a:r>
            <a:r>
              <a:rPr lang="en-US"/>
              <a:t> le </a:t>
            </a:r>
            <a:r>
              <a:rPr lang="en-US" err="1"/>
              <a:t>contrôle</a:t>
            </a:r>
            <a:r>
              <a:rPr lang="en-US"/>
              <a:t> sur </a:t>
            </a:r>
            <a:r>
              <a:rPr lang="en-US" err="1"/>
              <a:t>ses</a:t>
            </a:r>
            <a:r>
              <a:rPr lang="en-US"/>
              <a:t> données de </a:t>
            </a:r>
            <a:r>
              <a:rPr lang="en-US" err="1"/>
              <a:t>trajet</a:t>
            </a:r>
            <a:r>
              <a:rPr lang="en-US"/>
              <a:t>, </a:t>
            </a:r>
            <a:r>
              <a:rPr lang="en-US" err="1"/>
              <a:t>séparer</a:t>
            </a:r>
            <a:r>
              <a:rPr lang="en-US"/>
              <a:t> </a:t>
            </a:r>
            <a:r>
              <a:rPr lang="en-US" err="1"/>
              <a:t>sa</a:t>
            </a:r>
            <a:r>
              <a:rPr lang="en-US"/>
              <a:t> vie </a:t>
            </a:r>
            <a:r>
              <a:rPr lang="en-US" err="1"/>
              <a:t>professionnelle</a:t>
            </a:r>
            <a:r>
              <a:rPr lang="en-US"/>
              <a:t> de </a:t>
            </a:r>
            <a:r>
              <a:rPr lang="en-US" err="1"/>
              <a:t>sa</a:t>
            </a:r>
            <a:r>
              <a:rPr lang="en-US"/>
              <a:t> vie </a:t>
            </a:r>
            <a:r>
              <a:rPr lang="en-US" err="1"/>
              <a:t>personnelle</a:t>
            </a:r>
            <a:r>
              <a:rPr lang="en-US"/>
              <a:t>, et </a:t>
            </a:r>
            <a:r>
              <a:rPr lang="en-US" err="1"/>
              <a:t>éviter</a:t>
            </a:r>
            <a:r>
              <a:rPr lang="en-US"/>
              <a:t> d’être </a:t>
            </a:r>
            <a:r>
              <a:rPr lang="en-US" err="1"/>
              <a:t>surveillé</a:t>
            </a:r>
            <a:r>
              <a:rPr lang="en-US"/>
              <a:t> </a:t>
            </a:r>
            <a:r>
              <a:rPr lang="en-US" err="1"/>
              <a:t>en</a:t>
            </a:r>
            <a:r>
              <a:rPr lang="en-US"/>
              <a:t> permanence par des </a:t>
            </a:r>
            <a:r>
              <a:rPr lang="en-US" err="1"/>
              <a:t>algorithmes</a:t>
            </a:r>
            <a:r>
              <a:rPr lang="en-US"/>
              <a:t>.</a:t>
            </a:r>
          </a:p>
          <a:p>
            <a:pPr marL="0" indent="0"/>
            <a:endParaRPr lang="en-US"/>
          </a:p>
          <a:p>
            <a:pPr marL="0" indent="0">
              <a:buFont typeface="Calibri,Sans-Serif"/>
            </a:pPr>
            <a:endParaRPr lang="en-US"/>
          </a:p>
        </p:txBody>
      </p:sp>
    </p:spTree>
    <p:extLst>
      <p:ext uri="{BB962C8B-B14F-4D97-AF65-F5344CB8AC3E}">
        <p14:creationId xmlns:p14="http://schemas.microsoft.com/office/powerpoint/2010/main" val="173670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type="tx">
  <p:cSld name="TITLE_AND_BODY">
    <p:spTree>
      <p:nvGrpSpPr>
        <p:cNvPr id="1" name="Shape 21"/>
        <p:cNvGrpSpPr/>
        <p:nvPr/>
      </p:nvGrpSpPr>
      <p:grpSpPr>
        <a:xfrm>
          <a:off x="0" y="0"/>
          <a:ext cx="0" cy="0"/>
          <a:chOff x="0" y="0"/>
          <a:chExt cx="0" cy="0"/>
        </a:xfrm>
      </p:grpSpPr>
      <p:pic>
        <p:nvPicPr>
          <p:cNvPr id="22" name="Google Shape;22;p2"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23" name="Google Shape;23;p2"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24" name="Google Shape;24;p2"/>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25" name="Google Shape;25;p2"/>
          <p:cNvSpPr txBox="1">
            <a:spLocks noGrp="1"/>
          </p:cNvSpPr>
          <p:nvPr>
            <p:ph type="title"/>
          </p:nvPr>
        </p:nvSpPr>
        <p:spPr>
          <a:xfrm>
            <a:off x="914400" y="2130427"/>
            <a:ext cx="10363200" cy="1470026"/>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26" name="Google Shape;26;p2"/>
          <p:cNvSpPr txBox="1">
            <a:spLocks noGrp="1"/>
          </p:cNvSpPr>
          <p:nvPr>
            <p:ph type="body" idx="1"/>
          </p:nvPr>
        </p:nvSpPr>
        <p:spPr>
          <a:xfrm>
            <a:off x="1828800" y="3886200"/>
            <a:ext cx="85344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600"/>
              </a:spcBef>
              <a:spcAft>
                <a:spcPts val="0"/>
              </a:spcAft>
              <a:buClr>
                <a:srgbClr val="888888"/>
              </a:buClr>
              <a:buSzPts val="2600"/>
              <a:buFont typeface="Calibri"/>
              <a:buNone/>
              <a:defRPr sz="2600">
                <a:solidFill>
                  <a:srgbClr val="888888"/>
                </a:solidFill>
              </a:defRPr>
            </a:lvl1pPr>
            <a:lvl2pPr marL="914400" lvl="1" indent="-228600" algn="ctr">
              <a:lnSpc>
                <a:spcPct val="100000"/>
              </a:lnSpc>
              <a:spcBef>
                <a:spcPts val="600"/>
              </a:spcBef>
              <a:spcAft>
                <a:spcPts val="0"/>
              </a:spcAft>
              <a:buClr>
                <a:srgbClr val="888888"/>
              </a:buClr>
              <a:buSzPts val="2600"/>
              <a:buFont typeface="Calibri"/>
              <a:buNone/>
              <a:defRPr sz="2600">
                <a:solidFill>
                  <a:srgbClr val="888888"/>
                </a:solidFill>
              </a:defRPr>
            </a:lvl2pPr>
            <a:lvl3pPr marL="1371600" lvl="2" indent="-228600" algn="ctr">
              <a:lnSpc>
                <a:spcPct val="100000"/>
              </a:lnSpc>
              <a:spcBef>
                <a:spcPts val="600"/>
              </a:spcBef>
              <a:spcAft>
                <a:spcPts val="0"/>
              </a:spcAft>
              <a:buClr>
                <a:srgbClr val="888888"/>
              </a:buClr>
              <a:buSzPts val="2600"/>
              <a:buFont typeface="Calibri"/>
              <a:buNone/>
              <a:defRPr sz="2600">
                <a:solidFill>
                  <a:srgbClr val="888888"/>
                </a:solidFill>
              </a:defRPr>
            </a:lvl3pPr>
            <a:lvl4pPr marL="1828800" lvl="3" indent="-228600" algn="ctr">
              <a:lnSpc>
                <a:spcPct val="100000"/>
              </a:lnSpc>
              <a:spcBef>
                <a:spcPts val="600"/>
              </a:spcBef>
              <a:spcAft>
                <a:spcPts val="0"/>
              </a:spcAft>
              <a:buClr>
                <a:srgbClr val="888888"/>
              </a:buClr>
              <a:buSzPts val="2600"/>
              <a:buFont typeface="Calibri"/>
              <a:buNone/>
              <a:defRPr sz="2600">
                <a:solidFill>
                  <a:srgbClr val="888888"/>
                </a:solidFill>
              </a:defRPr>
            </a:lvl4pPr>
            <a:lvl5pPr marL="2286000" lvl="4" indent="-228600" algn="ctr">
              <a:lnSpc>
                <a:spcPct val="100000"/>
              </a:lnSpc>
              <a:spcBef>
                <a:spcPts val="600"/>
              </a:spcBef>
              <a:spcAft>
                <a:spcPts val="0"/>
              </a:spcAft>
              <a:buClr>
                <a:srgbClr val="888888"/>
              </a:buClr>
              <a:buSzPts val="2600"/>
              <a:buFont typeface="Calibri"/>
              <a:buNone/>
              <a:defRPr sz="2600">
                <a:solidFill>
                  <a:srgbClr val="888888"/>
                </a:solidFill>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27" name="Google Shape;27;p2"/>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re seul">
  <p:cSld name="Titre seul">
    <p:spTree>
      <p:nvGrpSpPr>
        <p:cNvPr id="1" name="Shape 145"/>
        <p:cNvGrpSpPr/>
        <p:nvPr/>
      </p:nvGrpSpPr>
      <p:grpSpPr>
        <a:xfrm>
          <a:off x="0" y="0"/>
          <a:ext cx="0" cy="0"/>
          <a:chOff x="0" y="0"/>
          <a:chExt cx="0" cy="0"/>
        </a:xfrm>
      </p:grpSpPr>
      <p:pic>
        <p:nvPicPr>
          <p:cNvPr id="146" name="Google Shape;146;p12"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47" name="Google Shape;147;p12"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48" name="Google Shape;148;p12"/>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49" name="Google Shape;149;p12"/>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12"/>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1" name="Google Shape;151;p12"/>
          <p:cNvSpPr/>
          <p:nvPr/>
        </p:nvSpPr>
        <p:spPr>
          <a:xfrm>
            <a:off x="-12700" y="1016000"/>
            <a:ext cx="6007101" cy="109538"/>
          </a:xfrm>
          <a:prstGeom prst="rect">
            <a:avLst/>
          </a:prstGeom>
          <a:solidFill>
            <a:srgbClr val="B53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12"/>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12"/>
          <p:cNvSpPr txBox="1">
            <a:spLocks noGrp="1"/>
          </p:cNvSpPr>
          <p:nvPr>
            <p:ph type="title"/>
          </p:nvPr>
        </p:nvSpPr>
        <p:spPr>
          <a:xfrm>
            <a:off x="609600" y="274639"/>
            <a:ext cx="10972800" cy="561976"/>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54" name="Google Shape;154;p12"/>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ide">
  <p:cSld name="Vide">
    <p:spTree>
      <p:nvGrpSpPr>
        <p:cNvPr id="1" name="Shape 155"/>
        <p:cNvGrpSpPr/>
        <p:nvPr/>
      </p:nvGrpSpPr>
      <p:grpSpPr>
        <a:xfrm>
          <a:off x="0" y="0"/>
          <a:ext cx="0" cy="0"/>
          <a:chOff x="0" y="0"/>
          <a:chExt cx="0" cy="0"/>
        </a:xfrm>
      </p:grpSpPr>
      <p:pic>
        <p:nvPicPr>
          <p:cNvPr id="156" name="Google Shape;156;p13"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57" name="Google Shape;157;p13"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58" name="Google Shape;158;p13"/>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59" name="Google Shape;159;p13"/>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0" name="Google Shape;160;p13"/>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1" name="Google Shape;161;p13"/>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Disposition personnalisée">
  <p:cSld name="Disposition personnalisée">
    <p:spTree>
      <p:nvGrpSpPr>
        <p:cNvPr id="1" name="Shape 162"/>
        <p:cNvGrpSpPr/>
        <p:nvPr/>
      </p:nvGrpSpPr>
      <p:grpSpPr>
        <a:xfrm>
          <a:off x="0" y="0"/>
          <a:ext cx="0" cy="0"/>
          <a:chOff x="0" y="0"/>
          <a:chExt cx="0" cy="0"/>
        </a:xfrm>
      </p:grpSpPr>
      <p:pic>
        <p:nvPicPr>
          <p:cNvPr id="163" name="Google Shape;163;p14"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64" name="Google Shape;164;p14"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65" name="Google Shape;165;p14"/>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66" name="Google Shape;166;p1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ntenu avec légende">
  <p:cSld name="Contenu avec légende">
    <p:spTree>
      <p:nvGrpSpPr>
        <p:cNvPr id="1" name="Shape 167"/>
        <p:cNvGrpSpPr/>
        <p:nvPr/>
      </p:nvGrpSpPr>
      <p:grpSpPr>
        <a:xfrm>
          <a:off x="0" y="0"/>
          <a:ext cx="0" cy="0"/>
          <a:chOff x="0" y="0"/>
          <a:chExt cx="0" cy="0"/>
        </a:xfrm>
      </p:grpSpPr>
      <p:pic>
        <p:nvPicPr>
          <p:cNvPr id="168" name="Google Shape;168;p15"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69" name="Google Shape;169;p15"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70" name="Google Shape;170;p15"/>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71" name="Google Shape;171;p15"/>
          <p:cNvSpPr txBox="1">
            <a:spLocks noGrp="1"/>
          </p:cNvSpPr>
          <p:nvPr>
            <p:ph type="title"/>
          </p:nvPr>
        </p:nvSpPr>
        <p:spPr>
          <a:xfrm>
            <a:off x="609601" y="273050"/>
            <a:ext cx="4011084"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72" name="Google Shape;172;p15"/>
          <p:cNvSpPr txBox="1">
            <a:spLocks noGrp="1"/>
          </p:cNvSpPr>
          <p:nvPr>
            <p:ph type="body" idx="1"/>
          </p:nvPr>
        </p:nvSpPr>
        <p:spPr>
          <a:xfrm>
            <a:off x="4766733" y="273050"/>
            <a:ext cx="6815667" cy="5853114"/>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000000"/>
              </a:buClr>
              <a:buSzPts val="3200"/>
              <a:buFont typeface="Calibri"/>
              <a:buChar char="•"/>
              <a:defRPr sz="3200"/>
            </a:lvl1pPr>
            <a:lvl2pPr marL="914400" lvl="1" indent="-431800" algn="l">
              <a:lnSpc>
                <a:spcPct val="100000"/>
              </a:lnSpc>
              <a:spcBef>
                <a:spcPts val="700"/>
              </a:spcBef>
              <a:spcAft>
                <a:spcPts val="0"/>
              </a:spcAft>
              <a:buClr>
                <a:srgbClr val="000000"/>
              </a:buClr>
              <a:buSzPts val="3200"/>
              <a:buFont typeface="Calibri"/>
              <a:buChar char="•"/>
              <a:defRPr sz="3200"/>
            </a:lvl2pPr>
            <a:lvl3pPr marL="1371600" lvl="2" indent="-431800" algn="l">
              <a:lnSpc>
                <a:spcPct val="100000"/>
              </a:lnSpc>
              <a:spcBef>
                <a:spcPts val="700"/>
              </a:spcBef>
              <a:spcAft>
                <a:spcPts val="0"/>
              </a:spcAft>
              <a:buClr>
                <a:srgbClr val="000000"/>
              </a:buClr>
              <a:buSzPts val="3200"/>
              <a:buFont typeface="Calibri"/>
              <a:buChar char="•"/>
              <a:defRPr sz="3200"/>
            </a:lvl3pPr>
            <a:lvl4pPr marL="1828800" lvl="3" indent="-431800" algn="l">
              <a:lnSpc>
                <a:spcPct val="100000"/>
              </a:lnSpc>
              <a:spcBef>
                <a:spcPts val="700"/>
              </a:spcBef>
              <a:spcAft>
                <a:spcPts val="0"/>
              </a:spcAft>
              <a:buClr>
                <a:srgbClr val="000000"/>
              </a:buClr>
              <a:buSzPts val="3200"/>
              <a:buFont typeface="Calibri"/>
              <a:buChar char="•"/>
              <a:defRPr sz="3200"/>
            </a:lvl4pPr>
            <a:lvl5pPr marL="2286000" lvl="4" indent="-431800" algn="l">
              <a:lnSpc>
                <a:spcPct val="100000"/>
              </a:lnSpc>
              <a:spcBef>
                <a:spcPts val="700"/>
              </a:spcBef>
              <a:spcAft>
                <a:spcPts val="0"/>
              </a:spcAft>
              <a:buClr>
                <a:srgbClr val="000000"/>
              </a:buClr>
              <a:buSzPts val="3200"/>
              <a:buFont typeface="Calibri"/>
              <a:buChar char="•"/>
              <a:defRPr sz="3200"/>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73" name="Google Shape;173;p15"/>
          <p:cNvSpPr txBox="1">
            <a:spLocks noGrp="1"/>
          </p:cNvSpPr>
          <p:nvPr>
            <p:ph type="body" idx="2"/>
          </p:nvPr>
        </p:nvSpPr>
        <p:spPr>
          <a:xfrm>
            <a:off x="609600" y="1435101"/>
            <a:ext cx="401108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74" name="Google Shape;174;p15"/>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Image avec légende">
  <p:cSld name="Image avec légende">
    <p:spTree>
      <p:nvGrpSpPr>
        <p:cNvPr id="1" name="Shape 175"/>
        <p:cNvGrpSpPr/>
        <p:nvPr/>
      </p:nvGrpSpPr>
      <p:grpSpPr>
        <a:xfrm>
          <a:off x="0" y="0"/>
          <a:ext cx="0" cy="0"/>
          <a:chOff x="0" y="0"/>
          <a:chExt cx="0" cy="0"/>
        </a:xfrm>
      </p:grpSpPr>
      <p:pic>
        <p:nvPicPr>
          <p:cNvPr id="176" name="Google Shape;176;p16"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77" name="Google Shape;177;p16"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78" name="Google Shape;178;p16"/>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79" name="Google Shape;179;p16"/>
          <p:cNvSpPr txBox="1">
            <a:spLocks noGrp="1"/>
          </p:cNvSpPr>
          <p:nvPr>
            <p:ph type="title"/>
          </p:nvPr>
        </p:nvSpPr>
        <p:spPr>
          <a:xfrm>
            <a:off x="2389716" y="4800600"/>
            <a:ext cx="73152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80" name="Google Shape;180;p16"/>
          <p:cNvSpPr>
            <a:spLocks noGrp="1"/>
          </p:cNvSpPr>
          <p:nvPr>
            <p:ph type="pic" idx="2"/>
          </p:nvPr>
        </p:nvSpPr>
        <p:spPr>
          <a:xfrm>
            <a:off x="2389716" y="612775"/>
            <a:ext cx="7315201" cy="4114800"/>
          </a:xfrm>
          <a:prstGeom prst="rect">
            <a:avLst/>
          </a:prstGeom>
          <a:noFill/>
          <a:ln>
            <a:noFill/>
          </a:ln>
        </p:spPr>
      </p:sp>
      <p:sp>
        <p:nvSpPr>
          <p:cNvPr id="181" name="Google Shape;181;p16"/>
          <p:cNvSpPr txBox="1">
            <a:spLocks noGrp="1"/>
          </p:cNvSpPr>
          <p:nvPr>
            <p:ph type="body" idx="1"/>
          </p:nvPr>
        </p:nvSpPr>
        <p:spPr>
          <a:xfrm>
            <a:off x="2389716" y="5367337"/>
            <a:ext cx="73152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Calibri"/>
              <a:buNone/>
              <a:defRPr sz="1400"/>
            </a:lvl1pPr>
            <a:lvl2pPr marL="914400" lvl="1" indent="-228600" algn="l">
              <a:lnSpc>
                <a:spcPct val="100000"/>
              </a:lnSpc>
              <a:spcBef>
                <a:spcPts val="300"/>
              </a:spcBef>
              <a:spcAft>
                <a:spcPts val="0"/>
              </a:spcAft>
              <a:buClr>
                <a:srgbClr val="000000"/>
              </a:buClr>
              <a:buSzPts val="1400"/>
              <a:buFont typeface="Calibri"/>
              <a:buNone/>
              <a:defRPr sz="1400"/>
            </a:lvl2pPr>
            <a:lvl3pPr marL="1371600" lvl="2" indent="-228600" algn="l">
              <a:lnSpc>
                <a:spcPct val="100000"/>
              </a:lnSpc>
              <a:spcBef>
                <a:spcPts val="300"/>
              </a:spcBef>
              <a:spcAft>
                <a:spcPts val="0"/>
              </a:spcAft>
              <a:buClr>
                <a:srgbClr val="000000"/>
              </a:buClr>
              <a:buSzPts val="1400"/>
              <a:buFont typeface="Calibri"/>
              <a:buNone/>
              <a:defRPr sz="1400"/>
            </a:lvl3pPr>
            <a:lvl4pPr marL="1828800" lvl="3" indent="-228600" algn="l">
              <a:lnSpc>
                <a:spcPct val="100000"/>
              </a:lnSpc>
              <a:spcBef>
                <a:spcPts val="300"/>
              </a:spcBef>
              <a:spcAft>
                <a:spcPts val="0"/>
              </a:spcAft>
              <a:buClr>
                <a:srgbClr val="000000"/>
              </a:buClr>
              <a:buSzPts val="1400"/>
              <a:buFont typeface="Calibri"/>
              <a:buNone/>
              <a:defRPr sz="1400"/>
            </a:lvl4pPr>
            <a:lvl5pPr marL="2286000" lvl="4" indent="-228600" algn="l">
              <a:lnSpc>
                <a:spcPct val="100000"/>
              </a:lnSpc>
              <a:spcBef>
                <a:spcPts val="300"/>
              </a:spcBef>
              <a:spcAft>
                <a:spcPts val="0"/>
              </a:spcAft>
              <a:buClr>
                <a:srgbClr val="000000"/>
              </a:buClr>
              <a:buSzPts val="1400"/>
              <a:buFont typeface="Calibri"/>
              <a:buNone/>
              <a:defRPr sz="1400"/>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82" name="Google Shape;182;p16"/>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1 - Titre">
  <p:cSld name="1_1 - Titre">
    <p:spTree>
      <p:nvGrpSpPr>
        <p:cNvPr id="1" name="Shape 183"/>
        <p:cNvGrpSpPr/>
        <p:nvPr/>
      </p:nvGrpSpPr>
      <p:grpSpPr>
        <a:xfrm>
          <a:off x="0" y="0"/>
          <a:ext cx="0" cy="0"/>
          <a:chOff x="0" y="0"/>
          <a:chExt cx="0" cy="0"/>
        </a:xfrm>
      </p:grpSpPr>
      <p:pic>
        <p:nvPicPr>
          <p:cNvPr id="184" name="Google Shape;184;p17"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85" name="Google Shape;185;p17"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86" name="Google Shape;186;p17"/>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87" name="Google Shape;187;p17"/>
          <p:cNvSpPr txBox="1">
            <a:spLocks noGrp="1"/>
          </p:cNvSpPr>
          <p:nvPr>
            <p:ph type="body" idx="1"/>
          </p:nvPr>
        </p:nvSpPr>
        <p:spPr>
          <a:xfrm>
            <a:off x="1007535" y="2607982"/>
            <a:ext cx="10225618" cy="898526"/>
          </a:xfrm>
          <a:prstGeom prst="rect">
            <a:avLst/>
          </a:prstGeom>
          <a:noFill/>
          <a:ln>
            <a:noFill/>
          </a:ln>
        </p:spPr>
        <p:txBody>
          <a:bodyPr spcFirstLastPara="1" wrap="square" lIns="45700" tIns="45700" rIns="45700" bIns="45700" anchor="ctr" anchorCtr="0">
            <a:normAutofit/>
          </a:bodyPr>
          <a:lstStyle>
            <a:lvl1pPr marL="457200" lvl="0" indent="-228600" algn="ctr">
              <a:lnSpc>
                <a:spcPct val="100000"/>
              </a:lnSpc>
              <a:spcBef>
                <a:spcPts val="600"/>
              </a:spcBef>
              <a:spcAft>
                <a:spcPts val="0"/>
              </a:spcAft>
              <a:buClr>
                <a:srgbClr val="000000"/>
              </a:buClr>
              <a:buSzPts val="2800"/>
              <a:buFont typeface="Calibri"/>
              <a:buNone/>
              <a:defRPr cap="none"/>
            </a:lvl1pPr>
            <a:lvl2pPr marL="914400" lvl="1" indent="-228600" algn="ctr">
              <a:lnSpc>
                <a:spcPct val="100000"/>
              </a:lnSpc>
              <a:spcBef>
                <a:spcPts val="600"/>
              </a:spcBef>
              <a:spcAft>
                <a:spcPts val="0"/>
              </a:spcAft>
              <a:buClr>
                <a:srgbClr val="000000"/>
              </a:buClr>
              <a:buSzPts val="2800"/>
              <a:buFont typeface="Calibri"/>
              <a:buNone/>
              <a:defRPr cap="none"/>
            </a:lvl2pPr>
            <a:lvl3pPr marL="1371600" lvl="2" indent="-406400" algn="ctr">
              <a:lnSpc>
                <a:spcPct val="100000"/>
              </a:lnSpc>
              <a:spcBef>
                <a:spcPts val="600"/>
              </a:spcBef>
              <a:spcAft>
                <a:spcPts val="0"/>
              </a:spcAft>
              <a:buClr>
                <a:srgbClr val="000000"/>
              </a:buClr>
              <a:buSzPts val="2800"/>
              <a:buFont typeface="Calibri"/>
              <a:buChar char="•"/>
              <a:defRPr cap="none"/>
            </a:lvl3pPr>
            <a:lvl4pPr marL="1828800" lvl="3" indent="-406400" algn="ctr">
              <a:lnSpc>
                <a:spcPct val="100000"/>
              </a:lnSpc>
              <a:spcBef>
                <a:spcPts val="600"/>
              </a:spcBef>
              <a:spcAft>
                <a:spcPts val="0"/>
              </a:spcAft>
              <a:buClr>
                <a:srgbClr val="000000"/>
              </a:buClr>
              <a:buSzPts val="2800"/>
              <a:buFont typeface="Calibri"/>
              <a:buChar char="•"/>
              <a:defRPr cap="none"/>
            </a:lvl4pPr>
            <a:lvl5pPr marL="2286000" lvl="4" indent="-406400" algn="ctr">
              <a:lnSpc>
                <a:spcPct val="100000"/>
              </a:lnSpc>
              <a:spcBef>
                <a:spcPts val="600"/>
              </a:spcBef>
              <a:spcAft>
                <a:spcPts val="0"/>
              </a:spcAft>
              <a:buClr>
                <a:srgbClr val="000000"/>
              </a:buClr>
              <a:buSzPts val="2800"/>
              <a:buFont typeface="Calibri"/>
              <a:buChar char="•"/>
              <a:defRPr cap="none"/>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88" name="Google Shape;188;p17"/>
          <p:cNvSpPr txBox="1"/>
          <p:nvPr/>
        </p:nvSpPr>
        <p:spPr>
          <a:xfrm rot="-3309586">
            <a:off x="11731109" y="5295148"/>
            <a:ext cx="425498" cy="1338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00"/>
              <a:buFont typeface="Calibri"/>
              <a:buNone/>
            </a:pPr>
            <a:r>
              <a:rPr lang="en-US" sz="300" b="0" i="0" u="none" strike="noStrike" cap="none">
                <a:solidFill>
                  <a:srgbClr val="000000"/>
                </a:solidFill>
                <a:latin typeface="Calibri"/>
                <a:ea typeface="Calibri"/>
                <a:cs typeface="Calibri"/>
                <a:sym typeface="Calibri"/>
              </a:rPr>
              <a:t>Modèle Réf BT.D46.E</a:t>
            </a:r>
            <a:endParaRPr/>
          </a:p>
        </p:txBody>
      </p:sp>
      <p:sp>
        <p:nvSpPr>
          <p:cNvPr id="189" name="Google Shape;189;p17"/>
          <p:cNvSpPr/>
          <p:nvPr/>
        </p:nvSpPr>
        <p:spPr>
          <a:xfrm>
            <a:off x="1742154" y="6409873"/>
            <a:ext cx="6274087" cy="326767"/>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90" name="Google Shape;190;p17"/>
          <p:cNvSpPr txBox="1">
            <a:spLocks noGrp="1"/>
          </p:cNvSpPr>
          <p:nvPr>
            <p:ph type="body" idx="2"/>
          </p:nvPr>
        </p:nvSpPr>
        <p:spPr>
          <a:xfrm>
            <a:off x="1007536" y="3524903"/>
            <a:ext cx="10225617" cy="898526"/>
          </a:xfrm>
          <a:prstGeom prst="rect">
            <a:avLst/>
          </a:prstGeom>
          <a:noFill/>
          <a:ln>
            <a:noFill/>
          </a:ln>
        </p:spPr>
        <p:txBody>
          <a:bodyPr spcFirstLastPara="1" wrap="square" lIns="45700" tIns="45700" rIns="45700" bIns="45700" anchor="ctr" anchorCtr="0">
            <a:normAutofit/>
          </a:bodyPr>
          <a:lstStyle>
            <a:lvl1pPr marL="457200" lvl="0" indent="-228600" algn="ctr">
              <a:lnSpc>
                <a:spcPct val="100000"/>
              </a:lnSpc>
              <a:spcBef>
                <a:spcPts val="300"/>
              </a:spcBef>
              <a:spcAft>
                <a:spcPts val="0"/>
              </a:spcAft>
              <a:buClr>
                <a:srgbClr val="000000"/>
              </a:buClr>
              <a:buSzPts val="1400"/>
              <a:buFont typeface="Calibri"/>
              <a:buNone/>
              <a:defRPr sz="1400" cap="none"/>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pic>
        <p:nvPicPr>
          <p:cNvPr id="191" name="Google Shape;191;p17" descr="Image 13"/>
          <p:cNvPicPr preferRelativeResize="0"/>
          <p:nvPr/>
        </p:nvPicPr>
        <p:blipFill rotWithShape="1">
          <a:blip r:embed="rId4">
            <a:alphaModFix/>
          </a:blip>
          <a:srcRect/>
          <a:stretch/>
        </p:blipFill>
        <p:spPr>
          <a:xfrm>
            <a:off x="5234744" y="6323436"/>
            <a:ext cx="1260492" cy="568922"/>
          </a:xfrm>
          <a:prstGeom prst="rect">
            <a:avLst/>
          </a:prstGeom>
          <a:noFill/>
          <a:ln>
            <a:noFill/>
          </a:ln>
        </p:spPr>
      </p:pic>
      <p:pic>
        <p:nvPicPr>
          <p:cNvPr id="192" name="Google Shape;192;p17" descr="Image 16"/>
          <p:cNvPicPr preferRelativeResize="0"/>
          <p:nvPr/>
        </p:nvPicPr>
        <p:blipFill rotWithShape="1">
          <a:blip r:embed="rId5">
            <a:alphaModFix/>
          </a:blip>
          <a:srcRect/>
          <a:stretch/>
        </p:blipFill>
        <p:spPr>
          <a:xfrm>
            <a:off x="2481027" y="6383906"/>
            <a:ext cx="1279449" cy="408579"/>
          </a:xfrm>
          <a:prstGeom prst="rect">
            <a:avLst/>
          </a:prstGeom>
          <a:noFill/>
          <a:ln>
            <a:noFill/>
          </a:ln>
        </p:spPr>
      </p:pic>
      <p:pic>
        <p:nvPicPr>
          <p:cNvPr id="193" name="Google Shape;193;p17" descr="Image 9"/>
          <p:cNvPicPr preferRelativeResize="0"/>
          <p:nvPr/>
        </p:nvPicPr>
        <p:blipFill rotWithShape="1">
          <a:blip r:embed="rId6">
            <a:alphaModFix/>
          </a:blip>
          <a:srcRect/>
          <a:stretch/>
        </p:blipFill>
        <p:spPr>
          <a:xfrm>
            <a:off x="8609228" y="6423392"/>
            <a:ext cx="676256" cy="369094"/>
          </a:xfrm>
          <a:prstGeom prst="rect">
            <a:avLst/>
          </a:prstGeom>
          <a:noFill/>
          <a:ln>
            <a:noFill/>
          </a:ln>
        </p:spPr>
      </p:pic>
      <p:sp>
        <p:nvSpPr>
          <p:cNvPr id="194" name="Google Shape;194;p1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body">
  <p:cSld name="Title and body">
    <p:spTree>
      <p:nvGrpSpPr>
        <p:cNvPr id="1" name="Shape 195"/>
        <p:cNvGrpSpPr/>
        <p:nvPr/>
      </p:nvGrpSpPr>
      <p:grpSpPr>
        <a:xfrm>
          <a:off x="0" y="0"/>
          <a:ext cx="0" cy="0"/>
          <a:chOff x="0" y="0"/>
          <a:chExt cx="0" cy="0"/>
        </a:xfrm>
      </p:grpSpPr>
      <p:pic>
        <p:nvPicPr>
          <p:cNvPr id="196" name="Google Shape;196;p18"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97" name="Google Shape;197;p18"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98" name="Google Shape;198;p18"/>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99" name="Google Shape;199;p18"/>
          <p:cNvSpPr/>
          <p:nvPr/>
        </p:nvSpPr>
        <p:spPr>
          <a:xfrm>
            <a:off x="0" y="-1"/>
            <a:ext cx="12192000" cy="650402"/>
          </a:xfrm>
          <a:prstGeom prst="rect">
            <a:avLst/>
          </a:prstGeom>
          <a:solidFill>
            <a:srgbClr val="E7E6E6"/>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grpSp>
        <p:nvGrpSpPr>
          <p:cNvPr id="200" name="Google Shape;200;p18"/>
          <p:cNvGrpSpPr/>
          <p:nvPr/>
        </p:nvGrpSpPr>
        <p:grpSpPr>
          <a:xfrm>
            <a:off x="1107189" y="1588341"/>
            <a:ext cx="994352" cy="61103"/>
            <a:chOff x="-1" y="-1"/>
            <a:chExt cx="994351" cy="61102"/>
          </a:xfrm>
        </p:grpSpPr>
        <p:sp>
          <p:nvSpPr>
            <p:cNvPr id="201" name="Google Shape;201;p18"/>
            <p:cNvSpPr/>
            <p:nvPr/>
          </p:nvSpPr>
          <p:spPr>
            <a:xfrm rot="-5400000">
              <a:off x="715227" y="-218022"/>
              <a:ext cx="61102" cy="497145"/>
            </a:xfrm>
            <a:prstGeom prst="rect">
              <a:avLst/>
            </a:prstGeom>
            <a:solidFill>
              <a:schemeClr val="accent3"/>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202" name="Google Shape;202;p18"/>
            <p:cNvSpPr/>
            <p:nvPr/>
          </p:nvSpPr>
          <p:spPr>
            <a:xfrm rot="-5400000">
              <a:off x="220124" y="-220125"/>
              <a:ext cx="61102" cy="501351"/>
            </a:xfrm>
            <a:prstGeom prst="rect">
              <a:avLst/>
            </a:prstGeom>
            <a:solidFill>
              <a:srgbClr val="0000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grpSp>
      <p:sp>
        <p:nvSpPr>
          <p:cNvPr id="203" name="Google Shape;203;p18"/>
          <p:cNvSpPr txBox="1">
            <a:spLocks noGrp="1"/>
          </p:cNvSpPr>
          <p:nvPr>
            <p:ph type="title"/>
          </p:nvPr>
        </p:nvSpPr>
        <p:spPr>
          <a:xfrm>
            <a:off x="972600" y="1758200"/>
            <a:ext cx="10251600" cy="713601"/>
          </a:xfrm>
          <a:prstGeom prst="rect">
            <a:avLst/>
          </a:prstGeom>
          <a:noFill/>
          <a:ln>
            <a:noFill/>
          </a:ln>
        </p:spPr>
        <p:txBody>
          <a:bodyPr spcFirstLastPara="1" wrap="square" lIns="91400" tIns="91400" rIns="91400" bIns="91400" anchor="t" anchorCtr="0">
            <a:normAutofit/>
          </a:bodyPr>
          <a:lstStyle>
            <a:lvl1pPr lvl="0" algn="ctr">
              <a:lnSpc>
                <a:spcPct val="100000"/>
              </a:lnSpc>
              <a:spcBef>
                <a:spcPts val="0"/>
              </a:spcBef>
              <a:spcAft>
                <a:spcPts val="0"/>
              </a:spcAft>
              <a:buClr>
                <a:srgbClr val="44546A"/>
              </a:buClr>
              <a:buSzPts val="3400"/>
              <a:buFont typeface="Calibri"/>
              <a:buNone/>
              <a:defRPr sz="3400">
                <a:solidFill>
                  <a:srgbClr val="44546A"/>
                </a:solidFill>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204" name="Google Shape;204;p18"/>
          <p:cNvSpPr txBox="1">
            <a:spLocks noGrp="1"/>
          </p:cNvSpPr>
          <p:nvPr>
            <p:ph type="body" idx="1"/>
          </p:nvPr>
        </p:nvSpPr>
        <p:spPr>
          <a:xfrm>
            <a:off x="972600" y="2771832"/>
            <a:ext cx="10251600" cy="3014802"/>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0"/>
              </a:spcBef>
              <a:spcAft>
                <a:spcPts val="0"/>
              </a:spcAft>
              <a:buClr>
                <a:srgbClr val="000000"/>
              </a:buClr>
              <a:buSzPts val="2600"/>
              <a:buFont typeface="Calibri"/>
              <a:buChar char="●"/>
              <a:defRPr sz="2600"/>
            </a:lvl1pPr>
            <a:lvl2pPr marL="914400" lvl="1" indent="-393700" algn="l">
              <a:lnSpc>
                <a:spcPct val="100000"/>
              </a:lnSpc>
              <a:spcBef>
                <a:spcPts val="0"/>
              </a:spcBef>
              <a:spcAft>
                <a:spcPts val="0"/>
              </a:spcAft>
              <a:buClr>
                <a:srgbClr val="000000"/>
              </a:buClr>
              <a:buSzPts val="2600"/>
              <a:buFont typeface="Calibri"/>
              <a:buChar char="○"/>
              <a:defRPr sz="2600"/>
            </a:lvl2pPr>
            <a:lvl3pPr marL="1371600" lvl="2" indent="-393700" algn="l">
              <a:lnSpc>
                <a:spcPct val="100000"/>
              </a:lnSpc>
              <a:spcBef>
                <a:spcPts val="0"/>
              </a:spcBef>
              <a:spcAft>
                <a:spcPts val="0"/>
              </a:spcAft>
              <a:buClr>
                <a:srgbClr val="000000"/>
              </a:buClr>
              <a:buSzPts val="2600"/>
              <a:buFont typeface="Calibri"/>
              <a:buChar char="■"/>
              <a:defRPr sz="2600"/>
            </a:lvl3pPr>
            <a:lvl4pPr marL="1828800" lvl="3" indent="-393700" algn="l">
              <a:lnSpc>
                <a:spcPct val="100000"/>
              </a:lnSpc>
              <a:spcBef>
                <a:spcPts val="0"/>
              </a:spcBef>
              <a:spcAft>
                <a:spcPts val="0"/>
              </a:spcAft>
              <a:buClr>
                <a:srgbClr val="000000"/>
              </a:buClr>
              <a:buSzPts val="2600"/>
              <a:buFont typeface="Calibri"/>
              <a:buChar char="●"/>
              <a:defRPr sz="2600"/>
            </a:lvl4pPr>
            <a:lvl5pPr marL="2286000" lvl="4" indent="-393700" algn="l">
              <a:lnSpc>
                <a:spcPct val="100000"/>
              </a:lnSpc>
              <a:spcBef>
                <a:spcPts val="0"/>
              </a:spcBef>
              <a:spcAft>
                <a:spcPts val="0"/>
              </a:spcAft>
              <a:buClr>
                <a:srgbClr val="000000"/>
              </a:buClr>
              <a:buSzPts val="2600"/>
              <a:buFont typeface="Calibri"/>
              <a:buChar char="○"/>
              <a:defRPr sz="2600"/>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205" name="Google Shape;205;p18"/>
          <p:cNvSpPr txBox="1">
            <a:spLocks noGrp="1"/>
          </p:cNvSpPr>
          <p:nvPr>
            <p:ph type="sldNum" idx="12"/>
          </p:nvPr>
        </p:nvSpPr>
        <p:spPr>
          <a:xfrm>
            <a:off x="11720018" y="6405418"/>
            <a:ext cx="393319" cy="380234"/>
          </a:xfrm>
          <a:prstGeom prst="rect">
            <a:avLst/>
          </a:prstGeom>
          <a:noFill/>
          <a:ln>
            <a:noFill/>
          </a:ln>
        </p:spPr>
        <p:txBody>
          <a:bodyPr spcFirstLastPara="1" wrap="square" lIns="91400" tIns="91400" rIns="91400" bIns="914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4" name="Rectangle 3"/>
          <p:cNvSpPr/>
          <p:nvPr/>
        </p:nvSpPr>
        <p:spPr>
          <a:xfrm>
            <a:off x="0" y="6308726"/>
            <a:ext cx="1219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Calibri"/>
            </a:endParaRPr>
          </a:p>
        </p:txBody>
      </p:sp>
      <p:sp>
        <p:nvSpPr>
          <p:cNvPr id="5" name="Rectangle 4"/>
          <p:cNvSpPr/>
          <p:nvPr/>
        </p:nvSpPr>
        <p:spPr>
          <a:xfrm>
            <a:off x="-10583" y="0"/>
            <a:ext cx="12192001"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Calibri"/>
            </a:endParaRPr>
          </a:p>
        </p:txBody>
      </p:sp>
      <p:sp>
        <p:nvSpPr>
          <p:cNvPr id="6" name="Rectangle 5"/>
          <p:cNvSpPr/>
          <p:nvPr/>
        </p:nvSpPr>
        <p:spPr>
          <a:xfrm>
            <a:off x="-12699" y="1016000"/>
            <a:ext cx="6007100" cy="109538"/>
          </a:xfrm>
          <a:prstGeom prst="rect">
            <a:avLst/>
          </a:prstGeom>
          <a:solidFill>
            <a:srgbClr val="B539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a:solidFill>
                <a:prstClr val="white"/>
              </a:solidFill>
              <a:latin typeface="Calibri"/>
            </a:endParaRPr>
          </a:p>
        </p:txBody>
      </p:sp>
      <p:sp>
        <p:nvSpPr>
          <p:cNvPr id="8" name="Entrée manuelle 10"/>
          <p:cNvSpPr/>
          <p:nvPr userDrawn="1"/>
        </p:nvSpPr>
        <p:spPr>
          <a:xfrm flipH="1">
            <a:off x="0" y="6248400"/>
            <a:ext cx="12192000" cy="609600"/>
          </a:xfrm>
          <a:prstGeom prst="flowChartManualInpu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fr-FR" sz="1400">
              <a:solidFill>
                <a:prstClr val="white"/>
              </a:solidFill>
              <a:latin typeface="Calibri"/>
            </a:endParaRPr>
          </a:p>
        </p:txBody>
      </p:sp>
      <p:pic>
        <p:nvPicPr>
          <p:cNvPr id="9" name="symbole-blanc.png" descr="/Users/scraveir/Documents/Fichiers/Travaux en cours/logo UPPA/groupe de travail 2014/logo définitif 1/logos génériques/png/symbole/symbole-blan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651" y="6255386"/>
            <a:ext cx="1200149" cy="620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userDrawn="1"/>
        </p:nvSpPr>
        <p:spPr>
          <a:xfrm>
            <a:off x="11658600" y="6438900"/>
            <a:ext cx="28786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fr-FR" sz="1400">
              <a:solidFill>
                <a:prstClr val="white"/>
              </a:solidFill>
              <a:latin typeface="Calibri"/>
            </a:endParaRPr>
          </a:p>
        </p:txBody>
      </p:sp>
      <p:sp>
        <p:nvSpPr>
          <p:cNvPr id="11" name="Espace réservé du numéro de diapositive 20"/>
          <p:cNvSpPr txBox="1">
            <a:spLocks/>
          </p:cNvSpPr>
          <p:nvPr userDrawn="1"/>
        </p:nvSpPr>
        <p:spPr>
          <a:xfrm>
            <a:off x="9144000" y="6356351"/>
            <a:ext cx="2844800" cy="365125"/>
          </a:xfrm>
          <a:prstGeom prst="rect">
            <a:avLst/>
          </a:prstGeom>
        </p:spPr>
        <p:txBody>
          <a:bodyPr anchor="ctr"/>
          <a:lstStyle>
            <a:defPPr>
              <a:defRPr lang="fr-FR"/>
            </a:defPPr>
            <a:lvl1pPr algn="r"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pPr eaLnBrk="1" hangingPunct="1">
              <a:defRPr/>
            </a:pPr>
            <a:fld id="{ABD49C1B-EB35-694F-900A-CEBA527E945A}" type="slidenum">
              <a:rPr lang="fr-FR" sz="900" smtClean="0">
                <a:solidFill>
                  <a:srgbClr val="898989"/>
                </a:solidFill>
                <a:latin typeface="Calibri" charset="0"/>
              </a:rPr>
              <a:pPr eaLnBrk="1" hangingPunct="1">
                <a:defRPr/>
              </a:pPr>
              <a:t>‹N°›</a:t>
            </a:fld>
            <a:endParaRPr lang="fr-FR" sz="900" dirty="0">
              <a:solidFill>
                <a:srgbClr val="898989"/>
              </a:solidFill>
              <a:latin typeface="Calibri" charset="0"/>
            </a:endParaRPr>
          </a:p>
        </p:txBody>
      </p:sp>
      <p:sp>
        <p:nvSpPr>
          <p:cNvPr id="12" name="ZoneTexte 9"/>
          <p:cNvSpPr txBox="1">
            <a:spLocks noChangeArrowheads="1"/>
          </p:cNvSpPr>
          <p:nvPr userDrawn="1"/>
        </p:nvSpPr>
        <p:spPr bwMode="auto">
          <a:xfrm>
            <a:off x="1331965" y="6414736"/>
            <a:ext cx="734906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defRPr/>
            </a:pPr>
            <a:r>
              <a:rPr lang="fr-FR" sz="1600" b="1" dirty="0">
                <a:solidFill>
                  <a:prstClr val="white"/>
                </a:solidFill>
                <a:latin typeface="Calibri" charset="0"/>
              </a:rPr>
              <a:t>Données à caractère personnel et objets connectés</a:t>
            </a:r>
            <a:endParaRPr lang="fr-FR" sz="1600" b="1" i="1" dirty="0">
              <a:solidFill>
                <a:prstClr val="white"/>
              </a:solidFill>
              <a:latin typeface="Calibri" charset="0"/>
            </a:endParaRPr>
          </a:p>
        </p:txBody>
      </p:sp>
      <p:sp>
        <p:nvSpPr>
          <p:cNvPr id="13" name="ZoneTexte 11"/>
          <p:cNvSpPr txBox="1">
            <a:spLocks noChangeArrowheads="1"/>
          </p:cNvSpPr>
          <p:nvPr userDrawn="1"/>
        </p:nvSpPr>
        <p:spPr bwMode="auto">
          <a:xfrm>
            <a:off x="10322985" y="6391276"/>
            <a:ext cx="1297516"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defRPr/>
            </a:pPr>
            <a:r>
              <a:rPr lang="fr-FR" sz="1200" i="1">
                <a:solidFill>
                  <a:prstClr val="white"/>
                </a:solidFill>
                <a:latin typeface="Calibri" charset="0"/>
              </a:rPr>
              <a:t>11/04/2014</a:t>
            </a:r>
            <a:endParaRPr lang="fr-FR" sz="1200">
              <a:solidFill>
                <a:srgbClr val="184A7C"/>
              </a:solidFill>
              <a:latin typeface="Calibri" charset="0"/>
            </a:endParaRPr>
          </a:p>
        </p:txBody>
      </p:sp>
      <p:pic>
        <p:nvPicPr>
          <p:cNvPr id="14" name="Image 21519"/>
          <p:cNvPicPr>
            <a:picLocks noChangeAspect="1" noChangeArrowheads="1"/>
          </p:cNvPicPr>
          <p:nvPr userDrawn="1"/>
        </p:nvPicPr>
        <p:blipFill>
          <a:blip r:embed="rId3">
            <a:clrChange>
              <a:clrFrom>
                <a:srgbClr val="E0ECE1"/>
              </a:clrFrom>
              <a:clrTo>
                <a:srgbClr val="E0ECE1">
                  <a:alpha val="0"/>
                </a:srgbClr>
              </a:clrTo>
            </a:clrChange>
            <a:extLst>
              <a:ext uri="{28A0092B-C50C-407E-A947-70E740481C1C}">
                <a14:useLocalDpi xmlns:a14="http://schemas.microsoft.com/office/drawing/2010/main" val="0"/>
              </a:ext>
            </a:extLst>
          </a:blip>
          <a:srcRect/>
          <a:stretch>
            <a:fillRect/>
          </a:stretch>
        </p:blipFill>
        <p:spPr bwMode="auto">
          <a:xfrm>
            <a:off x="10974918" y="161925"/>
            <a:ext cx="971549" cy="67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828801" y="274638"/>
            <a:ext cx="8669867" cy="562074"/>
          </a:xfrm>
        </p:spPr>
        <p:txBody>
          <a:bodyPr>
            <a:normAutofit/>
          </a:bodyPr>
          <a:lstStyle>
            <a:lvl1pPr>
              <a:lnSpc>
                <a:spcPct val="75000"/>
              </a:lnSpc>
              <a:defRPr sz="3600" b="0">
                <a:solidFill>
                  <a:schemeClr val="tx1"/>
                </a:solidFill>
              </a:defRPr>
            </a:lvl1pPr>
          </a:lstStyle>
          <a:p>
            <a:r>
              <a:rPr lang="fr-FR" dirty="0"/>
              <a:t>Modifiez le style du titre</a:t>
            </a:r>
          </a:p>
        </p:txBody>
      </p:sp>
      <p:sp>
        <p:nvSpPr>
          <p:cNvPr id="3" name="Espace réservé du contenu 2"/>
          <p:cNvSpPr>
            <a:spLocks noGrp="1"/>
          </p:cNvSpPr>
          <p:nvPr>
            <p:ph idx="1"/>
          </p:nvPr>
        </p:nvSpPr>
        <p:spPr>
          <a:xfrm>
            <a:off x="598021" y="1066800"/>
            <a:ext cx="10972800" cy="5105400"/>
          </a:xfrm>
        </p:spPr>
        <p:txBody>
          <a:bodyPr/>
          <a:lstStyle>
            <a:lvl1pPr marL="342900" indent="-342900">
              <a:buFontTx/>
              <a:buBlip>
                <a:blip r:embed="rId4"/>
              </a:buBlip>
              <a:defRPr sz="2800">
                <a:solidFill>
                  <a:schemeClr val="tx1"/>
                </a:solidFill>
              </a:defRPr>
            </a:lvl1pPr>
            <a:lvl2pPr marL="533400" indent="-285750">
              <a:buFontTx/>
              <a:buBlip>
                <a:blip r:embed="rId5"/>
              </a:buBlip>
              <a:defRPr sz="2600">
                <a:solidFill>
                  <a:schemeClr val="tx1"/>
                </a:solidFill>
              </a:defRPr>
            </a:lvl2pPr>
            <a:lvl3pPr marL="717550" indent="-266700">
              <a:buFontTx/>
              <a:buBlip>
                <a:blip r:embed="rId6"/>
              </a:buBlip>
              <a:defRPr>
                <a:solidFill>
                  <a:schemeClr val="tx1"/>
                </a:solidFill>
              </a:defRPr>
            </a:lvl3pPr>
            <a:lvl4pPr marL="987425" indent="-228600">
              <a:buFontTx/>
              <a:buBlip>
                <a:blip r:embed="rId7"/>
              </a:buBlip>
              <a:defRPr>
                <a:solidFill>
                  <a:schemeClr val="tx1"/>
                </a:solidFill>
              </a:defRPr>
            </a:lvl4pPr>
            <a:lvl5pPr marL="1246188" indent="-228600">
              <a:buFontTx/>
              <a:buBlip>
                <a:blip r:embed="rId8"/>
              </a:buBlip>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Zone de texte 7"/>
          <p:cNvSpPr txBox="1"/>
          <p:nvPr userDrawn="1"/>
        </p:nvSpPr>
        <p:spPr>
          <a:xfrm>
            <a:off x="10899390" y="485710"/>
            <a:ext cx="1119141" cy="952500"/>
          </a:xfrm>
          <a:prstGeom prst="rect">
            <a:avLst/>
          </a:prstGeom>
          <a:noFill/>
          <a:ln>
            <a:noFill/>
          </a:ln>
          <a:effectLst>
            <a:glow rad="101600">
              <a:srgbClr val="8064A2">
                <a:satMod val="175000"/>
                <a:alpha val="40000"/>
              </a:srgbClr>
            </a:glow>
          </a:effectLst>
          <a:extLst>
            <a:ext uri="{C572A759-6A51-4108-AA02-DFA0A04FC94B}">
              <ma14:wrappingTextBoxFlag xmlns:ma14="http://schemas.microsoft.com/office/mac/drawingml/2011/main" xmlns=""/>
            </a:ext>
          </a:ex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GB" sz="1800" b="1" kern="0" dirty="0">
                <a:solidFill>
                  <a:srgbClr val="13898F"/>
                </a:solidFill>
                <a:latin typeface="Abadi MT Condensed Extra Bold"/>
                <a:ea typeface="ＭＳ 明朝"/>
                <a:cs typeface="Abadi MT Condensed Extra Bold"/>
              </a:rPr>
              <a:t>LIUPPA</a:t>
            </a:r>
            <a:endParaRPr lang="fr-FR" sz="1800" b="1" kern="0" dirty="0">
              <a:solidFill>
                <a:srgbClr val="13898F"/>
              </a:solidFill>
              <a:latin typeface="Abadi MT Condensed Extra Bold"/>
              <a:ea typeface="ＭＳ 明朝"/>
              <a:cs typeface="Abadi MT Condensed Extra Bold"/>
            </a:endParaRPr>
          </a:p>
        </p:txBody>
      </p:sp>
      <p:pic>
        <p:nvPicPr>
          <p:cNvPr id="15" name="Image 2">
            <a:extLst>
              <a:ext uri="{FF2B5EF4-FFF2-40B4-BE49-F238E27FC236}">
                <a16:creationId xmlns:a16="http://schemas.microsoft.com/office/drawing/2014/main" id="{B4DAD1C7-7149-5340-959F-725D4DAF587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58923"/>
          <a:stretch/>
        </p:blipFill>
        <p:spPr bwMode="auto">
          <a:xfrm>
            <a:off x="133353" y="149954"/>
            <a:ext cx="169544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131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6200000">
            <a:off x="-2709984" y="2887785"/>
            <a:ext cx="6680200" cy="1260232"/>
          </a:xfrm>
          <a:prstGeom prst="rect">
            <a:avLst/>
          </a:prstGeom>
          <a:solidFill>
            <a:srgbClr val="AD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defTabSz="457200" fontAlgn="auto">
              <a:spcBef>
                <a:spcPts val="0"/>
              </a:spcBef>
              <a:spcAft>
                <a:spcPts val="0"/>
              </a:spcAft>
            </a:pPr>
            <a:endParaRPr lang="fr-FR" sz="1400">
              <a:solidFill>
                <a:schemeClr val="lt1"/>
              </a:solidFill>
              <a:latin typeface="+mn-lt"/>
            </a:endParaRPr>
          </a:p>
        </p:txBody>
      </p:sp>
      <p:sp>
        <p:nvSpPr>
          <p:cNvPr id="5" name="Rectangle 3"/>
          <p:cNvSpPr>
            <a:spLocks noChangeArrowheads="1"/>
          </p:cNvSpPr>
          <p:nvPr userDrawn="1"/>
        </p:nvSpPr>
        <p:spPr bwMode="auto">
          <a:xfrm>
            <a:off x="1" y="0"/>
            <a:ext cx="9964616" cy="179388"/>
          </a:xfrm>
          <a:prstGeom prst="rect">
            <a:avLst/>
          </a:prstGeom>
          <a:solidFill>
            <a:srgbClr val="ADCB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defTabSz="457200" fontAlgn="auto">
              <a:spcBef>
                <a:spcPts val="0"/>
              </a:spcBef>
              <a:spcAft>
                <a:spcPts val="0"/>
              </a:spcAft>
            </a:pPr>
            <a:endParaRPr lang="fr-FR" sz="1400">
              <a:solidFill>
                <a:schemeClr val="lt1"/>
              </a:solidFill>
              <a:latin typeface="+mn-lt"/>
            </a:endParaRPr>
          </a:p>
        </p:txBody>
      </p:sp>
      <p:sp>
        <p:nvSpPr>
          <p:cNvPr id="6" name="Text Box 5"/>
          <p:cNvSpPr txBox="1">
            <a:spLocks noChangeArrowheads="1"/>
          </p:cNvSpPr>
          <p:nvPr userDrawn="1"/>
        </p:nvSpPr>
        <p:spPr bwMode="auto">
          <a:xfrm>
            <a:off x="57003" y="6200776"/>
            <a:ext cx="105830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fld id="{32144C53-44AF-2D42-BA31-D4FA6101A0E5}" type="datetime1">
              <a:rPr kumimoji="1" lang="en-US" sz="1400">
                <a:solidFill>
                  <a:srgbClr val="000000"/>
                </a:solidFill>
                <a:latin typeface="Century" charset="0"/>
                <a:cs typeface="Arial" charset="0"/>
              </a:rPr>
              <a:pPr algn="ctr">
                <a:defRPr/>
              </a:pPr>
              <a:t>10/24/25</a:t>
            </a:fld>
            <a:endParaRPr kumimoji="1" lang="en-US" sz="1400">
              <a:solidFill>
                <a:srgbClr val="000000"/>
              </a:solidFill>
              <a:latin typeface="Century" charset="0"/>
              <a:cs typeface="Arial" charset="0"/>
            </a:endParaRPr>
          </a:p>
          <a:p>
            <a:pPr algn="ctr">
              <a:defRPr/>
            </a:pPr>
            <a:r>
              <a:rPr kumimoji="1" lang="en-US" sz="1400">
                <a:solidFill>
                  <a:srgbClr val="000000"/>
                </a:solidFill>
                <a:latin typeface="Century" charset="0"/>
                <a:cs typeface="Arial" charset="0"/>
              </a:rPr>
              <a:t>Page </a:t>
            </a:r>
            <a:fld id="{AA829763-DC30-DA42-98B9-413A24B4F079}" type="slidenum">
              <a:rPr kumimoji="1" lang="en-US" sz="1400">
                <a:solidFill>
                  <a:srgbClr val="000000"/>
                </a:solidFill>
                <a:latin typeface="Century" charset="0"/>
                <a:cs typeface="Arial" charset="0"/>
              </a:rPr>
              <a:pPr algn="ctr">
                <a:defRPr/>
              </a:pPr>
              <a:t>‹N°›</a:t>
            </a:fld>
            <a:endParaRPr kumimoji="1" lang="en-US" sz="1400">
              <a:solidFill>
                <a:srgbClr val="000000"/>
              </a:solidFill>
              <a:latin typeface="Century" charset="0"/>
              <a:cs typeface="Arial" charset="0"/>
            </a:endParaRPr>
          </a:p>
        </p:txBody>
      </p:sp>
      <p:sp>
        <p:nvSpPr>
          <p:cNvPr id="7" name="Text Box 6"/>
          <p:cNvSpPr txBox="1">
            <a:spLocks noChangeArrowheads="1"/>
          </p:cNvSpPr>
          <p:nvPr userDrawn="1"/>
        </p:nvSpPr>
        <p:spPr bwMode="auto">
          <a:xfrm>
            <a:off x="2137510" y="42863"/>
            <a:ext cx="8747369"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endParaRPr kumimoji="1" lang="fr-FR" sz="2400">
              <a:solidFill>
                <a:srgbClr val="000000"/>
              </a:solidFill>
              <a:latin typeface="Century" charset="0"/>
            </a:endParaRPr>
          </a:p>
        </p:txBody>
      </p:sp>
      <p:sp>
        <p:nvSpPr>
          <p:cNvPr id="8" name="AutoShape 7"/>
          <p:cNvSpPr>
            <a:spLocks noChangeArrowheads="1"/>
          </p:cNvSpPr>
          <p:nvPr userDrawn="1"/>
        </p:nvSpPr>
        <p:spPr bwMode="white">
          <a:xfrm>
            <a:off x="820616" y="177801"/>
            <a:ext cx="7213600" cy="650875"/>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fr-FR" sz="2400">
              <a:solidFill>
                <a:srgbClr val="000000"/>
              </a:solidFill>
              <a:latin typeface="Times New Roman" charset="0"/>
              <a:ea typeface="ＭＳ Ｐゴシック" charset="0"/>
              <a:cs typeface="ＭＳ Ｐゴシック" charset="0"/>
            </a:endParaRPr>
          </a:p>
        </p:txBody>
      </p:sp>
      <p:sp>
        <p:nvSpPr>
          <p:cNvPr id="9" name="AutoShape 11"/>
          <p:cNvSpPr>
            <a:spLocks noChangeArrowheads="1"/>
          </p:cNvSpPr>
          <p:nvPr userDrawn="1"/>
        </p:nvSpPr>
        <p:spPr bwMode="auto">
          <a:xfrm>
            <a:off x="1436078" y="785813"/>
            <a:ext cx="10550769" cy="192087"/>
          </a:xfrm>
          <a:prstGeom prst="flowChartAlternateProcess">
            <a:avLst/>
          </a:prstGeom>
          <a:solidFill>
            <a:srgbClr val="0054A8"/>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eaLnBrk="0" hangingPunct="0"/>
            <a:endParaRPr kumimoji="1" lang="fr-FR" sz="2400" b="1">
              <a:solidFill>
                <a:srgbClr val="000000"/>
              </a:solidFill>
              <a:latin typeface="Garamond" charset="0"/>
              <a:ea typeface="ＭＳ Ｐゴシック" charset="0"/>
              <a:cs typeface="ＭＳ Ｐゴシック" charset="0"/>
            </a:endParaRPr>
          </a:p>
        </p:txBody>
      </p:sp>
      <p:sp>
        <p:nvSpPr>
          <p:cNvPr id="10" name="Rectangle 13"/>
          <p:cNvSpPr>
            <a:spLocks noChangeArrowheads="1"/>
          </p:cNvSpPr>
          <p:nvPr userDrawn="1"/>
        </p:nvSpPr>
        <p:spPr bwMode="auto">
          <a:xfrm>
            <a:off x="6031524" y="7211372"/>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spAutoFit/>
          </a:bodyPr>
          <a:lstStyle/>
          <a:p>
            <a:pPr eaLnBrk="0" hangingPunct="0"/>
            <a:endParaRPr kumimoji="1" lang="fr-FR" sz="2400" b="1">
              <a:solidFill>
                <a:srgbClr val="000000"/>
              </a:solidFill>
              <a:latin typeface="Garamond" charset="0"/>
              <a:ea typeface="ＭＳ Ｐゴシック" charset="0"/>
              <a:cs typeface="ＭＳ Ｐゴシック" charset="0"/>
            </a:endParaRPr>
          </a:p>
        </p:txBody>
      </p:sp>
      <p:sp>
        <p:nvSpPr>
          <p:cNvPr id="18" name="Content Placeholder 17"/>
          <p:cNvSpPr>
            <a:spLocks noGrp="1"/>
          </p:cNvSpPr>
          <p:nvPr>
            <p:ph sz="quarter" idx="10" hasCustomPrompt="1"/>
          </p:nvPr>
        </p:nvSpPr>
        <p:spPr>
          <a:xfrm>
            <a:off x="1436045" y="1000108"/>
            <a:ext cx="10550769" cy="5643562"/>
          </a:xfrm>
        </p:spPr>
        <p:txBody>
          <a:bodyPr/>
          <a:lstStyle>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9" name="Title 18"/>
          <p:cNvSpPr>
            <a:spLocks noGrp="1"/>
          </p:cNvSpPr>
          <p:nvPr>
            <p:ph type="title"/>
          </p:nvPr>
        </p:nvSpPr>
        <p:spPr>
          <a:xfrm>
            <a:off x="820579" y="214290"/>
            <a:ext cx="10673897" cy="511156"/>
          </a:xfrm>
        </p:spPr>
        <p:txBody>
          <a:bodyPr/>
          <a:lstStyle>
            <a:lvl1pPr algn="l">
              <a:defRPr sz="3600"/>
            </a:lvl1pPr>
          </a:lstStyle>
          <a:p>
            <a:r>
              <a:rPr lang="en-US" dirty="0"/>
              <a:t>Click to edit Master title style</a:t>
            </a:r>
            <a:endParaRPr lang="fr-FR" dirty="0"/>
          </a:p>
        </p:txBody>
      </p:sp>
      <p:pic>
        <p:nvPicPr>
          <p:cNvPr id="3" name="Picture 2">
            <a:extLst>
              <a:ext uri="{FF2B5EF4-FFF2-40B4-BE49-F238E27FC236}">
                <a16:creationId xmlns:a16="http://schemas.microsoft.com/office/drawing/2014/main" id="{BA3D9132-4B39-FE3D-19F1-7029ECE135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0961" y="15549"/>
            <a:ext cx="997409" cy="7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505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6200000">
            <a:off x="-2709984" y="2887784"/>
            <a:ext cx="6680200" cy="1260232"/>
          </a:xfrm>
          <a:prstGeom prst="rect">
            <a:avLst/>
          </a:prstGeom>
          <a:solidFill>
            <a:schemeClr val="bg2">
              <a:lumMod val="75000"/>
            </a:schemeClr>
          </a:solidFill>
          <a:ln w="12700">
            <a:noFill/>
            <a:miter lim="800000"/>
            <a:headEnd type="none" w="sm" len="sm"/>
            <a:tailEnd type="none" w="sm" len="sm"/>
          </a:ln>
          <a:effectLst/>
        </p:spPr>
        <p:txBody>
          <a:bodyPr wrap="none" anchor="ctr"/>
          <a:lstStyle/>
          <a:p>
            <a:pPr eaLnBrk="0" hangingPunct="0">
              <a:defRPr/>
            </a:pPr>
            <a:endParaRPr lang="fr-FR" sz="1400">
              <a:solidFill>
                <a:prstClr val="black"/>
              </a:solidFill>
            </a:endParaRPr>
          </a:p>
        </p:txBody>
      </p:sp>
      <p:sp>
        <p:nvSpPr>
          <p:cNvPr id="5" name="Rectangle 3"/>
          <p:cNvSpPr>
            <a:spLocks noChangeArrowheads="1"/>
          </p:cNvSpPr>
          <p:nvPr userDrawn="1"/>
        </p:nvSpPr>
        <p:spPr bwMode="auto">
          <a:xfrm>
            <a:off x="0" y="0"/>
            <a:ext cx="9964616" cy="179388"/>
          </a:xfrm>
          <a:prstGeom prst="rect">
            <a:avLst/>
          </a:prstGeom>
          <a:gradFill>
            <a:gsLst>
              <a:gs pos="0">
                <a:schemeClr val="bg2">
                  <a:lumMod val="75000"/>
                </a:schemeClr>
              </a:gs>
              <a:gs pos="100000">
                <a:schemeClr val="bg1">
                  <a:alpha val="41000"/>
                </a:schemeClr>
              </a:gs>
            </a:gsLst>
            <a:lin ang="0" scaled="1"/>
          </a:gradFill>
          <a:ln w="12700">
            <a:noFill/>
            <a:miter lim="800000"/>
            <a:headEnd type="none" w="sm" len="sm"/>
            <a:tailEnd type="none" w="sm" len="sm"/>
          </a:ln>
          <a:effectLst/>
        </p:spPr>
        <p:txBody>
          <a:bodyPr wrap="none" anchor="ctr"/>
          <a:lstStyle/>
          <a:p>
            <a:pPr algn="ctr" eaLnBrk="0" hangingPunct="0">
              <a:defRPr/>
            </a:pPr>
            <a:endParaRPr lang="fr-FR" sz="1400" b="0">
              <a:solidFill>
                <a:prstClr val="black"/>
              </a:solidFill>
            </a:endParaRPr>
          </a:p>
        </p:txBody>
      </p:sp>
      <p:sp>
        <p:nvSpPr>
          <p:cNvPr id="7" name="Text Box 5"/>
          <p:cNvSpPr txBox="1">
            <a:spLocks noChangeArrowheads="1"/>
          </p:cNvSpPr>
          <p:nvPr userDrawn="1"/>
        </p:nvSpPr>
        <p:spPr bwMode="auto">
          <a:xfrm>
            <a:off x="139558" y="6200775"/>
            <a:ext cx="893193" cy="490006"/>
          </a:xfrm>
          <a:prstGeom prst="rect">
            <a:avLst/>
          </a:prstGeom>
          <a:noFill/>
          <a:ln w="9525">
            <a:noFill/>
            <a:miter lim="800000"/>
            <a:headEnd/>
            <a:tailEnd/>
          </a:ln>
          <a:effectLst/>
        </p:spPr>
        <p:txBody>
          <a:bodyPr wrap="none">
            <a:spAutoFit/>
          </a:bodyPr>
          <a:lstStyle/>
          <a:p>
            <a:pPr algn="ctr" eaLnBrk="0" hangingPunct="0">
              <a:defRPr/>
            </a:pPr>
            <a:fld id="{A189025D-D1D7-4C80-8B16-AAE8D6C4D795}" type="datetime1">
              <a:rPr kumimoji="0" lang="en-US" sz="1292" b="0">
                <a:solidFill>
                  <a:prstClr val="black"/>
                </a:solidFill>
                <a:latin typeface="Century" pitchFamily="18" charset="0"/>
                <a:cs typeface="Arial" pitchFamily="34" charset="0"/>
              </a:rPr>
              <a:pPr algn="ctr" eaLnBrk="0" hangingPunct="0">
                <a:defRPr/>
              </a:pPr>
              <a:t>10/24/25</a:t>
            </a:fld>
            <a:endParaRPr kumimoji="0" lang="en-US" sz="1292" b="0">
              <a:solidFill>
                <a:prstClr val="black"/>
              </a:solidFill>
              <a:latin typeface="Century" pitchFamily="18" charset="0"/>
              <a:cs typeface="Arial" pitchFamily="34" charset="0"/>
            </a:endParaRPr>
          </a:p>
          <a:p>
            <a:pPr algn="ctr" eaLnBrk="0" hangingPunct="0">
              <a:defRPr/>
            </a:pPr>
            <a:r>
              <a:rPr kumimoji="0" lang="en-US" sz="1292" b="0">
                <a:solidFill>
                  <a:prstClr val="black"/>
                </a:solidFill>
                <a:latin typeface="Century" pitchFamily="18" charset="0"/>
                <a:cs typeface="Arial" pitchFamily="34" charset="0"/>
              </a:rPr>
              <a:t>Page </a:t>
            </a:r>
            <a:fld id="{8E71A464-F825-4A63-BF01-5A7039601B8E}" type="slidenum">
              <a:rPr kumimoji="0" lang="en-US" sz="1292" b="0">
                <a:solidFill>
                  <a:prstClr val="black"/>
                </a:solidFill>
                <a:latin typeface="Century" pitchFamily="18" charset="0"/>
                <a:cs typeface="Arial" pitchFamily="34" charset="0"/>
              </a:rPr>
              <a:pPr algn="ctr" eaLnBrk="0" hangingPunct="0">
                <a:defRPr/>
              </a:pPr>
              <a:t>‹N°›</a:t>
            </a:fld>
            <a:endParaRPr kumimoji="0" lang="en-US" sz="1292" b="0">
              <a:solidFill>
                <a:prstClr val="black"/>
              </a:solidFill>
              <a:latin typeface="Century" pitchFamily="18" charset="0"/>
              <a:cs typeface="Arial" pitchFamily="34" charset="0"/>
            </a:endParaRPr>
          </a:p>
        </p:txBody>
      </p:sp>
      <p:sp>
        <p:nvSpPr>
          <p:cNvPr id="8" name="Text Box 6"/>
          <p:cNvSpPr txBox="1">
            <a:spLocks noChangeArrowheads="1"/>
          </p:cNvSpPr>
          <p:nvPr userDrawn="1"/>
        </p:nvSpPr>
        <p:spPr bwMode="auto">
          <a:xfrm>
            <a:off x="2137508" y="42863"/>
            <a:ext cx="8745416" cy="307777"/>
          </a:xfrm>
          <a:prstGeom prst="rect">
            <a:avLst/>
          </a:prstGeom>
          <a:noFill/>
          <a:ln w="12700">
            <a:noFill/>
            <a:miter lim="800000"/>
            <a:headEnd type="none" w="sm" len="sm"/>
            <a:tailEnd type="none" w="sm" len="sm"/>
          </a:ln>
        </p:spPr>
        <p:txBody>
          <a:bodyPr>
            <a:spAutoFit/>
          </a:bodyPr>
          <a:lstStyle/>
          <a:p>
            <a:pPr eaLnBrk="0" hangingPunct="0">
              <a:defRPr/>
            </a:pPr>
            <a:endParaRPr lang="fr-FR" sz="1400" b="0">
              <a:solidFill>
                <a:prstClr val="black"/>
              </a:solidFill>
              <a:latin typeface="Century" pitchFamily="18" charset="0"/>
            </a:endParaRPr>
          </a:p>
        </p:txBody>
      </p:sp>
      <p:sp>
        <p:nvSpPr>
          <p:cNvPr id="9" name="AutoShape 7"/>
          <p:cNvSpPr>
            <a:spLocks noChangeArrowheads="1"/>
          </p:cNvSpPr>
          <p:nvPr userDrawn="1"/>
        </p:nvSpPr>
        <p:spPr bwMode="white">
          <a:xfrm>
            <a:off x="820616" y="177801"/>
            <a:ext cx="7213600" cy="650875"/>
          </a:xfrm>
          <a:prstGeom prst="roundRect">
            <a:avLst>
              <a:gd name="adj" fmla="val 50000"/>
            </a:avLst>
          </a:prstGeom>
          <a:solidFill>
            <a:schemeClr val="bg1"/>
          </a:solidFill>
          <a:ln w="9525">
            <a:noFill/>
            <a:round/>
            <a:headEnd/>
            <a:tailEnd/>
          </a:ln>
        </p:spPr>
        <p:txBody>
          <a:bodyPr wrap="none" anchor="ctr"/>
          <a:lstStyle/>
          <a:p>
            <a:pPr algn="ctr">
              <a:defRPr/>
            </a:pPr>
            <a:endParaRPr lang="fr-FR" sz="1400" b="0">
              <a:solidFill>
                <a:prstClr val="black"/>
              </a:solidFill>
              <a:latin typeface="Times New Roman" pitchFamily="18" charset="0"/>
              <a:cs typeface="Arial" pitchFamily="34" charset="0"/>
            </a:endParaRPr>
          </a:p>
        </p:txBody>
      </p:sp>
      <p:sp>
        <p:nvSpPr>
          <p:cNvPr id="12" name="AutoShape 11"/>
          <p:cNvSpPr>
            <a:spLocks noChangeArrowheads="1"/>
          </p:cNvSpPr>
          <p:nvPr userDrawn="1"/>
        </p:nvSpPr>
        <p:spPr bwMode="auto">
          <a:xfrm>
            <a:off x="1436078" y="785813"/>
            <a:ext cx="10550769" cy="192087"/>
          </a:xfrm>
          <a:prstGeom prst="flowChartAlternateProcess">
            <a:avLst/>
          </a:prstGeom>
          <a:solidFill>
            <a:srgbClr val="0054A8"/>
          </a:solidFill>
          <a:ln w="12700">
            <a:noFill/>
            <a:miter lim="800000"/>
            <a:headEnd type="none" w="sm" len="sm"/>
            <a:tailEnd type="none" w="sm" len="sm"/>
          </a:ln>
        </p:spPr>
        <p:txBody>
          <a:bodyPr wrap="none" anchor="ctr"/>
          <a:lstStyle/>
          <a:p>
            <a:pPr eaLnBrk="0" hangingPunct="0">
              <a:defRPr/>
            </a:pPr>
            <a:endParaRPr lang="fr-FR" sz="1400">
              <a:solidFill>
                <a:prstClr val="black"/>
              </a:solidFill>
            </a:endParaRPr>
          </a:p>
        </p:txBody>
      </p:sp>
      <p:sp>
        <p:nvSpPr>
          <p:cNvPr id="13" name="Rectangle 13"/>
          <p:cNvSpPr>
            <a:spLocks noChangeArrowheads="1"/>
          </p:cNvSpPr>
          <p:nvPr userDrawn="1"/>
        </p:nvSpPr>
        <p:spPr bwMode="auto">
          <a:xfrm>
            <a:off x="6033478" y="7288312"/>
            <a:ext cx="184731" cy="307777"/>
          </a:xfrm>
          <a:prstGeom prst="rect">
            <a:avLst/>
          </a:prstGeom>
          <a:noFill/>
          <a:ln w="12700">
            <a:noFill/>
            <a:miter lim="800000"/>
            <a:headEnd type="none" w="sm" len="sm"/>
            <a:tailEnd type="none" w="sm" len="sm"/>
          </a:ln>
        </p:spPr>
        <p:txBody>
          <a:bodyPr wrap="none" anchor="ctr">
            <a:spAutoFit/>
          </a:bodyPr>
          <a:lstStyle/>
          <a:p>
            <a:pPr eaLnBrk="0" hangingPunct="0">
              <a:defRPr/>
            </a:pPr>
            <a:endParaRPr lang="fr-FR" sz="1400">
              <a:solidFill>
                <a:prstClr val="black"/>
              </a:solidFill>
            </a:endParaRPr>
          </a:p>
        </p:txBody>
      </p:sp>
      <p:sp>
        <p:nvSpPr>
          <p:cNvPr id="18" name="Content Placeholder 17"/>
          <p:cNvSpPr>
            <a:spLocks noGrp="1"/>
          </p:cNvSpPr>
          <p:nvPr>
            <p:ph sz="quarter" idx="10"/>
          </p:nvPr>
        </p:nvSpPr>
        <p:spPr>
          <a:xfrm>
            <a:off x="1436045" y="1000108"/>
            <a:ext cx="10550769" cy="5643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9" name="Title 18"/>
          <p:cNvSpPr>
            <a:spLocks noGrp="1"/>
          </p:cNvSpPr>
          <p:nvPr>
            <p:ph type="title"/>
          </p:nvPr>
        </p:nvSpPr>
        <p:spPr>
          <a:xfrm>
            <a:off x="820579" y="214290"/>
            <a:ext cx="10673897" cy="511156"/>
          </a:xfrm>
        </p:spPr>
        <p:txBody>
          <a:bodyPr/>
          <a:lstStyle>
            <a:lvl1pPr algn="l">
              <a:defRPr sz="3323"/>
            </a:lvl1pPr>
          </a:lstStyle>
          <a:p>
            <a:r>
              <a:rPr lang="en-US" dirty="0"/>
              <a:t>Click to edit Master title style</a:t>
            </a:r>
            <a:endParaRPr lang="fr-FR" dirty="0"/>
          </a:p>
        </p:txBody>
      </p:sp>
      <p:pic>
        <p:nvPicPr>
          <p:cNvPr id="2" name="Google Shape;284;p1">
            <a:extLst>
              <a:ext uri="{FF2B5EF4-FFF2-40B4-BE49-F238E27FC236}">
                <a16:creationId xmlns:a16="http://schemas.microsoft.com/office/drawing/2014/main" id="{EA2F76C2-2461-69AC-9E20-9F8B612749AF}"/>
              </a:ext>
            </a:extLst>
          </p:cNvPr>
          <p:cNvPicPr preferRelativeResize="0"/>
          <p:nvPr userDrawn="1"/>
        </p:nvPicPr>
        <p:blipFill>
          <a:blip r:embed="rId2"/>
          <a:srcRect/>
          <a:stretch/>
        </p:blipFill>
        <p:spPr>
          <a:xfrm>
            <a:off x="81049" y="5841299"/>
            <a:ext cx="1085515" cy="256247"/>
          </a:xfrm>
          <a:prstGeom prst="rect">
            <a:avLst/>
          </a:prstGeom>
          <a:noFill/>
          <a:ln>
            <a:noFill/>
          </a:ln>
        </p:spPr>
      </p:pic>
      <p:pic>
        <p:nvPicPr>
          <p:cNvPr id="10" name="Picture 2">
            <a:extLst>
              <a:ext uri="{FF2B5EF4-FFF2-40B4-BE49-F238E27FC236}">
                <a16:creationId xmlns:a16="http://schemas.microsoft.com/office/drawing/2014/main" id="{3BE5A588-61AC-663A-A37E-6A68AF4127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90961" y="15549"/>
            <a:ext cx="997409" cy="7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2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_Titre et contenu">
  <p:cSld name="2_Titre et contenu">
    <p:spTree>
      <p:nvGrpSpPr>
        <p:cNvPr id="1" name="Shape 28"/>
        <p:cNvGrpSpPr/>
        <p:nvPr/>
      </p:nvGrpSpPr>
      <p:grpSpPr>
        <a:xfrm>
          <a:off x="0" y="0"/>
          <a:ext cx="0" cy="0"/>
          <a:chOff x="0" y="0"/>
          <a:chExt cx="0" cy="0"/>
        </a:xfrm>
      </p:grpSpPr>
      <p:pic>
        <p:nvPicPr>
          <p:cNvPr id="29" name="Google Shape;29;p3"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30" name="Google Shape;30;p3"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31" name="Google Shape;31;p3"/>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32" name="Google Shape;32;p3"/>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3" name="Google Shape;33;p3"/>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 name="Google Shape;34;p3"/>
          <p:cNvSpPr/>
          <p:nvPr/>
        </p:nvSpPr>
        <p:spPr>
          <a:xfrm>
            <a:off x="-12700" y="1016000"/>
            <a:ext cx="6007101" cy="109538"/>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 name="Google Shape;35;p3"/>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 name="Google Shape;36;p3"/>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7" name="Google Shape;37;p3" descr="symbole-blanc.png"/>
          <p:cNvPicPr preferRelativeResize="0"/>
          <p:nvPr/>
        </p:nvPicPr>
        <p:blipFill rotWithShape="1">
          <a:blip r:embed="rId4">
            <a:alphaModFix/>
          </a:blip>
          <a:srcRect/>
          <a:stretch/>
        </p:blipFill>
        <p:spPr>
          <a:xfrm>
            <a:off x="120651" y="6104687"/>
            <a:ext cx="1524001" cy="787401"/>
          </a:xfrm>
          <a:prstGeom prst="rect">
            <a:avLst/>
          </a:prstGeom>
          <a:noFill/>
          <a:ln>
            <a:noFill/>
          </a:ln>
        </p:spPr>
      </p:pic>
      <p:sp>
        <p:nvSpPr>
          <p:cNvPr id="38" name="Google Shape;38;p3"/>
          <p:cNvSpPr/>
          <p:nvPr/>
        </p:nvSpPr>
        <p:spPr>
          <a:xfrm>
            <a:off x="11658600" y="64389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 name="Google Shape;40;p3"/>
          <p:cNvSpPr txBox="1"/>
          <p:nvPr/>
        </p:nvSpPr>
        <p:spPr>
          <a:xfrm>
            <a:off x="10368704" y="6391276"/>
            <a:ext cx="1206077" cy="276959"/>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fld id="{B28D464A-8984-CD43-AE54-67831F3B3B86}" type="datetime1">
              <a:rPr lang="fr-FR" sz="1200" b="0" i="1" u="none" strike="noStrike" cap="none" smtClean="0">
                <a:solidFill>
                  <a:srgbClr val="FFFFFF"/>
                </a:solidFill>
                <a:latin typeface="Calibri"/>
                <a:ea typeface="Calibri"/>
                <a:cs typeface="Calibri"/>
                <a:sym typeface="Calibri"/>
              </a:rPr>
              <a:t>24/10/2025</a:t>
            </a:fld>
            <a:endParaRPr dirty="0"/>
          </a:p>
        </p:txBody>
      </p:sp>
      <p:sp>
        <p:nvSpPr>
          <p:cNvPr id="41" name="Google Shape;41;p3"/>
          <p:cNvSpPr txBox="1">
            <a:spLocks noGrp="1"/>
          </p:cNvSpPr>
          <p:nvPr>
            <p:ph type="title"/>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lvl1pPr lvl="0" algn="ctr">
              <a:lnSpc>
                <a:spcPct val="75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dirty="0"/>
          </a:p>
        </p:txBody>
      </p:sp>
      <p:sp>
        <p:nvSpPr>
          <p:cNvPr id="42" name="Google Shape;42;p3"/>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lang="fr-FR" dirty="0"/>
          </a:p>
        </p:txBody>
      </p:sp>
      <p:sp>
        <p:nvSpPr>
          <p:cNvPr id="39" name="Google Shape;39;p3"/>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900"/>
              <a:buFont typeface="Calibri"/>
              <a:buNone/>
              <a:defRPr sz="1000" b="0" cap="none" spc="0">
                <a:ln w="0"/>
                <a:solidFill>
                  <a:schemeClr val="tx1"/>
                </a:solidFill>
                <a:effectLst>
                  <a:outerShdw blurRad="38100" dist="19050" dir="2700000" algn="tl" rotWithShape="0">
                    <a:schemeClr val="dk1">
                      <a:alpha val="40000"/>
                    </a:schemeClr>
                  </a:outerShdw>
                </a:effectLst>
              </a:defRPr>
            </a:lvl1pPr>
            <a:lvl2pPr marL="0" lvl="1" indent="0" algn="r">
              <a:lnSpc>
                <a:spcPct val="100000"/>
              </a:lnSpc>
              <a:spcBef>
                <a:spcPts val="0"/>
              </a:spcBef>
              <a:spcAft>
                <a:spcPts val="0"/>
              </a:spcAft>
              <a:buClr>
                <a:srgbClr val="898989"/>
              </a:buClr>
              <a:buSzPts val="900"/>
              <a:buFont typeface="Calibri"/>
              <a:buNone/>
              <a:defRPr sz="900">
                <a:solidFill>
                  <a:srgbClr val="898989"/>
                </a:solidFill>
              </a:defRPr>
            </a:lvl2pPr>
            <a:lvl3pPr marL="0" lvl="2" indent="0" algn="r">
              <a:lnSpc>
                <a:spcPct val="100000"/>
              </a:lnSpc>
              <a:spcBef>
                <a:spcPts val="0"/>
              </a:spcBef>
              <a:spcAft>
                <a:spcPts val="0"/>
              </a:spcAft>
              <a:buClr>
                <a:srgbClr val="898989"/>
              </a:buClr>
              <a:buSzPts val="900"/>
              <a:buFont typeface="Calibri"/>
              <a:buNone/>
              <a:defRPr sz="900">
                <a:solidFill>
                  <a:srgbClr val="898989"/>
                </a:solidFill>
              </a:defRPr>
            </a:lvl3pPr>
            <a:lvl4pPr marL="0" lvl="3" indent="0" algn="r">
              <a:lnSpc>
                <a:spcPct val="100000"/>
              </a:lnSpc>
              <a:spcBef>
                <a:spcPts val="0"/>
              </a:spcBef>
              <a:spcAft>
                <a:spcPts val="0"/>
              </a:spcAft>
              <a:buClr>
                <a:srgbClr val="898989"/>
              </a:buClr>
              <a:buSzPts val="900"/>
              <a:buFont typeface="Calibri"/>
              <a:buNone/>
              <a:defRPr sz="900">
                <a:solidFill>
                  <a:srgbClr val="898989"/>
                </a:solidFill>
              </a:defRPr>
            </a:lvl4pPr>
            <a:lvl5pPr marL="0" lvl="4" indent="0" algn="r">
              <a:lnSpc>
                <a:spcPct val="100000"/>
              </a:lnSpc>
              <a:spcBef>
                <a:spcPts val="0"/>
              </a:spcBef>
              <a:spcAft>
                <a:spcPts val="0"/>
              </a:spcAft>
              <a:buClr>
                <a:srgbClr val="898989"/>
              </a:buClr>
              <a:buSzPts val="900"/>
              <a:buFont typeface="Calibri"/>
              <a:buNone/>
              <a:defRPr sz="900">
                <a:solidFill>
                  <a:srgbClr val="898989"/>
                </a:solidFill>
              </a:defRPr>
            </a:lvl5pPr>
            <a:lvl6pPr marL="0" lvl="5" indent="0" algn="r">
              <a:lnSpc>
                <a:spcPct val="100000"/>
              </a:lnSpc>
              <a:spcBef>
                <a:spcPts val="0"/>
              </a:spcBef>
              <a:spcAft>
                <a:spcPts val="0"/>
              </a:spcAft>
              <a:buClr>
                <a:srgbClr val="898989"/>
              </a:buClr>
              <a:buSzPts val="900"/>
              <a:buFont typeface="Calibri"/>
              <a:buNone/>
              <a:defRPr sz="900">
                <a:solidFill>
                  <a:srgbClr val="898989"/>
                </a:solidFill>
              </a:defRPr>
            </a:lvl6pPr>
            <a:lvl7pPr marL="0" lvl="6" indent="0" algn="r">
              <a:lnSpc>
                <a:spcPct val="100000"/>
              </a:lnSpc>
              <a:spcBef>
                <a:spcPts val="0"/>
              </a:spcBef>
              <a:spcAft>
                <a:spcPts val="0"/>
              </a:spcAft>
              <a:buClr>
                <a:srgbClr val="898989"/>
              </a:buClr>
              <a:buSzPts val="900"/>
              <a:buFont typeface="Calibri"/>
              <a:buNone/>
              <a:defRPr sz="900">
                <a:solidFill>
                  <a:srgbClr val="898989"/>
                </a:solidFill>
              </a:defRPr>
            </a:lvl7pPr>
            <a:lvl8pPr marL="0" lvl="7" indent="0" algn="r">
              <a:lnSpc>
                <a:spcPct val="100000"/>
              </a:lnSpc>
              <a:spcBef>
                <a:spcPts val="0"/>
              </a:spcBef>
              <a:spcAft>
                <a:spcPts val="0"/>
              </a:spcAft>
              <a:buClr>
                <a:srgbClr val="898989"/>
              </a:buClr>
              <a:buSzPts val="900"/>
              <a:buFont typeface="Calibri"/>
              <a:buNone/>
              <a:defRPr sz="900">
                <a:solidFill>
                  <a:srgbClr val="898989"/>
                </a:solidFill>
              </a:defRPr>
            </a:lvl8pPr>
            <a:lvl9pPr marL="0" lvl="8" indent="0" algn="r">
              <a:lnSpc>
                <a:spcPct val="100000"/>
              </a:lnSpc>
              <a:spcBef>
                <a:spcPts val="0"/>
              </a:spcBef>
              <a:spcAft>
                <a:spcPts val="0"/>
              </a:spcAft>
              <a:buClr>
                <a:srgbClr val="898989"/>
              </a:buClr>
              <a:buSzPts val="900"/>
              <a:buFont typeface="Calibri"/>
              <a:buNone/>
              <a:defRPr sz="900">
                <a:solidFill>
                  <a:srgbClr val="898989"/>
                </a:solidFill>
              </a:defRPr>
            </a:lvl9pPr>
          </a:lstStyle>
          <a:p>
            <a:fld id="{C2260B4B-EE64-BD45-A8DA-C24CDAD50338}" type="slidenum">
              <a:rPr lang="en-US" smtClean="0"/>
              <a:pPr/>
              <a:t>‹N°›</a:t>
            </a:fld>
            <a:endParaRPr lang="en-US" dirty="0"/>
          </a:p>
        </p:txBody>
      </p:sp>
      <p:pic>
        <p:nvPicPr>
          <p:cNvPr id="2" name="Google Shape;224;p19" descr="Picture 6">
            <a:extLst>
              <a:ext uri="{FF2B5EF4-FFF2-40B4-BE49-F238E27FC236}">
                <a16:creationId xmlns:a16="http://schemas.microsoft.com/office/drawing/2014/main" id="{9A8856B8-E17F-1B3B-9CE1-96FD6A3E263C}"/>
              </a:ext>
            </a:extLst>
          </p:cNvPr>
          <p:cNvPicPr preferRelativeResize="0"/>
          <p:nvPr userDrawn="1"/>
        </p:nvPicPr>
        <p:blipFill rotWithShape="1">
          <a:blip r:embed="rId5">
            <a:alphaModFix/>
          </a:blip>
          <a:srcRect/>
          <a:stretch/>
        </p:blipFill>
        <p:spPr>
          <a:xfrm>
            <a:off x="10007779" y="281795"/>
            <a:ext cx="1998301" cy="4266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6200000">
            <a:off x="-2709984" y="2887784"/>
            <a:ext cx="6680200" cy="1260232"/>
          </a:xfrm>
          <a:prstGeom prst="rect">
            <a:avLst/>
          </a:prstGeom>
          <a:solidFill>
            <a:schemeClr val="accent2">
              <a:lumMod val="60000"/>
              <a:lumOff val="40000"/>
            </a:schemeClr>
          </a:solidFill>
          <a:ln w="12700">
            <a:noFill/>
            <a:miter lim="800000"/>
            <a:headEnd type="none" w="sm" len="sm"/>
            <a:tailEnd type="none" w="sm" len="sm"/>
          </a:ln>
          <a:effectLst/>
        </p:spPr>
        <p:txBody>
          <a:bodyPr wrap="none" anchor="ctr"/>
          <a:lstStyle/>
          <a:p>
            <a:pPr eaLnBrk="0" hangingPunct="0">
              <a:defRPr/>
            </a:pPr>
            <a:endParaRPr lang="fr-FR" sz="1400">
              <a:solidFill>
                <a:prstClr val="black"/>
              </a:solidFill>
            </a:endParaRPr>
          </a:p>
        </p:txBody>
      </p:sp>
      <p:sp>
        <p:nvSpPr>
          <p:cNvPr id="5" name="Rectangle 3"/>
          <p:cNvSpPr>
            <a:spLocks noChangeArrowheads="1"/>
          </p:cNvSpPr>
          <p:nvPr userDrawn="1"/>
        </p:nvSpPr>
        <p:spPr bwMode="auto">
          <a:xfrm>
            <a:off x="0" y="0"/>
            <a:ext cx="9964616" cy="179388"/>
          </a:xfrm>
          <a:prstGeom prst="rect">
            <a:avLst/>
          </a:prstGeom>
          <a:gradFill>
            <a:gsLst>
              <a:gs pos="0">
                <a:schemeClr val="accent2">
                  <a:lumMod val="66370"/>
                  <a:lumOff val="33630"/>
                </a:schemeClr>
              </a:gs>
              <a:gs pos="100000">
                <a:schemeClr val="bg1">
                  <a:alpha val="41000"/>
                </a:schemeClr>
              </a:gs>
            </a:gsLst>
            <a:lin ang="0" scaled="1"/>
          </a:gradFill>
          <a:ln w="12700">
            <a:noFill/>
            <a:miter lim="800000"/>
            <a:headEnd type="none" w="sm" len="sm"/>
            <a:tailEnd type="none" w="sm" len="sm"/>
          </a:ln>
          <a:effectLst/>
        </p:spPr>
        <p:txBody>
          <a:bodyPr wrap="none" anchor="ctr"/>
          <a:lstStyle/>
          <a:p>
            <a:pPr algn="ctr" eaLnBrk="0" hangingPunct="0">
              <a:defRPr/>
            </a:pPr>
            <a:endParaRPr lang="fr-FR" sz="1400" b="0">
              <a:solidFill>
                <a:prstClr val="black"/>
              </a:solidFill>
            </a:endParaRPr>
          </a:p>
        </p:txBody>
      </p:sp>
      <p:sp>
        <p:nvSpPr>
          <p:cNvPr id="7" name="Text Box 5"/>
          <p:cNvSpPr txBox="1">
            <a:spLocks noChangeArrowheads="1"/>
          </p:cNvSpPr>
          <p:nvPr userDrawn="1"/>
        </p:nvSpPr>
        <p:spPr bwMode="auto">
          <a:xfrm>
            <a:off x="139558" y="6200775"/>
            <a:ext cx="893193" cy="490006"/>
          </a:xfrm>
          <a:prstGeom prst="rect">
            <a:avLst/>
          </a:prstGeom>
          <a:noFill/>
          <a:ln w="9525">
            <a:noFill/>
            <a:miter lim="800000"/>
            <a:headEnd/>
            <a:tailEnd/>
          </a:ln>
          <a:effectLst/>
        </p:spPr>
        <p:txBody>
          <a:bodyPr wrap="none">
            <a:spAutoFit/>
          </a:bodyPr>
          <a:lstStyle/>
          <a:p>
            <a:pPr algn="ctr" eaLnBrk="0" hangingPunct="0">
              <a:defRPr/>
            </a:pPr>
            <a:fld id="{A189025D-D1D7-4C80-8B16-AAE8D6C4D795}" type="datetime1">
              <a:rPr kumimoji="0" lang="en-US" sz="1292" b="0">
                <a:solidFill>
                  <a:prstClr val="black"/>
                </a:solidFill>
                <a:latin typeface="Century" pitchFamily="18" charset="0"/>
                <a:cs typeface="Arial" pitchFamily="34" charset="0"/>
              </a:rPr>
              <a:pPr algn="ctr" eaLnBrk="0" hangingPunct="0">
                <a:defRPr/>
              </a:pPr>
              <a:t>10/24/25</a:t>
            </a:fld>
            <a:endParaRPr kumimoji="0" lang="en-US" sz="1292" b="0">
              <a:solidFill>
                <a:prstClr val="black"/>
              </a:solidFill>
              <a:latin typeface="Century" pitchFamily="18" charset="0"/>
              <a:cs typeface="Arial" pitchFamily="34" charset="0"/>
            </a:endParaRPr>
          </a:p>
          <a:p>
            <a:pPr algn="ctr" eaLnBrk="0" hangingPunct="0">
              <a:defRPr/>
            </a:pPr>
            <a:r>
              <a:rPr kumimoji="0" lang="en-US" sz="1292" b="0">
                <a:solidFill>
                  <a:prstClr val="black"/>
                </a:solidFill>
                <a:latin typeface="Century" pitchFamily="18" charset="0"/>
                <a:cs typeface="Arial" pitchFamily="34" charset="0"/>
              </a:rPr>
              <a:t>Page </a:t>
            </a:r>
            <a:fld id="{8E71A464-F825-4A63-BF01-5A7039601B8E}" type="slidenum">
              <a:rPr kumimoji="0" lang="en-US" sz="1292" b="0">
                <a:solidFill>
                  <a:prstClr val="black"/>
                </a:solidFill>
                <a:latin typeface="Century" pitchFamily="18" charset="0"/>
                <a:cs typeface="Arial" pitchFamily="34" charset="0"/>
              </a:rPr>
              <a:pPr algn="ctr" eaLnBrk="0" hangingPunct="0">
                <a:defRPr/>
              </a:pPr>
              <a:t>‹N°›</a:t>
            </a:fld>
            <a:endParaRPr kumimoji="0" lang="en-US" sz="1292" b="0">
              <a:solidFill>
                <a:prstClr val="black"/>
              </a:solidFill>
              <a:latin typeface="Century" pitchFamily="18" charset="0"/>
              <a:cs typeface="Arial" pitchFamily="34" charset="0"/>
            </a:endParaRPr>
          </a:p>
        </p:txBody>
      </p:sp>
      <p:sp>
        <p:nvSpPr>
          <p:cNvPr id="8" name="Text Box 6"/>
          <p:cNvSpPr txBox="1">
            <a:spLocks noChangeArrowheads="1"/>
          </p:cNvSpPr>
          <p:nvPr userDrawn="1"/>
        </p:nvSpPr>
        <p:spPr bwMode="auto">
          <a:xfrm>
            <a:off x="2137508" y="42863"/>
            <a:ext cx="8745416" cy="307777"/>
          </a:xfrm>
          <a:prstGeom prst="rect">
            <a:avLst/>
          </a:prstGeom>
          <a:noFill/>
          <a:ln w="12700">
            <a:noFill/>
            <a:miter lim="800000"/>
            <a:headEnd type="none" w="sm" len="sm"/>
            <a:tailEnd type="none" w="sm" len="sm"/>
          </a:ln>
        </p:spPr>
        <p:txBody>
          <a:bodyPr>
            <a:spAutoFit/>
          </a:bodyPr>
          <a:lstStyle/>
          <a:p>
            <a:pPr eaLnBrk="0" hangingPunct="0">
              <a:defRPr/>
            </a:pPr>
            <a:endParaRPr lang="fr-FR" sz="1400" b="0">
              <a:solidFill>
                <a:prstClr val="black"/>
              </a:solidFill>
              <a:latin typeface="Century" pitchFamily="18" charset="0"/>
            </a:endParaRPr>
          </a:p>
        </p:txBody>
      </p:sp>
      <p:sp>
        <p:nvSpPr>
          <p:cNvPr id="9" name="AutoShape 7"/>
          <p:cNvSpPr>
            <a:spLocks noChangeArrowheads="1"/>
          </p:cNvSpPr>
          <p:nvPr userDrawn="1"/>
        </p:nvSpPr>
        <p:spPr bwMode="white">
          <a:xfrm>
            <a:off x="820616" y="177801"/>
            <a:ext cx="7213600" cy="650875"/>
          </a:xfrm>
          <a:prstGeom prst="roundRect">
            <a:avLst>
              <a:gd name="adj" fmla="val 50000"/>
            </a:avLst>
          </a:prstGeom>
          <a:solidFill>
            <a:schemeClr val="bg1"/>
          </a:solidFill>
          <a:ln w="9525">
            <a:noFill/>
            <a:round/>
            <a:headEnd/>
            <a:tailEnd/>
          </a:ln>
        </p:spPr>
        <p:txBody>
          <a:bodyPr wrap="none" anchor="ctr"/>
          <a:lstStyle/>
          <a:p>
            <a:pPr algn="ctr">
              <a:defRPr/>
            </a:pPr>
            <a:endParaRPr lang="fr-FR" sz="1400" b="0">
              <a:solidFill>
                <a:prstClr val="black"/>
              </a:solidFill>
              <a:latin typeface="Times New Roman" pitchFamily="18" charset="0"/>
              <a:cs typeface="Arial" pitchFamily="34" charset="0"/>
            </a:endParaRPr>
          </a:p>
        </p:txBody>
      </p:sp>
      <p:sp>
        <p:nvSpPr>
          <p:cNvPr id="12" name="AutoShape 11"/>
          <p:cNvSpPr>
            <a:spLocks noChangeArrowheads="1"/>
          </p:cNvSpPr>
          <p:nvPr userDrawn="1"/>
        </p:nvSpPr>
        <p:spPr bwMode="auto">
          <a:xfrm>
            <a:off x="1436078" y="785813"/>
            <a:ext cx="10550769" cy="192087"/>
          </a:xfrm>
          <a:prstGeom prst="flowChartAlternateProcess">
            <a:avLst/>
          </a:prstGeom>
          <a:solidFill>
            <a:srgbClr val="0054A8"/>
          </a:solidFill>
          <a:ln w="12700">
            <a:noFill/>
            <a:miter lim="800000"/>
            <a:headEnd type="none" w="sm" len="sm"/>
            <a:tailEnd type="none" w="sm" len="sm"/>
          </a:ln>
        </p:spPr>
        <p:txBody>
          <a:bodyPr wrap="none" anchor="ctr"/>
          <a:lstStyle/>
          <a:p>
            <a:pPr eaLnBrk="0" hangingPunct="0">
              <a:defRPr/>
            </a:pPr>
            <a:endParaRPr lang="fr-FR" sz="1400">
              <a:solidFill>
                <a:prstClr val="black"/>
              </a:solidFill>
            </a:endParaRPr>
          </a:p>
        </p:txBody>
      </p:sp>
      <p:sp>
        <p:nvSpPr>
          <p:cNvPr id="13" name="Rectangle 13"/>
          <p:cNvSpPr>
            <a:spLocks noChangeArrowheads="1"/>
          </p:cNvSpPr>
          <p:nvPr userDrawn="1"/>
        </p:nvSpPr>
        <p:spPr bwMode="auto">
          <a:xfrm>
            <a:off x="6033478" y="7288312"/>
            <a:ext cx="184731" cy="307777"/>
          </a:xfrm>
          <a:prstGeom prst="rect">
            <a:avLst/>
          </a:prstGeom>
          <a:noFill/>
          <a:ln w="12700">
            <a:noFill/>
            <a:miter lim="800000"/>
            <a:headEnd type="none" w="sm" len="sm"/>
            <a:tailEnd type="none" w="sm" len="sm"/>
          </a:ln>
        </p:spPr>
        <p:txBody>
          <a:bodyPr wrap="none" anchor="ctr">
            <a:spAutoFit/>
          </a:bodyPr>
          <a:lstStyle/>
          <a:p>
            <a:pPr eaLnBrk="0" hangingPunct="0">
              <a:defRPr/>
            </a:pPr>
            <a:endParaRPr lang="fr-FR" sz="1400">
              <a:solidFill>
                <a:prstClr val="black"/>
              </a:solidFill>
            </a:endParaRPr>
          </a:p>
        </p:txBody>
      </p:sp>
      <p:sp>
        <p:nvSpPr>
          <p:cNvPr id="18" name="Content Placeholder 17"/>
          <p:cNvSpPr>
            <a:spLocks noGrp="1"/>
          </p:cNvSpPr>
          <p:nvPr>
            <p:ph sz="quarter" idx="10"/>
          </p:nvPr>
        </p:nvSpPr>
        <p:spPr>
          <a:xfrm>
            <a:off x="1436045" y="1000108"/>
            <a:ext cx="10550769" cy="5643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9" name="Title 18"/>
          <p:cNvSpPr>
            <a:spLocks noGrp="1"/>
          </p:cNvSpPr>
          <p:nvPr>
            <p:ph type="title"/>
          </p:nvPr>
        </p:nvSpPr>
        <p:spPr>
          <a:xfrm>
            <a:off x="820579" y="214290"/>
            <a:ext cx="10673897" cy="511156"/>
          </a:xfrm>
        </p:spPr>
        <p:txBody>
          <a:bodyPr/>
          <a:lstStyle>
            <a:lvl1pPr algn="l">
              <a:defRPr sz="3323"/>
            </a:lvl1pPr>
          </a:lstStyle>
          <a:p>
            <a:r>
              <a:rPr lang="en-US" dirty="0"/>
              <a:t>Click to edit Master title style</a:t>
            </a:r>
            <a:endParaRPr lang="fr-FR" dirty="0"/>
          </a:p>
        </p:txBody>
      </p:sp>
      <p:pic>
        <p:nvPicPr>
          <p:cNvPr id="2" name="Google Shape;284;p1">
            <a:extLst>
              <a:ext uri="{FF2B5EF4-FFF2-40B4-BE49-F238E27FC236}">
                <a16:creationId xmlns:a16="http://schemas.microsoft.com/office/drawing/2014/main" id="{EA2F76C2-2461-69AC-9E20-9F8B612749AF}"/>
              </a:ext>
            </a:extLst>
          </p:cNvPr>
          <p:cNvPicPr preferRelativeResize="0"/>
          <p:nvPr userDrawn="1"/>
        </p:nvPicPr>
        <p:blipFill>
          <a:blip r:embed="rId2"/>
          <a:srcRect/>
          <a:stretch/>
        </p:blipFill>
        <p:spPr>
          <a:xfrm>
            <a:off x="81049" y="5841299"/>
            <a:ext cx="1085515" cy="256247"/>
          </a:xfrm>
          <a:prstGeom prst="rect">
            <a:avLst/>
          </a:prstGeom>
          <a:noFill/>
          <a:ln>
            <a:noFill/>
          </a:ln>
        </p:spPr>
      </p:pic>
      <p:pic>
        <p:nvPicPr>
          <p:cNvPr id="6" name="Picture 2">
            <a:extLst>
              <a:ext uri="{FF2B5EF4-FFF2-40B4-BE49-F238E27FC236}">
                <a16:creationId xmlns:a16="http://schemas.microsoft.com/office/drawing/2014/main" id="{D1195BB4-23F8-3410-DC29-8008B29536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90961" y="15549"/>
            <a:ext cx="997409" cy="7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05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6200000">
            <a:off x="-2709984" y="2887784"/>
            <a:ext cx="6680200" cy="1260232"/>
          </a:xfrm>
          <a:prstGeom prst="rect">
            <a:avLst/>
          </a:prstGeom>
          <a:solidFill>
            <a:schemeClr val="accent6">
              <a:lumMod val="40000"/>
              <a:lumOff val="60000"/>
            </a:schemeClr>
          </a:solidFill>
          <a:ln w="12700">
            <a:noFill/>
            <a:miter lim="800000"/>
            <a:headEnd type="none" w="sm" len="sm"/>
            <a:tailEnd type="none" w="sm" len="sm"/>
          </a:ln>
          <a:effectLst/>
        </p:spPr>
        <p:txBody>
          <a:bodyPr wrap="none" anchor="ctr"/>
          <a:lstStyle/>
          <a:p>
            <a:pPr eaLnBrk="0" hangingPunct="0">
              <a:defRPr/>
            </a:pPr>
            <a:endParaRPr lang="fr-FR" sz="1400">
              <a:solidFill>
                <a:prstClr val="black"/>
              </a:solidFill>
            </a:endParaRPr>
          </a:p>
        </p:txBody>
      </p:sp>
      <p:sp>
        <p:nvSpPr>
          <p:cNvPr id="5" name="Rectangle 3"/>
          <p:cNvSpPr>
            <a:spLocks noChangeArrowheads="1"/>
          </p:cNvSpPr>
          <p:nvPr userDrawn="1"/>
        </p:nvSpPr>
        <p:spPr bwMode="auto">
          <a:xfrm>
            <a:off x="0" y="0"/>
            <a:ext cx="9964616" cy="179388"/>
          </a:xfrm>
          <a:prstGeom prst="rect">
            <a:avLst/>
          </a:prstGeom>
          <a:gradFill>
            <a:gsLst>
              <a:gs pos="0">
                <a:schemeClr val="accent6">
                  <a:lumMod val="40000"/>
                  <a:lumOff val="60000"/>
                </a:schemeClr>
              </a:gs>
              <a:gs pos="100000">
                <a:schemeClr val="bg1">
                  <a:alpha val="41000"/>
                </a:schemeClr>
              </a:gs>
            </a:gsLst>
            <a:lin ang="0" scaled="1"/>
          </a:gradFill>
          <a:ln w="12700">
            <a:noFill/>
            <a:miter lim="800000"/>
            <a:headEnd type="none" w="sm" len="sm"/>
            <a:tailEnd type="none" w="sm" len="sm"/>
          </a:ln>
          <a:effectLst/>
        </p:spPr>
        <p:txBody>
          <a:bodyPr wrap="none" anchor="ctr"/>
          <a:lstStyle/>
          <a:p>
            <a:pPr algn="ctr" eaLnBrk="0" hangingPunct="0">
              <a:defRPr/>
            </a:pPr>
            <a:endParaRPr lang="fr-FR" sz="1400" b="0" dirty="0">
              <a:solidFill>
                <a:prstClr val="black"/>
              </a:solidFill>
            </a:endParaRPr>
          </a:p>
        </p:txBody>
      </p:sp>
      <p:sp>
        <p:nvSpPr>
          <p:cNvPr id="7" name="Text Box 5"/>
          <p:cNvSpPr txBox="1">
            <a:spLocks noChangeArrowheads="1"/>
          </p:cNvSpPr>
          <p:nvPr userDrawn="1"/>
        </p:nvSpPr>
        <p:spPr bwMode="auto">
          <a:xfrm>
            <a:off x="139558" y="6200775"/>
            <a:ext cx="893193" cy="490006"/>
          </a:xfrm>
          <a:prstGeom prst="rect">
            <a:avLst/>
          </a:prstGeom>
          <a:noFill/>
          <a:ln w="9525">
            <a:noFill/>
            <a:miter lim="800000"/>
            <a:headEnd/>
            <a:tailEnd/>
          </a:ln>
          <a:effectLst/>
        </p:spPr>
        <p:txBody>
          <a:bodyPr wrap="none">
            <a:spAutoFit/>
          </a:bodyPr>
          <a:lstStyle/>
          <a:p>
            <a:pPr algn="ctr" eaLnBrk="0" hangingPunct="0">
              <a:defRPr/>
            </a:pPr>
            <a:fld id="{A189025D-D1D7-4C80-8B16-AAE8D6C4D795}" type="datetime1">
              <a:rPr kumimoji="0" lang="en-US" sz="1292" b="0">
                <a:solidFill>
                  <a:prstClr val="black"/>
                </a:solidFill>
                <a:latin typeface="Century" pitchFamily="18" charset="0"/>
                <a:cs typeface="Arial" pitchFamily="34" charset="0"/>
              </a:rPr>
              <a:pPr algn="ctr" eaLnBrk="0" hangingPunct="0">
                <a:defRPr/>
              </a:pPr>
              <a:t>10/24/25</a:t>
            </a:fld>
            <a:endParaRPr kumimoji="0" lang="en-US" sz="1292" b="0">
              <a:solidFill>
                <a:prstClr val="black"/>
              </a:solidFill>
              <a:latin typeface="Century" pitchFamily="18" charset="0"/>
              <a:cs typeface="Arial" pitchFamily="34" charset="0"/>
            </a:endParaRPr>
          </a:p>
          <a:p>
            <a:pPr algn="ctr" eaLnBrk="0" hangingPunct="0">
              <a:defRPr/>
            </a:pPr>
            <a:r>
              <a:rPr kumimoji="0" lang="en-US" sz="1292" b="0">
                <a:solidFill>
                  <a:prstClr val="black"/>
                </a:solidFill>
                <a:latin typeface="Century" pitchFamily="18" charset="0"/>
                <a:cs typeface="Arial" pitchFamily="34" charset="0"/>
              </a:rPr>
              <a:t>Page </a:t>
            </a:r>
            <a:fld id="{8E71A464-F825-4A63-BF01-5A7039601B8E}" type="slidenum">
              <a:rPr kumimoji="0" lang="en-US" sz="1292" b="0">
                <a:solidFill>
                  <a:prstClr val="black"/>
                </a:solidFill>
                <a:latin typeface="Century" pitchFamily="18" charset="0"/>
                <a:cs typeface="Arial" pitchFamily="34" charset="0"/>
              </a:rPr>
              <a:pPr algn="ctr" eaLnBrk="0" hangingPunct="0">
                <a:defRPr/>
              </a:pPr>
              <a:t>‹N°›</a:t>
            </a:fld>
            <a:endParaRPr kumimoji="0" lang="en-US" sz="1292" b="0">
              <a:solidFill>
                <a:prstClr val="black"/>
              </a:solidFill>
              <a:latin typeface="Century" pitchFamily="18" charset="0"/>
              <a:cs typeface="Arial" pitchFamily="34" charset="0"/>
            </a:endParaRPr>
          </a:p>
        </p:txBody>
      </p:sp>
      <p:sp>
        <p:nvSpPr>
          <p:cNvPr id="8" name="Text Box 6"/>
          <p:cNvSpPr txBox="1">
            <a:spLocks noChangeArrowheads="1"/>
          </p:cNvSpPr>
          <p:nvPr userDrawn="1"/>
        </p:nvSpPr>
        <p:spPr bwMode="auto">
          <a:xfrm>
            <a:off x="2137508" y="42863"/>
            <a:ext cx="8745416" cy="307777"/>
          </a:xfrm>
          <a:prstGeom prst="rect">
            <a:avLst/>
          </a:prstGeom>
          <a:noFill/>
          <a:ln w="12700">
            <a:noFill/>
            <a:miter lim="800000"/>
            <a:headEnd type="none" w="sm" len="sm"/>
            <a:tailEnd type="none" w="sm" len="sm"/>
          </a:ln>
        </p:spPr>
        <p:txBody>
          <a:bodyPr>
            <a:spAutoFit/>
          </a:bodyPr>
          <a:lstStyle/>
          <a:p>
            <a:pPr eaLnBrk="0" hangingPunct="0">
              <a:defRPr/>
            </a:pPr>
            <a:endParaRPr lang="fr-FR" sz="1400" b="0">
              <a:solidFill>
                <a:prstClr val="black"/>
              </a:solidFill>
              <a:latin typeface="Century" pitchFamily="18" charset="0"/>
            </a:endParaRPr>
          </a:p>
        </p:txBody>
      </p:sp>
      <p:sp>
        <p:nvSpPr>
          <p:cNvPr id="9" name="AutoShape 7"/>
          <p:cNvSpPr>
            <a:spLocks noChangeArrowheads="1"/>
          </p:cNvSpPr>
          <p:nvPr userDrawn="1"/>
        </p:nvSpPr>
        <p:spPr bwMode="white">
          <a:xfrm>
            <a:off x="820616" y="177801"/>
            <a:ext cx="7213600" cy="650875"/>
          </a:xfrm>
          <a:prstGeom prst="roundRect">
            <a:avLst>
              <a:gd name="adj" fmla="val 50000"/>
            </a:avLst>
          </a:prstGeom>
          <a:solidFill>
            <a:schemeClr val="bg1"/>
          </a:solidFill>
          <a:ln w="9525">
            <a:noFill/>
            <a:round/>
            <a:headEnd/>
            <a:tailEnd/>
          </a:ln>
        </p:spPr>
        <p:txBody>
          <a:bodyPr wrap="none" anchor="ctr"/>
          <a:lstStyle/>
          <a:p>
            <a:pPr algn="ctr">
              <a:defRPr/>
            </a:pPr>
            <a:endParaRPr lang="fr-FR" sz="1400" b="0">
              <a:solidFill>
                <a:prstClr val="black"/>
              </a:solidFill>
              <a:latin typeface="Times New Roman" pitchFamily="18" charset="0"/>
              <a:cs typeface="Arial" pitchFamily="34" charset="0"/>
            </a:endParaRPr>
          </a:p>
        </p:txBody>
      </p:sp>
      <p:sp>
        <p:nvSpPr>
          <p:cNvPr id="12" name="AutoShape 11"/>
          <p:cNvSpPr>
            <a:spLocks noChangeArrowheads="1"/>
          </p:cNvSpPr>
          <p:nvPr userDrawn="1"/>
        </p:nvSpPr>
        <p:spPr bwMode="auto">
          <a:xfrm>
            <a:off x="1436078" y="785813"/>
            <a:ext cx="10550769" cy="192087"/>
          </a:xfrm>
          <a:prstGeom prst="flowChartAlternateProcess">
            <a:avLst/>
          </a:prstGeom>
          <a:solidFill>
            <a:srgbClr val="0054A8"/>
          </a:solidFill>
          <a:ln w="12700">
            <a:noFill/>
            <a:miter lim="800000"/>
            <a:headEnd type="none" w="sm" len="sm"/>
            <a:tailEnd type="none" w="sm" len="sm"/>
          </a:ln>
        </p:spPr>
        <p:txBody>
          <a:bodyPr wrap="none" anchor="ctr"/>
          <a:lstStyle/>
          <a:p>
            <a:pPr eaLnBrk="0" hangingPunct="0">
              <a:defRPr/>
            </a:pPr>
            <a:endParaRPr lang="fr-FR" sz="1400">
              <a:solidFill>
                <a:prstClr val="black"/>
              </a:solidFill>
            </a:endParaRPr>
          </a:p>
        </p:txBody>
      </p:sp>
      <p:sp>
        <p:nvSpPr>
          <p:cNvPr id="13" name="Rectangle 13"/>
          <p:cNvSpPr>
            <a:spLocks noChangeArrowheads="1"/>
          </p:cNvSpPr>
          <p:nvPr userDrawn="1"/>
        </p:nvSpPr>
        <p:spPr bwMode="auto">
          <a:xfrm>
            <a:off x="6033478" y="7288312"/>
            <a:ext cx="184731" cy="307777"/>
          </a:xfrm>
          <a:prstGeom prst="rect">
            <a:avLst/>
          </a:prstGeom>
          <a:noFill/>
          <a:ln w="12700">
            <a:noFill/>
            <a:miter lim="800000"/>
            <a:headEnd type="none" w="sm" len="sm"/>
            <a:tailEnd type="none" w="sm" len="sm"/>
          </a:ln>
        </p:spPr>
        <p:txBody>
          <a:bodyPr wrap="none" anchor="ctr">
            <a:spAutoFit/>
          </a:bodyPr>
          <a:lstStyle/>
          <a:p>
            <a:pPr eaLnBrk="0" hangingPunct="0">
              <a:defRPr/>
            </a:pPr>
            <a:endParaRPr lang="fr-FR" sz="1400">
              <a:solidFill>
                <a:prstClr val="black"/>
              </a:solidFill>
            </a:endParaRPr>
          </a:p>
        </p:txBody>
      </p:sp>
      <p:sp>
        <p:nvSpPr>
          <p:cNvPr id="18" name="Content Placeholder 17"/>
          <p:cNvSpPr>
            <a:spLocks noGrp="1"/>
          </p:cNvSpPr>
          <p:nvPr>
            <p:ph sz="quarter" idx="10"/>
          </p:nvPr>
        </p:nvSpPr>
        <p:spPr>
          <a:xfrm>
            <a:off x="1436045" y="1000108"/>
            <a:ext cx="10550769" cy="5643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9" name="Title 18"/>
          <p:cNvSpPr>
            <a:spLocks noGrp="1"/>
          </p:cNvSpPr>
          <p:nvPr>
            <p:ph type="title"/>
          </p:nvPr>
        </p:nvSpPr>
        <p:spPr>
          <a:xfrm>
            <a:off x="820579" y="214290"/>
            <a:ext cx="10673897" cy="511156"/>
          </a:xfrm>
        </p:spPr>
        <p:txBody>
          <a:bodyPr/>
          <a:lstStyle>
            <a:lvl1pPr algn="l">
              <a:defRPr sz="3323"/>
            </a:lvl1pPr>
          </a:lstStyle>
          <a:p>
            <a:r>
              <a:rPr lang="en-US" dirty="0"/>
              <a:t>Click to edit Master title style</a:t>
            </a:r>
            <a:endParaRPr lang="fr-FR" dirty="0"/>
          </a:p>
        </p:txBody>
      </p:sp>
      <p:pic>
        <p:nvPicPr>
          <p:cNvPr id="2" name="Google Shape;284;p1">
            <a:extLst>
              <a:ext uri="{FF2B5EF4-FFF2-40B4-BE49-F238E27FC236}">
                <a16:creationId xmlns:a16="http://schemas.microsoft.com/office/drawing/2014/main" id="{EA2F76C2-2461-69AC-9E20-9F8B612749AF}"/>
              </a:ext>
            </a:extLst>
          </p:cNvPr>
          <p:cNvPicPr preferRelativeResize="0"/>
          <p:nvPr userDrawn="1"/>
        </p:nvPicPr>
        <p:blipFill>
          <a:blip r:embed="rId2"/>
          <a:srcRect/>
          <a:stretch/>
        </p:blipFill>
        <p:spPr>
          <a:xfrm>
            <a:off x="81049" y="5841299"/>
            <a:ext cx="1085515" cy="256247"/>
          </a:xfrm>
          <a:prstGeom prst="rect">
            <a:avLst/>
          </a:prstGeom>
          <a:noFill/>
          <a:ln>
            <a:noFill/>
          </a:ln>
        </p:spPr>
      </p:pic>
      <p:pic>
        <p:nvPicPr>
          <p:cNvPr id="6" name="Picture 2">
            <a:extLst>
              <a:ext uri="{FF2B5EF4-FFF2-40B4-BE49-F238E27FC236}">
                <a16:creationId xmlns:a16="http://schemas.microsoft.com/office/drawing/2014/main" id="{AAF91A09-DC46-6D3D-21DA-17DFDFF9B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90961" y="15549"/>
            <a:ext cx="997409" cy="7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5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6200000">
            <a:off x="-2709984" y="2887784"/>
            <a:ext cx="6680200" cy="1260232"/>
          </a:xfrm>
          <a:prstGeom prst="rect">
            <a:avLst/>
          </a:prstGeom>
          <a:solidFill>
            <a:schemeClr val="accent3"/>
          </a:solidFill>
          <a:ln w="12700">
            <a:noFill/>
            <a:miter lim="800000"/>
            <a:headEnd type="none" w="sm" len="sm"/>
            <a:tailEnd type="none" w="sm" len="sm"/>
          </a:ln>
          <a:effectLst/>
        </p:spPr>
        <p:txBody>
          <a:bodyPr wrap="none" anchor="ctr"/>
          <a:lstStyle/>
          <a:p>
            <a:pPr eaLnBrk="0" hangingPunct="0">
              <a:defRPr/>
            </a:pPr>
            <a:endParaRPr lang="fr-FR" sz="1400">
              <a:solidFill>
                <a:prstClr val="black"/>
              </a:solidFill>
            </a:endParaRPr>
          </a:p>
        </p:txBody>
      </p:sp>
      <p:sp>
        <p:nvSpPr>
          <p:cNvPr id="5" name="Rectangle 3"/>
          <p:cNvSpPr>
            <a:spLocks noChangeArrowheads="1"/>
          </p:cNvSpPr>
          <p:nvPr userDrawn="1"/>
        </p:nvSpPr>
        <p:spPr bwMode="auto">
          <a:xfrm>
            <a:off x="0" y="0"/>
            <a:ext cx="9964616" cy="179388"/>
          </a:xfrm>
          <a:prstGeom prst="rect">
            <a:avLst/>
          </a:prstGeom>
          <a:gradFill flip="none" rotWithShape="1">
            <a:gsLst>
              <a:gs pos="99000">
                <a:schemeClr val="accent3"/>
              </a:gs>
              <a:gs pos="4000">
                <a:schemeClr val="accent3">
                  <a:lumMod val="5000"/>
                  <a:lumOff val="95000"/>
                </a:schemeClr>
              </a:gs>
              <a:gs pos="92000">
                <a:schemeClr val="accent3"/>
              </a:gs>
              <a:gs pos="67000">
                <a:schemeClr val="accent3">
                  <a:lumMod val="45000"/>
                  <a:lumOff val="55000"/>
                </a:schemeClr>
              </a:gs>
              <a:gs pos="53000">
                <a:schemeClr val="accent3">
                  <a:lumMod val="30000"/>
                  <a:lumOff val="70000"/>
                </a:schemeClr>
              </a:gs>
            </a:gsLst>
            <a:path path="circle">
              <a:fillToRect l="100000" t="100000"/>
            </a:path>
            <a:tileRect r="-100000" b="-100000"/>
          </a:gradFill>
          <a:ln w="12700">
            <a:noFill/>
            <a:miter lim="800000"/>
            <a:headEnd type="none" w="sm" len="sm"/>
            <a:tailEnd type="none" w="sm" len="sm"/>
          </a:ln>
          <a:effectLst/>
        </p:spPr>
        <p:txBody>
          <a:bodyPr wrap="none" anchor="ctr"/>
          <a:lstStyle/>
          <a:p>
            <a:pPr algn="ctr" eaLnBrk="0" hangingPunct="0">
              <a:defRPr/>
            </a:pPr>
            <a:endParaRPr lang="fr-FR" sz="1400" b="0">
              <a:solidFill>
                <a:prstClr val="black"/>
              </a:solidFill>
            </a:endParaRPr>
          </a:p>
        </p:txBody>
      </p:sp>
      <p:sp>
        <p:nvSpPr>
          <p:cNvPr id="7" name="Text Box 5"/>
          <p:cNvSpPr txBox="1">
            <a:spLocks noChangeArrowheads="1"/>
          </p:cNvSpPr>
          <p:nvPr userDrawn="1"/>
        </p:nvSpPr>
        <p:spPr bwMode="auto">
          <a:xfrm>
            <a:off x="139558" y="6200775"/>
            <a:ext cx="893193" cy="490006"/>
          </a:xfrm>
          <a:prstGeom prst="rect">
            <a:avLst/>
          </a:prstGeom>
          <a:noFill/>
          <a:ln w="9525">
            <a:noFill/>
            <a:miter lim="800000"/>
            <a:headEnd/>
            <a:tailEnd/>
          </a:ln>
          <a:effectLst/>
        </p:spPr>
        <p:txBody>
          <a:bodyPr wrap="none">
            <a:spAutoFit/>
          </a:bodyPr>
          <a:lstStyle/>
          <a:p>
            <a:pPr algn="ctr" eaLnBrk="0" hangingPunct="0">
              <a:defRPr/>
            </a:pPr>
            <a:fld id="{A189025D-D1D7-4C80-8B16-AAE8D6C4D795}" type="datetime1">
              <a:rPr kumimoji="0" lang="en-US" sz="1292" b="0">
                <a:solidFill>
                  <a:prstClr val="black"/>
                </a:solidFill>
                <a:latin typeface="Century" pitchFamily="18" charset="0"/>
                <a:cs typeface="Arial" pitchFamily="34" charset="0"/>
              </a:rPr>
              <a:pPr algn="ctr" eaLnBrk="0" hangingPunct="0">
                <a:defRPr/>
              </a:pPr>
              <a:t>10/24/25</a:t>
            </a:fld>
            <a:endParaRPr kumimoji="0" lang="en-US" sz="1292" b="0">
              <a:solidFill>
                <a:prstClr val="black"/>
              </a:solidFill>
              <a:latin typeface="Century" pitchFamily="18" charset="0"/>
              <a:cs typeface="Arial" pitchFamily="34" charset="0"/>
            </a:endParaRPr>
          </a:p>
          <a:p>
            <a:pPr algn="ctr" eaLnBrk="0" hangingPunct="0">
              <a:defRPr/>
            </a:pPr>
            <a:r>
              <a:rPr kumimoji="0" lang="en-US" sz="1292" b="0">
                <a:solidFill>
                  <a:prstClr val="black"/>
                </a:solidFill>
                <a:latin typeface="Century" pitchFamily="18" charset="0"/>
                <a:cs typeface="Arial" pitchFamily="34" charset="0"/>
              </a:rPr>
              <a:t>Page </a:t>
            </a:r>
            <a:fld id="{8E71A464-F825-4A63-BF01-5A7039601B8E}" type="slidenum">
              <a:rPr kumimoji="0" lang="en-US" sz="1292" b="0">
                <a:solidFill>
                  <a:prstClr val="black"/>
                </a:solidFill>
                <a:latin typeface="Century" pitchFamily="18" charset="0"/>
                <a:cs typeface="Arial" pitchFamily="34" charset="0"/>
              </a:rPr>
              <a:pPr algn="ctr" eaLnBrk="0" hangingPunct="0">
                <a:defRPr/>
              </a:pPr>
              <a:t>‹N°›</a:t>
            </a:fld>
            <a:endParaRPr kumimoji="0" lang="en-US" sz="1292" b="0">
              <a:solidFill>
                <a:prstClr val="black"/>
              </a:solidFill>
              <a:latin typeface="Century" pitchFamily="18" charset="0"/>
              <a:cs typeface="Arial" pitchFamily="34" charset="0"/>
            </a:endParaRPr>
          </a:p>
        </p:txBody>
      </p:sp>
      <p:sp>
        <p:nvSpPr>
          <p:cNvPr id="8" name="Text Box 6"/>
          <p:cNvSpPr txBox="1">
            <a:spLocks noChangeArrowheads="1"/>
          </p:cNvSpPr>
          <p:nvPr userDrawn="1"/>
        </p:nvSpPr>
        <p:spPr bwMode="auto">
          <a:xfrm>
            <a:off x="2137508" y="42863"/>
            <a:ext cx="8745416" cy="307777"/>
          </a:xfrm>
          <a:prstGeom prst="rect">
            <a:avLst/>
          </a:prstGeom>
          <a:noFill/>
          <a:ln w="12700">
            <a:noFill/>
            <a:miter lim="800000"/>
            <a:headEnd type="none" w="sm" len="sm"/>
            <a:tailEnd type="none" w="sm" len="sm"/>
          </a:ln>
        </p:spPr>
        <p:txBody>
          <a:bodyPr>
            <a:spAutoFit/>
          </a:bodyPr>
          <a:lstStyle/>
          <a:p>
            <a:pPr eaLnBrk="0" hangingPunct="0">
              <a:defRPr/>
            </a:pPr>
            <a:endParaRPr lang="fr-FR" sz="1400" b="0">
              <a:solidFill>
                <a:prstClr val="black"/>
              </a:solidFill>
              <a:latin typeface="Century" pitchFamily="18" charset="0"/>
            </a:endParaRPr>
          </a:p>
        </p:txBody>
      </p:sp>
      <p:sp>
        <p:nvSpPr>
          <p:cNvPr id="9" name="AutoShape 7"/>
          <p:cNvSpPr>
            <a:spLocks noChangeArrowheads="1"/>
          </p:cNvSpPr>
          <p:nvPr userDrawn="1"/>
        </p:nvSpPr>
        <p:spPr bwMode="white">
          <a:xfrm>
            <a:off x="820616" y="177801"/>
            <a:ext cx="7213600" cy="650875"/>
          </a:xfrm>
          <a:prstGeom prst="roundRect">
            <a:avLst>
              <a:gd name="adj" fmla="val 50000"/>
            </a:avLst>
          </a:prstGeom>
          <a:solidFill>
            <a:schemeClr val="bg1"/>
          </a:solidFill>
          <a:ln w="9525">
            <a:noFill/>
            <a:round/>
            <a:headEnd/>
            <a:tailEnd/>
          </a:ln>
        </p:spPr>
        <p:txBody>
          <a:bodyPr wrap="none" anchor="ctr"/>
          <a:lstStyle/>
          <a:p>
            <a:pPr algn="ctr">
              <a:defRPr/>
            </a:pPr>
            <a:endParaRPr lang="fr-FR" sz="1400" b="0">
              <a:solidFill>
                <a:prstClr val="black"/>
              </a:solidFill>
              <a:latin typeface="Times New Roman" pitchFamily="18" charset="0"/>
              <a:cs typeface="Arial" pitchFamily="34" charset="0"/>
            </a:endParaRPr>
          </a:p>
        </p:txBody>
      </p:sp>
      <p:sp>
        <p:nvSpPr>
          <p:cNvPr id="12" name="AutoShape 11"/>
          <p:cNvSpPr>
            <a:spLocks noChangeArrowheads="1"/>
          </p:cNvSpPr>
          <p:nvPr userDrawn="1"/>
        </p:nvSpPr>
        <p:spPr bwMode="auto">
          <a:xfrm>
            <a:off x="1436078" y="785813"/>
            <a:ext cx="10550769" cy="192087"/>
          </a:xfrm>
          <a:prstGeom prst="flowChartAlternateProcess">
            <a:avLst/>
          </a:prstGeom>
          <a:solidFill>
            <a:srgbClr val="0054A8"/>
          </a:solidFill>
          <a:ln w="12700">
            <a:noFill/>
            <a:miter lim="800000"/>
            <a:headEnd type="none" w="sm" len="sm"/>
            <a:tailEnd type="none" w="sm" len="sm"/>
          </a:ln>
        </p:spPr>
        <p:txBody>
          <a:bodyPr wrap="none" anchor="ctr"/>
          <a:lstStyle/>
          <a:p>
            <a:pPr eaLnBrk="0" hangingPunct="0">
              <a:defRPr/>
            </a:pPr>
            <a:endParaRPr lang="fr-FR" sz="1400">
              <a:solidFill>
                <a:prstClr val="black"/>
              </a:solidFill>
            </a:endParaRPr>
          </a:p>
        </p:txBody>
      </p:sp>
      <p:sp>
        <p:nvSpPr>
          <p:cNvPr id="13" name="Rectangle 13"/>
          <p:cNvSpPr>
            <a:spLocks noChangeArrowheads="1"/>
          </p:cNvSpPr>
          <p:nvPr userDrawn="1"/>
        </p:nvSpPr>
        <p:spPr bwMode="auto">
          <a:xfrm>
            <a:off x="6033478" y="7288312"/>
            <a:ext cx="184731" cy="307777"/>
          </a:xfrm>
          <a:prstGeom prst="rect">
            <a:avLst/>
          </a:prstGeom>
          <a:noFill/>
          <a:ln w="12700">
            <a:noFill/>
            <a:miter lim="800000"/>
            <a:headEnd type="none" w="sm" len="sm"/>
            <a:tailEnd type="none" w="sm" len="sm"/>
          </a:ln>
        </p:spPr>
        <p:txBody>
          <a:bodyPr wrap="none" anchor="ctr">
            <a:spAutoFit/>
          </a:bodyPr>
          <a:lstStyle/>
          <a:p>
            <a:pPr eaLnBrk="0" hangingPunct="0">
              <a:defRPr/>
            </a:pPr>
            <a:endParaRPr lang="fr-FR" sz="1400">
              <a:solidFill>
                <a:prstClr val="black"/>
              </a:solidFill>
            </a:endParaRPr>
          </a:p>
        </p:txBody>
      </p:sp>
      <p:sp>
        <p:nvSpPr>
          <p:cNvPr id="18" name="Content Placeholder 17"/>
          <p:cNvSpPr>
            <a:spLocks noGrp="1"/>
          </p:cNvSpPr>
          <p:nvPr>
            <p:ph sz="quarter" idx="10"/>
          </p:nvPr>
        </p:nvSpPr>
        <p:spPr>
          <a:xfrm>
            <a:off x="1436045" y="1000108"/>
            <a:ext cx="10550769" cy="56435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19" name="Title 18"/>
          <p:cNvSpPr>
            <a:spLocks noGrp="1"/>
          </p:cNvSpPr>
          <p:nvPr>
            <p:ph type="title"/>
          </p:nvPr>
        </p:nvSpPr>
        <p:spPr>
          <a:xfrm>
            <a:off x="820579" y="214290"/>
            <a:ext cx="10673897" cy="511156"/>
          </a:xfrm>
        </p:spPr>
        <p:txBody>
          <a:bodyPr/>
          <a:lstStyle>
            <a:lvl1pPr algn="l">
              <a:defRPr sz="3323"/>
            </a:lvl1pPr>
          </a:lstStyle>
          <a:p>
            <a:r>
              <a:rPr lang="en-US" dirty="0"/>
              <a:t>Click to edit Master title style</a:t>
            </a:r>
            <a:endParaRPr lang="fr-FR" dirty="0"/>
          </a:p>
        </p:txBody>
      </p:sp>
      <p:pic>
        <p:nvPicPr>
          <p:cNvPr id="2" name="Google Shape;284;p1">
            <a:extLst>
              <a:ext uri="{FF2B5EF4-FFF2-40B4-BE49-F238E27FC236}">
                <a16:creationId xmlns:a16="http://schemas.microsoft.com/office/drawing/2014/main" id="{BB05A6C6-923C-B1C4-1F94-4A9D7C7FBD0E}"/>
              </a:ext>
            </a:extLst>
          </p:cNvPr>
          <p:cNvPicPr preferRelativeResize="0"/>
          <p:nvPr userDrawn="1"/>
        </p:nvPicPr>
        <p:blipFill>
          <a:blip r:embed="rId2"/>
          <a:srcRect/>
          <a:stretch/>
        </p:blipFill>
        <p:spPr>
          <a:xfrm>
            <a:off x="81049" y="5841299"/>
            <a:ext cx="1085515" cy="256247"/>
          </a:xfrm>
          <a:prstGeom prst="rect">
            <a:avLst/>
          </a:prstGeom>
          <a:noFill/>
          <a:ln>
            <a:noFill/>
          </a:ln>
        </p:spPr>
      </p:pic>
      <p:pic>
        <p:nvPicPr>
          <p:cNvPr id="6" name="Picture 2">
            <a:extLst>
              <a:ext uri="{FF2B5EF4-FFF2-40B4-BE49-F238E27FC236}">
                <a16:creationId xmlns:a16="http://schemas.microsoft.com/office/drawing/2014/main" id="{96B4CFD1-4395-310B-B4AC-71EE20D4C9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90961" y="15549"/>
            <a:ext cx="997409" cy="7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443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4" name="Rectangle 3"/>
          <p:cNvSpPr/>
          <p:nvPr/>
        </p:nvSpPr>
        <p:spPr>
          <a:xfrm>
            <a:off x="0" y="6308726"/>
            <a:ext cx="1219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sz="1400">
              <a:solidFill>
                <a:prstClr val="white"/>
              </a:solidFill>
              <a:latin typeface="Calibri"/>
            </a:endParaRPr>
          </a:p>
        </p:txBody>
      </p:sp>
      <p:sp>
        <p:nvSpPr>
          <p:cNvPr id="5" name="Rectangle 4"/>
          <p:cNvSpPr/>
          <p:nvPr/>
        </p:nvSpPr>
        <p:spPr>
          <a:xfrm>
            <a:off x="-10583" y="0"/>
            <a:ext cx="12192001" cy="1125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sz="1400">
              <a:solidFill>
                <a:prstClr val="white"/>
              </a:solidFill>
              <a:latin typeface="Calibri"/>
            </a:endParaRPr>
          </a:p>
        </p:txBody>
      </p:sp>
      <p:sp>
        <p:nvSpPr>
          <p:cNvPr id="6" name="Rectangle 5"/>
          <p:cNvSpPr/>
          <p:nvPr/>
        </p:nvSpPr>
        <p:spPr>
          <a:xfrm>
            <a:off x="-12699" y="1016000"/>
            <a:ext cx="6007100" cy="109538"/>
          </a:xfrm>
          <a:prstGeom prst="rect">
            <a:avLst/>
          </a:prstGeom>
          <a:solidFill>
            <a:srgbClr val="B539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sz="1400">
              <a:solidFill>
                <a:prstClr val="white"/>
              </a:solidFill>
              <a:latin typeface="Calibri"/>
            </a:endParaRPr>
          </a:p>
        </p:txBody>
      </p:sp>
      <p:sp>
        <p:nvSpPr>
          <p:cNvPr id="7" name="Rectangle 6"/>
          <p:cNvSpPr/>
          <p:nvPr/>
        </p:nvSpPr>
        <p:spPr>
          <a:xfrm>
            <a:off x="8832851" y="6308726"/>
            <a:ext cx="3359149" cy="73025"/>
          </a:xfrm>
          <a:prstGeom prst="rect">
            <a:avLst/>
          </a:prstGeom>
          <a:solidFill>
            <a:srgbClr val="B8B90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fr-FR" sz="1400">
              <a:solidFill>
                <a:prstClr val="white"/>
              </a:solidFill>
              <a:latin typeface="Calibri"/>
            </a:endParaRPr>
          </a:p>
        </p:txBody>
      </p:sp>
      <p:sp>
        <p:nvSpPr>
          <p:cNvPr id="8" name="Entrée manuelle 10"/>
          <p:cNvSpPr/>
          <p:nvPr userDrawn="1"/>
        </p:nvSpPr>
        <p:spPr>
          <a:xfrm flipH="1">
            <a:off x="0" y="6070600"/>
            <a:ext cx="12192000" cy="787400"/>
          </a:xfrm>
          <a:prstGeom prst="flowChartManualInpu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400"/>
          </a:p>
        </p:txBody>
      </p:sp>
      <p:pic>
        <p:nvPicPr>
          <p:cNvPr id="9" name="symbole-blanc.png" descr="/Users/scraveir/Documents/Fichiers/Travaux en cours/logo UPPA/groupe de travail 2014/logo définitif 1/logos génériques/png/symbole/symbole-blan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651" y="6088063"/>
            <a:ext cx="1524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userDrawn="1"/>
        </p:nvSpPr>
        <p:spPr>
          <a:xfrm>
            <a:off x="11658600" y="6438900"/>
            <a:ext cx="287867" cy="215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fr-FR" sz="1400"/>
          </a:p>
        </p:txBody>
      </p:sp>
      <p:sp>
        <p:nvSpPr>
          <p:cNvPr id="11" name="Espace réservé du numéro de diapositive 20"/>
          <p:cNvSpPr txBox="1">
            <a:spLocks/>
          </p:cNvSpPr>
          <p:nvPr userDrawn="1"/>
        </p:nvSpPr>
        <p:spPr>
          <a:xfrm>
            <a:off x="9118600" y="6356351"/>
            <a:ext cx="2844800" cy="365125"/>
          </a:xfrm>
          <a:prstGeom prst="rect">
            <a:avLst/>
          </a:prstGeom>
        </p:spPr>
        <p:txBody>
          <a:bodyPr anchor="ctr"/>
          <a:lstStyle>
            <a:defPPr>
              <a:defRPr lang="fr-FR"/>
            </a:defPPr>
            <a:lvl1pPr algn="r"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4572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9144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13716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1828800" algn="l" defTabSz="457200" rtl="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pPr eaLnBrk="1" hangingPunct="1">
              <a:defRPr/>
            </a:pPr>
            <a:fld id="{ABD49C1B-EB35-694F-900A-CEBA527E945A}" type="slidenum">
              <a:rPr lang="fr-FR" sz="900" smtClean="0">
                <a:solidFill>
                  <a:srgbClr val="898989"/>
                </a:solidFill>
                <a:latin typeface="Calibri" charset="0"/>
              </a:rPr>
              <a:pPr eaLnBrk="1" hangingPunct="1">
                <a:defRPr/>
              </a:pPr>
              <a:t>‹N°›</a:t>
            </a:fld>
            <a:endParaRPr lang="fr-FR" sz="900">
              <a:solidFill>
                <a:srgbClr val="898989"/>
              </a:solidFill>
              <a:latin typeface="Calibri" charset="0"/>
            </a:endParaRPr>
          </a:p>
        </p:txBody>
      </p:sp>
      <p:sp>
        <p:nvSpPr>
          <p:cNvPr id="2" name="Titre 1"/>
          <p:cNvSpPr>
            <a:spLocks noGrp="1"/>
          </p:cNvSpPr>
          <p:nvPr>
            <p:ph type="title"/>
          </p:nvPr>
        </p:nvSpPr>
        <p:spPr>
          <a:xfrm>
            <a:off x="609601" y="274638"/>
            <a:ext cx="9889067" cy="562074"/>
          </a:xfrm>
        </p:spPr>
        <p:txBody>
          <a:bodyPr>
            <a:normAutofit/>
          </a:bodyPr>
          <a:lstStyle>
            <a:lvl1pPr>
              <a:lnSpc>
                <a:spcPct val="75000"/>
              </a:lnSpc>
              <a:defRPr sz="3600" b="0">
                <a:solidFill>
                  <a:schemeClr val="tx1"/>
                </a:solidFill>
              </a:defRPr>
            </a:lvl1pPr>
          </a:lstStyle>
          <a:p>
            <a:r>
              <a:rPr lang="fr-FR" dirty="0"/>
              <a:t>Modifiez le style du titre</a:t>
            </a:r>
          </a:p>
        </p:txBody>
      </p:sp>
      <p:sp>
        <p:nvSpPr>
          <p:cNvPr id="3" name="Espace réservé du contenu 2"/>
          <p:cNvSpPr>
            <a:spLocks noGrp="1"/>
          </p:cNvSpPr>
          <p:nvPr>
            <p:ph idx="1"/>
          </p:nvPr>
        </p:nvSpPr>
        <p:spPr>
          <a:xfrm>
            <a:off x="598021" y="1268760"/>
            <a:ext cx="10972800" cy="4896544"/>
          </a:xfrm>
        </p:spPr>
        <p:txBody>
          <a:bodyPr/>
          <a:lstStyle>
            <a:lvl1pPr marL="342900" indent="-342900">
              <a:buFontTx/>
              <a:buBlip>
                <a:blip r:embed="rId3"/>
              </a:buBlip>
              <a:defRPr sz="2800">
                <a:solidFill>
                  <a:schemeClr val="tx1"/>
                </a:solidFill>
              </a:defRPr>
            </a:lvl1pPr>
            <a:lvl2pPr marL="533400" indent="-285750">
              <a:buFontTx/>
              <a:buBlip>
                <a:blip r:embed="rId4"/>
              </a:buBlip>
              <a:defRPr sz="2600">
                <a:solidFill>
                  <a:schemeClr val="tx1"/>
                </a:solidFill>
              </a:defRPr>
            </a:lvl2pPr>
            <a:lvl3pPr marL="717550" indent="-266700">
              <a:buFontTx/>
              <a:buBlip>
                <a:blip r:embed="rId5"/>
              </a:buBlip>
              <a:defRPr>
                <a:solidFill>
                  <a:schemeClr val="tx1"/>
                </a:solidFill>
              </a:defRPr>
            </a:lvl3pPr>
            <a:lvl4pPr marL="987425" indent="-228600">
              <a:buFontTx/>
              <a:buBlip>
                <a:blip r:embed="rId6"/>
              </a:buBlip>
              <a:defRPr>
                <a:solidFill>
                  <a:schemeClr val="tx1"/>
                </a:solidFill>
              </a:defRPr>
            </a:lvl4pPr>
            <a:lvl5pPr marL="1246188" indent="-228600">
              <a:buFontTx/>
              <a:buBlip>
                <a:blip r:embed="rId7"/>
              </a:buBlip>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270957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189" b="0" i="0">
                <a:solidFill>
                  <a:srgbClr val="CC0000"/>
                </a:solidFill>
                <a:latin typeface="Arial"/>
                <a:cs typeface="Arial"/>
              </a:defRPr>
            </a:lvl1pPr>
          </a:lstStyle>
          <a:p>
            <a:pPr marL="25168">
              <a:lnSpc>
                <a:spcPts val="1338"/>
              </a:lnSpc>
            </a:pPr>
            <a:r>
              <a:rPr lang="fr-FR"/>
              <a:t>Elio </a:t>
            </a:r>
            <a:r>
              <a:rPr lang="fr-FR" spc="-20"/>
              <a:t>Mansour</a:t>
            </a:r>
            <a:r>
              <a:rPr lang="fr-FR" spc="178"/>
              <a:t> </a:t>
            </a:r>
            <a:r>
              <a:rPr lang="fr-FR" spc="20"/>
              <a:t>(UPPA)</a:t>
            </a:r>
            <a:endParaRPr lang="fr-FR" spc="20" dirty="0"/>
          </a:p>
        </p:txBody>
      </p:sp>
      <p:sp>
        <p:nvSpPr>
          <p:cNvPr id="3" name="Holder 3"/>
          <p:cNvSpPr>
            <a:spLocks noGrp="1"/>
          </p:cNvSpPr>
          <p:nvPr>
            <p:ph type="dt" sz="half" idx="6"/>
          </p:nvPr>
        </p:nvSpPr>
        <p:spPr/>
        <p:txBody>
          <a:bodyPr lIns="0" tIns="0" rIns="0" bIns="0"/>
          <a:lstStyle>
            <a:lvl1pPr>
              <a:defRPr sz="1189" b="0" i="0">
                <a:solidFill>
                  <a:srgbClr val="CC0000"/>
                </a:solidFill>
                <a:latin typeface="Arial"/>
                <a:cs typeface="Arial"/>
              </a:defRPr>
            </a:lvl1pPr>
          </a:lstStyle>
          <a:p>
            <a:pPr marL="25168">
              <a:spcBef>
                <a:spcPts val="258"/>
              </a:spcBef>
            </a:pPr>
            <a:r>
              <a:rPr lang="fr-FR" spc="-30"/>
              <a:t>November </a:t>
            </a:r>
            <a:r>
              <a:rPr lang="fr-FR" spc="-20"/>
              <a:t>18</a:t>
            </a:r>
            <a:r>
              <a:rPr lang="fr-FR" sz="1486" i="1" spc="-30" baseline="27777">
                <a:latin typeface="Georgia"/>
                <a:cs typeface="Georgia"/>
              </a:rPr>
              <a:t>th </a:t>
            </a:r>
            <a:r>
              <a:rPr lang="fr-FR" spc="10"/>
              <a:t>,</a:t>
            </a:r>
            <a:r>
              <a:rPr lang="fr-FR" spc="50"/>
              <a:t> </a:t>
            </a:r>
            <a:r>
              <a:rPr lang="fr-FR" spc="-40"/>
              <a:t>2019</a:t>
            </a:r>
            <a:endParaRPr lang="fr-FR">
              <a:latin typeface="Georgia"/>
              <a:cs typeface="Georgia"/>
            </a:endParaRPr>
          </a:p>
        </p:txBody>
      </p:sp>
      <p:sp>
        <p:nvSpPr>
          <p:cNvPr id="4" name="Holder 4"/>
          <p:cNvSpPr>
            <a:spLocks noGrp="1"/>
          </p:cNvSpPr>
          <p:nvPr>
            <p:ph type="sldNum" sz="quarter" idx="7"/>
          </p:nvPr>
        </p:nvSpPr>
        <p:spPr/>
        <p:txBody>
          <a:bodyPr lIns="0" tIns="0" rIns="0" bIns="0"/>
          <a:lstStyle>
            <a:lvl1pPr>
              <a:defRPr sz="1189" b="0" i="0">
                <a:solidFill>
                  <a:srgbClr val="CC0000"/>
                </a:solidFill>
                <a:latin typeface="Arial"/>
                <a:cs typeface="Arial"/>
              </a:defRPr>
            </a:lvl1pPr>
          </a:lstStyle>
          <a:p>
            <a:pPr marL="50335">
              <a:lnSpc>
                <a:spcPts val="1338"/>
              </a:lnSpc>
            </a:pPr>
            <a:fld id="{81D60167-4931-47E6-BA6A-407CBD079E47}" type="slidenum">
              <a:rPr lang="fr-FR" spc="-40" smtClean="0"/>
              <a:pPr marL="50335">
                <a:lnSpc>
                  <a:spcPts val="1338"/>
                </a:lnSpc>
              </a:pPr>
              <a:t>‹N°›</a:t>
            </a:fld>
            <a:r>
              <a:rPr lang="fr-FR" spc="-40"/>
              <a:t> </a:t>
            </a:r>
            <a:r>
              <a:rPr lang="fr-FR" spc="297"/>
              <a:t>/</a:t>
            </a:r>
            <a:r>
              <a:rPr lang="fr-FR" spc="69"/>
              <a:t> </a:t>
            </a:r>
            <a:r>
              <a:rPr lang="fr-FR" spc="-40"/>
              <a:t>62</a:t>
            </a:r>
            <a:endParaRPr lang="fr-FR" spc="-40" dirty="0"/>
          </a:p>
        </p:txBody>
      </p:sp>
    </p:spTree>
    <p:extLst>
      <p:ext uri="{BB962C8B-B14F-4D97-AF65-F5344CB8AC3E}">
        <p14:creationId xmlns:p14="http://schemas.microsoft.com/office/powerpoint/2010/main" val="1964289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6752493" y="825500"/>
            <a:ext cx="5361353" cy="117475"/>
          </a:xfrm>
          <a:prstGeom prst="rect">
            <a:avLst/>
          </a:prstGeom>
          <a:solidFill>
            <a:srgbClr val="0066CC"/>
          </a:solidFill>
          <a:ln w="12700">
            <a:noFill/>
            <a:miter lim="800000"/>
            <a:headEnd type="none" w="sm" len="sm"/>
            <a:tailEnd type="none" w="sm" len="sm"/>
          </a:ln>
        </p:spPr>
        <p:txBody>
          <a:bodyPr wrap="none" anchor="ctr"/>
          <a:lstStyle/>
          <a:p>
            <a:pPr eaLnBrk="0" hangingPunct="0">
              <a:defRPr/>
            </a:pPr>
            <a:endParaRPr kumimoji="1" lang="fr-FR" sz="2400" b="1">
              <a:solidFill>
                <a:prstClr val="black"/>
              </a:solidFill>
              <a:latin typeface="Garamond" pitchFamily="18" charset="0"/>
              <a:ea typeface="ＭＳ Ｐゴシック" charset="-128"/>
            </a:endParaRPr>
          </a:p>
        </p:txBody>
      </p:sp>
      <p:sp>
        <p:nvSpPr>
          <p:cNvPr id="7" name="Rectangle 6"/>
          <p:cNvSpPr>
            <a:spLocks noChangeArrowheads="1"/>
          </p:cNvSpPr>
          <p:nvPr userDrawn="1"/>
        </p:nvSpPr>
        <p:spPr bwMode="auto">
          <a:xfrm>
            <a:off x="2" y="0"/>
            <a:ext cx="6008077" cy="6858000"/>
          </a:xfrm>
          <a:prstGeom prst="rect">
            <a:avLst/>
          </a:prstGeom>
          <a:solidFill>
            <a:srgbClr val="FFCC66">
              <a:alpha val="72156"/>
            </a:srgbClr>
          </a:solidFill>
          <a:ln w="9525">
            <a:noFill/>
            <a:miter lim="800000"/>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9" name="AutoShape 8"/>
          <p:cNvSpPr>
            <a:spLocks noChangeArrowheads="1"/>
          </p:cNvSpPr>
          <p:nvPr userDrawn="1"/>
        </p:nvSpPr>
        <p:spPr bwMode="white">
          <a:xfrm>
            <a:off x="1037498" y="2074871"/>
            <a:ext cx="6377353" cy="2211387"/>
          </a:xfrm>
          <a:prstGeom prst="roundRect">
            <a:avLst>
              <a:gd name="adj" fmla="val 50000"/>
            </a:avLst>
          </a:prstGeom>
          <a:solidFill>
            <a:schemeClr val="bg1">
              <a:alpha val="52156"/>
            </a:schemeClr>
          </a:solidFill>
          <a:ln w="9525">
            <a:noFill/>
            <a:round/>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2053" name="Rectangle 5"/>
          <p:cNvSpPr>
            <a:spLocks noGrp="1" noChangeArrowheads="1"/>
          </p:cNvSpPr>
          <p:nvPr>
            <p:ph type="subTitle" idx="1"/>
          </p:nvPr>
        </p:nvSpPr>
        <p:spPr>
          <a:xfrm>
            <a:off x="6596187" y="5054600"/>
            <a:ext cx="4110892" cy="1485900"/>
          </a:xfrm>
        </p:spPr>
        <p:txBody>
          <a:bodyPr/>
          <a:lstStyle>
            <a:lvl1pPr marL="0" indent="0" algn="ctr">
              <a:buFont typeface="Monotype Sorts" pitchFamily="2" charset="2"/>
              <a:buNone/>
              <a:defRPr baseline="0"/>
            </a:lvl1pPr>
          </a:lstStyle>
          <a:p>
            <a:r>
              <a:rPr lang="en-US"/>
              <a:t>Click to edit Master subtitle style</a:t>
            </a:r>
            <a:endParaRPr lang="fr-FR" dirty="0"/>
          </a:p>
        </p:txBody>
      </p:sp>
      <p:sp>
        <p:nvSpPr>
          <p:cNvPr id="2057" name="Rectangle 9"/>
          <p:cNvSpPr>
            <a:spLocks noGrp="1" noChangeArrowheads="1"/>
          </p:cNvSpPr>
          <p:nvPr>
            <p:ph type="ctrTitle"/>
          </p:nvPr>
        </p:nvSpPr>
        <p:spPr>
          <a:xfrm>
            <a:off x="930031" y="2181233"/>
            <a:ext cx="10363200" cy="1470025"/>
          </a:xfrm>
          <a:prstGeom prst="rect">
            <a:avLst/>
          </a:prstGeom>
          <a:ln w="12700"/>
        </p:spPr>
        <p:txBody>
          <a:bodyPr lIns="92393" rIns="92393"/>
          <a:lstStyle>
            <a:lvl1pPr algn="ctr">
              <a:defRPr/>
            </a:lvl1pPr>
          </a:lstStyle>
          <a:p>
            <a:r>
              <a:rPr lang="fr-FR" dirty="0"/>
              <a:t>Click to </a:t>
            </a:r>
            <a:r>
              <a:rPr lang="fr-FR" dirty="0" err="1"/>
              <a:t>edit</a:t>
            </a:r>
            <a:r>
              <a:rPr lang="fr-FR" dirty="0"/>
              <a:t> Master </a:t>
            </a:r>
            <a:r>
              <a:rPr lang="fr-FR" dirty="0" err="1"/>
              <a:t>title</a:t>
            </a:r>
            <a:r>
              <a:rPr lang="fr-FR" dirty="0"/>
              <a:t> style</a:t>
            </a:r>
          </a:p>
        </p:txBody>
      </p:sp>
      <p:sp>
        <p:nvSpPr>
          <p:cNvPr id="8" name="Entrée manuelle 14"/>
          <p:cNvSpPr/>
          <p:nvPr userDrawn="1"/>
        </p:nvSpPr>
        <p:spPr>
          <a:xfrm flipH="1">
            <a:off x="-1" y="1"/>
            <a:ext cx="5995599"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8"/>
              <a:gd name="connsiteY0" fmla="*/ 19 h 10000"/>
              <a:gd name="connsiteX1" fmla="*/ 10028 w 10028"/>
              <a:gd name="connsiteY1" fmla="*/ 0 h 10000"/>
              <a:gd name="connsiteX2" fmla="*/ 10028 w 10028"/>
              <a:gd name="connsiteY2" fmla="*/ 10000 h 10000"/>
              <a:gd name="connsiteX3" fmla="*/ 28 w 10028"/>
              <a:gd name="connsiteY3" fmla="*/ 10000 h 10000"/>
              <a:gd name="connsiteX4" fmla="*/ 0 w 10028"/>
              <a:gd name="connsiteY4" fmla="*/ 19 h 10000"/>
              <a:gd name="connsiteX0" fmla="*/ 30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30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30" y="0"/>
                </a:moveTo>
                <a:lnTo>
                  <a:pt x="10002" y="0"/>
                </a:lnTo>
                <a:lnTo>
                  <a:pt x="10002" y="10000"/>
                </a:lnTo>
                <a:lnTo>
                  <a:pt x="2" y="10000"/>
                </a:lnTo>
                <a:cubicBezTo>
                  <a:pt x="-7" y="6673"/>
                  <a:pt x="39" y="3327"/>
                  <a:pt x="30" y="0"/>
                </a:cubicBezTo>
                <a:close/>
              </a:path>
            </a:pathLst>
          </a:cu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defTabSz="457200" fontAlgn="auto">
              <a:spcBef>
                <a:spcPts val="0"/>
              </a:spcBef>
              <a:spcAft>
                <a:spcPts val="0"/>
              </a:spcAft>
            </a:pPr>
            <a:endParaRPr lang="fr-FR" sz="1400"/>
          </a:p>
        </p:txBody>
      </p:sp>
    </p:spTree>
    <p:extLst>
      <p:ext uri="{BB962C8B-B14F-4D97-AF65-F5344CB8AC3E}">
        <p14:creationId xmlns:p14="http://schemas.microsoft.com/office/powerpoint/2010/main" val="723384788"/>
      </p:ext>
    </p:extLst>
  </p:cSld>
  <p:clrMapOvr>
    <a:masterClrMapping/>
  </p:clrMapOvr>
  <p:transition spd="med">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6752493" y="825500"/>
            <a:ext cx="5361353" cy="117475"/>
          </a:xfrm>
          <a:prstGeom prst="rect">
            <a:avLst/>
          </a:prstGeom>
          <a:solidFill>
            <a:srgbClr val="0066CC"/>
          </a:solidFill>
          <a:ln w="12700">
            <a:noFill/>
            <a:miter lim="800000"/>
            <a:headEnd type="none" w="sm" len="sm"/>
            <a:tailEnd type="none" w="sm" len="sm"/>
          </a:ln>
        </p:spPr>
        <p:txBody>
          <a:bodyPr wrap="none" anchor="ctr"/>
          <a:lstStyle/>
          <a:p>
            <a:pPr eaLnBrk="0" hangingPunct="0">
              <a:defRPr/>
            </a:pPr>
            <a:endParaRPr kumimoji="1" lang="fr-FR" sz="2400" b="1">
              <a:solidFill>
                <a:prstClr val="black"/>
              </a:solidFill>
              <a:latin typeface="Garamond" pitchFamily="18" charset="0"/>
              <a:ea typeface="ＭＳ Ｐゴシック" charset="-128"/>
            </a:endParaRPr>
          </a:p>
        </p:txBody>
      </p:sp>
      <p:sp>
        <p:nvSpPr>
          <p:cNvPr id="7" name="Rectangle 6"/>
          <p:cNvSpPr>
            <a:spLocks noChangeArrowheads="1"/>
          </p:cNvSpPr>
          <p:nvPr userDrawn="1"/>
        </p:nvSpPr>
        <p:spPr bwMode="auto">
          <a:xfrm>
            <a:off x="2" y="0"/>
            <a:ext cx="6008077" cy="6858000"/>
          </a:xfrm>
          <a:prstGeom prst="rect">
            <a:avLst/>
          </a:prstGeom>
          <a:solidFill>
            <a:srgbClr val="FFCC66">
              <a:alpha val="72156"/>
            </a:srgbClr>
          </a:solidFill>
          <a:ln w="9525">
            <a:noFill/>
            <a:miter lim="800000"/>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9" name="AutoShape 8"/>
          <p:cNvSpPr>
            <a:spLocks noChangeArrowheads="1"/>
          </p:cNvSpPr>
          <p:nvPr userDrawn="1"/>
        </p:nvSpPr>
        <p:spPr bwMode="white">
          <a:xfrm>
            <a:off x="1037498" y="2074871"/>
            <a:ext cx="6377353" cy="2211387"/>
          </a:xfrm>
          <a:prstGeom prst="roundRect">
            <a:avLst>
              <a:gd name="adj" fmla="val 50000"/>
            </a:avLst>
          </a:prstGeom>
          <a:solidFill>
            <a:schemeClr val="bg1">
              <a:alpha val="52156"/>
            </a:schemeClr>
          </a:solidFill>
          <a:ln w="9525">
            <a:noFill/>
            <a:round/>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2053" name="Rectangle 5"/>
          <p:cNvSpPr>
            <a:spLocks noGrp="1" noChangeArrowheads="1"/>
          </p:cNvSpPr>
          <p:nvPr>
            <p:ph type="subTitle" idx="1"/>
          </p:nvPr>
        </p:nvSpPr>
        <p:spPr>
          <a:xfrm>
            <a:off x="6596187" y="5054600"/>
            <a:ext cx="4110892" cy="1485900"/>
          </a:xfrm>
        </p:spPr>
        <p:txBody>
          <a:bodyPr/>
          <a:lstStyle>
            <a:lvl1pPr marL="0" indent="0" algn="ctr">
              <a:buFont typeface="Monotype Sorts" pitchFamily="2" charset="2"/>
              <a:buNone/>
              <a:defRPr baseline="0"/>
            </a:lvl1pPr>
          </a:lstStyle>
          <a:p>
            <a:r>
              <a:rPr lang="en-US"/>
              <a:t>Click to edit Master subtitle style</a:t>
            </a:r>
            <a:endParaRPr lang="fr-FR" dirty="0"/>
          </a:p>
        </p:txBody>
      </p:sp>
      <p:sp>
        <p:nvSpPr>
          <p:cNvPr id="2057" name="Rectangle 9"/>
          <p:cNvSpPr>
            <a:spLocks noGrp="1" noChangeArrowheads="1"/>
          </p:cNvSpPr>
          <p:nvPr>
            <p:ph type="ctrTitle"/>
          </p:nvPr>
        </p:nvSpPr>
        <p:spPr>
          <a:xfrm>
            <a:off x="930031" y="2181233"/>
            <a:ext cx="10363200" cy="1470025"/>
          </a:xfrm>
          <a:prstGeom prst="rect">
            <a:avLst/>
          </a:prstGeom>
          <a:ln w="12700"/>
        </p:spPr>
        <p:txBody>
          <a:bodyPr lIns="92393" rIns="92393"/>
          <a:lstStyle>
            <a:lvl1pPr algn="ctr">
              <a:defRPr/>
            </a:lvl1pPr>
          </a:lstStyle>
          <a:p>
            <a:r>
              <a:rPr lang="fr-FR" dirty="0"/>
              <a:t>Click to </a:t>
            </a:r>
            <a:r>
              <a:rPr lang="fr-FR" dirty="0" err="1"/>
              <a:t>edit</a:t>
            </a:r>
            <a:r>
              <a:rPr lang="fr-FR" dirty="0"/>
              <a:t> Master </a:t>
            </a:r>
            <a:r>
              <a:rPr lang="fr-FR" dirty="0" err="1"/>
              <a:t>title</a:t>
            </a:r>
            <a:r>
              <a:rPr lang="fr-FR" dirty="0"/>
              <a:t> style</a:t>
            </a:r>
          </a:p>
        </p:txBody>
      </p:sp>
      <p:sp>
        <p:nvSpPr>
          <p:cNvPr id="8" name="Entrée manuelle 14"/>
          <p:cNvSpPr/>
          <p:nvPr userDrawn="1"/>
        </p:nvSpPr>
        <p:spPr>
          <a:xfrm flipH="1">
            <a:off x="-1" y="1"/>
            <a:ext cx="5995599"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8"/>
              <a:gd name="connsiteY0" fmla="*/ 19 h 10000"/>
              <a:gd name="connsiteX1" fmla="*/ 10028 w 10028"/>
              <a:gd name="connsiteY1" fmla="*/ 0 h 10000"/>
              <a:gd name="connsiteX2" fmla="*/ 10028 w 10028"/>
              <a:gd name="connsiteY2" fmla="*/ 10000 h 10000"/>
              <a:gd name="connsiteX3" fmla="*/ 28 w 10028"/>
              <a:gd name="connsiteY3" fmla="*/ 10000 h 10000"/>
              <a:gd name="connsiteX4" fmla="*/ 0 w 10028"/>
              <a:gd name="connsiteY4" fmla="*/ 19 h 10000"/>
              <a:gd name="connsiteX0" fmla="*/ 30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30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30" y="0"/>
                </a:moveTo>
                <a:lnTo>
                  <a:pt x="10002" y="0"/>
                </a:lnTo>
                <a:lnTo>
                  <a:pt x="10002" y="10000"/>
                </a:lnTo>
                <a:lnTo>
                  <a:pt x="2" y="10000"/>
                </a:lnTo>
                <a:cubicBezTo>
                  <a:pt x="-7" y="6673"/>
                  <a:pt x="39" y="3327"/>
                  <a:pt x="30"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defTabSz="457200" fontAlgn="auto">
              <a:spcBef>
                <a:spcPts val="0"/>
              </a:spcBef>
              <a:spcAft>
                <a:spcPts val="0"/>
              </a:spcAft>
            </a:pPr>
            <a:endParaRPr lang="fr-FR" sz="1400"/>
          </a:p>
        </p:txBody>
      </p:sp>
    </p:spTree>
    <p:extLst>
      <p:ext uri="{BB962C8B-B14F-4D97-AF65-F5344CB8AC3E}">
        <p14:creationId xmlns:p14="http://schemas.microsoft.com/office/powerpoint/2010/main" val="687019450"/>
      </p:ext>
    </p:extLst>
  </p:cSld>
  <p:clrMapOvr>
    <a:masterClrMapping/>
  </p:clrMapOvr>
  <p:transition spd="med">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6" name="Rectangle 4"/>
          <p:cNvSpPr>
            <a:spLocks noChangeArrowheads="1"/>
          </p:cNvSpPr>
          <p:nvPr userDrawn="1"/>
        </p:nvSpPr>
        <p:spPr bwMode="auto">
          <a:xfrm>
            <a:off x="6752493" y="825500"/>
            <a:ext cx="5361353" cy="117475"/>
          </a:xfrm>
          <a:prstGeom prst="rect">
            <a:avLst/>
          </a:prstGeom>
          <a:solidFill>
            <a:srgbClr val="0066CC"/>
          </a:solidFill>
          <a:ln w="12700">
            <a:noFill/>
            <a:miter lim="800000"/>
            <a:headEnd type="none" w="sm" len="sm"/>
            <a:tailEnd type="none" w="sm" len="sm"/>
          </a:ln>
        </p:spPr>
        <p:txBody>
          <a:bodyPr wrap="none" anchor="ctr"/>
          <a:lstStyle/>
          <a:p>
            <a:pPr eaLnBrk="0" hangingPunct="0">
              <a:defRPr/>
            </a:pPr>
            <a:endParaRPr kumimoji="1" lang="fr-FR" sz="2400" b="1">
              <a:solidFill>
                <a:prstClr val="black"/>
              </a:solidFill>
              <a:latin typeface="Garamond" pitchFamily="18" charset="0"/>
              <a:ea typeface="ＭＳ Ｐゴシック" charset="-128"/>
            </a:endParaRPr>
          </a:p>
        </p:txBody>
      </p:sp>
      <p:sp>
        <p:nvSpPr>
          <p:cNvPr id="7" name="Rectangle 6"/>
          <p:cNvSpPr>
            <a:spLocks noChangeArrowheads="1"/>
          </p:cNvSpPr>
          <p:nvPr userDrawn="1"/>
        </p:nvSpPr>
        <p:spPr bwMode="auto">
          <a:xfrm>
            <a:off x="2" y="0"/>
            <a:ext cx="6008077" cy="6858000"/>
          </a:xfrm>
          <a:prstGeom prst="rect">
            <a:avLst/>
          </a:prstGeom>
          <a:solidFill>
            <a:srgbClr val="FFCC66">
              <a:alpha val="72156"/>
            </a:srgbClr>
          </a:solidFill>
          <a:ln w="9525">
            <a:noFill/>
            <a:miter lim="800000"/>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9" name="AutoShape 8"/>
          <p:cNvSpPr>
            <a:spLocks noChangeArrowheads="1"/>
          </p:cNvSpPr>
          <p:nvPr userDrawn="1"/>
        </p:nvSpPr>
        <p:spPr bwMode="white">
          <a:xfrm>
            <a:off x="1037498" y="2074871"/>
            <a:ext cx="6377353" cy="2211387"/>
          </a:xfrm>
          <a:prstGeom prst="roundRect">
            <a:avLst>
              <a:gd name="adj" fmla="val 50000"/>
            </a:avLst>
          </a:prstGeom>
          <a:solidFill>
            <a:schemeClr val="bg1">
              <a:alpha val="52156"/>
            </a:schemeClr>
          </a:solidFill>
          <a:ln w="9525">
            <a:noFill/>
            <a:round/>
            <a:headEnd/>
            <a:tailEnd/>
          </a:ln>
        </p:spPr>
        <p:txBody>
          <a:bodyPr wrap="none" anchor="ctr"/>
          <a:lstStyle/>
          <a:p>
            <a:pPr algn="ctr">
              <a:defRPr/>
            </a:pPr>
            <a:endParaRPr kumimoji="1" lang="fr-FR" sz="2400">
              <a:solidFill>
                <a:prstClr val="black"/>
              </a:solidFill>
              <a:latin typeface="Times New Roman" pitchFamily="18" charset="0"/>
              <a:ea typeface="ＭＳ Ｐゴシック" charset="-128"/>
              <a:cs typeface="Arial" pitchFamily="34" charset="0"/>
            </a:endParaRPr>
          </a:p>
        </p:txBody>
      </p:sp>
      <p:sp>
        <p:nvSpPr>
          <p:cNvPr id="2053" name="Rectangle 5"/>
          <p:cNvSpPr>
            <a:spLocks noGrp="1" noChangeArrowheads="1"/>
          </p:cNvSpPr>
          <p:nvPr>
            <p:ph type="subTitle" idx="1"/>
          </p:nvPr>
        </p:nvSpPr>
        <p:spPr>
          <a:xfrm>
            <a:off x="6596187" y="5054600"/>
            <a:ext cx="4110892" cy="1485900"/>
          </a:xfrm>
        </p:spPr>
        <p:txBody>
          <a:bodyPr/>
          <a:lstStyle>
            <a:lvl1pPr marL="0" indent="0" algn="ctr">
              <a:buFont typeface="Monotype Sorts" pitchFamily="2" charset="2"/>
              <a:buNone/>
              <a:defRPr baseline="0"/>
            </a:lvl1pPr>
          </a:lstStyle>
          <a:p>
            <a:r>
              <a:rPr lang="en-US"/>
              <a:t>Click to edit Master subtitle style</a:t>
            </a:r>
            <a:endParaRPr lang="fr-FR" dirty="0"/>
          </a:p>
        </p:txBody>
      </p:sp>
      <p:sp>
        <p:nvSpPr>
          <p:cNvPr id="2057" name="Rectangle 9"/>
          <p:cNvSpPr>
            <a:spLocks noGrp="1" noChangeArrowheads="1"/>
          </p:cNvSpPr>
          <p:nvPr>
            <p:ph type="ctrTitle"/>
          </p:nvPr>
        </p:nvSpPr>
        <p:spPr>
          <a:xfrm>
            <a:off x="930031" y="2181233"/>
            <a:ext cx="10363200" cy="1470025"/>
          </a:xfrm>
          <a:prstGeom prst="rect">
            <a:avLst/>
          </a:prstGeom>
          <a:ln w="12700"/>
        </p:spPr>
        <p:txBody>
          <a:bodyPr lIns="92393" rIns="92393"/>
          <a:lstStyle>
            <a:lvl1pPr algn="ctr">
              <a:defRPr/>
            </a:lvl1pPr>
          </a:lstStyle>
          <a:p>
            <a:r>
              <a:rPr lang="fr-FR" dirty="0"/>
              <a:t>Click to </a:t>
            </a:r>
            <a:r>
              <a:rPr lang="fr-FR" dirty="0" err="1"/>
              <a:t>edit</a:t>
            </a:r>
            <a:r>
              <a:rPr lang="fr-FR" dirty="0"/>
              <a:t> Master </a:t>
            </a:r>
            <a:r>
              <a:rPr lang="fr-FR" dirty="0" err="1"/>
              <a:t>title</a:t>
            </a:r>
            <a:r>
              <a:rPr lang="fr-FR" dirty="0"/>
              <a:t> style</a:t>
            </a:r>
          </a:p>
        </p:txBody>
      </p:sp>
      <p:sp>
        <p:nvSpPr>
          <p:cNvPr id="8" name="Entrée manuelle 14"/>
          <p:cNvSpPr/>
          <p:nvPr userDrawn="1"/>
        </p:nvSpPr>
        <p:spPr>
          <a:xfrm flipH="1">
            <a:off x="-1" y="1"/>
            <a:ext cx="5995599"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8"/>
              <a:gd name="connsiteY0" fmla="*/ 19 h 10000"/>
              <a:gd name="connsiteX1" fmla="*/ 10028 w 10028"/>
              <a:gd name="connsiteY1" fmla="*/ 0 h 10000"/>
              <a:gd name="connsiteX2" fmla="*/ 10028 w 10028"/>
              <a:gd name="connsiteY2" fmla="*/ 10000 h 10000"/>
              <a:gd name="connsiteX3" fmla="*/ 28 w 10028"/>
              <a:gd name="connsiteY3" fmla="*/ 10000 h 10000"/>
              <a:gd name="connsiteX4" fmla="*/ 0 w 10028"/>
              <a:gd name="connsiteY4" fmla="*/ 19 h 10000"/>
              <a:gd name="connsiteX0" fmla="*/ 30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30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30" y="0"/>
                </a:moveTo>
                <a:lnTo>
                  <a:pt x="10002" y="0"/>
                </a:lnTo>
                <a:lnTo>
                  <a:pt x="10002" y="10000"/>
                </a:lnTo>
                <a:lnTo>
                  <a:pt x="2" y="10000"/>
                </a:lnTo>
                <a:cubicBezTo>
                  <a:pt x="-7" y="6673"/>
                  <a:pt x="39" y="3327"/>
                  <a:pt x="30"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defTabSz="457200" fontAlgn="auto">
              <a:spcBef>
                <a:spcPts val="0"/>
              </a:spcBef>
              <a:spcAft>
                <a:spcPts val="0"/>
              </a:spcAft>
            </a:pPr>
            <a:endParaRPr lang="fr-FR" sz="1400"/>
          </a:p>
        </p:txBody>
      </p:sp>
    </p:spTree>
    <p:extLst>
      <p:ext uri="{BB962C8B-B14F-4D97-AF65-F5344CB8AC3E}">
        <p14:creationId xmlns:p14="http://schemas.microsoft.com/office/powerpoint/2010/main" val="4181435240"/>
      </p:ext>
    </p:extLst>
  </p:cSld>
  <p:clrMapOvr>
    <a:masterClrMapping/>
  </p:clrMapOvr>
  <p:transition spd="med">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8"/>
        <p:cNvGrpSpPr/>
        <p:nvPr/>
      </p:nvGrpSpPr>
      <p:grpSpPr>
        <a:xfrm>
          <a:off x="0" y="0"/>
          <a:ext cx="0" cy="0"/>
          <a:chOff x="0" y="0"/>
          <a:chExt cx="0" cy="0"/>
        </a:xfrm>
      </p:grpSpPr>
      <p:sp>
        <p:nvSpPr>
          <p:cNvPr id="19" name="Google Shape;19;p54"/>
          <p:cNvSpPr txBox="1">
            <a:spLocks noGrp="1"/>
          </p:cNvSpPr>
          <p:nvPr>
            <p:ph type="title"/>
          </p:nvPr>
        </p:nvSpPr>
        <p:spPr>
          <a:xfrm>
            <a:off x="960000" y="713333"/>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0" name="Google Shape;20;p5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577654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
        <p:cNvGrpSpPr/>
        <p:nvPr/>
      </p:nvGrpSpPr>
      <p:grpSpPr>
        <a:xfrm>
          <a:off x="0" y="0"/>
          <a:ext cx="0" cy="0"/>
          <a:chOff x="0" y="0"/>
          <a:chExt cx="0" cy="0"/>
        </a:xfrm>
      </p:grpSpPr>
      <p:sp>
        <p:nvSpPr>
          <p:cNvPr id="22" name="Google Shape;22;p64"/>
          <p:cNvSpPr txBox="1">
            <a:spLocks noGrp="1"/>
          </p:cNvSpPr>
          <p:nvPr>
            <p:ph type="title" hasCustomPrompt="1"/>
          </p:nvPr>
        </p:nvSpPr>
        <p:spPr>
          <a:xfrm>
            <a:off x="7267267" y="2077967"/>
            <a:ext cx="3971200" cy="2014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9600"/>
              <a:buNone/>
              <a:defRPr sz="12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23" name="Google Shape;23;p64"/>
          <p:cNvSpPr txBox="1">
            <a:spLocks noGrp="1"/>
          </p:cNvSpPr>
          <p:nvPr>
            <p:ph type="subTitle" idx="1"/>
          </p:nvPr>
        </p:nvSpPr>
        <p:spPr>
          <a:xfrm>
            <a:off x="7267324" y="4092833"/>
            <a:ext cx="3971200" cy="1018800"/>
          </a:xfrm>
          <a:prstGeom prst="rect">
            <a:avLst/>
          </a:prstGeom>
          <a:solidFill>
            <a:srgbClr val="138808">
              <a:alpha val="23137"/>
            </a:srgbClr>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24" name="Google Shape;24;p64"/>
          <p:cNvGrpSpPr/>
          <p:nvPr/>
        </p:nvGrpSpPr>
        <p:grpSpPr>
          <a:xfrm>
            <a:off x="6726273" y="6144670"/>
            <a:ext cx="7005088" cy="2162812"/>
            <a:chOff x="5092230" y="-180802"/>
            <a:chExt cx="5253816" cy="1622109"/>
          </a:xfrm>
        </p:grpSpPr>
        <p:sp>
          <p:nvSpPr>
            <p:cNvPr id="25" name="Google Shape;25;p64"/>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64"/>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64"/>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64"/>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64"/>
            <p:cNvSpPr/>
            <p:nvPr/>
          </p:nvSpPr>
          <p:spPr>
            <a:xfrm rot="-5400000">
              <a:off x="8196195" y="-836943"/>
              <a:ext cx="16604" cy="2808436"/>
            </a:xfrm>
            <a:custGeom>
              <a:avLst/>
              <a:gdLst/>
              <a:ahLst/>
              <a:cxnLst/>
              <a:rect l="l" t="t" r="r" b="b"/>
              <a:pathLst>
                <a:path w="94" h="12610" extrusionOk="0">
                  <a:moveTo>
                    <a:pt x="1" y="0"/>
                  </a:moveTo>
                  <a:lnTo>
                    <a:pt x="1" y="12610"/>
                  </a:lnTo>
                  <a:lnTo>
                    <a:pt x="94" y="12610"/>
                  </a:lnTo>
                  <a:lnTo>
                    <a:pt x="9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64"/>
            <p:cNvSpPr/>
            <p:nvPr/>
          </p:nvSpPr>
          <p:spPr>
            <a:xfrm rot="-5400000">
              <a:off x="6699616" y="509694"/>
              <a:ext cx="109695" cy="10969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64"/>
            <p:cNvSpPr/>
            <p:nvPr/>
          </p:nvSpPr>
          <p:spPr>
            <a:xfrm rot="-5400000">
              <a:off x="7072794" y="-1818683"/>
              <a:ext cx="389143" cy="4141831"/>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4"/>
            <p:cNvSpPr/>
            <p:nvPr/>
          </p:nvSpPr>
          <p:spPr>
            <a:xfrm rot="-5400000">
              <a:off x="5092318" y="10944"/>
              <a:ext cx="115171" cy="115348"/>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64"/>
            <p:cNvSpPr/>
            <p:nvPr/>
          </p:nvSpPr>
          <p:spPr>
            <a:xfrm rot="-5400000">
              <a:off x="7806618" y="-1596908"/>
              <a:ext cx="449555" cy="3375023"/>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64"/>
            <p:cNvSpPr/>
            <p:nvPr/>
          </p:nvSpPr>
          <p:spPr>
            <a:xfrm rot="-5400000">
              <a:off x="6236548" y="-180714"/>
              <a:ext cx="109872" cy="10969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5" name="Google Shape;35;p64"/>
          <p:cNvGrpSpPr/>
          <p:nvPr/>
        </p:nvGrpSpPr>
        <p:grpSpPr>
          <a:xfrm>
            <a:off x="6726273" y="-1395830"/>
            <a:ext cx="7005088" cy="2162812"/>
            <a:chOff x="5092230" y="-180802"/>
            <a:chExt cx="5253816" cy="1622109"/>
          </a:xfrm>
        </p:grpSpPr>
        <p:sp>
          <p:nvSpPr>
            <p:cNvPr id="36" name="Google Shape;36;p64"/>
            <p:cNvSpPr/>
            <p:nvPr/>
          </p:nvSpPr>
          <p:spPr>
            <a:xfrm rot="-5400000">
              <a:off x="7730875" y="-786985"/>
              <a:ext cx="556247" cy="3516670"/>
            </a:xfrm>
            <a:custGeom>
              <a:avLst/>
              <a:gdLst/>
              <a:ahLst/>
              <a:cxnLst/>
              <a:rect l="l" t="t" r="r" b="b"/>
              <a:pathLst>
                <a:path w="3149" h="15790" extrusionOk="0">
                  <a:moveTo>
                    <a:pt x="0" y="0"/>
                  </a:moveTo>
                  <a:lnTo>
                    <a:pt x="0" y="3707"/>
                  </a:lnTo>
                  <a:lnTo>
                    <a:pt x="3056" y="7895"/>
                  </a:lnTo>
                  <a:lnTo>
                    <a:pt x="3056" y="15789"/>
                  </a:lnTo>
                  <a:lnTo>
                    <a:pt x="3149" y="15789"/>
                  </a:lnTo>
                  <a:lnTo>
                    <a:pt x="3149" y="7848"/>
                  </a:lnTo>
                  <a:lnTo>
                    <a:pt x="78" y="3676"/>
                  </a:lnTo>
                  <a:lnTo>
                    <a:pt x="78"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4"/>
            <p:cNvSpPr/>
            <p:nvPr/>
          </p:nvSpPr>
          <p:spPr>
            <a:xfrm rot="-5400000">
              <a:off x="6133918" y="1187736"/>
              <a:ext cx="115171" cy="112521"/>
            </a:xfrm>
            <a:custGeom>
              <a:avLst/>
              <a:gdLst/>
              <a:ahLst/>
              <a:cxnLst/>
              <a:rect l="l" t="t" r="r" b="b"/>
              <a:pathLst>
                <a:path w="652" h="637" extrusionOk="0">
                  <a:moveTo>
                    <a:pt x="352" y="92"/>
                  </a:moveTo>
                  <a:cubicBezTo>
                    <a:pt x="477" y="92"/>
                    <a:pt x="559" y="196"/>
                    <a:pt x="559" y="326"/>
                  </a:cubicBezTo>
                  <a:cubicBezTo>
                    <a:pt x="559" y="466"/>
                    <a:pt x="450" y="559"/>
                    <a:pt x="326" y="559"/>
                  </a:cubicBezTo>
                  <a:cubicBezTo>
                    <a:pt x="187" y="559"/>
                    <a:pt x="94" y="450"/>
                    <a:pt x="94" y="326"/>
                  </a:cubicBezTo>
                  <a:cubicBezTo>
                    <a:pt x="94" y="187"/>
                    <a:pt x="218" y="94"/>
                    <a:pt x="326" y="94"/>
                  </a:cubicBezTo>
                  <a:cubicBezTo>
                    <a:pt x="335" y="93"/>
                    <a:pt x="344" y="92"/>
                    <a:pt x="352" y="92"/>
                  </a:cubicBezTo>
                  <a:close/>
                  <a:moveTo>
                    <a:pt x="311" y="1"/>
                  </a:moveTo>
                  <a:cubicBezTo>
                    <a:pt x="140" y="1"/>
                    <a:pt x="0" y="156"/>
                    <a:pt x="0" y="326"/>
                  </a:cubicBezTo>
                  <a:cubicBezTo>
                    <a:pt x="0" y="497"/>
                    <a:pt x="156" y="637"/>
                    <a:pt x="326" y="637"/>
                  </a:cubicBezTo>
                  <a:cubicBezTo>
                    <a:pt x="497" y="637"/>
                    <a:pt x="652" y="481"/>
                    <a:pt x="636" y="311"/>
                  </a:cubicBezTo>
                  <a:cubicBezTo>
                    <a:pt x="636"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64"/>
            <p:cNvSpPr/>
            <p:nvPr/>
          </p:nvSpPr>
          <p:spPr>
            <a:xfrm rot="-5400000">
              <a:off x="8548261" y="-405760"/>
              <a:ext cx="559074" cy="3036496"/>
            </a:xfrm>
            <a:custGeom>
              <a:avLst/>
              <a:gdLst/>
              <a:ahLst/>
              <a:cxnLst/>
              <a:rect l="l" t="t" r="r" b="b"/>
              <a:pathLst>
                <a:path w="3165" h="13634" extrusionOk="0">
                  <a:moveTo>
                    <a:pt x="1" y="0"/>
                  </a:moveTo>
                  <a:lnTo>
                    <a:pt x="1" y="2063"/>
                  </a:lnTo>
                  <a:lnTo>
                    <a:pt x="3072" y="6251"/>
                  </a:lnTo>
                  <a:lnTo>
                    <a:pt x="3072" y="13633"/>
                  </a:lnTo>
                  <a:lnTo>
                    <a:pt x="3165" y="13633"/>
                  </a:lnTo>
                  <a:lnTo>
                    <a:pt x="3165" y="6220"/>
                  </a:lnTo>
                  <a:lnTo>
                    <a:pt x="109" y="2017"/>
                  </a:lnTo>
                  <a:lnTo>
                    <a:pt x="1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64"/>
            <p:cNvSpPr/>
            <p:nvPr/>
          </p:nvSpPr>
          <p:spPr>
            <a:xfrm rot="-5400000">
              <a:off x="7200560" y="1327460"/>
              <a:ext cx="115171" cy="112521"/>
            </a:xfrm>
            <a:custGeom>
              <a:avLst/>
              <a:gdLst/>
              <a:ahLst/>
              <a:cxnLst/>
              <a:rect l="l" t="t" r="r" b="b"/>
              <a:pathLst>
                <a:path w="652" h="637" extrusionOk="0">
                  <a:moveTo>
                    <a:pt x="326" y="63"/>
                  </a:moveTo>
                  <a:cubicBezTo>
                    <a:pt x="466" y="63"/>
                    <a:pt x="559" y="187"/>
                    <a:pt x="559" y="311"/>
                  </a:cubicBezTo>
                  <a:cubicBezTo>
                    <a:pt x="559" y="435"/>
                    <a:pt x="435" y="543"/>
                    <a:pt x="326" y="543"/>
                  </a:cubicBezTo>
                  <a:cubicBezTo>
                    <a:pt x="187" y="543"/>
                    <a:pt x="94" y="419"/>
                    <a:pt x="94" y="311"/>
                  </a:cubicBezTo>
                  <a:cubicBezTo>
                    <a:pt x="94" y="171"/>
                    <a:pt x="202" y="63"/>
                    <a:pt x="326" y="63"/>
                  </a:cubicBezTo>
                  <a:close/>
                  <a:moveTo>
                    <a:pt x="311" y="0"/>
                  </a:moveTo>
                  <a:cubicBezTo>
                    <a:pt x="125" y="0"/>
                    <a:pt x="0" y="156"/>
                    <a:pt x="0" y="326"/>
                  </a:cubicBezTo>
                  <a:cubicBezTo>
                    <a:pt x="0" y="497"/>
                    <a:pt x="156" y="636"/>
                    <a:pt x="326" y="636"/>
                  </a:cubicBezTo>
                  <a:cubicBezTo>
                    <a:pt x="497" y="636"/>
                    <a:pt x="652" y="481"/>
                    <a:pt x="636" y="311"/>
                  </a:cubicBezTo>
                  <a:cubicBezTo>
                    <a:pt x="636" y="125"/>
                    <a:pt x="481" y="0"/>
                    <a:pt x="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64"/>
            <p:cNvSpPr/>
            <p:nvPr/>
          </p:nvSpPr>
          <p:spPr>
            <a:xfrm rot="-5400000">
              <a:off x="8196195" y="-836943"/>
              <a:ext cx="16604" cy="2808436"/>
            </a:xfrm>
            <a:custGeom>
              <a:avLst/>
              <a:gdLst/>
              <a:ahLst/>
              <a:cxnLst/>
              <a:rect l="l" t="t" r="r" b="b"/>
              <a:pathLst>
                <a:path w="94" h="12610" extrusionOk="0">
                  <a:moveTo>
                    <a:pt x="1" y="0"/>
                  </a:moveTo>
                  <a:lnTo>
                    <a:pt x="1" y="12610"/>
                  </a:lnTo>
                  <a:lnTo>
                    <a:pt x="94" y="12610"/>
                  </a:lnTo>
                  <a:lnTo>
                    <a:pt x="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64"/>
            <p:cNvSpPr/>
            <p:nvPr/>
          </p:nvSpPr>
          <p:spPr>
            <a:xfrm rot="-5400000">
              <a:off x="6699616" y="509694"/>
              <a:ext cx="109695" cy="109695"/>
            </a:xfrm>
            <a:custGeom>
              <a:avLst/>
              <a:gdLst/>
              <a:ahLst/>
              <a:cxnLst/>
              <a:rect l="l" t="t" r="r" b="b"/>
              <a:pathLst>
                <a:path w="621" h="621" extrusionOk="0">
                  <a:moveTo>
                    <a:pt x="311" y="78"/>
                  </a:moveTo>
                  <a:cubicBezTo>
                    <a:pt x="419" y="78"/>
                    <a:pt x="512" y="171"/>
                    <a:pt x="543" y="311"/>
                  </a:cubicBezTo>
                  <a:cubicBezTo>
                    <a:pt x="543" y="450"/>
                    <a:pt x="435" y="543"/>
                    <a:pt x="311" y="543"/>
                  </a:cubicBezTo>
                  <a:cubicBezTo>
                    <a:pt x="171" y="543"/>
                    <a:pt x="78" y="450"/>
                    <a:pt x="78" y="311"/>
                  </a:cubicBezTo>
                  <a:cubicBezTo>
                    <a:pt x="78" y="171"/>
                    <a:pt x="186" y="78"/>
                    <a:pt x="311" y="78"/>
                  </a:cubicBezTo>
                  <a:close/>
                  <a:moveTo>
                    <a:pt x="311" y="1"/>
                  </a:moveTo>
                  <a:cubicBezTo>
                    <a:pt x="124" y="1"/>
                    <a:pt x="0" y="140"/>
                    <a:pt x="0" y="311"/>
                  </a:cubicBezTo>
                  <a:cubicBezTo>
                    <a:pt x="0" y="481"/>
                    <a:pt x="124" y="621"/>
                    <a:pt x="311" y="621"/>
                  </a:cubicBezTo>
                  <a:cubicBezTo>
                    <a:pt x="481" y="621"/>
                    <a:pt x="621" y="481"/>
                    <a:pt x="621" y="311"/>
                  </a:cubicBezTo>
                  <a:cubicBezTo>
                    <a:pt x="621" y="140"/>
                    <a:pt x="481" y="1"/>
                    <a:pt x="3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64"/>
            <p:cNvSpPr/>
            <p:nvPr/>
          </p:nvSpPr>
          <p:spPr>
            <a:xfrm rot="-5400000">
              <a:off x="7072794" y="-1818683"/>
              <a:ext cx="389143" cy="4141831"/>
            </a:xfrm>
            <a:custGeom>
              <a:avLst/>
              <a:gdLst/>
              <a:ahLst/>
              <a:cxnLst/>
              <a:rect l="l" t="t" r="r" b="b"/>
              <a:pathLst>
                <a:path w="2203" h="18597" extrusionOk="0">
                  <a:moveTo>
                    <a:pt x="2094" y="0"/>
                  </a:moveTo>
                  <a:lnTo>
                    <a:pt x="2094" y="8096"/>
                  </a:lnTo>
                  <a:lnTo>
                    <a:pt x="0" y="12005"/>
                  </a:lnTo>
                  <a:lnTo>
                    <a:pt x="0" y="18596"/>
                  </a:lnTo>
                  <a:lnTo>
                    <a:pt x="109" y="18596"/>
                  </a:lnTo>
                  <a:lnTo>
                    <a:pt x="109" y="12051"/>
                  </a:lnTo>
                  <a:lnTo>
                    <a:pt x="2203" y="8112"/>
                  </a:lnTo>
                  <a:lnTo>
                    <a:pt x="220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64"/>
            <p:cNvSpPr/>
            <p:nvPr/>
          </p:nvSpPr>
          <p:spPr>
            <a:xfrm rot="-5400000">
              <a:off x="5092318" y="10944"/>
              <a:ext cx="115171" cy="115348"/>
            </a:xfrm>
            <a:custGeom>
              <a:avLst/>
              <a:gdLst/>
              <a:ahLst/>
              <a:cxnLst/>
              <a:rect l="l" t="t" r="r" b="b"/>
              <a:pathLst>
                <a:path w="652" h="653" extrusionOk="0">
                  <a:moveTo>
                    <a:pt x="326" y="109"/>
                  </a:moveTo>
                  <a:cubicBezTo>
                    <a:pt x="465" y="109"/>
                    <a:pt x="558" y="202"/>
                    <a:pt x="558" y="342"/>
                  </a:cubicBezTo>
                  <a:cubicBezTo>
                    <a:pt x="558" y="482"/>
                    <a:pt x="465" y="575"/>
                    <a:pt x="326" y="575"/>
                  </a:cubicBezTo>
                  <a:cubicBezTo>
                    <a:pt x="186" y="575"/>
                    <a:pt x="93" y="466"/>
                    <a:pt x="93" y="342"/>
                  </a:cubicBezTo>
                  <a:cubicBezTo>
                    <a:pt x="93" y="202"/>
                    <a:pt x="202" y="109"/>
                    <a:pt x="326" y="109"/>
                  </a:cubicBezTo>
                  <a:close/>
                  <a:moveTo>
                    <a:pt x="326" y="1"/>
                  </a:moveTo>
                  <a:cubicBezTo>
                    <a:pt x="124" y="1"/>
                    <a:pt x="0" y="156"/>
                    <a:pt x="0" y="327"/>
                  </a:cubicBezTo>
                  <a:cubicBezTo>
                    <a:pt x="0" y="513"/>
                    <a:pt x="155" y="652"/>
                    <a:pt x="326" y="652"/>
                  </a:cubicBezTo>
                  <a:cubicBezTo>
                    <a:pt x="496" y="652"/>
                    <a:pt x="651" y="513"/>
                    <a:pt x="651" y="327"/>
                  </a:cubicBezTo>
                  <a:cubicBezTo>
                    <a:pt x="651" y="125"/>
                    <a:pt x="496" y="1"/>
                    <a:pt x="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64"/>
            <p:cNvSpPr/>
            <p:nvPr/>
          </p:nvSpPr>
          <p:spPr>
            <a:xfrm rot="-5400000">
              <a:off x="7806618" y="-1596908"/>
              <a:ext cx="449555" cy="3375023"/>
            </a:xfrm>
            <a:custGeom>
              <a:avLst/>
              <a:gdLst/>
              <a:ahLst/>
              <a:cxnLst/>
              <a:rect l="l" t="t" r="r" b="b"/>
              <a:pathLst>
                <a:path w="2545" h="15154" extrusionOk="0">
                  <a:moveTo>
                    <a:pt x="2467" y="1"/>
                  </a:moveTo>
                  <a:lnTo>
                    <a:pt x="2467" y="4638"/>
                  </a:lnTo>
                  <a:lnTo>
                    <a:pt x="1" y="8950"/>
                  </a:lnTo>
                  <a:lnTo>
                    <a:pt x="1" y="8981"/>
                  </a:lnTo>
                  <a:lnTo>
                    <a:pt x="1" y="15154"/>
                  </a:lnTo>
                  <a:lnTo>
                    <a:pt x="94" y="15154"/>
                  </a:lnTo>
                  <a:lnTo>
                    <a:pt x="94" y="8996"/>
                  </a:lnTo>
                  <a:lnTo>
                    <a:pt x="2544" y="4669"/>
                  </a:lnTo>
                  <a:lnTo>
                    <a:pt x="2544" y="4654"/>
                  </a:lnTo>
                  <a:lnTo>
                    <a:pt x="25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64"/>
            <p:cNvSpPr/>
            <p:nvPr/>
          </p:nvSpPr>
          <p:spPr>
            <a:xfrm rot="-5400000">
              <a:off x="6236548" y="-180714"/>
              <a:ext cx="109872" cy="109695"/>
            </a:xfrm>
            <a:custGeom>
              <a:avLst/>
              <a:gdLst/>
              <a:ahLst/>
              <a:cxnLst/>
              <a:rect l="l" t="t" r="r" b="b"/>
              <a:pathLst>
                <a:path w="622" h="621" extrusionOk="0">
                  <a:moveTo>
                    <a:pt x="311" y="78"/>
                  </a:moveTo>
                  <a:cubicBezTo>
                    <a:pt x="435" y="78"/>
                    <a:pt x="544" y="187"/>
                    <a:pt x="544" y="311"/>
                  </a:cubicBezTo>
                  <a:cubicBezTo>
                    <a:pt x="544" y="450"/>
                    <a:pt x="435" y="543"/>
                    <a:pt x="311" y="543"/>
                  </a:cubicBezTo>
                  <a:cubicBezTo>
                    <a:pt x="171" y="543"/>
                    <a:pt x="78" y="450"/>
                    <a:pt x="78" y="311"/>
                  </a:cubicBezTo>
                  <a:cubicBezTo>
                    <a:pt x="78" y="187"/>
                    <a:pt x="202" y="78"/>
                    <a:pt x="311" y="78"/>
                  </a:cubicBezTo>
                  <a:close/>
                  <a:moveTo>
                    <a:pt x="311" y="0"/>
                  </a:moveTo>
                  <a:cubicBezTo>
                    <a:pt x="140" y="0"/>
                    <a:pt x="1" y="140"/>
                    <a:pt x="1" y="311"/>
                  </a:cubicBezTo>
                  <a:cubicBezTo>
                    <a:pt x="1" y="481"/>
                    <a:pt x="140" y="621"/>
                    <a:pt x="311" y="621"/>
                  </a:cubicBezTo>
                  <a:cubicBezTo>
                    <a:pt x="482" y="621"/>
                    <a:pt x="621" y="481"/>
                    <a:pt x="621" y="311"/>
                  </a:cubicBezTo>
                  <a:cubicBezTo>
                    <a:pt x="621" y="140"/>
                    <a:pt x="482" y="0"/>
                    <a:pt x="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 name="Google Shape;46;p6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Electrolize"/>
                <a:ea typeface="Electrolize"/>
                <a:cs typeface="Electrolize"/>
                <a:sym typeface="Electrolize"/>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76864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re et contenu">
  <p:cSld name="1_Titre et contenu">
    <p:spTree>
      <p:nvGrpSpPr>
        <p:cNvPr id="1" name="Shape 48"/>
        <p:cNvGrpSpPr/>
        <p:nvPr/>
      </p:nvGrpSpPr>
      <p:grpSpPr>
        <a:xfrm>
          <a:off x="0" y="0"/>
          <a:ext cx="0" cy="0"/>
          <a:chOff x="0" y="0"/>
          <a:chExt cx="0" cy="0"/>
        </a:xfrm>
      </p:grpSpPr>
      <p:pic>
        <p:nvPicPr>
          <p:cNvPr id="49" name="Google Shape;49;p5"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50" name="Google Shape;50;p5"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51" name="Google Shape;51;p5"/>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52" name="Google Shape;52;p5"/>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3" name="Google Shape;53;p5"/>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4" name="Google Shape;54;p5"/>
          <p:cNvSpPr/>
          <p:nvPr/>
        </p:nvSpPr>
        <p:spPr>
          <a:xfrm>
            <a:off x="-12700" y="1016000"/>
            <a:ext cx="6007101" cy="109538"/>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5" name="Google Shape;55;p5"/>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6" name="Google Shape;56;p5"/>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rgbClr val="9260A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7" name="Google Shape;57;p5" descr="symbole-blanc.png"/>
          <p:cNvPicPr preferRelativeResize="0"/>
          <p:nvPr/>
        </p:nvPicPr>
        <p:blipFill rotWithShape="1">
          <a:blip r:embed="rId4">
            <a:alphaModFix/>
          </a:blip>
          <a:srcRect/>
          <a:stretch/>
        </p:blipFill>
        <p:spPr>
          <a:xfrm>
            <a:off x="120651" y="6088062"/>
            <a:ext cx="1524001" cy="787401"/>
          </a:xfrm>
          <a:prstGeom prst="rect">
            <a:avLst/>
          </a:prstGeom>
          <a:noFill/>
          <a:ln>
            <a:noFill/>
          </a:ln>
        </p:spPr>
      </p:pic>
      <p:sp>
        <p:nvSpPr>
          <p:cNvPr id="58" name="Google Shape;58;p5"/>
          <p:cNvSpPr/>
          <p:nvPr/>
        </p:nvSpPr>
        <p:spPr>
          <a:xfrm>
            <a:off x="11658600" y="64389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 name="Google Shape;59;p5"/>
          <p:cNvSpPr txBox="1">
            <a:spLocks noGrp="1"/>
          </p:cNvSpPr>
          <p:nvPr>
            <p:ph type="sldNum" idx="12"/>
          </p:nvPr>
        </p:nvSpPr>
        <p:spPr>
          <a:xfrm>
            <a:off x="11743397" y="6435956"/>
            <a:ext cx="220003" cy="20591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900"/>
              <a:buFont typeface="Calibri"/>
              <a:buNone/>
              <a:defRPr sz="900">
                <a:solidFill>
                  <a:srgbClr val="898989"/>
                </a:solidFill>
              </a:defRPr>
            </a:lvl1pPr>
            <a:lvl2pPr marL="0" lvl="1" indent="0" algn="r">
              <a:lnSpc>
                <a:spcPct val="100000"/>
              </a:lnSpc>
              <a:spcBef>
                <a:spcPts val="0"/>
              </a:spcBef>
              <a:spcAft>
                <a:spcPts val="0"/>
              </a:spcAft>
              <a:buClr>
                <a:srgbClr val="898989"/>
              </a:buClr>
              <a:buSzPts val="900"/>
              <a:buFont typeface="Calibri"/>
              <a:buNone/>
              <a:defRPr sz="900">
                <a:solidFill>
                  <a:srgbClr val="898989"/>
                </a:solidFill>
              </a:defRPr>
            </a:lvl2pPr>
            <a:lvl3pPr marL="0" lvl="2" indent="0" algn="r">
              <a:lnSpc>
                <a:spcPct val="100000"/>
              </a:lnSpc>
              <a:spcBef>
                <a:spcPts val="0"/>
              </a:spcBef>
              <a:spcAft>
                <a:spcPts val="0"/>
              </a:spcAft>
              <a:buClr>
                <a:srgbClr val="898989"/>
              </a:buClr>
              <a:buSzPts val="900"/>
              <a:buFont typeface="Calibri"/>
              <a:buNone/>
              <a:defRPr sz="900">
                <a:solidFill>
                  <a:srgbClr val="898989"/>
                </a:solidFill>
              </a:defRPr>
            </a:lvl3pPr>
            <a:lvl4pPr marL="0" lvl="3" indent="0" algn="r">
              <a:lnSpc>
                <a:spcPct val="100000"/>
              </a:lnSpc>
              <a:spcBef>
                <a:spcPts val="0"/>
              </a:spcBef>
              <a:spcAft>
                <a:spcPts val="0"/>
              </a:spcAft>
              <a:buClr>
                <a:srgbClr val="898989"/>
              </a:buClr>
              <a:buSzPts val="900"/>
              <a:buFont typeface="Calibri"/>
              <a:buNone/>
              <a:defRPr sz="900">
                <a:solidFill>
                  <a:srgbClr val="898989"/>
                </a:solidFill>
              </a:defRPr>
            </a:lvl4pPr>
            <a:lvl5pPr marL="0" lvl="4" indent="0" algn="r">
              <a:lnSpc>
                <a:spcPct val="100000"/>
              </a:lnSpc>
              <a:spcBef>
                <a:spcPts val="0"/>
              </a:spcBef>
              <a:spcAft>
                <a:spcPts val="0"/>
              </a:spcAft>
              <a:buClr>
                <a:srgbClr val="898989"/>
              </a:buClr>
              <a:buSzPts val="900"/>
              <a:buFont typeface="Calibri"/>
              <a:buNone/>
              <a:defRPr sz="900">
                <a:solidFill>
                  <a:srgbClr val="898989"/>
                </a:solidFill>
              </a:defRPr>
            </a:lvl5pPr>
            <a:lvl6pPr marL="0" lvl="5" indent="0" algn="r">
              <a:lnSpc>
                <a:spcPct val="100000"/>
              </a:lnSpc>
              <a:spcBef>
                <a:spcPts val="0"/>
              </a:spcBef>
              <a:spcAft>
                <a:spcPts val="0"/>
              </a:spcAft>
              <a:buClr>
                <a:srgbClr val="898989"/>
              </a:buClr>
              <a:buSzPts val="900"/>
              <a:buFont typeface="Calibri"/>
              <a:buNone/>
              <a:defRPr sz="900">
                <a:solidFill>
                  <a:srgbClr val="898989"/>
                </a:solidFill>
              </a:defRPr>
            </a:lvl6pPr>
            <a:lvl7pPr marL="0" lvl="6" indent="0" algn="r">
              <a:lnSpc>
                <a:spcPct val="100000"/>
              </a:lnSpc>
              <a:spcBef>
                <a:spcPts val="0"/>
              </a:spcBef>
              <a:spcAft>
                <a:spcPts val="0"/>
              </a:spcAft>
              <a:buClr>
                <a:srgbClr val="898989"/>
              </a:buClr>
              <a:buSzPts val="900"/>
              <a:buFont typeface="Calibri"/>
              <a:buNone/>
              <a:defRPr sz="900">
                <a:solidFill>
                  <a:srgbClr val="898989"/>
                </a:solidFill>
              </a:defRPr>
            </a:lvl7pPr>
            <a:lvl8pPr marL="0" lvl="7" indent="0" algn="r">
              <a:lnSpc>
                <a:spcPct val="100000"/>
              </a:lnSpc>
              <a:spcBef>
                <a:spcPts val="0"/>
              </a:spcBef>
              <a:spcAft>
                <a:spcPts val="0"/>
              </a:spcAft>
              <a:buClr>
                <a:srgbClr val="898989"/>
              </a:buClr>
              <a:buSzPts val="900"/>
              <a:buFont typeface="Calibri"/>
              <a:buNone/>
              <a:defRPr sz="900">
                <a:solidFill>
                  <a:srgbClr val="898989"/>
                </a:solidFill>
              </a:defRPr>
            </a:lvl8pPr>
            <a:lvl9pPr marL="0" lvl="8" indent="0" algn="r">
              <a:lnSpc>
                <a:spcPct val="100000"/>
              </a:lnSpc>
              <a:spcBef>
                <a:spcPts val="0"/>
              </a:spcBef>
              <a:spcAft>
                <a:spcPts val="0"/>
              </a:spcAft>
              <a:buClr>
                <a:srgbClr val="898989"/>
              </a:buClr>
              <a:buSzPts val="900"/>
              <a:buFont typeface="Calibri"/>
              <a:buNone/>
              <a:defRPr sz="900">
                <a:solidFill>
                  <a:srgbClr val="898989"/>
                </a:solidFill>
              </a:defRPr>
            </a:lvl9pPr>
          </a:lstStyle>
          <a:p>
            <a:pPr marL="0" lvl="0" indent="0" algn="r" rtl="0">
              <a:spcBef>
                <a:spcPts val="0"/>
              </a:spcBef>
              <a:spcAft>
                <a:spcPts val="0"/>
              </a:spcAft>
              <a:buNone/>
            </a:pPr>
            <a:fld id="{00000000-1234-1234-1234-123412341234}" type="slidenum">
              <a:rPr lang="en-US"/>
              <a:t>‹N°›</a:t>
            </a:fld>
            <a:endParaRPr/>
          </a:p>
        </p:txBody>
      </p:sp>
      <p:sp>
        <p:nvSpPr>
          <p:cNvPr id="60" name="Google Shape;60;p5"/>
          <p:cNvSpPr txBox="1"/>
          <p:nvPr/>
        </p:nvSpPr>
        <p:spPr>
          <a:xfrm>
            <a:off x="10368704" y="6391276"/>
            <a:ext cx="1206077" cy="276959"/>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fld id="{5D1A44B3-4D0E-6D4E-A915-47A977D2C9E5}" type="datetime1">
              <a:rPr lang="fr-FR" sz="1200" b="0" i="1" u="none" strike="noStrike" cap="none" smtClean="0">
                <a:solidFill>
                  <a:srgbClr val="FFFFFF"/>
                </a:solidFill>
                <a:latin typeface="Calibri"/>
                <a:ea typeface="Calibri"/>
                <a:cs typeface="Calibri"/>
                <a:sym typeface="Calibri"/>
              </a:rPr>
              <a:t>24/10/2025</a:t>
            </a:fld>
            <a:endParaRPr dirty="0"/>
          </a:p>
        </p:txBody>
      </p:sp>
      <p:sp>
        <p:nvSpPr>
          <p:cNvPr id="61" name="Google Shape;61;p5"/>
          <p:cNvSpPr txBox="1">
            <a:spLocks noGrp="1"/>
          </p:cNvSpPr>
          <p:nvPr>
            <p:ph type="title"/>
          </p:nvPr>
        </p:nvSpPr>
        <p:spPr>
          <a:xfrm>
            <a:off x="609601" y="274638"/>
            <a:ext cx="9889067" cy="562074"/>
          </a:xfrm>
          <a:prstGeom prst="rect">
            <a:avLst/>
          </a:prstGeom>
          <a:noFill/>
          <a:ln>
            <a:noFill/>
          </a:ln>
        </p:spPr>
        <p:txBody>
          <a:bodyPr spcFirstLastPara="1" wrap="square" lIns="45700" tIns="45700" rIns="45700" bIns="45700" anchor="ctr" anchorCtr="0">
            <a:normAutofit/>
          </a:bodyPr>
          <a:lstStyle>
            <a:lvl1pPr lvl="0" algn="ctr">
              <a:lnSpc>
                <a:spcPct val="75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62" name="Google Shape;62;p5"/>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pic>
        <p:nvPicPr>
          <p:cNvPr id="63" name="Google Shape;63;p5" descr="Image 14"/>
          <p:cNvPicPr preferRelativeResize="0"/>
          <p:nvPr/>
        </p:nvPicPr>
        <p:blipFill rotWithShape="1">
          <a:blip r:embed="rId5">
            <a:alphaModFix/>
          </a:blip>
          <a:srcRect/>
          <a:stretch/>
        </p:blipFill>
        <p:spPr>
          <a:xfrm>
            <a:off x="10608329" y="224422"/>
            <a:ext cx="1463428" cy="70461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595"/>
        <p:cNvGrpSpPr/>
        <p:nvPr/>
      </p:nvGrpSpPr>
      <p:grpSpPr>
        <a:xfrm>
          <a:off x="0" y="0"/>
          <a:ext cx="0" cy="0"/>
          <a:chOff x="0" y="0"/>
          <a:chExt cx="0" cy="0"/>
        </a:xfrm>
      </p:grpSpPr>
      <p:sp>
        <p:nvSpPr>
          <p:cNvPr id="596" name="Google Shape;596;g23b49b1558a_0_6878"/>
          <p:cNvSpPr txBox="1">
            <a:spLocks noGrp="1"/>
          </p:cNvSpPr>
          <p:nvPr>
            <p:ph type="body" idx="1"/>
          </p:nvPr>
        </p:nvSpPr>
        <p:spPr>
          <a:xfrm>
            <a:off x="323529" y="339509"/>
            <a:ext cx="11573200" cy="724400"/>
          </a:xfrm>
          <a:prstGeom prst="rect">
            <a:avLst/>
          </a:prstGeom>
          <a:noFill/>
          <a:ln>
            <a:noFill/>
          </a:ln>
        </p:spPr>
        <p:txBody>
          <a:bodyPr spcFirstLastPara="1" wrap="square" lIns="68575" tIns="34275" rIns="68575" bIns="34275" anchor="ctr" anchorCtr="0">
            <a:noAutofit/>
          </a:bodyPr>
          <a:lstStyle>
            <a:lvl1pPr marL="457200" marR="0" lvl="0" indent="-228600" algn="ctr" rtl="0">
              <a:lnSpc>
                <a:spcPct val="90000"/>
              </a:lnSpc>
              <a:spcBef>
                <a:spcPts val="800"/>
              </a:spcBef>
              <a:spcAft>
                <a:spcPts val="0"/>
              </a:spcAft>
              <a:buClr>
                <a:srgbClr val="262626"/>
              </a:buClr>
              <a:buSzPts val="4100"/>
              <a:buFont typeface="Arial"/>
              <a:buNone/>
              <a:defRPr sz="4100" b="0" i="0" u="none" strike="noStrike" cap="none">
                <a:solidFill>
                  <a:srgbClr val="262626"/>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97" name="Google Shape;597;g23b49b1558a_0_687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262626"/>
                </a:solidFill>
                <a:latin typeface="Arial"/>
                <a:ea typeface="Arial"/>
                <a:cs typeface="Arial"/>
                <a:sym typeface="Arial"/>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83017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_Titre et contenu">
  <p:cSld name="4_Titre et contenu">
    <p:spTree>
      <p:nvGrpSpPr>
        <p:cNvPr id="1" name="Shape 64"/>
        <p:cNvGrpSpPr/>
        <p:nvPr/>
      </p:nvGrpSpPr>
      <p:grpSpPr>
        <a:xfrm>
          <a:off x="0" y="0"/>
          <a:ext cx="0" cy="0"/>
          <a:chOff x="0" y="0"/>
          <a:chExt cx="0" cy="0"/>
        </a:xfrm>
      </p:grpSpPr>
      <p:pic>
        <p:nvPicPr>
          <p:cNvPr id="65" name="Google Shape;65;p6"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66" name="Google Shape;66;p6"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67" name="Google Shape;67;p6"/>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68" name="Google Shape;68;p6"/>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 name="Google Shape;69;p6"/>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 name="Google Shape;70;p6"/>
          <p:cNvSpPr/>
          <p:nvPr/>
        </p:nvSpPr>
        <p:spPr>
          <a:xfrm>
            <a:off x="-12700" y="1016000"/>
            <a:ext cx="6007101" cy="109538"/>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1" name="Google Shape;71;p6"/>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 name="Google Shape;72;p6"/>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chemeClr val="accent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3" name="Google Shape;73;p6" descr="symbole-blanc.png"/>
          <p:cNvPicPr preferRelativeResize="0"/>
          <p:nvPr/>
        </p:nvPicPr>
        <p:blipFill rotWithShape="1">
          <a:blip r:embed="rId4">
            <a:alphaModFix/>
          </a:blip>
          <a:srcRect/>
          <a:stretch/>
        </p:blipFill>
        <p:spPr>
          <a:xfrm>
            <a:off x="120651" y="6088062"/>
            <a:ext cx="1524001" cy="787401"/>
          </a:xfrm>
          <a:prstGeom prst="rect">
            <a:avLst/>
          </a:prstGeom>
          <a:noFill/>
          <a:ln>
            <a:noFill/>
          </a:ln>
        </p:spPr>
      </p:pic>
      <p:sp>
        <p:nvSpPr>
          <p:cNvPr id="74" name="Google Shape;74;p6"/>
          <p:cNvSpPr/>
          <p:nvPr/>
        </p:nvSpPr>
        <p:spPr>
          <a:xfrm>
            <a:off x="11658600" y="64389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5" name="Google Shape;75;p6"/>
          <p:cNvSpPr txBox="1">
            <a:spLocks noGrp="1"/>
          </p:cNvSpPr>
          <p:nvPr>
            <p:ph type="sldNum" idx="12"/>
          </p:nvPr>
        </p:nvSpPr>
        <p:spPr>
          <a:xfrm>
            <a:off x="11743397" y="6435956"/>
            <a:ext cx="220003" cy="20591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900"/>
              <a:buFont typeface="Calibri"/>
              <a:buNone/>
              <a:defRPr sz="900">
                <a:solidFill>
                  <a:srgbClr val="898989"/>
                </a:solidFill>
              </a:defRPr>
            </a:lvl1pPr>
            <a:lvl2pPr marL="0" lvl="1" indent="0" algn="r">
              <a:lnSpc>
                <a:spcPct val="100000"/>
              </a:lnSpc>
              <a:spcBef>
                <a:spcPts val="0"/>
              </a:spcBef>
              <a:spcAft>
                <a:spcPts val="0"/>
              </a:spcAft>
              <a:buClr>
                <a:srgbClr val="898989"/>
              </a:buClr>
              <a:buSzPts val="900"/>
              <a:buFont typeface="Calibri"/>
              <a:buNone/>
              <a:defRPr sz="900">
                <a:solidFill>
                  <a:srgbClr val="898989"/>
                </a:solidFill>
              </a:defRPr>
            </a:lvl2pPr>
            <a:lvl3pPr marL="0" lvl="2" indent="0" algn="r">
              <a:lnSpc>
                <a:spcPct val="100000"/>
              </a:lnSpc>
              <a:spcBef>
                <a:spcPts val="0"/>
              </a:spcBef>
              <a:spcAft>
                <a:spcPts val="0"/>
              </a:spcAft>
              <a:buClr>
                <a:srgbClr val="898989"/>
              </a:buClr>
              <a:buSzPts val="900"/>
              <a:buFont typeface="Calibri"/>
              <a:buNone/>
              <a:defRPr sz="900">
                <a:solidFill>
                  <a:srgbClr val="898989"/>
                </a:solidFill>
              </a:defRPr>
            </a:lvl3pPr>
            <a:lvl4pPr marL="0" lvl="3" indent="0" algn="r">
              <a:lnSpc>
                <a:spcPct val="100000"/>
              </a:lnSpc>
              <a:spcBef>
                <a:spcPts val="0"/>
              </a:spcBef>
              <a:spcAft>
                <a:spcPts val="0"/>
              </a:spcAft>
              <a:buClr>
                <a:srgbClr val="898989"/>
              </a:buClr>
              <a:buSzPts val="900"/>
              <a:buFont typeface="Calibri"/>
              <a:buNone/>
              <a:defRPr sz="900">
                <a:solidFill>
                  <a:srgbClr val="898989"/>
                </a:solidFill>
              </a:defRPr>
            </a:lvl4pPr>
            <a:lvl5pPr marL="0" lvl="4" indent="0" algn="r">
              <a:lnSpc>
                <a:spcPct val="100000"/>
              </a:lnSpc>
              <a:spcBef>
                <a:spcPts val="0"/>
              </a:spcBef>
              <a:spcAft>
                <a:spcPts val="0"/>
              </a:spcAft>
              <a:buClr>
                <a:srgbClr val="898989"/>
              </a:buClr>
              <a:buSzPts val="900"/>
              <a:buFont typeface="Calibri"/>
              <a:buNone/>
              <a:defRPr sz="900">
                <a:solidFill>
                  <a:srgbClr val="898989"/>
                </a:solidFill>
              </a:defRPr>
            </a:lvl5pPr>
            <a:lvl6pPr marL="0" lvl="5" indent="0" algn="r">
              <a:lnSpc>
                <a:spcPct val="100000"/>
              </a:lnSpc>
              <a:spcBef>
                <a:spcPts val="0"/>
              </a:spcBef>
              <a:spcAft>
                <a:spcPts val="0"/>
              </a:spcAft>
              <a:buClr>
                <a:srgbClr val="898989"/>
              </a:buClr>
              <a:buSzPts val="900"/>
              <a:buFont typeface="Calibri"/>
              <a:buNone/>
              <a:defRPr sz="900">
                <a:solidFill>
                  <a:srgbClr val="898989"/>
                </a:solidFill>
              </a:defRPr>
            </a:lvl6pPr>
            <a:lvl7pPr marL="0" lvl="6" indent="0" algn="r">
              <a:lnSpc>
                <a:spcPct val="100000"/>
              </a:lnSpc>
              <a:spcBef>
                <a:spcPts val="0"/>
              </a:spcBef>
              <a:spcAft>
                <a:spcPts val="0"/>
              </a:spcAft>
              <a:buClr>
                <a:srgbClr val="898989"/>
              </a:buClr>
              <a:buSzPts val="900"/>
              <a:buFont typeface="Calibri"/>
              <a:buNone/>
              <a:defRPr sz="900">
                <a:solidFill>
                  <a:srgbClr val="898989"/>
                </a:solidFill>
              </a:defRPr>
            </a:lvl7pPr>
            <a:lvl8pPr marL="0" lvl="7" indent="0" algn="r">
              <a:lnSpc>
                <a:spcPct val="100000"/>
              </a:lnSpc>
              <a:spcBef>
                <a:spcPts val="0"/>
              </a:spcBef>
              <a:spcAft>
                <a:spcPts val="0"/>
              </a:spcAft>
              <a:buClr>
                <a:srgbClr val="898989"/>
              </a:buClr>
              <a:buSzPts val="900"/>
              <a:buFont typeface="Calibri"/>
              <a:buNone/>
              <a:defRPr sz="900">
                <a:solidFill>
                  <a:srgbClr val="898989"/>
                </a:solidFill>
              </a:defRPr>
            </a:lvl8pPr>
            <a:lvl9pPr marL="0" lvl="8" indent="0" algn="r">
              <a:lnSpc>
                <a:spcPct val="100000"/>
              </a:lnSpc>
              <a:spcBef>
                <a:spcPts val="0"/>
              </a:spcBef>
              <a:spcAft>
                <a:spcPts val="0"/>
              </a:spcAft>
              <a:buClr>
                <a:srgbClr val="898989"/>
              </a:buClr>
              <a:buSzPts val="900"/>
              <a:buFont typeface="Calibri"/>
              <a:buNone/>
              <a:defRPr sz="900">
                <a:solidFill>
                  <a:srgbClr val="898989"/>
                </a:solidFill>
              </a:defRPr>
            </a:lvl9pPr>
          </a:lstStyle>
          <a:p>
            <a:pPr marL="0" lvl="0" indent="0" algn="r" rtl="0">
              <a:spcBef>
                <a:spcPts val="0"/>
              </a:spcBef>
              <a:spcAft>
                <a:spcPts val="0"/>
              </a:spcAft>
              <a:buNone/>
            </a:pPr>
            <a:fld id="{00000000-1234-1234-1234-123412341234}" type="slidenum">
              <a:rPr lang="en-US"/>
              <a:t>‹N°›</a:t>
            </a:fld>
            <a:endParaRPr/>
          </a:p>
        </p:txBody>
      </p:sp>
      <p:sp>
        <p:nvSpPr>
          <p:cNvPr id="76" name="Google Shape;76;p6"/>
          <p:cNvSpPr txBox="1"/>
          <p:nvPr/>
        </p:nvSpPr>
        <p:spPr>
          <a:xfrm>
            <a:off x="10368704" y="6391276"/>
            <a:ext cx="1206077" cy="276959"/>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fld id="{8B4C5703-CF79-374E-A6A6-E111E7AB65DF}" type="datetime1">
              <a:rPr lang="fr-FR" sz="1200" b="0" i="1" u="none" strike="noStrike" cap="none" smtClean="0">
                <a:solidFill>
                  <a:srgbClr val="FFFFFF"/>
                </a:solidFill>
                <a:latin typeface="Calibri"/>
                <a:ea typeface="Calibri"/>
                <a:cs typeface="Calibri"/>
                <a:sym typeface="Calibri"/>
              </a:rPr>
              <a:t>24/10/2025</a:t>
            </a:fld>
            <a:endParaRPr dirty="0"/>
          </a:p>
        </p:txBody>
      </p:sp>
      <p:sp>
        <p:nvSpPr>
          <p:cNvPr id="77" name="Google Shape;77;p6"/>
          <p:cNvSpPr txBox="1">
            <a:spLocks noGrp="1"/>
          </p:cNvSpPr>
          <p:nvPr>
            <p:ph type="title"/>
          </p:nvPr>
        </p:nvSpPr>
        <p:spPr>
          <a:xfrm>
            <a:off x="609601" y="274638"/>
            <a:ext cx="9889067" cy="562074"/>
          </a:xfrm>
          <a:prstGeom prst="rect">
            <a:avLst/>
          </a:prstGeom>
          <a:noFill/>
          <a:ln>
            <a:noFill/>
          </a:ln>
        </p:spPr>
        <p:txBody>
          <a:bodyPr spcFirstLastPara="1" wrap="square" lIns="45700" tIns="45700" rIns="45700" bIns="45700" anchor="ctr" anchorCtr="0">
            <a:normAutofit/>
          </a:bodyPr>
          <a:lstStyle>
            <a:lvl1pPr lvl="0" algn="ctr">
              <a:lnSpc>
                <a:spcPct val="75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78" name="Google Shape;78;p6"/>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pic>
        <p:nvPicPr>
          <p:cNvPr id="79" name="Google Shape;79;p6" descr="Image 14"/>
          <p:cNvPicPr preferRelativeResize="0"/>
          <p:nvPr/>
        </p:nvPicPr>
        <p:blipFill rotWithShape="1">
          <a:blip r:embed="rId5">
            <a:alphaModFix/>
          </a:blip>
          <a:srcRect/>
          <a:stretch/>
        </p:blipFill>
        <p:spPr>
          <a:xfrm>
            <a:off x="10608329" y="224422"/>
            <a:ext cx="1463428" cy="70461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re et contenu">
  <p:cSld name="3_Titre et contenu">
    <p:spTree>
      <p:nvGrpSpPr>
        <p:cNvPr id="1" name="Shape 80"/>
        <p:cNvGrpSpPr/>
        <p:nvPr/>
      </p:nvGrpSpPr>
      <p:grpSpPr>
        <a:xfrm>
          <a:off x="0" y="0"/>
          <a:ext cx="0" cy="0"/>
          <a:chOff x="0" y="0"/>
          <a:chExt cx="0" cy="0"/>
        </a:xfrm>
      </p:grpSpPr>
      <p:pic>
        <p:nvPicPr>
          <p:cNvPr id="81" name="Google Shape;81;p7"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82" name="Google Shape;82;p7"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83" name="Google Shape;83;p7"/>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84" name="Google Shape;84;p7"/>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5" name="Google Shape;85;p7"/>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6" name="Google Shape;86;p7"/>
          <p:cNvSpPr/>
          <p:nvPr/>
        </p:nvSpPr>
        <p:spPr>
          <a:xfrm>
            <a:off x="-12700" y="1016000"/>
            <a:ext cx="6007101" cy="109538"/>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7" name="Google Shape;87;p7"/>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7"/>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rgbClr val="FF000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9" name="Google Shape;89;p7" descr="symbole-blanc.png"/>
          <p:cNvPicPr preferRelativeResize="0"/>
          <p:nvPr/>
        </p:nvPicPr>
        <p:blipFill rotWithShape="1">
          <a:blip r:embed="rId4">
            <a:alphaModFix/>
          </a:blip>
          <a:srcRect/>
          <a:stretch/>
        </p:blipFill>
        <p:spPr>
          <a:xfrm>
            <a:off x="120651" y="6088062"/>
            <a:ext cx="1524001" cy="787401"/>
          </a:xfrm>
          <a:prstGeom prst="rect">
            <a:avLst/>
          </a:prstGeom>
          <a:noFill/>
          <a:ln>
            <a:noFill/>
          </a:ln>
        </p:spPr>
      </p:pic>
      <p:sp>
        <p:nvSpPr>
          <p:cNvPr id="90" name="Google Shape;90;p7"/>
          <p:cNvSpPr/>
          <p:nvPr/>
        </p:nvSpPr>
        <p:spPr>
          <a:xfrm>
            <a:off x="11658600" y="64389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7"/>
          <p:cNvSpPr txBox="1">
            <a:spLocks noGrp="1"/>
          </p:cNvSpPr>
          <p:nvPr>
            <p:ph type="sldNum" idx="12"/>
          </p:nvPr>
        </p:nvSpPr>
        <p:spPr>
          <a:xfrm>
            <a:off x="11743397" y="6435956"/>
            <a:ext cx="220003" cy="20591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900"/>
              <a:buFont typeface="Calibri"/>
              <a:buNone/>
              <a:defRPr sz="900">
                <a:solidFill>
                  <a:srgbClr val="898989"/>
                </a:solidFill>
              </a:defRPr>
            </a:lvl1pPr>
            <a:lvl2pPr marL="0" lvl="1" indent="0" algn="r">
              <a:lnSpc>
                <a:spcPct val="100000"/>
              </a:lnSpc>
              <a:spcBef>
                <a:spcPts val="0"/>
              </a:spcBef>
              <a:spcAft>
                <a:spcPts val="0"/>
              </a:spcAft>
              <a:buClr>
                <a:srgbClr val="898989"/>
              </a:buClr>
              <a:buSzPts val="900"/>
              <a:buFont typeface="Calibri"/>
              <a:buNone/>
              <a:defRPr sz="900">
                <a:solidFill>
                  <a:srgbClr val="898989"/>
                </a:solidFill>
              </a:defRPr>
            </a:lvl2pPr>
            <a:lvl3pPr marL="0" lvl="2" indent="0" algn="r">
              <a:lnSpc>
                <a:spcPct val="100000"/>
              </a:lnSpc>
              <a:spcBef>
                <a:spcPts val="0"/>
              </a:spcBef>
              <a:spcAft>
                <a:spcPts val="0"/>
              </a:spcAft>
              <a:buClr>
                <a:srgbClr val="898989"/>
              </a:buClr>
              <a:buSzPts val="900"/>
              <a:buFont typeface="Calibri"/>
              <a:buNone/>
              <a:defRPr sz="900">
                <a:solidFill>
                  <a:srgbClr val="898989"/>
                </a:solidFill>
              </a:defRPr>
            </a:lvl3pPr>
            <a:lvl4pPr marL="0" lvl="3" indent="0" algn="r">
              <a:lnSpc>
                <a:spcPct val="100000"/>
              </a:lnSpc>
              <a:spcBef>
                <a:spcPts val="0"/>
              </a:spcBef>
              <a:spcAft>
                <a:spcPts val="0"/>
              </a:spcAft>
              <a:buClr>
                <a:srgbClr val="898989"/>
              </a:buClr>
              <a:buSzPts val="900"/>
              <a:buFont typeface="Calibri"/>
              <a:buNone/>
              <a:defRPr sz="900">
                <a:solidFill>
                  <a:srgbClr val="898989"/>
                </a:solidFill>
              </a:defRPr>
            </a:lvl4pPr>
            <a:lvl5pPr marL="0" lvl="4" indent="0" algn="r">
              <a:lnSpc>
                <a:spcPct val="100000"/>
              </a:lnSpc>
              <a:spcBef>
                <a:spcPts val="0"/>
              </a:spcBef>
              <a:spcAft>
                <a:spcPts val="0"/>
              </a:spcAft>
              <a:buClr>
                <a:srgbClr val="898989"/>
              </a:buClr>
              <a:buSzPts val="900"/>
              <a:buFont typeface="Calibri"/>
              <a:buNone/>
              <a:defRPr sz="900">
                <a:solidFill>
                  <a:srgbClr val="898989"/>
                </a:solidFill>
              </a:defRPr>
            </a:lvl5pPr>
            <a:lvl6pPr marL="0" lvl="5" indent="0" algn="r">
              <a:lnSpc>
                <a:spcPct val="100000"/>
              </a:lnSpc>
              <a:spcBef>
                <a:spcPts val="0"/>
              </a:spcBef>
              <a:spcAft>
                <a:spcPts val="0"/>
              </a:spcAft>
              <a:buClr>
                <a:srgbClr val="898989"/>
              </a:buClr>
              <a:buSzPts val="900"/>
              <a:buFont typeface="Calibri"/>
              <a:buNone/>
              <a:defRPr sz="900">
                <a:solidFill>
                  <a:srgbClr val="898989"/>
                </a:solidFill>
              </a:defRPr>
            </a:lvl6pPr>
            <a:lvl7pPr marL="0" lvl="6" indent="0" algn="r">
              <a:lnSpc>
                <a:spcPct val="100000"/>
              </a:lnSpc>
              <a:spcBef>
                <a:spcPts val="0"/>
              </a:spcBef>
              <a:spcAft>
                <a:spcPts val="0"/>
              </a:spcAft>
              <a:buClr>
                <a:srgbClr val="898989"/>
              </a:buClr>
              <a:buSzPts val="900"/>
              <a:buFont typeface="Calibri"/>
              <a:buNone/>
              <a:defRPr sz="900">
                <a:solidFill>
                  <a:srgbClr val="898989"/>
                </a:solidFill>
              </a:defRPr>
            </a:lvl7pPr>
            <a:lvl8pPr marL="0" lvl="7" indent="0" algn="r">
              <a:lnSpc>
                <a:spcPct val="100000"/>
              </a:lnSpc>
              <a:spcBef>
                <a:spcPts val="0"/>
              </a:spcBef>
              <a:spcAft>
                <a:spcPts val="0"/>
              </a:spcAft>
              <a:buClr>
                <a:srgbClr val="898989"/>
              </a:buClr>
              <a:buSzPts val="900"/>
              <a:buFont typeface="Calibri"/>
              <a:buNone/>
              <a:defRPr sz="900">
                <a:solidFill>
                  <a:srgbClr val="898989"/>
                </a:solidFill>
              </a:defRPr>
            </a:lvl8pPr>
            <a:lvl9pPr marL="0" lvl="8" indent="0" algn="r">
              <a:lnSpc>
                <a:spcPct val="100000"/>
              </a:lnSpc>
              <a:spcBef>
                <a:spcPts val="0"/>
              </a:spcBef>
              <a:spcAft>
                <a:spcPts val="0"/>
              </a:spcAft>
              <a:buClr>
                <a:srgbClr val="898989"/>
              </a:buClr>
              <a:buSzPts val="900"/>
              <a:buFont typeface="Calibri"/>
              <a:buNone/>
              <a:defRPr sz="900">
                <a:solidFill>
                  <a:srgbClr val="898989"/>
                </a:solidFill>
              </a:defRPr>
            </a:lvl9pPr>
          </a:lstStyle>
          <a:p>
            <a:pPr marL="0" lvl="0" indent="0" algn="r" rtl="0">
              <a:spcBef>
                <a:spcPts val="0"/>
              </a:spcBef>
              <a:spcAft>
                <a:spcPts val="0"/>
              </a:spcAft>
              <a:buNone/>
            </a:pPr>
            <a:fld id="{00000000-1234-1234-1234-123412341234}" type="slidenum">
              <a:rPr lang="en-US"/>
              <a:t>‹N°›</a:t>
            </a:fld>
            <a:endParaRPr/>
          </a:p>
        </p:txBody>
      </p:sp>
      <p:sp>
        <p:nvSpPr>
          <p:cNvPr id="92" name="Google Shape;92;p7"/>
          <p:cNvSpPr txBox="1"/>
          <p:nvPr/>
        </p:nvSpPr>
        <p:spPr>
          <a:xfrm>
            <a:off x="10368704" y="6391276"/>
            <a:ext cx="1206077" cy="248306"/>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r>
              <a:rPr lang="en-US" sz="1200" b="0" i="1" u="none" strike="noStrike" cap="none">
                <a:solidFill>
                  <a:srgbClr val="FFFFFF"/>
                </a:solidFill>
                <a:latin typeface="Calibri"/>
                <a:ea typeface="Calibri"/>
                <a:cs typeface="Calibri"/>
                <a:sym typeface="Calibri"/>
              </a:rPr>
              <a:t>11/04/2014</a:t>
            </a:r>
            <a:endParaRPr/>
          </a:p>
        </p:txBody>
      </p:sp>
      <p:sp>
        <p:nvSpPr>
          <p:cNvPr id="93" name="Google Shape;93;p7"/>
          <p:cNvSpPr txBox="1">
            <a:spLocks noGrp="1"/>
          </p:cNvSpPr>
          <p:nvPr>
            <p:ph type="title"/>
          </p:nvPr>
        </p:nvSpPr>
        <p:spPr>
          <a:xfrm>
            <a:off x="609601" y="274638"/>
            <a:ext cx="9889067" cy="562074"/>
          </a:xfrm>
          <a:prstGeom prst="rect">
            <a:avLst/>
          </a:prstGeom>
          <a:noFill/>
          <a:ln>
            <a:noFill/>
          </a:ln>
        </p:spPr>
        <p:txBody>
          <a:bodyPr spcFirstLastPara="1" wrap="square" lIns="45700" tIns="45700" rIns="45700" bIns="45700" anchor="ctr" anchorCtr="0">
            <a:normAutofit/>
          </a:bodyPr>
          <a:lstStyle>
            <a:lvl1pPr lvl="0" algn="ctr">
              <a:lnSpc>
                <a:spcPct val="75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94" name="Google Shape;94;p7"/>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pic>
        <p:nvPicPr>
          <p:cNvPr id="95" name="Google Shape;95;p7" descr="Image 14"/>
          <p:cNvPicPr preferRelativeResize="0"/>
          <p:nvPr/>
        </p:nvPicPr>
        <p:blipFill rotWithShape="1">
          <a:blip r:embed="rId5">
            <a:alphaModFix/>
          </a:blip>
          <a:srcRect/>
          <a:stretch/>
        </p:blipFill>
        <p:spPr>
          <a:xfrm>
            <a:off x="10608329" y="224422"/>
            <a:ext cx="1463428" cy="7046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5_Titre et contenu">
  <p:cSld name="5_Titre et contenu">
    <p:spTree>
      <p:nvGrpSpPr>
        <p:cNvPr id="1" name="Shape 96"/>
        <p:cNvGrpSpPr/>
        <p:nvPr/>
      </p:nvGrpSpPr>
      <p:grpSpPr>
        <a:xfrm>
          <a:off x="0" y="0"/>
          <a:ext cx="0" cy="0"/>
          <a:chOff x="0" y="0"/>
          <a:chExt cx="0" cy="0"/>
        </a:xfrm>
      </p:grpSpPr>
      <p:pic>
        <p:nvPicPr>
          <p:cNvPr id="97" name="Google Shape;97;p8"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98" name="Google Shape;98;p8"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99" name="Google Shape;99;p8"/>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00" name="Google Shape;100;p8"/>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1" name="Google Shape;101;p8"/>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8"/>
          <p:cNvSpPr/>
          <p:nvPr/>
        </p:nvSpPr>
        <p:spPr>
          <a:xfrm>
            <a:off x="-12700" y="1016000"/>
            <a:ext cx="6007101" cy="109538"/>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3" name="Google Shape;103;p8"/>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4" name="Google Shape;104;p8"/>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5" name="Google Shape;105;p8" descr="symbole-blanc.png"/>
          <p:cNvPicPr preferRelativeResize="0"/>
          <p:nvPr/>
        </p:nvPicPr>
        <p:blipFill rotWithShape="1">
          <a:blip r:embed="rId4">
            <a:alphaModFix/>
          </a:blip>
          <a:srcRect/>
          <a:stretch/>
        </p:blipFill>
        <p:spPr>
          <a:xfrm>
            <a:off x="120651" y="6088062"/>
            <a:ext cx="1524001" cy="787401"/>
          </a:xfrm>
          <a:prstGeom prst="rect">
            <a:avLst/>
          </a:prstGeom>
          <a:noFill/>
          <a:ln>
            <a:noFill/>
          </a:ln>
        </p:spPr>
      </p:pic>
      <p:sp>
        <p:nvSpPr>
          <p:cNvPr id="106" name="Google Shape;106;p8"/>
          <p:cNvSpPr/>
          <p:nvPr/>
        </p:nvSpPr>
        <p:spPr>
          <a:xfrm>
            <a:off x="11658600" y="64389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7" name="Google Shape;107;p8"/>
          <p:cNvSpPr txBox="1">
            <a:spLocks noGrp="1"/>
          </p:cNvSpPr>
          <p:nvPr>
            <p:ph type="sldNum" idx="12"/>
          </p:nvPr>
        </p:nvSpPr>
        <p:spPr>
          <a:xfrm>
            <a:off x="11743397" y="6435956"/>
            <a:ext cx="220003" cy="20591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900"/>
              <a:buFont typeface="Calibri"/>
              <a:buNone/>
              <a:defRPr sz="900">
                <a:solidFill>
                  <a:srgbClr val="898989"/>
                </a:solidFill>
              </a:defRPr>
            </a:lvl1pPr>
            <a:lvl2pPr marL="0" lvl="1" indent="0" algn="r">
              <a:lnSpc>
                <a:spcPct val="100000"/>
              </a:lnSpc>
              <a:spcBef>
                <a:spcPts val="0"/>
              </a:spcBef>
              <a:spcAft>
                <a:spcPts val="0"/>
              </a:spcAft>
              <a:buClr>
                <a:srgbClr val="898989"/>
              </a:buClr>
              <a:buSzPts val="900"/>
              <a:buFont typeface="Calibri"/>
              <a:buNone/>
              <a:defRPr sz="900">
                <a:solidFill>
                  <a:srgbClr val="898989"/>
                </a:solidFill>
              </a:defRPr>
            </a:lvl2pPr>
            <a:lvl3pPr marL="0" lvl="2" indent="0" algn="r">
              <a:lnSpc>
                <a:spcPct val="100000"/>
              </a:lnSpc>
              <a:spcBef>
                <a:spcPts val="0"/>
              </a:spcBef>
              <a:spcAft>
                <a:spcPts val="0"/>
              </a:spcAft>
              <a:buClr>
                <a:srgbClr val="898989"/>
              </a:buClr>
              <a:buSzPts val="900"/>
              <a:buFont typeface="Calibri"/>
              <a:buNone/>
              <a:defRPr sz="900">
                <a:solidFill>
                  <a:srgbClr val="898989"/>
                </a:solidFill>
              </a:defRPr>
            </a:lvl3pPr>
            <a:lvl4pPr marL="0" lvl="3" indent="0" algn="r">
              <a:lnSpc>
                <a:spcPct val="100000"/>
              </a:lnSpc>
              <a:spcBef>
                <a:spcPts val="0"/>
              </a:spcBef>
              <a:spcAft>
                <a:spcPts val="0"/>
              </a:spcAft>
              <a:buClr>
                <a:srgbClr val="898989"/>
              </a:buClr>
              <a:buSzPts val="900"/>
              <a:buFont typeface="Calibri"/>
              <a:buNone/>
              <a:defRPr sz="900">
                <a:solidFill>
                  <a:srgbClr val="898989"/>
                </a:solidFill>
              </a:defRPr>
            </a:lvl4pPr>
            <a:lvl5pPr marL="0" lvl="4" indent="0" algn="r">
              <a:lnSpc>
                <a:spcPct val="100000"/>
              </a:lnSpc>
              <a:spcBef>
                <a:spcPts val="0"/>
              </a:spcBef>
              <a:spcAft>
                <a:spcPts val="0"/>
              </a:spcAft>
              <a:buClr>
                <a:srgbClr val="898989"/>
              </a:buClr>
              <a:buSzPts val="900"/>
              <a:buFont typeface="Calibri"/>
              <a:buNone/>
              <a:defRPr sz="900">
                <a:solidFill>
                  <a:srgbClr val="898989"/>
                </a:solidFill>
              </a:defRPr>
            </a:lvl5pPr>
            <a:lvl6pPr marL="0" lvl="5" indent="0" algn="r">
              <a:lnSpc>
                <a:spcPct val="100000"/>
              </a:lnSpc>
              <a:spcBef>
                <a:spcPts val="0"/>
              </a:spcBef>
              <a:spcAft>
                <a:spcPts val="0"/>
              </a:spcAft>
              <a:buClr>
                <a:srgbClr val="898989"/>
              </a:buClr>
              <a:buSzPts val="900"/>
              <a:buFont typeface="Calibri"/>
              <a:buNone/>
              <a:defRPr sz="900">
                <a:solidFill>
                  <a:srgbClr val="898989"/>
                </a:solidFill>
              </a:defRPr>
            </a:lvl6pPr>
            <a:lvl7pPr marL="0" lvl="6" indent="0" algn="r">
              <a:lnSpc>
                <a:spcPct val="100000"/>
              </a:lnSpc>
              <a:spcBef>
                <a:spcPts val="0"/>
              </a:spcBef>
              <a:spcAft>
                <a:spcPts val="0"/>
              </a:spcAft>
              <a:buClr>
                <a:srgbClr val="898989"/>
              </a:buClr>
              <a:buSzPts val="900"/>
              <a:buFont typeface="Calibri"/>
              <a:buNone/>
              <a:defRPr sz="900">
                <a:solidFill>
                  <a:srgbClr val="898989"/>
                </a:solidFill>
              </a:defRPr>
            </a:lvl7pPr>
            <a:lvl8pPr marL="0" lvl="7" indent="0" algn="r">
              <a:lnSpc>
                <a:spcPct val="100000"/>
              </a:lnSpc>
              <a:spcBef>
                <a:spcPts val="0"/>
              </a:spcBef>
              <a:spcAft>
                <a:spcPts val="0"/>
              </a:spcAft>
              <a:buClr>
                <a:srgbClr val="898989"/>
              </a:buClr>
              <a:buSzPts val="900"/>
              <a:buFont typeface="Calibri"/>
              <a:buNone/>
              <a:defRPr sz="900">
                <a:solidFill>
                  <a:srgbClr val="898989"/>
                </a:solidFill>
              </a:defRPr>
            </a:lvl8pPr>
            <a:lvl9pPr marL="0" lvl="8" indent="0" algn="r">
              <a:lnSpc>
                <a:spcPct val="100000"/>
              </a:lnSpc>
              <a:spcBef>
                <a:spcPts val="0"/>
              </a:spcBef>
              <a:spcAft>
                <a:spcPts val="0"/>
              </a:spcAft>
              <a:buClr>
                <a:srgbClr val="898989"/>
              </a:buClr>
              <a:buSzPts val="900"/>
              <a:buFont typeface="Calibri"/>
              <a:buNone/>
              <a:defRPr sz="900">
                <a:solidFill>
                  <a:srgbClr val="898989"/>
                </a:solidFill>
              </a:defRPr>
            </a:lvl9pPr>
          </a:lstStyle>
          <a:p>
            <a:pPr marL="0" lvl="0" indent="0" algn="r" rtl="0">
              <a:spcBef>
                <a:spcPts val="0"/>
              </a:spcBef>
              <a:spcAft>
                <a:spcPts val="0"/>
              </a:spcAft>
              <a:buNone/>
            </a:pPr>
            <a:fld id="{00000000-1234-1234-1234-123412341234}" type="slidenum">
              <a:rPr lang="en-US"/>
              <a:t>‹N°›</a:t>
            </a:fld>
            <a:endParaRPr/>
          </a:p>
        </p:txBody>
      </p:sp>
      <p:sp>
        <p:nvSpPr>
          <p:cNvPr id="108" name="Google Shape;108;p8"/>
          <p:cNvSpPr txBox="1"/>
          <p:nvPr/>
        </p:nvSpPr>
        <p:spPr>
          <a:xfrm>
            <a:off x="10368704" y="6391276"/>
            <a:ext cx="1206077" cy="248306"/>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r>
              <a:rPr lang="en-US" sz="1200" b="0" i="1" u="none" strike="noStrike" cap="none">
                <a:solidFill>
                  <a:srgbClr val="FFFFFF"/>
                </a:solidFill>
                <a:latin typeface="Calibri"/>
                <a:ea typeface="Calibri"/>
                <a:cs typeface="Calibri"/>
                <a:sym typeface="Calibri"/>
              </a:rPr>
              <a:t>11/04/2014</a:t>
            </a:r>
            <a:endParaRPr/>
          </a:p>
        </p:txBody>
      </p:sp>
      <p:sp>
        <p:nvSpPr>
          <p:cNvPr id="109" name="Google Shape;109;p8"/>
          <p:cNvSpPr txBox="1">
            <a:spLocks noGrp="1"/>
          </p:cNvSpPr>
          <p:nvPr>
            <p:ph type="title"/>
          </p:nvPr>
        </p:nvSpPr>
        <p:spPr>
          <a:xfrm>
            <a:off x="609601" y="274638"/>
            <a:ext cx="9889067" cy="562074"/>
          </a:xfrm>
          <a:prstGeom prst="rect">
            <a:avLst/>
          </a:prstGeom>
          <a:noFill/>
          <a:ln>
            <a:noFill/>
          </a:ln>
        </p:spPr>
        <p:txBody>
          <a:bodyPr spcFirstLastPara="1" wrap="square" lIns="45700" tIns="45700" rIns="45700" bIns="45700" anchor="ctr" anchorCtr="0">
            <a:normAutofit/>
          </a:bodyPr>
          <a:lstStyle>
            <a:lvl1pPr lvl="0" algn="ctr">
              <a:lnSpc>
                <a:spcPct val="75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10" name="Google Shape;110;p8"/>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pic>
        <p:nvPicPr>
          <p:cNvPr id="111" name="Google Shape;111;p8" descr="Image 16"/>
          <p:cNvPicPr preferRelativeResize="0"/>
          <p:nvPr/>
        </p:nvPicPr>
        <p:blipFill rotWithShape="1">
          <a:blip r:embed="rId5">
            <a:alphaModFix/>
          </a:blip>
          <a:srcRect/>
          <a:stretch/>
        </p:blipFill>
        <p:spPr>
          <a:xfrm>
            <a:off x="10608329" y="224422"/>
            <a:ext cx="1463428" cy="70461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re de section">
  <p:cSld name="Titre de section">
    <p:spTree>
      <p:nvGrpSpPr>
        <p:cNvPr id="1" name="Shape 112"/>
        <p:cNvGrpSpPr/>
        <p:nvPr/>
      </p:nvGrpSpPr>
      <p:grpSpPr>
        <a:xfrm>
          <a:off x="0" y="0"/>
          <a:ext cx="0" cy="0"/>
          <a:chOff x="0" y="0"/>
          <a:chExt cx="0" cy="0"/>
        </a:xfrm>
      </p:grpSpPr>
      <p:pic>
        <p:nvPicPr>
          <p:cNvPr id="113" name="Google Shape;113;p9"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14" name="Google Shape;114;p9"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15" name="Google Shape;115;p9"/>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16" name="Google Shape;116;p9"/>
          <p:cNvSpPr/>
          <p:nvPr/>
        </p:nvSpPr>
        <p:spPr>
          <a:xfrm>
            <a:off x="-19051" y="1420451"/>
            <a:ext cx="12192003" cy="147002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 name="Google Shape;117;p9"/>
          <p:cNvSpPr/>
          <p:nvPr/>
        </p:nvSpPr>
        <p:spPr>
          <a:xfrm>
            <a:off x="-16933" y="1420451"/>
            <a:ext cx="6007101" cy="14287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9"/>
          <p:cNvSpPr/>
          <p:nvPr/>
        </p:nvSpPr>
        <p:spPr>
          <a:xfrm>
            <a:off x="6167966" y="2746013"/>
            <a:ext cx="6004986" cy="144463"/>
          </a:xfrm>
          <a:prstGeom prst="rect">
            <a:avLst/>
          </a:prstGeom>
          <a:solidFill>
            <a:srgbClr val="B53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 name="Google Shape;119;p9"/>
          <p:cNvSpPr txBox="1">
            <a:spLocks noGrp="1"/>
          </p:cNvSpPr>
          <p:nvPr>
            <p:ph type="title"/>
          </p:nvPr>
        </p:nvSpPr>
        <p:spPr>
          <a:xfrm>
            <a:off x="963084" y="1461726"/>
            <a:ext cx="10363201" cy="1362076"/>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20" name="Google Shape;120;p9"/>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21" name="Google Shape;121;p9"/>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eux contenus">
  <p:cSld name="Deux contenus">
    <p:spTree>
      <p:nvGrpSpPr>
        <p:cNvPr id="1" name="Shape 122"/>
        <p:cNvGrpSpPr/>
        <p:nvPr/>
      </p:nvGrpSpPr>
      <p:grpSpPr>
        <a:xfrm>
          <a:off x="0" y="0"/>
          <a:ext cx="0" cy="0"/>
          <a:chOff x="0" y="0"/>
          <a:chExt cx="0" cy="0"/>
        </a:xfrm>
      </p:grpSpPr>
      <p:pic>
        <p:nvPicPr>
          <p:cNvPr id="123" name="Google Shape;123;p10"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24" name="Google Shape;124;p10"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25" name="Google Shape;125;p10"/>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26" name="Google Shape;126;p10"/>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7" name="Google Shape;127;p10"/>
          <p:cNvSpPr/>
          <p:nvPr/>
        </p:nvSpPr>
        <p:spPr>
          <a:xfrm>
            <a:off x="-12700" y="1016000"/>
            <a:ext cx="6007101" cy="109538"/>
          </a:xfrm>
          <a:prstGeom prst="rect">
            <a:avLst/>
          </a:prstGeom>
          <a:solidFill>
            <a:srgbClr val="B53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8" name="Google Shape;128;p10"/>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9" name="Google Shape;129;p10"/>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0" name="Google Shape;130;p10"/>
          <p:cNvSpPr txBox="1">
            <a:spLocks noGrp="1"/>
          </p:cNvSpPr>
          <p:nvPr>
            <p:ph type="title"/>
          </p:nvPr>
        </p:nvSpPr>
        <p:spPr>
          <a:xfrm>
            <a:off x="609600" y="274638"/>
            <a:ext cx="10972800" cy="5616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31" name="Google Shape;131;p10"/>
          <p:cNvSpPr txBox="1">
            <a:spLocks noGrp="1"/>
          </p:cNvSpPr>
          <p:nvPr>
            <p:ph type="body" idx="1"/>
          </p:nvPr>
        </p:nvSpPr>
        <p:spPr>
          <a:xfrm>
            <a:off x="609600" y="1600200"/>
            <a:ext cx="5384800" cy="4525964"/>
          </a:xfrm>
          <a:prstGeom prst="rect">
            <a:avLst/>
          </a:prstGeom>
          <a:noFill/>
          <a:ln>
            <a:noFill/>
          </a:ln>
        </p:spPr>
        <p:txBody>
          <a:bodyPr spcFirstLastPara="1" wrap="square" lIns="45700" tIns="45700" rIns="45700" bIns="45700" anchor="t" anchorCtr="0">
            <a:normAutofit/>
          </a:bodyPr>
          <a:lstStyle>
            <a:lvl1pPr marL="457200" lvl="0" indent="-381000" algn="l">
              <a:lnSpc>
                <a:spcPct val="100000"/>
              </a:lnSpc>
              <a:spcBef>
                <a:spcPts val="500"/>
              </a:spcBef>
              <a:spcAft>
                <a:spcPts val="0"/>
              </a:spcAft>
              <a:buClr>
                <a:srgbClr val="000000"/>
              </a:buClr>
              <a:buSzPts val="2400"/>
              <a:buFont typeface="Calibri"/>
              <a:buChar char="•"/>
              <a:defRPr sz="2400"/>
            </a:lvl1pPr>
            <a:lvl2pPr marL="914400" lvl="1" indent="-381000" algn="l">
              <a:lnSpc>
                <a:spcPct val="100000"/>
              </a:lnSpc>
              <a:spcBef>
                <a:spcPts val="500"/>
              </a:spcBef>
              <a:spcAft>
                <a:spcPts val="0"/>
              </a:spcAft>
              <a:buClr>
                <a:srgbClr val="000000"/>
              </a:buClr>
              <a:buSzPts val="2400"/>
              <a:buFont typeface="Calibri"/>
              <a:buChar char="•"/>
              <a:defRPr sz="2400"/>
            </a:lvl2pPr>
            <a:lvl3pPr marL="1371600" lvl="2" indent="-381000" algn="l">
              <a:lnSpc>
                <a:spcPct val="100000"/>
              </a:lnSpc>
              <a:spcBef>
                <a:spcPts val="500"/>
              </a:spcBef>
              <a:spcAft>
                <a:spcPts val="0"/>
              </a:spcAft>
              <a:buClr>
                <a:srgbClr val="000000"/>
              </a:buClr>
              <a:buSzPts val="2400"/>
              <a:buFont typeface="Calibri"/>
              <a:buChar char="•"/>
              <a:defRPr sz="2400"/>
            </a:lvl3pPr>
            <a:lvl4pPr marL="1828800" lvl="3" indent="-381000" algn="l">
              <a:lnSpc>
                <a:spcPct val="100000"/>
              </a:lnSpc>
              <a:spcBef>
                <a:spcPts val="500"/>
              </a:spcBef>
              <a:spcAft>
                <a:spcPts val="0"/>
              </a:spcAft>
              <a:buClr>
                <a:srgbClr val="000000"/>
              </a:buClr>
              <a:buSzPts val="2400"/>
              <a:buFont typeface="Calibri"/>
              <a:buChar char="•"/>
              <a:defRPr sz="2400"/>
            </a:lvl4pPr>
            <a:lvl5pPr marL="2286000" lvl="4" indent="-381000" algn="l">
              <a:lnSpc>
                <a:spcPct val="100000"/>
              </a:lnSpc>
              <a:spcBef>
                <a:spcPts val="500"/>
              </a:spcBef>
              <a:spcAft>
                <a:spcPts val="0"/>
              </a:spcAft>
              <a:buClr>
                <a:srgbClr val="000000"/>
              </a:buClr>
              <a:buSzPts val="2400"/>
              <a:buFont typeface="Calibri"/>
              <a:buChar char="•"/>
              <a:defRPr sz="2400"/>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32" name="Google Shape;132;p10"/>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mparaison">
  <p:cSld name="Comparaison">
    <p:spTree>
      <p:nvGrpSpPr>
        <p:cNvPr id="1" name="Shape 133"/>
        <p:cNvGrpSpPr/>
        <p:nvPr/>
      </p:nvGrpSpPr>
      <p:grpSpPr>
        <a:xfrm>
          <a:off x="0" y="0"/>
          <a:ext cx="0" cy="0"/>
          <a:chOff x="0" y="0"/>
          <a:chExt cx="0" cy="0"/>
        </a:xfrm>
      </p:grpSpPr>
      <p:pic>
        <p:nvPicPr>
          <p:cNvPr id="134" name="Google Shape;134;p11" descr="Image 21519"/>
          <p:cNvPicPr preferRelativeResize="0"/>
          <p:nvPr/>
        </p:nvPicPr>
        <p:blipFill rotWithShape="1">
          <a:blip r:embed="rId2">
            <a:alphaModFix/>
          </a:blip>
          <a:srcRect/>
          <a:stretch/>
        </p:blipFill>
        <p:spPr>
          <a:xfrm>
            <a:off x="10974917" y="161925"/>
            <a:ext cx="971550" cy="674688"/>
          </a:xfrm>
          <a:prstGeom prst="rect">
            <a:avLst/>
          </a:prstGeom>
          <a:noFill/>
          <a:ln>
            <a:noFill/>
          </a:ln>
        </p:spPr>
      </p:pic>
      <p:pic>
        <p:nvPicPr>
          <p:cNvPr id="135" name="Google Shape;135;p11" descr="logo-couleur-horizontal-transparent.png"/>
          <p:cNvPicPr preferRelativeResize="0"/>
          <p:nvPr/>
        </p:nvPicPr>
        <p:blipFill rotWithShape="1">
          <a:blip r:embed="rId3">
            <a:alphaModFix/>
          </a:blip>
          <a:srcRect/>
          <a:stretch/>
        </p:blipFill>
        <p:spPr>
          <a:xfrm>
            <a:off x="324268" y="243633"/>
            <a:ext cx="2432106" cy="689906"/>
          </a:xfrm>
          <a:prstGeom prst="rect">
            <a:avLst/>
          </a:prstGeom>
          <a:noFill/>
          <a:ln>
            <a:noFill/>
          </a:ln>
        </p:spPr>
      </p:pic>
      <p:sp>
        <p:nvSpPr>
          <p:cNvPr id="136" name="Google Shape;136;p11"/>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137" name="Google Shape;137;p11"/>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8" name="Google Shape;138;p11"/>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9" name="Google Shape;139;p11"/>
          <p:cNvSpPr/>
          <p:nvPr/>
        </p:nvSpPr>
        <p:spPr>
          <a:xfrm>
            <a:off x="-12700" y="1016000"/>
            <a:ext cx="6007101" cy="109538"/>
          </a:xfrm>
          <a:prstGeom prst="rect">
            <a:avLst/>
          </a:prstGeom>
          <a:solidFill>
            <a:srgbClr val="B53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0" name="Google Shape;140;p11"/>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1" name="Google Shape;141;p11"/>
          <p:cNvSpPr txBox="1">
            <a:spLocks noGrp="1"/>
          </p:cNvSpPr>
          <p:nvPr>
            <p:ph type="title"/>
          </p:nvPr>
        </p:nvSpPr>
        <p:spPr>
          <a:xfrm>
            <a:off x="609600" y="274639"/>
            <a:ext cx="10972800" cy="561976"/>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75000"/>
              </a:lnSpc>
              <a:spcBef>
                <a:spcPts val="0"/>
              </a:spcBef>
              <a:spcAft>
                <a:spcPts val="0"/>
              </a:spcAft>
              <a:buClr>
                <a:srgbClr val="000000"/>
              </a:buClr>
              <a:buSzPts val="1800"/>
              <a:buNone/>
              <a:defRPr/>
            </a:lvl2pPr>
            <a:lvl3pPr lvl="2" algn="ctr">
              <a:lnSpc>
                <a:spcPct val="75000"/>
              </a:lnSpc>
              <a:spcBef>
                <a:spcPts val="0"/>
              </a:spcBef>
              <a:spcAft>
                <a:spcPts val="0"/>
              </a:spcAft>
              <a:buClr>
                <a:srgbClr val="000000"/>
              </a:buClr>
              <a:buSzPts val="1800"/>
              <a:buNone/>
              <a:defRPr/>
            </a:lvl3pPr>
            <a:lvl4pPr lvl="3" algn="ctr">
              <a:lnSpc>
                <a:spcPct val="75000"/>
              </a:lnSpc>
              <a:spcBef>
                <a:spcPts val="0"/>
              </a:spcBef>
              <a:spcAft>
                <a:spcPts val="0"/>
              </a:spcAft>
              <a:buClr>
                <a:srgbClr val="000000"/>
              </a:buClr>
              <a:buSzPts val="1800"/>
              <a:buNone/>
              <a:defRPr/>
            </a:lvl4pPr>
            <a:lvl5pPr lvl="4" algn="ctr">
              <a:lnSpc>
                <a:spcPct val="75000"/>
              </a:lnSpc>
              <a:spcBef>
                <a:spcPts val="0"/>
              </a:spcBef>
              <a:spcAft>
                <a:spcPts val="0"/>
              </a:spcAft>
              <a:buClr>
                <a:srgbClr val="000000"/>
              </a:buClr>
              <a:buSzPts val="1800"/>
              <a:buNone/>
              <a:defRPr/>
            </a:lvl5pPr>
            <a:lvl6pPr lvl="5" algn="ctr">
              <a:lnSpc>
                <a:spcPct val="75000"/>
              </a:lnSpc>
              <a:spcBef>
                <a:spcPts val="0"/>
              </a:spcBef>
              <a:spcAft>
                <a:spcPts val="0"/>
              </a:spcAft>
              <a:buClr>
                <a:srgbClr val="000000"/>
              </a:buClr>
              <a:buSzPts val="1800"/>
              <a:buNone/>
              <a:defRPr/>
            </a:lvl6pPr>
            <a:lvl7pPr lvl="6" algn="ctr">
              <a:lnSpc>
                <a:spcPct val="75000"/>
              </a:lnSpc>
              <a:spcBef>
                <a:spcPts val="0"/>
              </a:spcBef>
              <a:spcAft>
                <a:spcPts val="0"/>
              </a:spcAft>
              <a:buClr>
                <a:srgbClr val="000000"/>
              </a:buClr>
              <a:buSzPts val="1800"/>
              <a:buNone/>
              <a:defRPr/>
            </a:lvl7pPr>
            <a:lvl8pPr lvl="7" algn="ctr">
              <a:lnSpc>
                <a:spcPct val="75000"/>
              </a:lnSpc>
              <a:spcBef>
                <a:spcPts val="0"/>
              </a:spcBef>
              <a:spcAft>
                <a:spcPts val="0"/>
              </a:spcAft>
              <a:buClr>
                <a:srgbClr val="000000"/>
              </a:buClr>
              <a:buSzPts val="1800"/>
              <a:buNone/>
              <a:defRPr/>
            </a:lvl8pPr>
            <a:lvl9pPr lvl="8" algn="ctr">
              <a:lnSpc>
                <a:spcPct val="75000"/>
              </a:lnSpc>
              <a:spcBef>
                <a:spcPts val="0"/>
              </a:spcBef>
              <a:spcAft>
                <a:spcPts val="0"/>
              </a:spcAft>
              <a:buClr>
                <a:srgbClr val="000000"/>
              </a:buClr>
              <a:buSzPts val="1800"/>
              <a:buNone/>
              <a:defRPr/>
            </a:lvl9pPr>
          </a:lstStyle>
          <a:p>
            <a:endParaRPr/>
          </a:p>
        </p:txBody>
      </p:sp>
      <p:sp>
        <p:nvSpPr>
          <p:cNvPr id="142" name="Google Shape;142;p11"/>
          <p:cNvSpPr txBox="1">
            <a:spLocks noGrp="1"/>
          </p:cNvSpPr>
          <p:nvPr>
            <p:ph type="body" idx="1"/>
          </p:nvPr>
        </p:nvSpPr>
        <p:spPr>
          <a:xfrm>
            <a:off x="609600" y="1535112"/>
            <a:ext cx="5386917"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Calibri"/>
              <a:buNone/>
              <a:defRPr sz="2400"/>
            </a:lvl1pPr>
            <a:lvl2pPr marL="914400" lvl="1" indent="-228600" algn="l">
              <a:lnSpc>
                <a:spcPct val="100000"/>
              </a:lnSpc>
              <a:spcBef>
                <a:spcPts val="500"/>
              </a:spcBef>
              <a:spcAft>
                <a:spcPts val="0"/>
              </a:spcAft>
              <a:buClr>
                <a:srgbClr val="000000"/>
              </a:buClr>
              <a:buSzPts val="2400"/>
              <a:buFont typeface="Calibri"/>
              <a:buNone/>
              <a:defRPr sz="2400"/>
            </a:lvl2pPr>
            <a:lvl3pPr marL="1371600" lvl="2" indent="-228600" algn="l">
              <a:lnSpc>
                <a:spcPct val="100000"/>
              </a:lnSpc>
              <a:spcBef>
                <a:spcPts val="500"/>
              </a:spcBef>
              <a:spcAft>
                <a:spcPts val="0"/>
              </a:spcAft>
              <a:buClr>
                <a:srgbClr val="000000"/>
              </a:buClr>
              <a:buSzPts val="2400"/>
              <a:buFont typeface="Calibri"/>
              <a:buNone/>
              <a:defRPr sz="2400"/>
            </a:lvl3pPr>
            <a:lvl4pPr marL="1828800" lvl="3" indent="-228600" algn="l">
              <a:lnSpc>
                <a:spcPct val="100000"/>
              </a:lnSpc>
              <a:spcBef>
                <a:spcPts val="500"/>
              </a:spcBef>
              <a:spcAft>
                <a:spcPts val="0"/>
              </a:spcAft>
              <a:buClr>
                <a:srgbClr val="000000"/>
              </a:buClr>
              <a:buSzPts val="2400"/>
              <a:buFont typeface="Calibri"/>
              <a:buNone/>
              <a:defRPr sz="2400"/>
            </a:lvl4pPr>
            <a:lvl5pPr marL="2286000" lvl="4" indent="-228600" algn="l">
              <a:lnSpc>
                <a:spcPct val="100000"/>
              </a:lnSpc>
              <a:spcBef>
                <a:spcPts val="500"/>
              </a:spcBef>
              <a:spcAft>
                <a:spcPts val="0"/>
              </a:spcAft>
              <a:buClr>
                <a:srgbClr val="000000"/>
              </a:buClr>
              <a:buSzPts val="2400"/>
              <a:buFont typeface="Calibri"/>
              <a:buNone/>
              <a:defRPr sz="2400"/>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43" name="Google Shape;143;p11"/>
          <p:cNvSpPr txBox="1">
            <a:spLocks noGrp="1"/>
          </p:cNvSpPr>
          <p:nvPr>
            <p:ph type="body" idx="2"/>
          </p:nvPr>
        </p:nvSpPr>
        <p:spPr>
          <a:xfrm>
            <a:off x="6193368" y="1535112"/>
            <a:ext cx="5389034" cy="6397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600"/>
              </a:spcBef>
              <a:spcAft>
                <a:spcPts val="0"/>
              </a:spcAft>
              <a:buClr>
                <a:srgbClr val="000000"/>
              </a:buClr>
              <a:buSzPts val="1800"/>
              <a:buChar char="•"/>
              <a:defRPr/>
            </a:lvl1pPr>
            <a:lvl2pPr marL="914400" lvl="1" indent="-342900" algn="l">
              <a:lnSpc>
                <a:spcPct val="100000"/>
              </a:lnSpc>
              <a:spcBef>
                <a:spcPts val="600"/>
              </a:spcBef>
              <a:spcAft>
                <a:spcPts val="0"/>
              </a:spcAft>
              <a:buClr>
                <a:srgbClr val="000000"/>
              </a:buClr>
              <a:buSzPts val="1800"/>
              <a:buChar char="•"/>
              <a:defRPr/>
            </a:lvl2pPr>
            <a:lvl3pPr marL="1371600" lvl="2" indent="-342900" algn="l">
              <a:lnSpc>
                <a:spcPct val="100000"/>
              </a:lnSpc>
              <a:spcBef>
                <a:spcPts val="600"/>
              </a:spcBef>
              <a:spcAft>
                <a:spcPts val="0"/>
              </a:spcAft>
              <a:buClr>
                <a:srgbClr val="000000"/>
              </a:buClr>
              <a:buSzPts val="1800"/>
              <a:buChar char="•"/>
              <a:defRPr/>
            </a:lvl3pPr>
            <a:lvl4pPr marL="1828800" lvl="3" indent="-342900" algn="l">
              <a:lnSpc>
                <a:spcPct val="100000"/>
              </a:lnSpc>
              <a:spcBef>
                <a:spcPts val="600"/>
              </a:spcBef>
              <a:spcAft>
                <a:spcPts val="0"/>
              </a:spcAft>
              <a:buClr>
                <a:srgbClr val="000000"/>
              </a:buClr>
              <a:buSzPts val="1800"/>
              <a:buChar char="•"/>
              <a:defRPr/>
            </a:lvl4pPr>
            <a:lvl5pPr marL="2286000" lvl="4" indent="-342900" algn="l">
              <a:lnSpc>
                <a:spcPct val="100000"/>
              </a:lnSpc>
              <a:spcBef>
                <a:spcPts val="600"/>
              </a:spcBef>
              <a:spcAft>
                <a:spcPts val="0"/>
              </a:spcAft>
              <a:buClr>
                <a:srgbClr val="000000"/>
              </a:buClr>
              <a:buSzPts val="1800"/>
              <a:buChar char="•"/>
              <a:defRPr/>
            </a:lvl5pPr>
            <a:lvl6pPr marL="2743200" lvl="5" indent="-342900" algn="l">
              <a:lnSpc>
                <a:spcPct val="100000"/>
              </a:lnSpc>
              <a:spcBef>
                <a:spcPts val="600"/>
              </a:spcBef>
              <a:spcAft>
                <a:spcPts val="0"/>
              </a:spcAft>
              <a:buClr>
                <a:srgbClr val="000000"/>
              </a:buClr>
              <a:buSzPts val="1800"/>
              <a:buChar char="•"/>
              <a:defRPr/>
            </a:lvl6pPr>
            <a:lvl7pPr marL="3200400" lvl="6" indent="-342900" algn="l">
              <a:lnSpc>
                <a:spcPct val="100000"/>
              </a:lnSpc>
              <a:spcBef>
                <a:spcPts val="600"/>
              </a:spcBef>
              <a:spcAft>
                <a:spcPts val="0"/>
              </a:spcAft>
              <a:buClr>
                <a:srgbClr val="000000"/>
              </a:buClr>
              <a:buSzPts val="1800"/>
              <a:buChar char="•"/>
              <a:defRPr/>
            </a:lvl7pPr>
            <a:lvl8pPr marL="3657600" lvl="7" indent="-342900" algn="l">
              <a:lnSpc>
                <a:spcPct val="100000"/>
              </a:lnSpc>
              <a:spcBef>
                <a:spcPts val="600"/>
              </a:spcBef>
              <a:spcAft>
                <a:spcPts val="0"/>
              </a:spcAft>
              <a:buClr>
                <a:srgbClr val="000000"/>
              </a:buClr>
              <a:buSzPts val="1800"/>
              <a:buChar char="•"/>
              <a:defRPr/>
            </a:lvl8pPr>
            <a:lvl9pPr marL="4114800" lvl="8" indent="-342900" algn="l">
              <a:lnSpc>
                <a:spcPct val="100000"/>
              </a:lnSpc>
              <a:spcBef>
                <a:spcPts val="600"/>
              </a:spcBef>
              <a:spcAft>
                <a:spcPts val="0"/>
              </a:spcAft>
              <a:buClr>
                <a:srgbClr val="000000"/>
              </a:buClr>
              <a:buSzPts val="1800"/>
              <a:buChar char="•"/>
              <a:defRPr/>
            </a:lvl9pPr>
          </a:lstStyle>
          <a:p>
            <a:endParaRPr/>
          </a:p>
        </p:txBody>
      </p:sp>
      <p:sp>
        <p:nvSpPr>
          <p:cNvPr id="144" name="Google Shape;144;p11"/>
          <p:cNvSpPr txBox="1">
            <a:spLocks noGrp="1"/>
          </p:cNvSpPr>
          <p:nvPr>
            <p:ph type="sldNum" idx="12"/>
          </p:nvPr>
        </p:nvSpPr>
        <p:spPr>
          <a:xfrm>
            <a:off x="11280492" y="6394502"/>
            <a:ext cx="301909" cy="2888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1pPr>
            <a:lvl2pPr marL="0" marR="0" lvl="1"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2pPr>
            <a:lvl3pPr marL="0" marR="0" lvl="2"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3pPr>
            <a:lvl4pPr marL="0" marR="0" lvl="3"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4pPr>
            <a:lvl5pPr marL="0" marR="0" lvl="4"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5pPr>
            <a:lvl6pPr marL="0" marR="0" lvl="5"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6pPr>
            <a:lvl7pPr marL="0" marR="0" lvl="6"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7pPr>
            <a:lvl8pPr marL="0" marR="0" lvl="7"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8pPr>
            <a:lvl9pPr marL="0" marR="0" lvl="8" indent="0" algn="r">
              <a:lnSpc>
                <a:spcPct val="100000"/>
              </a:lnSpc>
              <a:spcBef>
                <a:spcPts val="0"/>
              </a:spcBef>
              <a:spcAft>
                <a:spcPts val="0"/>
              </a:spcAft>
              <a:buClr>
                <a:srgbClr val="184A7C"/>
              </a:buClr>
              <a:buSzPts val="1400"/>
              <a:buFont typeface="Arial"/>
              <a:buNone/>
              <a:defRPr sz="1400">
                <a:solidFill>
                  <a:srgbClr val="184A7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900">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Image 21519"/>
          <p:cNvPicPr preferRelativeResize="0"/>
          <p:nvPr/>
        </p:nvPicPr>
        <p:blipFill rotWithShape="1">
          <a:blip r:embed="rId20">
            <a:alphaModFix/>
          </a:blip>
          <a:srcRect/>
          <a:stretch/>
        </p:blipFill>
        <p:spPr>
          <a:xfrm>
            <a:off x="10974917" y="161925"/>
            <a:ext cx="971550" cy="674688"/>
          </a:xfrm>
          <a:prstGeom prst="rect">
            <a:avLst/>
          </a:prstGeom>
          <a:noFill/>
          <a:ln>
            <a:noFill/>
          </a:ln>
        </p:spPr>
      </p:pic>
      <p:pic>
        <p:nvPicPr>
          <p:cNvPr id="7" name="Google Shape;7;p1" descr="logo-couleur-horizontal-transparent.png"/>
          <p:cNvPicPr preferRelativeResize="0"/>
          <p:nvPr/>
        </p:nvPicPr>
        <p:blipFill rotWithShape="1">
          <a:blip r:embed="rId21">
            <a:alphaModFix/>
          </a:blip>
          <a:srcRect/>
          <a:stretch/>
        </p:blipFill>
        <p:spPr>
          <a:xfrm>
            <a:off x="324268" y="243633"/>
            <a:ext cx="2432106" cy="689906"/>
          </a:xfrm>
          <a:prstGeom prst="rect">
            <a:avLst/>
          </a:prstGeom>
          <a:noFill/>
          <a:ln>
            <a:noFill/>
          </a:ln>
        </p:spPr>
      </p:pic>
      <p:sp>
        <p:nvSpPr>
          <p:cNvPr id="8" name="Google Shape;8;p1"/>
          <p:cNvSpPr txBox="1"/>
          <p:nvPr/>
        </p:nvSpPr>
        <p:spPr>
          <a:xfrm>
            <a:off x="10945109" y="776539"/>
            <a:ext cx="1027702"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3898F"/>
              </a:buClr>
              <a:buSzPts val="1800"/>
              <a:buFont typeface="Arial"/>
              <a:buNone/>
            </a:pPr>
            <a:r>
              <a:rPr lang="en-US" sz="1800" b="1" i="0" u="none" strike="noStrike" cap="none">
                <a:solidFill>
                  <a:srgbClr val="13898F"/>
                </a:solidFill>
                <a:latin typeface="Arial"/>
                <a:ea typeface="Arial"/>
                <a:cs typeface="Arial"/>
                <a:sym typeface="Arial"/>
              </a:rPr>
              <a:t>LIUPPA</a:t>
            </a:r>
            <a:endParaRPr/>
          </a:p>
        </p:txBody>
      </p:sp>
      <p:sp>
        <p:nvSpPr>
          <p:cNvPr id="9" name="Google Shape;9;p1"/>
          <p:cNvSpPr/>
          <p:nvPr/>
        </p:nvSpPr>
        <p:spPr>
          <a:xfrm>
            <a:off x="0" y="6308726"/>
            <a:ext cx="12192000" cy="549276"/>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 name="Google Shape;10;p1"/>
          <p:cNvSpPr/>
          <p:nvPr/>
        </p:nvSpPr>
        <p:spPr>
          <a:xfrm>
            <a:off x="-10584" y="0"/>
            <a:ext cx="12192003" cy="1125538"/>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 name="Google Shape;11;p1"/>
          <p:cNvSpPr/>
          <p:nvPr/>
        </p:nvSpPr>
        <p:spPr>
          <a:xfrm>
            <a:off x="-12700" y="1016000"/>
            <a:ext cx="6007101" cy="109538"/>
          </a:xfrm>
          <a:prstGeom prst="rect">
            <a:avLst/>
          </a:prstGeom>
          <a:solidFill>
            <a:srgbClr val="B53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2;p1"/>
          <p:cNvSpPr/>
          <p:nvPr/>
        </p:nvSpPr>
        <p:spPr>
          <a:xfrm>
            <a:off x="8832850" y="6308726"/>
            <a:ext cx="3359149" cy="73026"/>
          </a:xfrm>
          <a:prstGeom prst="rect">
            <a:avLst/>
          </a:prstGeom>
          <a:solidFill>
            <a:srgbClr val="B8B90C"/>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3" name="Google Shape;13;p1"/>
          <p:cNvSpPr/>
          <p:nvPr/>
        </p:nvSpPr>
        <p:spPr>
          <a:xfrm flipH="1">
            <a:off x="-1" y="6070600"/>
            <a:ext cx="12192001" cy="787401"/>
          </a:xfrm>
          <a:custGeom>
            <a:avLst/>
            <a:gdLst/>
            <a:ahLst/>
            <a:cxnLst/>
            <a:rect l="l" t="t" r="r" b="b"/>
            <a:pathLst>
              <a:path w="21600" h="21600" extrusionOk="0">
                <a:moveTo>
                  <a:pt x="0" y="4320"/>
                </a:moveTo>
                <a:lnTo>
                  <a:pt x="21600" y="0"/>
                </a:lnTo>
                <a:lnTo>
                  <a:pt x="21600" y="2160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4" name="Google Shape;14;p1" descr="symbole-blanc.png"/>
          <p:cNvPicPr preferRelativeResize="0"/>
          <p:nvPr/>
        </p:nvPicPr>
        <p:blipFill rotWithShape="1">
          <a:blip r:embed="rId22">
            <a:alphaModFix/>
          </a:blip>
          <a:srcRect/>
          <a:stretch/>
        </p:blipFill>
        <p:spPr>
          <a:xfrm>
            <a:off x="120651" y="6088062"/>
            <a:ext cx="1524001" cy="787401"/>
          </a:xfrm>
          <a:prstGeom prst="rect">
            <a:avLst/>
          </a:prstGeom>
          <a:noFill/>
          <a:ln>
            <a:noFill/>
          </a:ln>
        </p:spPr>
      </p:pic>
      <p:sp>
        <p:nvSpPr>
          <p:cNvPr id="15" name="Google Shape;15;p1"/>
          <p:cNvSpPr/>
          <p:nvPr/>
        </p:nvSpPr>
        <p:spPr>
          <a:xfrm>
            <a:off x="11612881" y="6407200"/>
            <a:ext cx="287867" cy="2159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 name="Google Shape;17;p1"/>
          <p:cNvSpPr txBox="1"/>
          <p:nvPr/>
        </p:nvSpPr>
        <p:spPr>
          <a:xfrm>
            <a:off x="10368704" y="6391276"/>
            <a:ext cx="1206077" cy="276959"/>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1200"/>
              <a:buFont typeface="Calibri"/>
              <a:buNone/>
            </a:pPr>
            <a:fld id="{B7F390C1-3F94-7F4F-9DB8-5A9F33B3FD53}" type="datetime1">
              <a:rPr lang="fr-FR" sz="1200" b="0" i="1" u="none" strike="noStrike" cap="none" smtClean="0">
                <a:solidFill>
                  <a:srgbClr val="FFFFFF"/>
                </a:solidFill>
                <a:latin typeface="Calibri"/>
                <a:ea typeface="Calibri"/>
                <a:cs typeface="Calibri"/>
                <a:sym typeface="Calibri"/>
              </a:rPr>
              <a:t>24/10/2025</a:t>
            </a:fld>
            <a:endParaRPr dirty="0"/>
          </a:p>
        </p:txBody>
      </p:sp>
      <p:sp>
        <p:nvSpPr>
          <p:cNvPr id="18" name="Google Shape;18;p1"/>
          <p:cNvSpPr txBox="1">
            <a:spLocks noGrp="1"/>
          </p:cNvSpPr>
          <p:nvPr>
            <p:ph type="title"/>
          </p:nvPr>
        </p:nvSpPr>
        <p:spPr>
          <a:xfrm>
            <a:off x="609601" y="274638"/>
            <a:ext cx="9889067" cy="562074"/>
          </a:xfrm>
          <a:prstGeom prst="rect">
            <a:avLst/>
          </a:prstGeom>
          <a:noFill/>
          <a:ln>
            <a:noFill/>
          </a:ln>
        </p:spPr>
        <p:txBody>
          <a:bodyPr spcFirstLastPara="1" wrap="square" lIns="45700" tIns="45700" rIns="45700" bIns="45700" anchor="ctr" anchorCtr="0">
            <a:normAutofit/>
          </a:bodyPr>
          <a:lstStyle>
            <a:lvl1pPr marR="0" lvl="0"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3600"/>
              <a:buFont typeface="Calibri"/>
              <a:buNone/>
              <a:defRPr sz="3600" b="0" i="0" u="none" strike="noStrike" cap="none">
                <a:solidFill>
                  <a:srgbClr val="000000"/>
                </a:solidFill>
                <a:latin typeface="Calibri"/>
                <a:ea typeface="Calibri"/>
                <a:cs typeface="Calibri"/>
                <a:sym typeface="Calibri"/>
              </a:defRPr>
            </a:lvl9pPr>
          </a:lstStyle>
          <a:p>
            <a:endParaRPr/>
          </a:p>
        </p:txBody>
      </p:sp>
      <p:sp>
        <p:nvSpPr>
          <p:cNvPr id="19" name="Google Shape;19;p1"/>
          <p:cNvSpPr txBox="1">
            <a:spLocks noGrp="1"/>
          </p:cNvSpPr>
          <p:nvPr>
            <p:ph type="body" idx="1"/>
          </p:nvPr>
        </p:nvSpPr>
        <p:spPr>
          <a:xfrm>
            <a:off x="598021" y="1268759"/>
            <a:ext cx="10972801" cy="4896546"/>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1pPr>
            <a:lvl2pPr marL="914400" marR="0" lvl="1"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2pPr>
            <a:lvl3pPr marL="1371600" marR="0" lvl="2"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3pPr>
            <a:lvl4pPr marL="1828800" marR="0" lvl="3"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4pPr>
            <a:lvl5pPr marL="2286000" marR="0" lvl="4"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5pPr>
            <a:lvl6pPr marL="2743200" marR="0" lvl="5"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6pPr>
            <a:lvl7pPr marL="3200400" marR="0" lvl="6"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7pPr>
            <a:lvl8pPr marL="3657600" marR="0" lvl="7"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8pPr>
            <a:lvl9pPr marL="4114800" marR="0" lvl="8" indent="-406400" algn="l" rtl="0">
              <a:lnSpc>
                <a:spcPct val="100000"/>
              </a:lnSpc>
              <a:spcBef>
                <a:spcPts val="600"/>
              </a:spcBef>
              <a:spcAft>
                <a:spcPts val="0"/>
              </a:spcAft>
              <a:buClr>
                <a:srgbClr val="000000"/>
              </a:buClr>
              <a:buSzPts val="2800"/>
              <a:buFont typeface="Calibri"/>
              <a:buChar char="•"/>
              <a:defRPr sz="2800" b="1" i="0" u="none" strike="noStrike" cap="none">
                <a:solidFill>
                  <a:srgbClr val="000000"/>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11617960" y="6382419"/>
            <a:ext cx="304801" cy="230792"/>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900"/>
              <a:buFont typeface="Calibri"/>
              <a:buNone/>
              <a:defRPr sz="900" b="0" i="0" u="none" strike="noStrike" cap="none">
                <a:solidFill>
                  <a:sysClr val="windowText" lastClr="000000"/>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900"/>
              <a:buFont typeface="Calibri"/>
              <a:buNone/>
              <a:defRPr sz="900" b="0" i="0" u="none" strike="noStrike" cap="none">
                <a:solidFill>
                  <a:srgbClr val="898989"/>
                </a:solidFill>
                <a:latin typeface="Calibri"/>
                <a:ea typeface="Calibri"/>
                <a:cs typeface="Calibri"/>
                <a:sym typeface="Calibri"/>
              </a:defRPr>
            </a:lvl9pPr>
          </a:lstStyle>
          <a:p>
            <a:fld id="{00000000-1234-1234-1234-123412341234}" type="slidenum">
              <a:rPr lang="en-US" smtClean="0"/>
              <a:pPr/>
              <a:t>‹N°›</a:t>
            </a:fld>
            <a:endParaRPr lang="en-US" sz="1400" dirty="0">
              <a:latin typeface="Arial"/>
              <a:ea typeface="Arial"/>
              <a:cs typeface="Arial"/>
              <a:sym typeface="Arial"/>
            </a:endParaRPr>
          </a:p>
        </p:txBody>
      </p:sp>
      <p:pic>
        <p:nvPicPr>
          <p:cNvPr id="2" name="Google Shape;224;p19" descr="Picture 6">
            <a:extLst>
              <a:ext uri="{FF2B5EF4-FFF2-40B4-BE49-F238E27FC236}">
                <a16:creationId xmlns:a16="http://schemas.microsoft.com/office/drawing/2014/main" id="{398D401A-F37A-CE11-7CF5-F77A25D4DB2F}"/>
              </a:ext>
            </a:extLst>
          </p:cNvPr>
          <p:cNvPicPr preferRelativeResize="0"/>
          <p:nvPr userDrawn="1"/>
        </p:nvPicPr>
        <p:blipFill rotWithShape="1">
          <a:blip r:embed="rId23">
            <a:alphaModFix/>
          </a:blip>
          <a:srcRect/>
          <a:stretch/>
        </p:blipFill>
        <p:spPr>
          <a:xfrm>
            <a:off x="10007779" y="281795"/>
            <a:ext cx="1998301" cy="426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FR"/>
          </a:p>
        </p:txBody>
      </p:sp>
      <p:sp>
        <p:nvSpPr>
          <p:cNvPr id="9219" name="Text Placeholder 2"/>
          <p:cNvSpPr>
            <a:spLocks noGrp="1"/>
          </p:cNvSpPr>
          <p:nvPr>
            <p:ph type="body" idx="1"/>
          </p:nvPr>
        </p:nvSpPr>
        <p:spPr bwMode="auto">
          <a:xfrm>
            <a:off x="609600" y="1600202"/>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eaLnBrk="0" hangingPunct="0">
              <a:defRPr sz="1108">
                <a:solidFill>
                  <a:srgbClr val="898989"/>
                </a:solidFill>
              </a:defRPr>
            </a:lvl1pPr>
          </a:lstStyle>
          <a:p>
            <a:pPr>
              <a:defRPr/>
            </a:pPr>
            <a:fld id="{2F7FF35C-BBD7-4790-AD45-ED0AB55437F2}" type="datetimeFigureOut">
              <a:rPr lang="fr-FR"/>
              <a:pPr>
                <a:defRPr/>
              </a:pPr>
              <a:t>24/10/2025</a:t>
            </a:fld>
            <a:endParaRPr lang="fr-FR"/>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0" hangingPunct="0">
              <a:defRPr sz="1108">
                <a:solidFill>
                  <a:srgbClr val="898989"/>
                </a:solidFill>
                <a:latin typeface="Garamond" pitchFamily="18" charset="0"/>
                <a:ea typeface="+mn-ea"/>
              </a:defRPr>
            </a:lvl1pPr>
          </a:lstStyle>
          <a:p>
            <a:pPr>
              <a:defRPr/>
            </a:pPr>
            <a:endParaRPr lang="fr-F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108">
                <a:solidFill>
                  <a:srgbClr val="898989"/>
                </a:solidFill>
              </a:defRPr>
            </a:lvl1pPr>
          </a:lstStyle>
          <a:p>
            <a:pPr>
              <a:defRPr/>
            </a:pPr>
            <a:fld id="{BF7CD1E2-C7C1-41F5-A39F-FCBD4B810481}" type="slidenum">
              <a:rPr lang="fr-FR"/>
              <a:pPr>
                <a:defRPr/>
              </a:pPr>
              <a:t>‹N°›</a:t>
            </a:fld>
            <a:endParaRPr lang="fr-FR"/>
          </a:p>
        </p:txBody>
      </p:sp>
    </p:spTree>
    <p:extLst>
      <p:ext uri="{BB962C8B-B14F-4D97-AF65-F5344CB8AC3E}">
        <p14:creationId xmlns:p14="http://schemas.microsoft.com/office/powerpoint/2010/main" val="165821905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ctr" rtl="0" eaLnBrk="0" fontAlgn="base" hangingPunct="0">
        <a:spcBef>
          <a:spcPct val="0"/>
        </a:spcBef>
        <a:spcAft>
          <a:spcPct val="0"/>
        </a:spcAft>
        <a:defRPr sz="4062" kern="1200">
          <a:solidFill>
            <a:schemeClr val="tx1"/>
          </a:solidFill>
          <a:latin typeface="+mj-lt"/>
          <a:ea typeface="ＭＳ Ｐゴシック" charset="0"/>
          <a:cs typeface="+mj-cs"/>
        </a:defRPr>
      </a:lvl1pPr>
      <a:lvl2pPr algn="ctr" rtl="0" eaLnBrk="0" fontAlgn="base" hangingPunct="0">
        <a:spcBef>
          <a:spcPct val="0"/>
        </a:spcBef>
        <a:spcAft>
          <a:spcPct val="0"/>
        </a:spcAft>
        <a:defRPr sz="4062">
          <a:solidFill>
            <a:schemeClr val="tx1"/>
          </a:solidFill>
          <a:latin typeface="Calibri" pitchFamily="34" charset="0"/>
          <a:ea typeface="ＭＳ Ｐゴシック" charset="0"/>
        </a:defRPr>
      </a:lvl2pPr>
      <a:lvl3pPr algn="ctr" rtl="0" eaLnBrk="0" fontAlgn="base" hangingPunct="0">
        <a:spcBef>
          <a:spcPct val="0"/>
        </a:spcBef>
        <a:spcAft>
          <a:spcPct val="0"/>
        </a:spcAft>
        <a:defRPr sz="4062">
          <a:solidFill>
            <a:schemeClr val="tx1"/>
          </a:solidFill>
          <a:latin typeface="Calibri" pitchFamily="34" charset="0"/>
          <a:ea typeface="ＭＳ Ｐゴシック" charset="0"/>
        </a:defRPr>
      </a:lvl3pPr>
      <a:lvl4pPr algn="ctr" rtl="0" eaLnBrk="0" fontAlgn="base" hangingPunct="0">
        <a:spcBef>
          <a:spcPct val="0"/>
        </a:spcBef>
        <a:spcAft>
          <a:spcPct val="0"/>
        </a:spcAft>
        <a:defRPr sz="4062">
          <a:solidFill>
            <a:schemeClr val="tx1"/>
          </a:solidFill>
          <a:latin typeface="Calibri" pitchFamily="34" charset="0"/>
          <a:ea typeface="ＭＳ Ｐゴシック" charset="0"/>
        </a:defRPr>
      </a:lvl4pPr>
      <a:lvl5pPr algn="ctr" rtl="0" eaLnBrk="0" fontAlgn="base" hangingPunct="0">
        <a:spcBef>
          <a:spcPct val="0"/>
        </a:spcBef>
        <a:spcAft>
          <a:spcPct val="0"/>
        </a:spcAft>
        <a:defRPr sz="4062">
          <a:solidFill>
            <a:schemeClr val="tx1"/>
          </a:solidFill>
          <a:latin typeface="Calibri" pitchFamily="34" charset="0"/>
          <a:ea typeface="ＭＳ Ｐゴシック" charset="0"/>
        </a:defRPr>
      </a:lvl5pPr>
      <a:lvl6pPr marL="422041" algn="ctr" rtl="0" fontAlgn="base">
        <a:spcBef>
          <a:spcPct val="0"/>
        </a:spcBef>
        <a:spcAft>
          <a:spcPct val="0"/>
        </a:spcAft>
        <a:defRPr sz="4062">
          <a:solidFill>
            <a:schemeClr val="tx1"/>
          </a:solidFill>
          <a:latin typeface="Calibri" pitchFamily="34" charset="0"/>
        </a:defRPr>
      </a:lvl6pPr>
      <a:lvl7pPr marL="844083" algn="ctr" rtl="0" fontAlgn="base">
        <a:spcBef>
          <a:spcPct val="0"/>
        </a:spcBef>
        <a:spcAft>
          <a:spcPct val="0"/>
        </a:spcAft>
        <a:defRPr sz="4062">
          <a:solidFill>
            <a:schemeClr val="tx1"/>
          </a:solidFill>
          <a:latin typeface="Calibri" pitchFamily="34" charset="0"/>
        </a:defRPr>
      </a:lvl7pPr>
      <a:lvl8pPr marL="1266124" algn="ctr" rtl="0" fontAlgn="base">
        <a:spcBef>
          <a:spcPct val="0"/>
        </a:spcBef>
        <a:spcAft>
          <a:spcPct val="0"/>
        </a:spcAft>
        <a:defRPr sz="4062">
          <a:solidFill>
            <a:schemeClr val="tx1"/>
          </a:solidFill>
          <a:latin typeface="Calibri" pitchFamily="34" charset="0"/>
        </a:defRPr>
      </a:lvl8pPr>
      <a:lvl9pPr marL="1688165" algn="ctr" rtl="0" fontAlgn="base">
        <a:spcBef>
          <a:spcPct val="0"/>
        </a:spcBef>
        <a:spcAft>
          <a:spcPct val="0"/>
        </a:spcAft>
        <a:defRPr sz="4062">
          <a:solidFill>
            <a:schemeClr val="tx1"/>
          </a:solidFill>
          <a:latin typeface="Calibri" pitchFamily="34" charset="0"/>
        </a:defRPr>
      </a:lvl9pPr>
    </p:titleStyle>
    <p:bodyStyle>
      <a:lvl1pPr marL="316531" indent="-316531" algn="l" rtl="0" eaLnBrk="0" fontAlgn="base" hangingPunct="0">
        <a:spcBef>
          <a:spcPct val="20000"/>
        </a:spcBef>
        <a:spcAft>
          <a:spcPct val="0"/>
        </a:spcAft>
        <a:buFont typeface="Arial" pitchFamily="34" charset="0"/>
        <a:buChar char="•"/>
        <a:defRPr sz="2954" kern="1200">
          <a:solidFill>
            <a:schemeClr val="tx1"/>
          </a:solidFill>
          <a:latin typeface="+mn-lt"/>
          <a:ea typeface="ＭＳ Ｐゴシック" charset="0"/>
          <a:cs typeface="+mn-cs"/>
        </a:defRPr>
      </a:lvl1pPr>
      <a:lvl2pPr marL="685817" indent="-263776" algn="l" rtl="0" eaLnBrk="0" fontAlgn="base" hangingPunct="0">
        <a:spcBef>
          <a:spcPct val="20000"/>
        </a:spcBef>
        <a:spcAft>
          <a:spcPct val="0"/>
        </a:spcAft>
        <a:buFont typeface="Arial" pitchFamily="34" charset="0"/>
        <a:buChar char="–"/>
        <a:defRPr sz="2585" kern="1200">
          <a:solidFill>
            <a:schemeClr val="tx1"/>
          </a:solidFill>
          <a:latin typeface="+mn-lt"/>
          <a:ea typeface="ＭＳ Ｐゴシック" charset="0"/>
          <a:cs typeface="+mn-cs"/>
        </a:defRPr>
      </a:lvl2pPr>
      <a:lvl3pPr marL="1055103" indent="-211021" algn="l" rtl="0" eaLnBrk="0" fontAlgn="base" hangingPunct="0">
        <a:spcBef>
          <a:spcPct val="20000"/>
        </a:spcBef>
        <a:spcAft>
          <a:spcPct val="0"/>
        </a:spcAft>
        <a:buFont typeface="Arial" pitchFamily="34" charset="0"/>
        <a:buChar char="•"/>
        <a:defRPr sz="2215" kern="1200">
          <a:solidFill>
            <a:schemeClr val="tx1"/>
          </a:solidFill>
          <a:latin typeface="+mn-lt"/>
          <a:ea typeface="ＭＳ Ｐゴシック" charset="0"/>
          <a:cs typeface="+mn-cs"/>
        </a:defRPr>
      </a:lvl3pPr>
      <a:lvl4pPr marL="1477145" indent="-211021" algn="l" rtl="0" eaLnBrk="0" fontAlgn="base" hangingPunct="0">
        <a:spcBef>
          <a:spcPct val="20000"/>
        </a:spcBef>
        <a:spcAft>
          <a:spcPct val="0"/>
        </a:spcAft>
        <a:buFont typeface="Arial" pitchFamily="34" charset="0"/>
        <a:buChar char="–"/>
        <a:defRPr sz="1846" kern="1200">
          <a:solidFill>
            <a:schemeClr val="tx1"/>
          </a:solidFill>
          <a:latin typeface="+mn-lt"/>
          <a:ea typeface="ＭＳ Ｐゴシック" charset="0"/>
          <a:cs typeface="+mn-cs"/>
        </a:defRPr>
      </a:lvl4pPr>
      <a:lvl5pPr marL="1899186" indent="-211021" algn="l" rtl="0" eaLnBrk="0" fontAlgn="base" hangingPunct="0">
        <a:spcBef>
          <a:spcPct val="20000"/>
        </a:spcBef>
        <a:spcAft>
          <a:spcPct val="0"/>
        </a:spcAft>
        <a:buFont typeface="Arial" pitchFamily="34" charset="0"/>
        <a:buChar char="»"/>
        <a:defRPr sz="1846" kern="1200">
          <a:solidFill>
            <a:schemeClr val="tx1"/>
          </a:solidFill>
          <a:latin typeface="+mn-lt"/>
          <a:ea typeface="ＭＳ Ｐゴシック" charset="0"/>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fr-FR"/>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128.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tif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hyperlink" Target="https://dblp.org/pid/306/5383.html" TargetMode="External"/><Relationship Id="rId3" Type="http://schemas.openxmlformats.org/officeDocument/2006/relationships/image" Target="../media/image11.png"/><Relationship Id="rId7" Type="http://schemas.openxmlformats.org/officeDocument/2006/relationships/hyperlink" Target="https://dblp.org/pid/00/386.html"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hyperlink" Target="https://dblp.org/db/journals/soca/soca15.html#ChichaBWC21" TargetMode="External"/><Relationship Id="rId4" Type="http://schemas.openxmlformats.org/officeDocument/2006/relationships/image" Target="../media/image12.png"/><Relationship Id="rId9" Type="http://schemas.openxmlformats.org/officeDocument/2006/relationships/hyperlink" Target="https://dblp.org/pid/c/RichardChbeir.html"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blp.org/pid/00/386.html" TargetMode="Externa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https://dblp.org/db/journals/winet/winet29.html#ChichaBNC23" TargetMode="External"/><Relationship Id="rId5" Type="http://schemas.openxmlformats.org/officeDocument/2006/relationships/image" Target="../media/image12.png"/><Relationship Id="rId10" Type="http://schemas.openxmlformats.org/officeDocument/2006/relationships/hyperlink" Target="https://dblp.org/pid/c/RichardChbeir.html" TargetMode="External"/><Relationship Id="rId4" Type="http://schemas.openxmlformats.org/officeDocument/2006/relationships/image" Target="../media/image11.png"/><Relationship Id="rId9" Type="http://schemas.openxmlformats.org/officeDocument/2006/relationships/hyperlink" Target="https://dblp.org/pid/52/665.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g"/><Relationship Id="rId18" Type="http://schemas.openxmlformats.org/officeDocument/2006/relationships/image" Target="../media/image37.jp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g"/><Relationship Id="rId17" Type="http://schemas.openxmlformats.org/officeDocument/2006/relationships/image" Target="../media/image36.jpg"/><Relationship Id="rId2" Type="http://schemas.openxmlformats.org/officeDocument/2006/relationships/image" Target="../media/image21.jpeg"/><Relationship Id="rId16"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jp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gif"/></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pider.sigappfr.org/research-%20projects/privacy-oracle/" TargetMode="External"/><Relationship Id="rId4" Type="http://schemas.openxmlformats.org/officeDocument/2006/relationships/hyperlink" Target="http://spider.sigappfr.org/SUEMdoc/index-en.html"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Layout" Target="../diagrams/layout1.xml"/><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42.jpeg"/><Relationship Id="rId5" Type="http://schemas.openxmlformats.org/officeDocument/2006/relationships/diagramColors" Target="../diagrams/colors1.xml"/><Relationship Id="rId10" Type="http://schemas.openxmlformats.org/officeDocument/2006/relationships/image" Target="../media/image41.jpeg"/><Relationship Id="rId4" Type="http://schemas.openxmlformats.org/officeDocument/2006/relationships/diagramQuickStyle" Target="../diagrams/quickStyle1.xml"/><Relationship Id="rId9" Type="http://schemas.openxmlformats.org/officeDocument/2006/relationships/image" Target="../media/image4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5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8.gif"/><Relationship Id="rId4" Type="http://schemas.openxmlformats.org/officeDocument/2006/relationships/image" Target="../media/image520.png"/></Relationships>
</file>

<file path=ppt/slides/_rels/slide58.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530.png"/></Relationships>
</file>

<file path=ppt/slides/_rels/slide59.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gif"/><Relationship Id="rId5" Type="http://schemas.openxmlformats.org/officeDocument/2006/relationships/image" Target="../media/image530.png"/><Relationship Id="rId4" Type="http://schemas.openxmlformats.org/officeDocument/2006/relationships/image" Target="../media/image52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510.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s>
</file>

<file path=ppt/slides/_rels/slide61.xml.rels><?xml version="1.0" encoding="UTF-8" standalone="yes"?>
<Relationships xmlns="http://schemas.openxmlformats.org/package/2006/relationships"><Relationship Id="rId3" Type="http://schemas.openxmlformats.org/officeDocument/2006/relationships/image" Target="../media/image510.png"/><Relationship Id="rId7" Type="http://schemas.openxmlformats.org/officeDocument/2006/relationships/image" Target="../media/image78.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530.png"/><Relationship Id="rId4" Type="http://schemas.openxmlformats.org/officeDocument/2006/relationships/image" Target="../media/image520.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8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4.gif"/></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8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04.jpeg"/><Relationship Id="rId4" Type="http://schemas.openxmlformats.org/officeDocument/2006/relationships/image" Target="../media/image103.emf"/></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05.emf"/><Relationship Id="rId4" Type="http://schemas.openxmlformats.org/officeDocument/2006/relationships/image" Target="../media/image103.emf"/></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8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9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5" Type="http://schemas.openxmlformats.org/officeDocument/2006/relationships/image" Target="../media/image114.emf"/><Relationship Id="rId4" Type="http://schemas.openxmlformats.org/officeDocument/2006/relationships/image" Target="../media/image113.emf"/></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5.emf"/></Relationships>
</file>

<file path=ppt/slides/_rels/slide9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17.emf"/></Relationships>
</file>

<file path=ppt/slides/_rels/slide98.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1" name="Google Shape;211;p19" descr="logo-couleur-horizontal-transparent.png"/>
          <p:cNvPicPr preferRelativeResize="0"/>
          <p:nvPr/>
        </p:nvPicPr>
        <p:blipFill rotWithShape="1">
          <a:blip r:embed="rId3">
            <a:alphaModFix/>
          </a:blip>
          <a:srcRect/>
          <a:stretch/>
        </p:blipFill>
        <p:spPr>
          <a:xfrm>
            <a:off x="421260" y="5667490"/>
            <a:ext cx="1784288" cy="769653"/>
          </a:xfrm>
          <a:prstGeom prst="rect">
            <a:avLst/>
          </a:prstGeom>
          <a:noFill/>
          <a:ln>
            <a:noFill/>
          </a:ln>
        </p:spPr>
      </p:pic>
      <p:sp>
        <p:nvSpPr>
          <p:cNvPr id="223" name="Google Shape;223;p19"/>
          <p:cNvSpPr txBox="1"/>
          <p:nvPr/>
        </p:nvSpPr>
        <p:spPr>
          <a:xfrm>
            <a:off x="966469" y="2847324"/>
            <a:ext cx="10743900" cy="1101800"/>
          </a:xfrm>
          <a:prstGeom prst="rect">
            <a:avLst/>
          </a:prstGeom>
          <a:noFill/>
          <a:ln>
            <a:noFill/>
          </a:ln>
        </p:spPr>
        <p:txBody>
          <a:bodyPr spcFirstLastPara="1" wrap="square" lIns="45700" tIns="45700" rIns="45700" bIns="45700" anchor="t" anchorCtr="0">
            <a:spAutoFit/>
          </a:bodyPr>
          <a:lstStyle/>
          <a:p>
            <a:pPr marL="0" lvl="0" indent="0" algn="ctr" rtl="0">
              <a:lnSpc>
                <a:spcPct val="115000"/>
              </a:lnSpc>
              <a:spcBef>
                <a:spcPts val="1400"/>
              </a:spcBef>
              <a:spcAft>
                <a:spcPts val="400"/>
              </a:spcAft>
              <a:buClr>
                <a:schemeClr val="dk1"/>
              </a:buClr>
              <a:buSzPts val="1100"/>
              <a:buFont typeface="Arial"/>
              <a:buNone/>
            </a:pPr>
            <a:r>
              <a:rPr lang="en-US" sz="4400" b="1" dirty="0">
                <a:solidFill>
                  <a:schemeClr val="dk1"/>
                </a:solidFill>
                <a:latin typeface="Calibri"/>
                <a:ea typeface="Calibri"/>
                <a:cs typeface="Calibri"/>
                <a:sym typeface="Calibri"/>
              </a:rPr>
              <a:t>L</a:t>
            </a:r>
            <a:r>
              <a:rPr lang="en-US" sz="4000" b="1" dirty="0">
                <a:solidFill>
                  <a:schemeClr val="dk1"/>
                </a:solidFill>
                <a:latin typeface="Calibri"/>
                <a:ea typeface="Calibri"/>
                <a:cs typeface="Calibri"/>
                <a:sym typeface="Calibri"/>
              </a:rPr>
              <a:t>ocation privacy in crowdsourcing apps</a:t>
            </a:r>
            <a:endParaRPr sz="7200" b="1" dirty="0">
              <a:latin typeface="Calibri"/>
              <a:ea typeface="Calibri"/>
              <a:cs typeface="Calibri"/>
              <a:sym typeface="Calibri"/>
            </a:endParaRPr>
          </a:p>
        </p:txBody>
      </p:sp>
      <p:pic>
        <p:nvPicPr>
          <p:cNvPr id="224" name="Google Shape;224;p19" descr="Picture 6"/>
          <p:cNvPicPr preferRelativeResize="0"/>
          <p:nvPr/>
        </p:nvPicPr>
        <p:blipFill rotWithShape="1">
          <a:blip r:embed="rId4">
            <a:alphaModFix/>
          </a:blip>
          <a:srcRect/>
          <a:stretch/>
        </p:blipFill>
        <p:spPr>
          <a:xfrm>
            <a:off x="8592148" y="5514156"/>
            <a:ext cx="3248306" cy="693534"/>
          </a:xfrm>
          <a:prstGeom prst="rect">
            <a:avLst/>
          </a:prstGeom>
          <a:noFill/>
          <a:ln>
            <a:noFill/>
          </a:ln>
        </p:spPr>
      </p:pic>
      <p:sp>
        <p:nvSpPr>
          <p:cNvPr id="225" name="Google Shape;225;p19"/>
          <p:cNvSpPr txBox="1"/>
          <p:nvPr/>
        </p:nvSpPr>
        <p:spPr>
          <a:xfrm>
            <a:off x="857401" y="3731121"/>
            <a:ext cx="10743900" cy="1155661"/>
          </a:xfrm>
          <a:prstGeom prst="rect">
            <a:avLst/>
          </a:prstGeom>
          <a:noFill/>
          <a:ln>
            <a:noFill/>
          </a:ln>
        </p:spPr>
        <p:txBody>
          <a:bodyPr spcFirstLastPara="1" wrap="square" lIns="45700" tIns="45700" rIns="45700" bIns="45700" anchor="t" anchorCtr="0">
            <a:spAutoFit/>
          </a:bodyPr>
          <a:lstStyle/>
          <a:p>
            <a:pPr marL="0" lvl="0" indent="0" algn="ctr" rtl="0">
              <a:lnSpc>
                <a:spcPct val="115000"/>
              </a:lnSpc>
              <a:spcBef>
                <a:spcPts val="1400"/>
              </a:spcBef>
              <a:spcAft>
                <a:spcPts val="400"/>
              </a:spcAft>
              <a:buClr>
                <a:schemeClr val="dk1"/>
              </a:buClr>
              <a:buSzPts val="1100"/>
              <a:buFont typeface="Arial"/>
              <a:buNone/>
            </a:pPr>
            <a:r>
              <a:rPr lang="en-US" sz="1700" dirty="0">
                <a:solidFill>
                  <a:schemeClr val="dk1"/>
                </a:solidFill>
                <a:latin typeface="Calibri"/>
                <a:ea typeface="Calibri"/>
                <a:cs typeface="Calibri"/>
                <a:sym typeface="Calibri"/>
              </a:rPr>
              <a:t>Farid YESSOUFOU, Salma SASSI, </a:t>
            </a:r>
            <a:r>
              <a:rPr lang="en-US" sz="1700" b="1" dirty="0">
                <a:solidFill>
                  <a:schemeClr val="dk1"/>
                </a:solidFill>
                <a:latin typeface="Calibri"/>
                <a:ea typeface="Calibri"/>
                <a:cs typeface="Calibri"/>
                <a:sym typeface="Calibri"/>
              </a:rPr>
              <a:t>Richard CHBEIR</a:t>
            </a:r>
          </a:p>
          <a:p>
            <a:pPr marL="0" lvl="0" indent="0" algn="ctr" rtl="0">
              <a:lnSpc>
                <a:spcPct val="115000"/>
              </a:lnSpc>
              <a:spcBef>
                <a:spcPts val="1400"/>
              </a:spcBef>
              <a:spcAft>
                <a:spcPts val="400"/>
              </a:spcAft>
              <a:buClr>
                <a:schemeClr val="dk1"/>
              </a:buClr>
              <a:buSzPts val="1100"/>
              <a:buFont typeface="Arial"/>
              <a:buNone/>
            </a:pPr>
            <a:r>
              <a:rPr lang="en-US" sz="1700" i="1" dirty="0">
                <a:solidFill>
                  <a:schemeClr val="dk1"/>
                </a:solidFill>
                <a:latin typeface="Calibri"/>
                <a:ea typeface="Calibri"/>
                <a:cs typeface="Calibri"/>
                <a:sym typeface="Calibri"/>
              </a:rPr>
              <a:t>&lt;</a:t>
            </a:r>
            <a:r>
              <a:rPr lang="en-US" sz="1700" i="1" dirty="0" err="1">
                <a:solidFill>
                  <a:schemeClr val="dk1"/>
                </a:solidFill>
                <a:latin typeface="Calibri"/>
                <a:ea typeface="Calibri"/>
                <a:cs typeface="Calibri"/>
                <a:sym typeface="Calibri"/>
              </a:rPr>
              <a:t>firstname.lastname@univ-pau.fr</a:t>
            </a:r>
            <a:r>
              <a:rPr lang="en-US" sz="1700" i="1" dirty="0">
                <a:solidFill>
                  <a:schemeClr val="dk1"/>
                </a:solidFill>
                <a:latin typeface="Calibri"/>
                <a:ea typeface="Calibri"/>
                <a:cs typeface="Calibri"/>
                <a:sym typeface="Calibri"/>
              </a:rPr>
              <a:t>&gt; </a:t>
            </a:r>
            <a:endParaRPr sz="1700" i="1" dirty="0">
              <a:latin typeface="Calibri"/>
              <a:ea typeface="Calibri"/>
              <a:cs typeface="Calibri"/>
              <a:sym typeface="Calibri"/>
            </a:endParaRPr>
          </a:p>
        </p:txBody>
      </p:sp>
      <p:pic>
        <p:nvPicPr>
          <p:cNvPr id="1026" name="Picture 2" descr="Banner">
            <a:extLst>
              <a:ext uri="{FF2B5EF4-FFF2-40B4-BE49-F238E27FC236}">
                <a16:creationId xmlns:a16="http://schemas.microsoft.com/office/drawing/2014/main" id="{3F24B464-AFD9-3038-A724-A6D80E3DC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208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4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8"/>
          <p:cNvSpPr>
            <a:spLocks noGrp="1"/>
          </p:cNvSpPr>
          <p:nvPr>
            <p:ph type="title"/>
          </p:nvPr>
        </p:nvSpPr>
        <p:spPr/>
        <p:txBody>
          <a:bodyPr/>
          <a:lstStyle/>
          <a:p>
            <a:pPr algn="l"/>
            <a:r>
              <a:rPr lang="en-US" sz="2400" b="1" dirty="0"/>
              <a:t>Motivating scenario</a:t>
            </a:r>
            <a:endParaRPr lang="fr-FR" dirty="0"/>
          </a:p>
        </p:txBody>
      </p:sp>
      <p:sp>
        <p:nvSpPr>
          <p:cNvPr id="2" name="Content Placeholder 1"/>
          <p:cNvSpPr>
            <a:spLocks noGrp="1"/>
          </p:cNvSpPr>
          <p:nvPr>
            <p:ph type="body" idx="1"/>
          </p:nvPr>
        </p:nvSpPr>
        <p:spPr/>
        <p:txBody>
          <a:bodyPr>
            <a:normAutofit/>
          </a:bodyPr>
          <a:lstStyle/>
          <a:p>
            <a:r>
              <a:rPr lang="en-US" sz="2000" b="0" dirty="0"/>
              <a:t>Let’s discover Sarah’s story</a:t>
            </a:r>
          </a:p>
        </p:txBody>
      </p:sp>
      <p:sp>
        <p:nvSpPr>
          <p:cNvPr id="4" name="Espace réservé du numéro de diapositive 1">
            <a:extLst>
              <a:ext uri="{FF2B5EF4-FFF2-40B4-BE49-F238E27FC236}">
                <a16:creationId xmlns:a16="http://schemas.microsoft.com/office/drawing/2014/main" id="{6155227A-EFD4-884F-72CC-435DEA685D82}"/>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10</a:t>
            </a:fld>
            <a:endParaRPr lang="en-US"/>
          </a:p>
        </p:txBody>
      </p:sp>
      <p:pic>
        <p:nvPicPr>
          <p:cNvPr id="5" name="You are being followed using GEO location_ #Privacy and #Cybersecurity awareness.mp4">
            <a:hlinkClick r:id="" action="ppaction://media"/>
            <a:extLst>
              <a:ext uri="{FF2B5EF4-FFF2-40B4-BE49-F238E27FC236}">
                <a16:creationId xmlns:a16="http://schemas.microsoft.com/office/drawing/2014/main" id="{A71D9D00-254F-C94C-048F-59E5B2F0C389}"/>
              </a:ext>
            </a:extLst>
          </p:cNvPr>
          <p:cNvPicPr>
            <a:picLocks noChangeAspect="1"/>
          </p:cNvPicPr>
          <p:nvPr>
            <a:videoFile r:link="rId1"/>
            <p:extLst>
              <p:ext uri="{DAA4B4D4-6D71-4841-9C94-3DE7FCFB9230}">
                <p14:media xmlns:p14="http://schemas.microsoft.com/office/powerpoint/2010/main" r:embed="rId2">
                  <p14:trim st="27676.4171" end="37978.7225"/>
                </p14:media>
              </p:ext>
            </p:extLst>
          </p:nvPr>
        </p:nvPicPr>
        <p:blipFill>
          <a:blip r:embed="rId5"/>
          <a:stretch>
            <a:fillRect/>
          </a:stretch>
        </p:blipFill>
        <p:spPr>
          <a:xfrm>
            <a:off x="2597054" y="1878557"/>
            <a:ext cx="7450483" cy="4187625"/>
          </a:xfrm>
          <a:prstGeom prst="rect">
            <a:avLst/>
          </a:prstGeom>
        </p:spPr>
      </p:pic>
    </p:spTree>
    <p:extLst>
      <p:ext uri="{BB962C8B-B14F-4D97-AF65-F5344CB8AC3E}">
        <p14:creationId xmlns:p14="http://schemas.microsoft.com/office/powerpoint/2010/main" val="210058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E1101-16DA-E7F2-016F-F2477C8BB3F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45515DF-D7D7-7DA8-2E25-37A88E49A7E7}"/>
              </a:ext>
            </a:extLst>
          </p:cNvPr>
          <p:cNvSpPr>
            <a:spLocks noGrp="1"/>
          </p:cNvSpPr>
          <p:nvPr>
            <p:ph type="title"/>
          </p:nvPr>
        </p:nvSpPr>
        <p:spPr/>
        <p:txBody>
          <a:bodyPr/>
          <a:lstStyle/>
          <a:p>
            <a:r>
              <a:rPr lang="fr-FR" dirty="0" err="1"/>
              <a:t>Results</a:t>
            </a:r>
            <a:endParaRPr lang="fr-FR" dirty="0"/>
          </a:p>
        </p:txBody>
      </p:sp>
      <p:sp>
        <p:nvSpPr>
          <p:cNvPr id="3" name="Espace réservé du texte 2">
            <a:extLst>
              <a:ext uri="{FF2B5EF4-FFF2-40B4-BE49-F238E27FC236}">
                <a16:creationId xmlns:a16="http://schemas.microsoft.com/office/drawing/2014/main" id="{1CB68FAF-6055-6C53-ADA2-F92F03215CAD}"/>
              </a:ext>
            </a:extLst>
          </p:cNvPr>
          <p:cNvSpPr>
            <a:spLocks noGrp="1"/>
          </p:cNvSpPr>
          <p:nvPr>
            <p:ph type="body" idx="1"/>
          </p:nvPr>
        </p:nvSpPr>
        <p:spPr>
          <a:xfrm>
            <a:off x="598022" y="1268759"/>
            <a:ext cx="5176478" cy="4896546"/>
          </a:xfrm>
        </p:spPr>
        <p:txBody>
          <a:bodyPr/>
          <a:lstStyle/>
          <a:p>
            <a:r>
              <a:rPr lang="fr-FR" dirty="0"/>
              <a:t>Re-identification </a:t>
            </a:r>
            <a:r>
              <a:rPr lang="fr-FR" dirty="0" err="1"/>
              <a:t>Probability</a:t>
            </a:r>
            <a:r>
              <a:rPr lang="fr-FR" dirty="0"/>
              <a:t> – </a:t>
            </a:r>
            <a:r>
              <a:rPr lang="fr-FR" dirty="0" err="1"/>
              <a:t>Dissimilarity-based</a:t>
            </a:r>
            <a:endParaRPr lang="el-GR" dirty="0"/>
          </a:p>
          <a:p>
            <a:pPr lvl="1"/>
            <a:r>
              <a:rPr lang="fr-FR" b="0" dirty="0" err="1"/>
              <a:t>Higher</a:t>
            </a:r>
            <a:r>
              <a:rPr lang="fr-FR" b="0" dirty="0"/>
              <a:t> </a:t>
            </a:r>
            <a:r>
              <a:rPr lang="fr-FR" b="0" dirty="0" err="1"/>
              <a:t>variability</a:t>
            </a:r>
            <a:r>
              <a:rPr lang="fr-FR" b="0" dirty="0"/>
              <a:t> </a:t>
            </a:r>
            <a:r>
              <a:rPr lang="fr-FR" b="0" dirty="0" err="1"/>
              <a:t>compared</a:t>
            </a:r>
            <a:r>
              <a:rPr lang="fr-FR" b="0" dirty="0"/>
              <a:t> to </a:t>
            </a:r>
            <a:r>
              <a:rPr lang="fr-FR" b="0" dirty="0" err="1"/>
              <a:t>similarity-based</a:t>
            </a:r>
            <a:r>
              <a:rPr lang="fr-FR" b="0" dirty="0"/>
              <a:t> </a:t>
            </a:r>
            <a:r>
              <a:rPr lang="fr-FR" b="0" dirty="0" err="1"/>
              <a:t>strategy</a:t>
            </a:r>
            <a:endParaRPr lang="fr-FR" b="0" dirty="0"/>
          </a:p>
          <a:p>
            <a:pPr lvl="1"/>
            <a:r>
              <a:rPr lang="fr-FR" b="0" dirty="0" err="1"/>
              <a:t>Frequent</a:t>
            </a:r>
            <a:r>
              <a:rPr lang="fr-FR" b="0" dirty="0"/>
              <a:t> oscillations due to </a:t>
            </a:r>
            <a:r>
              <a:rPr lang="fr-FR" b="0" dirty="0" err="1"/>
              <a:t>semantic</a:t>
            </a:r>
            <a:r>
              <a:rPr lang="fr-FR" b="0" dirty="0"/>
              <a:t> </a:t>
            </a:r>
            <a:r>
              <a:rPr lang="fr-FR" b="0" dirty="0" err="1"/>
              <a:t>diversity</a:t>
            </a:r>
            <a:r>
              <a:rPr lang="fr-FR" b="0" dirty="0"/>
              <a:t> and </a:t>
            </a:r>
            <a:r>
              <a:rPr lang="fr-FR" b="0" dirty="0" err="1"/>
              <a:t>reduced</a:t>
            </a:r>
            <a:r>
              <a:rPr lang="fr-FR" b="0" dirty="0"/>
              <a:t> </a:t>
            </a:r>
            <a:r>
              <a:rPr lang="fr-FR" b="0" dirty="0" err="1"/>
              <a:t>coherence</a:t>
            </a:r>
            <a:endParaRPr lang="fr-FR" b="0" dirty="0"/>
          </a:p>
          <a:p>
            <a:pPr lvl="1"/>
            <a:endParaRPr lang="fr-FR" b="0" dirty="0"/>
          </a:p>
          <a:p>
            <a:pPr lvl="1"/>
            <a:endParaRPr lang="fr-FR" dirty="0"/>
          </a:p>
        </p:txBody>
      </p:sp>
      <p:sp>
        <p:nvSpPr>
          <p:cNvPr id="4" name="Espace réservé du numéro de diapositive 3">
            <a:extLst>
              <a:ext uri="{FF2B5EF4-FFF2-40B4-BE49-F238E27FC236}">
                <a16:creationId xmlns:a16="http://schemas.microsoft.com/office/drawing/2014/main" id="{B4ED7186-090B-B3C8-B59F-359923C56E09}"/>
              </a:ext>
            </a:extLst>
          </p:cNvPr>
          <p:cNvSpPr>
            <a:spLocks noGrp="1"/>
          </p:cNvSpPr>
          <p:nvPr>
            <p:ph type="sldNum" idx="12"/>
          </p:nvPr>
        </p:nvSpPr>
        <p:spPr/>
        <p:txBody>
          <a:bodyPr/>
          <a:lstStyle/>
          <a:p>
            <a:fld id="{C2260B4B-EE64-BD45-A8DA-C24CDAD50338}" type="slidenum">
              <a:rPr lang="en-US" smtClean="0"/>
              <a:pPr/>
              <a:t>100</a:t>
            </a:fld>
            <a:endParaRPr lang="en-US" dirty="0"/>
          </a:p>
        </p:txBody>
      </p:sp>
      <p:pic>
        <p:nvPicPr>
          <p:cNvPr id="6" name="Image 5">
            <a:extLst>
              <a:ext uri="{FF2B5EF4-FFF2-40B4-BE49-F238E27FC236}">
                <a16:creationId xmlns:a16="http://schemas.microsoft.com/office/drawing/2014/main" id="{B0771A57-5C91-3826-3051-C293E7B8B325}"/>
              </a:ext>
            </a:extLst>
          </p:cNvPr>
          <p:cNvPicPr>
            <a:picLocks noChangeAspect="1"/>
          </p:cNvPicPr>
          <p:nvPr/>
        </p:nvPicPr>
        <p:blipFill>
          <a:blip r:embed="rId2"/>
          <a:stretch>
            <a:fillRect/>
          </a:stretch>
        </p:blipFill>
        <p:spPr>
          <a:xfrm>
            <a:off x="5606266" y="1897278"/>
            <a:ext cx="6481349" cy="3133367"/>
          </a:xfrm>
          <a:prstGeom prst="rect">
            <a:avLst/>
          </a:prstGeom>
        </p:spPr>
      </p:pic>
    </p:spTree>
    <p:extLst>
      <p:ext uri="{BB962C8B-B14F-4D97-AF65-F5344CB8AC3E}">
        <p14:creationId xmlns:p14="http://schemas.microsoft.com/office/powerpoint/2010/main" val="9161226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F71EBC-F933-5DB2-C6EC-821F164FEF20}"/>
              </a:ext>
            </a:extLst>
          </p:cNvPr>
          <p:cNvSpPr>
            <a:spLocks noGrp="1"/>
          </p:cNvSpPr>
          <p:nvPr>
            <p:ph type="title"/>
          </p:nvPr>
        </p:nvSpPr>
        <p:spPr/>
        <p:txBody>
          <a:bodyPr>
            <a:normAutofit/>
          </a:bodyPr>
          <a:lstStyle/>
          <a:p>
            <a:r>
              <a:rPr lang="fr-FR" dirty="0"/>
              <a:t>Conclusion</a:t>
            </a:r>
          </a:p>
        </p:txBody>
      </p:sp>
      <p:sp>
        <p:nvSpPr>
          <p:cNvPr id="3" name="Espace réservé du texte 2">
            <a:extLst>
              <a:ext uri="{FF2B5EF4-FFF2-40B4-BE49-F238E27FC236}">
                <a16:creationId xmlns:a16="http://schemas.microsoft.com/office/drawing/2014/main" id="{70FA0CCF-08FF-082E-2491-3A2974FB5EBA}"/>
              </a:ext>
            </a:extLst>
          </p:cNvPr>
          <p:cNvSpPr>
            <a:spLocks noGrp="1"/>
          </p:cNvSpPr>
          <p:nvPr>
            <p:ph type="body" idx="1"/>
          </p:nvPr>
        </p:nvSpPr>
        <p:spPr/>
        <p:txBody>
          <a:bodyPr>
            <a:normAutofit/>
          </a:bodyPr>
          <a:lstStyle/>
          <a:p>
            <a:r>
              <a:rPr lang="fr-FR" b="0" dirty="0" err="1"/>
              <a:t>Presented</a:t>
            </a:r>
            <a:r>
              <a:rPr lang="fr-FR" b="0" dirty="0"/>
              <a:t> SPARC+, an adaptive and </a:t>
            </a:r>
            <a:r>
              <a:rPr lang="fr-FR" b="0" dirty="0" err="1"/>
              <a:t>context-aware</a:t>
            </a:r>
            <a:r>
              <a:rPr lang="fr-FR" b="0" dirty="0"/>
              <a:t> </a:t>
            </a:r>
            <a:r>
              <a:rPr lang="fr-FR" b="0" dirty="0" err="1"/>
              <a:t>framework</a:t>
            </a:r>
            <a:r>
              <a:rPr lang="fr-FR" b="0" dirty="0"/>
              <a:t> for location </a:t>
            </a:r>
            <a:r>
              <a:rPr lang="fr-FR" b="0" dirty="0" err="1"/>
              <a:t>privacy</a:t>
            </a:r>
            <a:r>
              <a:rPr lang="fr-FR" b="0" dirty="0"/>
              <a:t> in spatial crowdsourcing</a:t>
            </a:r>
          </a:p>
          <a:p>
            <a:r>
              <a:rPr lang="fr-FR" b="0" dirty="0"/>
              <a:t>User-</a:t>
            </a:r>
            <a:r>
              <a:rPr lang="fr-FR" b="0" dirty="0" err="1"/>
              <a:t>centric</a:t>
            </a:r>
            <a:r>
              <a:rPr lang="fr-FR" b="0" dirty="0"/>
              <a:t> </a:t>
            </a:r>
            <a:r>
              <a:rPr lang="fr-FR" b="0" dirty="0" err="1"/>
              <a:t>approach</a:t>
            </a:r>
            <a:r>
              <a:rPr lang="fr-FR" b="0" dirty="0"/>
              <a:t>: </a:t>
            </a:r>
            <a:r>
              <a:rPr lang="fr-FR" b="0" dirty="0" err="1"/>
              <a:t>declarative</a:t>
            </a:r>
            <a:r>
              <a:rPr lang="fr-FR" b="0" dirty="0"/>
              <a:t> </a:t>
            </a:r>
            <a:r>
              <a:rPr lang="fr-FR" b="0" dirty="0" err="1"/>
              <a:t>rules</a:t>
            </a:r>
            <a:r>
              <a:rPr lang="fr-FR" b="0" dirty="0"/>
              <a:t>, </a:t>
            </a:r>
            <a:r>
              <a:rPr lang="fr-FR" b="0" dirty="0" err="1"/>
              <a:t>conversational</a:t>
            </a:r>
            <a:r>
              <a:rPr lang="fr-FR" b="0" dirty="0"/>
              <a:t> assistant, and </a:t>
            </a:r>
            <a:r>
              <a:rPr lang="fr-FR" b="0" dirty="0" err="1"/>
              <a:t>personalized</a:t>
            </a:r>
            <a:r>
              <a:rPr lang="fr-FR" b="0" dirty="0"/>
              <a:t> </a:t>
            </a:r>
            <a:r>
              <a:rPr lang="fr-FR" b="0" dirty="0" err="1"/>
              <a:t>mobility</a:t>
            </a:r>
            <a:r>
              <a:rPr lang="fr-FR" b="0" dirty="0"/>
              <a:t> graphs</a:t>
            </a:r>
          </a:p>
          <a:p>
            <a:r>
              <a:rPr lang="fr-FR" b="0" dirty="0"/>
              <a:t>Integrated </a:t>
            </a:r>
            <a:r>
              <a:rPr lang="fr-FR" b="0" dirty="0" err="1"/>
              <a:t>mechanisms</a:t>
            </a:r>
            <a:r>
              <a:rPr lang="fr-FR" b="0" dirty="0"/>
              <a:t>: </a:t>
            </a:r>
            <a:r>
              <a:rPr lang="fr-FR" b="0" dirty="0" err="1"/>
              <a:t>semantic</a:t>
            </a:r>
            <a:r>
              <a:rPr lang="fr-FR" b="0" dirty="0"/>
              <a:t> </a:t>
            </a:r>
            <a:r>
              <a:rPr lang="fr-FR" b="0" dirty="0" err="1"/>
              <a:t>similarity</a:t>
            </a:r>
            <a:r>
              <a:rPr lang="fr-FR" b="0" dirty="0"/>
              <a:t> substitution, </a:t>
            </a:r>
            <a:r>
              <a:rPr lang="fr-FR" b="0" dirty="0" err="1"/>
              <a:t>dissimilarity-based</a:t>
            </a:r>
            <a:r>
              <a:rPr lang="fr-FR" b="0" dirty="0"/>
              <a:t> obfuscation, </a:t>
            </a:r>
            <a:r>
              <a:rPr lang="fr-FR" b="0" dirty="0" err="1"/>
              <a:t>dummy</a:t>
            </a:r>
            <a:r>
              <a:rPr lang="fr-FR" b="0" dirty="0"/>
              <a:t> injection, and temporal cloaking</a:t>
            </a:r>
          </a:p>
          <a:p>
            <a:r>
              <a:rPr lang="fr-FR" b="0" dirty="0" err="1"/>
              <a:t>Experimental</a:t>
            </a:r>
            <a:r>
              <a:rPr lang="fr-FR" b="0" dirty="0"/>
              <a:t> validation (</a:t>
            </a:r>
            <a:r>
              <a:rPr lang="fr-FR" b="0" dirty="0" err="1"/>
              <a:t>Gowalla</a:t>
            </a:r>
            <a:r>
              <a:rPr lang="fr-FR" b="0" dirty="0"/>
              <a:t> + </a:t>
            </a:r>
            <a:r>
              <a:rPr lang="fr-FR" b="0" dirty="0" err="1"/>
              <a:t>synthetic</a:t>
            </a:r>
            <a:r>
              <a:rPr lang="fr-FR" b="0" dirty="0"/>
              <a:t> </a:t>
            </a:r>
            <a:r>
              <a:rPr lang="fr-FR" b="0" dirty="0" err="1"/>
              <a:t>dataset</a:t>
            </a:r>
            <a:r>
              <a:rPr lang="fr-FR" b="0" dirty="0"/>
              <a:t>): </a:t>
            </a:r>
            <a:r>
              <a:rPr lang="fr-FR" b="0" dirty="0" err="1"/>
              <a:t>significant</a:t>
            </a:r>
            <a:r>
              <a:rPr lang="fr-FR" b="0" dirty="0"/>
              <a:t> </a:t>
            </a:r>
            <a:r>
              <a:rPr lang="fr-FR" b="0" dirty="0" err="1"/>
              <a:t>improvement</a:t>
            </a:r>
            <a:r>
              <a:rPr lang="fr-FR" b="0" dirty="0"/>
              <a:t> in re-identification </a:t>
            </a:r>
            <a:r>
              <a:rPr lang="fr-FR" b="0" dirty="0" err="1"/>
              <a:t>resistance</a:t>
            </a:r>
            <a:r>
              <a:rPr lang="fr-FR" b="0" dirty="0"/>
              <a:t> </a:t>
            </a:r>
            <a:r>
              <a:rPr lang="fr-FR" b="0" dirty="0" err="1"/>
              <a:t>while</a:t>
            </a:r>
            <a:r>
              <a:rPr lang="fr-FR" b="0" dirty="0"/>
              <a:t> </a:t>
            </a:r>
            <a:r>
              <a:rPr lang="fr-FR" b="0" dirty="0" err="1"/>
              <a:t>preserving</a:t>
            </a:r>
            <a:r>
              <a:rPr lang="fr-FR" b="0" dirty="0"/>
              <a:t> utility and </a:t>
            </a:r>
            <a:r>
              <a:rPr lang="fr-FR" b="0" dirty="0" err="1"/>
              <a:t>coherence</a:t>
            </a:r>
            <a:r>
              <a:rPr lang="fr-FR" b="0" dirty="0"/>
              <a:t>.</a:t>
            </a:r>
          </a:p>
          <a:p>
            <a:pPr marL="114300" indent="0">
              <a:buNone/>
            </a:pPr>
            <a:endParaRPr lang="fr-FR" dirty="0"/>
          </a:p>
        </p:txBody>
      </p:sp>
      <p:sp>
        <p:nvSpPr>
          <p:cNvPr id="4" name="Espace réservé du numéro de diapositive 3">
            <a:extLst>
              <a:ext uri="{FF2B5EF4-FFF2-40B4-BE49-F238E27FC236}">
                <a16:creationId xmlns:a16="http://schemas.microsoft.com/office/drawing/2014/main" id="{E864BA0B-4B00-943E-C2FE-AEE61F4D1D02}"/>
              </a:ext>
            </a:extLst>
          </p:cNvPr>
          <p:cNvSpPr>
            <a:spLocks noGrp="1"/>
          </p:cNvSpPr>
          <p:nvPr>
            <p:ph type="sldNum" idx="12"/>
          </p:nvPr>
        </p:nvSpPr>
        <p:spPr/>
        <p:txBody>
          <a:bodyPr/>
          <a:lstStyle/>
          <a:p>
            <a:fld id="{C2260B4B-EE64-BD45-A8DA-C24CDAD50338}" type="slidenum">
              <a:rPr lang="en-US" smtClean="0"/>
              <a:pPr/>
              <a:t>101</a:t>
            </a:fld>
            <a:endParaRPr lang="en-US" dirty="0"/>
          </a:p>
        </p:txBody>
      </p:sp>
    </p:spTree>
    <p:extLst>
      <p:ext uri="{BB962C8B-B14F-4D97-AF65-F5344CB8AC3E}">
        <p14:creationId xmlns:p14="http://schemas.microsoft.com/office/powerpoint/2010/main" val="15768483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3D8-8248-9080-92A9-4DAB81C05DD8}"/>
              </a:ext>
            </a:extLst>
          </p:cNvPr>
          <p:cNvSpPr>
            <a:spLocks noGrp="1"/>
          </p:cNvSpPr>
          <p:nvPr>
            <p:ph type="title"/>
          </p:nvPr>
        </p:nvSpPr>
        <p:spPr/>
        <p:txBody>
          <a:bodyPr/>
          <a:lstStyle/>
          <a:p>
            <a:endParaRPr lang="fr-FR"/>
          </a:p>
        </p:txBody>
      </p:sp>
      <p:sp>
        <p:nvSpPr>
          <p:cNvPr id="3" name="Text Placeholder 2">
            <a:extLst>
              <a:ext uri="{FF2B5EF4-FFF2-40B4-BE49-F238E27FC236}">
                <a16:creationId xmlns:a16="http://schemas.microsoft.com/office/drawing/2014/main" id="{3AA2449C-BA6C-D239-8635-AD5C07334F22}"/>
              </a:ext>
            </a:extLst>
          </p:cNvPr>
          <p:cNvSpPr>
            <a:spLocks noGrp="1"/>
          </p:cNvSpPr>
          <p:nvPr>
            <p:ph type="body" idx="1"/>
          </p:nvPr>
        </p:nvSpPr>
        <p:spPr/>
        <p:txBody>
          <a:bodyPr>
            <a:normAutofit/>
          </a:bodyPr>
          <a:lstStyle/>
          <a:p>
            <a:pPr marL="114300" indent="0" algn="ctr">
              <a:buNone/>
            </a:pPr>
            <a:endParaRPr lang="fr-FR" sz="4400"/>
          </a:p>
          <a:p>
            <a:pPr marL="114300" indent="0" algn="ctr">
              <a:buNone/>
            </a:pPr>
            <a:endParaRPr lang="fr-FR" sz="4400"/>
          </a:p>
          <a:p>
            <a:pPr marL="114300" indent="0" algn="ctr">
              <a:buNone/>
            </a:pPr>
            <a:r>
              <a:rPr lang="fr-FR" sz="4400" err="1"/>
              <a:t>What’s</a:t>
            </a:r>
            <a:r>
              <a:rPr lang="fr-FR" sz="4400"/>
              <a:t> </a:t>
            </a:r>
            <a:r>
              <a:rPr lang="fr-FR" sz="4400" err="1"/>
              <a:t>next</a:t>
            </a:r>
            <a:r>
              <a:rPr lang="fr-FR" sz="4400"/>
              <a:t>?</a:t>
            </a:r>
          </a:p>
        </p:txBody>
      </p:sp>
      <p:sp>
        <p:nvSpPr>
          <p:cNvPr id="4" name="Slide Number Placeholder 3">
            <a:extLst>
              <a:ext uri="{FF2B5EF4-FFF2-40B4-BE49-F238E27FC236}">
                <a16:creationId xmlns:a16="http://schemas.microsoft.com/office/drawing/2014/main" id="{1DDC136C-ED2A-8A0D-8272-92788A178215}"/>
              </a:ext>
            </a:extLst>
          </p:cNvPr>
          <p:cNvSpPr>
            <a:spLocks noGrp="1"/>
          </p:cNvSpPr>
          <p:nvPr>
            <p:ph type="sldNum" idx="12"/>
          </p:nvPr>
        </p:nvSpPr>
        <p:spPr/>
        <p:txBody>
          <a:bodyPr/>
          <a:lstStyle/>
          <a:p>
            <a:fld id="{C2260B4B-EE64-BD45-A8DA-C24CDAD50338}" type="slidenum">
              <a:rPr lang="en-US" smtClean="0"/>
              <a:pPr/>
              <a:t>102</a:t>
            </a:fld>
            <a:endParaRPr lang="en-US"/>
          </a:p>
        </p:txBody>
      </p:sp>
    </p:spTree>
    <p:extLst>
      <p:ext uri="{BB962C8B-B14F-4D97-AF65-F5344CB8AC3E}">
        <p14:creationId xmlns:p14="http://schemas.microsoft.com/office/powerpoint/2010/main" val="1487000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0406D-C349-B47E-FE0A-4A395510AAA8}"/>
              </a:ext>
            </a:extLst>
          </p:cNvPr>
          <p:cNvSpPr>
            <a:spLocks noGrp="1"/>
          </p:cNvSpPr>
          <p:nvPr>
            <p:ph type="title"/>
          </p:nvPr>
        </p:nvSpPr>
        <p:spPr/>
        <p:txBody>
          <a:bodyPr/>
          <a:lstStyle/>
          <a:p>
            <a:endParaRPr lang="fr-FR" dirty="0"/>
          </a:p>
        </p:txBody>
      </p:sp>
      <p:sp>
        <p:nvSpPr>
          <p:cNvPr id="3" name="Espace réservé du texte 2">
            <a:extLst>
              <a:ext uri="{FF2B5EF4-FFF2-40B4-BE49-F238E27FC236}">
                <a16:creationId xmlns:a16="http://schemas.microsoft.com/office/drawing/2014/main" id="{62EA7AE3-CD57-FD14-D7EC-F869BFD45B2B}"/>
              </a:ext>
            </a:extLst>
          </p:cNvPr>
          <p:cNvSpPr>
            <a:spLocks noGrp="1"/>
          </p:cNvSpPr>
          <p:nvPr>
            <p:ph type="body" idx="1"/>
          </p:nvPr>
        </p:nvSpPr>
        <p:spPr>
          <a:xfrm>
            <a:off x="598022" y="1268759"/>
            <a:ext cx="7388692" cy="4896546"/>
          </a:xfrm>
        </p:spPr>
        <p:txBody>
          <a:bodyPr>
            <a:normAutofit fontScale="85000" lnSpcReduction="20000"/>
          </a:bodyPr>
          <a:lstStyle/>
          <a:p>
            <a:r>
              <a:rPr lang="fr-FR" dirty="0" err="1"/>
              <a:t>Privacy-preserving</a:t>
            </a:r>
            <a:r>
              <a:rPr lang="fr-FR" dirty="0"/>
              <a:t> </a:t>
            </a:r>
            <a:r>
              <a:rPr lang="fr-FR" dirty="0" err="1"/>
              <a:t>task</a:t>
            </a:r>
            <a:r>
              <a:rPr lang="fr-FR" dirty="0"/>
              <a:t> allocation and </a:t>
            </a:r>
            <a:r>
              <a:rPr lang="fr-FR" dirty="0" err="1"/>
              <a:t>routing</a:t>
            </a:r>
            <a:endParaRPr lang="fr-FR" dirty="0"/>
          </a:p>
          <a:p>
            <a:pPr lvl="1"/>
            <a:r>
              <a:rPr lang="fr-FR" b="0" dirty="0"/>
              <a:t>Location-</a:t>
            </a:r>
            <a:r>
              <a:rPr lang="fr-FR" b="0" dirty="0" err="1"/>
              <a:t>hiding</a:t>
            </a:r>
            <a:r>
              <a:rPr lang="fr-FR" b="0" dirty="0"/>
              <a:t> </a:t>
            </a:r>
            <a:r>
              <a:rPr lang="fr-FR" b="0" dirty="0" err="1"/>
              <a:t>assignment</a:t>
            </a:r>
            <a:r>
              <a:rPr lang="fr-FR" b="0" dirty="0"/>
              <a:t>: </a:t>
            </a:r>
            <a:r>
              <a:rPr lang="fr-FR" b="0" dirty="0" err="1"/>
              <a:t>matching</a:t>
            </a:r>
            <a:r>
              <a:rPr lang="fr-FR" b="0" dirty="0"/>
              <a:t> </a:t>
            </a:r>
            <a:r>
              <a:rPr lang="fr-FR" b="0" dirty="0" err="1"/>
              <a:t>requesters</a:t>
            </a:r>
            <a:r>
              <a:rPr lang="fr-FR" b="0" dirty="0"/>
              <a:t>/</a:t>
            </a:r>
            <a:r>
              <a:rPr lang="fr-FR" b="0" dirty="0" err="1"/>
              <a:t>workers</a:t>
            </a:r>
            <a:r>
              <a:rPr lang="fr-FR" b="0" dirty="0"/>
              <a:t> to </a:t>
            </a:r>
            <a:r>
              <a:rPr lang="fr-FR" b="0" dirty="0" err="1"/>
              <a:t>nearby</a:t>
            </a:r>
            <a:r>
              <a:rPr lang="fr-FR" b="0" dirty="0"/>
              <a:t> </a:t>
            </a:r>
            <a:r>
              <a:rPr lang="fr-FR" b="0" dirty="0" err="1"/>
              <a:t>tasks</a:t>
            </a:r>
            <a:r>
              <a:rPr lang="fr-FR" b="0" dirty="0"/>
              <a:t> </a:t>
            </a:r>
            <a:r>
              <a:rPr lang="fr-FR" b="0" dirty="0" err="1"/>
              <a:t>without</a:t>
            </a:r>
            <a:r>
              <a:rPr lang="fr-FR" b="0" dirty="0"/>
              <a:t> </a:t>
            </a:r>
            <a:r>
              <a:rPr lang="fr-FR" b="0" dirty="0" err="1"/>
              <a:t>revealing</a:t>
            </a:r>
            <a:r>
              <a:rPr lang="fr-FR" b="0" dirty="0"/>
              <a:t> exact </a:t>
            </a:r>
            <a:r>
              <a:rPr lang="fr-FR" b="0" dirty="0" err="1"/>
              <a:t>coordinates</a:t>
            </a:r>
            <a:endParaRPr lang="fr-FR" b="0" dirty="0"/>
          </a:p>
          <a:p>
            <a:pPr lvl="2"/>
            <a:r>
              <a:rPr lang="fr-FR" b="0" dirty="0"/>
              <a:t>E.g., “I </a:t>
            </a:r>
            <a:r>
              <a:rPr lang="fr-FR" b="0" dirty="0" err="1"/>
              <a:t>will</a:t>
            </a:r>
            <a:r>
              <a:rPr lang="fr-FR" b="0" dirty="0"/>
              <a:t> </a:t>
            </a:r>
            <a:r>
              <a:rPr lang="fr-FR" b="0" dirty="0" err="1"/>
              <a:t>be</a:t>
            </a:r>
            <a:r>
              <a:rPr lang="fr-FR" b="0" dirty="0"/>
              <a:t> </a:t>
            </a:r>
            <a:r>
              <a:rPr lang="fr-FR" b="0" dirty="0" err="1"/>
              <a:t>within</a:t>
            </a:r>
            <a:r>
              <a:rPr lang="fr-FR" b="0" dirty="0"/>
              <a:t> R </a:t>
            </a:r>
            <a:r>
              <a:rPr lang="fr-FR" b="0" dirty="0" err="1"/>
              <a:t>meters</a:t>
            </a:r>
            <a:r>
              <a:rPr lang="fr-FR" b="0" dirty="0"/>
              <a:t> of X at time </a:t>
            </a:r>
            <a:r>
              <a:rPr lang="fr-FR" b="0" dirty="0" err="1"/>
              <a:t>t</a:t>
            </a:r>
            <a:r>
              <a:rPr lang="fr-FR" b="0" dirty="0"/>
              <a:t>” </a:t>
            </a:r>
            <a:r>
              <a:rPr lang="fr-FR" b="0" dirty="0" err="1"/>
              <a:t>without</a:t>
            </a:r>
            <a:r>
              <a:rPr lang="fr-FR" b="0" dirty="0"/>
              <a:t> </a:t>
            </a:r>
            <a:r>
              <a:rPr lang="fr-FR" b="0" dirty="0" err="1"/>
              <a:t>revealing</a:t>
            </a:r>
            <a:r>
              <a:rPr lang="fr-FR" b="0" dirty="0"/>
              <a:t> </a:t>
            </a:r>
            <a:r>
              <a:rPr lang="fr-FR" b="0" dirty="0" err="1"/>
              <a:t>precise</a:t>
            </a:r>
            <a:r>
              <a:rPr lang="fr-FR" b="0" dirty="0"/>
              <a:t> location or </a:t>
            </a:r>
            <a:r>
              <a:rPr lang="fr-FR" b="0" dirty="0" err="1"/>
              <a:t>coordinates</a:t>
            </a:r>
            <a:endParaRPr lang="fr-FR" b="0" dirty="0"/>
          </a:p>
          <a:p>
            <a:pPr lvl="1"/>
            <a:r>
              <a:rPr lang="fr-FR" b="0" dirty="0" err="1"/>
              <a:t>Two-sided</a:t>
            </a:r>
            <a:r>
              <a:rPr lang="fr-FR" b="0" dirty="0"/>
              <a:t> </a:t>
            </a:r>
            <a:r>
              <a:rPr lang="fr-FR" b="0" dirty="0" err="1"/>
              <a:t>privacy</a:t>
            </a:r>
            <a:r>
              <a:rPr lang="fr-FR" b="0" dirty="0"/>
              <a:t>: </a:t>
            </a:r>
            <a:r>
              <a:rPr lang="fr-FR" b="0" dirty="0" err="1"/>
              <a:t>protecting</a:t>
            </a:r>
            <a:r>
              <a:rPr lang="fr-FR" b="0" dirty="0"/>
              <a:t> </a:t>
            </a:r>
            <a:r>
              <a:rPr lang="fr-FR" b="0" dirty="0" err="1"/>
              <a:t>both</a:t>
            </a:r>
            <a:r>
              <a:rPr lang="fr-FR" b="0" dirty="0"/>
              <a:t> </a:t>
            </a:r>
            <a:r>
              <a:rPr lang="fr-FR" b="0" dirty="0" err="1"/>
              <a:t>worker</a:t>
            </a:r>
            <a:r>
              <a:rPr lang="fr-FR" b="0" dirty="0"/>
              <a:t> and </a:t>
            </a:r>
            <a:r>
              <a:rPr lang="fr-FR" b="0" dirty="0" err="1"/>
              <a:t>requester</a:t>
            </a:r>
            <a:r>
              <a:rPr lang="fr-FR" b="0" dirty="0"/>
              <a:t> locations</a:t>
            </a:r>
            <a:endParaRPr lang="fr-FR" dirty="0"/>
          </a:p>
          <a:p>
            <a:r>
              <a:rPr lang="fr-FR" dirty="0" err="1"/>
              <a:t>Privacy-preserving</a:t>
            </a:r>
            <a:r>
              <a:rPr lang="fr-FR" dirty="0"/>
              <a:t> </a:t>
            </a:r>
            <a:r>
              <a:rPr lang="fr-FR" dirty="0" err="1"/>
              <a:t>quality</a:t>
            </a:r>
            <a:r>
              <a:rPr lang="fr-FR" dirty="0"/>
              <a:t> control and </a:t>
            </a:r>
            <a:r>
              <a:rPr lang="fr-FR" dirty="0" err="1"/>
              <a:t>fraud</a:t>
            </a:r>
            <a:r>
              <a:rPr lang="fr-FR" dirty="0"/>
              <a:t> </a:t>
            </a:r>
            <a:r>
              <a:rPr lang="fr-FR" dirty="0" err="1"/>
              <a:t>detection</a:t>
            </a:r>
            <a:endParaRPr lang="fr-FR" dirty="0"/>
          </a:p>
          <a:p>
            <a:pPr lvl="1"/>
            <a:r>
              <a:rPr lang="fr-FR" b="0" dirty="0" err="1"/>
              <a:t>Reputation</a:t>
            </a:r>
            <a:r>
              <a:rPr lang="fr-FR" b="0" dirty="0"/>
              <a:t> </a:t>
            </a:r>
            <a:r>
              <a:rPr lang="fr-FR" b="0" dirty="0" err="1"/>
              <a:t>systems</a:t>
            </a:r>
            <a:r>
              <a:rPr lang="fr-FR" b="0" dirty="0"/>
              <a:t> </a:t>
            </a:r>
            <a:r>
              <a:rPr lang="fr-FR" b="0" dirty="0" err="1"/>
              <a:t>with</a:t>
            </a:r>
            <a:r>
              <a:rPr lang="fr-FR" b="0" dirty="0"/>
              <a:t> </a:t>
            </a:r>
            <a:r>
              <a:rPr lang="fr-FR" b="0" dirty="0" err="1"/>
              <a:t>unlinkable</a:t>
            </a:r>
            <a:r>
              <a:rPr lang="fr-FR" b="0" dirty="0"/>
              <a:t> </a:t>
            </a:r>
            <a:r>
              <a:rPr lang="fr-FR" b="0" dirty="0" err="1"/>
              <a:t>credentials</a:t>
            </a:r>
            <a:r>
              <a:rPr lang="fr-FR" b="0" dirty="0"/>
              <a:t> (blind signatures, </a:t>
            </a:r>
            <a:r>
              <a:rPr lang="fr-FR" b="0" dirty="0" err="1"/>
              <a:t>anonymous</a:t>
            </a:r>
            <a:r>
              <a:rPr lang="fr-FR" b="0" dirty="0"/>
              <a:t> </a:t>
            </a:r>
            <a:r>
              <a:rPr lang="fr-FR" b="0" dirty="0" err="1"/>
              <a:t>credentials</a:t>
            </a:r>
            <a:r>
              <a:rPr lang="fr-FR" b="0" dirty="0"/>
              <a:t>) </a:t>
            </a:r>
            <a:r>
              <a:rPr lang="fr-FR" b="0" dirty="0" err="1"/>
              <a:t>so</a:t>
            </a:r>
            <a:r>
              <a:rPr lang="fr-FR" b="0" dirty="0"/>
              <a:t> </a:t>
            </a:r>
            <a:r>
              <a:rPr lang="fr-FR" b="0" dirty="0" err="1"/>
              <a:t>quality</a:t>
            </a:r>
            <a:r>
              <a:rPr lang="fr-FR" b="0" dirty="0"/>
              <a:t> </a:t>
            </a:r>
            <a:r>
              <a:rPr lang="fr-FR" b="0" dirty="0" err="1"/>
              <a:t>signals</a:t>
            </a:r>
            <a:r>
              <a:rPr lang="fr-FR" b="0" dirty="0"/>
              <a:t> </a:t>
            </a:r>
            <a:r>
              <a:rPr lang="fr-FR" b="0" dirty="0" err="1"/>
              <a:t>don’t</a:t>
            </a:r>
            <a:r>
              <a:rPr lang="fr-FR" b="0" dirty="0"/>
              <a:t> </a:t>
            </a:r>
            <a:r>
              <a:rPr lang="fr-FR" b="0" dirty="0" err="1"/>
              <a:t>de-anonymize</a:t>
            </a:r>
            <a:r>
              <a:rPr lang="fr-FR" b="0" dirty="0"/>
              <a:t> </a:t>
            </a:r>
            <a:r>
              <a:rPr lang="fr-FR" b="0" dirty="0" err="1"/>
              <a:t>workers</a:t>
            </a:r>
            <a:endParaRPr lang="fr-FR" b="0" dirty="0"/>
          </a:p>
          <a:p>
            <a:endParaRPr lang="fr-FR" dirty="0"/>
          </a:p>
        </p:txBody>
      </p:sp>
      <p:sp>
        <p:nvSpPr>
          <p:cNvPr id="4" name="Espace réservé du numéro de diapositive 3">
            <a:extLst>
              <a:ext uri="{FF2B5EF4-FFF2-40B4-BE49-F238E27FC236}">
                <a16:creationId xmlns:a16="http://schemas.microsoft.com/office/drawing/2014/main" id="{1CEB2D6F-FB66-A6DD-4894-3FBF9997C35E}"/>
              </a:ext>
            </a:extLst>
          </p:cNvPr>
          <p:cNvSpPr>
            <a:spLocks noGrp="1"/>
          </p:cNvSpPr>
          <p:nvPr>
            <p:ph type="sldNum" idx="12"/>
          </p:nvPr>
        </p:nvSpPr>
        <p:spPr/>
        <p:txBody>
          <a:bodyPr/>
          <a:lstStyle/>
          <a:p>
            <a:fld id="{C2260B4B-EE64-BD45-A8DA-C24CDAD50338}" type="slidenum">
              <a:rPr lang="en-US" smtClean="0"/>
              <a:pPr/>
              <a:t>103</a:t>
            </a:fld>
            <a:endParaRPr lang="en-US" dirty="0"/>
          </a:p>
        </p:txBody>
      </p:sp>
      <p:pic>
        <p:nvPicPr>
          <p:cNvPr id="5" name="Picture 2">
            <a:extLst>
              <a:ext uri="{FF2B5EF4-FFF2-40B4-BE49-F238E27FC236}">
                <a16:creationId xmlns:a16="http://schemas.microsoft.com/office/drawing/2014/main" id="{58582813-7AEF-662C-B7C5-21999695D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280" y="17145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4103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7B5E-06AB-8AA3-873B-156ECF98451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91AFF3-8EBC-724C-745C-EDFA3C49C617}"/>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8173B0DA-1D80-190D-4B9C-5EBE6A1F9A97}"/>
              </a:ext>
            </a:extLst>
          </p:cNvPr>
          <p:cNvSpPr>
            <a:spLocks noGrp="1"/>
          </p:cNvSpPr>
          <p:nvPr>
            <p:ph type="body" idx="1"/>
          </p:nvPr>
        </p:nvSpPr>
        <p:spPr>
          <a:xfrm>
            <a:off x="598021" y="1268759"/>
            <a:ext cx="7360117" cy="4896546"/>
          </a:xfrm>
        </p:spPr>
        <p:txBody>
          <a:bodyPr>
            <a:normAutofit fontScale="77500" lnSpcReduction="20000"/>
          </a:bodyPr>
          <a:lstStyle/>
          <a:p>
            <a:r>
              <a:rPr lang="fr-FR" dirty="0" err="1"/>
              <a:t>Incentive</a:t>
            </a:r>
            <a:r>
              <a:rPr lang="fr-FR" dirty="0"/>
              <a:t>-compatible </a:t>
            </a:r>
            <a:r>
              <a:rPr lang="fr-FR" dirty="0" err="1"/>
              <a:t>privacy</a:t>
            </a:r>
            <a:endParaRPr lang="fr-FR" dirty="0"/>
          </a:p>
          <a:p>
            <a:pPr lvl="1"/>
            <a:r>
              <a:rPr lang="fr-FR" b="0" dirty="0" err="1"/>
              <a:t>Mechanisms</a:t>
            </a:r>
            <a:r>
              <a:rPr lang="fr-FR" b="0" dirty="0"/>
              <a:t> </a:t>
            </a:r>
            <a:r>
              <a:rPr lang="fr-FR" b="0" dirty="0" err="1"/>
              <a:t>that</a:t>
            </a:r>
            <a:r>
              <a:rPr lang="fr-FR" b="0" dirty="0"/>
              <a:t> </a:t>
            </a:r>
            <a:r>
              <a:rPr lang="fr-FR" dirty="0" err="1"/>
              <a:t>pay</a:t>
            </a:r>
            <a:r>
              <a:rPr lang="fr-FR" dirty="0"/>
              <a:t> </a:t>
            </a:r>
            <a:r>
              <a:rPr lang="fr-FR" dirty="0" err="1"/>
              <a:t>workers</a:t>
            </a:r>
            <a:r>
              <a:rPr lang="fr-FR" dirty="0"/>
              <a:t>/</a:t>
            </a:r>
            <a:r>
              <a:rPr lang="fr-FR" dirty="0" err="1"/>
              <a:t>requesters</a:t>
            </a:r>
            <a:r>
              <a:rPr lang="fr-FR" dirty="0"/>
              <a:t> </a:t>
            </a:r>
            <a:r>
              <a:rPr lang="fr-FR" b="0" dirty="0"/>
              <a:t>for </a:t>
            </a:r>
            <a:r>
              <a:rPr lang="fr-FR" b="0" dirty="0" err="1"/>
              <a:t>privacy</a:t>
            </a:r>
            <a:r>
              <a:rPr lang="fr-FR" b="0" dirty="0"/>
              <a:t> </a:t>
            </a:r>
            <a:r>
              <a:rPr lang="fr-FR" b="0" dirty="0" err="1"/>
              <a:t>loss</a:t>
            </a:r>
            <a:r>
              <a:rPr lang="fr-FR" b="0" dirty="0"/>
              <a:t> (</a:t>
            </a:r>
            <a:r>
              <a:rPr lang="fr-FR" b="0" dirty="0" err="1"/>
              <a:t>privacy</a:t>
            </a:r>
            <a:r>
              <a:rPr lang="fr-FR" b="0" dirty="0"/>
              <a:t> budgets as a </a:t>
            </a:r>
            <a:r>
              <a:rPr lang="fr-FR" b="0" dirty="0" err="1"/>
              <a:t>priced</a:t>
            </a:r>
            <a:r>
              <a:rPr lang="fr-FR" b="0" dirty="0"/>
              <a:t> </a:t>
            </a:r>
            <a:r>
              <a:rPr lang="fr-FR" b="0" dirty="0" err="1"/>
              <a:t>resource</a:t>
            </a:r>
            <a:r>
              <a:rPr lang="fr-FR" b="0" dirty="0"/>
              <a:t>) and </a:t>
            </a:r>
            <a:r>
              <a:rPr lang="fr-FR" b="0" dirty="0" err="1"/>
              <a:t>dynamically</a:t>
            </a:r>
            <a:r>
              <a:rPr lang="fr-FR" b="0" dirty="0"/>
              <a:t> </a:t>
            </a:r>
            <a:r>
              <a:rPr lang="fr-FR" b="0" dirty="0" err="1"/>
              <a:t>price</a:t>
            </a:r>
            <a:r>
              <a:rPr lang="fr-FR" b="0" dirty="0"/>
              <a:t> harder-to-</a:t>
            </a:r>
            <a:r>
              <a:rPr lang="fr-FR" b="0" dirty="0" err="1"/>
              <a:t>protect</a:t>
            </a:r>
            <a:r>
              <a:rPr lang="fr-FR" b="0" dirty="0"/>
              <a:t> </a:t>
            </a:r>
            <a:r>
              <a:rPr lang="fr-FR" b="0" dirty="0" err="1"/>
              <a:t>tasks</a:t>
            </a:r>
            <a:endParaRPr lang="fr-FR" b="0" dirty="0"/>
          </a:p>
          <a:p>
            <a:r>
              <a:rPr lang="fr-FR" dirty="0"/>
              <a:t>Group and co-location </a:t>
            </a:r>
            <a:r>
              <a:rPr lang="fr-FR" dirty="0" err="1"/>
              <a:t>privacy</a:t>
            </a:r>
            <a:endParaRPr lang="fr-FR" dirty="0"/>
          </a:p>
          <a:p>
            <a:pPr lvl="1"/>
            <a:r>
              <a:rPr lang="fr-FR" b="0" dirty="0" err="1"/>
              <a:t>Safeguards</a:t>
            </a:r>
            <a:r>
              <a:rPr lang="fr-FR" b="0" dirty="0"/>
              <a:t> for </a:t>
            </a:r>
            <a:r>
              <a:rPr lang="fr-FR" b="0" dirty="0" err="1"/>
              <a:t>tasks</a:t>
            </a:r>
            <a:r>
              <a:rPr lang="fr-FR" b="0" dirty="0"/>
              <a:t> </a:t>
            </a:r>
            <a:r>
              <a:rPr lang="fr-FR" b="0" dirty="0" err="1"/>
              <a:t>involving</a:t>
            </a:r>
            <a:r>
              <a:rPr lang="fr-FR" b="0" dirty="0"/>
              <a:t> </a:t>
            </a:r>
            <a:r>
              <a:rPr lang="fr-FR" b="0" dirty="0" err="1"/>
              <a:t>gatherings</a:t>
            </a:r>
            <a:r>
              <a:rPr lang="fr-FR" b="0" dirty="0"/>
              <a:t> (</a:t>
            </a:r>
            <a:r>
              <a:rPr lang="fr-FR" b="0" dirty="0" err="1"/>
              <a:t>events</a:t>
            </a:r>
            <a:r>
              <a:rPr lang="fr-FR" b="0" dirty="0"/>
              <a:t>, </a:t>
            </a:r>
            <a:r>
              <a:rPr lang="fr-FR" b="0" dirty="0" err="1"/>
              <a:t>protests</a:t>
            </a:r>
            <a:r>
              <a:rPr lang="fr-FR" b="0" dirty="0"/>
              <a:t>): co-location DP, suppression of sensitive venues, and </a:t>
            </a:r>
            <a:r>
              <a:rPr lang="fr-FR" b="0" dirty="0" err="1"/>
              <a:t>policies</a:t>
            </a:r>
            <a:r>
              <a:rPr lang="fr-FR" b="0" dirty="0"/>
              <a:t> to </a:t>
            </a:r>
            <a:r>
              <a:rPr lang="fr-FR" b="0" dirty="0" err="1"/>
              <a:t>prevent</a:t>
            </a:r>
            <a:r>
              <a:rPr lang="fr-FR" b="0" dirty="0"/>
              <a:t> social graph </a:t>
            </a:r>
            <a:r>
              <a:rPr lang="fr-FR" b="0" dirty="0" err="1"/>
              <a:t>leakage</a:t>
            </a:r>
            <a:endParaRPr lang="fr-FR" b="0" dirty="0"/>
          </a:p>
          <a:p>
            <a:pPr lvl="1"/>
            <a:r>
              <a:rPr lang="fr-FR" b="0" dirty="0" err="1"/>
              <a:t>Protecting</a:t>
            </a:r>
            <a:r>
              <a:rPr lang="fr-FR" b="0" dirty="0"/>
              <a:t> </a:t>
            </a:r>
            <a:r>
              <a:rPr lang="fr-FR" b="0" dirty="0" err="1"/>
              <a:t>rendezvous</a:t>
            </a:r>
            <a:r>
              <a:rPr lang="fr-FR" b="0" dirty="0"/>
              <a:t> </a:t>
            </a:r>
            <a:r>
              <a:rPr lang="fr-FR" b="0" dirty="0" err="1"/>
              <a:t>tasks</a:t>
            </a:r>
            <a:r>
              <a:rPr lang="fr-FR" b="0" dirty="0"/>
              <a:t> </a:t>
            </a:r>
            <a:r>
              <a:rPr lang="fr-FR" b="0" dirty="0" err="1"/>
              <a:t>with</a:t>
            </a:r>
            <a:r>
              <a:rPr lang="fr-FR" b="0" dirty="0"/>
              <a:t> </a:t>
            </a:r>
            <a:r>
              <a:rPr lang="fr-FR" b="0" dirty="0" err="1"/>
              <a:t>private</a:t>
            </a:r>
            <a:r>
              <a:rPr lang="fr-FR" b="0" dirty="0"/>
              <a:t> meeting </a:t>
            </a:r>
            <a:r>
              <a:rPr lang="fr-FR" b="0" dirty="0" err="1"/>
              <a:t>protocols</a:t>
            </a:r>
            <a:endParaRPr lang="fr-FR" b="0" dirty="0"/>
          </a:p>
          <a:p>
            <a:r>
              <a:rPr lang="fr-FR" dirty="0" err="1"/>
              <a:t>Semantic</a:t>
            </a:r>
            <a:r>
              <a:rPr lang="fr-FR" dirty="0"/>
              <a:t> and </a:t>
            </a:r>
            <a:r>
              <a:rPr lang="fr-FR" dirty="0" err="1"/>
              <a:t>risk-aware</a:t>
            </a:r>
            <a:r>
              <a:rPr lang="fr-FR" dirty="0"/>
              <a:t> </a:t>
            </a:r>
            <a:r>
              <a:rPr lang="fr-FR" dirty="0" err="1"/>
              <a:t>privacy</a:t>
            </a:r>
            <a:endParaRPr lang="fr-FR" dirty="0"/>
          </a:p>
          <a:p>
            <a:pPr lvl="1"/>
            <a:r>
              <a:rPr lang="fr-FR" b="0" dirty="0" err="1"/>
              <a:t>Higher</a:t>
            </a:r>
            <a:r>
              <a:rPr lang="fr-FR" b="0" dirty="0"/>
              <a:t> </a:t>
            </a:r>
            <a:r>
              <a:rPr lang="fr-FR" b="0" dirty="0" err="1"/>
              <a:t>automatic</a:t>
            </a:r>
            <a:r>
              <a:rPr lang="fr-FR" b="0" dirty="0"/>
              <a:t> protection for sensitive places </a:t>
            </a:r>
            <a:r>
              <a:rPr lang="fr-FR" b="0" dirty="0" err="1"/>
              <a:t>using</a:t>
            </a:r>
            <a:r>
              <a:rPr lang="fr-FR" b="0" dirty="0"/>
              <a:t> </a:t>
            </a:r>
            <a:r>
              <a:rPr lang="fr-FR" b="0" dirty="0" err="1"/>
              <a:t>semantic</a:t>
            </a:r>
            <a:r>
              <a:rPr lang="fr-FR" b="0" dirty="0"/>
              <a:t> </a:t>
            </a:r>
            <a:r>
              <a:rPr lang="fr-FR" b="0" dirty="0" err="1"/>
              <a:t>classifiers</a:t>
            </a:r>
            <a:r>
              <a:rPr lang="fr-FR" b="0" dirty="0"/>
              <a:t> </a:t>
            </a:r>
          </a:p>
          <a:p>
            <a:pPr lvl="1"/>
            <a:r>
              <a:rPr lang="fr-FR" b="0" dirty="0" err="1"/>
              <a:t>Rarity-aware</a:t>
            </a:r>
            <a:r>
              <a:rPr lang="fr-FR" b="0" dirty="0"/>
              <a:t> obfuscation to </a:t>
            </a:r>
            <a:r>
              <a:rPr lang="fr-FR" b="0" dirty="0" err="1"/>
              <a:t>prevent</a:t>
            </a:r>
            <a:r>
              <a:rPr lang="fr-FR" b="0" dirty="0"/>
              <a:t> </a:t>
            </a:r>
            <a:r>
              <a:rPr lang="fr-FR" b="0" dirty="0" err="1"/>
              <a:t>outlier</a:t>
            </a:r>
            <a:r>
              <a:rPr lang="fr-FR" b="0" dirty="0"/>
              <a:t> re-identification</a:t>
            </a:r>
          </a:p>
          <a:p>
            <a:endParaRPr lang="fr-FR" dirty="0"/>
          </a:p>
        </p:txBody>
      </p:sp>
      <p:sp>
        <p:nvSpPr>
          <p:cNvPr id="4" name="Espace réservé du numéro de diapositive 3">
            <a:extLst>
              <a:ext uri="{FF2B5EF4-FFF2-40B4-BE49-F238E27FC236}">
                <a16:creationId xmlns:a16="http://schemas.microsoft.com/office/drawing/2014/main" id="{1BD6E63B-C0C1-CF63-F7AA-94EBA4455B80}"/>
              </a:ext>
            </a:extLst>
          </p:cNvPr>
          <p:cNvSpPr>
            <a:spLocks noGrp="1"/>
          </p:cNvSpPr>
          <p:nvPr>
            <p:ph type="sldNum" idx="12"/>
          </p:nvPr>
        </p:nvSpPr>
        <p:spPr/>
        <p:txBody>
          <a:bodyPr/>
          <a:lstStyle/>
          <a:p>
            <a:fld id="{C2260B4B-EE64-BD45-A8DA-C24CDAD50338}" type="slidenum">
              <a:rPr lang="en-US" smtClean="0"/>
              <a:pPr/>
              <a:t>104</a:t>
            </a:fld>
            <a:endParaRPr lang="en-US" dirty="0"/>
          </a:p>
        </p:txBody>
      </p:sp>
      <p:pic>
        <p:nvPicPr>
          <p:cNvPr id="5" name="Picture 2">
            <a:extLst>
              <a:ext uri="{FF2B5EF4-FFF2-40B4-BE49-F238E27FC236}">
                <a16:creationId xmlns:a16="http://schemas.microsoft.com/office/drawing/2014/main" id="{DCB2A914-5832-CDA5-C349-B1D9699CB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280" y="17145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07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3C69B-D98F-532C-9550-67870EF7099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836E9BA-F346-F9FD-9B91-2CA56A1B3D44}"/>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05A0BF0-0D09-69FE-AE50-0B8BBC20B7AE}"/>
              </a:ext>
            </a:extLst>
          </p:cNvPr>
          <p:cNvSpPr>
            <a:spLocks noGrp="1"/>
          </p:cNvSpPr>
          <p:nvPr>
            <p:ph type="body" idx="1"/>
          </p:nvPr>
        </p:nvSpPr>
        <p:spPr>
          <a:xfrm>
            <a:off x="598022" y="1268759"/>
            <a:ext cx="7388692" cy="4896546"/>
          </a:xfrm>
        </p:spPr>
        <p:txBody>
          <a:bodyPr>
            <a:normAutofit fontScale="92500"/>
          </a:bodyPr>
          <a:lstStyle/>
          <a:p>
            <a:r>
              <a:rPr lang="fr-FR" dirty="0" err="1"/>
              <a:t>Usability</a:t>
            </a:r>
            <a:r>
              <a:rPr lang="fr-FR" dirty="0"/>
              <a:t> and </a:t>
            </a:r>
            <a:r>
              <a:rPr lang="fr-FR" dirty="0" err="1"/>
              <a:t>worker-centered</a:t>
            </a:r>
            <a:r>
              <a:rPr lang="fr-FR" dirty="0"/>
              <a:t> </a:t>
            </a:r>
            <a:r>
              <a:rPr lang="fr-FR" dirty="0" err="1"/>
              <a:t>controls</a:t>
            </a:r>
            <a:endParaRPr lang="fr-FR" dirty="0"/>
          </a:p>
          <a:p>
            <a:pPr lvl="1"/>
            <a:r>
              <a:rPr lang="fr-FR" b="0" dirty="0"/>
              <a:t>Interfaces for </a:t>
            </a:r>
            <a:r>
              <a:rPr lang="fr-FR" b="0" dirty="0" err="1"/>
              <a:t>temporary</a:t>
            </a:r>
            <a:r>
              <a:rPr lang="fr-FR" b="0" dirty="0"/>
              <a:t> trips, “</a:t>
            </a:r>
            <a:r>
              <a:rPr lang="fr-FR" b="0" dirty="0" err="1"/>
              <a:t>private</a:t>
            </a:r>
            <a:r>
              <a:rPr lang="fr-FR" b="0" dirty="0"/>
              <a:t> mode”, and per-</a:t>
            </a:r>
            <a:r>
              <a:rPr lang="fr-FR" b="0" dirty="0" err="1"/>
              <a:t>task</a:t>
            </a:r>
            <a:r>
              <a:rPr lang="fr-FR" b="0" dirty="0"/>
              <a:t> </a:t>
            </a:r>
            <a:r>
              <a:rPr lang="fr-FR" b="0" dirty="0" err="1"/>
              <a:t>privacy</a:t>
            </a:r>
            <a:r>
              <a:rPr lang="fr-FR" b="0" dirty="0"/>
              <a:t> </a:t>
            </a:r>
            <a:r>
              <a:rPr lang="fr-FR" b="0" dirty="0" err="1"/>
              <a:t>levels</a:t>
            </a:r>
            <a:r>
              <a:rPr lang="fr-FR" b="0" dirty="0"/>
              <a:t> </a:t>
            </a:r>
            <a:r>
              <a:rPr lang="fr-FR" b="0" dirty="0" err="1"/>
              <a:t>with</a:t>
            </a:r>
            <a:r>
              <a:rPr lang="fr-FR" b="0" dirty="0"/>
              <a:t> </a:t>
            </a:r>
            <a:r>
              <a:rPr lang="fr-FR" b="0" dirty="0" err="1"/>
              <a:t>clear</a:t>
            </a:r>
            <a:r>
              <a:rPr lang="fr-FR" b="0" dirty="0"/>
              <a:t> </a:t>
            </a:r>
            <a:r>
              <a:rPr lang="fr-FR" b="0" dirty="0" err="1"/>
              <a:t>payoff</a:t>
            </a:r>
            <a:r>
              <a:rPr lang="fr-FR" b="0" dirty="0"/>
              <a:t>/</a:t>
            </a:r>
            <a:r>
              <a:rPr lang="fr-FR" b="0" dirty="0" err="1"/>
              <a:t>accuracy</a:t>
            </a:r>
            <a:r>
              <a:rPr lang="fr-FR" b="0" dirty="0"/>
              <a:t> </a:t>
            </a:r>
            <a:r>
              <a:rPr lang="fr-FR" b="0" dirty="0" err="1"/>
              <a:t>trade-offs</a:t>
            </a:r>
            <a:endParaRPr lang="fr-FR" b="0" dirty="0"/>
          </a:p>
          <a:p>
            <a:r>
              <a:rPr lang="fr-FR" dirty="0" err="1"/>
              <a:t>Datasets</a:t>
            </a:r>
            <a:r>
              <a:rPr lang="fr-FR" dirty="0"/>
              <a:t>, </a:t>
            </a:r>
            <a:r>
              <a:rPr lang="fr-FR" dirty="0" err="1"/>
              <a:t>simulators</a:t>
            </a:r>
            <a:r>
              <a:rPr lang="fr-FR" dirty="0"/>
              <a:t>, and benchmarks</a:t>
            </a:r>
          </a:p>
          <a:p>
            <a:pPr lvl="1"/>
            <a:r>
              <a:rPr lang="fr-FR" b="0" dirty="0" err="1"/>
              <a:t>Synthetic</a:t>
            </a:r>
            <a:r>
              <a:rPr lang="fr-FR" b="0" dirty="0"/>
              <a:t>-but-</a:t>
            </a:r>
            <a:r>
              <a:rPr lang="fr-FR" b="0" dirty="0" err="1"/>
              <a:t>faithful</a:t>
            </a:r>
            <a:r>
              <a:rPr lang="fr-FR" b="0" dirty="0"/>
              <a:t> </a:t>
            </a:r>
            <a:r>
              <a:rPr lang="fr-FR" b="0" dirty="0" err="1"/>
              <a:t>crowdsensing</a:t>
            </a:r>
            <a:r>
              <a:rPr lang="fr-FR" b="0" dirty="0"/>
              <a:t> </a:t>
            </a:r>
            <a:r>
              <a:rPr lang="fr-FR" b="0" dirty="0" err="1"/>
              <a:t>corpora</a:t>
            </a:r>
            <a:r>
              <a:rPr lang="fr-FR" b="0" dirty="0"/>
              <a:t> </a:t>
            </a:r>
            <a:r>
              <a:rPr lang="fr-FR" b="0" dirty="0" err="1"/>
              <a:t>with</a:t>
            </a:r>
            <a:r>
              <a:rPr lang="fr-FR" b="0" dirty="0"/>
              <a:t> DP </a:t>
            </a:r>
            <a:r>
              <a:rPr lang="fr-FR" b="0" dirty="0" err="1"/>
              <a:t>guarantees</a:t>
            </a:r>
            <a:r>
              <a:rPr lang="fr-FR" b="0" dirty="0"/>
              <a:t> for </a:t>
            </a:r>
            <a:r>
              <a:rPr lang="fr-FR" b="0" dirty="0" err="1"/>
              <a:t>evaluating</a:t>
            </a:r>
            <a:r>
              <a:rPr lang="fr-FR" b="0" dirty="0"/>
              <a:t> </a:t>
            </a:r>
            <a:r>
              <a:rPr lang="fr-FR" b="0" dirty="0" err="1"/>
              <a:t>algorithms</a:t>
            </a:r>
            <a:endParaRPr lang="fr-FR" b="0" dirty="0"/>
          </a:p>
          <a:p>
            <a:pPr lvl="1"/>
            <a:r>
              <a:rPr lang="fr-FR" b="0" dirty="0"/>
              <a:t>Open benchmarks for </a:t>
            </a:r>
            <a:r>
              <a:rPr lang="fr-FR" b="0" dirty="0" err="1"/>
              <a:t>private</a:t>
            </a:r>
            <a:r>
              <a:rPr lang="fr-FR" b="0" dirty="0"/>
              <a:t> </a:t>
            </a:r>
            <a:r>
              <a:rPr lang="fr-FR" b="0" dirty="0" err="1"/>
              <a:t>task</a:t>
            </a:r>
            <a:r>
              <a:rPr lang="fr-FR" b="0" dirty="0"/>
              <a:t> allocation, </a:t>
            </a:r>
            <a:r>
              <a:rPr lang="fr-FR" b="0" dirty="0" err="1"/>
              <a:t>proximity</a:t>
            </a:r>
            <a:r>
              <a:rPr lang="fr-FR" b="0" dirty="0"/>
              <a:t> </a:t>
            </a:r>
            <a:r>
              <a:rPr lang="fr-FR" b="0" dirty="0" err="1"/>
              <a:t>proofs</a:t>
            </a:r>
            <a:r>
              <a:rPr lang="fr-FR" b="0" dirty="0"/>
              <a:t>, and DP </a:t>
            </a:r>
            <a:r>
              <a:rPr lang="fr-FR" b="0" dirty="0" err="1"/>
              <a:t>heatmaps</a:t>
            </a:r>
            <a:r>
              <a:rPr lang="fr-FR" b="0" dirty="0"/>
              <a:t> </a:t>
            </a:r>
            <a:r>
              <a:rPr lang="fr-FR" b="0" dirty="0" err="1"/>
              <a:t>with</a:t>
            </a:r>
            <a:r>
              <a:rPr lang="fr-FR" b="0" dirty="0"/>
              <a:t> utility </a:t>
            </a:r>
            <a:r>
              <a:rPr lang="fr-FR" b="0" dirty="0" err="1"/>
              <a:t>metrics</a:t>
            </a:r>
            <a:r>
              <a:rPr lang="fr-FR" b="0" dirty="0"/>
              <a:t> (</a:t>
            </a:r>
            <a:r>
              <a:rPr lang="fr-FR" b="0" dirty="0" err="1"/>
              <a:t>coverage</a:t>
            </a:r>
            <a:r>
              <a:rPr lang="fr-FR" b="0" dirty="0"/>
              <a:t>, </a:t>
            </a:r>
            <a:r>
              <a:rPr lang="fr-FR" b="0" dirty="0" err="1"/>
              <a:t>latency</a:t>
            </a:r>
            <a:r>
              <a:rPr lang="fr-FR" b="0" dirty="0"/>
              <a:t>, </a:t>
            </a:r>
            <a:r>
              <a:rPr lang="fr-FR" b="0" dirty="0" err="1"/>
              <a:t>fairness</a:t>
            </a:r>
            <a:r>
              <a:rPr lang="fr-FR" b="0" dirty="0"/>
              <a:t>)</a:t>
            </a:r>
          </a:p>
          <a:p>
            <a:endParaRPr lang="fr-FR" dirty="0"/>
          </a:p>
        </p:txBody>
      </p:sp>
      <p:sp>
        <p:nvSpPr>
          <p:cNvPr id="4" name="Espace réservé du numéro de diapositive 3">
            <a:extLst>
              <a:ext uri="{FF2B5EF4-FFF2-40B4-BE49-F238E27FC236}">
                <a16:creationId xmlns:a16="http://schemas.microsoft.com/office/drawing/2014/main" id="{7ABF4594-763D-B81C-D065-6A10AA83A990}"/>
              </a:ext>
            </a:extLst>
          </p:cNvPr>
          <p:cNvSpPr>
            <a:spLocks noGrp="1"/>
          </p:cNvSpPr>
          <p:nvPr>
            <p:ph type="sldNum" idx="12"/>
          </p:nvPr>
        </p:nvSpPr>
        <p:spPr/>
        <p:txBody>
          <a:bodyPr/>
          <a:lstStyle/>
          <a:p>
            <a:fld id="{C2260B4B-EE64-BD45-A8DA-C24CDAD50338}" type="slidenum">
              <a:rPr lang="en-US" smtClean="0"/>
              <a:pPr/>
              <a:t>105</a:t>
            </a:fld>
            <a:endParaRPr lang="en-US" dirty="0"/>
          </a:p>
        </p:txBody>
      </p:sp>
      <p:pic>
        <p:nvPicPr>
          <p:cNvPr id="5" name="Picture 2">
            <a:extLst>
              <a:ext uri="{FF2B5EF4-FFF2-40B4-BE49-F238E27FC236}">
                <a16:creationId xmlns:a16="http://schemas.microsoft.com/office/drawing/2014/main" id="{05FBB9C4-0008-1A6C-5F77-57E9AB8A9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280" y="17145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67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F593D-CB6D-AE4B-BC6F-9AF6D4434C19}"/>
              </a:ext>
            </a:extLst>
          </p:cNvPr>
          <p:cNvSpPr>
            <a:spLocks noGrp="1"/>
          </p:cNvSpPr>
          <p:nvPr>
            <p:ph type="title"/>
          </p:nvPr>
        </p:nvSpPr>
        <p:spPr>
          <a:xfrm>
            <a:off x="1981201" y="274638"/>
            <a:ext cx="8220915" cy="562074"/>
          </a:xfrm>
        </p:spPr>
        <p:txBody>
          <a:bodyPr>
            <a:normAutofit/>
          </a:bodyPr>
          <a:lstStyle/>
          <a:p>
            <a:r>
              <a:rPr lang="fr-FR" dirty="0"/>
              <a:t>If </a:t>
            </a:r>
            <a:r>
              <a:rPr lang="fr-FR" dirty="0" err="1"/>
              <a:t>you</a:t>
            </a:r>
            <a:r>
              <a:rPr lang="fr-FR" dirty="0"/>
              <a:t> </a:t>
            </a:r>
            <a:r>
              <a:rPr lang="fr-FR" dirty="0" err="1"/>
              <a:t>wish</a:t>
            </a:r>
            <a:r>
              <a:rPr lang="fr-FR" dirty="0"/>
              <a:t> to know more about us…</a:t>
            </a:r>
          </a:p>
        </p:txBody>
      </p:sp>
      <p:sp>
        <p:nvSpPr>
          <p:cNvPr id="3" name="Espace réservé du contenu 2">
            <a:extLst>
              <a:ext uri="{FF2B5EF4-FFF2-40B4-BE49-F238E27FC236}">
                <a16:creationId xmlns:a16="http://schemas.microsoft.com/office/drawing/2014/main" id="{7CBD74B4-7894-AB43-BD62-D0062CCA2C6C}"/>
              </a:ext>
            </a:extLst>
          </p:cNvPr>
          <p:cNvSpPr>
            <a:spLocks noGrp="1"/>
          </p:cNvSpPr>
          <p:nvPr>
            <p:ph idx="1"/>
          </p:nvPr>
        </p:nvSpPr>
        <p:spPr/>
        <p:txBody>
          <a:bodyPr>
            <a:normAutofit/>
          </a:bodyPr>
          <a:lstStyle/>
          <a:p>
            <a:pPr marL="0" indent="0" algn="ctr">
              <a:buNone/>
            </a:pPr>
            <a:r>
              <a:rPr lang="fr-FR" b="1" dirty="0"/>
              <a:t>https://</a:t>
            </a:r>
            <a:r>
              <a:rPr lang="fr-FR" b="1" dirty="0" err="1"/>
              <a:t>opencems.sigappfr.org</a:t>
            </a:r>
            <a:r>
              <a:rPr lang="fr-FR" b="1" dirty="0"/>
              <a:t>/</a:t>
            </a:r>
          </a:p>
          <a:p>
            <a:endParaRPr lang="fr-FR" dirty="0"/>
          </a:p>
        </p:txBody>
      </p:sp>
      <p:pic>
        <p:nvPicPr>
          <p:cNvPr id="4" name="Image 3">
            <a:extLst>
              <a:ext uri="{FF2B5EF4-FFF2-40B4-BE49-F238E27FC236}">
                <a16:creationId xmlns:a16="http://schemas.microsoft.com/office/drawing/2014/main" id="{FF5D1379-11A3-5841-88C7-58B3941797D6}"/>
              </a:ext>
            </a:extLst>
          </p:cNvPr>
          <p:cNvPicPr>
            <a:picLocks noChangeAspect="1"/>
          </p:cNvPicPr>
          <p:nvPr/>
        </p:nvPicPr>
        <p:blipFill rotWithShape="1">
          <a:blip r:embed="rId3"/>
          <a:srcRect b="17908"/>
          <a:stretch/>
        </p:blipFill>
        <p:spPr>
          <a:xfrm>
            <a:off x="3773706" y="2055335"/>
            <a:ext cx="6876927" cy="3222314"/>
          </a:xfrm>
          <a:prstGeom prst="rect">
            <a:avLst/>
          </a:prstGeom>
        </p:spPr>
      </p:pic>
      <p:sp>
        <p:nvSpPr>
          <p:cNvPr id="5" name="ZoneTexte 4">
            <a:extLst>
              <a:ext uri="{FF2B5EF4-FFF2-40B4-BE49-F238E27FC236}">
                <a16:creationId xmlns:a16="http://schemas.microsoft.com/office/drawing/2014/main" id="{38BD6793-EE72-9665-0459-5329F6EA0723}"/>
              </a:ext>
            </a:extLst>
          </p:cNvPr>
          <p:cNvSpPr txBox="1"/>
          <p:nvPr/>
        </p:nvSpPr>
        <p:spPr>
          <a:xfrm>
            <a:off x="4514683" y="5404574"/>
            <a:ext cx="3996607" cy="369332"/>
          </a:xfrm>
          <a:prstGeom prst="rect">
            <a:avLst/>
          </a:prstGeom>
          <a:noFill/>
        </p:spPr>
        <p:txBody>
          <a:bodyPr wrap="none" rtlCol="0">
            <a:spAutoFit/>
          </a:bodyPr>
          <a:lstStyle/>
          <a:p>
            <a:pPr fontAlgn="base">
              <a:spcBef>
                <a:spcPct val="0"/>
              </a:spcBef>
              <a:spcAft>
                <a:spcPct val="0"/>
              </a:spcAft>
              <a:buClrTx/>
            </a:pPr>
            <a:r>
              <a:rPr lang="fr-FR" sz="1800" kern="1200" dirty="0">
                <a:solidFill>
                  <a:prstClr val="black"/>
                </a:solidFill>
                <a:latin typeface="Arial" charset="0"/>
                <a:ea typeface="+mn-ea"/>
                <a:cs typeface="+mn-cs"/>
              </a:rPr>
              <a:t>Email me: </a:t>
            </a:r>
            <a:r>
              <a:rPr lang="fr-FR" sz="1800" kern="1200" dirty="0" err="1">
                <a:solidFill>
                  <a:prstClr val="black"/>
                </a:solidFill>
                <a:latin typeface="Arial" charset="0"/>
                <a:ea typeface="+mn-ea"/>
                <a:cs typeface="+mn-cs"/>
              </a:rPr>
              <a:t>richard.chbeir@univ-pau.fr</a:t>
            </a:r>
            <a:endParaRPr lang="fr-FR" sz="1800" kern="1200" dirty="0">
              <a:solidFill>
                <a:prstClr val="black"/>
              </a:solidFill>
              <a:latin typeface="Arial" charset="0"/>
              <a:ea typeface="+mn-ea"/>
              <a:cs typeface="+mn-cs"/>
            </a:endParaRPr>
          </a:p>
        </p:txBody>
      </p:sp>
      <p:pic>
        <p:nvPicPr>
          <p:cNvPr id="6" name="Picture 4" descr="C:\Users\tony\Desktop\Dea\presentation images\4759535950_7bca6684c8.jpg">
            <a:extLst>
              <a:ext uri="{FF2B5EF4-FFF2-40B4-BE49-F238E27FC236}">
                <a16:creationId xmlns:a16="http://schemas.microsoft.com/office/drawing/2014/main" id="{07BDC445-48C6-FFF8-01C0-9D7F26CE81BC}"/>
              </a:ext>
            </a:extLst>
          </p:cNvPr>
          <p:cNvPicPr>
            <a:picLocks noChangeAspect="1" noChangeArrowheads="1"/>
          </p:cNvPicPr>
          <p:nvPr/>
        </p:nvPicPr>
        <p:blipFill>
          <a:blip r:embed="rId4" cstate="print"/>
          <a:srcRect/>
          <a:stretch>
            <a:fillRect/>
          </a:stretch>
        </p:blipFill>
        <p:spPr bwMode="auto">
          <a:xfrm>
            <a:off x="1524000" y="3159281"/>
            <a:ext cx="2811684" cy="1760114"/>
          </a:xfrm>
          <a:prstGeom prst="rect">
            <a:avLst/>
          </a:prstGeom>
          <a:noFill/>
        </p:spPr>
      </p:pic>
    </p:spTree>
    <p:extLst>
      <p:ext uri="{BB962C8B-B14F-4D97-AF65-F5344CB8AC3E}">
        <p14:creationId xmlns:p14="http://schemas.microsoft.com/office/powerpoint/2010/main" val="1038727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30"/>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dirty="0"/>
              <a:t>Motivating scenario</a:t>
            </a:r>
            <a:endParaRPr dirty="0"/>
          </a:p>
        </p:txBody>
      </p:sp>
      <p:sp>
        <p:nvSpPr>
          <p:cNvPr id="343" name="Google Shape;343;p30"/>
          <p:cNvSpPr txBox="1">
            <a:spLocks noGrp="1"/>
          </p:cNvSpPr>
          <p:nvPr>
            <p:ph type="body" idx="1"/>
          </p:nvPr>
        </p:nvSpPr>
        <p:spPr>
          <a:xfrm>
            <a:off x="598021" y="4872785"/>
            <a:ext cx="10972801" cy="1292520"/>
          </a:xfrm>
          <a:prstGeom prst="rect">
            <a:avLst/>
          </a:prstGeom>
          <a:noFill/>
          <a:ln>
            <a:noFill/>
          </a:ln>
        </p:spPr>
        <p:txBody>
          <a:bodyPr spcFirstLastPara="1" wrap="square" lIns="45700" tIns="45700" rIns="45700" bIns="45700" anchor="t" anchorCtr="0">
            <a:noAutofit/>
          </a:bodyPr>
          <a:lstStyle/>
          <a:p>
            <a:pPr marL="0" lvl="0" indent="0" algn="ctr" rtl="0">
              <a:lnSpc>
                <a:spcPct val="115000"/>
              </a:lnSpc>
              <a:spcBef>
                <a:spcPts val="1200"/>
              </a:spcBef>
              <a:spcAft>
                <a:spcPts val="0"/>
              </a:spcAft>
              <a:buNone/>
            </a:pPr>
            <a:r>
              <a:rPr lang="en-US" sz="2000" b="1" i="1">
                <a:solidFill>
                  <a:schemeClr val="accent2"/>
                </a:solidFill>
                <a:latin typeface="Calibri"/>
                <a:ea typeface="Calibri"/>
                <a:cs typeface="Calibri"/>
                <a:sym typeface="Calibri"/>
              </a:rPr>
              <a:t>During task assignment and execution, Uber needs to collect and share location data, thus leading to some privacy risks for both workers and requesters</a:t>
            </a:r>
            <a:endParaRPr lang="en-US" sz="2000" b="1" i="1">
              <a:solidFill>
                <a:schemeClr val="accent2"/>
              </a:solidFill>
              <a:latin typeface="Calibri"/>
              <a:ea typeface="Calibri"/>
              <a:cs typeface="Calibri"/>
            </a:endParaRPr>
          </a:p>
        </p:txBody>
      </p:sp>
      <p:sp>
        <p:nvSpPr>
          <p:cNvPr id="341" name="Google Shape;341;p30"/>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None/>
            </a:pPr>
            <a:fld id="{00000000-1234-1234-1234-123412341234}" type="slidenum">
              <a:rPr lang="en-US"/>
              <a:t>11</a:t>
            </a:fld>
            <a:endParaRPr/>
          </a:p>
        </p:txBody>
      </p:sp>
      <p:pic>
        <p:nvPicPr>
          <p:cNvPr id="3" name="Google Shape;256;p22" title="206853.png">
            <a:extLst>
              <a:ext uri="{FF2B5EF4-FFF2-40B4-BE49-F238E27FC236}">
                <a16:creationId xmlns:a16="http://schemas.microsoft.com/office/drawing/2014/main" id="{E6B57EA0-4B6F-12BB-4ADD-CCA03C9E8EDD}"/>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4" name="Google Shape;257;p22" title="219969.png">
            <a:extLst>
              <a:ext uri="{FF2B5EF4-FFF2-40B4-BE49-F238E27FC236}">
                <a16:creationId xmlns:a16="http://schemas.microsoft.com/office/drawing/2014/main" id="{605D44FB-EB8C-8DE1-D4D5-52559F2C28E7}"/>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5" name="Google Shape;258;p22" title="9990667.png">
            <a:extLst>
              <a:ext uri="{FF2B5EF4-FFF2-40B4-BE49-F238E27FC236}">
                <a16:creationId xmlns:a16="http://schemas.microsoft.com/office/drawing/2014/main" id="{2BBB778A-8D43-CE63-C0BF-E016A2F22752}"/>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6" name="Google Shape;259;p22">
            <a:extLst>
              <a:ext uri="{FF2B5EF4-FFF2-40B4-BE49-F238E27FC236}">
                <a16:creationId xmlns:a16="http://schemas.microsoft.com/office/drawing/2014/main" id="{C610C545-BB0A-2EBB-D863-F150B05A1974}"/>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9" name="Google Shape;262;p22">
            <a:extLst>
              <a:ext uri="{FF2B5EF4-FFF2-40B4-BE49-F238E27FC236}">
                <a16:creationId xmlns:a16="http://schemas.microsoft.com/office/drawing/2014/main" id="{CDBE7ACA-C203-9CF9-E9DF-EA2D6580B0CE}"/>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17" name="ZoneTexte 16">
            <a:extLst>
              <a:ext uri="{FF2B5EF4-FFF2-40B4-BE49-F238E27FC236}">
                <a16:creationId xmlns:a16="http://schemas.microsoft.com/office/drawing/2014/main" id="{8637F6B6-2FD5-9176-056A-1D0061408243}"/>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18" name="Google Shape;259;p22">
            <a:extLst>
              <a:ext uri="{FF2B5EF4-FFF2-40B4-BE49-F238E27FC236}">
                <a16:creationId xmlns:a16="http://schemas.microsoft.com/office/drawing/2014/main" id="{CAE2E8CD-C1BB-ED99-9FA2-678E62A70C2D}"/>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9" name="Google Shape;262;p22">
            <a:extLst>
              <a:ext uri="{FF2B5EF4-FFF2-40B4-BE49-F238E27FC236}">
                <a16:creationId xmlns:a16="http://schemas.microsoft.com/office/drawing/2014/main" id="{05EFC456-23AC-C224-555B-3A8ADDBAE7EC}"/>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20" name="Google Shape;264;p22">
            <a:extLst>
              <a:ext uri="{FF2B5EF4-FFF2-40B4-BE49-F238E27FC236}">
                <a16:creationId xmlns:a16="http://schemas.microsoft.com/office/drawing/2014/main" id="{1A3C2749-F7E8-AFB4-E168-630195A7B26F}"/>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sp>
        <p:nvSpPr>
          <p:cNvPr id="21" name="Google Shape;271;p22">
            <a:extLst>
              <a:ext uri="{FF2B5EF4-FFF2-40B4-BE49-F238E27FC236}">
                <a16:creationId xmlns:a16="http://schemas.microsoft.com/office/drawing/2014/main" id="{04D3E274-8B2D-A6DA-35E5-0CEBF100C0B6}"/>
              </a:ext>
            </a:extLst>
          </p:cNvPr>
          <p:cNvSpPr txBox="1"/>
          <p:nvPr/>
        </p:nvSpPr>
        <p:spPr>
          <a:xfrm>
            <a:off x="4653887" y="2722032"/>
            <a:ext cx="2878807" cy="135418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libri"/>
                <a:cs typeface="Calibri"/>
                <a:sym typeface="Calibri"/>
              </a:rPr>
              <a:t>Platform</a:t>
            </a:r>
            <a:r>
              <a:rPr kumimoji="0" lang="en-US" sz="1900" b="0" i="0" u="none" strike="noStrike" kern="0" cap="none" spc="0" normalizeH="0" baseline="0" noProof="0">
                <a:ln>
                  <a:noFill/>
                </a:ln>
                <a:solidFill>
                  <a:srgbClr val="000000"/>
                </a:solidFill>
                <a:effectLst/>
                <a:uLnTx/>
                <a:uFillTx/>
                <a:latin typeface="Calibri"/>
                <a:cs typeface="Calibri"/>
                <a:sym typeface="Calibri"/>
              </a:rPr>
              <a:t> that matches drivers and passengers based on their real-time locations</a:t>
            </a:r>
            <a:endParaRPr lang="en-US" sz="1800">
              <a:solidFill>
                <a:schemeClr val="dk1"/>
              </a:solidFill>
              <a:latin typeface="Calibri"/>
              <a:ea typeface="Calibri"/>
              <a:cs typeface="Calibri"/>
              <a:sym typeface="Calibri"/>
            </a:endParaRPr>
          </a:p>
        </p:txBody>
      </p:sp>
      <p:sp>
        <p:nvSpPr>
          <p:cNvPr id="22" name="ZoneTexte 21">
            <a:extLst>
              <a:ext uri="{FF2B5EF4-FFF2-40B4-BE49-F238E27FC236}">
                <a16:creationId xmlns:a16="http://schemas.microsoft.com/office/drawing/2014/main" id="{59248679-7CDF-D725-D7F2-DF212F951D3D}"/>
              </a:ext>
            </a:extLst>
          </p:cNvPr>
          <p:cNvSpPr txBox="1"/>
          <p:nvPr/>
        </p:nvSpPr>
        <p:spPr>
          <a:xfrm>
            <a:off x="107512" y="2883225"/>
            <a:ext cx="4041407" cy="1753878"/>
          </a:xfrm>
          <a:prstGeom prst="rect">
            <a:avLst/>
          </a:prstGeom>
          <a:noFill/>
        </p:spPr>
        <p:txBody>
          <a:bodyPr wrap="square">
            <a:spAutoFit/>
          </a:bodyPr>
          <a:lstStyle/>
          <a:p>
            <a:pPr marR="0" lvl="0" algn="ctr" defTabSz="914400" rtl="0" eaLnBrk="1" fontAlgn="auto" latinLnBrk="0" hangingPunct="1">
              <a:lnSpc>
                <a:spcPct val="115000"/>
              </a:lnSpc>
              <a:spcBef>
                <a:spcPts val="0"/>
              </a:spcBef>
              <a:spcAft>
                <a:spcPts val="0"/>
              </a:spcAft>
              <a:buClr>
                <a:srgbClr val="000000"/>
              </a:buClr>
              <a:buSzPts val="1900"/>
              <a:tabLst/>
              <a:defRPr/>
            </a:pPr>
            <a:r>
              <a:rPr kumimoji="0" lang="en-US" sz="1900" i="0" u="none" strike="noStrike" kern="0" cap="none" spc="0" normalizeH="0" baseline="0" noProof="0">
                <a:ln>
                  <a:noFill/>
                </a:ln>
                <a:solidFill>
                  <a:srgbClr val="000000"/>
                </a:solidFill>
                <a:effectLst/>
                <a:uLnTx/>
                <a:uFillTx/>
                <a:latin typeface="Calibri"/>
                <a:cs typeface="Calibri"/>
                <a:sym typeface="Calibri"/>
              </a:rPr>
              <a:t>A</a:t>
            </a:r>
            <a:r>
              <a:rPr kumimoji="0" lang="en-US" sz="1900" b="1" i="0" u="none" strike="noStrike" kern="0" cap="none" spc="0" normalizeH="0" baseline="0" noProof="0">
                <a:ln>
                  <a:noFill/>
                </a:ln>
                <a:solidFill>
                  <a:srgbClr val="000000"/>
                </a:solidFill>
                <a:effectLst/>
                <a:uLnTx/>
                <a:uFillTx/>
                <a:latin typeface="Calibri"/>
                <a:cs typeface="Calibri"/>
                <a:sym typeface="Calibri"/>
              </a:rPr>
              <a:t> </a:t>
            </a:r>
            <a:r>
              <a:rPr kumimoji="0" lang="en-US" sz="1900" b="0" i="0" u="none" strike="noStrike" kern="0" cap="none" spc="0" normalizeH="0" baseline="0" noProof="0">
                <a:ln>
                  <a:noFill/>
                </a:ln>
                <a:solidFill>
                  <a:srgbClr val="000000"/>
                </a:solidFill>
                <a:effectLst/>
                <a:uLnTx/>
                <a:uFillTx/>
                <a:latin typeface="Calibri"/>
                <a:cs typeface="Calibri"/>
                <a:sym typeface="Calibri"/>
              </a:rPr>
              <a:t>frequent rider, opens the app to request a ride to work. Uber instantly matches her with Bob, whose current location and trajectory align with her needs.</a:t>
            </a:r>
          </a:p>
        </p:txBody>
      </p:sp>
      <p:sp>
        <p:nvSpPr>
          <p:cNvPr id="23" name="ZoneTexte 22">
            <a:extLst>
              <a:ext uri="{FF2B5EF4-FFF2-40B4-BE49-F238E27FC236}">
                <a16:creationId xmlns:a16="http://schemas.microsoft.com/office/drawing/2014/main" id="{7C49A67B-05D1-B71C-F9A6-E5A909CF1B1D}"/>
              </a:ext>
            </a:extLst>
          </p:cNvPr>
          <p:cNvSpPr txBox="1"/>
          <p:nvPr/>
        </p:nvSpPr>
        <p:spPr>
          <a:xfrm>
            <a:off x="7764361" y="2818774"/>
            <a:ext cx="4310265" cy="1417632"/>
          </a:xfrm>
          <a:prstGeom prst="rect">
            <a:avLst/>
          </a:prstGeom>
          <a:noFill/>
        </p:spPr>
        <p:txBody>
          <a:bodyPr wrap="square">
            <a:spAutoFit/>
          </a:bodyPr>
          <a:lstStyle/>
          <a:p>
            <a:pPr marR="0" lvl="0" algn="ctr" defTabSz="914400" rtl="0" eaLnBrk="1" fontAlgn="auto" latinLnBrk="0" hangingPunct="1">
              <a:lnSpc>
                <a:spcPct val="115000"/>
              </a:lnSpc>
              <a:spcBef>
                <a:spcPts val="0"/>
              </a:spcBef>
              <a:spcAft>
                <a:spcPts val="0"/>
              </a:spcAft>
              <a:buClr>
                <a:srgbClr val="000000"/>
              </a:buClr>
              <a:buSzPts val="1900"/>
              <a:tabLst/>
              <a:defRPr/>
            </a:pPr>
            <a:r>
              <a:rPr kumimoji="0" lang="en-US" sz="1900" b="0" i="0" u="none" strike="noStrike" kern="0" cap="none" spc="0" normalizeH="0" baseline="0" noProof="0">
                <a:ln>
                  <a:noFill/>
                </a:ln>
                <a:solidFill>
                  <a:srgbClr val="000000"/>
                </a:solidFill>
                <a:effectLst/>
                <a:uLnTx/>
                <a:uFillTx/>
                <a:latin typeface="Calibri"/>
                <a:cs typeface="Calibri"/>
                <a:sym typeface="Calibri"/>
              </a:rPr>
              <a:t>A driver who shares his real-time location and availability through the app. His routes adapt dynamically to meet passenger demand nearby.</a:t>
            </a:r>
          </a:p>
        </p:txBody>
      </p:sp>
      <p:sp>
        <p:nvSpPr>
          <p:cNvPr id="2" name="Google Shape;263;p22">
            <a:extLst>
              <a:ext uri="{FF2B5EF4-FFF2-40B4-BE49-F238E27FC236}">
                <a16:creationId xmlns:a16="http://schemas.microsoft.com/office/drawing/2014/main" id="{DA00CC38-ECF2-624B-F639-11964DF6CD0E}"/>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3141857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759EA737-F388-3FE6-A334-79E1ADAEBC65}"/>
            </a:ext>
          </a:extLst>
        </p:cNvPr>
        <p:cNvGrpSpPr/>
        <p:nvPr/>
      </p:nvGrpSpPr>
      <p:grpSpPr>
        <a:xfrm>
          <a:off x="0" y="0"/>
          <a:ext cx="0" cy="0"/>
          <a:chOff x="0" y="0"/>
          <a:chExt cx="0" cy="0"/>
        </a:xfrm>
      </p:grpSpPr>
      <p:sp>
        <p:nvSpPr>
          <p:cNvPr id="342" name="Google Shape;342;p30">
            <a:extLst>
              <a:ext uri="{FF2B5EF4-FFF2-40B4-BE49-F238E27FC236}">
                <a16:creationId xmlns:a16="http://schemas.microsoft.com/office/drawing/2014/main" id="{A8FD2CD7-3A1E-3F2C-23F4-E4FA5A63EA06}"/>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Motivating scenario</a:t>
            </a:r>
            <a:endParaRPr/>
          </a:p>
        </p:txBody>
      </p:sp>
      <p:sp>
        <p:nvSpPr>
          <p:cNvPr id="341" name="Google Shape;341;p30">
            <a:extLst>
              <a:ext uri="{FF2B5EF4-FFF2-40B4-BE49-F238E27FC236}">
                <a16:creationId xmlns:a16="http://schemas.microsoft.com/office/drawing/2014/main" id="{B5BBD849-393E-10AE-261E-1F27DA777562}"/>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None/>
            </a:pPr>
            <a:fld id="{00000000-1234-1234-1234-123412341234}" type="slidenum">
              <a:rPr lang="en-US"/>
              <a:t>12</a:t>
            </a:fld>
            <a:endParaRPr/>
          </a:p>
        </p:txBody>
      </p:sp>
      <p:pic>
        <p:nvPicPr>
          <p:cNvPr id="3" name="Google Shape;256;p22" title="206853.png">
            <a:extLst>
              <a:ext uri="{FF2B5EF4-FFF2-40B4-BE49-F238E27FC236}">
                <a16:creationId xmlns:a16="http://schemas.microsoft.com/office/drawing/2014/main" id="{E430B98C-D92E-EAAB-4722-44DB944A0C1B}"/>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4" name="Google Shape;257;p22" title="219969.png">
            <a:extLst>
              <a:ext uri="{FF2B5EF4-FFF2-40B4-BE49-F238E27FC236}">
                <a16:creationId xmlns:a16="http://schemas.microsoft.com/office/drawing/2014/main" id="{C066B6DD-CB6F-FFFE-6AD8-2B0D88DCF0B6}"/>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5" name="Google Shape;258;p22" title="9990667.png">
            <a:extLst>
              <a:ext uri="{FF2B5EF4-FFF2-40B4-BE49-F238E27FC236}">
                <a16:creationId xmlns:a16="http://schemas.microsoft.com/office/drawing/2014/main" id="{4D03C24D-041C-7405-63AF-ACAA98809888}"/>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6" name="Google Shape;259;p22">
            <a:extLst>
              <a:ext uri="{FF2B5EF4-FFF2-40B4-BE49-F238E27FC236}">
                <a16:creationId xmlns:a16="http://schemas.microsoft.com/office/drawing/2014/main" id="{2AF2AB2E-0063-05FD-61FB-91EB9EF89EAC}"/>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9" name="Google Shape;262;p22">
            <a:extLst>
              <a:ext uri="{FF2B5EF4-FFF2-40B4-BE49-F238E27FC236}">
                <a16:creationId xmlns:a16="http://schemas.microsoft.com/office/drawing/2014/main" id="{A47DC82A-8938-BF6A-A09B-1ACE50B45C85}"/>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10" name="Google Shape;263;p22">
            <a:extLst>
              <a:ext uri="{FF2B5EF4-FFF2-40B4-BE49-F238E27FC236}">
                <a16:creationId xmlns:a16="http://schemas.microsoft.com/office/drawing/2014/main" id="{D6449818-B87F-A00A-964B-3CB8C45AA0BF}"/>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sp>
        <p:nvSpPr>
          <p:cNvPr id="17" name="ZoneTexte 16">
            <a:extLst>
              <a:ext uri="{FF2B5EF4-FFF2-40B4-BE49-F238E27FC236}">
                <a16:creationId xmlns:a16="http://schemas.microsoft.com/office/drawing/2014/main" id="{7C0A0DA6-DCF1-522C-D4C0-315ADEE2B39A}"/>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18" name="Google Shape;259;p22">
            <a:extLst>
              <a:ext uri="{FF2B5EF4-FFF2-40B4-BE49-F238E27FC236}">
                <a16:creationId xmlns:a16="http://schemas.microsoft.com/office/drawing/2014/main" id="{805DCFF7-F31D-9D41-23A0-2544A7EA224B}"/>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9" name="Google Shape;262;p22">
            <a:extLst>
              <a:ext uri="{FF2B5EF4-FFF2-40B4-BE49-F238E27FC236}">
                <a16:creationId xmlns:a16="http://schemas.microsoft.com/office/drawing/2014/main" id="{1908D6B0-BEDA-52DD-2693-9660B9D37829}"/>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20" name="Google Shape;264;p22">
            <a:extLst>
              <a:ext uri="{FF2B5EF4-FFF2-40B4-BE49-F238E27FC236}">
                <a16:creationId xmlns:a16="http://schemas.microsoft.com/office/drawing/2014/main" id="{14765B07-22BB-21BB-9361-EBB48A6A6284}"/>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sp>
        <p:nvSpPr>
          <p:cNvPr id="22" name="ZoneTexte 21">
            <a:extLst>
              <a:ext uri="{FF2B5EF4-FFF2-40B4-BE49-F238E27FC236}">
                <a16:creationId xmlns:a16="http://schemas.microsoft.com/office/drawing/2014/main" id="{7B0800F9-3A1F-C387-EE48-F948D6A1DD4D}"/>
              </a:ext>
            </a:extLst>
          </p:cNvPr>
          <p:cNvSpPr txBox="1"/>
          <p:nvPr/>
        </p:nvSpPr>
        <p:spPr>
          <a:xfrm rot="-10800000" flipV="1">
            <a:off x="507098" y="2818178"/>
            <a:ext cx="3790503" cy="2090124"/>
          </a:xfrm>
          <a:prstGeom prst="rect">
            <a:avLst/>
          </a:prstGeom>
          <a:noFill/>
        </p:spPr>
        <p:txBody>
          <a:bodyPr wrap="square" lIns="91440" tIns="45720" rIns="91440" bIns="45720" anchor="t">
            <a:spAutoFit/>
          </a:bodyPr>
          <a:lstStyle/>
          <a:p>
            <a:pPr algn="ctr">
              <a:lnSpc>
                <a:spcPct val="114999"/>
              </a:lnSpc>
              <a:defRPr/>
            </a:pPr>
            <a:r>
              <a:rPr lang="en-US" sz="1900" b="1" dirty="0">
                <a:solidFill>
                  <a:srgbClr val="C00000"/>
                </a:solidFill>
                <a:latin typeface="Calibri"/>
                <a:ea typeface="Calibri"/>
                <a:cs typeface="Calibri"/>
                <a:sym typeface="Calibri"/>
              </a:rPr>
              <a:t>Privacy Concern</a:t>
            </a:r>
            <a:br>
              <a:rPr lang="en-US" sz="1900" b="1" dirty="0">
                <a:latin typeface="Calibri"/>
                <a:ea typeface="Calibri"/>
                <a:cs typeface="Calibri"/>
              </a:rPr>
            </a:br>
            <a:r>
              <a:rPr lang="en-US" sz="1900" dirty="0">
                <a:latin typeface="Calibri"/>
                <a:ea typeface="Calibri"/>
                <a:cs typeface="Calibri"/>
                <a:sym typeface="Calibri"/>
              </a:rPr>
              <a:t> Alice’s repeated evening rides form </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a </a:t>
            </a:r>
            <a:r>
              <a:rPr lang="en-US" sz="1900" dirty="0">
                <a:latin typeface="Calibri"/>
                <a:ea typeface="Calibri"/>
                <a:cs typeface="Calibri"/>
                <a:sym typeface="Calibri"/>
              </a:rPr>
              <a:t>recognizable pattern</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 </a:t>
            </a:r>
            <a:r>
              <a:rPr lang="en-US" sz="1900" dirty="0">
                <a:latin typeface="Calibri"/>
                <a:ea typeface="Calibri"/>
                <a:cs typeface="Calibri"/>
                <a:sym typeface="Calibri"/>
              </a:rPr>
              <a:t>This could expose </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her </a:t>
            </a:r>
            <a:r>
              <a:rPr lang="en-US" sz="1900" dirty="0">
                <a:latin typeface="Calibri"/>
                <a:ea typeface="Calibri"/>
                <a:cs typeface="Calibri"/>
                <a:sym typeface="Calibri"/>
              </a:rPr>
              <a:t>home location or habits, increasing </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her </a:t>
            </a:r>
            <a:r>
              <a:rPr lang="en-US" sz="1900" dirty="0">
                <a:latin typeface="Calibri"/>
                <a:ea typeface="Calibri"/>
                <a:cs typeface="Calibri"/>
                <a:sym typeface="Calibri"/>
              </a:rPr>
              <a:t>vulnerability if location data is misused</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a:t>
            </a:r>
            <a:endParaRPr lang="en-US" dirty="0">
              <a:latin typeface="Calibri"/>
              <a:ea typeface="Calibri"/>
            </a:endParaRPr>
          </a:p>
        </p:txBody>
      </p:sp>
    </p:spTree>
    <p:extLst>
      <p:ext uri="{BB962C8B-B14F-4D97-AF65-F5344CB8AC3E}">
        <p14:creationId xmlns:p14="http://schemas.microsoft.com/office/powerpoint/2010/main" val="3297091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0DE1725C-18BB-2EF4-A8B6-7E10ED1D4FD1}"/>
            </a:ext>
          </a:extLst>
        </p:cNvPr>
        <p:cNvGrpSpPr/>
        <p:nvPr/>
      </p:nvGrpSpPr>
      <p:grpSpPr>
        <a:xfrm>
          <a:off x="0" y="0"/>
          <a:ext cx="0" cy="0"/>
          <a:chOff x="0" y="0"/>
          <a:chExt cx="0" cy="0"/>
        </a:xfrm>
      </p:grpSpPr>
      <p:sp>
        <p:nvSpPr>
          <p:cNvPr id="342" name="Google Shape;342;p30">
            <a:extLst>
              <a:ext uri="{FF2B5EF4-FFF2-40B4-BE49-F238E27FC236}">
                <a16:creationId xmlns:a16="http://schemas.microsoft.com/office/drawing/2014/main" id="{3E90E532-AF4C-935C-7611-40821FAFE70B}"/>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Motivating scenario</a:t>
            </a:r>
            <a:endParaRPr/>
          </a:p>
        </p:txBody>
      </p:sp>
      <p:sp>
        <p:nvSpPr>
          <p:cNvPr id="341" name="Google Shape;341;p30">
            <a:extLst>
              <a:ext uri="{FF2B5EF4-FFF2-40B4-BE49-F238E27FC236}">
                <a16:creationId xmlns:a16="http://schemas.microsoft.com/office/drawing/2014/main" id="{E33F0C8A-4FE1-385F-519C-2AE74BD4B6E6}"/>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None/>
            </a:pPr>
            <a:fld id="{00000000-1234-1234-1234-123412341234}" type="slidenum">
              <a:rPr lang="en-US"/>
              <a:t>13</a:t>
            </a:fld>
            <a:endParaRPr/>
          </a:p>
        </p:txBody>
      </p:sp>
      <p:pic>
        <p:nvPicPr>
          <p:cNvPr id="3" name="Google Shape;256;p22" title="206853.png">
            <a:extLst>
              <a:ext uri="{FF2B5EF4-FFF2-40B4-BE49-F238E27FC236}">
                <a16:creationId xmlns:a16="http://schemas.microsoft.com/office/drawing/2014/main" id="{EB79FE3B-80BE-171E-C981-4F5B3C60A64D}"/>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4" name="Google Shape;257;p22" title="219969.png">
            <a:extLst>
              <a:ext uri="{FF2B5EF4-FFF2-40B4-BE49-F238E27FC236}">
                <a16:creationId xmlns:a16="http://schemas.microsoft.com/office/drawing/2014/main" id="{1E00F970-9A63-B523-99BD-B49E2306616C}"/>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5" name="Google Shape;258;p22" title="9990667.png">
            <a:extLst>
              <a:ext uri="{FF2B5EF4-FFF2-40B4-BE49-F238E27FC236}">
                <a16:creationId xmlns:a16="http://schemas.microsoft.com/office/drawing/2014/main" id="{A96E3884-1E46-5661-5494-D330B5FB7409}"/>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6" name="Google Shape;259;p22">
            <a:extLst>
              <a:ext uri="{FF2B5EF4-FFF2-40B4-BE49-F238E27FC236}">
                <a16:creationId xmlns:a16="http://schemas.microsoft.com/office/drawing/2014/main" id="{0CBA3003-8915-C208-FA5B-33E9A160DFB2}"/>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9" name="Google Shape;262;p22">
            <a:extLst>
              <a:ext uri="{FF2B5EF4-FFF2-40B4-BE49-F238E27FC236}">
                <a16:creationId xmlns:a16="http://schemas.microsoft.com/office/drawing/2014/main" id="{D040ABA3-5505-F050-528C-AB6A884C6E9B}"/>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10" name="Google Shape;263;p22">
            <a:extLst>
              <a:ext uri="{FF2B5EF4-FFF2-40B4-BE49-F238E27FC236}">
                <a16:creationId xmlns:a16="http://schemas.microsoft.com/office/drawing/2014/main" id="{7741E096-28F7-9197-BE53-79A047A071A1}"/>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sp>
        <p:nvSpPr>
          <p:cNvPr id="17" name="ZoneTexte 16">
            <a:extLst>
              <a:ext uri="{FF2B5EF4-FFF2-40B4-BE49-F238E27FC236}">
                <a16:creationId xmlns:a16="http://schemas.microsoft.com/office/drawing/2014/main" id="{1E1DE9EA-0C5D-AA1C-2EA2-353CEB487F2E}"/>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18" name="Google Shape;259;p22">
            <a:extLst>
              <a:ext uri="{FF2B5EF4-FFF2-40B4-BE49-F238E27FC236}">
                <a16:creationId xmlns:a16="http://schemas.microsoft.com/office/drawing/2014/main" id="{14112D48-348C-A863-2CB1-3B0119CA2C7E}"/>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9" name="Google Shape;262;p22">
            <a:extLst>
              <a:ext uri="{FF2B5EF4-FFF2-40B4-BE49-F238E27FC236}">
                <a16:creationId xmlns:a16="http://schemas.microsoft.com/office/drawing/2014/main" id="{59A32C77-DEFB-8414-FAF2-9251F6C3C39F}"/>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20" name="Google Shape;264;p22">
            <a:extLst>
              <a:ext uri="{FF2B5EF4-FFF2-40B4-BE49-F238E27FC236}">
                <a16:creationId xmlns:a16="http://schemas.microsoft.com/office/drawing/2014/main" id="{50EA46A5-17B0-A11C-E3B3-E66C9B89523E}"/>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sp>
        <p:nvSpPr>
          <p:cNvPr id="23" name="ZoneTexte 22">
            <a:extLst>
              <a:ext uri="{FF2B5EF4-FFF2-40B4-BE49-F238E27FC236}">
                <a16:creationId xmlns:a16="http://schemas.microsoft.com/office/drawing/2014/main" id="{F569AF74-D586-9EF8-D7F8-25A7B932BED6}"/>
              </a:ext>
            </a:extLst>
          </p:cNvPr>
          <p:cNvSpPr txBox="1"/>
          <p:nvPr/>
        </p:nvSpPr>
        <p:spPr>
          <a:xfrm>
            <a:off x="7764361" y="2818774"/>
            <a:ext cx="4310265" cy="1751954"/>
          </a:xfrm>
          <a:prstGeom prst="rect">
            <a:avLst/>
          </a:prstGeom>
          <a:noFill/>
        </p:spPr>
        <p:txBody>
          <a:bodyPr wrap="square" lIns="91440" tIns="45720" rIns="91440" bIns="45720" anchor="t">
            <a:spAutoFit/>
          </a:bodyPr>
          <a:lstStyle/>
          <a:p>
            <a:pPr algn="ctr">
              <a:lnSpc>
                <a:spcPct val="114999"/>
              </a:lnSpc>
              <a:defRPr/>
            </a:pPr>
            <a:r>
              <a:rPr lang="en-US" sz="1900" b="1" dirty="0">
                <a:solidFill>
                  <a:srgbClr val="C00000"/>
                </a:solidFill>
                <a:latin typeface="Calibri"/>
                <a:ea typeface="Calibri"/>
                <a:cs typeface="Calibri"/>
                <a:sym typeface="Calibri"/>
              </a:rPr>
              <a:t>Privacy Concern</a:t>
            </a:r>
            <a:br>
              <a:rPr lang="en-US" sz="1900" b="1" dirty="0">
                <a:latin typeface="Calibri"/>
                <a:ea typeface="Calibri"/>
                <a:cs typeface="Calibri"/>
              </a:rPr>
            </a:br>
            <a:r>
              <a:rPr lang="en-US" sz="1900" dirty="0">
                <a:latin typeface="Calibri"/>
                <a:ea typeface="Calibri"/>
                <a:cs typeface="Calibri"/>
                <a:sym typeface="Calibri"/>
              </a:rPr>
              <a:t> Bob’s work data is constantly collected </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and </a:t>
            </a:r>
            <a:r>
              <a:rPr lang="en-US" sz="1900" dirty="0">
                <a:latin typeface="Calibri"/>
                <a:ea typeface="Calibri"/>
                <a:cs typeface="Calibri"/>
                <a:sym typeface="Calibri"/>
              </a:rPr>
              <a:t>evaluated</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 </a:t>
            </a:r>
            <a:r>
              <a:rPr lang="en-US" sz="1900" dirty="0">
                <a:latin typeface="Calibri"/>
                <a:ea typeface="Calibri"/>
                <a:cs typeface="Calibri"/>
                <a:sym typeface="Calibri"/>
              </a:rPr>
              <a:t>He fears being monitored, scored, or restricted without transparency or consent</a:t>
            </a:r>
            <a:r>
              <a:rPr kumimoji="0" lang="en-US" sz="1900" i="0" u="none" strike="noStrike" kern="0" cap="none" spc="0" normalizeH="0" baseline="0" noProof="0" dirty="0">
                <a:ln>
                  <a:noFill/>
                </a:ln>
                <a:solidFill>
                  <a:srgbClr val="000000"/>
                </a:solidFill>
                <a:effectLst/>
                <a:uLnTx/>
                <a:uFillTx/>
                <a:latin typeface="Calibri"/>
                <a:ea typeface="Calibri"/>
                <a:cs typeface="Calibri"/>
                <a:sym typeface="Calibri"/>
              </a:rPr>
              <a:t>.</a:t>
            </a:r>
            <a:endParaRPr lang="en-US" dirty="0">
              <a:ea typeface="Calibri"/>
              <a:sym typeface="Calibri"/>
            </a:endParaRPr>
          </a:p>
        </p:txBody>
      </p:sp>
    </p:spTree>
    <p:extLst>
      <p:ext uri="{BB962C8B-B14F-4D97-AF65-F5344CB8AC3E}">
        <p14:creationId xmlns:p14="http://schemas.microsoft.com/office/powerpoint/2010/main" val="2526253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31"/>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Motivating scenario</a:t>
            </a:r>
            <a:endParaRPr/>
          </a:p>
        </p:txBody>
      </p:sp>
      <p:sp>
        <p:nvSpPr>
          <p:cNvPr id="352" name="Google Shape;352;p31"/>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14</a:t>
            </a:fld>
            <a:endParaRPr/>
          </a:p>
        </p:txBody>
      </p:sp>
      <p:pic>
        <p:nvPicPr>
          <p:cNvPr id="372" name="Google Shape;372;p31" descr="Image 44"/>
          <p:cNvPicPr preferRelativeResize="0"/>
          <p:nvPr/>
        </p:nvPicPr>
        <p:blipFill rotWithShape="1">
          <a:blip r:embed="rId3">
            <a:alphaModFix/>
          </a:blip>
          <a:srcRect/>
          <a:stretch/>
        </p:blipFill>
        <p:spPr>
          <a:xfrm>
            <a:off x="6290587" y="2538038"/>
            <a:ext cx="829275" cy="829300"/>
          </a:xfrm>
          <a:prstGeom prst="rect">
            <a:avLst/>
          </a:prstGeom>
          <a:noFill/>
          <a:ln>
            <a:noFill/>
          </a:ln>
        </p:spPr>
      </p:pic>
      <p:pic>
        <p:nvPicPr>
          <p:cNvPr id="373" name="Google Shape;373;p31" title="4228171.png"/>
          <p:cNvPicPr preferRelativeResize="0"/>
          <p:nvPr/>
        </p:nvPicPr>
        <p:blipFill>
          <a:blip r:embed="rId4">
            <a:alphaModFix/>
          </a:blip>
          <a:stretch>
            <a:fillRect/>
          </a:stretch>
        </p:blipFill>
        <p:spPr>
          <a:xfrm>
            <a:off x="5771884" y="3346537"/>
            <a:ext cx="981300" cy="981300"/>
          </a:xfrm>
          <a:prstGeom prst="rect">
            <a:avLst/>
          </a:prstGeom>
          <a:noFill/>
          <a:ln>
            <a:noFill/>
          </a:ln>
        </p:spPr>
      </p:pic>
      <p:cxnSp>
        <p:nvCxnSpPr>
          <p:cNvPr id="374" name="Google Shape;374;p31"/>
          <p:cNvCxnSpPr>
            <a:cxnSpLocks/>
          </p:cNvCxnSpPr>
          <p:nvPr/>
        </p:nvCxnSpPr>
        <p:spPr>
          <a:xfrm flipV="1">
            <a:off x="6206903" y="2630516"/>
            <a:ext cx="0" cy="617563"/>
          </a:xfrm>
          <a:prstGeom prst="straightConnector1">
            <a:avLst/>
          </a:prstGeom>
          <a:noFill/>
          <a:ln w="19050" cap="flat" cmpd="sng">
            <a:solidFill>
              <a:schemeClr val="dk1"/>
            </a:solidFill>
            <a:prstDash val="dash"/>
            <a:round/>
            <a:headEnd type="none" w="med" len="med"/>
            <a:tailEnd type="triangle" w="med" len="med"/>
          </a:ln>
        </p:spPr>
      </p:cxnSp>
      <p:sp>
        <p:nvSpPr>
          <p:cNvPr id="376" name="Google Shape;376;p31"/>
          <p:cNvSpPr txBox="1"/>
          <p:nvPr/>
        </p:nvSpPr>
        <p:spPr>
          <a:xfrm>
            <a:off x="4244657" y="4236729"/>
            <a:ext cx="4035754" cy="161425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dirty="0">
                <a:solidFill>
                  <a:srgbClr val="FF0000"/>
                </a:solidFill>
                <a:latin typeface="Calibri"/>
                <a:ea typeface="Calibri"/>
                <a:cs typeface="Calibri"/>
                <a:sym typeface="Calibri"/>
              </a:rPr>
              <a:t>Oscar</a:t>
            </a:r>
          </a:p>
          <a:p>
            <a:pPr marL="0" lvl="0" indent="0" algn="ctr" rtl="0">
              <a:lnSpc>
                <a:spcPct val="115000"/>
              </a:lnSpc>
              <a:spcBef>
                <a:spcPts val="1200"/>
              </a:spcBef>
              <a:spcAft>
                <a:spcPts val="1200"/>
              </a:spcAft>
              <a:buNone/>
            </a:pPr>
            <a:r>
              <a:rPr lang="en-US" sz="1600" dirty="0">
                <a:solidFill>
                  <a:schemeClr val="dk1"/>
                </a:solidFill>
                <a:latin typeface="Calibri"/>
                <a:ea typeface="Calibri"/>
                <a:cs typeface="Calibri"/>
                <a:sym typeface="Calibri"/>
              </a:rPr>
              <a:t>An internal employee / an external hacker, secretly exploits Uber’s vulnerabilities…</a:t>
            </a:r>
            <a:endParaRPr sz="1600" dirty="0">
              <a:solidFill>
                <a:srgbClr val="FF0000"/>
              </a:solidFill>
              <a:latin typeface="Calibri"/>
              <a:ea typeface="Calibri"/>
              <a:cs typeface="Calibri"/>
              <a:sym typeface="Calibri"/>
            </a:endParaRPr>
          </a:p>
        </p:txBody>
      </p:sp>
      <p:pic>
        <p:nvPicPr>
          <p:cNvPr id="2" name="Google Shape;256;p22" title="206853.png">
            <a:extLst>
              <a:ext uri="{FF2B5EF4-FFF2-40B4-BE49-F238E27FC236}">
                <a16:creationId xmlns:a16="http://schemas.microsoft.com/office/drawing/2014/main" id="{9F437151-0FF5-24BD-26F5-C1E41BA75386}"/>
              </a:ext>
            </a:extLst>
          </p:cNvPr>
          <p:cNvPicPr preferRelativeResize="0"/>
          <p:nvPr/>
        </p:nvPicPr>
        <p:blipFill>
          <a:blip r:embed="rId5">
            <a:alphaModFix/>
          </a:blip>
          <a:stretch>
            <a:fillRect/>
          </a:stretch>
        </p:blipFill>
        <p:spPr>
          <a:xfrm>
            <a:off x="9143391" y="1332423"/>
            <a:ext cx="1218450" cy="1218450"/>
          </a:xfrm>
          <a:prstGeom prst="rect">
            <a:avLst/>
          </a:prstGeom>
          <a:noFill/>
          <a:ln>
            <a:noFill/>
          </a:ln>
        </p:spPr>
      </p:pic>
      <p:pic>
        <p:nvPicPr>
          <p:cNvPr id="3" name="Google Shape;257;p22" title="219969.png">
            <a:extLst>
              <a:ext uri="{FF2B5EF4-FFF2-40B4-BE49-F238E27FC236}">
                <a16:creationId xmlns:a16="http://schemas.microsoft.com/office/drawing/2014/main" id="{6740F795-BC79-2D17-367E-5B9D87471C84}"/>
              </a:ext>
            </a:extLst>
          </p:cNvPr>
          <p:cNvPicPr preferRelativeResize="0"/>
          <p:nvPr/>
        </p:nvPicPr>
        <p:blipFill>
          <a:blip r:embed="rId6">
            <a:alphaModFix/>
          </a:blip>
          <a:stretch>
            <a:fillRect/>
          </a:stretch>
        </p:blipFill>
        <p:spPr>
          <a:xfrm>
            <a:off x="1830172" y="1332436"/>
            <a:ext cx="1218437" cy="1218437"/>
          </a:xfrm>
          <a:prstGeom prst="rect">
            <a:avLst/>
          </a:prstGeom>
          <a:noFill/>
          <a:ln>
            <a:noFill/>
          </a:ln>
        </p:spPr>
      </p:pic>
      <p:pic>
        <p:nvPicPr>
          <p:cNvPr id="4" name="Google Shape;258;p22" title="9990667.png">
            <a:extLst>
              <a:ext uri="{FF2B5EF4-FFF2-40B4-BE49-F238E27FC236}">
                <a16:creationId xmlns:a16="http://schemas.microsoft.com/office/drawing/2014/main" id="{303D0411-E8CD-EC2C-D1D0-7BA7E9461048}"/>
              </a:ext>
            </a:extLst>
          </p:cNvPr>
          <p:cNvPicPr preferRelativeResize="0"/>
          <p:nvPr/>
        </p:nvPicPr>
        <p:blipFill>
          <a:blip r:embed="rId7">
            <a:alphaModFix/>
          </a:blip>
          <a:stretch>
            <a:fillRect/>
          </a:stretch>
        </p:blipFill>
        <p:spPr>
          <a:xfrm>
            <a:off x="5486775" y="1412066"/>
            <a:ext cx="1218450" cy="1218450"/>
          </a:xfrm>
          <a:prstGeom prst="rect">
            <a:avLst/>
          </a:prstGeom>
          <a:noFill/>
          <a:ln>
            <a:noFill/>
          </a:ln>
        </p:spPr>
      </p:pic>
      <p:cxnSp>
        <p:nvCxnSpPr>
          <p:cNvPr id="5" name="Google Shape;259;p22">
            <a:extLst>
              <a:ext uri="{FF2B5EF4-FFF2-40B4-BE49-F238E27FC236}">
                <a16:creationId xmlns:a16="http://schemas.microsoft.com/office/drawing/2014/main" id="{63154832-AC49-2F00-7CA8-B69EC23C3BE0}"/>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6" name="Google Shape;262;p22">
            <a:extLst>
              <a:ext uri="{FF2B5EF4-FFF2-40B4-BE49-F238E27FC236}">
                <a16:creationId xmlns:a16="http://schemas.microsoft.com/office/drawing/2014/main" id="{E898E537-26C1-7C58-3FAA-4A43173E24BC}"/>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8" name="ZoneTexte 7">
            <a:extLst>
              <a:ext uri="{FF2B5EF4-FFF2-40B4-BE49-F238E27FC236}">
                <a16:creationId xmlns:a16="http://schemas.microsoft.com/office/drawing/2014/main" id="{380A0CEF-8D99-27F5-056C-77B7B80CF965}"/>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9" name="Google Shape;259;p22">
            <a:extLst>
              <a:ext uri="{FF2B5EF4-FFF2-40B4-BE49-F238E27FC236}">
                <a16:creationId xmlns:a16="http://schemas.microsoft.com/office/drawing/2014/main" id="{96C392BB-27CC-E519-85FE-24B3FC48768E}"/>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0" name="Google Shape;262;p22">
            <a:extLst>
              <a:ext uri="{FF2B5EF4-FFF2-40B4-BE49-F238E27FC236}">
                <a16:creationId xmlns:a16="http://schemas.microsoft.com/office/drawing/2014/main" id="{364FEA49-B88E-CA91-4D6C-704F8F250117}"/>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1" name="Google Shape;264;p22">
            <a:extLst>
              <a:ext uri="{FF2B5EF4-FFF2-40B4-BE49-F238E27FC236}">
                <a16:creationId xmlns:a16="http://schemas.microsoft.com/office/drawing/2014/main" id="{67903750-C2EC-0AF8-F1A0-E1CDB02247B5}"/>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sp>
        <p:nvSpPr>
          <p:cNvPr id="13" name="Bulle rectangulaire à coins arrondis 12">
            <a:extLst>
              <a:ext uri="{FF2B5EF4-FFF2-40B4-BE49-F238E27FC236}">
                <a16:creationId xmlns:a16="http://schemas.microsoft.com/office/drawing/2014/main" id="{94AEFAE8-1339-3810-6726-C4D7121A4E0B}"/>
              </a:ext>
            </a:extLst>
          </p:cNvPr>
          <p:cNvSpPr/>
          <p:nvPr/>
        </p:nvSpPr>
        <p:spPr>
          <a:xfrm>
            <a:off x="8280410" y="3098991"/>
            <a:ext cx="3682917" cy="2926226"/>
          </a:xfrm>
          <a:prstGeom prst="wedgeRoundRectCallout">
            <a:avLst>
              <a:gd name="adj1" fmla="val -88375"/>
              <a:gd name="adj2" fmla="val -2091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0" algn="l" rtl="0">
              <a:lnSpc>
                <a:spcPct val="150000"/>
              </a:lnSpc>
              <a:spcBef>
                <a:spcPts val="120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Blackmail</a:t>
            </a:r>
            <a:r>
              <a:rPr lang="en-US">
                <a:solidFill>
                  <a:schemeClr val="dk1"/>
                </a:solidFill>
                <a:latin typeface="Calibri"/>
                <a:ea typeface="Calibri"/>
                <a:cs typeface="Calibri"/>
                <a:sym typeface="Calibri"/>
              </a:rPr>
              <a:t>: Uses private location data (e.g., clinic visits) to extort</a:t>
            </a:r>
          </a:p>
          <a:p>
            <a:pPr marL="457200" lvl="0" indent="-317500" algn="l" rtl="0">
              <a:lnSpc>
                <a:spcPct val="150000"/>
              </a:lnSpc>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Stalking/Harassment</a:t>
            </a:r>
            <a:r>
              <a:rPr lang="en-US">
                <a:solidFill>
                  <a:schemeClr val="dk1"/>
                </a:solidFill>
                <a:latin typeface="Calibri"/>
                <a:ea typeface="Calibri"/>
                <a:cs typeface="Calibri"/>
                <a:sym typeface="Calibri"/>
              </a:rPr>
              <a:t>: Predicts and follows their movements</a:t>
            </a:r>
          </a:p>
          <a:p>
            <a:pPr marL="457200" lvl="0" indent="-317500" algn="l" rtl="0">
              <a:lnSpc>
                <a:spcPct val="150000"/>
              </a:lnSpc>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Commercial Exploitation</a:t>
            </a:r>
            <a:r>
              <a:rPr lang="en-US">
                <a:solidFill>
                  <a:schemeClr val="dk1"/>
                </a:solidFill>
                <a:latin typeface="Calibri"/>
                <a:ea typeface="Calibri"/>
                <a:cs typeface="Calibri"/>
                <a:sym typeface="Calibri"/>
              </a:rPr>
              <a:t>: Sells data to advertisers or third parties</a:t>
            </a:r>
          </a:p>
          <a:p>
            <a:pPr marL="457200" lvl="0" indent="-317500" algn="l" rtl="0">
              <a:lnSpc>
                <a:spcPct val="150000"/>
              </a:lnSpc>
              <a:spcBef>
                <a:spcPts val="0"/>
              </a:spcBef>
              <a:spcAft>
                <a:spcPts val="0"/>
              </a:spcAft>
              <a:buClr>
                <a:schemeClr val="dk1"/>
              </a:buClr>
              <a:buSzPts val="1400"/>
              <a:buFont typeface="Calibri"/>
              <a:buChar char="●"/>
            </a:pPr>
            <a:r>
              <a:rPr lang="en-US" b="1">
                <a:solidFill>
                  <a:schemeClr val="dk1"/>
                </a:solidFill>
                <a:latin typeface="Calibri"/>
                <a:ea typeface="Calibri"/>
                <a:cs typeface="Calibri"/>
                <a:sym typeface="Calibri"/>
              </a:rPr>
              <a:t>Routine Exposure</a:t>
            </a:r>
            <a:r>
              <a:rPr lang="en-US">
                <a:solidFill>
                  <a:schemeClr val="dk1"/>
                </a:solidFill>
                <a:latin typeface="Calibri"/>
                <a:ea typeface="Calibri"/>
                <a:cs typeface="Calibri"/>
                <a:sym typeface="Calibri"/>
              </a:rPr>
              <a:t>: Reveals work hours and personal habits</a:t>
            </a:r>
            <a:endParaRPr lang="en-US">
              <a:solidFill>
                <a:srgbClr val="222222"/>
              </a:solidFill>
              <a:highlight>
                <a:srgbClr val="FFFFFF"/>
              </a:highlight>
              <a:latin typeface="Calibri"/>
              <a:ea typeface="Calibri"/>
              <a:cs typeface="Calibri"/>
              <a:sym typeface="Calibri"/>
            </a:endParaRPr>
          </a:p>
        </p:txBody>
      </p:sp>
      <p:sp>
        <p:nvSpPr>
          <p:cNvPr id="12" name="Google Shape;263;p22">
            <a:extLst>
              <a:ext uri="{FF2B5EF4-FFF2-40B4-BE49-F238E27FC236}">
                <a16:creationId xmlns:a16="http://schemas.microsoft.com/office/drawing/2014/main" id="{17E7A97D-0C50-6F77-2E21-BE63788FC7AF}"/>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258846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E3CC4EE4-AE73-F90C-A9FA-174429C64383}"/>
            </a:ext>
          </a:extLst>
        </p:cNvPr>
        <p:cNvGrpSpPr/>
        <p:nvPr/>
      </p:nvGrpSpPr>
      <p:grpSpPr>
        <a:xfrm>
          <a:off x="0" y="0"/>
          <a:ext cx="0" cy="0"/>
          <a:chOff x="0" y="0"/>
          <a:chExt cx="0" cy="0"/>
        </a:xfrm>
      </p:grpSpPr>
      <p:sp>
        <p:nvSpPr>
          <p:cNvPr id="353" name="Google Shape;353;p31">
            <a:extLst>
              <a:ext uri="{FF2B5EF4-FFF2-40B4-BE49-F238E27FC236}">
                <a16:creationId xmlns:a16="http://schemas.microsoft.com/office/drawing/2014/main" id="{F5EDBA85-C99A-2E26-BA17-4F11B840B3A7}"/>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Motivating scenario</a:t>
            </a:r>
            <a:endParaRPr/>
          </a:p>
        </p:txBody>
      </p:sp>
      <p:sp>
        <p:nvSpPr>
          <p:cNvPr id="14" name="Google Shape;343;p30">
            <a:extLst>
              <a:ext uri="{FF2B5EF4-FFF2-40B4-BE49-F238E27FC236}">
                <a16:creationId xmlns:a16="http://schemas.microsoft.com/office/drawing/2014/main" id="{E0C2AB80-A6F0-5F7E-53C1-8C54C0F880AE}"/>
              </a:ext>
            </a:extLst>
          </p:cNvPr>
          <p:cNvSpPr txBox="1">
            <a:spLocks noGrp="1"/>
          </p:cNvSpPr>
          <p:nvPr>
            <p:ph type="body" idx="1"/>
          </p:nvPr>
        </p:nvSpPr>
        <p:spPr>
          <a:prstGeom prst="rect">
            <a:avLst/>
          </a:prstGeom>
          <a:noFill/>
          <a:ln>
            <a:noFill/>
          </a:ln>
        </p:spPr>
        <p:txBody>
          <a:bodyPr spcFirstLastPara="1" wrap="square" lIns="45700" tIns="45700" rIns="45700" bIns="45700" anchor="t" anchorCtr="0">
            <a:noAutofit/>
          </a:bodyPr>
          <a:lstStyle/>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r>
              <a:rPr lang="en-US" b="1" i="1" dirty="0">
                <a:solidFill>
                  <a:srgbClr val="FF0000"/>
                </a:solidFill>
                <a:latin typeface="Calibri"/>
                <a:ea typeface="Calibri"/>
                <a:cs typeface="Calibri"/>
                <a:sym typeface="Calibri"/>
              </a:rPr>
              <a:t>Where to protect data?</a:t>
            </a:r>
          </a:p>
        </p:txBody>
      </p:sp>
      <p:sp>
        <p:nvSpPr>
          <p:cNvPr id="352" name="Google Shape;352;p31">
            <a:extLst>
              <a:ext uri="{FF2B5EF4-FFF2-40B4-BE49-F238E27FC236}">
                <a16:creationId xmlns:a16="http://schemas.microsoft.com/office/drawing/2014/main" id="{66C95485-C6DB-BF57-DE05-2D5583CE0E51}"/>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15</a:t>
            </a:fld>
            <a:endParaRPr/>
          </a:p>
        </p:txBody>
      </p:sp>
      <p:pic>
        <p:nvPicPr>
          <p:cNvPr id="2" name="Google Shape;256;p22" title="206853.png">
            <a:extLst>
              <a:ext uri="{FF2B5EF4-FFF2-40B4-BE49-F238E27FC236}">
                <a16:creationId xmlns:a16="http://schemas.microsoft.com/office/drawing/2014/main" id="{7B615AD8-7F74-89D1-C729-3FD3FD8BFCF0}"/>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3" name="Google Shape;257;p22" title="219969.png">
            <a:extLst>
              <a:ext uri="{FF2B5EF4-FFF2-40B4-BE49-F238E27FC236}">
                <a16:creationId xmlns:a16="http://schemas.microsoft.com/office/drawing/2014/main" id="{30FEB054-EDFA-E74C-C0A4-C73930CE6801}"/>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4" name="Google Shape;258;p22" title="9990667.png">
            <a:extLst>
              <a:ext uri="{FF2B5EF4-FFF2-40B4-BE49-F238E27FC236}">
                <a16:creationId xmlns:a16="http://schemas.microsoft.com/office/drawing/2014/main" id="{7E35A32B-2DC0-562B-C162-4EF2CEDF1E14}"/>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5" name="Google Shape;259;p22">
            <a:extLst>
              <a:ext uri="{FF2B5EF4-FFF2-40B4-BE49-F238E27FC236}">
                <a16:creationId xmlns:a16="http://schemas.microsoft.com/office/drawing/2014/main" id="{A6662C80-2FB6-12FD-767F-F5921C727513}"/>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6" name="Google Shape;262;p22">
            <a:extLst>
              <a:ext uri="{FF2B5EF4-FFF2-40B4-BE49-F238E27FC236}">
                <a16:creationId xmlns:a16="http://schemas.microsoft.com/office/drawing/2014/main" id="{85D5CE0E-7C8E-F1CA-EA0F-48BB42DEA359}"/>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8" name="ZoneTexte 7">
            <a:extLst>
              <a:ext uri="{FF2B5EF4-FFF2-40B4-BE49-F238E27FC236}">
                <a16:creationId xmlns:a16="http://schemas.microsoft.com/office/drawing/2014/main" id="{E6B3B7DE-2B99-698C-BF3A-F48E591B396B}"/>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9" name="Google Shape;259;p22">
            <a:extLst>
              <a:ext uri="{FF2B5EF4-FFF2-40B4-BE49-F238E27FC236}">
                <a16:creationId xmlns:a16="http://schemas.microsoft.com/office/drawing/2014/main" id="{4704E8E8-9CEA-9CB8-2DC0-6BC7B94FE7F4}"/>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0" name="Google Shape;262;p22">
            <a:extLst>
              <a:ext uri="{FF2B5EF4-FFF2-40B4-BE49-F238E27FC236}">
                <a16:creationId xmlns:a16="http://schemas.microsoft.com/office/drawing/2014/main" id="{ACE9D353-080B-8395-10DF-38E5369F5408}"/>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1" name="Google Shape;264;p22">
            <a:extLst>
              <a:ext uri="{FF2B5EF4-FFF2-40B4-BE49-F238E27FC236}">
                <a16:creationId xmlns:a16="http://schemas.microsoft.com/office/drawing/2014/main" id="{852DD010-237C-3D24-3E4C-8883286AC746}"/>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cxnSp>
        <p:nvCxnSpPr>
          <p:cNvPr id="13" name="Connecteur droit avec flèche 12">
            <a:extLst>
              <a:ext uri="{FF2B5EF4-FFF2-40B4-BE49-F238E27FC236}">
                <a16:creationId xmlns:a16="http://schemas.microsoft.com/office/drawing/2014/main" id="{C9F1C733-938B-C8DC-8766-3C6C35AB8971}"/>
              </a:ext>
            </a:extLst>
          </p:cNvPr>
          <p:cNvCxnSpPr/>
          <p:nvPr/>
        </p:nvCxnSpPr>
        <p:spPr>
          <a:xfrm flipV="1">
            <a:off x="6083474" y="2755726"/>
            <a:ext cx="0" cy="24425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263;p22">
            <a:extLst>
              <a:ext uri="{FF2B5EF4-FFF2-40B4-BE49-F238E27FC236}">
                <a16:creationId xmlns:a16="http://schemas.microsoft.com/office/drawing/2014/main" id="{716FF039-F943-39E2-F219-77CAC7C6D94D}"/>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cxnSp>
        <p:nvCxnSpPr>
          <p:cNvPr id="15" name="Connecteur droit avec flèche 14">
            <a:extLst>
              <a:ext uri="{FF2B5EF4-FFF2-40B4-BE49-F238E27FC236}">
                <a16:creationId xmlns:a16="http://schemas.microsoft.com/office/drawing/2014/main" id="{486397A5-33EC-C288-31EB-903727FD42AE}"/>
              </a:ext>
            </a:extLst>
          </p:cNvPr>
          <p:cNvCxnSpPr>
            <a:cxnSpLocks/>
            <a:endCxn id="12" idx="2"/>
          </p:cNvCxnSpPr>
          <p:nvPr/>
        </p:nvCxnSpPr>
        <p:spPr>
          <a:xfrm flipH="1" flipV="1">
            <a:off x="2379962" y="3098991"/>
            <a:ext cx="2712912" cy="20993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F0E1D43-05D6-3BE8-DD1C-BDCED5F0906F}"/>
              </a:ext>
            </a:extLst>
          </p:cNvPr>
          <p:cNvCxnSpPr>
            <a:cxnSpLocks/>
            <a:endCxn id="11" idx="2"/>
          </p:cNvCxnSpPr>
          <p:nvPr/>
        </p:nvCxnSpPr>
        <p:spPr>
          <a:xfrm flipV="1">
            <a:off x="7074075" y="3081852"/>
            <a:ext cx="2678535" cy="21164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7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34C546BE-F5A5-19F8-67A2-A19825372DDA}"/>
            </a:ext>
          </a:extLst>
        </p:cNvPr>
        <p:cNvGrpSpPr/>
        <p:nvPr/>
      </p:nvGrpSpPr>
      <p:grpSpPr>
        <a:xfrm>
          <a:off x="0" y="0"/>
          <a:ext cx="0" cy="0"/>
          <a:chOff x="0" y="0"/>
          <a:chExt cx="0" cy="0"/>
        </a:xfrm>
      </p:grpSpPr>
      <p:sp>
        <p:nvSpPr>
          <p:cNvPr id="353" name="Google Shape;353;p31">
            <a:extLst>
              <a:ext uri="{FF2B5EF4-FFF2-40B4-BE49-F238E27FC236}">
                <a16:creationId xmlns:a16="http://schemas.microsoft.com/office/drawing/2014/main" id="{08D7E01C-4D9A-3119-B6C4-25A71AEAA507}"/>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Motivating scenario</a:t>
            </a:r>
            <a:endParaRPr/>
          </a:p>
        </p:txBody>
      </p:sp>
      <p:sp>
        <p:nvSpPr>
          <p:cNvPr id="14" name="Google Shape;343;p30">
            <a:extLst>
              <a:ext uri="{FF2B5EF4-FFF2-40B4-BE49-F238E27FC236}">
                <a16:creationId xmlns:a16="http://schemas.microsoft.com/office/drawing/2014/main" id="{77565D82-7B93-7BBD-8E3B-AAFE600AE220}"/>
              </a:ext>
            </a:extLst>
          </p:cNvPr>
          <p:cNvSpPr txBox="1">
            <a:spLocks noGrp="1"/>
          </p:cNvSpPr>
          <p:nvPr>
            <p:ph type="body" idx="1"/>
          </p:nvPr>
        </p:nvSpPr>
        <p:spPr>
          <a:prstGeom prst="rect">
            <a:avLst/>
          </a:prstGeom>
          <a:noFill/>
          <a:ln>
            <a:noFill/>
          </a:ln>
        </p:spPr>
        <p:txBody>
          <a:bodyPr spcFirstLastPara="1" wrap="square" lIns="45700" tIns="45700" rIns="45700" bIns="45700" anchor="t" anchorCtr="0">
            <a:noAutofit/>
          </a:bodyPr>
          <a:lstStyle/>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r>
              <a:rPr lang="en-US" b="1" i="1" dirty="0">
                <a:solidFill>
                  <a:srgbClr val="FF0000"/>
                </a:solidFill>
                <a:latin typeface="Calibri"/>
                <a:ea typeface="Calibri"/>
                <a:cs typeface="Calibri"/>
                <a:sym typeface="Calibri"/>
              </a:rPr>
              <a:t>How to protect their data (location)?</a:t>
            </a:r>
          </a:p>
        </p:txBody>
      </p:sp>
      <p:sp>
        <p:nvSpPr>
          <p:cNvPr id="352" name="Google Shape;352;p31">
            <a:extLst>
              <a:ext uri="{FF2B5EF4-FFF2-40B4-BE49-F238E27FC236}">
                <a16:creationId xmlns:a16="http://schemas.microsoft.com/office/drawing/2014/main" id="{3D869FE9-CB09-1224-3177-D1C6546AED1A}"/>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16</a:t>
            </a:fld>
            <a:endParaRPr/>
          </a:p>
        </p:txBody>
      </p:sp>
      <p:pic>
        <p:nvPicPr>
          <p:cNvPr id="2" name="Google Shape;256;p22" title="206853.png">
            <a:extLst>
              <a:ext uri="{FF2B5EF4-FFF2-40B4-BE49-F238E27FC236}">
                <a16:creationId xmlns:a16="http://schemas.microsoft.com/office/drawing/2014/main" id="{52A7E564-9117-AFB1-8BAA-BE3CEFAEA010}"/>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3" name="Google Shape;257;p22" title="219969.png">
            <a:extLst>
              <a:ext uri="{FF2B5EF4-FFF2-40B4-BE49-F238E27FC236}">
                <a16:creationId xmlns:a16="http://schemas.microsoft.com/office/drawing/2014/main" id="{B3B327E0-D8C1-0349-394A-D70F24FC55CF}"/>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4" name="Google Shape;258;p22" title="9990667.png">
            <a:extLst>
              <a:ext uri="{FF2B5EF4-FFF2-40B4-BE49-F238E27FC236}">
                <a16:creationId xmlns:a16="http://schemas.microsoft.com/office/drawing/2014/main" id="{1A807833-DC70-2A22-7864-2CDD62FD3C21}"/>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5" name="Google Shape;259;p22">
            <a:extLst>
              <a:ext uri="{FF2B5EF4-FFF2-40B4-BE49-F238E27FC236}">
                <a16:creationId xmlns:a16="http://schemas.microsoft.com/office/drawing/2014/main" id="{241C0F2A-4849-0D8D-8E6F-1E6290BA5A76}"/>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6" name="Google Shape;262;p22">
            <a:extLst>
              <a:ext uri="{FF2B5EF4-FFF2-40B4-BE49-F238E27FC236}">
                <a16:creationId xmlns:a16="http://schemas.microsoft.com/office/drawing/2014/main" id="{B318A189-827A-E40F-D078-F794A0939E6D}"/>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8" name="ZoneTexte 7">
            <a:extLst>
              <a:ext uri="{FF2B5EF4-FFF2-40B4-BE49-F238E27FC236}">
                <a16:creationId xmlns:a16="http://schemas.microsoft.com/office/drawing/2014/main" id="{E8ADB8FD-8FC2-D0BD-8917-96CCDDFC60DD}"/>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9" name="Google Shape;259;p22">
            <a:extLst>
              <a:ext uri="{FF2B5EF4-FFF2-40B4-BE49-F238E27FC236}">
                <a16:creationId xmlns:a16="http://schemas.microsoft.com/office/drawing/2014/main" id="{4A1B08A9-4563-7087-2EED-C1622D81346B}"/>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0" name="Google Shape;262;p22">
            <a:extLst>
              <a:ext uri="{FF2B5EF4-FFF2-40B4-BE49-F238E27FC236}">
                <a16:creationId xmlns:a16="http://schemas.microsoft.com/office/drawing/2014/main" id="{803434E9-3315-D7DF-35F2-7DEFE77BA5D7}"/>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1" name="Google Shape;264;p22">
            <a:extLst>
              <a:ext uri="{FF2B5EF4-FFF2-40B4-BE49-F238E27FC236}">
                <a16:creationId xmlns:a16="http://schemas.microsoft.com/office/drawing/2014/main" id="{AAE3428C-2D59-D1EE-59DA-004AC8462E67}"/>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sp>
        <p:nvSpPr>
          <p:cNvPr id="12" name="Google Shape;263;p22">
            <a:extLst>
              <a:ext uri="{FF2B5EF4-FFF2-40B4-BE49-F238E27FC236}">
                <a16:creationId xmlns:a16="http://schemas.microsoft.com/office/drawing/2014/main" id="{50CD8EEA-5FD4-DBC1-AD95-D8B354866DA3}"/>
              </a:ext>
            </a:extLst>
          </p:cNvPr>
          <p:cNvSpPr txBox="1"/>
          <p:nvPr/>
        </p:nvSpPr>
        <p:spPr>
          <a:xfrm>
            <a:off x="2027583" y="2358819"/>
            <a:ext cx="704757" cy="740172"/>
          </a:xfrm>
          <a:prstGeom prst="rect">
            <a:avLst/>
          </a:prstGeom>
          <a:noFill/>
          <a:ln>
            <a:noFill/>
          </a:ln>
        </p:spPr>
        <p:txBody>
          <a:bodyPr spcFirstLastPara="1" wrap="square" lIns="91425" tIns="91425" rIns="91425" bIns="91425" anchor="t" anchorCtr="0">
            <a:spAutoFit/>
          </a:bodyPr>
          <a:lstStyle/>
          <a:p>
            <a:pPr lvl="0" algn="ctr">
              <a:lnSpc>
                <a:spcPct val="115000"/>
              </a:lnSpc>
              <a:spcBef>
                <a:spcPts val="1200"/>
              </a:spcBef>
              <a:spcAft>
                <a:spcPts val="1200"/>
              </a:spcAft>
            </a:pPr>
            <a:r>
              <a:rPr lang="en-US" b="1" dirty="0">
                <a:solidFill>
                  <a:schemeClr val="accent6"/>
                </a:solidFill>
                <a:latin typeface="Calibri"/>
                <a:ea typeface="Calibri"/>
                <a:cs typeface="Calibri"/>
                <a:sym typeface="Calibri"/>
              </a:rPr>
              <a:t>Sarah</a:t>
            </a:r>
            <a:endParaRPr sz="16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1108973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C6E33-3FB6-18FB-7D02-94A1E95A3194}"/>
              </a:ext>
            </a:extLst>
          </p:cNvPr>
          <p:cNvSpPr>
            <a:spLocks noGrp="1"/>
          </p:cNvSpPr>
          <p:nvPr>
            <p:ph type="title"/>
          </p:nvPr>
        </p:nvSpPr>
        <p:spPr/>
        <p:txBody>
          <a:bodyPr/>
          <a:lstStyle/>
          <a:p>
            <a:pPr algn="l"/>
            <a:r>
              <a:rPr kumimoji="0" lang="en-US" sz="2400" b="1" i="0" u="none" strike="noStrike" kern="0" cap="none" spc="0" normalizeH="0" baseline="0" noProof="0">
                <a:ln>
                  <a:noFill/>
                </a:ln>
                <a:solidFill>
                  <a:srgbClr val="000000"/>
                </a:solidFill>
                <a:effectLst/>
                <a:uLnTx/>
                <a:uFillTx/>
                <a:latin typeface="Calibri"/>
                <a:cs typeface="Calibri"/>
                <a:sym typeface="Calibri"/>
              </a:rPr>
              <a:t>Motivating scenario</a:t>
            </a:r>
            <a:endParaRPr lang="fr-FR"/>
          </a:p>
        </p:txBody>
      </p:sp>
      <p:sp>
        <p:nvSpPr>
          <p:cNvPr id="3" name="Espace réservé du texte 2">
            <a:extLst>
              <a:ext uri="{FF2B5EF4-FFF2-40B4-BE49-F238E27FC236}">
                <a16:creationId xmlns:a16="http://schemas.microsoft.com/office/drawing/2014/main" id="{D1B8AB82-8FF0-19A0-36A7-5CB35F51C958}"/>
              </a:ext>
            </a:extLst>
          </p:cNvPr>
          <p:cNvSpPr>
            <a:spLocks noGrp="1"/>
          </p:cNvSpPr>
          <p:nvPr>
            <p:ph type="body" idx="1"/>
          </p:nvPr>
        </p:nvSpPr>
        <p:spPr/>
        <p:txBody>
          <a:bodyPr/>
          <a:lstStyle/>
          <a:p>
            <a:pPr marL="0" marR="0" lvl="0" indent="0" algn="ctr" defTabSz="914400" rtl="0" eaLnBrk="1" fontAlgn="auto" latinLnBrk="0" hangingPunct="1">
              <a:lnSpc>
                <a:spcPct val="115000"/>
              </a:lnSpc>
              <a:spcBef>
                <a:spcPts val="1200"/>
              </a:spcBef>
              <a:spcAft>
                <a:spcPts val="0"/>
              </a:spcAft>
              <a:buClr>
                <a:srgbClr val="000000"/>
              </a:buClr>
              <a:buSzPts val="1800"/>
              <a:buFont typeface="Calibri"/>
              <a:buNone/>
              <a:tabLst/>
              <a:defRPr/>
            </a:pPr>
            <a:r>
              <a:rPr kumimoji="0" lang="en-US" sz="2800" b="1" i="1" u="none" strike="noStrike" kern="0" cap="none" spc="0" normalizeH="0" baseline="0" noProof="0" dirty="0">
                <a:ln>
                  <a:noFill/>
                </a:ln>
                <a:solidFill>
                  <a:srgbClr val="FF0000"/>
                </a:solidFill>
                <a:effectLst/>
                <a:uLnTx/>
                <a:uFillTx/>
                <a:latin typeface="Calibri"/>
                <a:ea typeface="Calibri"/>
                <a:cs typeface="Calibri"/>
                <a:sym typeface="Calibri"/>
              </a:rPr>
              <a:t>How to protect their data (location)?</a:t>
            </a:r>
          </a:p>
          <a:p>
            <a:endParaRPr lang="fr-FR" dirty="0"/>
          </a:p>
        </p:txBody>
      </p:sp>
      <p:sp>
        <p:nvSpPr>
          <p:cNvPr id="4" name="Espace réservé du numéro de diapositive 3">
            <a:extLst>
              <a:ext uri="{FF2B5EF4-FFF2-40B4-BE49-F238E27FC236}">
                <a16:creationId xmlns:a16="http://schemas.microsoft.com/office/drawing/2014/main" id="{652B9BF1-A14D-4DF2-A429-3273AFE1C254}"/>
              </a:ext>
            </a:extLst>
          </p:cNvPr>
          <p:cNvSpPr>
            <a:spLocks noGrp="1"/>
          </p:cNvSpPr>
          <p:nvPr>
            <p:ph type="sldNum" idx="12"/>
          </p:nvPr>
        </p:nvSpPr>
        <p:spPr/>
        <p:txBody>
          <a:bodyPr/>
          <a:lstStyle/>
          <a:p>
            <a:fld id="{C2260B4B-EE64-BD45-A8DA-C24CDAD50338}" type="slidenum">
              <a:rPr lang="en-US" smtClean="0"/>
              <a:pPr/>
              <a:t>17</a:t>
            </a:fld>
            <a:endParaRPr lang="en-US"/>
          </a:p>
        </p:txBody>
      </p:sp>
      <p:graphicFrame>
        <p:nvGraphicFramePr>
          <p:cNvPr id="5" name="Espace réservé du contenu 9">
            <a:extLst>
              <a:ext uri="{FF2B5EF4-FFF2-40B4-BE49-F238E27FC236}">
                <a16:creationId xmlns:a16="http://schemas.microsoft.com/office/drawing/2014/main" id="{7F5785B5-7BFC-6306-57E2-87D69C335949}"/>
              </a:ext>
            </a:extLst>
          </p:cNvPr>
          <p:cNvGraphicFramePr>
            <a:graphicFrameLocks/>
          </p:cNvGraphicFramePr>
          <p:nvPr>
            <p:extLst>
              <p:ext uri="{D42A27DB-BD31-4B8C-83A1-F6EECF244321}">
                <p14:modId xmlns:p14="http://schemas.microsoft.com/office/powerpoint/2010/main" val="3577536338"/>
              </p:ext>
            </p:extLst>
          </p:nvPr>
        </p:nvGraphicFramePr>
        <p:xfrm>
          <a:off x="2574637" y="2120312"/>
          <a:ext cx="7042726" cy="319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1544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7B6FA-7D4C-7BAF-D3FE-2E1AA68FA157}"/>
            </a:ext>
          </a:extLst>
        </p:cNvPr>
        <p:cNvGrpSpPr/>
        <p:nvPr/>
      </p:nvGrpSpPr>
      <p:grpSpPr>
        <a:xfrm>
          <a:off x="0" y="0"/>
          <a:ext cx="0" cy="0"/>
          <a:chOff x="0" y="0"/>
          <a:chExt cx="0" cy="0"/>
        </a:xfrm>
      </p:grpSpPr>
      <p:graphicFrame>
        <p:nvGraphicFramePr>
          <p:cNvPr id="5" name="Espace réservé du contenu 9">
            <a:extLst>
              <a:ext uri="{FF2B5EF4-FFF2-40B4-BE49-F238E27FC236}">
                <a16:creationId xmlns:a16="http://schemas.microsoft.com/office/drawing/2014/main" id="{2027FBAF-3B0D-BD83-D8B5-3FF397F3D415}"/>
              </a:ext>
            </a:extLst>
          </p:cNvPr>
          <p:cNvGraphicFramePr>
            <a:graphicFrameLocks/>
          </p:cNvGraphicFramePr>
          <p:nvPr/>
        </p:nvGraphicFramePr>
        <p:xfrm>
          <a:off x="2417895" y="1498290"/>
          <a:ext cx="7042726" cy="319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a:extLst>
              <a:ext uri="{FF2B5EF4-FFF2-40B4-BE49-F238E27FC236}">
                <a16:creationId xmlns:a16="http://schemas.microsoft.com/office/drawing/2014/main" id="{1B680A7E-7D6E-85D8-52D6-08DEF5BCA53D}"/>
              </a:ext>
            </a:extLst>
          </p:cNvPr>
          <p:cNvSpPr>
            <a:spLocks noGrp="1"/>
          </p:cNvSpPr>
          <p:nvPr>
            <p:ph type="title"/>
          </p:nvPr>
        </p:nvSpPr>
        <p:spPr/>
        <p:txBody>
          <a:bodyPr/>
          <a:lstStyle/>
          <a:p>
            <a:pPr algn="l"/>
            <a:r>
              <a:rPr kumimoji="0" lang="en-US" sz="2400" b="1" i="0" u="none" strike="noStrike" kern="0" cap="none" spc="0" normalizeH="0" baseline="0" noProof="0">
                <a:ln>
                  <a:noFill/>
                </a:ln>
                <a:solidFill>
                  <a:srgbClr val="000000"/>
                </a:solidFill>
                <a:effectLst/>
                <a:uLnTx/>
                <a:uFillTx/>
                <a:latin typeface="Calibri"/>
                <a:cs typeface="Calibri"/>
                <a:sym typeface="Calibri"/>
              </a:rPr>
              <a:t>Motivating scenario</a:t>
            </a:r>
            <a:endParaRPr lang="fr-FR"/>
          </a:p>
        </p:txBody>
      </p:sp>
      <p:sp>
        <p:nvSpPr>
          <p:cNvPr id="3" name="Espace réservé du texte 2">
            <a:extLst>
              <a:ext uri="{FF2B5EF4-FFF2-40B4-BE49-F238E27FC236}">
                <a16:creationId xmlns:a16="http://schemas.microsoft.com/office/drawing/2014/main" id="{E1E76B0D-8B4A-6BF0-787C-1C7B2CE6C602}"/>
              </a:ext>
            </a:extLst>
          </p:cNvPr>
          <p:cNvSpPr>
            <a:spLocks noGrp="1"/>
          </p:cNvSpPr>
          <p:nvPr>
            <p:ph type="body" idx="1"/>
          </p:nvPr>
        </p:nvSpPr>
        <p:spPr/>
        <p:txBody>
          <a:bodyPr/>
          <a:lstStyle/>
          <a:p>
            <a:pPr marL="0" lvl="0" indent="0" algn="ctr">
              <a:lnSpc>
                <a:spcPct val="115000"/>
              </a:lnSpc>
              <a:spcBef>
                <a:spcPts val="1200"/>
              </a:spcBef>
              <a:buNone/>
              <a:defRPr/>
            </a:pPr>
            <a:r>
              <a:rPr lang="en-US" i="1" dirty="0">
                <a:solidFill>
                  <a:srgbClr val="FF0000"/>
                </a:solidFill>
              </a:rPr>
              <a:t>How to protect their data (location)?</a:t>
            </a:r>
          </a:p>
        </p:txBody>
      </p:sp>
      <p:sp>
        <p:nvSpPr>
          <p:cNvPr id="4" name="Espace réservé du numéro de diapositive 3">
            <a:extLst>
              <a:ext uri="{FF2B5EF4-FFF2-40B4-BE49-F238E27FC236}">
                <a16:creationId xmlns:a16="http://schemas.microsoft.com/office/drawing/2014/main" id="{82270BFE-6596-47E9-FB70-C52BA30F7090}"/>
              </a:ext>
            </a:extLst>
          </p:cNvPr>
          <p:cNvSpPr>
            <a:spLocks noGrp="1"/>
          </p:cNvSpPr>
          <p:nvPr>
            <p:ph type="sldNum" idx="12"/>
          </p:nvPr>
        </p:nvSpPr>
        <p:spPr/>
        <p:txBody>
          <a:bodyPr/>
          <a:lstStyle/>
          <a:p>
            <a:fld id="{C2260B4B-EE64-BD45-A8DA-C24CDAD50338}" type="slidenum">
              <a:rPr lang="en-US" smtClean="0"/>
              <a:pPr/>
              <a:t>18</a:t>
            </a:fld>
            <a:endParaRPr lang="en-US"/>
          </a:p>
        </p:txBody>
      </p:sp>
      <p:sp>
        <p:nvSpPr>
          <p:cNvPr id="7" name="Rectangle 6">
            <a:extLst>
              <a:ext uri="{FF2B5EF4-FFF2-40B4-BE49-F238E27FC236}">
                <a16:creationId xmlns:a16="http://schemas.microsoft.com/office/drawing/2014/main" id="{9F5CD9CC-CD39-18BE-B79F-AEE6ED1BF68F}"/>
              </a:ext>
            </a:extLst>
          </p:cNvPr>
          <p:cNvSpPr/>
          <p:nvPr/>
        </p:nvSpPr>
        <p:spPr>
          <a:xfrm>
            <a:off x="7200900" y="2044700"/>
            <a:ext cx="2679700" cy="223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9739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CB2C-F052-2887-F669-ACF6733DA470}"/>
            </a:ext>
          </a:extLst>
        </p:cNvPr>
        <p:cNvGrpSpPr/>
        <p:nvPr/>
      </p:nvGrpSpPr>
      <p:grpSpPr>
        <a:xfrm>
          <a:off x="0" y="0"/>
          <a:ext cx="0" cy="0"/>
          <a:chOff x="0" y="0"/>
          <a:chExt cx="0" cy="0"/>
        </a:xfrm>
      </p:grpSpPr>
      <p:graphicFrame>
        <p:nvGraphicFramePr>
          <p:cNvPr id="5" name="Espace réservé du contenu 9">
            <a:extLst>
              <a:ext uri="{FF2B5EF4-FFF2-40B4-BE49-F238E27FC236}">
                <a16:creationId xmlns:a16="http://schemas.microsoft.com/office/drawing/2014/main" id="{495A1119-E4F6-C0B5-679D-C7794021223A}"/>
              </a:ext>
            </a:extLst>
          </p:cNvPr>
          <p:cNvGraphicFramePr>
            <a:graphicFrameLocks/>
          </p:cNvGraphicFramePr>
          <p:nvPr>
            <p:extLst>
              <p:ext uri="{D42A27DB-BD31-4B8C-83A1-F6EECF244321}">
                <p14:modId xmlns:p14="http://schemas.microsoft.com/office/powerpoint/2010/main" val="2419094144"/>
              </p:ext>
            </p:extLst>
          </p:nvPr>
        </p:nvGraphicFramePr>
        <p:xfrm>
          <a:off x="2417895" y="1498290"/>
          <a:ext cx="7042726" cy="319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re 1">
            <a:extLst>
              <a:ext uri="{FF2B5EF4-FFF2-40B4-BE49-F238E27FC236}">
                <a16:creationId xmlns:a16="http://schemas.microsoft.com/office/drawing/2014/main" id="{C66CFA47-FFEC-4C3A-08D9-570984C071D1}"/>
              </a:ext>
            </a:extLst>
          </p:cNvPr>
          <p:cNvSpPr>
            <a:spLocks noGrp="1"/>
          </p:cNvSpPr>
          <p:nvPr>
            <p:ph type="title"/>
          </p:nvPr>
        </p:nvSpPr>
        <p:spPr/>
        <p:txBody>
          <a:bodyPr/>
          <a:lstStyle/>
          <a:p>
            <a:pPr algn="l"/>
            <a:r>
              <a:rPr kumimoji="0" lang="en-US" sz="2400" b="1" i="0" u="none" strike="noStrike" kern="0" cap="none" spc="0" normalizeH="0" baseline="0" noProof="0">
                <a:ln>
                  <a:noFill/>
                </a:ln>
                <a:solidFill>
                  <a:srgbClr val="000000"/>
                </a:solidFill>
                <a:effectLst/>
                <a:uLnTx/>
                <a:uFillTx/>
                <a:latin typeface="Calibri"/>
                <a:cs typeface="Calibri"/>
                <a:sym typeface="Calibri"/>
              </a:rPr>
              <a:t>Motivating scenario</a:t>
            </a:r>
            <a:endParaRPr lang="fr-FR"/>
          </a:p>
        </p:txBody>
      </p:sp>
      <p:sp>
        <p:nvSpPr>
          <p:cNvPr id="3" name="Espace réservé du texte 2">
            <a:extLst>
              <a:ext uri="{FF2B5EF4-FFF2-40B4-BE49-F238E27FC236}">
                <a16:creationId xmlns:a16="http://schemas.microsoft.com/office/drawing/2014/main" id="{24F5D920-74AC-7CD1-14E7-38B67AEB52EE}"/>
              </a:ext>
            </a:extLst>
          </p:cNvPr>
          <p:cNvSpPr>
            <a:spLocks noGrp="1"/>
          </p:cNvSpPr>
          <p:nvPr>
            <p:ph type="body" idx="1"/>
          </p:nvPr>
        </p:nvSpPr>
        <p:spPr/>
        <p:txBody>
          <a:bodyPr/>
          <a:lstStyle/>
          <a:p>
            <a:pPr marL="0" marR="0" lvl="0" indent="0" algn="ctr" defTabSz="914400" rtl="0" eaLnBrk="1" fontAlgn="auto" latinLnBrk="0" hangingPunct="1">
              <a:lnSpc>
                <a:spcPct val="115000"/>
              </a:lnSpc>
              <a:spcBef>
                <a:spcPts val="1200"/>
              </a:spcBef>
              <a:spcAft>
                <a:spcPts val="0"/>
              </a:spcAft>
              <a:buClr>
                <a:srgbClr val="000000"/>
              </a:buClr>
              <a:buSzPts val="1800"/>
              <a:buFont typeface="Calibri"/>
              <a:buNone/>
              <a:tabLst/>
              <a:defRPr/>
            </a:pPr>
            <a:r>
              <a:rPr kumimoji="0" lang="en-US" sz="2800" b="1" i="1" u="none" strike="noStrike" kern="0" cap="none" spc="0" normalizeH="0" baseline="0" noProof="0" dirty="0">
                <a:ln>
                  <a:noFill/>
                </a:ln>
                <a:solidFill>
                  <a:srgbClr val="FF0000"/>
                </a:solidFill>
                <a:effectLst/>
                <a:uLnTx/>
                <a:uFillTx/>
                <a:latin typeface="Calibri"/>
                <a:ea typeface="Calibri"/>
                <a:cs typeface="Calibri"/>
                <a:sym typeface="Calibri"/>
              </a:rPr>
              <a:t>What if we anonymize data?</a:t>
            </a:r>
          </a:p>
          <a:p>
            <a:endParaRPr lang="fr-FR" dirty="0"/>
          </a:p>
        </p:txBody>
      </p:sp>
      <p:sp>
        <p:nvSpPr>
          <p:cNvPr id="4" name="Espace réservé du numéro de diapositive 3">
            <a:extLst>
              <a:ext uri="{FF2B5EF4-FFF2-40B4-BE49-F238E27FC236}">
                <a16:creationId xmlns:a16="http://schemas.microsoft.com/office/drawing/2014/main" id="{30C1C1C2-8C6B-1C90-7F49-50442347F624}"/>
              </a:ext>
            </a:extLst>
          </p:cNvPr>
          <p:cNvSpPr>
            <a:spLocks noGrp="1"/>
          </p:cNvSpPr>
          <p:nvPr>
            <p:ph type="sldNum" idx="12"/>
          </p:nvPr>
        </p:nvSpPr>
        <p:spPr/>
        <p:txBody>
          <a:bodyPr/>
          <a:lstStyle/>
          <a:p>
            <a:fld id="{C2260B4B-EE64-BD45-A8DA-C24CDAD50338}" type="slidenum">
              <a:rPr lang="en-US" smtClean="0"/>
              <a:pPr/>
              <a:t>19</a:t>
            </a:fld>
            <a:endParaRPr lang="en-US"/>
          </a:p>
        </p:txBody>
      </p:sp>
      <p:graphicFrame>
        <p:nvGraphicFramePr>
          <p:cNvPr id="6" name="Diagramme 5">
            <a:extLst>
              <a:ext uri="{FF2B5EF4-FFF2-40B4-BE49-F238E27FC236}">
                <a16:creationId xmlns:a16="http://schemas.microsoft.com/office/drawing/2014/main" id="{C19F4A8B-CD10-F437-AB97-DE491854024E}"/>
              </a:ext>
            </a:extLst>
          </p:cNvPr>
          <p:cNvGraphicFramePr/>
          <p:nvPr/>
        </p:nvGraphicFramePr>
        <p:xfrm>
          <a:off x="2166480" y="4054762"/>
          <a:ext cx="7488105" cy="24562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5286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A7A391-8067-64FB-866F-4C2E4E0850CF}"/>
              </a:ext>
            </a:extLst>
          </p:cNvPr>
          <p:cNvPicPr>
            <a:picLocks noChangeAspect="1"/>
          </p:cNvPicPr>
          <p:nvPr/>
        </p:nvPicPr>
        <p:blipFill>
          <a:blip r:embed="rId3"/>
          <a:stretch>
            <a:fillRect/>
          </a:stretch>
        </p:blipFill>
        <p:spPr>
          <a:xfrm>
            <a:off x="3084661" y="1278764"/>
            <a:ext cx="5487840" cy="4764850"/>
          </a:xfrm>
          <a:prstGeom prst="rect">
            <a:avLst/>
          </a:prstGeom>
        </p:spPr>
      </p:pic>
      <p:sp>
        <p:nvSpPr>
          <p:cNvPr id="4" name="Title 3"/>
          <p:cNvSpPr>
            <a:spLocks noGrp="1"/>
          </p:cNvSpPr>
          <p:nvPr>
            <p:ph type="title"/>
          </p:nvPr>
        </p:nvSpPr>
        <p:spPr/>
        <p:txBody>
          <a:bodyPr/>
          <a:lstStyle/>
          <a:p>
            <a:pPr>
              <a:defRPr/>
            </a:pPr>
            <a:r>
              <a:rPr lang="en-US" dirty="0"/>
              <a:t>Where I am coming from …</a:t>
            </a:r>
          </a:p>
        </p:txBody>
      </p:sp>
      <p:sp>
        <p:nvSpPr>
          <p:cNvPr id="3" name="Espace réservé du texte 2">
            <a:extLst>
              <a:ext uri="{FF2B5EF4-FFF2-40B4-BE49-F238E27FC236}">
                <a16:creationId xmlns:a16="http://schemas.microsoft.com/office/drawing/2014/main" id="{680F9CF6-55BF-8578-361F-C57AA267738F}"/>
              </a:ext>
            </a:extLst>
          </p:cNvPr>
          <p:cNvSpPr>
            <a:spLocks noGrp="1"/>
          </p:cNvSpPr>
          <p:nvPr>
            <p:ph type="body" idx="1"/>
          </p:nvPr>
        </p:nvSpPr>
        <p:spPr/>
        <p:txBody>
          <a:bodyPr/>
          <a:lstStyle/>
          <a:p>
            <a:endParaRPr lang="fr-FR" dirty="0"/>
          </a:p>
        </p:txBody>
      </p:sp>
      <p:sp>
        <p:nvSpPr>
          <p:cNvPr id="162819" name="Rectangle 1"/>
          <p:cNvSpPr>
            <a:spLocks noChangeArrowheads="1"/>
          </p:cNvSpPr>
          <p:nvPr/>
        </p:nvSpPr>
        <p:spPr bwMode="auto">
          <a:xfrm>
            <a:off x="12539297" y="1484313"/>
            <a:ext cx="4572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kumimoji="1" lang="fr-FR" sz="2400">
              <a:latin typeface="Garamond" charset="0"/>
              <a:ea typeface="ＭＳ Ｐゴシック" charset="0"/>
              <a:cs typeface="ＭＳ Ｐゴシック" charset="0"/>
            </a:endParaRPr>
          </a:p>
        </p:txBody>
      </p:sp>
      <p:sp>
        <p:nvSpPr>
          <p:cNvPr id="7" name="Oval Callout 6"/>
          <p:cNvSpPr/>
          <p:nvPr/>
        </p:nvSpPr>
        <p:spPr>
          <a:xfrm>
            <a:off x="3286128" y="1295400"/>
            <a:ext cx="2261088" cy="1676400"/>
          </a:xfrm>
          <a:prstGeom prst="wedgeEllipseCallout">
            <a:avLst>
              <a:gd name="adj1" fmla="val 41050"/>
              <a:gd name="adj2" fmla="val 57098"/>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vert="vert" anchor="ctr"/>
          <a:lstStyle/>
          <a:p>
            <a:pPr algn="ctr">
              <a:defRPr/>
            </a:pPr>
            <a:endParaRPr kumimoji="1" lang="en-US" dirty="0">
              <a:solidFill>
                <a:srgbClr val="FF0000"/>
              </a:solidFill>
            </a:endParaRPr>
          </a:p>
          <a:p>
            <a:pPr algn="ctr">
              <a:defRPr/>
            </a:pPr>
            <a:endParaRPr kumimoji="1" lang="en-US" dirty="0">
              <a:solidFill>
                <a:srgbClr val="FF0000"/>
              </a:solidFill>
            </a:endParaRPr>
          </a:p>
          <a:p>
            <a:pPr algn="ctr">
              <a:defRPr/>
            </a:pPr>
            <a:endParaRPr kumimoji="1" lang="en-US" dirty="0">
              <a:solidFill>
                <a:srgbClr val="FF0000"/>
              </a:solidFill>
            </a:endParaRPr>
          </a:p>
          <a:p>
            <a:pPr algn="ctr">
              <a:defRPr/>
            </a:pPr>
            <a:endParaRPr kumimoji="1" lang="en-US" dirty="0">
              <a:solidFill>
                <a:srgbClr val="FF0000"/>
              </a:solidFill>
            </a:endParaRPr>
          </a:p>
        </p:txBody>
      </p:sp>
      <p:pic>
        <p:nvPicPr>
          <p:cNvPr id="8" name="logo-couleur-horizontal-transparent.png" descr="/Users/scraveir/Documents/Fichiers/Travaux en cours/logo UPPA/groupe de travail 2014/logo définitif 1/logos génériques/png/logo générique transparent/logo-couleur-horizontal-transparent.png"/>
          <p:cNvPicPr>
            <a:picLocks noChangeAspect="1"/>
          </p:cNvPicPr>
          <p:nvPr/>
        </p:nvPicPr>
        <p:blipFill>
          <a:blip r:embed="rId4"/>
          <a:srcRect/>
          <a:stretch>
            <a:fillRect/>
          </a:stretch>
        </p:blipFill>
        <p:spPr bwMode="auto">
          <a:xfrm>
            <a:off x="3567114" y="1520981"/>
            <a:ext cx="1595410" cy="603418"/>
          </a:xfrm>
          <a:prstGeom prst="rect">
            <a:avLst/>
          </a:prstGeom>
          <a:noFill/>
          <a:ln w="9525">
            <a:noFill/>
            <a:miter lim="800000"/>
            <a:headEnd/>
            <a:tailEnd/>
          </a:ln>
        </p:spPr>
      </p:pic>
      <p:pic>
        <p:nvPicPr>
          <p:cNvPr id="2" name="Google Shape;284;p1">
            <a:extLst>
              <a:ext uri="{FF2B5EF4-FFF2-40B4-BE49-F238E27FC236}">
                <a16:creationId xmlns:a16="http://schemas.microsoft.com/office/drawing/2014/main" id="{A819AB7C-081F-3416-4F6E-42BC3B27F5E6}"/>
              </a:ext>
            </a:extLst>
          </p:cNvPr>
          <p:cNvPicPr preferRelativeResize="0"/>
          <p:nvPr/>
        </p:nvPicPr>
        <p:blipFill>
          <a:blip r:embed="rId5"/>
          <a:srcRect/>
          <a:stretch/>
        </p:blipFill>
        <p:spPr>
          <a:xfrm>
            <a:off x="3526086" y="2264741"/>
            <a:ext cx="1595410" cy="339491"/>
          </a:xfrm>
          <a:prstGeom prst="rect">
            <a:avLst/>
          </a:prstGeom>
          <a:noFill/>
          <a:ln>
            <a:noFill/>
          </a:ln>
        </p:spPr>
      </p:pic>
      <p:pic>
        <p:nvPicPr>
          <p:cNvPr id="6" name="Picture 4" descr="272,600+ Map Pin Stock Photos, Pictures &amp; Royalty-Free Images - iStock | Map,  Map icon, Map pin vector">
            <a:extLst>
              <a:ext uri="{FF2B5EF4-FFF2-40B4-BE49-F238E27FC236}">
                <a16:creationId xmlns:a16="http://schemas.microsoft.com/office/drawing/2014/main" id="{E71122DB-80FE-A889-5C86-305D1E6C9ED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819" y="5269629"/>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anner">
            <a:extLst>
              <a:ext uri="{FF2B5EF4-FFF2-40B4-BE49-F238E27FC236}">
                <a16:creationId xmlns:a16="http://schemas.microsoft.com/office/drawing/2014/main" id="{5D2CD132-4464-6FF1-BD47-7879DF44F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826" y="4787599"/>
            <a:ext cx="4116364" cy="70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938310"/>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B6E8095B-09DB-5B4A-B6A7-FFA4316120AC}"/>
              </a:ext>
            </a:extLst>
          </p:cNvPr>
          <p:cNvSpPr txBox="1">
            <a:spLocks/>
          </p:cNvSpPr>
          <p:nvPr/>
        </p:nvSpPr>
        <p:spPr bwMode="auto">
          <a:xfrm>
            <a:off x="1972516" y="1066800"/>
            <a:ext cx="8229600"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3"/>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4"/>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5"/>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6"/>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a:p>
        </p:txBody>
      </p:sp>
      <p:sp>
        <p:nvSpPr>
          <p:cNvPr id="2" name="Titre 1">
            <a:extLst>
              <a:ext uri="{FF2B5EF4-FFF2-40B4-BE49-F238E27FC236}">
                <a16:creationId xmlns:a16="http://schemas.microsoft.com/office/drawing/2014/main" id="{88F95B4A-ECEB-4440-A230-97A1CBC92606}"/>
              </a:ext>
            </a:extLst>
          </p:cNvPr>
          <p:cNvSpPr>
            <a:spLocks noGrp="1"/>
          </p:cNvSpPr>
          <p:nvPr>
            <p:ph type="title"/>
          </p:nvPr>
        </p:nvSpPr>
        <p:spPr/>
        <p:txBody>
          <a:bodyPr/>
          <a:lstStyle/>
          <a:p>
            <a:pPr algn="l"/>
            <a:r>
              <a:rPr lang="fr-FR" sz="2400" b="1"/>
              <a:t>Anonymisation</a:t>
            </a:r>
            <a:r>
              <a:rPr lang="fr-FR">
                <a:solidFill>
                  <a:srgbClr val="184A7C"/>
                </a:solidFill>
              </a:rPr>
              <a:t> </a:t>
            </a:r>
            <a:endParaRPr lang="fr-FR"/>
          </a:p>
        </p:txBody>
      </p:sp>
      <p:sp>
        <p:nvSpPr>
          <p:cNvPr id="5" name="Espace réservé du texte 4">
            <a:extLst>
              <a:ext uri="{FF2B5EF4-FFF2-40B4-BE49-F238E27FC236}">
                <a16:creationId xmlns:a16="http://schemas.microsoft.com/office/drawing/2014/main" id="{FA9216B5-9881-D003-BBEF-45B4FE98C213}"/>
              </a:ext>
            </a:extLst>
          </p:cNvPr>
          <p:cNvSpPr>
            <a:spLocks noGrp="1"/>
          </p:cNvSpPr>
          <p:nvPr>
            <p:ph type="body" idx="1"/>
          </p:nvPr>
        </p:nvSpPr>
        <p:spPr/>
        <p:txBody>
          <a:bodyPr/>
          <a:lstStyle/>
          <a:p>
            <a:endParaRPr lang="fr-FR"/>
          </a:p>
        </p:txBody>
      </p:sp>
      <p:sp>
        <p:nvSpPr>
          <p:cNvPr id="3" name="Rectangle 2">
            <a:extLst>
              <a:ext uri="{FF2B5EF4-FFF2-40B4-BE49-F238E27FC236}">
                <a16:creationId xmlns:a16="http://schemas.microsoft.com/office/drawing/2014/main" id="{46BD3026-10FF-9A42-8522-7630F1EC3C82}"/>
              </a:ext>
            </a:extLst>
          </p:cNvPr>
          <p:cNvSpPr/>
          <p:nvPr/>
        </p:nvSpPr>
        <p:spPr>
          <a:xfrm>
            <a:off x="1452203" y="2736502"/>
            <a:ext cx="9733755" cy="1384995"/>
          </a:xfrm>
          <a:prstGeom prst="rect">
            <a:avLst/>
          </a:prstGeom>
          <a:noFill/>
        </p:spPr>
        <p:txBody>
          <a:bodyPr wrap="none" lIns="91440" tIns="45720" rIns="91440" bIns="45720">
            <a:spAutoFit/>
          </a:bodyPr>
          <a:lstStyle/>
          <a:p>
            <a:pPr algn="ctr"/>
            <a:r>
              <a:rPr lang="en-US" sz="2800" b="1" dirty="0"/>
              <a:t>A technique that masks certain data for publication</a:t>
            </a:r>
          </a:p>
          <a:p>
            <a:pPr algn="ctr"/>
            <a:r>
              <a:rPr lang="en-US" sz="2800" b="1" dirty="0"/>
              <a:t>in order to prevent any attempt to re-identify individuals</a:t>
            </a:r>
          </a:p>
          <a:p>
            <a:pPr algn="ctr"/>
            <a:r>
              <a:rPr lang="en-US" sz="2800" b="1" dirty="0"/>
              <a:t>after the publication of the modified collection</a:t>
            </a:r>
            <a:endParaRPr lang="fr-FR" sz="2800" b="1" dirty="0"/>
          </a:p>
        </p:txBody>
      </p:sp>
      <p:sp>
        <p:nvSpPr>
          <p:cNvPr id="6" name="Espace réservé du numéro de diapositive 3">
            <a:extLst>
              <a:ext uri="{FF2B5EF4-FFF2-40B4-BE49-F238E27FC236}">
                <a16:creationId xmlns:a16="http://schemas.microsoft.com/office/drawing/2014/main" id="{38A30750-4884-7096-ED0B-759B240E1C03}"/>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20</a:t>
            </a:fld>
            <a:endParaRPr lang="en-US"/>
          </a:p>
        </p:txBody>
      </p:sp>
    </p:spTree>
    <p:extLst>
      <p:ext uri="{BB962C8B-B14F-4D97-AF65-F5344CB8AC3E}">
        <p14:creationId xmlns:p14="http://schemas.microsoft.com/office/powerpoint/2010/main" val="11923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B6E8095B-09DB-5B4A-B6A7-FFA4316120AC}"/>
              </a:ext>
            </a:extLst>
          </p:cNvPr>
          <p:cNvSpPr txBox="1">
            <a:spLocks/>
          </p:cNvSpPr>
          <p:nvPr/>
        </p:nvSpPr>
        <p:spPr bwMode="auto">
          <a:xfrm>
            <a:off x="864152" y="1429285"/>
            <a:ext cx="8229600"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3"/>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4"/>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5"/>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6"/>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t>How </a:t>
            </a:r>
            <a:r>
              <a:rPr lang="fr-FR" err="1"/>
              <a:t>it</a:t>
            </a:r>
            <a:r>
              <a:rPr lang="fr-FR"/>
              <a:t> </a:t>
            </a:r>
            <a:r>
              <a:rPr lang="fr-FR" err="1"/>
              <a:t>works</a:t>
            </a:r>
            <a:r>
              <a:rPr lang="fr-FR"/>
              <a:t>?</a:t>
            </a:r>
          </a:p>
          <a:p>
            <a:pPr lvl="1"/>
            <a:r>
              <a:rPr lang="fr-FR" err="1"/>
              <a:t>Detect</a:t>
            </a:r>
            <a:r>
              <a:rPr lang="fr-FR"/>
              <a:t> </a:t>
            </a:r>
            <a:r>
              <a:rPr lang="fr-FR" err="1"/>
              <a:t>identifiers</a:t>
            </a:r>
            <a:endParaRPr lang="fr-FR"/>
          </a:p>
        </p:txBody>
      </p:sp>
      <p:sp>
        <p:nvSpPr>
          <p:cNvPr id="2" name="Titre 1">
            <a:extLst>
              <a:ext uri="{FF2B5EF4-FFF2-40B4-BE49-F238E27FC236}">
                <a16:creationId xmlns:a16="http://schemas.microsoft.com/office/drawing/2014/main" id="{88F95B4A-ECEB-4440-A230-97A1CBC92606}"/>
              </a:ext>
            </a:extLst>
          </p:cNvPr>
          <p:cNvSpPr>
            <a:spLocks noGrp="1"/>
          </p:cNvSpPr>
          <p:nvPr>
            <p:ph type="title"/>
          </p:nvPr>
        </p:nvSpPr>
        <p:spPr/>
        <p:txBody>
          <a:bodyPr/>
          <a:lstStyle/>
          <a:p>
            <a:pPr algn="l"/>
            <a:r>
              <a:rPr lang="fr-FR" sz="2400" b="1"/>
              <a:t>Anonymisation</a:t>
            </a:r>
            <a:endParaRPr lang="fr-FR"/>
          </a:p>
        </p:txBody>
      </p:sp>
      <p:sp>
        <p:nvSpPr>
          <p:cNvPr id="4" name="Espace réservé du numéro de diapositive 3">
            <a:extLst>
              <a:ext uri="{FF2B5EF4-FFF2-40B4-BE49-F238E27FC236}">
                <a16:creationId xmlns:a16="http://schemas.microsoft.com/office/drawing/2014/main" id="{A24976BD-1463-BFB9-52B8-FF7E8A4CDEF9}"/>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21</a:t>
            </a:fld>
            <a:endParaRPr lang="en-US"/>
          </a:p>
        </p:txBody>
      </p:sp>
      <p:graphicFrame>
        <p:nvGraphicFramePr>
          <p:cNvPr id="5" name="Group 167">
            <a:extLst>
              <a:ext uri="{FF2B5EF4-FFF2-40B4-BE49-F238E27FC236}">
                <a16:creationId xmlns:a16="http://schemas.microsoft.com/office/drawing/2014/main" id="{12CD2D2E-1F2C-9548-BF7A-CEE4BE76134E}"/>
              </a:ext>
            </a:extLst>
          </p:cNvPr>
          <p:cNvGraphicFramePr>
            <a:graphicFrameLocks noGrp="1"/>
          </p:cNvGraphicFramePr>
          <p:nvPr>
            <p:extLst>
              <p:ext uri="{D42A27DB-BD31-4B8C-83A1-F6EECF244321}">
                <p14:modId xmlns:p14="http://schemas.microsoft.com/office/powerpoint/2010/main" val="421522374"/>
              </p:ext>
            </p:extLst>
          </p:nvPr>
        </p:nvGraphicFramePr>
        <p:xfrm>
          <a:off x="1989884" y="3166963"/>
          <a:ext cx="8197063" cy="2057914"/>
        </p:xfrm>
        <a:graphic>
          <a:graphicData uri="http://schemas.openxmlformats.org/drawingml/2006/table">
            <a:tbl>
              <a:tblPr/>
              <a:tblGrid>
                <a:gridCol w="1305525">
                  <a:extLst>
                    <a:ext uri="{9D8B030D-6E8A-4147-A177-3AD203B41FA5}">
                      <a16:colId xmlns:a16="http://schemas.microsoft.com/office/drawing/2014/main" val="20000"/>
                    </a:ext>
                  </a:extLst>
                </a:gridCol>
                <a:gridCol w="1430956">
                  <a:extLst>
                    <a:ext uri="{9D8B030D-6E8A-4147-A177-3AD203B41FA5}">
                      <a16:colId xmlns:a16="http://schemas.microsoft.com/office/drawing/2014/main" val="20001"/>
                    </a:ext>
                  </a:extLst>
                </a:gridCol>
                <a:gridCol w="1425302">
                  <a:extLst>
                    <a:ext uri="{9D8B030D-6E8A-4147-A177-3AD203B41FA5}">
                      <a16:colId xmlns:a16="http://schemas.microsoft.com/office/drawing/2014/main" val="20002"/>
                    </a:ext>
                  </a:extLst>
                </a:gridCol>
                <a:gridCol w="2156153">
                  <a:extLst>
                    <a:ext uri="{9D8B030D-6E8A-4147-A177-3AD203B41FA5}">
                      <a16:colId xmlns:a16="http://schemas.microsoft.com/office/drawing/2014/main" val="20003"/>
                    </a:ext>
                  </a:extLst>
                </a:gridCol>
                <a:gridCol w="1879127">
                  <a:extLst>
                    <a:ext uri="{9D8B030D-6E8A-4147-A177-3AD203B41FA5}">
                      <a16:colId xmlns:a16="http://schemas.microsoft.com/office/drawing/2014/main" val="2319361135"/>
                    </a:ext>
                  </a:extLst>
                </a:gridCol>
              </a:tblGrid>
              <a:tr h="3810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Name</a:t>
                      </a:r>
                    </a:p>
                  </a:txBody>
                  <a:tcPr marL="91445" marR="914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Age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Phone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Mail</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Avatar</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extLst>
                  <a:ext uri="{0D108BD9-81ED-4DB2-BD59-A6C34878D82A}">
                    <a16:rowId xmlns:a16="http://schemas.microsoft.com/office/drawing/2014/main" val="10000"/>
                  </a:ext>
                </a:extLst>
              </a:tr>
              <a:tr h="1262576">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Karim</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+33781828182</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chemeClr val="tx1"/>
                          </a:solidFill>
                          <a:effectLst/>
                          <a:latin typeface="Arial" charset="0"/>
                          <a:ea typeface="SimSun" charset="-122"/>
                        </a:rPr>
                        <a:t>karim1213@gmail.com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Serena</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25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+33662616261</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chemeClr val="tx1"/>
                          </a:solidFill>
                          <a:effectLst/>
                          <a:latin typeface="Arial" charset="0"/>
                          <a:ea typeface="SimSun" charset="-122"/>
                        </a:rPr>
                        <a:t>serena6677@gmail.com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 name="Espace réservé du contenu 5">
            <a:extLst>
              <a:ext uri="{FF2B5EF4-FFF2-40B4-BE49-F238E27FC236}">
                <a16:creationId xmlns:a16="http://schemas.microsoft.com/office/drawing/2014/main" id="{61767B8E-6F99-7C3B-DB01-A3B1A7B4EBF5}"/>
              </a:ext>
            </a:extLst>
          </p:cNvPr>
          <p:cNvPicPr>
            <a:picLocks noChangeAspect="1"/>
          </p:cNvPicPr>
          <p:nvPr/>
        </p:nvPicPr>
        <p:blipFill>
          <a:blip r:embed="rId7"/>
          <a:srcRect l="674" t="4726" r="65756" b="25935"/>
          <a:stretch>
            <a:fillRect/>
          </a:stretch>
        </p:blipFill>
        <p:spPr>
          <a:xfrm>
            <a:off x="8672974" y="3817257"/>
            <a:ext cx="1099931" cy="757325"/>
          </a:xfrm>
          <a:prstGeom prst="rect">
            <a:avLst/>
          </a:prstGeom>
          <a:noFill/>
          <a:ln>
            <a:noFill/>
          </a:ln>
        </p:spPr>
      </p:pic>
    </p:spTree>
    <p:extLst>
      <p:ext uri="{BB962C8B-B14F-4D97-AF65-F5344CB8AC3E}">
        <p14:creationId xmlns:p14="http://schemas.microsoft.com/office/powerpoint/2010/main" val="263261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9AE2BBD-D039-495F-8D3A-BDF1DF48F563}"/>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22</a:t>
            </a:fld>
            <a:endParaRPr lang="en-US"/>
          </a:p>
        </p:txBody>
      </p:sp>
      <p:sp>
        <p:nvSpPr>
          <p:cNvPr id="11" name="Titre 1">
            <a:extLst>
              <a:ext uri="{FF2B5EF4-FFF2-40B4-BE49-F238E27FC236}">
                <a16:creationId xmlns:a16="http://schemas.microsoft.com/office/drawing/2014/main" id="{DA706D7F-A438-723A-43AB-0B167664F99C}"/>
              </a:ext>
            </a:extLst>
          </p:cNvPr>
          <p:cNvSpPr>
            <a:spLocks noGrp="1"/>
          </p:cNvSpPr>
          <p:nvPr>
            <p:ph type="title"/>
          </p:nvPr>
        </p:nvSpPr>
        <p:spPr/>
        <p:txBody>
          <a:bodyPr/>
          <a:lstStyle/>
          <a:p>
            <a:pPr algn="l"/>
            <a:r>
              <a:rPr lang="fr-FR" sz="2400" b="1"/>
              <a:t>Anonymisation</a:t>
            </a:r>
            <a:endParaRPr lang="fr-FR"/>
          </a:p>
        </p:txBody>
      </p:sp>
      <p:sp>
        <p:nvSpPr>
          <p:cNvPr id="12" name="Espace réservé du contenu 2">
            <a:extLst>
              <a:ext uri="{FF2B5EF4-FFF2-40B4-BE49-F238E27FC236}">
                <a16:creationId xmlns:a16="http://schemas.microsoft.com/office/drawing/2014/main" id="{C69A96FB-D883-1BD6-815F-46F07727CD9C}"/>
              </a:ext>
            </a:extLst>
          </p:cNvPr>
          <p:cNvSpPr txBox="1">
            <a:spLocks/>
          </p:cNvSpPr>
          <p:nvPr/>
        </p:nvSpPr>
        <p:spPr bwMode="auto">
          <a:xfrm>
            <a:off x="864152" y="1429285"/>
            <a:ext cx="8229600"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3"/>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4"/>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5"/>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6"/>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t>How </a:t>
            </a:r>
            <a:r>
              <a:rPr lang="fr-FR" err="1"/>
              <a:t>it</a:t>
            </a:r>
            <a:r>
              <a:rPr lang="fr-FR"/>
              <a:t> </a:t>
            </a:r>
            <a:r>
              <a:rPr lang="fr-FR" err="1"/>
              <a:t>works</a:t>
            </a:r>
            <a:r>
              <a:rPr lang="fr-FR"/>
              <a:t>?</a:t>
            </a:r>
          </a:p>
          <a:p>
            <a:pPr lvl="1"/>
            <a:r>
              <a:rPr lang="fr-FR" err="1"/>
              <a:t>Detect</a:t>
            </a:r>
            <a:r>
              <a:rPr lang="fr-FR"/>
              <a:t> </a:t>
            </a:r>
            <a:r>
              <a:rPr lang="fr-FR" err="1"/>
              <a:t>identifiers</a:t>
            </a:r>
            <a:endParaRPr lang="fr-FR"/>
          </a:p>
        </p:txBody>
      </p:sp>
      <p:graphicFrame>
        <p:nvGraphicFramePr>
          <p:cNvPr id="2" name="Group 167">
            <a:extLst>
              <a:ext uri="{FF2B5EF4-FFF2-40B4-BE49-F238E27FC236}">
                <a16:creationId xmlns:a16="http://schemas.microsoft.com/office/drawing/2014/main" id="{F393C012-E9DA-F66A-3DBC-62A8FAD90B13}"/>
              </a:ext>
            </a:extLst>
          </p:cNvPr>
          <p:cNvGraphicFramePr>
            <a:graphicFrameLocks noGrp="1"/>
          </p:cNvGraphicFramePr>
          <p:nvPr>
            <p:extLst>
              <p:ext uri="{D42A27DB-BD31-4B8C-83A1-F6EECF244321}">
                <p14:modId xmlns:p14="http://schemas.microsoft.com/office/powerpoint/2010/main" val="2010962364"/>
              </p:ext>
            </p:extLst>
          </p:nvPr>
        </p:nvGraphicFramePr>
        <p:xfrm>
          <a:off x="1989884" y="3166963"/>
          <a:ext cx="8197063" cy="2057914"/>
        </p:xfrm>
        <a:graphic>
          <a:graphicData uri="http://schemas.openxmlformats.org/drawingml/2006/table">
            <a:tbl>
              <a:tblPr/>
              <a:tblGrid>
                <a:gridCol w="1305525">
                  <a:extLst>
                    <a:ext uri="{9D8B030D-6E8A-4147-A177-3AD203B41FA5}">
                      <a16:colId xmlns:a16="http://schemas.microsoft.com/office/drawing/2014/main" val="20000"/>
                    </a:ext>
                  </a:extLst>
                </a:gridCol>
                <a:gridCol w="1430956">
                  <a:extLst>
                    <a:ext uri="{9D8B030D-6E8A-4147-A177-3AD203B41FA5}">
                      <a16:colId xmlns:a16="http://schemas.microsoft.com/office/drawing/2014/main" val="20001"/>
                    </a:ext>
                  </a:extLst>
                </a:gridCol>
                <a:gridCol w="1425302">
                  <a:extLst>
                    <a:ext uri="{9D8B030D-6E8A-4147-A177-3AD203B41FA5}">
                      <a16:colId xmlns:a16="http://schemas.microsoft.com/office/drawing/2014/main" val="20002"/>
                    </a:ext>
                  </a:extLst>
                </a:gridCol>
                <a:gridCol w="2156153">
                  <a:extLst>
                    <a:ext uri="{9D8B030D-6E8A-4147-A177-3AD203B41FA5}">
                      <a16:colId xmlns:a16="http://schemas.microsoft.com/office/drawing/2014/main" val="20003"/>
                    </a:ext>
                  </a:extLst>
                </a:gridCol>
                <a:gridCol w="1879127">
                  <a:extLst>
                    <a:ext uri="{9D8B030D-6E8A-4147-A177-3AD203B41FA5}">
                      <a16:colId xmlns:a16="http://schemas.microsoft.com/office/drawing/2014/main" val="2319361135"/>
                    </a:ext>
                  </a:extLst>
                </a:gridCol>
              </a:tblGrid>
              <a:tr h="3810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Name</a:t>
                      </a:r>
                    </a:p>
                  </a:txBody>
                  <a:tcPr marL="91445" marR="914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Age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Phone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Mail</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Avatar</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extLst>
                  <a:ext uri="{0D108BD9-81ED-4DB2-BD59-A6C34878D82A}">
                    <a16:rowId xmlns:a16="http://schemas.microsoft.com/office/drawing/2014/main" val="10000"/>
                  </a:ext>
                </a:extLst>
              </a:tr>
              <a:tr h="1262576">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rgbClr val="FF0000"/>
                          </a:solidFill>
                          <a:effectLst/>
                          <a:latin typeface="Arial" charset="0"/>
                          <a:ea typeface="SimSun" charset="-122"/>
                        </a:rPr>
                        <a:t>Karim</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chemeClr val="tx1"/>
                          </a:solidFill>
                          <a:effectLst/>
                          <a:latin typeface="Arial" charset="0"/>
                          <a:ea typeface="SimSun" charset="-122"/>
                        </a:rPr>
                        <a:t>+33781828182</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rgbClr val="FF0000"/>
                          </a:solidFill>
                          <a:effectLst/>
                          <a:latin typeface="Arial" charset="0"/>
                          <a:ea typeface="SimSun" charset="-122"/>
                        </a:rPr>
                        <a:t>karim1213@gmail.com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rgbClr val="FF0000"/>
                          </a:solidFill>
                          <a:effectLst/>
                          <a:latin typeface="Arial" charset="0"/>
                          <a:ea typeface="SimSun" charset="-122"/>
                        </a:rPr>
                        <a:t>Serena</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25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+33662616261</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rgbClr val="FF0000"/>
                          </a:solidFill>
                          <a:effectLst/>
                          <a:latin typeface="Arial" charset="0"/>
                          <a:ea typeface="SimSun" charset="-122"/>
                        </a:rPr>
                        <a:t>serena6677@gmail.com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 name="Espace réservé du contenu 5">
            <a:extLst>
              <a:ext uri="{FF2B5EF4-FFF2-40B4-BE49-F238E27FC236}">
                <a16:creationId xmlns:a16="http://schemas.microsoft.com/office/drawing/2014/main" id="{AB3C8D08-ABEE-09E1-21E3-88A9C12041DC}"/>
              </a:ext>
            </a:extLst>
          </p:cNvPr>
          <p:cNvPicPr>
            <a:picLocks noChangeAspect="1"/>
          </p:cNvPicPr>
          <p:nvPr/>
        </p:nvPicPr>
        <p:blipFill>
          <a:blip r:embed="rId7"/>
          <a:srcRect l="674" t="4726" r="65756" b="25935"/>
          <a:stretch>
            <a:fillRect/>
          </a:stretch>
        </p:blipFill>
        <p:spPr>
          <a:xfrm>
            <a:off x="8672974" y="3817257"/>
            <a:ext cx="1099931" cy="757325"/>
          </a:xfrm>
          <a:prstGeom prst="rect">
            <a:avLst/>
          </a:prstGeom>
          <a:noFill/>
          <a:ln>
            <a:noFill/>
          </a:ln>
        </p:spPr>
      </p:pic>
    </p:spTree>
    <p:extLst>
      <p:ext uri="{BB962C8B-B14F-4D97-AF65-F5344CB8AC3E}">
        <p14:creationId xmlns:p14="http://schemas.microsoft.com/office/powerpoint/2010/main" val="651034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BB69459-03F6-55BA-3D6E-AC622D33481F}"/>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23</a:t>
            </a:fld>
            <a:endParaRPr lang="en-US"/>
          </a:p>
        </p:txBody>
      </p:sp>
      <p:sp>
        <p:nvSpPr>
          <p:cNvPr id="13" name="Titre 1">
            <a:extLst>
              <a:ext uri="{FF2B5EF4-FFF2-40B4-BE49-F238E27FC236}">
                <a16:creationId xmlns:a16="http://schemas.microsoft.com/office/drawing/2014/main" id="{44D6DD6A-1ACD-B5BD-47F6-89703AFB5834}"/>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r>
              <a:rPr lang="fr-FR" sz="2400" b="1"/>
              <a:t>Anonymisation</a:t>
            </a:r>
            <a:endParaRPr lang="fr-FR"/>
          </a:p>
        </p:txBody>
      </p:sp>
      <p:sp>
        <p:nvSpPr>
          <p:cNvPr id="15" name="Titre 14">
            <a:extLst>
              <a:ext uri="{FF2B5EF4-FFF2-40B4-BE49-F238E27FC236}">
                <a16:creationId xmlns:a16="http://schemas.microsoft.com/office/drawing/2014/main" id="{9C6AA0EF-B455-9644-34CE-0937AFB44929}"/>
              </a:ext>
            </a:extLst>
          </p:cNvPr>
          <p:cNvSpPr>
            <a:spLocks noGrp="1"/>
          </p:cNvSpPr>
          <p:nvPr>
            <p:ph type="title"/>
          </p:nvPr>
        </p:nvSpPr>
        <p:spPr/>
        <p:txBody>
          <a:bodyPr/>
          <a:lstStyle/>
          <a:p>
            <a:endParaRPr lang="fr-FR"/>
          </a:p>
        </p:txBody>
      </p:sp>
      <p:sp>
        <p:nvSpPr>
          <p:cNvPr id="17" name="Espace réservé du contenu 2">
            <a:extLst>
              <a:ext uri="{FF2B5EF4-FFF2-40B4-BE49-F238E27FC236}">
                <a16:creationId xmlns:a16="http://schemas.microsoft.com/office/drawing/2014/main" id="{F3EB2236-10AE-8CC8-658B-AF23297AFBFF}"/>
              </a:ext>
            </a:extLst>
          </p:cNvPr>
          <p:cNvSpPr txBox="1">
            <a:spLocks/>
          </p:cNvSpPr>
          <p:nvPr/>
        </p:nvSpPr>
        <p:spPr bwMode="auto">
          <a:xfrm>
            <a:off x="864152" y="1429285"/>
            <a:ext cx="8229600"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3"/>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4"/>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5"/>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6"/>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How </a:t>
            </a:r>
            <a:r>
              <a:rPr lang="fr-FR" dirty="0" err="1"/>
              <a:t>it</a:t>
            </a:r>
            <a:r>
              <a:rPr lang="fr-FR" dirty="0"/>
              <a:t> </a:t>
            </a:r>
            <a:r>
              <a:rPr lang="fr-FR" dirty="0" err="1"/>
              <a:t>works</a:t>
            </a:r>
            <a:r>
              <a:rPr lang="fr-FR" dirty="0"/>
              <a:t>?</a:t>
            </a:r>
          </a:p>
          <a:p>
            <a:pPr lvl="1"/>
            <a:r>
              <a:rPr lang="fr-FR" dirty="0" err="1"/>
              <a:t>Detect</a:t>
            </a:r>
            <a:r>
              <a:rPr lang="fr-FR" dirty="0"/>
              <a:t> </a:t>
            </a:r>
            <a:r>
              <a:rPr lang="fr-FR" dirty="0" err="1"/>
              <a:t>identifiers</a:t>
            </a:r>
            <a:endParaRPr lang="fr-FR" dirty="0"/>
          </a:p>
          <a:p>
            <a:pPr lvl="1"/>
            <a:r>
              <a:rPr lang="fr-FR" dirty="0" err="1"/>
              <a:t>Delete</a:t>
            </a:r>
            <a:r>
              <a:rPr lang="fr-FR" dirty="0"/>
              <a:t> </a:t>
            </a:r>
            <a:r>
              <a:rPr lang="fr-FR" dirty="0" err="1"/>
              <a:t>identifiers</a:t>
            </a:r>
            <a:endParaRPr lang="fr-FR" dirty="0"/>
          </a:p>
        </p:txBody>
      </p:sp>
      <p:graphicFrame>
        <p:nvGraphicFramePr>
          <p:cNvPr id="2" name="Group 167">
            <a:extLst>
              <a:ext uri="{FF2B5EF4-FFF2-40B4-BE49-F238E27FC236}">
                <a16:creationId xmlns:a16="http://schemas.microsoft.com/office/drawing/2014/main" id="{7D2D80D4-BD62-6A75-B923-F0CC17D5791A}"/>
              </a:ext>
            </a:extLst>
          </p:cNvPr>
          <p:cNvGraphicFramePr>
            <a:graphicFrameLocks noGrp="1"/>
          </p:cNvGraphicFramePr>
          <p:nvPr>
            <p:extLst>
              <p:ext uri="{D42A27DB-BD31-4B8C-83A1-F6EECF244321}">
                <p14:modId xmlns:p14="http://schemas.microsoft.com/office/powerpoint/2010/main" val="2101056364"/>
              </p:ext>
            </p:extLst>
          </p:nvPr>
        </p:nvGraphicFramePr>
        <p:xfrm>
          <a:off x="1989884" y="3166963"/>
          <a:ext cx="8197063" cy="2057914"/>
        </p:xfrm>
        <a:graphic>
          <a:graphicData uri="http://schemas.openxmlformats.org/drawingml/2006/table">
            <a:tbl>
              <a:tblPr/>
              <a:tblGrid>
                <a:gridCol w="1305525">
                  <a:extLst>
                    <a:ext uri="{9D8B030D-6E8A-4147-A177-3AD203B41FA5}">
                      <a16:colId xmlns:a16="http://schemas.microsoft.com/office/drawing/2014/main" val="20000"/>
                    </a:ext>
                  </a:extLst>
                </a:gridCol>
                <a:gridCol w="1430956">
                  <a:extLst>
                    <a:ext uri="{9D8B030D-6E8A-4147-A177-3AD203B41FA5}">
                      <a16:colId xmlns:a16="http://schemas.microsoft.com/office/drawing/2014/main" val="20001"/>
                    </a:ext>
                  </a:extLst>
                </a:gridCol>
                <a:gridCol w="1425302">
                  <a:extLst>
                    <a:ext uri="{9D8B030D-6E8A-4147-A177-3AD203B41FA5}">
                      <a16:colId xmlns:a16="http://schemas.microsoft.com/office/drawing/2014/main" val="20002"/>
                    </a:ext>
                  </a:extLst>
                </a:gridCol>
                <a:gridCol w="2156153">
                  <a:extLst>
                    <a:ext uri="{9D8B030D-6E8A-4147-A177-3AD203B41FA5}">
                      <a16:colId xmlns:a16="http://schemas.microsoft.com/office/drawing/2014/main" val="20003"/>
                    </a:ext>
                  </a:extLst>
                </a:gridCol>
                <a:gridCol w="1879127">
                  <a:extLst>
                    <a:ext uri="{9D8B030D-6E8A-4147-A177-3AD203B41FA5}">
                      <a16:colId xmlns:a16="http://schemas.microsoft.com/office/drawing/2014/main" val="2319361135"/>
                    </a:ext>
                  </a:extLst>
                </a:gridCol>
              </a:tblGrid>
              <a:tr h="3810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Name</a:t>
                      </a:r>
                    </a:p>
                  </a:txBody>
                  <a:tcPr marL="91445" marR="914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Age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Phone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Mail</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Avatar</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extLst>
                  <a:ext uri="{0D108BD9-81ED-4DB2-BD59-A6C34878D82A}">
                    <a16:rowId xmlns:a16="http://schemas.microsoft.com/office/drawing/2014/main" val="10000"/>
                  </a:ext>
                </a:extLst>
              </a:tr>
              <a:tr h="1262576">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+33781828182</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25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+33662616261</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 name="Espace réservé du contenu 5">
            <a:extLst>
              <a:ext uri="{FF2B5EF4-FFF2-40B4-BE49-F238E27FC236}">
                <a16:creationId xmlns:a16="http://schemas.microsoft.com/office/drawing/2014/main" id="{32662B8A-B2E1-DAF1-0C6E-44B03B22633B}"/>
              </a:ext>
            </a:extLst>
          </p:cNvPr>
          <p:cNvPicPr>
            <a:picLocks noChangeAspect="1"/>
          </p:cNvPicPr>
          <p:nvPr/>
        </p:nvPicPr>
        <p:blipFill>
          <a:blip r:embed="rId7"/>
          <a:srcRect l="674" t="4726" r="65756" b="25935"/>
          <a:stretch>
            <a:fillRect/>
          </a:stretch>
        </p:blipFill>
        <p:spPr>
          <a:xfrm>
            <a:off x="8672974" y="3817257"/>
            <a:ext cx="1099931" cy="757325"/>
          </a:xfrm>
          <a:prstGeom prst="rect">
            <a:avLst/>
          </a:prstGeom>
          <a:noFill/>
          <a:ln>
            <a:noFill/>
          </a:ln>
        </p:spPr>
      </p:pic>
    </p:spTree>
    <p:extLst>
      <p:ext uri="{BB962C8B-B14F-4D97-AF65-F5344CB8AC3E}">
        <p14:creationId xmlns:p14="http://schemas.microsoft.com/office/powerpoint/2010/main" val="119107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0">
            <a:extLst>
              <a:ext uri="{FF2B5EF4-FFF2-40B4-BE49-F238E27FC236}">
                <a16:creationId xmlns:a16="http://schemas.microsoft.com/office/drawing/2014/main" id="{998B15DC-8DCE-854C-96A4-70A5BA0669E3}"/>
              </a:ext>
            </a:extLst>
          </p:cNvPr>
          <p:cNvSpPr>
            <a:spLocks noChangeArrowheads="1"/>
          </p:cNvSpPr>
          <p:nvPr/>
        </p:nvSpPr>
        <p:spPr bwMode="auto">
          <a:xfrm>
            <a:off x="8739404" y="34290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400" b="1" err="1">
                <a:solidFill>
                  <a:srgbClr val="0063AB"/>
                </a:solidFill>
              </a:rPr>
              <a:t>Deletion</a:t>
            </a:r>
            <a:endParaRPr lang="fr-FR" altLang="fr-FR" sz="2400">
              <a:solidFill>
                <a:srgbClr val="0063AB"/>
              </a:solidFill>
            </a:endParaRPr>
          </a:p>
        </p:txBody>
      </p:sp>
      <p:sp>
        <p:nvSpPr>
          <p:cNvPr id="6" name="Rectangle 21">
            <a:extLst>
              <a:ext uri="{FF2B5EF4-FFF2-40B4-BE49-F238E27FC236}">
                <a16:creationId xmlns:a16="http://schemas.microsoft.com/office/drawing/2014/main" id="{39B984D5-7A96-E642-96D2-852A2918114A}"/>
              </a:ext>
            </a:extLst>
          </p:cNvPr>
          <p:cNvSpPr>
            <a:spLocks noChangeArrowheads="1"/>
          </p:cNvSpPr>
          <p:nvPr/>
        </p:nvSpPr>
        <p:spPr bwMode="auto">
          <a:xfrm>
            <a:off x="3430589" y="3429001"/>
            <a:ext cx="2321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400" b="1" err="1">
                <a:solidFill>
                  <a:srgbClr val="0063AB"/>
                </a:solidFill>
              </a:rPr>
              <a:t>Generalisation</a:t>
            </a:r>
            <a:endParaRPr lang="fr-FR" altLang="fr-FR" sz="2400">
              <a:solidFill>
                <a:srgbClr val="0063AB"/>
              </a:solidFill>
            </a:endParaRPr>
          </a:p>
        </p:txBody>
      </p:sp>
      <p:grpSp>
        <p:nvGrpSpPr>
          <p:cNvPr id="9" name="Group 12">
            <a:extLst>
              <a:ext uri="{FF2B5EF4-FFF2-40B4-BE49-F238E27FC236}">
                <a16:creationId xmlns:a16="http://schemas.microsoft.com/office/drawing/2014/main" id="{6AED6450-D68C-FF4B-95EE-56DB9C121BF1}"/>
              </a:ext>
            </a:extLst>
          </p:cNvPr>
          <p:cNvGrpSpPr>
            <a:grpSpLocks/>
          </p:cNvGrpSpPr>
          <p:nvPr/>
        </p:nvGrpSpPr>
        <p:grpSpPr bwMode="auto">
          <a:xfrm>
            <a:off x="5172075" y="4529138"/>
            <a:ext cx="1944688" cy="1384300"/>
            <a:chOff x="1510" y="2543"/>
            <a:chExt cx="1333" cy="948"/>
          </a:xfrm>
        </p:grpSpPr>
        <p:sp>
          <p:nvSpPr>
            <p:cNvPr id="10" name="Text Box 13">
              <a:extLst>
                <a:ext uri="{FF2B5EF4-FFF2-40B4-BE49-F238E27FC236}">
                  <a16:creationId xmlns:a16="http://schemas.microsoft.com/office/drawing/2014/main" id="{27AABB79-B028-7248-920A-009E197FC57B}"/>
                </a:ext>
              </a:extLst>
            </p:cNvPr>
            <p:cNvSpPr txBox="1">
              <a:spLocks noChangeArrowheads="1"/>
            </p:cNvSpPr>
            <p:nvPr/>
          </p:nvSpPr>
          <p:spPr bwMode="auto">
            <a:xfrm>
              <a:off x="1805" y="2543"/>
              <a:ext cx="711"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chemeClr val="accent2"/>
                </a:buClr>
                <a:buFontTx/>
                <a:buNone/>
              </a:pPr>
              <a:r>
                <a:rPr lang="en-US" altLang="zh-CN" sz="2000">
                  <a:ea typeface="SimSun" panose="02010600030101010101" pitchFamily="2" charset="-122"/>
                </a:rPr>
                <a:t> </a:t>
              </a:r>
              <a:r>
                <a:rPr lang="mr-IN" altLang="zh-CN" sz="2000">
                  <a:ea typeface="SimSun" panose="02010600030101010101" pitchFamily="2" charset="-122"/>
                </a:rPr>
                <a:t>[</a:t>
              </a:r>
              <a:r>
                <a:rPr lang="fr-FR" altLang="zh-CN" sz="2000">
                  <a:ea typeface="SimSun" panose="02010600030101010101" pitchFamily="2" charset="-122"/>
                </a:rPr>
                <a:t>20;30</a:t>
              </a:r>
              <a:r>
                <a:rPr lang="mr-IN" altLang="zh-CN" sz="2000">
                  <a:ea typeface="SimSun" panose="02010600030101010101" pitchFamily="2" charset="-122"/>
                </a:rPr>
                <a:t>]</a:t>
              </a:r>
              <a:endParaRPr lang="en-US" altLang="zh-CN" sz="2000">
                <a:ea typeface="SimSun" panose="02010600030101010101" pitchFamily="2" charset="-122"/>
              </a:endParaRPr>
            </a:p>
          </p:txBody>
        </p:sp>
        <p:sp>
          <p:nvSpPr>
            <p:cNvPr id="11" name="Line 14">
              <a:extLst>
                <a:ext uri="{FF2B5EF4-FFF2-40B4-BE49-F238E27FC236}">
                  <a16:creationId xmlns:a16="http://schemas.microsoft.com/office/drawing/2014/main" id="{5854CFFD-5087-254D-A7B5-41311837C2E0}"/>
                </a:ext>
              </a:extLst>
            </p:cNvPr>
            <p:cNvSpPr>
              <a:spLocks noChangeShapeType="1"/>
            </p:cNvSpPr>
            <p:nvPr/>
          </p:nvSpPr>
          <p:spPr bwMode="auto">
            <a:xfrm flipV="1">
              <a:off x="1776" y="2784"/>
              <a:ext cx="358" cy="432"/>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12" name="Line 15">
              <a:extLst>
                <a:ext uri="{FF2B5EF4-FFF2-40B4-BE49-F238E27FC236}">
                  <a16:creationId xmlns:a16="http://schemas.microsoft.com/office/drawing/2014/main" id="{B023EDE2-F394-B141-A2C7-F5D4CFD15E2F}"/>
                </a:ext>
              </a:extLst>
            </p:cNvPr>
            <p:cNvSpPr>
              <a:spLocks noChangeShapeType="1"/>
            </p:cNvSpPr>
            <p:nvPr/>
          </p:nvSpPr>
          <p:spPr bwMode="auto">
            <a:xfrm flipH="1" flipV="1">
              <a:off x="2229" y="2784"/>
              <a:ext cx="360" cy="432"/>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13" name="Line 16">
              <a:extLst>
                <a:ext uri="{FF2B5EF4-FFF2-40B4-BE49-F238E27FC236}">
                  <a16:creationId xmlns:a16="http://schemas.microsoft.com/office/drawing/2014/main" id="{5A23445D-A3B3-5341-BE41-0332A578BE4B}"/>
                </a:ext>
              </a:extLst>
            </p:cNvPr>
            <p:cNvSpPr>
              <a:spLocks noChangeShapeType="1"/>
            </p:cNvSpPr>
            <p:nvPr/>
          </p:nvSpPr>
          <p:spPr bwMode="auto">
            <a:xfrm flipV="1">
              <a:off x="2160" y="2768"/>
              <a:ext cx="16" cy="448"/>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grpSp>
          <p:nvGrpSpPr>
            <p:cNvPr id="14" name="Group 17">
              <a:extLst>
                <a:ext uri="{FF2B5EF4-FFF2-40B4-BE49-F238E27FC236}">
                  <a16:creationId xmlns:a16="http://schemas.microsoft.com/office/drawing/2014/main" id="{CB990511-0BDD-0E45-8C88-F2988893A942}"/>
                </a:ext>
              </a:extLst>
            </p:cNvPr>
            <p:cNvGrpSpPr>
              <a:grpSpLocks/>
            </p:cNvGrpSpPr>
            <p:nvPr/>
          </p:nvGrpSpPr>
          <p:grpSpPr bwMode="auto">
            <a:xfrm>
              <a:off x="1510" y="3214"/>
              <a:ext cx="1333" cy="277"/>
              <a:chOff x="1510" y="3214"/>
              <a:chExt cx="1333" cy="277"/>
            </a:xfrm>
          </p:grpSpPr>
          <p:sp>
            <p:nvSpPr>
              <p:cNvPr id="15" name="Text Box 18">
                <a:extLst>
                  <a:ext uri="{FF2B5EF4-FFF2-40B4-BE49-F238E27FC236}">
                    <a16:creationId xmlns:a16="http://schemas.microsoft.com/office/drawing/2014/main" id="{9D33B97E-6585-2F46-953B-782576B5178A}"/>
                  </a:ext>
                </a:extLst>
              </p:cNvPr>
              <p:cNvSpPr txBox="1">
                <a:spLocks noChangeArrowheads="1"/>
              </p:cNvSpPr>
              <p:nvPr/>
            </p:nvSpPr>
            <p:spPr bwMode="auto">
              <a:xfrm>
                <a:off x="1510" y="3217"/>
                <a:ext cx="322"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23</a:t>
                </a:r>
              </a:p>
            </p:txBody>
          </p:sp>
          <p:sp>
            <p:nvSpPr>
              <p:cNvPr id="16" name="Text Box 19">
                <a:extLst>
                  <a:ext uri="{FF2B5EF4-FFF2-40B4-BE49-F238E27FC236}">
                    <a16:creationId xmlns:a16="http://schemas.microsoft.com/office/drawing/2014/main" id="{F53A5137-0B6E-8541-9C71-DF0073D82186}"/>
                  </a:ext>
                </a:extLst>
              </p:cNvPr>
              <p:cNvSpPr txBox="1">
                <a:spLocks noChangeArrowheads="1"/>
              </p:cNvSpPr>
              <p:nvPr/>
            </p:nvSpPr>
            <p:spPr bwMode="auto">
              <a:xfrm>
                <a:off x="2521" y="3214"/>
                <a:ext cx="322"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29</a:t>
                </a:r>
              </a:p>
            </p:txBody>
          </p:sp>
          <p:sp>
            <p:nvSpPr>
              <p:cNvPr id="17" name="Text Box 20">
                <a:extLst>
                  <a:ext uri="{FF2B5EF4-FFF2-40B4-BE49-F238E27FC236}">
                    <a16:creationId xmlns:a16="http://schemas.microsoft.com/office/drawing/2014/main" id="{2BB7A16D-887B-E248-A34F-682EDED341DF}"/>
                  </a:ext>
                </a:extLst>
              </p:cNvPr>
              <p:cNvSpPr txBox="1">
                <a:spLocks noChangeArrowheads="1"/>
              </p:cNvSpPr>
              <p:nvPr/>
            </p:nvSpPr>
            <p:spPr bwMode="auto">
              <a:xfrm>
                <a:off x="1994" y="3214"/>
                <a:ext cx="322"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27</a:t>
                </a:r>
              </a:p>
            </p:txBody>
          </p:sp>
        </p:grpSp>
      </p:grpSp>
      <p:grpSp>
        <p:nvGrpSpPr>
          <p:cNvPr id="18" name="Group 12">
            <a:extLst>
              <a:ext uri="{FF2B5EF4-FFF2-40B4-BE49-F238E27FC236}">
                <a16:creationId xmlns:a16="http://schemas.microsoft.com/office/drawing/2014/main" id="{4C602C02-4B16-0D4B-B7FD-72FC6C57938E}"/>
              </a:ext>
            </a:extLst>
          </p:cNvPr>
          <p:cNvGrpSpPr>
            <a:grpSpLocks/>
          </p:cNvGrpSpPr>
          <p:nvPr/>
        </p:nvGrpSpPr>
        <p:grpSpPr bwMode="auto">
          <a:xfrm>
            <a:off x="8325941" y="4584512"/>
            <a:ext cx="2678019" cy="1417717"/>
            <a:chOff x="1344" y="2544"/>
            <a:chExt cx="1836" cy="972"/>
          </a:xfrm>
        </p:grpSpPr>
        <p:sp>
          <p:nvSpPr>
            <p:cNvPr id="19" name="Text Box 13">
              <a:extLst>
                <a:ext uri="{FF2B5EF4-FFF2-40B4-BE49-F238E27FC236}">
                  <a16:creationId xmlns:a16="http://schemas.microsoft.com/office/drawing/2014/main" id="{AC6511B6-E1AD-9B40-AD38-C19DC930231C}"/>
                </a:ext>
              </a:extLst>
            </p:cNvPr>
            <p:cNvSpPr txBox="1">
              <a:spLocks noChangeArrowheads="1"/>
            </p:cNvSpPr>
            <p:nvPr/>
          </p:nvSpPr>
          <p:spPr bwMode="auto">
            <a:xfrm>
              <a:off x="1438" y="2544"/>
              <a:ext cx="992" cy="274"/>
            </a:xfrm>
            <a:prstGeom prst="rect">
              <a:avLst/>
            </a:prstGeom>
            <a:noFill/>
            <a:ln w="9525">
              <a:noFill/>
              <a:miter lim="800000"/>
              <a:headEnd/>
              <a:tailEnd/>
            </a:ln>
          </p:spPr>
          <p:txBody>
            <a:bodyPr wrap="none">
              <a:spAutoFit/>
            </a:bodyPr>
            <a:lstStyle/>
            <a:p>
              <a:pPr algn="ctr" eaLnBrk="1" hangingPunct="1">
                <a:spcBef>
                  <a:spcPct val="20000"/>
                </a:spcBef>
                <a:buClr>
                  <a:schemeClr val="accent2"/>
                </a:buClr>
                <a:defRPr/>
              </a:pPr>
              <a:r>
                <a:rPr lang="en-US" altLang="zh-CN" sz="2000">
                  <a:latin typeface="+mn-lt"/>
                  <a:ea typeface="宋体" pitchFamily="2" charset="-122"/>
                  <a:cs typeface="Arial" charset="0"/>
                </a:rPr>
                <a:t>         537**</a:t>
              </a:r>
            </a:p>
          </p:txBody>
        </p:sp>
        <p:sp>
          <p:nvSpPr>
            <p:cNvPr id="20" name="Line 14">
              <a:extLst>
                <a:ext uri="{FF2B5EF4-FFF2-40B4-BE49-F238E27FC236}">
                  <a16:creationId xmlns:a16="http://schemas.microsoft.com/office/drawing/2014/main" id="{4254C0CE-9EB4-9842-9C85-A4A329E146C5}"/>
                </a:ext>
              </a:extLst>
            </p:cNvPr>
            <p:cNvSpPr>
              <a:spLocks noChangeShapeType="1"/>
            </p:cNvSpPr>
            <p:nvPr/>
          </p:nvSpPr>
          <p:spPr bwMode="auto">
            <a:xfrm flipV="1">
              <a:off x="1776" y="2785"/>
              <a:ext cx="357" cy="431"/>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21" name="Line 15">
              <a:extLst>
                <a:ext uri="{FF2B5EF4-FFF2-40B4-BE49-F238E27FC236}">
                  <a16:creationId xmlns:a16="http://schemas.microsoft.com/office/drawing/2014/main" id="{89E45D85-B02A-9140-9A6C-1ACE5BAA0687}"/>
                </a:ext>
              </a:extLst>
            </p:cNvPr>
            <p:cNvSpPr>
              <a:spLocks noChangeShapeType="1"/>
            </p:cNvSpPr>
            <p:nvPr/>
          </p:nvSpPr>
          <p:spPr bwMode="auto">
            <a:xfrm flipH="1" flipV="1">
              <a:off x="2229" y="2785"/>
              <a:ext cx="366" cy="431"/>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22" name="Line 16">
              <a:extLst>
                <a:ext uri="{FF2B5EF4-FFF2-40B4-BE49-F238E27FC236}">
                  <a16:creationId xmlns:a16="http://schemas.microsoft.com/office/drawing/2014/main" id="{49AC9095-2C92-234E-8CE8-B6B03867CC07}"/>
                </a:ext>
              </a:extLst>
            </p:cNvPr>
            <p:cNvSpPr>
              <a:spLocks noChangeShapeType="1"/>
            </p:cNvSpPr>
            <p:nvPr/>
          </p:nvSpPr>
          <p:spPr bwMode="auto">
            <a:xfrm flipV="1">
              <a:off x="2160" y="2768"/>
              <a:ext cx="15" cy="446"/>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grpSp>
          <p:nvGrpSpPr>
            <p:cNvPr id="23" name="Group 17">
              <a:extLst>
                <a:ext uri="{FF2B5EF4-FFF2-40B4-BE49-F238E27FC236}">
                  <a16:creationId xmlns:a16="http://schemas.microsoft.com/office/drawing/2014/main" id="{2B9EBB6F-6FEC-8D4F-BD50-C8990B7900DB}"/>
                </a:ext>
              </a:extLst>
            </p:cNvPr>
            <p:cNvGrpSpPr>
              <a:grpSpLocks/>
            </p:cNvGrpSpPr>
            <p:nvPr/>
          </p:nvGrpSpPr>
          <p:grpSpPr bwMode="auto">
            <a:xfrm>
              <a:off x="1344" y="3235"/>
              <a:ext cx="1836" cy="281"/>
              <a:chOff x="1344" y="3235"/>
              <a:chExt cx="1836" cy="281"/>
            </a:xfrm>
          </p:grpSpPr>
          <p:sp>
            <p:nvSpPr>
              <p:cNvPr id="24" name="Text Box 18">
                <a:extLst>
                  <a:ext uri="{FF2B5EF4-FFF2-40B4-BE49-F238E27FC236}">
                    <a16:creationId xmlns:a16="http://schemas.microsoft.com/office/drawing/2014/main" id="{1D37E606-43D8-0D4A-86E9-F08D6BE4A24D}"/>
                  </a:ext>
                </a:extLst>
              </p:cNvPr>
              <p:cNvSpPr txBox="1">
                <a:spLocks noChangeArrowheads="1"/>
              </p:cNvSpPr>
              <p:nvPr/>
            </p:nvSpPr>
            <p:spPr bwMode="auto">
              <a:xfrm>
                <a:off x="1344" y="3235"/>
                <a:ext cx="616"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53703</a:t>
                </a:r>
              </a:p>
            </p:txBody>
          </p:sp>
          <p:sp>
            <p:nvSpPr>
              <p:cNvPr id="25" name="Text Box 19">
                <a:extLst>
                  <a:ext uri="{FF2B5EF4-FFF2-40B4-BE49-F238E27FC236}">
                    <a16:creationId xmlns:a16="http://schemas.microsoft.com/office/drawing/2014/main" id="{46F2A2BF-D749-1F4E-83B4-71BCC8E9BA08}"/>
                  </a:ext>
                </a:extLst>
              </p:cNvPr>
              <p:cNvSpPr txBox="1">
                <a:spLocks noChangeArrowheads="1"/>
              </p:cNvSpPr>
              <p:nvPr/>
            </p:nvSpPr>
            <p:spPr bwMode="auto">
              <a:xfrm>
                <a:off x="2564" y="3242"/>
                <a:ext cx="616"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53716</a:t>
                </a:r>
              </a:p>
            </p:txBody>
          </p:sp>
          <p:sp>
            <p:nvSpPr>
              <p:cNvPr id="26" name="Text Box 20">
                <a:extLst>
                  <a:ext uri="{FF2B5EF4-FFF2-40B4-BE49-F238E27FC236}">
                    <a16:creationId xmlns:a16="http://schemas.microsoft.com/office/drawing/2014/main" id="{782A54DB-5FAC-C949-A26B-C3E6DE42F6CA}"/>
                  </a:ext>
                </a:extLst>
              </p:cNvPr>
              <p:cNvSpPr txBox="1">
                <a:spLocks noChangeArrowheads="1"/>
              </p:cNvSpPr>
              <p:nvPr/>
            </p:nvSpPr>
            <p:spPr bwMode="auto">
              <a:xfrm>
                <a:off x="1968" y="3242"/>
                <a:ext cx="616"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en-US" altLang="zh-CN" sz="2000">
                    <a:latin typeface="+mn-lt"/>
                    <a:ea typeface="宋体" pitchFamily="2" charset="-122"/>
                    <a:cs typeface="Arial" charset="0"/>
                  </a:rPr>
                  <a:t>53715</a:t>
                </a:r>
              </a:p>
            </p:txBody>
          </p:sp>
        </p:grpSp>
      </p:grpSp>
      <p:grpSp>
        <p:nvGrpSpPr>
          <p:cNvPr id="27" name="Group 12">
            <a:extLst>
              <a:ext uri="{FF2B5EF4-FFF2-40B4-BE49-F238E27FC236}">
                <a16:creationId xmlns:a16="http://schemas.microsoft.com/office/drawing/2014/main" id="{67D7DE9E-EB99-FB45-BF0E-14BEE5B530D6}"/>
              </a:ext>
            </a:extLst>
          </p:cNvPr>
          <p:cNvGrpSpPr>
            <a:grpSpLocks/>
          </p:cNvGrpSpPr>
          <p:nvPr/>
        </p:nvGrpSpPr>
        <p:grpSpPr bwMode="auto">
          <a:xfrm>
            <a:off x="1660526" y="4529138"/>
            <a:ext cx="2966169" cy="1384300"/>
            <a:chOff x="1254" y="2544"/>
            <a:chExt cx="1756" cy="948"/>
          </a:xfrm>
        </p:grpSpPr>
        <p:sp>
          <p:nvSpPr>
            <p:cNvPr id="28" name="Text Box 13">
              <a:extLst>
                <a:ext uri="{FF2B5EF4-FFF2-40B4-BE49-F238E27FC236}">
                  <a16:creationId xmlns:a16="http://schemas.microsoft.com/office/drawing/2014/main" id="{8EFC06FA-AFFD-9B4B-A78B-00CD6AC571A8}"/>
                </a:ext>
              </a:extLst>
            </p:cNvPr>
            <p:cNvSpPr txBox="1">
              <a:spLocks noChangeArrowheads="1"/>
            </p:cNvSpPr>
            <p:nvPr/>
          </p:nvSpPr>
          <p:spPr bwMode="auto">
            <a:xfrm>
              <a:off x="1852" y="2544"/>
              <a:ext cx="693" cy="274"/>
            </a:xfrm>
            <a:prstGeom prst="rect">
              <a:avLst/>
            </a:prstGeom>
            <a:noFill/>
            <a:ln w="9525">
              <a:noFill/>
              <a:miter lim="800000"/>
              <a:headEnd/>
              <a:tailEnd/>
            </a:ln>
          </p:spPr>
          <p:txBody>
            <a:bodyPr wrap="none">
              <a:spAutoFit/>
            </a:bodyPr>
            <a:lstStyle/>
            <a:p>
              <a:pPr algn="ctr" eaLnBrk="1" hangingPunct="1">
                <a:spcBef>
                  <a:spcPct val="20000"/>
                </a:spcBef>
                <a:buClr>
                  <a:schemeClr val="accent2"/>
                </a:buClr>
                <a:defRPr/>
              </a:pPr>
              <a:r>
                <a:rPr lang="en-US" altLang="zh-CN" sz="2000">
                  <a:latin typeface="+mn-lt"/>
                  <a:ea typeface="宋体" pitchFamily="2" charset="-122"/>
                  <a:cs typeface="Arial" charset="0"/>
                </a:rPr>
                <a:t>Véhicule</a:t>
              </a:r>
            </a:p>
          </p:txBody>
        </p:sp>
        <p:sp>
          <p:nvSpPr>
            <p:cNvPr id="29" name="Line 14">
              <a:extLst>
                <a:ext uri="{FF2B5EF4-FFF2-40B4-BE49-F238E27FC236}">
                  <a16:creationId xmlns:a16="http://schemas.microsoft.com/office/drawing/2014/main" id="{FF43CE93-CCA9-7945-9B59-F5BD522DC60F}"/>
                </a:ext>
              </a:extLst>
            </p:cNvPr>
            <p:cNvSpPr>
              <a:spLocks noChangeShapeType="1"/>
            </p:cNvSpPr>
            <p:nvPr/>
          </p:nvSpPr>
          <p:spPr bwMode="auto">
            <a:xfrm flipV="1">
              <a:off x="1776" y="2784"/>
              <a:ext cx="357" cy="432"/>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30" name="Line 15">
              <a:extLst>
                <a:ext uri="{FF2B5EF4-FFF2-40B4-BE49-F238E27FC236}">
                  <a16:creationId xmlns:a16="http://schemas.microsoft.com/office/drawing/2014/main" id="{899717EC-FD3D-A142-8D27-D093D5800CD2}"/>
                </a:ext>
              </a:extLst>
            </p:cNvPr>
            <p:cNvSpPr>
              <a:spLocks noChangeShapeType="1"/>
            </p:cNvSpPr>
            <p:nvPr/>
          </p:nvSpPr>
          <p:spPr bwMode="auto">
            <a:xfrm flipH="1" flipV="1">
              <a:off x="2229" y="2784"/>
              <a:ext cx="367" cy="432"/>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sp>
          <p:nvSpPr>
            <p:cNvPr id="31" name="Line 16">
              <a:extLst>
                <a:ext uri="{FF2B5EF4-FFF2-40B4-BE49-F238E27FC236}">
                  <a16:creationId xmlns:a16="http://schemas.microsoft.com/office/drawing/2014/main" id="{74543DE8-36AA-D041-BD30-DEBA7E2292CE}"/>
                </a:ext>
              </a:extLst>
            </p:cNvPr>
            <p:cNvSpPr>
              <a:spLocks noChangeShapeType="1"/>
            </p:cNvSpPr>
            <p:nvPr/>
          </p:nvSpPr>
          <p:spPr bwMode="auto">
            <a:xfrm flipV="1">
              <a:off x="2160" y="2768"/>
              <a:ext cx="16" cy="448"/>
            </a:xfrm>
            <a:prstGeom prst="line">
              <a:avLst/>
            </a:prstGeom>
            <a:noFill/>
            <a:ln w="9525">
              <a:solidFill>
                <a:schemeClr val="tx1"/>
              </a:solidFill>
              <a:round/>
              <a:headEnd/>
              <a:tailEnd type="triangle" w="med" len="med"/>
            </a:ln>
          </p:spPr>
          <p:txBody>
            <a:bodyPr/>
            <a:lstStyle/>
            <a:p>
              <a:pPr>
                <a:spcBef>
                  <a:spcPct val="20000"/>
                </a:spcBef>
                <a:buClr>
                  <a:schemeClr val="accent2"/>
                </a:buClr>
                <a:defRPr/>
              </a:pPr>
              <a:endParaRPr lang="en-US" sz="2000">
                <a:latin typeface="+mn-lt"/>
                <a:cs typeface="Arial" charset="0"/>
              </a:endParaRPr>
            </a:p>
          </p:txBody>
        </p:sp>
        <p:grpSp>
          <p:nvGrpSpPr>
            <p:cNvPr id="32" name="Group 17">
              <a:extLst>
                <a:ext uri="{FF2B5EF4-FFF2-40B4-BE49-F238E27FC236}">
                  <a16:creationId xmlns:a16="http://schemas.microsoft.com/office/drawing/2014/main" id="{B7CB29AF-55BC-5F4F-BBDA-E71081D88D42}"/>
                </a:ext>
              </a:extLst>
            </p:cNvPr>
            <p:cNvGrpSpPr>
              <a:grpSpLocks/>
            </p:cNvGrpSpPr>
            <p:nvPr/>
          </p:nvGrpSpPr>
          <p:grpSpPr bwMode="auto">
            <a:xfrm>
              <a:off x="1254" y="3218"/>
              <a:ext cx="1756" cy="274"/>
              <a:chOff x="1254" y="3218"/>
              <a:chExt cx="1756" cy="274"/>
            </a:xfrm>
          </p:grpSpPr>
          <p:sp>
            <p:nvSpPr>
              <p:cNvPr id="33" name="Text Box 18">
                <a:extLst>
                  <a:ext uri="{FF2B5EF4-FFF2-40B4-BE49-F238E27FC236}">
                    <a16:creationId xmlns:a16="http://schemas.microsoft.com/office/drawing/2014/main" id="{2DF81C0A-91F5-E047-A942-DEC48B9AF9BD}"/>
                  </a:ext>
                </a:extLst>
              </p:cNvPr>
              <p:cNvSpPr txBox="1">
                <a:spLocks noChangeArrowheads="1"/>
              </p:cNvSpPr>
              <p:nvPr/>
            </p:nvSpPr>
            <p:spPr bwMode="auto">
              <a:xfrm>
                <a:off x="1254" y="3218"/>
                <a:ext cx="590"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fr-FR" altLang="zh-CN" sz="2000">
                    <a:latin typeface="+mn-lt"/>
                    <a:ea typeface="宋体" pitchFamily="2" charset="-122"/>
                    <a:cs typeface="Arial" charset="0"/>
                  </a:rPr>
                  <a:t>Voiture</a:t>
                </a:r>
              </a:p>
            </p:txBody>
          </p:sp>
          <p:sp>
            <p:nvSpPr>
              <p:cNvPr id="34" name="Text Box 19">
                <a:extLst>
                  <a:ext uri="{FF2B5EF4-FFF2-40B4-BE49-F238E27FC236}">
                    <a16:creationId xmlns:a16="http://schemas.microsoft.com/office/drawing/2014/main" id="{6EADED98-CEC6-0148-9154-9D0EB25F2A0E}"/>
                  </a:ext>
                </a:extLst>
              </p:cNvPr>
              <p:cNvSpPr txBox="1">
                <a:spLocks noChangeArrowheads="1"/>
              </p:cNvSpPr>
              <p:nvPr/>
            </p:nvSpPr>
            <p:spPr bwMode="auto">
              <a:xfrm>
                <a:off x="2564" y="3218"/>
                <a:ext cx="446"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fr-FR" altLang="zh-CN" sz="2000">
                    <a:latin typeface="+mn-lt"/>
                    <a:ea typeface="宋体" pitchFamily="2" charset="-122"/>
                    <a:cs typeface="Arial" charset="0"/>
                  </a:rPr>
                  <a:t>Moto</a:t>
                </a:r>
              </a:p>
            </p:txBody>
          </p:sp>
          <p:sp>
            <p:nvSpPr>
              <p:cNvPr id="35" name="Text Box 20">
                <a:extLst>
                  <a:ext uri="{FF2B5EF4-FFF2-40B4-BE49-F238E27FC236}">
                    <a16:creationId xmlns:a16="http://schemas.microsoft.com/office/drawing/2014/main" id="{9E11A5B6-AB6E-F747-A6B2-87E5BF9F93C8}"/>
                  </a:ext>
                </a:extLst>
              </p:cNvPr>
              <p:cNvSpPr txBox="1">
                <a:spLocks noChangeArrowheads="1"/>
              </p:cNvSpPr>
              <p:nvPr/>
            </p:nvSpPr>
            <p:spPr bwMode="auto">
              <a:xfrm>
                <a:off x="1854" y="3218"/>
                <a:ext cx="633" cy="274"/>
              </a:xfrm>
              <a:prstGeom prst="rect">
                <a:avLst/>
              </a:prstGeom>
              <a:noFill/>
              <a:ln w="9525">
                <a:noFill/>
                <a:miter lim="800000"/>
                <a:headEnd/>
                <a:tailEnd/>
              </a:ln>
            </p:spPr>
            <p:txBody>
              <a:bodyPr wrap="none">
                <a:spAutoFit/>
              </a:bodyPr>
              <a:lstStyle/>
              <a:p>
                <a:pPr eaLnBrk="1" hangingPunct="1">
                  <a:spcBef>
                    <a:spcPct val="20000"/>
                  </a:spcBef>
                  <a:buClr>
                    <a:schemeClr val="accent2"/>
                  </a:buClr>
                  <a:defRPr/>
                </a:pPr>
                <a:r>
                  <a:rPr lang="fr-FR" altLang="zh-CN" sz="2000">
                    <a:latin typeface="+mn-lt"/>
                    <a:ea typeface="宋体" pitchFamily="2" charset="-122"/>
                    <a:cs typeface="Arial" charset="0"/>
                  </a:rPr>
                  <a:t>Camion</a:t>
                </a:r>
              </a:p>
            </p:txBody>
          </p:sp>
        </p:grpSp>
      </p:grpSp>
      <p:sp>
        <p:nvSpPr>
          <p:cNvPr id="36" name="Line 161">
            <a:extLst>
              <a:ext uri="{FF2B5EF4-FFF2-40B4-BE49-F238E27FC236}">
                <a16:creationId xmlns:a16="http://schemas.microsoft.com/office/drawing/2014/main" id="{A0562F4C-B276-1E4D-903E-C58CE4E3F288}"/>
              </a:ext>
            </a:extLst>
          </p:cNvPr>
          <p:cNvSpPr>
            <a:spLocks noChangeShapeType="1"/>
          </p:cNvSpPr>
          <p:nvPr/>
        </p:nvSpPr>
        <p:spPr bwMode="auto">
          <a:xfrm>
            <a:off x="7680325" y="3554414"/>
            <a:ext cx="0" cy="2611437"/>
          </a:xfrm>
          <a:prstGeom prst="line">
            <a:avLst/>
          </a:prstGeom>
          <a:noFill/>
          <a:ln w="38100">
            <a:solidFill>
              <a:srgbClr val="0063AB"/>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37" name="Rectangle 59">
            <a:extLst>
              <a:ext uri="{FF2B5EF4-FFF2-40B4-BE49-F238E27FC236}">
                <a16:creationId xmlns:a16="http://schemas.microsoft.com/office/drawing/2014/main" id="{9438F77C-62CB-9C41-9B2E-A430DB0C1375}"/>
              </a:ext>
            </a:extLst>
          </p:cNvPr>
          <p:cNvSpPr>
            <a:spLocks noChangeArrowheads="1"/>
          </p:cNvSpPr>
          <p:nvPr/>
        </p:nvSpPr>
        <p:spPr bwMode="auto">
          <a:xfrm>
            <a:off x="1808163" y="3965575"/>
            <a:ext cx="27190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000" b="1" err="1">
                <a:solidFill>
                  <a:srgbClr val="2A92E8"/>
                </a:solidFill>
              </a:rPr>
              <a:t>Categorical</a:t>
            </a:r>
            <a:r>
              <a:rPr lang="fr-FR" altLang="fr-FR" sz="2000" b="1">
                <a:solidFill>
                  <a:srgbClr val="2A92E8"/>
                </a:solidFill>
              </a:rPr>
              <a:t> </a:t>
            </a:r>
            <a:r>
              <a:rPr lang="fr-FR" altLang="fr-FR" sz="2000" b="1" err="1">
                <a:solidFill>
                  <a:srgbClr val="2A92E8"/>
                </a:solidFill>
              </a:rPr>
              <a:t>Attribute</a:t>
            </a:r>
            <a:endParaRPr lang="fr-FR" altLang="fr-FR" sz="2000">
              <a:solidFill>
                <a:srgbClr val="2A92E8"/>
              </a:solidFill>
            </a:endParaRPr>
          </a:p>
        </p:txBody>
      </p:sp>
      <p:sp>
        <p:nvSpPr>
          <p:cNvPr id="38" name="Rectangle 60">
            <a:extLst>
              <a:ext uri="{FF2B5EF4-FFF2-40B4-BE49-F238E27FC236}">
                <a16:creationId xmlns:a16="http://schemas.microsoft.com/office/drawing/2014/main" id="{747EE6F7-3BA9-7E49-92F6-59E63734409A}"/>
              </a:ext>
            </a:extLst>
          </p:cNvPr>
          <p:cNvSpPr>
            <a:spLocks noChangeArrowheads="1"/>
          </p:cNvSpPr>
          <p:nvPr/>
        </p:nvSpPr>
        <p:spPr bwMode="auto">
          <a:xfrm>
            <a:off x="5016501" y="3965575"/>
            <a:ext cx="2348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2000" b="1" err="1">
                <a:solidFill>
                  <a:srgbClr val="2A92E8"/>
                </a:solidFill>
              </a:rPr>
              <a:t>Numeric</a:t>
            </a:r>
            <a:r>
              <a:rPr lang="fr-FR" altLang="fr-FR" sz="2000" b="1">
                <a:solidFill>
                  <a:srgbClr val="2A92E8"/>
                </a:solidFill>
              </a:rPr>
              <a:t> </a:t>
            </a:r>
            <a:r>
              <a:rPr lang="fr-FR" altLang="fr-FR" sz="2000" b="1" err="1">
                <a:solidFill>
                  <a:srgbClr val="2A92E8"/>
                </a:solidFill>
              </a:rPr>
              <a:t>Attribute</a:t>
            </a:r>
            <a:endParaRPr lang="fr-FR" altLang="fr-FR" sz="2000">
              <a:solidFill>
                <a:srgbClr val="2A92E8"/>
              </a:solidFill>
            </a:endParaRPr>
          </a:p>
        </p:txBody>
      </p:sp>
      <p:sp>
        <p:nvSpPr>
          <p:cNvPr id="39" name="Line 161">
            <a:extLst>
              <a:ext uri="{FF2B5EF4-FFF2-40B4-BE49-F238E27FC236}">
                <a16:creationId xmlns:a16="http://schemas.microsoft.com/office/drawing/2014/main" id="{D81170FF-A18C-864D-8FC1-62F4DD14C536}"/>
              </a:ext>
            </a:extLst>
          </p:cNvPr>
          <p:cNvSpPr>
            <a:spLocks noChangeShapeType="1"/>
          </p:cNvSpPr>
          <p:nvPr/>
        </p:nvSpPr>
        <p:spPr bwMode="auto">
          <a:xfrm>
            <a:off x="4800600" y="3965575"/>
            <a:ext cx="0" cy="2127250"/>
          </a:xfrm>
          <a:prstGeom prst="line">
            <a:avLst/>
          </a:prstGeom>
          <a:noFill/>
          <a:ln w="38100">
            <a:solidFill>
              <a:srgbClr val="2A92E8"/>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4" name="Espace réservé du numéro de diapositive 3">
            <a:extLst>
              <a:ext uri="{FF2B5EF4-FFF2-40B4-BE49-F238E27FC236}">
                <a16:creationId xmlns:a16="http://schemas.microsoft.com/office/drawing/2014/main" id="{C7AF21C6-68F5-C689-F9C4-0460029FF3B2}"/>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24</a:t>
            </a:fld>
            <a:endParaRPr lang="en-US"/>
          </a:p>
        </p:txBody>
      </p:sp>
      <p:sp>
        <p:nvSpPr>
          <p:cNvPr id="41" name="Titre 1">
            <a:extLst>
              <a:ext uri="{FF2B5EF4-FFF2-40B4-BE49-F238E27FC236}">
                <a16:creationId xmlns:a16="http://schemas.microsoft.com/office/drawing/2014/main" id="{27660652-CA19-5631-FD09-7AB20D0A4396}"/>
              </a:ext>
            </a:extLst>
          </p:cNvPr>
          <p:cNvSpPr>
            <a:spLocks noGrp="1"/>
          </p:cNvSpPr>
          <p:nvPr>
            <p:ph type="title"/>
          </p:nvPr>
        </p:nvSpPr>
        <p:spPr/>
        <p:txBody>
          <a:bodyPr/>
          <a:lstStyle/>
          <a:p>
            <a:pPr algn="l"/>
            <a:r>
              <a:rPr lang="fr-FR" sz="2400" b="1"/>
              <a:t>Anonymisation</a:t>
            </a:r>
            <a:endParaRPr lang="fr-FR"/>
          </a:p>
        </p:txBody>
      </p:sp>
      <p:sp>
        <p:nvSpPr>
          <p:cNvPr id="42" name="Espace réservé du contenu 2">
            <a:extLst>
              <a:ext uri="{FF2B5EF4-FFF2-40B4-BE49-F238E27FC236}">
                <a16:creationId xmlns:a16="http://schemas.microsoft.com/office/drawing/2014/main" id="{BF93F69B-EDAC-1401-E602-76FA1CF864DC}"/>
              </a:ext>
            </a:extLst>
          </p:cNvPr>
          <p:cNvSpPr txBox="1">
            <a:spLocks/>
          </p:cNvSpPr>
          <p:nvPr/>
        </p:nvSpPr>
        <p:spPr bwMode="auto">
          <a:xfrm>
            <a:off x="864152" y="1429285"/>
            <a:ext cx="8229600"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3"/>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4"/>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5"/>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6"/>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How </a:t>
            </a:r>
            <a:r>
              <a:rPr lang="fr-FR" dirty="0" err="1"/>
              <a:t>it</a:t>
            </a:r>
            <a:r>
              <a:rPr lang="fr-FR" dirty="0"/>
              <a:t> </a:t>
            </a:r>
            <a:r>
              <a:rPr lang="fr-FR" dirty="0" err="1"/>
              <a:t>works</a:t>
            </a:r>
            <a:r>
              <a:rPr lang="fr-FR" dirty="0"/>
              <a:t>?</a:t>
            </a:r>
          </a:p>
          <a:p>
            <a:pPr lvl="1"/>
            <a:r>
              <a:rPr lang="fr-FR" dirty="0" err="1"/>
              <a:t>Detect</a:t>
            </a:r>
            <a:r>
              <a:rPr lang="fr-FR" dirty="0"/>
              <a:t> </a:t>
            </a:r>
            <a:r>
              <a:rPr lang="fr-FR" dirty="0" err="1"/>
              <a:t>identifiers</a:t>
            </a:r>
            <a:endParaRPr lang="fr-FR" dirty="0"/>
          </a:p>
          <a:p>
            <a:pPr lvl="1"/>
            <a:r>
              <a:rPr lang="fr-FR" dirty="0" err="1"/>
              <a:t>Delete</a:t>
            </a:r>
            <a:r>
              <a:rPr lang="fr-FR" dirty="0"/>
              <a:t> </a:t>
            </a:r>
            <a:r>
              <a:rPr lang="fr-FR" dirty="0" err="1"/>
              <a:t>identifiers</a:t>
            </a:r>
            <a:endParaRPr lang="fr-FR" dirty="0"/>
          </a:p>
          <a:p>
            <a:pPr lvl="1"/>
            <a:r>
              <a:rPr lang="fr-FR" dirty="0" err="1"/>
              <a:t>Reduce</a:t>
            </a:r>
            <a:r>
              <a:rPr lang="fr-FR" dirty="0"/>
              <a:t> Quasi-identifier </a:t>
            </a:r>
            <a:r>
              <a:rPr lang="fr-FR" dirty="0" err="1"/>
              <a:t>granularities</a:t>
            </a:r>
            <a:endParaRPr lang="fr-FR" dirty="0"/>
          </a:p>
        </p:txBody>
      </p:sp>
      <p:sp>
        <p:nvSpPr>
          <p:cNvPr id="2" name="Rectangle 1">
            <a:extLst>
              <a:ext uri="{FF2B5EF4-FFF2-40B4-BE49-F238E27FC236}">
                <a16:creationId xmlns:a16="http://schemas.microsoft.com/office/drawing/2014/main" id="{97B950E6-B137-70B4-A0A4-41C82B5E2485}"/>
              </a:ext>
            </a:extLst>
          </p:cNvPr>
          <p:cNvSpPr>
            <a:spLocks noChangeArrowheads="1"/>
          </p:cNvSpPr>
          <p:nvPr/>
        </p:nvSpPr>
        <p:spPr bwMode="auto">
          <a:xfrm>
            <a:off x="2367051" y="6334630"/>
            <a:ext cx="6607899"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505B62"/>
                </a:solidFill>
                <a:effectLst/>
                <a:latin typeface="Open Sans" panose="020B0606030504020204" pitchFamily="34" charset="0"/>
              </a:rPr>
              <a:t>Elie Chicha, </a:t>
            </a:r>
            <a:r>
              <a:rPr kumimoji="0" lang="fr-FR" altLang="fr-FR" sz="1000" b="0" i="0" u="none" strike="noStrike" cap="none" normalizeH="0" baseline="0" dirty="0">
                <a:ln>
                  <a:noFill/>
                </a:ln>
                <a:solidFill>
                  <a:srgbClr val="7D848A"/>
                </a:solidFill>
                <a:effectLst/>
                <a:latin typeface="Open Sans" panose="020B0606030504020204" pitchFamily="34" charset="0"/>
                <a:hlinkClick r:id="rId7"/>
              </a:rPr>
              <a:t>Bechara al Bouna</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8"/>
              </a:rPr>
              <a:t>Kay Wünsche</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9"/>
              </a:rPr>
              <a:t>Richard Chbeir</a:t>
            </a:r>
            <a:r>
              <a:rPr kumimoji="0" lang="fr-FR" altLang="fr-FR" sz="1000" b="0" i="0" u="none" strike="noStrike" cap="none" normalizeH="0" baseline="0" dirty="0">
                <a:ln>
                  <a:noFill/>
                </a:ln>
                <a:solidFill>
                  <a:srgbClr val="505B62"/>
                </a:solidFill>
                <a:effectLst/>
                <a:latin typeface="Open Sans" panose="020B0606030504020204" pitchFamily="34" charset="0"/>
              </a:rPr>
              <a:t>:</a:t>
            </a:r>
            <a:br>
              <a:rPr kumimoji="0" lang="fr-FR" altLang="fr-FR" sz="1000" b="0" i="0" u="none" strike="noStrike" cap="none" normalizeH="0" baseline="0" dirty="0">
                <a:ln>
                  <a:noFill/>
                </a:ln>
                <a:solidFill>
                  <a:schemeClr val="tx1"/>
                </a:solidFill>
                <a:effectLst/>
              </a:rPr>
            </a:br>
            <a:r>
              <a:rPr kumimoji="0" lang="fr-FR" altLang="fr-FR" sz="1000" b="0" i="0" u="none" strike="noStrike" cap="none" normalizeH="0" baseline="0" dirty="0" err="1">
                <a:ln>
                  <a:noFill/>
                </a:ln>
                <a:solidFill>
                  <a:schemeClr val="tx1"/>
                </a:solidFill>
                <a:effectLst/>
              </a:rPr>
              <a:t>E</a:t>
            </a:r>
            <a:r>
              <a:rPr kumimoji="0" lang="fr-FR" altLang="fr-FR" sz="1000" b="1" i="0" u="none" strike="noStrike" cap="none" normalizeH="0" baseline="0" dirty="0" err="1">
                <a:ln>
                  <a:noFill/>
                </a:ln>
                <a:solidFill>
                  <a:srgbClr val="666666"/>
                </a:solidFill>
                <a:effectLst/>
                <a:latin typeface="Open Sans" panose="020B0606030504020204" pitchFamily="34" charset="0"/>
              </a:rPr>
              <a:t>xposing</a:t>
            </a:r>
            <a:r>
              <a:rPr kumimoji="0" lang="fr-FR" altLang="fr-FR" sz="1000" b="1" i="0" u="none" strike="noStrike" cap="none" normalizeH="0" baseline="0" dirty="0">
                <a:ln>
                  <a:noFill/>
                </a:ln>
                <a:solidFill>
                  <a:srgbClr val="666666"/>
                </a:solidFill>
                <a:effectLst/>
                <a:latin typeface="Open Sans" panose="020B0606030504020204" pitchFamily="34" charset="0"/>
              </a:rPr>
              <a:t> </a:t>
            </a:r>
            <a:r>
              <a:rPr kumimoji="0" lang="fr-FR" altLang="fr-FR" sz="1000" b="1" i="0" u="none" strike="noStrike" cap="none" normalizeH="0" baseline="0" dirty="0" err="1">
                <a:ln>
                  <a:noFill/>
                </a:ln>
                <a:solidFill>
                  <a:srgbClr val="666666"/>
                </a:solidFill>
                <a:effectLst/>
                <a:latin typeface="Open Sans" panose="020B0606030504020204" pitchFamily="34" charset="0"/>
              </a:rPr>
              <a:t>safe</a:t>
            </a:r>
            <a:r>
              <a:rPr kumimoji="0" lang="fr-FR" altLang="fr-FR" sz="1000" b="1" i="0" u="none" strike="noStrike" cap="none" normalizeH="0" baseline="0" dirty="0">
                <a:ln>
                  <a:noFill/>
                </a:ln>
                <a:solidFill>
                  <a:srgbClr val="666666"/>
                </a:solidFill>
                <a:effectLst/>
                <a:latin typeface="Open Sans" panose="020B0606030504020204" pitchFamily="34" charset="0"/>
              </a:rPr>
              <a:t> </a:t>
            </a:r>
            <a:r>
              <a:rPr kumimoji="0" lang="fr-FR" altLang="fr-FR" sz="1000" b="1" i="0" u="none" strike="noStrike" cap="none" normalizeH="0" baseline="0" dirty="0" err="1">
                <a:ln>
                  <a:noFill/>
                </a:ln>
                <a:solidFill>
                  <a:srgbClr val="666666"/>
                </a:solidFill>
                <a:effectLst/>
                <a:latin typeface="Open Sans" panose="020B0606030504020204" pitchFamily="34" charset="0"/>
              </a:rPr>
              <a:t>correlations</a:t>
            </a:r>
            <a:r>
              <a:rPr kumimoji="0" lang="fr-FR" altLang="fr-FR" sz="1000" b="1" i="0" u="none" strike="noStrike" cap="none" normalizeH="0" baseline="0" dirty="0">
                <a:ln>
                  <a:noFill/>
                </a:ln>
                <a:solidFill>
                  <a:srgbClr val="666666"/>
                </a:solidFill>
                <a:effectLst/>
                <a:latin typeface="Open Sans" panose="020B0606030504020204" pitchFamily="34" charset="0"/>
              </a:rPr>
              <a:t> in </a:t>
            </a:r>
            <a:r>
              <a:rPr kumimoji="0" lang="fr-FR" altLang="fr-FR" sz="1000" b="1" i="0" u="none" strike="noStrike" cap="none" normalizeH="0" baseline="0" dirty="0" err="1">
                <a:ln>
                  <a:noFill/>
                </a:ln>
                <a:solidFill>
                  <a:srgbClr val="666666"/>
                </a:solidFill>
                <a:effectLst/>
                <a:latin typeface="Open Sans" panose="020B0606030504020204" pitchFamily="34" charset="0"/>
              </a:rPr>
              <a:t>transactional</a:t>
            </a:r>
            <a:r>
              <a:rPr kumimoji="0" lang="fr-FR" altLang="fr-FR" sz="1000" b="1" i="0" u="none" strike="noStrike" cap="none" normalizeH="0" baseline="0" dirty="0">
                <a:ln>
                  <a:noFill/>
                </a:ln>
                <a:solidFill>
                  <a:srgbClr val="666666"/>
                </a:solidFill>
                <a:effectLst/>
                <a:latin typeface="Open Sans" panose="020B0606030504020204" pitchFamily="34" charset="0"/>
              </a:rPr>
              <a:t> </a:t>
            </a:r>
            <a:r>
              <a:rPr kumimoji="0" lang="fr-FR" altLang="fr-FR" sz="1000" b="1" i="0" u="none" strike="noStrike" cap="none" normalizeH="0" baseline="0" dirty="0" err="1">
                <a:ln>
                  <a:noFill/>
                </a:ln>
                <a:solidFill>
                  <a:srgbClr val="666666"/>
                </a:solidFill>
                <a:effectLst/>
                <a:latin typeface="Open Sans" panose="020B0606030504020204" pitchFamily="34" charset="0"/>
              </a:rPr>
              <a:t>datasets</a:t>
            </a:r>
            <a:r>
              <a:rPr kumimoji="0" lang="fr-FR" altLang="fr-FR" sz="1000" b="1" i="0" u="none" strike="noStrike" cap="none" normalizeH="0" baseline="0" dirty="0">
                <a:ln>
                  <a:noFill/>
                </a:ln>
                <a:solidFill>
                  <a:srgbClr val="666666"/>
                </a:solidFill>
                <a:effectLst/>
                <a:latin typeface="Open Sans" panose="020B0606030504020204" pitchFamily="34" charset="0"/>
              </a:rPr>
              <a:t>.</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10"/>
              </a:rPr>
              <a:t>Serv. Oriented Comput. Appl. 15(4)</a:t>
            </a:r>
            <a:r>
              <a:rPr kumimoji="0" lang="fr-FR" altLang="fr-FR" sz="1000" b="0" i="0" u="none" strike="noStrike" cap="none" normalizeH="0" baseline="0" dirty="0">
                <a:ln>
                  <a:noFill/>
                </a:ln>
                <a:solidFill>
                  <a:srgbClr val="505B62"/>
                </a:solidFill>
                <a:effectLst/>
                <a:latin typeface="Open Sans" panose="020B0606030504020204" pitchFamily="34" charset="0"/>
              </a:rPr>
              <a:t>: 289-307 (2021)</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43851534-988D-1EDA-1C82-2F35B58941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8370" y="1984362"/>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3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1C1715A2-8AC9-A741-800F-D5AF58869A9E}"/>
              </a:ext>
            </a:extLst>
          </p:cNvPr>
          <p:cNvPicPr>
            <a:picLocks noGrp="1" noChangeAspect="1"/>
          </p:cNvPicPr>
          <p:nvPr>
            <p:ph idx="4294967295"/>
          </p:nvPr>
        </p:nvPicPr>
        <p:blipFill>
          <a:blip r:embed="rId2"/>
          <a:srcRect l="70139" t="20883" r="6707" b="29575"/>
          <a:stretch>
            <a:fillRect/>
          </a:stretch>
        </p:blipFill>
        <p:spPr>
          <a:xfrm>
            <a:off x="8640418" y="5009322"/>
            <a:ext cx="758686" cy="541097"/>
          </a:xfrm>
          <a:prstGeom prst="rect">
            <a:avLst/>
          </a:prstGeom>
        </p:spPr>
      </p:pic>
      <p:graphicFrame>
        <p:nvGraphicFramePr>
          <p:cNvPr id="7" name="Group 167">
            <a:extLst>
              <a:ext uri="{FF2B5EF4-FFF2-40B4-BE49-F238E27FC236}">
                <a16:creationId xmlns:a16="http://schemas.microsoft.com/office/drawing/2014/main" id="{80814A31-4A37-6D4E-81F8-46EDDC4E9215}"/>
              </a:ext>
            </a:extLst>
          </p:cNvPr>
          <p:cNvGraphicFramePr>
            <a:graphicFrameLocks noGrp="1"/>
          </p:cNvGraphicFramePr>
          <p:nvPr>
            <p:extLst>
              <p:ext uri="{D42A27DB-BD31-4B8C-83A1-F6EECF244321}">
                <p14:modId xmlns:p14="http://schemas.microsoft.com/office/powerpoint/2010/main" val="2494248732"/>
              </p:ext>
            </p:extLst>
          </p:nvPr>
        </p:nvGraphicFramePr>
        <p:xfrm>
          <a:off x="2025596" y="3032858"/>
          <a:ext cx="8197063" cy="1383637"/>
        </p:xfrm>
        <a:graphic>
          <a:graphicData uri="http://schemas.openxmlformats.org/drawingml/2006/table">
            <a:tbl>
              <a:tblPr/>
              <a:tblGrid>
                <a:gridCol w="1305525">
                  <a:extLst>
                    <a:ext uri="{9D8B030D-6E8A-4147-A177-3AD203B41FA5}">
                      <a16:colId xmlns:a16="http://schemas.microsoft.com/office/drawing/2014/main" val="20000"/>
                    </a:ext>
                  </a:extLst>
                </a:gridCol>
                <a:gridCol w="1430956">
                  <a:extLst>
                    <a:ext uri="{9D8B030D-6E8A-4147-A177-3AD203B41FA5}">
                      <a16:colId xmlns:a16="http://schemas.microsoft.com/office/drawing/2014/main" val="20001"/>
                    </a:ext>
                  </a:extLst>
                </a:gridCol>
                <a:gridCol w="1425302">
                  <a:extLst>
                    <a:ext uri="{9D8B030D-6E8A-4147-A177-3AD203B41FA5}">
                      <a16:colId xmlns:a16="http://schemas.microsoft.com/office/drawing/2014/main" val="20002"/>
                    </a:ext>
                  </a:extLst>
                </a:gridCol>
                <a:gridCol w="2156153">
                  <a:extLst>
                    <a:ext uri="{9D8B030D-6E8A-4147-A177-3AD203B41FA5}">
                      <a16:colId xmlns:a16="http://schemas.microsoft.com/office/drawing/2014/main" val="20003"/>
                    </a:ext>
                  </a:extLst>
                </a:gridCol>
                <a:gridCol w="1879127">
                  <a:extLst>
                    <a:ext uri="{9D8B030D-6E8A-4147-A177-3AD203B41FA5}">
                      <a16:colId xmlns:a16="http://schemas.microsoft.com/office/drawing/2014/main" val="2479961052"/>
                    </a:ext>
                  </a:extLst>
                </a:gridCol>
              </a:tblGrid>
              <a:tr h="3810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Name</a:t>
                      </a:r>
                    </a:p>
                  </a:txBody>
                  <a:tcPr marL="91445" marR="914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Age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Phone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Mail</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Avatar</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extLst>
                  <a:ext uri="{0D108BD9-81ED-4DB2-BD59-A6C34878D82A}">
                    <a16:rowId xmlns:a16="http://schemas.microsoft.com/office/drawing/2014/main" val="10000"/>
                  </a:ext>
                </a:extLst>
              </a:tr>
              <a:tr h="588299">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Karim</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+33781828182</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chemeClr val="tx1"/>
                          </a:solidFill>
                          <a:effectLst/>
                          <a:latin typeface="Arial" charset="0"/>
                          <a:ea typeface="SimSun" charset="-122"/>
                        </a:rPr>
                        <a:t>karim1213@gmail.com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Serena</a:t>
                      </a: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25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+33662616261</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dirty="0">
                          <a:ln>
                            <a:noFill/>
                          </a:ln>
                          <a:solidFill>
                            <a:schemeClr val="tx1"/>
                          </a:solidFill>
                          <a:effectLst/>
                          <a:latin typeface="Arial" charset="0"/>
                          <a:ea typeface="SimSun" charset="-122"/>
                        </a:rPr>
                        <a:t>serena6677@gmail.com</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9" name="Group 167">
            <a:extLst>
              <a:ext uri="{FF2B5EF4-FFF2-40B4-BE49-F238E27FC236}">
                <a16:creationId xmlns:a16="http://schemas.microsoft.com/office/drawing/2014/main" id="{F33FD554-B34D-0448-AAC9-BC96D531CDDC}"/>
              </a:ext>
            </a:extLst>
          </p:cNvPr>
          <p:cNvGraphicFramePr>
            <a:graphicFrameLocks noGrp="1"/>
          </p:cNvGraphicFramePr>
          <p:nvPr>
            <p:extLst>
              <p:ext uri="{D42A27DB-BD31-4B8C-83A1-F6EECF244321}">
                <p14:modId xmlns:p14="http://schemas.microsoft.com/office/powerpoint/2010/main" val="839012913"/>
              </p:ext>
            </p:extLst>
          </p:nvPr>
        </p:nvGraphicFramePr>
        <p:xfrm>
          <a:off x="2025596" y="4616472"/>
          <a:ext cx="7920037" cy="1417320"/>
        </p:xfrm>
        <a:graphic>
          <a:graphicData uri="http://schemas.openxmlformats.org/drawingml/2006/table">
            <a:tbl>
              <a:tblPr/>
              <a:tblGrid>
                <a:gridCol w="1305525">
                  <a:extLst>
                    <a:ext uri="{9D8B030D-6E8A-4147-A177-3AD203B41FA5}">
                      <a16:colId xmlns:a16="http://schemas.microsoft.com/office/drawing/2014/main" val="20000"/>
                    </a:ext>
                  </a:extLst>
                </a:gridCol>
                <a:gridCol w="1430956">
                  <a:extLst>
                    <a:ext uri="{9D8B030D-6E8A-4147-A177-3AD203B41FA5}">
                      <a16:colId xmlns:a16="http://schemas.microsoft.com/office/drawing/2014/main" val="20001"/>
                    </a:ext>
                  </a:extLst>
                </a:gridCol>
                <a:gridCol w="1425302">
                  <a:extLst>
                    <a:ext uri="{9D8B030D-6E8A-4147-A177-3AD203B41FA5}">
                      <a16:colId xmlns:a16="http://schemas.microsoft.com/office/drawing/2014/main" val="20002"/>
                    </a:ext>
                  </a:extLst>
                </a:gridCol>
                <a:gridCol w="1879127">
                  <a:extLst>
                    <a:ext uri="{9D8B030D-6E8A-4147-A177-3AD203B41FA5}">
                      <a16:colId xmlns:a16="http://schemas.microsoft.com/office/drawing/2014/main" val="20003"/>
                    </a:ext>
                  </a:extLst>
                </a:gridCol>
                <a:gridCol w="1879127">
                  <a:extLst>
                    <a:ext uri="{9D8B030D-6E8A-4147-A177-3AD203B41FA5}">
                      <a16:colId xmlns:a16="http://schemas.microsoft.com/office/drawing/2014/main" val="3391788052"/>
                    </a:ext>
                  </a:extLst>
                </a:gridCol>
              </a:tblGrid>
              <a:tr h="3810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Name</a:t>
                      </a:r>
                    </a:p>
                  </a:txBody>
                  <a:tcPr marL="91445" marR="9144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Age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a:ln>
                            <a:noFill/>
                          </a:ln>
                          <a:solidFill>
                            <a:schemeClr val="tx1"/>
                          </a:solidFill>
                          <a:effectLst/>
                          <a:latin typeface="Arial" charset="0"/>
                          <a:ea typeface="SimSun" charset="-122"/>
                        </a:rPr>
                        <a:t>Phone</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Mail</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1" i="0" u="none" strike="noStrike" cap="none" normalizeH="0" baseline="0" dirty="0">
                          <a:ln>
                            <a:noFill/>
                          </a:ln>
                          <a:solidFill>
                            <a:schemeClr val="tx1"/>
                          </a:solidFill>
                          <a:effectLst/>
                          <a:latin typeface="Arial" charset="0"/>
                          <a:ea typeface="SimSun" charset="-122"/>
                        </a:rPr>
                        <a:t>Avatar</a:t>
                      </a:r>
                    </a:p>
                  </a:txBody>
                  <a:tcPr marL="91445" marR="914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FCFF"/>
                    </a:solidFill>
                  </a:tcPr>
                </a:tc>
                <a:extLst>
                  <a:ext uri="{0D108BD9-81ED-4DB2-BD59-A6C34878D82A}">
                    <a16:rowId xmlns:a16="http://schemas.microsoft.com/office/drawing/2014/main" val="10000"/>
                  </a:ext>
                </a:extLst>
              </a:tr>
              <a:tr h="304800">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a:ln>
                          <a:noFill/>
                        </a:ln>
                        <a:solidFill>
                          <a:schemeClr val="tx1"/>
                        </a:solidFill>
                        <a:effectLst/>
                        <a:latin typeface="Arial" charset="0"/>
                        <a:ea typeface="SimSun" charset="-122"/>
                      </a:endParaRP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err="1">
                          <a:ln>
                            <a:noFill/>
                          </a:ln>
                          <a:solidFill>
                            <a:schemeClr val="tx1"/>
                          </a:solidFill>
                          <a:effectLst/>
                          <a:latin typeface="Arial" charset="0"/>
                          <a:ea typeface="SimSun" charset="-122"/>
                        </a:rPr>
                        <a:t>Between</a:t>
                      </a:r>
                      <a:r>
                        <a:rPr kumimoji="0" lang="fr-FR" altLang="zh-CN" sz="1400" b="0" i="0" u="none" strike="noStrike" cap="none" normalizeH="0" baseline="0">
                          <a:ln>
                            <a:noFill/>
                          </a:ln>
                          <a:solidFill>
                            <a:schemeClr val="tx1"/>
                          </a:solidFill>
                          <a:effectLst/>
                          <a:latin typeface="Arial" charset="0"/>
                          <a:ea typeface="SimSun" charset="-122"/>
                        </a:rPr>
                        <a:t> 25 and 50</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a:ln>
                            <a:noFill/>
                          </a:ln>
                          <a:solidFill>
                            <a:schemeClr val="tx1"/>
                          </a:solidFill>
                          <a:effectLst/>
                          <a:latin typeface="Arial" charset="0"/>
                          <a:ea typeface="SimSun" charset="-122"/>
                        </a:rPr>
                        <a:t>+33******182</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4338">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a:ln>
                          <a:noFill/>
                        </a:ln>
                        <a:solidFill>
                          <a:schemeClr val="tx1"/>
                        </a:solidFill>
                        <a:effectLst/>
                        <a:latin typeface="Arial" charset="0"/>
                        <a:ea typeface="SimSun" charset="-122"/>
                      </a:endParaRPr>
                    </a:p>
                  </a:txBody>
                  <a:tcPr marL="91445" marR="9144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r>
                        <a:rPr kumimoji="0" lang="fr-FR" altLang="zh-CN" sz="1400" b="0" i="0" u="none" strike="noStrike" cap="none" normalizeH="0" baseline="0" err="1">
                          <a:ln>
                            <a:noFill/>
                          </a:ln>
                          <a:solidFill>
                            <a:schemeClr val="tx1"/>
                          </a:solidFill>
                          <a:effectLst/>
                          <a:latin typeface="Arial" charset="0"/>
                          <a:ea typeface="SimSun" charset="-122"/>
                        </a:rPr>
                        <a:t>Between</a:t>
                      </a:r>
                      <a:r>
                        <a:rPr kumimoji="0" lang="fr-FR" altLang="zh-CN" sz="1400" b="0" i="0" u="none" strike="noStrike" cap="none" normalizeH="0" baseline="0">
                          <a:ln>
                            <a:noFill/>
                          </a:ln>
                          <a:solidFill>
                            <a:schemeClr val="tx1"/>
                          </a:solidFill>
                          <a:effectLst/>
                          <a:latin typeface="Arial" charset="0"/>
                          <a:ea typeface="SimSun" charset="-122"/>
                        </a:rPr>
                        <a:t> 15 and 25</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defRPr/>
                      </a:pPr>
                      <a:r>
                        <a:rPr kumimoji="0" lang="fr-FR" altLang="zh-CN" sz="1400" b="0" i="0" u="none" strike="noStrike" cap="none" normalizeH="0" baseline="0">
                          <a:ln>
                            <a:noFill/>
                          </a:ln>
                          <a:solidFill>
                            <a:schemeClr val="tx1"/>
                          </a:solidFill>
                          <a:effectLst/>
                          <a:latin typeface="Arial" charset="0"/>
                          <a:ea typeface="SimSun" charset="-122"/>
                        </a:rPr>
                        <a:t>+33******261</a:t>
                      </a: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ea typeface="Arial" charset="0"/>
                          <a:cs typeface="Arial" charset="0"/>
                        </a:defRPr>
                      </a:lvl1pPr>
                      <a:lvl2pPr marL="742950" indent="-285750">
                        <a:spcBef>
                          <a:spcPct val="20000"/>
                        </a:spcBef>
                        <a:defRPr sz="2400">
                          <a:solidFill>
                            <a:schemeClr val="tx1"/>
                          </a:solidFill>
                          <a:latin typeface="Arial" charset="0"/>
                          <a:ea typeface="Arial" charset="0"/>
                          <a:cs typeface="Arial" charset="0"/>
                        </a:defRPr>
                      </a:lvl2pPr>
                      <a:lvl3pPr marL="1143000" indent="-228600">
                        <a:spcBef>
                          <a:spcPct val="20000"/>
                        </a:spcBef>
                        <a:defRPr sz="2000">
                          <a:solidFill>
                            <a:schemeClr val="tx1"/>
                          </a:solidFill>
                          <a:latin typeface="Arial" charset="0"/>
                          <a:ea typeface="Arial" charset="0"/>
                          <a:cs typeface="Arial" charset="0"/>
                        </a:defRPr>
                      </a:lvl3pPr>
                      <a:lvl4pPr marL="1600200" indent="-228600">
                        <a:spcBef>
                          <a:spcPct val="20000"/>
                        </a:spcBef>
                        <a:defRPr>
                          <a:solidFill>
                            <a:schemeClr val="tx1"/>
                          </a:solidFill>
                          <a:latin typeface="Arial" charset="0"/>
                          <a:ea typeface="Arial" charset="0"/>
                          <a:cs typeface="Arial" charset="0"/>
                        </a:defRPr>
                      </a:lvl4pPr>
                      <a:lvl5pPr marL="2057400" indent="-228600">
                        <a:spcBef>
                          <a:spcPct val="20000"/>
                        </a:spcBef>
                        <a:defRPr>
                          <a:solidFill>
                            <a:schemeClr val="tx1"/>
                          </a:solidFill>
                          <a:latin typeface="Arial" charset="0"/>
                          <a:ea typeface="Arial" charset="0"/>
                          <a:cs typeface="Arial" charset="0"/>
                        </a:defRPr>
                      </a:lvl5pPr>
                      <a:lvl6pPr marL="2514600" indent="-228600" eaLnBrk="0" fontAlgn="base" hangingPunct="0">
                        <a:spcBef>
                          <a:spcPct val="20000"/>
                        </a:spcBef>
                        <a:spcAft>
                          <a:spcPct val="0"/>
                        </a:spcAft>
                        <a:defRPr>
                          <a:solidFill>
                            <a:schemeClr val="tx1"/>
                          </a:solidFill>
                          <a:latin typeface="Arial" charset="0"/>
                          <a:ea typeface="Arial" charset="0"/>
                          <a:cs typeface="Arial" charset="0"/>
                        </a:defRPr>
                      </a:lvl6pPr>
                      <a:lvl7pPr marL="2971800" indent="-228600" eaLnBrk="0" fontAlgn="base" hangingPunct="0">
                        <a:spcBef>
                          <a:spcPct val="20000"/>
                        </a:spcBef>
                        <a:spcAft>
                          <a:spcPct val="0"/>
                        </a:spcAft>
                        <a:defRPr>
                          <a:solidFill>
                            <a:schemeClr val="tx1"/>
                          </a:solidFill>
                          <a:latin typeface="Arial" charset="0"/>
                          <a:ea typeface="Arial" charset="0"/>
                          <a:cs typeface="Arial" charset="0"/>
                        </a:defRPr>
                      </a:lvl7pPr>
                      <a:lvl8pPr marL="3429000" indent="-228600" eaLnBrk="0" fontAlgn="base" hangingPunct="0">
                        <a:spcBef>
                          <a:spcPct val="20000"/>
                        </a:spcBef>
                        <a:spcAft>
                          <a:spcPct val="0"/>
                        </a:spcAft>
                        <a:defRPr>
                          <a:solidFill>
                            <a:schemeClr val="tx1"/>
                          </a:solidFill>
                          <a:latin typeface="Arial" charset="0"/>
                          <a:ea typeface="Arial" charset="0"/>
                          <a:cs typeface="Arial" charset="0"/>
                        </a:defRPr>
                      </a:lvl8pPr>
                      <a:lvl9pPr marL="3886200" indent="-228600" eaLnBrk="0" fontAlgn="base" hangingPunct="0">
                        <a:spcBef>
                          <a:spcPct val="20000"/>
                        </a:spcBef>
                        <a:spcAft>
                          <a:spcPct val="0"/>
                        </a:spcAft>
                        <a:defRPr>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charset="2"/>
                        <a:buNone/>
                        <a:tabLst/>
                      </a:pPr>
                      <a:endParaRPr kumimoji="0" lang="fr-FR" altLang="zh-CN" sz="1400" b="0" i="0" u="none" strike="noStrike" cap="none" normalizeH="0" baseline="0" dirty="0">
                        <a:ln>
                          <a:noFill/>
                        </a:ln>
                        <a:solidFill>
                          <a:schemeClr val="tx1"/>
                        </a:solidFill>
                        <a:effectLst/>
                        <a:latin typeface="Arial" charset="0"/>
                        <a:ea typeface="SimSun" charset="-122"/>
                      </a:endParaRPr>
                    </a:p>
                  </a:txBody>
                  <a:tcPr marL="91445" marR="914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Rectangle à coins arrondis 10">
            <a:extLst>
              <a:ext uri="{FF2B5EF4-FFF2-40B4-BE49-F238E27FC236}">
                <a16:creationId xmlns:a16="http://schemas.microsoft.com/office/drawing/2014/main" id="{B0A2E682-D439-BB4C-9F5C-6FEFCFC642F4}"/>
              </a:ext>
            </a:extLst>
          </p:cNvPr>
          <p:cNvSpPr/>
          <p:nvPr/>
        </p:nvSpPr>
        <p:spPr>
          <a:xfrm>
            <a:off x="3366052" y="4480824"/>
            <a:ext cx="6579581" cy="15529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3ED7E27-E494-E34F-A353-B460192DD203}"/>
              </a:ext>
            </a:extLst>
          </p:cNvPr>
          <p:cNvSpPr txBox="1"/>
          <p:nvPr/>
        </p:nvSpPr>
        <p:spPr>
          <a:xfrm>
            <a:off x="9989019" y="5050835"/>
            <a:ext cx="1338828" cy="307777"/>
          </a:xfrm>
          <a:prstGeom prst="rect">
            <a:avLst/>
          </a:prstGeom>
          <a:noFill/>
          <a:ln>
            <a:noFill/>
          </a:ln>
        </p:spPr>
        <p:txBody>
          <a:bodyPr wrap="none" rtlCol="0">
            <a:spAutoFit/>
          </a:bodyPr>
          <a:lstStyle/>
          <a:p>
            <a:r>
              <a:rPr lang="fr-FR" err="1">
                <a:solidFill>
                  <a:srgbClr val="FF0000"/>
                </a:solidFill>
              </a:rPr>
              <a:t>Generalisation</a:t>
            </a:r>
            <a:endParaRPr lang="fr-FR">
              <a:solidFill>
                <a:srgbClr val="FF0000"/>
              </a:solidFill>
            </a:endParaRPr>
          </a:p>
        </p:txBody>
      </p:sp>
      <p:sp>
        <p:nvSpPr>
          <p:cNvPr id="13" name="Flèche vers le bas 12">
            <a:extLst>
              <a:ext uri="{FF2B5EF4-FFF2-40B4-BE49-F238E27FC236}">
                <a16:creationId xmlns:a16="http://schemas.microsoft.com/office/drawing/2014/main" id="{F5F6FD55-DE20-FD40-B1F5-EEDBB1B9BDC5}"/>
              </a:ext>
            </a:extLst>
          </p:cNvPr>
          <p:cNvSpPr/>
          <p:nvPr/>
        </p:nvSpPr>
        <p:spPr>
          <a:xfrm>
            <a:off x="5683195" y="4209196"/>
            <a:ext cx="228600" cy="3478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1D8C3BD8-7031-B014-D51C-CC77B9299A2D}"/>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25</a:t>
            </a:fld>
            <a:endParaRPr lang="en-US"/>
          </a:p>
        </p:txBody>
      </p:sp>
      <p:sp>
        <p:nvSpPr>
          <p:cNvPr id="5" name="Titre 1">
            <a:extLst>
              <a:ext uri="{FF2B5EF4-FFF2-40B4-BE49-F238E27FC236}">
                <a16:creationId xmlns:a16="http://schemas.microsoft.com/office/drawing/2014/main" id="{2B0F5AF1-F129-5024-3D30-EEAA458BF0DE}"/>
              </a:ext>
            </a:extLst>
          </p:cNvPr>
          <p:cNvSpPr>
            <a:spLocks noGrp="1"/>
          </p:cNvSpPr>
          <p:nvPr>
            <p:ph type="title"/>
          </p:nvPr>
        </p:nvSpPr>
        <p:spPr/>
        <p:txBody>
          <a:bodyPr/>
          <a:lstStyle/>
          <a:p>
            <a:pPr algn="l"/>
            <a:r>
              <a:rPr lang="fr-FR" sz="2400" b="1"/>
              <a:t>Anonymisation</a:t>
            </a:r>
            <a:endParaRPr lang="fr-FR"/>
          </a:p>
        </p:txBody>
      </p:sp>
      <p:sp>
        <p:nvSpPr>
          <p:cNvPr id="10" name="Espace réservé du contenu 2">
            <a:extLst>
              <a:ext uri="{FF2B5EF4-FFF2-40B4-BE49-F238E27FC236}">
                <a16:creationId xmlns:a16="http://schemas.microsoft.com/office/drawing/2014/main" id="{EFC23590-9B18-6A62-CCCA-EF4ABE08363A}"/>
              </a:ext>
            </a:extLst>
          </p:cNvPr>
          <p:cNvSpPr txBox="1">
            <a:spLocks/>
          </p:cNvSpPr>
          <p:nvPr/>
        </p:nvSpPr>
        <p:spPr bwMode="auto">
          <a:xfrm>
            <a:off x="864153" y="1429285"/>
            <a:ext cx="6424544" cy="5105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3"/>
              </a:buBlip>
              <a:defRPr sz="2800" b="1" kern="1200">
                <a:solidFill>
                  <a:schemeClr val="tx1"/>
                </a:solidFill>
                <a:latin typeface="+mn-lt"/>
                <a:ea typeface="ＭＳ Ｐゴシック" charset="0"/>
                <a:cs typeface="ＭＳ Ｐゴシック" charset="0"/>
              </a:defRPr>
            </a:lvl1pPr>
            <a:lvl2pPr marL="533400" indent="-285750" algn="l" rtl="0" eaLnBrk="0" fontAlgn="base" hangingPunct="0">
              <a:spcBef>
                <a:spcPct val="20000"/>
              </a:spcBef>
              <a:spcAft>
                <a:spcPct val="0"/>
              </a:spcAft>
              <a:buFontTx/>
              <a:buBlip>
                <a:blip r:embed="rId4"/>
              </a:buBlip>
              <a:defRPr sz="2600" kern="1200">
                <a:solidFill>
                  <a:schemeClr val="tx1"/>
                </a:solidFill>
                <a:latin typeface="+mn-lt"/>
                <a:ea typeface="ＭＳ Ｐゴシック" charset="0"/>
                <a:cs typeface="+mn-cs"/>
              </a:defRPr>
            </a:lvl2pPr>
            <a:lvl3pPr marL="717550" indent="-266700" algn="l" rtl="0" eaLnBrk="0" fontAlgn="base" hangingPunct="0">
              <a:spcBef>
                <a:spcPct val="20000"/>
              </a:spcBef>
              <a:spcAft>
                <a:spcPct val="0"/>
              </a:spcAft>
              <a:buFontTx/>
              <a:buBlip>
                <a:blip r:embed="rId5"/>
              </a:buBlip>
              <a:defRPr sz="2400" kern="1200">
                <a:solidFill>
                  <a:schemeClr val="tx1"/>
                </a:solidFill>
                <a:latin typeface="+mn-lt"/>
                <a:ea typeface="ＭＳ Ｐゴシック" charset="0"/>
                <a:cs typeface="+mn-cs"/>
              </a:defRPr>
            </a:lvl3pPr>
            <a:lvl4pPr marL="987425" indent="-228600" algn="l" rtl="0" eaLnBrk="0" fontAlgn="base" hangingPunct="0">
              <a:spcBef>
                <a:spcPct val="20000"/>
              </a:spcBef>
              <a:spcAft>
                <a:spcPct val="0"/>
              </a:spcAft>
              <a:buFontTx/>
              <a:buBlip>
                <a:blip r:embed="rId6"/>
              </a:buBlip>
              <a:defRPr sz="2000" i="1" kern="1200">
                <a:solidFill>
                  <a:schemeClr val="tx1"/>
                </a:solidFill>
                <a:latin typeface="+mn-lt"/>
                <a:ea typeface="ＭＳ Ｐゴシック" charset="0"/>
                <a:cs typeface="+mn-cs"/>
              </a:defRPr>
            </a:lvl4pPr>
            <a:lvl5pPr marL="1246188" indent="-228600" algn="l" rtl="0" eaLnBrk="0" fontAlgn="base" hangingPunct="0">
              <a:spcBef>
                <a:spcPct val="20000"/>
              </a:spcBef>
              <a:spcAft>
                <a:spcPct val="0"/>
              </a:spcAft>
              <a:buFontTx/>
              <a:buBlip>
                <a:blip r:embed="rId7"/>
              </a:buBlip>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a:t>How </a:t>
            </a:r>
            <a:r>
              <a:rPr lang="fr-FR" err="1"/>
              <a:t>it</a:t>
            </a:r>
            <a:r>
              <a:rPr lang="fr-FR"/>
              <a:t> </a:t>
            </a:r>
            <a:r>
              <a:rPr lang="fr-FR" err="1"/>
              <a:t>works</a:t>
            </a:r>
            <a:r>
              <a:rPr lang="fr-FR"/>
              <a:t>?</a:t>
            </a:r>
          </a:p>
          <a:p>
            <a:pPr lvl="1"/>
            <a:r>
              <a:rPr lang="fr-FR" err="1"/>
              <a:t>Detect</a:t>
            </a:r>
            <a:r>
              <a:rPr lang="fr-FR"/>
              <a:t>/</a:t>
            </a:r>
            <a:r>
              <a:rPr lang="fr-FR" err="1"/>
              <a:t>Delete</a:t>
            </a:r>
            <a:r>
              <a:rPr lang="fr-FR"/>
              <a:t> </a:t>
            </a:r>
            <a:r>
              <a:rPr lang="fr-FR" err="1"/>
              <a:t>identifiers</a:t>
            </a:r>
            <a:endParaRPr lang="fr-FR"/>
          </a:p>
          <a:p>
            <a:pPr lvl="1"/>
            <a:r>
              <a:rPr lang="fr-FR" err="1"/>
              <a:t>Reduce</a:t>
            </a:r>
            <a:r>
              <a:rPr lang="fr-FR"/>
              <a:t> Quasi-identifier </a:t>
            </a:r>
            <a:r>
              <a:rPr lang="fr-FR" err="1"/>
              <a:t>granularities</a:t>
            </a:r>
            <a:endParaRPr lang="fr-FR"/>
          </a:p>
        </p:txBody>
      </p:sp>
      <p:pic>
        <p:nvPicPr>
          <p:cNvPr id="2" name="Espace réservé du contenu 5">
            <a:extLst>
              <a:ext uri="{FF2B5EF4-FFF2-40B4-BE49-F238E27FC236}">
                <a16:creationId xmlns:a16="http://schemas.microsoft.com/office/drawing/2014/main" id="{50C38EBC-220C-8AD3-F3B0-708A9AAF2E7B}"/>
              </a:ext>
            </a:extLst>
          </p:cNvPr>
          <p:cNvPicPr>
            <a:picLocks noChangeAspect="1"/>
          </p:cNvPicPr>
          <p:nvPr/>
        </p:nvPicPr>
        <p:blipFill>
          <a:blip r:embed="rId2"/>
          <a:srcRect l="674" t="4726" r="65756" b="25935"/>
          <a:stretch>
            <a:fillRect/>
          </a:stretch>
        </p:blipFill>
        <p:spPr>
          <a:xfrm>
            <a:off x="8803840" y="3442252"/>
            <a:ext cx="737725" cy="507939"/>
          </a:xfrm>
          <a:prstGeom prst="rect">
            <a:avLst/>
          </a:prstGeom>
          <a:noFill/>
          <a:ln>
            <a:noFill/>
          </a:ln>
        </p:spPr>
      </p:pic>
      <p:sp>
        <p:nvSpPr>
          <p:cNvPr id="3" name="Rectangle 1">
            <a:extLst>
              <a:ext uri="{FF2B5EF4-FFF2-40B4-BE49-F238E27FC236}">
                <a16:creationId xmlns:a16="http://schemas.microsoft.com/office/drawing/2014/main" id="{CF933C38-B65D-F71C-CE1C-C69B58349379}"/>
              </a:ext>
            </a:extLst>
          </p:cNvPr>
          <p:cNvSpPr>
            <a:spLocks noChangeArrowheads="1"/>
          </p:cNvSpPr>
          <p:nvPr/>
        </p:nvSpPr>
        <p:spPr bwMode="auto">
          <a:xfrm>
            <a:off x="3427597" y="6334630"/>
            <a:ext cx="5971507"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505B62"/>
                </a:solidFill>
                <a:effectLst/>
                <a:latin typeface="Open Sans" panose="020B0606030504020204" pitchFamily="34" charset="0"/>
              </a:rPr>
              <a:t>Elie Chicha, </a:t>
            </a:r>
            <a:r>
              <a:rPr kumimoji="0" lang="fr-FR" altLang="fr-FR" sz="1000" b="0" i="0" u="none" strike="noStrike" cap="none" normalizeH="0" baseline="0" dirty="0">
                <a:ln>
                  <a:noFill/>
                </a:ln>
                <a:solidFill>
                  <a:srgbClr val="7D848A"/>
                </a:solidFill>
                <a:effectLst/>
                <a:latin typeface="Open Sans" panose="020B0606030504020204" pitchFamily="34" charset="0"/>
                <a:hlinkClick r:id="rId8"/>
              </a:rPr>
              <a:t>Bechara al Bouna</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9"/>
              </a:rPr>
              <a:t>Mohamed Nassar</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10"/>
              </a:rPr>
              <a:t>Richard Chbeir</a:t>
            </a:r>
            <a:r>
              <a:rPr kumimoji="0" lang="fr-FR" altLang="fr-FR" sz="1000" b="0" i="0" u="none" strike="noStrike" cap="none" normalizeH="0" baseline="0" dirty="0">
                <a:ln>
                  <a:noFill/>
                </a:ln>
                <a:solidFill>
                  <a:srgbClr val="505B62"/>
                </a:solidFill>
                <a:effectLst/>
                <a:latin typeface="Open Sans" panose="020B0606030504020204" pitchFamily="34" charset="0"/>
              </a:rPr>
              <a:t>:</a:t>
            </a:r>
            <a:br>
              <a:rPr kumimoji="0" lang="fr-FR" altLang="fr-FR" sz="1000" b="0" i="0" u="none" strike="noStrike" cap="none" normalizeH="0" baseline="0" dirty="0">
                <a:ln>
                  <a:noFill/>
                </a:ln>
                <a:solidFill>
                  <a:schemeClr val="tx1"/>
                </a:solidFill>
                <a:effectLst/>
              </a:rPr>
            </a:br>
            <a:r>
              <a:rPr kumimoji="0" lang="fr-FR" altLang="fr-FR" sz="1000" b="1" i="0" u="none" strike="noStrike" cap="none" normalizeH="0" baseline="0" dirty="0">
                <a:ln>
                  <a:noFill/>
                </a:ln>
                <a:solidFill>
                  <a:srgbClr val="666666"/>
                </a:solidFill>
                <a:effectLst/>
                <a:latin typeface="Open Sans" panose="020B0606030504020204" pitchFamily="34" charset="0"/>
              </a:rPr>
              <a:t>Cloud-</a:t>
            </a:r>
            <a:r>
              <a:rPr kumimoji="0" lang="fr-FR" altLang="fr-FR" sz="1000" b="1" i="0" u="none" strike="noStrike" cap="none" normalizeH="0" baseline="0" dirty="0" err="1">
                <a:ln>
                  <a:noFill/>
                </a:ln>
                <a:solidFill>
                  <a:srgbClr val="666666"/>
                </a:solidFill>
                <a:effectLst/>
                <a:latin typeface="Open Sans" panose="020B0606030504020204" pitchFamily="34" charset="0"/>
              </a:rPr>
              <a:t>based</a:t>
            </a:r>
            <a:r>
              <a:rPr kumimoji="0" lang="fr-FR" altLang="fr-FR" sz="1000" b="1" i="0" u="none" strike="noStrike" cap="none" normalizeH="0" baseline="0" dirty="0">
                <a:ln>
                  <a:noFill/>
                </a:ln>
                <a:solidFill>
                  <a:srgbClr val="666666"/>
                </a:solidFill>
                <a:effectLst/>
                <a:latin typeface="Open Sans" panose="020B0606030504020204" pitchFamily="34" charset="0"/>
              </a:rPr>
              <a:t> </a:t>
            </a:r>
            <a:r>
              <a:rPr kumimoji="0" lang="fr-FR" altLang="fr-FR" sz="1000" b="1" i="0" u="none" strike="noStrike" cap="none" normalizeH="0" baseline="0" dirty="0" err="1">
                <a:ln>
                  <a:noFill/>
                </a:ln>
                <a:solidFill>
                  <a:srgbClr val="666666"/>
                </a:solidFill>
                <a:effectLst/>
                <a:latin typeface="Open Sans" panose="020B0606030504020204" pitchFamily="34" charset="0"/>
              </a:rPr>
              <a:t>differentially</a:t>
            </a:r>
            <a:r>
              <a:rPr kumimoji="0" lang="fr-FR" altLang="fr-FR" sz="1000" b="1" i="0" u="none" strike="noStrike" cap="none" normalizeH="0" baseline="0" dirty="0">
                <a:ln>
                  <a:noFill/>
                </a:ln>
                <a:solidFill>
                  <a:srgbClr val="666666"/>
                </a:solidFill>
                <a:effectLst/>
                <a:latin typeface="Open Sans" panose="020B0606030504020204" pitchFamily="34" charset="0"/>
              </a:rPr>
              <a:t> </a:t>
            </a:r>
            <a:r>
              <a:rPr kumimoji="0" lang="fr-FR" altLang="fr-FR" sz="1000" b="1" i="0" u="none" strike="noStrike" cap="none" normalizeH="0" baseline="0" dirty="0" err="1">
                <a:ln>
                  <a:noFill/>
                </a:ln>
                <a:solidFill>
                  <a:srgbClr val="666666"/>
                </a:solidFill>
                <a:effectLst/>
                <a:latin typeface="Open Sans" panose="020B0606030504020204" pitchFamily="34" charset="0"/>
              </a:rPr>
              <a:t>private</a:t>
            </a:r>
            <a:r>
              <a:rPr kumimoji="0" lang="fr-FR" altLang="fr-FR" sz="1000" b="1" i="0" u="none" strike="noStrike" cap="none" normalizeH="0" baseline="0" dirty="0">
                <a:ln>
                  <a:noFill/>
                </a:ln>
                <a:solidFill>
                  <a:srgbClr val="666666"/>
                </a:solidFill>
                <a:effectLst/>
                <a:latin typeface="Open Sans" panose="020B0606030504020204" pitchFamily="34" charset="0"/>
              </a:rPr>
              <a:t> image </a:t>
            </a:r>
            <a:r>
              <a:rPr kumimoji="0" lang="fr-FR" altLang="fr-FR" sz="1000" b="1" i="0" u="none" strike="noStrike" cap="none" normalizeH="0" baseline="0" dirty="0" err="1">
                <a:ln>
                  <a:noFill/>
                </a:ln>
                <a:solidFill>
                  <a:srgbClr val="666666"/>
                </a:solidFill>
                <a:effectLst/>
                <a:latin typeface="Open Sans" panose="020B0606030504020204" pitchFamily="34" charset="0"/>
              </a:rPr>
              <a:t>classifcation</a:t>
            </a:r>
            <a:r>
              <a:rPr kumimoji="0" lang="fr-FR" altLang="fr-FR" sz="1000" b="1" i="0" u="none" strike="noStrike" cap="none" normalizeH="0" baseline="0" dirty="0">
                <a:ln>
                  <a:noFill/>
                </a:ln>
                <a:solidFill>
                  <a:srgbClr val="666666"/>
                </a:solidFill>
                <a:effectLst/>
                <a:latin typeface="Open Sans" panose="020B0606030504020204" pitchFamily="34" charset="0"/>
              </a:rPr>
              <a:t>.</a:t>
            </a:r>
            <a:r>
              <a:rPr kumimoji="0" lang="fr-FR" altLang="fr-FR" sz="1000" b="0" i="0" u="none" strike="noStrike" cap="none" normalizeH="0" baseline="0" dirty="0">
                <a:ln>
                  <a:noFill/>
                </a:ln>
                <a:solidFill>
                  <a:srgbClr val="505B62"/>
                </a:solidFill>
                <a:effectLst/>
                <a:latin typeface="Open Sans" panose="020B0606030504020204" pitchFamily="34" charset="0"/>
              </a:rPr>
              <a:t> </a:t>
            </a:r>
            <a:r>
              <a:rPr kumimoji="0" lang="fr-FR" altLang="fr-FR" sz="1000" b="0" i="0" u="none" strike="noStrike" cap="none" normalizeH="0" baseline="0" dirty="0">
                <a:ln>
                  <a:noFill/>
                </a:ln>
                <a:solidFill>
                  <a:srgbClr val="7D848A"/>
                </a:solidFill>
                <a:effectLst/>
                <a:latin typeface="Open Sans" panose="020B0606030504020204" pitchFamily="34" charset="0"/>
                <a:hlinkClick r:id="rId11"/>
              </a:rPr>
              <a:t>Wirel. Networks 29(3)</a:t>
            </a:r>
            <a:r>
              <a:rPr kumimoji="0" lang="fr-FR" altLang="fr-FR" sz="1000" b="0" i="0" u="none" strike="noStrike" cap="none" normalizeH="0" baseline="0" dirty="0">
                <a:ln>
                  <a:noFill/>
                </a:ln>
                <a:solidFill>
                  <a:srgbClr val="505B62"/>
                </a:solidFill>
                <a:effectLst/>
                <a:latin typeface="Open Sans" panose="020B0606030504020204" pitchFamily="34" charset="0"/>
              </a:rPr>
              <a:t>: 997-1004 (2023)</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A756E131-0A12-EE52-C43F-F55547E46C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4650" y="-152400"/>
            <a:ext cx="15240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AC9EE9-99E6-614B-B06E-8811D7879773}"/>
              </a:ext>
            </a:extLst>
          </p:cNvPr>
          <p:cNvSpPr>
            <a:spLocks noGrp="1"/>
          </p:cNvSpPr>
          <p:nvPr>
            <p:ph type="title"/>
          </p:nvPr>
        </p:nvSpPr>
        <p:spPr/>
        <p:txBody>
          <a:bodyPr/>
          <a:lstStyle/>
          <a:p>
            <a:r>
              <a:rPr lang="fr-FR"/>
              <a:t>Is </a:t>
            </a:r>
            <a:r>
              <a:rPr lang="fr-FR" err="1"/>
              <a:t>it</a:t>
            </a:r>
            <a:r>
              <a:rPr lang="fr-FR"/>
              <a:t> suffisant?</a:t>
            </a:r>
          </a:p>
        </p:txBody>
      </p:sp>
      <p:sp>
        <p:nvSpPr>
          <p:cNvPr id="4" name="Espace réservé du texte 3">
            <a:extLst>
              <a:ext uri="{FF2B5EF4-FFF2-40B4-BE49-F238E27FC236}">
                <a16:creationId xmlns:a16="http://schemas.microsoft.com/office/drawing/2014/main" id="{3A1D3ABF-A605-3E85-BB71-962363C85A63}"/>
              </a:ext>
            </a:extLst>
          </p:cNvPr>
          <p:cNvSpPr>
            <a:spLocks noGrp="1"/>
          </p:cNvSpPr>
          <p:nvPr>
            <p:ph type="body" idx="1"/>
          </p:nvPr>
        </p:nvSpPr>
        <p:spPr/>
        <p:txBody>
          <a:bodyPr/>
          <a:lstStyle/>
          <a:p>
            <a:endParaRPr lang="fr-FR"/>
          </a:p>
        </p:txBody>
      </p:sp>
      <p:pic>
        <p:nvPicPr>
          <p:cNvPr id="5" name="Image 4">
            <a:extLst>
              <a:ext uri="{FF2B5EF4-FFF2-40B4-BE49-F238E27FC236}">
                <a16:creationId xmlns:a16="http://schemas.microsoft.com/office/drawing/2014/main" id="{2AF59179-A32D-4F49-B0C7-19916AA91441}"/>
              </a:ext>
            </a:extLst>
          </p:cNvPr>
          <p:cNvPicPr>
            <a:picLocks noChangeAspect="1"/>
          </p:cNvPicPr>
          <p:nvPr/>
        </p:nvPicPr>
        <p:blipFill>
          <a:blip r:embed="rId2"/>
          <a:stretch>
            <a:fillRect/>
          </a:stretch>
        </p:blipFill>
        <p:spPr>
          <a:xfrm>
            <a:off x="3124200" y="2057400"/>
            <a:ext cx="6580414" cy="3740150"/>
          </a:xfrm>
          <a:prstGeom prst="rect">
            <a:avLst/>
          </a:prstGeom>
        </p:spPr>
      </p:pic>
      <p:sp>
        <p:nvSpPr>
          <p:cNvPr id="6" name="Espace réservé du numéro de diapositive 3">
            <a:extLst>
              <a:ext uri="{FF2B5EF4-FFF2-40B4-BE49-F238E27FC236}">
                <a16:creationId xmlns:a16="http://schemas.microsoft.com/office/drawing/2014/main" id="{A3B7A5E7-9604-A956-5D59-71036B24BBCE}"/>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26</a:t>
            </a:fld>
            <a:endParaRPr lang="en-US"/>
          </a:p>
        </p:txBody>
      </p:sp>
    </p:spTree>
    <p:extLst>
      <p:ext uri="{BB962C8B-B14F-4D97-AF65-F5344CB8AC3E}">
        <p14:creationId xmlns:p14="http://schemas.microsoft.com/office/powerpoint/2010/main" val="1080594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06C4AE-D649-E643-9011-33C74C291F82}"/>
              </a:ext>
            </a:extLst>
          </p:cNvPr>
          <p:cNvSpPr>
            <a:spLocks noGrp="1"/>
          </p:cNvSpPr>
          <p:nvPr>
            <p:ph type="title"/>
          </p:nvPr>
        </p:nvSpPr>
        <p:spPr/>
        <p:txBody>
          <a:bodyPr/>
          <a:lstStyle/>
          <a:p>
            <a:r>
              <a:rPr lang="fr-FR" err="1"/>
              <a:t>Some</a:t>
            </a:r>
            <a:r>
              <a:rPr lang="fr-FR"/>
              <a:t> stories…</a:t>
            </a:r>
          </a:p>
        </p:txBody>
      </p:sp>
      <p:sp>
        <p:nvSpPr>
          <p:cNvPr id="3" name="Espace réservé du contenu 2">
            <a:extLst>
              <a:ext uri="{FF2B5EF4-FFF2-40B4-BE49-F238E27FC236}">
                <a16:creationId xmlns:a16="http://schemas.microsoft.com/office/drawing/2014/main" id="{53065B65-E9A5-1B4D-BC53-33F2FD1951EE}"/>
              </a:ext>
            </a:extLst>
          </p:cNvPr>
          <p:cNvSpPr>
            <a:spLocks noGrp="1"/>
          </p:cNvSpPr>
          <p:nvPr>
            <p:ph type="body" idx="1"/>
          </p:nvPr>
        </p:nvSpPr>
        <p:spPr>
          <a:xfrm>
            <a:off x="598022" y="1268759"/>
            <a:ext cx="8483634" cy="4896546"/>
          </a:xfrm>
        </p:spPr>
        <p:txBody>
          <a:bodyPr>
            <a:normAutofit/>
          </a:bodyPr>
          <a:lstStyle/>
          <a:p>
            <a:pPr marL="342900" lvl="1" indent="-342900" algn="just">
              <a:lnSpc>
                <a:spcPct val="114000"/>
              </a:lnSpc>
              <a:spcAft>
                <a:spcPts val="1200"/>
              </a:spcAft>
              <a:buFont typeface="Wingdings" charset="2"/>
              <a:buChar char="q"/>
              <a:defRPr/>
            </a:pPr>
            <a:r>
              <a:rPr lang="fr-FR" altLang="x-none" sz="1900" dirty="0">
                <a:solidFill>
                  <a:srgbClr val="002060"/>
                </a:solidFill>
                <a:latin typeface="Helvetica" charset="0"/>
                <a:ea typeface="Helvetica" charset="0"/>
                <a:cs typeface="Helvetica" charset="0"/>
              </a:rPr>
              <a:t>In 2002</a:t>
            </a:r>
          </a:p>
          <a:p>
            <a:pPr marL="469900" lvl="2" indent="-285750" algn="just">
              <a:lnSpc>
                <a:spcPct val="114000"/>
              </a:lnSpc>
              <a:spcAft>
                <a:spcPts val="1200"/>
              </a:spcAft>
              <a:buFont typeface="Arial" panose="020B0604020202020204" pitchFamily="34" charset="0"/>
              <a:buChar char="•"/>
              <a:defRPr/>
            </a:pPr>
            <a:r>
              <a:rPr lang="en-US" altLang="x-none" sz="1700" b="0" dirty="0">
                <a:solidFill>
                  <a:srgbClr val="002060"/>
                </a:solidFill>
                <a:latin typeface="Helvetica" charset="0"/>
                <a:ea typeface="Helvetica" charset="0"/>
                <a:cs typeface="Helvetica" charset="0"/>
              </a:rPr>
              <a:t>A file was published by an insurance group (GIC) containing medical data for 135,000 state employees and their families (in the United States).</a:t>
            </a:r>
          </a:p>
          <a:p>
            <a:pPr marL="469900" lvl="2" indent="-285750" algn="just">
              <a:lnSpc>
                <a:spcPct val="114000"/>
              </a:lnSpc>
              <a:spcAft>
                <a:spcPts val="1200"/>
              </a:spcAft>
              <a:buFont typeface="Arial" panose="020B0604020202020204" pitchFamily="34" charset="0"/>
              <a:buChar char="•"/>
              <a:defRPr/>
            </a:pPr>
            <a:r>
              <a:rPr lang="en-US" altLang="x-none" sz="1700" b="0" dirty="0">
                <a:solidFill>
                  <a:srgbClr val="002060"/>
                </a:solidFill>
                <a:latin typeface="Helvetica" charset="0"/>
                <a:ea typeface="Helvetica" charset="0"/>
                <a:cs typeface="Helvetica" charset="0"/>
              </a:rPr>
              <a:t>For $20, L. </a:t>
            </a:r>
            <a:r>
              <a:rPr lang="en-US" altLang="x-none" sz="1700" b="0" i="1" dirty="0">
                <a:solidFill>
                  <a:srgbClr val="002060"/>
                </a:solidFill>
                <a:latin typeface="Helvetica" charset="0"/>
                <a:ea typeface="Helvetica" charset="0"/>
                <a:cs typeface="Helvetica" charset="0"/>
              </a:rPr>
              <a:t>Sweeney</a:t>
            </a:r>
            <a:r>
              <a:rPr lang="en-US" altLang="x-none" sz="1700" b="0" dirty="0">
                <a:solidFill>
                  <a:srgbClr val="002060"/>
                </a:solidFill>
                <a:latin typeface="Helvetica" charset="0"/>
                <a:ea typeface="Helvetica" charset="0"/>
                <a:cs typeface="Helvetica" charset="0"/>
              </a:rPr>
              <a:t> was able to purchase a data table containing the Cambridge, Massachusetts, voter registration list.</a:t>
            </a:r>
          </a:p>
          <a:p>
            <a:pPr marL="927100" lvl="3" indent="-285750" algn="just">
              <a:lnSpc>
                <a:spcPct val="114000"/>
              </a:lnSpc>
              <a:spcAft>
                <a:spcPts val="1200"/>
              </a:spcAft>
              <a:buFont typeface="Arial" panose="020B0604020202020204" pitchFamily="34" charset="0"/>
              <a:buChar char="•"/>
              <a:defRPr/>
            </a:pPr>
            <a:r>
              <a:rPr lang="en-US" altLang="x-none" sz="1700" b="0" dirty="0">
                <a:solidFill>
                  <a:srgbClr val="002060"/>
                </a:solidFill>
                <a:latin typeface="Helvetica" charset="0"/>
                <a:ea typeface="Helvetica" charset="0"/>
                <a:cs typeface="Helvetica" charset="0"/>
              </a:rPr>
              <a:t>By linking these two tables using the following attribute triplet: {zip code, date of birth; sex}</a:t>
            </a:r>
          </a:p>
          <a:p>
            <a:pPr marL="469900" lvl="2" indent="-285750" algn="just">
              <a:lnSpc>
                <a:spcPct val="114000"/>
              </a:lnSpc>
              <a:spcAft>
                <a:spcPts val="1200"/>
              </a:spcAft>
              <a:buFont typeface="Arial" panose="020B0604020202020204" pitchFamily="34" charset="0"/>
              <a:buChar char="•"/>
              <a:defRPr/>
            </a:pPr>
            <a:r>
              <a:rPr lang="en-US" altLang="x-none" sz="1700" dirty="0">
                <a:solidFill>
                  <a:srgbClr val="002060"/>
                </a:solidFill>
                <a:latin typeface="Helvetica" charset="0"/>
                <a:ea typeface="Helvetica" charset="0"/>
                <a:cs typeface="Helvetica" charset="0"/>
              </a:rPr>
              <a:t>She revealed the identity of Massachusetts Governor (William Weld) as well as his medical data</a:t>
            </a:r>
            <a:endParaRPr lang="fr-FR" dirty="0"/>
          </a:p>
        </p:txBody>
      </p:sp>
      <p:pic>
        <p:nvPicPr>
          <p:cNvPr id="4" name="Image 11">
            <a:extLst>
              <a:ext uri="{FF2B5EF4-FFF2-40B4-BE49-F238E27FC236}">
                <a16:creationId xmlns:a16="http://schemas.microsoft.com/office/drawing/2014/main" id="{2D9058DA-6AA3-DD49-8920-07E036CB0D96}"/>
              </a:ext>
            </a:extLst>
          </p:cNvPr>
          <p:cNvPicPr>
            <a:picLocks noChangeAspect="1"/>
          </p:cNvPicPr>
          <p:nvPr/>
        </p:nvPicPr>
        <p:blipFill>
          <a:blip r:embed="rId3">
            <a:extLst>
              <a:ext uri="{28A0092B-C50C-407E-A947-70E740481C1C}">
                <a14:useLocalDpi xmlns:a14="http://schemas.microsoft.com/office/drawing/2010/main" val="0"/>
              </a:ext>
            </a:extLst>
          </a:blip>
          <a:srcRect l="172"/>
          <a:stretch>
            <a:fillRect/>
          </a:stretch>
        </p:blipFill>
        <p:spPr bwMode="auto">
          <a:xfrm>
            <a:off x="9232873" y="2282212"/>
            <a:ext cx="2748421" cy="229357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5" name="Google Shape;381;p32">
            <a:extLst>
              <a:ext uri="{FF2B5EF4-FFF2-40B4-BE49-F238E27FC236}">
                <a16:creationId xmlns:a16="http://schemas.microsoft.com/office/drawing/2014/main" id="{6BBFF5F8-32D2-FE8D-24DA-D0D7AFB29399}"/>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27</a:t>
            </a:fld>
            <a:endParaRPr/>
          </a:p>
        </p:txBody>
      </p:sp>
      <p:sp>
        <p:nvSpPr>
          <p:cNvPr id="7" name="ZoneTexte 6">
            <a:extLst>
              <a:ext uri="{FF2B5EF4-FFF2-40B4-BE49-F238E27FC236}">
                <a16:creationId xmlns:a16="http://schemas.microsoft.com/office/drawing/2014/main" id="{06BB4F2F-A1D0-01B0-64E9-AE208C3A9A1B}"/>
              </a:ext>
            </a:extLst>
          </p:cNvPr>
          <p:cNvSpPr txBox="1"/>
          <p:nvPr/>
        </p:nvSpPr>
        <p:spPr>
          <a:xfrm>
            <a:off x="72025" y="5723536"/>
            <a:ext cx="11994715" cy="27699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fr-FR" sz="1200" dirty="0">
                <a:ln w="0"/>
                <a:solidFill>
                  <a:schemeClr val="bg1"/>
                </a:solidFill>
                <a:effectLst>
                  <a:outerShdw blurRad="38100" dist="19050" dir="2700000" algn="tl" rotWithShape="0">
                    <a:schemeClr val="dk1">
                      <a:alpha val="40000"/>
                    </a:schemeClr>
                  </a:outerShdw>
                </a:effectLst>
              </a:rPr>
              <a:t>L. Sweeney. k-</a:t>
            </a:r>
            <a:r>
              <a:rPr lang="fr-FR" sz="1200" dirty="0" err="1">
                <a:ln w="0"/>
                <a:solidFill>
                  <a:schemeClr val="bg1"/>
                </a:solidFill>
                <a:effectLst>
                  <a:outerShdw blurRad="38100" dist="19050" dir="2700000" algn="tl" rotWithShape="0">
                    <a:schemeClr val="dk1">
                      <a:alpha val="40000"/>
                    </a:schemeClr>
                  </a:outerShdw>
                </a:effectLst>
              </a:rPr>
              <a:t>anonymity</a:t>
            </a:r>
            <a:r>
              <a:rPr lang="fr-FR" sz="1200" dirty="0">
                <a:ln w="0"/>
                <a:solidFill>
                  <a:schemeClr val="bg1"/>
                </a:solidFill>
                <a:effectLst>
                  <a:outerShdw blurRad="38100" dist="19050" dir="2700000" algn="tl" rotWithShape="0">
                    <a:schemeClr val="dk1">
                      <a:alpha val="40000"/>
                    </a:schemeClr>
                  </a:outerShdw>
                </a:effectLst>
              </a:rPr>
              <a:t>: a model for </a:t>
            </a:r>
            <a:r>
              <a:rPr lang="fr-FR" sz="1200" dirty="0" err="1">
                <a:ln w="0"/>
                <a:solidFill>
                  <a:schemeClr val="bg1"/>
                </a:solidFill>
                <a:effectLst>
                  <a:outerShdw blurRad="38100" dist="19050" dir="2700000" algn="tl" rotWithShape="0">
                    <a:schemeClr val="dk1">
                      <a:alpha val="40000"/>
                    </a:schemeClr>
                  </a:outerShdw>
                </a:effectLst>
              </a:rPr>
              <a:t>protecting</a:t>
            </a:r>
            <a:r>
              <a:rPr lang="fr-FR" sz="1200" dirty="0">
                <a:ln w="0"/>
                <a:solidFill>
                  <a:schemeClr val="bg1"/>
                </a:solidFill>
                <a:effectLst>
                  <a:outerShdw blurRad="38100" dist="19050" dir="2700000" algn="tl" rotWithShape="0">
                    <a:schemeClr val="dk1">
                      <a:alpha val="40000"/>
                    </a:schemeClr>
                  </a:outerShdw>
                </a:effectLst>
              </a:rPr>
              <a:t> </a:t>
            </a:r>
            <a:r>
              <a:rPr lang="fr-FR" sz="1200" dirty="0" err="1">
                <a:ln w="0"/>
                <a:solidFill>
                  <a:schemeClr val="bg1"/>
                </a:solidFill>
                <a:effectLst>
                  <a:outerShdw blurRad="38100" dist="19050" dir="2700000" algn="tl" rotWithShape="0">
                    <a:schemeClr val="dk1">
                      <a:alpha val="40000"/>
                    </a:schemeClr>
                  </a:outerShdw>
                </a:effectLst>
              </a:rPr>
              <a:t>privacy</a:t>
            </a:r>
            <a:r>
              <a:rPr lang="fr-FR" sz="1200" dirty="0">
                <a:ln w="0"/>
                <a:solidFill>
                  <a:schemeClr val="bg1"/>
                </a:solidFill>
                <a:effectLst>
                  <a:outerShdw blurRad="38100" dist="19050" dir="2700000" algn="tl" rotWithShape="0">
                    <a:schemeClr val="dk1">
                      <a:alpha val="40000"/>
                    </a:schemeClr>
                  </a:outerShdw>
                </a:effectLst>
              </a:rPr>
              <a:t>. International Journal on </a:t>
            </a:r>
            <a:r>
              <a:rPr lang="fr-FR" sz="1200" dirty="0" err="1">
                <a:ln w="0"/>
                <a:solidFill>
                  <a:schemeClr val="bg1"/>
                </a:solidFill>
                <a:effectLst>
                  <a:outerShdw blurRad="38100" dist="19050" dir="2700000" algn="tl" rotWithShape="0">
                    <a:schemeClr val="dk1">
                      <a:alpha val="40000"/>
                    </a:schemeClr>
                  </a:outerShdw>
                </a:effectLst>
              </a:rPr>
              <a:t>Uncertainty</a:t>
            </a:r>
            <a:r>
              <a:rPr lang="fr-FR" sz="1200" dirty="0">
                <a:ln w="0"/>
                <a:solidFill>
                  <a:schemeClr val="bg1"/>
                </a:solidFill>
                <a:effectLst>
                  <a:outerShdw blurRad="38100" dist="19050" dir="2700000" algn="tl" rotWithShape="0">
                    <a:schemeClr val="dk1">
                      <a:alpha val="40000"/>
                    </a:schemeClr>
                  </a:outerShdw>
                </a:effectLst>
              </a:rPr>
              <a:t>, </a:t>
            </a:r>
            <a:r>
              <a:rPr lang="fr-FR" sz="1200" dirty="0" err="1">
                <a:ln w="0"/>
                <a:solidFill>
                  <a:schemeClr val="bg1"/>
                </a:solidFill>
                <a:effectLst>
                  <a:outerShdw blurRad="38100" dist="19050" dir="2700000" algn="tl" rotWithShape="0">
                    <a:schemeClr val="dk1">
                      <a:alpha val="40000"/>
                    </a:schemeClr>
                  </a:outerShdw>
                </a:effectLst>
              </a:rPr>
              <a:t>Fuzziness</a:t>
            </a:r>
            <a:r>
              <a:rPr lang="fr-FR" sz="1200" dirty="0">
                <a:ln w="0"/>
                <a:solidFill>
                  <a:schemeClr val="bg1"/>
                </a:solidFill>
                <a:effectLst>
                  <a:outerShdw blurRad="38100" dist="19050" dir="2700000" algn="tl" rotWithShape="0">
                    <a:schemeClr val="dk1">
                      <a:alpha val="40000"/>
                    </a:schemeClr>
                  </a:outerShdw>
                </a:effectLst>
              </a:rPr>
              <a:t> and </a:t>
            </a:r>
            <a:r>
              <a:rPr lang="fr-FR" sz="1200" dirty="0" err="1">
                <a:ln w="0"/>
                <a:solidFill>
                  <a:schemeClr val="bg1"/>
                </a:solidFill>
                <a:effectLst>
                  <a:outerShdw blurRad="38100" dist="19050" dir="2700000" algn="tl" rotWithShape="0">
                    <a:schemeClr val="dk1">
                      <a:alpha val="40000"/>
                    </a:schemeClr>
                  </a:outerShdw>
                </a:effectLst>
              </a:rPr>
              <a:t>Knowledge-based</a:t>
            </a:r>
            <a:r>
              <a:rPr lang="fr-FR" sz="1200" dirty="0">
                <a:ln w="0"/>
                <a:solidFill>
                  <a:schemeClr val="bg1"/>
                </a:solidFill>
                <a:effectLst>
                  <a:outerShdw blurRad="38100" dist="19050" dir="2700000" algn="tl" rotWithShape="0">
                    <a:schemeClr val="dk1">
                      <a:alpha val="40000"/>
                    </a:schemeClr>
                  </a:outerShdw>
                </a:effectLst>
              </a:rPr>
              <a:t> </a:t>
            </a:r>
            <a:r>
              <a:rPr lang="fr-FR" sz="1200" dirty="0" err="1">
                <a:ln w="0"/>
                <a:solidFill>
                  <a:schemeClr val="bg1"/>
                </a:solidFill>
                <a:effectLst>
                  <a:outerShdw blurRad="38100" dist="19050" dir="2700000" algn="tl" rotWithShape="0">
                    <a:schemeClr val="dk1">
                      <a:alpha val="40000"/>
                    </a:schemeClr>
                  </a:outerShdw>
                </a:effectLst>
              </a:rPr>
              <a:t>Systems</a:t>
            </a:r>
            <a:r>
              <a:rPr lang="fr-FR" sz="1200" dirty="0">
                <a:ln w="0"/>
                <a:solidFill>
                  <a:schemeClr val="bg1"/>
                </a:solidFill>
                <a:effectLst>
                  <a:outerShdw blurRad="38100" dist="19050" dir="2700000" algn="tl" rotWithShape="0">
                    <a:schemeClr val="dk1">
                      <a:alpha val="40000"/>
                    </a:schemeClr>
                  </a:outerShdw>
                </a:effectLst>
              </a:rPr>
              <a:t>, 10 (5), 2002; 557-570.</a:t>
            </a:r>
          </a:p>
        </p:txBody>
      </p:sp>
      <p:sp>
        <p:nvSpPr>
          <p:cNvPr id="6" name="Ellipse 5">
            <a:extLst>
              <a:ext uri="{FF2B5EF4-FFF2-40B4-BE49-F238E27FC236}">
                <a16:creationId xmlns:a16="http://schemas.microsoft.com/office/drawing/2014/main" id="{222D708E-0AB8-0FCC-9277-2BF59A141F13}"/>
              </a:ext>
            </a:extLst>
          </p:cNvPr>
          <p:cNvSpPr/>
          <p:nvPr/>
        </p:nvSpPr>
        <p:spPr>
          <a:xfrm>
            <a:off x="10333973" y="2743200"/>
            <a:ext cx="526093" cy="3382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70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06C4AE-D649-E643-9011-33C74C291F82}"/>
              </a:ext>
            </a:extLst>
          </p:cNvPr>
          <p:cNvSpPr>
            <a:spLocks noGrp="1"/>
          </p:cNvSpPr>
          <p:nvPr>
            <p:ph type="title"/>
          </p:nvPr>
        </p:nvSpPr>
        <p:spPr/>
        <p:txBody>
          <a:bodyPr/>
          <a:lstStyle/>
          <a:p>
            <a:r>
              <a:rPr lang="fr-FR" err="1"/>
              <a:t>Some</a:t>
            </a:r>
            <a:r>
              <a:rPr lang="fr-FR"/>
              <a:t> stories…</a:t>
            </a:r>
          </a:p>
        </p:txBody>
      </p:sp>
      <p:sp>
        <p:nvSpPr>
          <p:cNvPr id="3" name="Espace réservé du contenu 2">
            <a:extLst>
              <a:ext uri="{FF2B5EF4-FFF2-40B4-BE49-F238E27FC236}">
                <a16:creationId xmlns:a16="http://schemas.microsoft.com/office/drawing/2014/main" id="{53065B65-E9A5-1B4D-BC53-33F2FD1951EE}"/>
              </a:ext>
            </a:extLst>
          </p:cNvPr>
          <p:cNvSpPr>
            <a:spLocks noGrp="1"/>
          </p:cNvSpPr>
          <p:nvPr>
            <p:ph type="body" idx="1"/>
          </p:nvPr>
        </p:nvSpPr>
        <p:spPr>
          <a:xfrm>
            <a:off x="598021" y="1268759"/>
            <a:ext cx="10972801" cy="4355427"/>
          </a:xfrm>
        </p:spPr>
        <p:txBody>
          <a:bodyPr/>
          <a:lstStyle/>
          <a:p>
            <a:pPr marL="342900" lvl="1" indent="-342900" algn="just">
              <a:lnSpc>
                <a:spcPct val="114000"/>
              </a:lnSpc>
              <a:spcAft>
                <a:spcPts val="1200"/>
              </a:spcAft>
              <a:buFont typeface="Wingdings" charset="2"/>
              <a:buChar char="q"/>
              <a:defRPr/>
            </a:pPr>
            <a:r>
              <a:rPr lang="fr-FR" altLang="x-none" sz="1900" dirty="0">
                <a:solidFill>
                  <a:srgbClr val="002060"/>
                </a:solidFill>
                <a:latin typeface="Helvetica" charset="0"/>
                <a:ea typeface="Helvetica" charset="0"/>
                <a:cs typeface="Helvetica" charset="0"/>
              </a:rPr>
              <a:t>In 2015</a:t>
            </a:r>
          </a:p>
          <a:p>
            <a:pPr marL="469900" lvl="2" indent="-285750" algn="just">
              <a:lnSpc>
                <a:spcPct val="114000"/>
              </a:lnSpc>
              <a:spcAft>
                <a:spcPts val="1200"/>
              </a:spcAft>
              <a:buFont typeface="Arial" panose="020B0604020202020204" pitchFamily="34" charset="0"/>
              <a:buChar char="•"/>
              <a:defRPr/>
            </a:pPr>
            <a:r>
              <a:rPr lang="en-US" altLang="x-none" sz="1700" b="0" i="1" dirty="0">
                <a:solidFill>
                  <a:srgbClr val="002060"/>
                </a:solidFill>
                <a:latin typeface="Helvetica" charset="0"/>
                <a:ea typeface="Helvetica" charset="0"/>
                <a:cs typeface="Helvetica" charset="0"/>
              </a:rPr>
              <a:t>Deneau</a:t>
            </a:r>
            <a:r>
              <a:rPr lang="en-US" altLang="x-none" sz="1700" b="0" dirty="0">
                <a:solidFill>
                  <a:srgbClr val="002060"/>
                </a:solidFill>
                <a:latin typeface="Helvetica" charset="0"/>
                <a:ea typeface="Helvetica" charset="0"/>
                <a:cs typeface="Helvetica" charset="0"/>
              </a:rPr>
              <a:t> used a visualization tool to observe the operating periods of 173 million New York City taxis.</a:t>
            </a:r>
          </a:p>
          <a:p>
            <a:pPr marL="927100" lvl="3" indent="-285750" algn="just">
              <a:lnSpc>
                <a:spcPct val="114000"/>
              </a:lnSpc>
              <a:spcAft>
                <a:spcPts val="1200"/>
              </a:spcAft>
              <a:buFont typeface="Arial" panose="020B0604020202020204" pitchFamily="34" charset="0"/>
              <a:buChar char="•"/>
              <a:defRPr/>
            </a:pPr>
            <a:r>
              <a:rPr lang="en-US" altLang="x-none" sz="1700" b="0" dirty="0">
                <a:solidFill>
                  <a:srgbClr val="002060"/>
                </a:solidFill>
                <a:latin typeface="Helvetica" charset="0"/>
                <a:ea typeface="Helvetica" charset="0"/>
                <a:cs typeface="Helvetica" charset="0"/>
              </a:rPr>
              <a:t>Data collected: prices, </a:t>
            </a:r>
            <a:r>
              <a:rPr lang="en-US" altLang="x-none" sz="1700" dirty="0">
                <a:solidFill>
                  <a:srgbClr val="FF0000"/>
                </a:solidFill>
                <a:latin typeface="Helvetica" charset="0"/>
                <a:ea typeface="Helvetica" charset="0"/>
                <a:cs typeface="Helvetica" charset="0"/>
              </a:rPr>
              <a:t>departures, arrivals, and locations</a:t>
            </a:r>
            <a:r>
              <a:rPr lang="en-US" altLang="x-none" sz="1700" b="0" dirty="0">
                <a:solidFill>
                  <a:srgbClr val="002060"/>
                </a:solidFill>
                <a:latin typeface="Helvetica" charset="0"/>
                <a:ea typeface="Helvetica" charset="0"/>
                <a:cs typeface="Helvetica" charset="0"/>
              </a:rPr>
              <a:t>.</a:t>
            </a:r>
          </a:p>
          <a:p>
            <a:pPr marL="469900" lvl="2" indent="-285750" algn="just">
              <a:lnSpc>
                <a:spcPct val="114000"/>
              </a:lnSpc>
              <a:spcAft>
                <a:spcPts val="1200"/>
              </a:spcAft>
              <a:buFont typeface="Arial" panose="020B0604020202020204" pitchFamily="34" charset="0"/>
              <a:buChar char="•"/>
              <a:defRPr/>
            </a:pPr>
            <a:r>
              <a:rPr lang="en-US" altLang="x-none" sz="1700" b="0" dirty="0">
                <a:solidFill>
                  <a:srgbClr val="002060"/>
                </a:solidFill>
                <a:latin typeface="Helvetica" charset="0"/>
                <a:ea typeface="Helvetica" charset="0"/>
                <a:cs typeface="Helvetica" charset="0"/>
              </a:rPr>
              <a:t>He identified several </a:t>
            </a:r>
            <a:r>
              <a:rPr lang="en-US" altLang="x-none" sz="1700" i="1" dirty="0">
                <a:solidFill>
                  <a:srgbClr val="002060"/>
                </a:solidFill>
                <a:latin typeface="Helvetica" charset="0"/>
                <a:ea typeface="Helvetica" charset="0"/>
                <a:cs typeface="Helvetica" charset="0"/>
              </a:rPr>
              <a:t>Muslim taxis </a:t>
            </a:r>
            <a:r>
              <a:rPr lang="en-US" altLang="x-none" sz="1700" b="0" dirty="0">
                <a:solidFill>
                  <a:srgbClr val="002060"/>
                </a:solidFill>
                <a:latin typeface="Helvetica" charset="0"/>
                <a:ea typeface="Helvetica" charset="0"/>
                <a:cs typeface="Helvetica" charset="0"/>
              </a:rPr>
              <a:t>by analyzing prayer times.</a:t>
            </a:r>
            <a:endParaRPr lang="fr-FR" altLang="x-none" sz="1900" b="0" dirty="0">
              <a:solidFill>
                <a:srgbClr val="002060"/>
              </a:solidFill>
              <a:latin typeface="Helvetica" charset="0"/>
              <a:ea typeface="Helvetica" charset="0"/>
              <a:cs typeface="Helvetica" charset="0"/>
            </a:endParaRPr>
          </a:p>
          <a:p>
            <a:pPr marL="739775" lvl="3" indent="-285750" algn="just">
              <a:lnSpc>
                <a:spcPct val="114000"/>
              </a:lnSpc>
              <a:spcAft>
                <a:spcPts val="1200"/>
              </a:spcAft>
              <a:buFont typeface="Arial" panose="020B0604020202020204" pitchFamily="34" charset="0"/>
              <a:buChar char="•"/>
              <a:defRPr/>
            </a:pPr>
            <a:endParaRPr lang="fr-FR" altLang="x-none" sz="900" dirty="0">
              <a:solidFill>
                <a:srgbClr val="002060"/>
              </a:solidFill>
              <a:latin typeface="Helvetica" charset="0"/>
              <a:ea typeface="Helvetica" charset="0"/>
              <a:cs typeface="Helvetica" charset="0"/>
            </a:endParaRPr>
          </a:p>
          <a:p>
            <a:pPr marL="249238" lvl="1" indent="-171450" algn="just">
              <a:lnSpc>
                <a:spcPct val="114000"/>
              </a:lnSpc>
              <a:spcAft>
                <a:spcPts val="1200"/>
              </a:spcAft>
              <a:buFont typeface="Arial" panose="020B0604020202020204" pitchFamily="34" charset="0"/>
              <a:buChar char="•"/>
              <a:defRPr/>
            </a:pPr>
            <a:endParaRPr lang="fr-FR" altLang="x-none" sz="100" dirty="0">
              <a:solidFill>
                <a:srgbClr val="002060"/>
              </a:solidFill>
              <a:latin typeface="Helvetica" charset="0"/>
              <a:ea typeface="Helvetica" charset="0"/>
              <a:cs typeface="Helvetica" charset="0"/>
            </a:endParaRPr>
          </a:p>
        </p:txBody>
      </p:sp>
      <p:pic>
        <p:nvPicPr>
          <p:cNvPr id="6" name="Image 5">
            <a:extLst>
              <a:ext uri="{FF2B5EF4-FFF2-40B4-BE49-F238E27FC236}">
                <a16:creationId xmlns:a16="http://schemas.microsoft.com/office/drawing/2014/main" id="{E01F0453-5B2C-B940-821D-BB721FB7FE85}"/>
              </a:ext>
            </a:extLst>
          </p:cNvPr>
          <p:cNvPicPr>
            <a:picLocks noChangeAspect="1"/>
          </p:cNvPicPr>
          <p:nvPr/>
        </p:nvPicPr>
        <p:blipFill>
          <a:blip r:embed="rId2"/>
          <a:stretch>
            <a:fillRect/>
          </a:stretch>
        </p:blipFill>
        <p:spPr>
          <a:xfrm>
            <a:off x="7505774" y="2526407"/>
            <a:ext cx="4236306" cy="2381250"/>
          </a:xfrm>
          <a:prstGeom prst="rect">
            <a:avLst/>
          </a:prstGeom>
        </p:spPr>
      </p:pic>
      <p:sp>
        <p:nvSpPr>
          <p:cNvPr id="4" name="Rectangle 3">
            <a:extLst>
              <a:ext uri="{FF2B5EF4-FFF2-40B4-BE49-F238E27FC236}">
                <a16:creationId xmlns:a16="http://schemas.microsoft.com/office/drawing/2014/main" id="{555CF508-9F54-1A41-8E02-BEB74D4031F5}"/>
              </a:ext>
            </a:extLst>
          </p:cNvPr>
          <p:cNvSpPr/>
          <p:nvPr/>
        </p:nvSpPr>
        <p:spPr>
          <a:xfrm>
            <a:off x="112734" y="5716198"/>
            <a:ext cx="11899726" cy="27699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fr-FR" altLang="x-none" sz="1200" dirty="0">
                <a:ln w="0"/>
                <a:solidFill>
                  <a:schemeClr val="bg1"/>
                </a:solidFill>
                <a:effectLst>
                  <a:outerShdw blurRad="38100" dist="19050" dir="2700000" algn="tl" rotWithShape="0">
                    <a:schemeClr val="dk1">
                      <a:alpha val="40000"/>
                    </a:schemeClr>
                  </a:outerShdw>
                </a:effectLst>
                <a:latin typeface="+mn-lt"/>
                <a:ea typeface="+mn-ea"/>
                <a:cs typeface="+mn-cs"/>
              </a:rPr>
              <a:t>https://</a:t>
            </a:r>
            <a:r>
              <a:rPr lang="fr-FR" altLang="x-none" sz="1200" dirty="0" err="1">
                <a:ln w="0"/>
                <a:solidFill>
                  <a:schemeClr val="bg1"/>
                </a:solidFill>
                <a:effectLst>
                  <a:outerShdw blurRad="38100" dist="19050" dir="2700000" algn="tl" rotWithShape="0">
                    <a:schemeClr val="dk1">
                      <a:alpha val="40000"/>
                    </a:schemeClr>
                  </a:outerShdw>
                </a:effectLst>
                <a:latin typeface="+mn-lt"/>
                <a:ea typeface="+mn-ea"/>
                <a:cs typeface="+mn-cs"/>
              </a:rPr>
              <a:t>mashable.com</a:t>
            </a:r>
            <a:r>
              <a:rPr lang="fr-FR" altLang="x-none" sz="1200" dirty="0">
                <a:ln w="0"/>
                <a:solidFill>
                  <a:schemeClr val="bg1"/>
                </a:solidFill>
                <a:effectLst>
                  <a:outerShdw blurRad="38100" dist="19050" dir="2700000" algn="tl" rotWithShape="0">
                    <a:schemeClr val="dk1">
                      <a:alpha val="40000"/>
                    </a:schemeClr>
                  </a:outerShdw>
                </a:effectLst>
                <a:latin typeface="+mn-lt"/>
                <a:ea typeface="+mn-ea"/>
                <a:cs typeface="+mn-cs"/>
              </a:rPr>
              <a:t>/2015/01/28/</a:t>
            </a:r>
            <a:r>
              <a:rPr lang="fr-FR" altLang="x-none" sz="1200" dirty="0" err="1">
                <a:ln w="0"/>
                <a:solidFill>
                  <a:schemeClr val="bg1"/>
                </a:solidFill>
                <a:effectLst>
                  <a:outerShdw blurRad="38100" dist="19050" dir="2700000" algn="tl" rotWithShape="0">
                    <a:schemeClr val="dk1">
                      <a:alpha val="40000"/>
                    </a:schemeClr>
                  </a:outerShdw>
                </a:effectLst>
                <a:latin typeface="+mn-lt"/>
                <a:ea typeface="+mn-ea"/>
                <a:cs typeface="+mn-cs"/>
              </a:rPr>
              <a:t>redditor</a:t>
            </a:r>
            <a:r>
              <a:rPr lang="fr-FR" altLang="x-none" sz="1200" dirty="0">
                <a:ln w="0"/>
                <a:solidFill>
                  <a:schemeClr val="bg1"/>
                </a:solidFill>
                <a:effectLst>
                  <a:outerShdw blurRad="38100" dist="19050" dir="2700000" algn="tl" rotWithShape="0">
                    <a:schemeClr val="dk1">
                      <a:alpha val="40000"/>
                    </a:schemeClr>
                  </a:outerShdw>
                </a:effectLst>
                <a:latin typeface="+mn-lt"/>
                <a:ea typeface="+mn-ea"/>
                <a:cs typeface="+mn-cs"/>
              </a:rPr>
              <a:t>-</a:t>
            </a:r>
            <a:r>
              <a:rPr lang="fr-FR" altLang="x-none" sz="1200" dirty="0" err="1">
                <a:ln w="0"/>
                <a:solidFill>
                  <a:schemeClr val="bg1"/>
                </a:solidFill>
                <a:effectLst>
                  <a:outerShdw blurRad="38100" dist="19050" dir="2700000" algn="tl" rotWithShape="0">
                    <a:schemeClr val="dk1">
                      <a:alpha val="40000"/>
                    </a:schemeClr>
                  </a:outerShdw>
                </a:effectLst>
                <a:latin typeface="+mn-lt"/>
                <a:ea typeface="+mn-ea"/>
                <a:cs typeface="+mn-cs"/>
              </a:rPr>
              <a:t>muslim</a:t>
            </a:r>
            <a:r>
              <a:rPr lang="fr-FR" altLang="x-none" sz="1200" dirty="0">
                <a:ln w="0"/>
                <a:solidFill>
                  <a:schemeClr val="bg1"/>
                </a:solidFill>
                <a:effectLst>
                  <a:outerShdw blurRad="38100" dist="19050" dir="2700000" algn="tl" rotWithShape="0">
                    <a:schemeClr val="dk1">
                      <a:alpha val="40000"/>
                    </a:schemeClr>
                  </a:outerShdw>
                </a:effectLst>
                <a:latin typeface="+mn-lt"/>
                <a:ea typeface="+mn-ea"/>
                <a:cs typeface="+mn-cs"/>
              </a:rPr>
              <a:t>-cab-drivers/#r2ykV6z1ksqw</a:t>
            </a:r>
            <a:endParaRPr lang="fr-FR" sz="1200" dirty="0">
              <a:ln w="0"/>
              <a:solidFill>
                <a:schemeClr val="bg1"/>
              </a:solidFill>
              <a:effectLst>
                <a:outerShdw blurRad="38100" dist="19050" dir="2700000" algn="tl" rotWithShape="0">
                  <a:schemeClr val="dk1">
                    <a:alpha val="40000"/>
                  </a:schemeClr>
                </a:outerShdw>
              </a:effectLst>
              <a:latin typeface="+mn-lt"/>
              <a:ea typeface="+mn-ea"/>
              <a:cs typeface="+mn-cs"/>
            </a:endParaRPr>
          </a:p>
        </p:txBody>
      </p:sp>
      <p:sp>
        <p:nvSpPr>
          <p:cNvPr id="5" name="Google Shape;381;p32">
            <a:extLst>
              <a:ext uri="{FF2B5EF4-FFF2-40B4-BE49-F238E27FC236}">
                <a16:creationId xmlns:a16="http://schemas.microsoft.com/office/drawing/2014/main" id="{0D299DEA-DC8C-9C46-1D46-E09E341342DE}"/>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28</a:t>
            </a:fld>
            <a:endParaRPr/>
          </a:p>
        </p:txBody>
      </p:sp>
    </p:spTree>
    <p:extLst>
      <p:ext uri="{BB962C8B-B14F-4D97-AF65-F5344CB8AC3E}">
        <p14:creationId xmlns:p14="http://schemas.microsoft.com/office/powerpoint/2010/main" val="442857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07FFE-602F-5B2B-6B6B-F9825ED1B36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2ADFAB-C8A2-76F0-DE98-5E7AC16DACAE}"/>
              </a:ext>
            </a:extLst>
          </p:cNvPr>
          <p:cNvSpPr>
            <a:spLocks noGrp="1"/>
          </p:cNvSpPr>
          <p:nvPr>
            <p:ph type="title"/>
          </p:nvPr>
        </p:nvSpPr>
        <p:spPr/>
        <p:txBody>
          <a:bodyPr/>
          <a:lstStyle/>
          <a:p>
            <a:r>
              <a:rPr lang="fr-FR" dirty="0" err="1"/>
              <a:t>Other</a:t>
            </a:r>
            <a:r>
              <a:rPr lang="fr-FR" dirty="0"/>
              <a:t> stories…</a:t>
            </a:r>
          </a:p>
        </p:txBody>
      </p:sp>
      <p:sp>
        <p:nvSpPr>
          <p:cNvPr id="3" name="Espace réservé du contenu 2">
            <a:extLst>
              <a:ext uri="{FF2B5EF4-FFF2-40B4-BE49-F238E27FC236}">
                <a16:creationId xmlns:a16="http://schemas.microsoft.com/office/drawing/2014/main" id="{D4535B9F-EF28-0743-48B3-14CD00AE6F7D}"/>
              </a:ext>
            </a:extLst>
          </p:cNvPr>
          <p:cNvSpPr>
            <a:spLocks noGrp="1"/>
          </p:cNvSpPr>
          <p:nvPr>
            <p:ph type="body" idx="1"/>
          </p:nvPr>
        </p:nvSpPr>
        <p:spPr>
          <a:xfrm>
            <a:off x="598021" y="1268759"/>
            <a:ext cx="10972801" cy="4355427"/>
          </a:xfrm>
        </p:spPr>
        <p:txBody>
          <a:bodyPr/>
          <a:lstStyle/>
          <a:p>
            <a:pPr marL="342900" lvl="1" indent="-342900" algn="just">
              <a:lnSpc>
                <a:spcPct val="114000"/>
              </a:lnSpc>
              <a:spcAft>
                <a:spcPts val="1200"/>
              </a:spcAft>
              <a:buFont typeface="Wingdings" charset="2"/>
              <a:buChar char="q"/>
              <a:defRPr/>
            </a:pPr>
            <a:r>
              <a:rPr lang="fr-FR" altLang="x-none" sz="1900" dirty="0">
                <a:solidFill>
                  <a:srgbClr val="002060"/>
                </a:solidFill>
                <a:latin typeface="Helvetica" charset="0"/>
                <a:ea typeface="Helvetica" charset="0"/>
                <a:cs typeface="Helvetica" charset="0"/>
              </a:rPr>
              <a:t>In 2018</a:t>
            </a:r>
          </a:p>
          <a:p>
            <a:pPr marL="469900" lvl="2" indent="-285750" algn="just">
              <a:lnSpc>
                <a:spcPct val="114000"/>
              </a:lnSpc>
              <a:spcAft>
                <a:spcPts val="1200"/>
              </a:spcAft>
              <a:buFont typeface="Arial" panose="020B0604020202020204" pitchFamily="34" charset="0"/>
              <a:buChar char="•"/>
              <a:defRPr/>
            </a:pPr>
            <a:r>
              <a:rPr lang="fr-FR" dirty="0" err="1"/>
              <a:t>Strava</a:t>
            </a:r>
            <a:r>
              <a:rPr lang="fr-FR" dirty="0"/>
              <a:t> </a:t>
            </a:r>
            <a:r>
              <a:rPr lang="fr-FR" dirty="0" err="1"/>
              <a:t>Heatmap</a:t>
            </a:r>
            <a:r>
              <a:rPr lang="fr-FR" dirty="0"/>
              <a:t> app: </a:t>
            </a:r>
            <a:r>
              <a:rPr lang="fr-FR" dirty="0" err="1"/>
              <a:t>revealed</a:t>
            </a:r>
            <a:r>
              <a:rPr lang="fr-FR" dirty="0"/>
              <a:t> secret </a:t>
            </a:r>
            <a:r>
              <a:rPr lang="fr-FR" dirty="0" err="1"/>
              <a:t>military</a:t>
            </a:r>
            <a:r>
              <a:rPr lang="fr-FR" dirty="0"/>
              <a:t> bases</a:t>
            </a:r>
          </a:p>
          <a:p>
            <a:pPr marL="739775" lvl="3" indent="-285750" algn="just">
              <a:lnSpc>
                <a:spcPct val="114000"/>
              </a:lnSpc>
              <a:spcAft>
                <a:spcPts val="1200"/>
              </a:spcAft>
              <a:buFont typeface="Arial" panose="020B0604020202020204" pitchFamily="34" charset="0"/>
              <a:buChar char="•"/>
              <a:defRPr/>
            </a:pPr>
            <a:endParaRPr lang="fr-FR" altLang="x-none" sz="900" dirty="0">
              <a:solidFill>
                <a:srgbClr val="002060"/>
              </a:solidFill>
              <a:latin typeface="Helvetica" charset="0"/>
              <a:ea typeface="Helvetica" charset="0"/>
              <a:cs typeface="Helvetica" charset="0"/>
            </a:endParaRPr>
          </a:p>
          <a:p>
            <a:pPr marL="249238" lvl="1" indent="-171450" algn="just">
              <a:lnSpc>
                <a:spcPct val="114000"/>
              </a:lnSpc>
              <a:spcAft>
                <a:spcPts val="1200"/>
              </a:spcAft>
              <a:buFont typeface="Arial" panose="020B0604020202020204" pitchFamily="34" charset="0"/>
              <a:buChar char="•"/>
              <a:defRPr/>
            </a:pPr>
            <a:endParaRPr lang="fr-FR" altLang="x-none" sz="100" dirty="0">
              <a:solidFill>
                <a:srgbClr val="002060"/>
              </a:solidFill>
              <a:latin typeface="Helvetica" charset="0"/>
              <a:ea typeface="Helvetica" charset="0"/>
              <a:cs typeface="Helvetica" charset="0"/>
            </a:endParaRPr>
          </a:p>
        </p:txBody>
      </p:sp>
      <p:sp>
        <p:nvSpPr>
          <p:cNvPr id="4" name="Rectangle 3">
            <a:extLst>
              <a:ext uri="{FF2B5EF4-FFF2-40B4-BE49-F238E27FC236}">
                <a16:creationId xmlns:a16="http://schemas.microsoft.com/office/drawing/2014/main" id="{DE9BDE92-A289-DC8A-F715-DFDB9283914D}"/>
              </a:ext>
            </a:extLst>
          </p:cNvPr>
          <p:cNvSpPr/>
          <p:nvPr/>
        </p:nvSpPr>
        <p:spPr>
          <a:xfrm>
            <a:off x="112734" y="5716198"/>
            <a:ext cx="11899726" cy="27699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fr-FR" altLang="x-none" sz="1200" dirty="0">
                <a:ln w="0"/>
                <a:solidFill>
                  <a:schemeClr val="bg1"/>
                </a:solidFill>
                <a:effectLst>
                  <a:outerShdw blurRad="38100" dist="19050" dir="2700000" algn="tl" rotWithShape="0">
                    <a:schemeClr val="dk1">
                      <a:alpha val="40000"/>
                    </a:schemeClr>
                  </a:outerShdw>
                </a:effectLst>
              </a:rPr>
              <a:t>https://</a:t>
            </a:r>
            <a:r>
              <a:rPr lang="fr-FR" altLang="x-none" sz="1200" dirty="0" err="1">
                <a:ln w="0"/>
                <a:solidFill>
                  <a:schemeClr val="bg1"/>
                </a:solidFill>
                <a:effectLst>
                  <a:outerShdw blurRad="38100" dist="19050" dir="2700000" algn="tl" rotWithShape="0">
                    <a:schemeClr val="dk1">
                      <a:alpha val="40000"/>
                    </a:schemeClr>
                  </a:outerShdw>
                </a:effectLst>
              </a:rPr>
              <a:t>www.theguardian.com</a:t>
            </a:r>
            <a:r>
              <a:rPr lang="fr-FR" altLang="x-none" sz="1200" dirty="0">
                <a:ln w="0"/>
                <a:solidFill>
                  <a:schemeClr val="bg1"/>
                </a:solidFill>
                <a:effectLst>
                  <a:outerShdw blurRad="38100" dist="19050" dir="2700000" algn="tl" rotWithShape="0">
                    <a:schemeClr val="dk1">
                      <a:alpha val="40000"/>
                    </a:schemeClr>
                  </a:outerShdw>
                </a:effectLst>
              </a:rPr>
              <a:t>/world/2018/jan/28/fitness-tracking-app-gives-away-location-of-secret-us-army-bases</a:t>
            </a:r>
            <a:endParaRPr lang="fr-FR" sz="1200" dirty="0">
              <a:ln w="0"/>
              <a:solidFill>
                <a:schemeClr val="bg1"/>
              </a:solidFill>
              <a:effectLst>
                <a:outerShdw blurRad="38100" dist="19050" dir="2700000" algn="tl" rotWithShape="0">
                  <a:schemeClr val="dk1">
                    <a:alpha val="40000"/>
                  </a:schemeClr>
                </a:outerShdw>
              </a:effectLst>
              <a:latin typeface="+mn-lt"/>
              <a:ea typeface="+mn-ea"/>
              <a:cs typeface="+mn-cs"/>
            </a:endParaRPr>
          </a:p>
        </p:txBody>
      </p:sp>
      <p:sp>
        <p:nvSpPr>
          <p:cNvPr id="5" name="Google Shape;381;p32">
            <a:extLst>
              <a:ext uri="{FF2B5EF4-FFF2-40B4-BE49-F238E27FC236}">
                <a16:creationId xmlns:a16="http://schemas.microsoft.com/office/drawing/2014/main" id="{13BB3A28-CC51-9A87-5E0B-AB6FDD3C957F}"/>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29</a:t>
            </a:fld>
            <a:endParaRPr/>
          </a:p>
        </p:txBody>
      </p:sp>
      <p:pic>
        <p:nvPicPr>
          <p:cNvPr id="1026" name="Picture 2" descr="A military base in Helmand Province, Afghanistan with route taken by joggers highlighted by Strava.">
            <a:extLst>
              <a:ext uri="{FF2B5EF4-FFF2-40B4-BE49-F238E27FC236}">
                <a16:creationId xmlns:a16="http://schemas.microsoft.com/office/drawing/2014/main" id="{2421D772-5A18-8DC1-9A6E-33CE5659D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4016" y="2617230"/>
            <a:ext cx="4467616" cy="268057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F7D9C106-0874-9032-893E-44BED9754956}"/>
              </a:ext>
            </a:extLst>
          </p:cNvPr>
          <p:cNvSpPr txBox="1"/>
          <p:nvPr/>
        </p:nvSpPr>
        <p:spPr>
          <a:xfrm>
            <a:off x="7052153" y="3429000"/>
            <a:ext cx="3920647" cy="523220"/>
          </a:xfrm>
          <a:prstGeom prst="rect">
            <a:avLst/>
          </a:prstGeom>
          <a:noFill/>
        </p:spPr>
        <p:txBody>
          <a:bodyPr wrap="square">
            <a:spAutoFit/>
          </a:bodyPr>
          <a:lstStyle/>
          <a:p>
            <a:r>
              <a:rPr lang="fr-FR" b="0" i="0" dirty="0">
                <a:solidFill>
                  <a:srgbClr val="707070"/>
                </a:solidFill>
                <a:effectLst/>
                <a:latin typeface="GuardianTextSans"/>
              </a:rPr>
              <a:t>A </a:t>
            </a:r>
            <a:r>
              <a:rPr lang="fr-FR" b="0" i="0" dirty="0" err="1">
                <a:solidFill>
                  <a:srgbClr val="707070"/>
                </a:solidFill>
                <a:effectLst/>
                <a:latin typeface="GuardianTextSans"/>
              </a:rPr>
              <a:t>military</a:t>
            </a:r>
            <a:r>
              <a:rPr lang="fr-FR" b="0" i="0" dirty="0">
                <a:solidFill>
                  <a:srgbClr val="707070"/>
                </a:solidFill>
                <a:effectLst/>
                <a:latin typeface="GuardianTextSans"/>
              </a:rPr>
              <a:t> base in Helmand Province, Afghanistan </a:t>
            </a:r>
            <a:r>
              <a:rPr lang="fr-FR" b="0" i="0" dirty="0" err="1">
                <a:solidFill>
                  <a:srgbClr val="707070"/>
                </a:solidFill>
                <a:effectLst/>
                <a:latin typeface="GuardianTextSans"/>
              </a:rPr>
              <a:t>with</a:t>
            </a:r>
            <a:r>
              <a:rPr lang="fr-FR" b="0" i="0" dirty="0">
                <a:solidFill>
                  <a:srgbClr val="707070"/>
                </a:solidFill>
                <a:effectLst/>
                <a:latin typeface="GuardianTextSans"/>
              </a:rPr>
              <a:t> route </a:t>
            </a:r>
            <a:r>
              <a:rPr lang="fr-FR" b="0" i="0" dirty="0" err="1">
                <a:solidFill>
                  <a:srgbClr val="707070"/>
                </a:solidFill>
                <a:effectLst/>
                <a:latin typeface="GuardianTextSans"/>
              </a:rPr>
              <a:t>taken</a:t>
            </a:r>
            <a:r>
              <a:rPr lang="fr-FR" b="0" i="0" dirty="0">
                <a:solidFill>
                  <a:srgbClr val="707070"/>
                </a:solidFill>
                <a:effectLst/>
                <a:latin typeface="GuardianTextSans"/>
              </a:rPr>
              <a:t> by joggers</a:t>
            </a:r>
            <a:endParaRPr lang="fr-FR" dirty="0"/>
          </a:p>
        </p:txBody>
      </p:sp>
    </p:spTree>
    <p:extLst>
      <p:ext uri="{BB962C8B-B14F-4D97-AF65-F5344CB8AC3E}">
        <p14:creationId xmlns:p14="http://schemas.microsoft.com/office/powerpoint/2010/main" val="1574117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9168E3-90FB-7448-29FE-2DC8D0767F3B}"/>
              </a:ext>
            </a:extLst>
          </p:cNvPr>
          <p:cNvSpPr>
            <a:spLocks noGrp="1"/>
          </p:cNvSpPr>
          <p:nvPr>
            <p:ph type="title"/>
          </p:nvPr>
        </p:nvSpPr>
        <p:spPr/>
        <p:txBody>
          <a:bodyPr/>
          <a:lstStyle/>
          <a:p>
            <a:r>
              <a:rPr lang="fr-FR" dirty="0"/>
              <a:t>Group Photos</a:t>
            </a:r>
          </a:p>
        </p:txBody>
      </p:sp>
      <p:sp>
        <p:nvSpPr>
          <p:cNvPr id="3" name="Espace réservé du texte 2">
            <a:extLst>
              <a:ext uri="{FF2B5EF4-FFF2-40B4-BE49-F238E27FC236}">
                <a16:creationId xmlns:a16="http://schemas.microsoft.com/office/drawing/2014/main" id="{A1420083-BE7F-FF9A-7F91-FAFDFF005DB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29914C6-5172-CCC6-7B84-188FFDE234D3}"/>
              </a:ext>
            </a:extLst>
          </p:cNvPr>
          <p:cNvSpPr>
            <a:spLocks noGrp="1"/>
          </p:cNvSpPr>
          <p:nvPr>
            <p:ph type="sldNum" idx="12"/>
          </p:nvPr>
        </p:nvSpPr>
        <p:spPr/>
        <p:txBody>
          <a:bodyPr/>
          <a:lstStyle/>
          <a:p>
            <a:fld id="{C2260B4B-EE64-BD45-A8DA-C24CDAD50338}" type="slidenum">
              <a:rPr lang="en-US" smtClean="0"/>
              <a:pPr/>
              <a:t>3</a:t>
            </a:fld>
            <a:endParaRPr lang="en-US" dirty="0"/>
          </a:p>
        </p:txBody>
      </p:sp>
      <p:sp>
        <p:nvSpPr>
          <p:cNvPr id="43" name="ZoneTexte 42">
            <a:extLst>
              <a:ext uri="{FF2B5EF4-FFF2-40B4-BE49-F238E27FC236}">
                <a16:creationId xmlns:a16="http://schemas.microsoft.com/office/drawing/2014/main" id="{4A048283-A07E-3408-087D-8EA52B4C7563}"/>
              </a:ext>
            </a:extLst>
          </p:cNvPr>
          <p:cNvSpPr txBox="1"/>
          <p:nvPr/>
        </p:nvSpPr>
        <p:spPr>
          <a:xfrm>
            <a:off x="2680737" y="5838012"/>
            <a:ext cx="766695" cy="246221"/>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Lara </a:t>
            </a:r>
            <a:r>
              <a:rPr lang="en-US" sz="1000" b="1" dirty="0" err="1">
                <a:latin typeface="Calibri" panose="020F0502020204030204" pitchFamily="34" charset="0"/>
                <a:cs typeface="Calibri" panose="020F0502020204030204" pitchFamily="34" charset="0"/>
              </a:rPr>
              <a:t>Kallab</a:t>
            </a:r>
            <a:endParaRPr lang="en-US" sz="1000" dirty="0">
              <a:latin typeface="Calibri" panose="020F0502020204030204" pitchFamily="34" charset="0"/>
              <a:cs typeface="Calibri" panose="020F0502020204030204" pitchFamily="34" charset="0"/>
            </a:endParaRPr>
          </a:p>
        </p:txBody>
      </p:sp>
      <p:pic>
        <p:nvPicPr>
          <p:cNvPr id="44" name="Image 43">
            <a:extLst>
              <a:ext uri="{FF2B5EF4-FFF2-40B4-BE49-F238E27FC236}">
                <a16:creationId xmlns:a16="http://schemas.microsoft.com/office/drawing/2014/main" id="{E79DB659-605F-1717-3700-35D8C8DCD00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 r="8614" b="5260"/>
          <a:stretch/>
        </p:blipFill>
        <p:spPr>
          <a:xfrm>
            <a:off x="2709002" y="4771211"/>
            <a:ext cx="669382" cy="960035"/>
          </a:xfrm>
          <a:prstGeom prst="ellipse">
            <a:avLst/>
          </a:prstGeom>
          <a:noFill/>
          <a:ln>
            <a:noFill/>
          </a:ln>
          <a:effectLst>
            <a:outerShdw blurRad="381000" dist="292100" dir="5400000" sx="-80000" sy="-18000" rotWithShape="0">
              <a:srgbClr val="000000">
                <a:alpha val="21960"/>
              </a:srgbClr>
            </a:outerShdw>
          </a:effectLst>
        </p:spPr>
      </p:pic>
      <p:pic>
        <p:nvPicPr>
          <p:cNvPr id="45" name="Picture 142">
            <a:extLst>
              <a:ext uri="{FF2B5EF4-FFF2-40B4-BE49-F238E27FC236}">
                <a16:creationId xmlns:a16="http://schemas.microsoft.com/office/drawing/2014/main" id="{4D815EA6-07EB-963D-4D11-C64FB9E8CDB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8672" t="1245" r="21382" b="45647"/>
          <a:stretch/>
        </p:blipFill>
        <p:spPr bwMode="auto">
          <a:xfrm>
            <a:off x="9195118" y="3149040"/>
            <a:ext cx="965104" cy="1160241"/>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pic>
        <p:nvPicPr>
          <p:cNvPr id="46" name="Picture 144">
            <a:extLst>
              <a:ext uri="{FF2B5EF4-FFF2-40B4-BE49-F238E27FC236}">
                <a16:creationId xmlns:a16="http://schemas.microsoft.com/office/drawing/2014/main" id="{4EDEC9EA-9A7C-1B31-C3A4-79BA69D6DC2F}"/>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4201" t="8109" r="17340" b="3003"/>
          <a:stretch/>
        </p:blipFill>
        <p:spPr bwMode="auto">
          <a:xfrm>
            <a:off x="2796907" y="3225240"/>
            <a:ext cx="1004955" cy="1084040"/>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pic>
        <p:nvPicPr>
          <p:cNvPr id="47" name="Picture 150">
            <a:extLst>
              <a:ext uri="{FF2B5EF4-FFF2-40B4-BE49-F238E27FC236}">
                <a16:creationId xmlns:a16="http://schemas.microsoft.com/office/drawing/2014/main" id="{6BCC3EB2-4933-B70E-7AA4-D1C72E561F2B}"/>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t="8798" b="7572"/>
          <a:stretch/>
        </p:blipFill>
        <p:spPr bwMode="auto">
          <a:xfrm>
            <a:off x="4113102" y="3215728"/>
            <a:ext cx="864191" cy="1093552"/>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pic>
        <p:nvPicPr>
          <p:cNvPr id="48" name="Picture 152">
            <a:extLst>
              <a:ext uri="{FF2B5EF4-FFF2-40B4-BE49-F238E27FC236}">
                <a16:creationId xmlns:a16="http://schemas.microsoft.com/office/drawing/2014/main" id="{D87D7E49-88BD-FC8A-DBC6-B20F783ADB96}"/>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14699" t="4824" r="32465" b="33909"/>
          <a:stretch/>
        </p:blipFill>
        <p:spPr bwMode="auto">
          <a:xfrm>
            <a:off x="5293792" y="3156894"/>
            <a:ext cx="883442" cy="1152387"/>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pic>
        <p:nvPicPr>
          <p:cNvPr id="49" name="Picture 154">
            <a:extLst>
              <a:ext uri="{FF2B5EF4-FFF2-40B4-BE49-F238E27FC236}">
                <a16:creationId xmlns:a16="http://schemas.microsoft.com/office/drawing/2014/main" id="{AF6F30CC-463B-3E79-01CC-E9EF40689373}"/>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23072" t="2236" r="21548" b="27143"/>
          <a:stretch/>
        </p:blipFill>
        <p:spPr bwMode="auto">
          <a:xfrm>
            <a:off x="8065278" y="3120957"/>
            <a:ext cx="965104" cy="1188324"/>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sp>
        <p:nvSpPr>
          <p:cNvPr id="50" name="ZoneTexte 49">
            <a:extLst>
              <a:ext uri="{FF2B5EF4-FFF2-40B4-BE49-F238E27FC236}">
                <a16:creationId xmlns:a16="http://schemas.microsoft.com/office/drawing/2014/main" id="{BBBC9E6A-A2E2-1D51-0963-85EEE5D84378}"/>
              </a:ext>
            </a:extLst>
          </p:cNvPr>
          <p:cNvSpPr txBox="1"/>
          <p:nvPr/>
        </p:nvSpPr>
        <p:spPr>
          <a:xfrm>
            <a:off x="2667000" y="4263881"/>
            <a:ext cx="1184760" cy="246221"/>
          </a:xfrm>
          <a:prstGeom prst="rect">
            <a:avLst/>
          </a:prstGeom>
          <a:noFill/>
        </p:spPr>
        <p:txBody>
          <a:bodyPr wrap="square" rtlCol="0">
            <a:spAutoFit/>
          </a:bodyPr>
          <a:lstStyle/>
          <a:p>
            <a:pPr algn="ctr"/>
            <a:r>
              <a:rPr lang="en-US" sz="1000" b="1" dirty="0" err="1">
                <a:latin typeface="Calibri" panose="020F0502020204030204" pitchFamily="34" charset="0"/>
              </a:rPr>
              <a:t>Khouloud</a:t>
            </a:r>
            <a:r>
              <a:rPr lang="en-US" sz="1000" b="1" dirty="0">
                <a:latin typeface="Calibri" panose="020F0502020204030204" pitchFamily="34" charset="0"/>
              </a:rPr>
              <a:t> Salameh</a:t>
            </a:r>
            <a:endParaRPr lang="en-US" sz="1000" dirty="0">
              <a:latin typeface="Calibri" panose="020F0502020204030204" pitchFamily="34" charset="0"/>
            </a:endParaRPr>
          </a:p>
        </p:txBody>
      </p:sp>
      <p:sp>
        <p:nvSpPr>
          <p:cNvPr id="51" name="ZoneTexte 50">
            <a:extLst>
              <a:ext uri="{FF2B5EF4-FFF2-40B4-BE49-F238E27FC236}">
                <a16:creationId xmlns:a16="http://schemas.microsoft.com/office/drawing/2014/main" id="{DE0EFF55-EA19-E84B-8962-B71BB35308C2}"/>
              </a:ext>
            </a:extLst>
          </p:cNvPr>
          <p:cNvSpPr txBox="1"/>
          <p:nvPr/>
        </p:nvSpPr>
        <p:spPr>
          <a:xfrm>
            <a:off x="3996840" y="4263881"/>
            <a:ext cx="1184760" cy="246221"/>
          </a:xfrm>
          <a:prstGeom prst="rect">
            <a:avLst/>
          </a:prstGeom>
          <a:noFill/>
        </p:spPr>
        <p:txBody>
          <a:bodyPr wrap="square" rtlCol="0">
            <a:spAutoFit/>
          </a:bodyPr>
          <a:lstStyle/>
          <a:p>
            <a:pPr algn="ctr"/>
            <a:r>
              <a:rPr lang="en-US" sz="1000" b="1" dirty="0">
                <a:latin typeface="Calibri" panose="020F0502020204030204" pitchFamily="34" charset="0"/>
              </a:rPr>
              <a:t>Elio Mansour</a:t>
            </a:r>
            <a:endParaRPr lang="en-US" sz="1000" dirty="0">
              <a:latin typeface="Calibri" panose="020F0502020204030204" pitchFamily="34" charset="0"/>
            </a:endParaRPr>
          </a:p>
        </p:txBody>
      </p:sp>
      <p:sp>
        <p:nvSpPr>
          <p:cNvPr id="52" name="ZoneTexte 51">
            <a:extLst>
              <a:ext uri="{FF2B5EF4-FFF2-40B4-BE49-F238E27FC236}">
                <a16:creationId xmlns:a16="http://schemas.microsoft.com/office/drawing/2014/main" id="{BBA38838-1E44-722F-F0E0-4D70FE61E1FC}"/>
              </a:ext>
            </a:extLst>
          </p:cNvPr>
          <p:cNvSpPr txBox="1"/>
          <p:nvPr/>
        </p:nvSpPr>
        <p:spPr>
          <a:xfrm>
            <a:off x="5139840" y="4263881"/>
            <a:ext cx="1184760" cy="246221"/>
          </a:xfrm>
          <a:prstGeom prst="rect">
            <a:avLst/>
          </a:prstGeom>
          <a:noFill/>
        </p:spPr>
        <p:txBody>
          <a:bodyPr wrap="square" rtlCol="0">
            <a:spAutoFit/>
          </a:bodyPr>
          <a:lstStyle/>
          <a:p>
            <a:pPr algn="ctr"/>
            <a:r>
              <a:rPr lang="en-US" sz="1000" b="1" dirty="0">
                <a:latin typeface="Calibri" panose="020F0502020204030204" pitchFamily="34" charset="0"/>
              </a:rPr>
              <a:t>Sabri </a:t>
            </a:r>
            <a:r>
              <a:rPr lang="en-US" sz="1000" b="1" dirty="0" err="1">
                <a:latin typeface="Calibri" panose="020F0502020204030204" pitchFamily="34" charset="0"/>
              </a:rPr>
              <a:t>Allani</a:t>
            </a:r>
            <a:endParaRPr lang="en-US" sz="1000" dirty="0">
              <a:latin typeface="Calibri" panose="020F0502020204030204" pitchFamily="34" charset="0"/>
            </a:endParaRPr>
          </a:p>
        </p:txBody>
      </p:sp>
      <p:sp>
        <p:nvSpPr>
          <p:cNvPr id="53" name="ZoneTexte 52">
            <a:extLst>
              <a:ext uri="{FF2B5EF4-FFF2-40B4-BE49-F238E27FC236}">
                <a16:creationId xmlns:a16="http://schemas.microsoft.com/office/drawing/2014/main" id="{546E7C0F-5055-4433-4A4A-179F4F23E005}"/>
              </a:ext>
            </a:extLst>
          </p:cNvPr>
          <p:cNvSpPr txBox="1"/>
          <p:nvPr/>
        </p:nvSpPr>
        <p:spPr>
          <a:xfrm>
            <a:off x="7848600" y="4263881"/>
            <a:ext cx="1346518" cy="246221"/>
          </a:xfrm>
          <a:prstGeom prst="rect">
            <a:avLst/>
          </a:prstGeom>
          <a:noFill/>
        </p:spPr>
        <p:txBody>
          <a:bodyPr wrap="square" rtlCol="0">
            <a:spAutoFit/>
          </a:bodyPr>
          <a:lstStyle/>
          <a:p>
            <a:pPr algn="ctr"/>
            <a:r>
              <a:rPr lang="en-US" sz="1000" b="1" dirty="0" err="1">
                <a:latin typeface="Calibri" panose="020F0502020204030204" pitchFamily="34" charset="0"/>
              </a:rPr>
              <a:t>Taoufik</a:t>
            </a:r>
            <a:r>
              <a:rPr lang="en-US" sz="1000" b="1" dirty="0">
                <a:latin typeface="Calibri" panose="020F0502020204030204" pitchFamily="34" charset="0"/>
              </a:rPr>
              <a:t> </a:t>
            </a:r>
            <a:r>
              <a:rPr lang="en-US" sz="1000" b="1" dirty="0" err="1">
                <a:latin typeface="Calibri" panose="020F0502020204030204" pitchFamily="34" charset="0"/>
              </a:rPr>
              <a:t>Yeferny</a:t>
            </a:r>
            <a:endParaRPr lang="en-US" sz="1000" dirty="0">
              <a:latin typeface="Calibri" panose="020F0502020204030204" pitchFamily="34" charset="0"/>
            </a:endParaRPr>
          </a:p>
        </p:txBody>
      </p:sp>
      <p:sp>
        <p:nvSpPr>
          <p:cNvPr id="54" name="ZoneTexte 53">
            <a:extLst>
              <a:ext uri="{FF2B5EF4-FFF2-40B4-BE49-F238E27FC236}">
                <a16:creationId xmlns:a16="http://schemas.microsoft.com/office/drawing/2014/main" id="{E6418CBF-12EB-6021-61CB-4975B1B6EF09}"/>
              </a:ext>
            </a:extLst>
          </p:cNvPr>
          <p:cNvSpPr txBox="1"/>
          <p:nvPr/>
        </p:nvSpPr>
        <p:spPr>
          <a:xfrm>
            <a:off x="9030382" y="4263881"/>
            <a:ext cx="1184760" cy="246221"/>
          </a:xfrm>
          <a:prstGeom prst="rect">
            <a:avLst/>
          </a:prstGeom>
          <a:noFill/>
        </p:spPr>
        <p:txBody>
          <a:bodyPr wrap="square" rtlCol="0">
            <a:spAutoFit/>
          </a:bodyPr>
          <a:lstStyle/>
          <a:p>
            <a:pPr algn="ctr"/>
            <a:r>
              <a:rPr lang="en-US" sz="1000" b="1" dirty="0">
                <a:latin typeface="Calibri" panose="020F0502020204030204" pitchFamily="34" charset="0"/>
              </a:rPr>
              <a:t>Joe </a:t>
            </a:r>
            <a:r>
              <a:rPr lang="en-US" sz="1000" b="1" dirty="0" err="1">
                <a:latin typeface="Calibri" panose="020F0502020204030204" pitchFamily="34" charset="0"/>
              </a:rPr>
              <a:t>Tekli</a:t>
            </a:r>
            <a:endParaRPr lang="en-US" sz="1000" dirty="0">
              <a:latin typeface="Calibri" panose="020F0502020204030204" pitchFamily="34" charset="0"/>
            </a:endParaRPr>
          </a:p>
        </p:txBody>
      </p:sp>
      <p:pic>
        <p:nvPicPr>
          <p:cNvPr id="55" name="Picture 157">
            <a:extLst>
              <a:ext uri="{FF2B5EF4-FFF2-40B4-BE49-F238E27FC236}">
                <a16:creationId xmlns:a16="http://schemas.microsoft.com/office/drawing/2014/main" id="{3D3C1ADE-7739-2992-7E80-B34CEAB2F479}"/>
              </a:ext>
            </a:extLst>
          </p:cNvPr>
          <p:cNvPicPr>
            <a:picLocks noChangeAspect="1" noChangeArrowheads="1"/>
          </p:cNvPicPr>
          <p:nvPr/>
        </p:nvPicPr>
        <p:blipFill rotWithShape="1">
          <a:blip r:embed="rId8">
            <a:alphaModFix/>
            <a:extLst>
              <a:ext uri="{28A0092B-C50C-407E-A947-70E740481C1C}">
                <a14:useLocalDpi xmlns:a14="http://schemas.microsoft.com/office/drawing/2010/main" val="0"/>
              </a:ext>
            </a:extLst>
          </a:blip>
          <a:srcRect l="31412" r="17225" b="40841"/>
          <a:stretch/>
        </p:blipFill>
        <p:spPr bwMode="auto">
          <a:xfrm>
            <a:off x="7213697" y="4805711"/>
            <a:ext cx="775209" cy="925535"/>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sp>
        <p:nvSpPr>
          <p:cNvPr id="56" name="ZoneTexte 55">
            <a:extLst>
              <a:ext uri="{FF2B5EF4-FFF2-40B4-BE49-F238E27FC236}">
                <a16:creationId xmlns:a16="http://schemas.microsoft.com/office/drawing/2014/main" id="{7C16DD62-DF01-C1AB-4C0F-7F623BB8B5A1}"/>
              </a:ext>
            </a:extLst>
          </p:cNvPr>
          <p:cNvSpPr txBox="1"/>
          <p:nvPr/>
        </p:nvSpPr>
        <p:spPr>
          <a:xfrm>
            <a:off x="7008920" y="5822623"/>
            <a:ext cx="1184760" cy="246221"/>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Karam </a:t>
            </a:r>
            <a:r>
              <a:rPr lang="en-US" sz="1000" b="1" dirty="0" err="1">
                <a:latin typeface="Calibri" panose="020F0502020204030204" pitchFamily="34" charset="0"/>
                <a:cs typeface="Calibri" panose="020F0502020204030204" pitchFamily="34" charset="0"/>
              </a:rPr>
              <a:t>Bou</a:t>
            </a:r>
            <a:r>
              <a:rPr lang="en-US" sz="1000" b="1" dirty="0">
                <a:latin typeface="Calibri" panose="020F0502020204030204" pitchFamily="34" charset="0"/>
                <a:cs typeface="Calibri" panose="020F0502020204030204" pitchFamily="34" charset="0"/>
              </a:rPr>
              <a:t> </a:t>
            </a:r>
            <a:r>
              <a:rPr lang="en-US" sz="1000" b="1" dirty="0" err="1">
                <a:latin typeface="Calibri" panose="020F0502020204030204" pitchFamily="34" charset="0"/>
                <a:cs typeface="Calibri" panose="020F0502020204030204" pitchFamily="34" charset="0"/>
              </a:rPr>
              <a:t>Chaaya</a:t>
            </a:r>
            <a:endParaRPr lang="en-US" sz="1000" dirty="0">
              <a:latin typeface="Calibri" panose="020F0502020204030204" pitchFamily="34" charset="0"/>
              <a:cs typeface="Calibri" panose="020F0502020204030204" pitchFamily="34" charset="0"/>
            </a:endParaRPr>
          </a:p>
        </p:txBody>
      </p:sp>
      <p:pic>
        <p:nvPicPr>
          <p:cNvPr id="57" name="Picture 159">
            <a:extLst>
              <a:ext uri="{FF2B5EF4-FFF2-40B4-BE49-F238E27FC236}">
                <a16:creationId xmlns:a16="http://schemas.microsoft.com/office/drawing/2014/main" id="{F24BBC97-68FC-0BA2-E99A-6F06DEE00CE3}"/>
              </a:ext>
            </a:extLst>
          </p:cNvPr>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8341378" y="4799383"/>
            <a:ext cx="727218" cy="931862"/>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pic>
        <p:nvPicPr>
          <p:cNvPr id="58" name="Picture 163">
            <a:extLst>
              <a:ext uri="{FF2B5EF4-FFF2-40B4-BE49-F238E27FC236}">
                <a16:creationId xmlns:a16="http://schemas.microsoft.com/office/drawing/2014/main" id="{F65C0EDC-3C78-F1EE-A1F6-AC98FBEDA75D}"/>
              </a:ext>
            </a:extLst>
          </p:cNvPr>
          <p:cNvPicPr>
            <a:picLocks noChangeAspect="1" noChangeArrowheads="1"/>
          </p:cNvPicPr>
          <p:nvPr/>
        </p:nvPicPr>
        <p:blipFill>
          <a:blip r:embed="rId10">
            <a:alphaModFix/>
            <a:extLst>
              <a:ext uri="{28A0092B-C50C-407E-A947-70E740481C1C}">
                <a14:useLocalDpi xmlns:a14="http://schemas.microsoft.com/office/drawing/2010/main" val="0"/>
              </a:ext>
            </a:extLst>
          </a:blip>
          <a:srcRect/>
          <a:stretch>
            <a:fillRect/>
          </a:stretch>
        </p:blipFill>
        <p:spPr bwMode="auto">
          <a:xfrm>
            <a:off x="6051911" y="4719631"/>
            <a:ext cx="785488" cy="1011614"/>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sp>
        <p:nvSpPr>
          <p:cNvPr id="59" name="ZoneTexte 58">
            <a:extLst>
              <a:ext uri="{FF2B5EF4-FFF2-40B4-BE49-F238E27FC236}">
                <a16:creationId xmlns:a16="http://schemas.microsoft.com/office/drawing/2014/main" id="{C46F45C3-6348-7493-7A69-17B4221714CD}"/>
              </a:ext>
            </a:extLst>
          </p:cNvPr>
          <p:cNvSpPr txBox="1"/>
          <p:nvPr/>
        </p:nvSpPr>
        <p:spPr>
          <a:xfrm>
            <a:off x="5867400" y="5822623"/>
            <a:ext cx="1184760" cy="246221"/>
          </a:xfrm>
          <a:prstGeom prst="rect">
            <a:avLst/>
          </a:prstGeom>
          <a:noFill/>
        </p:spPr>
        <p:txBody>
          <a:bodyPr wrap="square" rtlCol="0">
            <a:spAutoFit/>
          </a:bodyPr>
          <a:lstStyle/>
          <a:p>
            <a:pPr algn="ctr"/>
            <a:r>
              <a:rPr lang="en-US" sz="1000" b="1" dirty="0" err="1">
                <a:latin typeface="Calibri" panose="020F0502020204030204" pitchFamily="34" charset="0"/>
                <a:cs typeface="Calibri" panose="020F0502020204030204" pitchFamily="34" charset="0"/>
              </a:rPr>
              <a:t>Zahy</a:t>
            </a:r>
            <a:r>
              <a:rPr lang="en-US" sz="1000" b="1" dirty="0">
                <a:latin typeface="Calibri" panose="020F0502020204030204" pitchFamily="34" charset="0"/>
                <a:cs typeface="Calibri" panose="020F0502020204030204" pitchFamily="34" charset="0"/>
              </a:rPr>
              <a:t> Shamy</a:t>
            </a:r>
            <a:endParaRPr lang="en-US" sz="1000" dirty="0">
              <a:latin typeface="Calibri" panose="020F0502020204030204" pitchFamily="34" charset="0"/>
              <a:cs typeface="Calibri" panose="020F0502020204030204" pitchFamily="34" charset="0"/>
            </a:endParaRPr>
          </a:p>
        </p:txBody>
      </p:sp>
      <p:sp>
        <p:nvSpPr>
          <p:cNvPr id="60" name="ZoneTexte 59">
            <a:extLst>
              <a:ext uri="{FF2B5EF4-FFF2-40B4-BE49-F238E27FC236}">
                <a16:creationId xmlns:a16="http://schemas.microsoft.com/office/drawing/2014/main" id="{1DFB026A-5812-6432-C5BD-ACA553F34904}"/>
              </a:ext>
            </a:extLst>
          </p:cNvPr>
          <p:cNvSpPr txBox="1"/>
          <p:nvPr/>
        </p:nvSpPr>
        <p:spPr>
          <a:xfrm>
            <a:off x="8106038" y="5822623"/>
            <a:ext cx="1184760" cy="246221"/>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Faisal Shahzad</a:t>
            </a:r>
            <a:endParaRPr lang="en-US" sz="1000" dirty="0">
              <a:latin typeface="Calibri" panose="020F0502020204030204" pitchFamily="34" charset="0"/>
              <a:cs typeface="Calibri" panose="020F0502020204030204" pitchFamily="34" charset="0"/>
            </a:endParaRPr>
          </a:p>
        </p:txBody>
      </p:sp>
      <p:pic>
        <p:nvPicPr>
          <p:cNvPr id="61" name="Picture 2">
            <a:extLst>
              <a:ext uri="{FF2B5EF4-FFF2-40B4-BE49-F238E27FC236}">
                <a16:creationId xmlns:a16="http://schemas.microsoft.com/office/drawing/2014/main" id="{37C26DDC-EC29-9990-0D78-080A9DD56F01}"/>
              </a:ext>
            </a:extLst>
          </p:cNvPr>
          <p:cNvPicPr>
            <a:picLocks noChangeAspect="1" noChangeArrowheads="1"/>
          </p:cNvPicPr>
          <p:nvPr/>
        </p:nvPicPr>
        <p:blipFill>
          <a:blip r:embed="rId11">
            <a:alphaModFix/>
            <a:extLst>
              <a:ext uri="{28A0092B-C50C-407E-A947-70E740481C1C}">
                <a14:useLocalDpi xmlns:a14="http://schemas.microsoft.com/office/drawing/2010/main" val="0"/>
              </a:ext>
            </a:extLst>
          </a:blip>
          <a:srcRect/>
          <a:stretch>
            <a:fillRect/>
          </a:stretch>
        </p:blipFill>
        <p:spPr bwMode="auto">
          <a:xfrm>
            <a:off x="4921458" y="4829585"/>
            <a:ext cx="824938" cy="901661"/>
          </a:xfrm>
          <a:prstGeom prst="ellipse">
            <a:avLst/>
          </a:prstGeom>
          <a:noFill/>
          <a:ln>
            <a:noFill/>
          </a:ln>
          <a:effectLst>
            <a:outerShdw blurRad="381000" dist="292100" dir="5400000" sx="-80000" sy="-18000" rotWithShape="0">
              <a:srgbClr val="000000">
                <a:alpha val="21960"/>
              </a:srgbClr>
            </a:outerShdw>
          </a:effectLst>
          <a:extLst>
            <a:ext uri="{909E8E84-426E-40DD-AFC4-6F175D3DCCD1}">
              <a14:hiddenFill xmlns:a14="http://schemas.microsoft.com/office/drawing/2010/main">
                <a:solidFill>
                  <a:srgbClr val="FFFFFF"/>
                </a:solidFill>
              </a14:hiddenFill>
            </a:ext>
          </a:extLst>
        </p:spPr>
      </p:pic>
      <p:sp>
        <p:nvSpPr>
          <p:cNvPr id="62" name="ZoneTexte 61">
            <a:extLst>
              <a:ext uri="{FF2B5EF4-FFF2-40B4-BE49-F238E27FC236}">
                <a16:creationId xmlns:a16="http://schemas.microsoft.com/office/drawing/2014/main" id="{1C86C94A-B022-B11E-CD83-D9BF5D7906CB}"/>
              </a:ext>
            </a:extLst>
          </p:cNvPr>
          <p:cNvSpPr txBox="1"/>
          <p:nvPr/>
        </p:nvSpPr>
        <p:spPr>
          <a:xfrm>
            <a:off x="4703530" y="5822623"/>
            <a:ext cx="1184760" cy="246221"/>
          </a:xfrm>
          <a:prstGeom prst="rect">
            <a:avLst/>
          </a:prstGeom>
          <a:noFill/>
        </p:spPr>
        <p:txBody>
          <a:bodyPr wrap="square" rtlCol="0">
            <a:spAutoFit/>
          </a:bodyPr>
          <a:lstStyle/>
          <a:p>
            <a:pPr algn="ctr"/>
            <a:r>
              <a:rPr lang="en-US" sz="1000" b="1" dirty="0">
                <a:latin typeface="Calibri" panose="020F0502020204030204" pitchFamily="34" charset="0"/>
                <a:cs typeface="Calibri" panose="020F0502020204030204" pitchFamily="34" charset="0"/>
              </a:rPr>
              <a:t>Anis </a:t>
            </a:r>
            <a:r>
              <a:rPr lang="en-US" sz="1000" b="1" dirty="0" err="1">
                <a:latin typeface="Calibri" panose="020F0502020204030204" pitchFamily="34" charset="0"/>
                <a:cs typeface="Calibri" panose="020F0502020204030204" pitchFamily="34" charset="0"/>
              </a:rPr>
              <a:t>Tissaoui</a:t>
            </a:r>
            <a:endParaRPr lang="en-US" sz="1000" dirty="0">
              <a:latin typeface="Calibri" panose="020F0502020204030204" pitchFamily="34" charset="0"/>
              <a:cs typeface="Calibri" panose="020F0502020204030204" pitchFamily="34" charset="0"/>
            </a:endParaRPr>
          </a:p>
        </p:txBody>
      </p:sp>
      <p:pic>
        <p:nvPicPr>
          <p:cNvPr id="63" name="Google Shape;184;p6" descr="Une image contenant personne, femme, dame&#10;&#10;Description générée automatiquement">
            <a:extLst>
              <a:ext uri="{FF2B5EF4-FFF2-40B4-BE49-F238E27FC236}">
                <a16:creationId xmlns:a16="http://schemas.microsoft.com/office/drawing/2014/main" id="{A9F19CD0-F961-D118-D19C-7D9E5C2F2EDD}"/>
              </a:ext>
            </a:extLst>
          </p:cNvPr>
          <p:cNvPicPr preferRelativeResize="0"/>
          <p:nvPr/>
        </p:nvPicPr>
        <p:blipFill rotWithShape="1">
          <a:blip r:embed="rId12">
            <a:alphaModFix/>
          </a:blip>
          <a:srcRect b="14683"/>
          <a:stretch/>
        </p:blipFill>
        <p:spPr>
          <a:xfrm>
            <a:off x="8469250" y="1715438"/>
            <a:ext cx="954850" cy="931282"/>
          </a:xfrm>
          <a:prstGeom prst="ellipse">
            <a:avLst/>
          </a:prstGeom>
          <a:noFill/>
          <a:ln>
            <a:noFill/>
          </a:ln>
          <a:effectLst>
            <a:outerShdw blurRad="381000" dist="292100" dir="5400000" sx="-80000" sy="-18000" rotWithShape="0">
              <a:srgbClr val="000000">
                <a:alpha val="21960"/>
              </a:srgbClr>
            </a:outerShdw>
          </a:effectLst>
        </p:spPr>
      </p:pic>
      <p:pic>
        <p:nvPicPr>
          <p:cNvPr id="64" name="Google Shape;185;p6" descr="Une image contenant extérieur, ciel, personne, homme&#10;&#10;Description générée automatiquement">
            <a:extLst>
              <a:ext uri="{FF2B5EF4-FFF2-40B4-BE49-F238E27FC236}">
                <a16:creationId xmlns:a16="http://schemas.microsoft.com/office/drawing/2014/main" id="{28B4B3C3-B7DF-7A56-FF26-209E373E27B2}"/>
              </a:ext>
            </a:extLst>
          </p:cNvPr>
          <p:cNvPicPr preferRelativeResize="0"/>
          <p:nvPr/>
        </p:nvPicPr>
        <p:blipFill rotWithShape="1">
          <a:blip r:embed="rId13">
            <a:alphaModFix/>
          </a:blip>
          <a:srcRect l="17037" t="12869" r="494" b="13843"/>
          <a:stretch/>
        </p:blipFill>
        <p:spPr>
          <a:xfrm>
            <a:off x="9499942" y="4829585"/>
            <a:ext cx="905019" cy="901661"/>
          </a:xfrm>
          <a:prstGeom prst="ellipse">
            <a:avLst/>
          </a:prstGeom>
          <a:noFill/>
          <a:ln>
            <a:noFill/>
          </a:ln>
          <a:effectLst>
            <a:outerShdw blurRad="381000" dist="292100" dir="5400000" sx="-80000" sy="-18000" rotWithShape="0">
              <a:srgbClr val="000000">
                <a:alpha val="21960"/>
              </a:srgbClr>
            </a:outerShdw>
          </a:effectLst>
        </p:spPr>
      </p:pic>
      <p:sp>
        <p:nvSpPr>
          <p:cNvPr id="65" name="Google Shape;186;p6">
            <a:extLst>
              <a:ext uri="{FF2B5EF4-FFF2-40B4-BE49-F238E27FC236}">
                <a16:creationId xmlns:a16="http://schemas.microsoft.com/office/drawing/2014/main" id="{6A16A5A8-0B36-F539-2122-B014846143E1}"/>
              </a:ext>
            </a:extLst>
          </p:cNvPr>
          <p:cNvSpPr txBox="1"/>
          <p:nvPr/>
        </p:nvSpPr>
        <p:spPr>
          <a:xfrm>
            <a:off x="7877016" y="2669784"/>
            <a:ext cx="2139318" cy="261570"/>
          </a:xfrm>
          <a:prstGeom prst="rect">
            <a:avLst/>
          </a:prstGeom>
          <a:noFill/>
          <a:ln>
            <a:noFill/>
          </a:ln>
        </p:spPr>
        <p:txBody>
          <a:bodyPr spcFirstLastPara="1" wrap="square" lIns="91425" tIns="45700" rIns="91425" bIns="45700" anchor="t" anchorCtr="0">
            <a:spAutoFit/>
          </a:bodyPr>
          <a:lstStyle/>
          <a:p>
            <a:pPr algn="ctr"/>
            <a:r>
              <a:rPr lang="fr-FR" sz="1100" b="1" dirty="0">
                <a:solidFill>
                  <a:srgbClr val="FF0000"/>
                </a:solidFill>
                <a:latin typeface="Calibri" panose="020F0502020204030204" pitchFamily="34" charset="0"/>
                <a:cs typeface="Calibri" panose="020F0502020204030204" pitchFamily="34" charset="0"/>
              </a:rPr>
              <a:t>Salma Sassi </a:t>
            </a:r>
            <a:endParaRPr sz="1800" b="1" dirty="0">
              <a:solidFill>
                <a:srgbClr val="FF0000"/>
              </a:solidFill>
              <a:latin typeface="Calibri" panose="020F0502020204030204" pitchFamily="34" charset="0"/>
              <a:cs typeface="Calibri" panose="020F0502020204030204" pitchFamily="34" charset="0"/>
            </a:endParaRPr>
          </a:p>
        </p:txBody>
      </p:sp>
      <p:sp>
        <p:nvSpPr>
          <p:cNvPr id="66" name="Google Shape;187;p6">
            <a:extLst>
              <a:ext uri="{FF2B5EF4-FFF2-40B4-BE49-F238E27FC236}">
                <a16:creationId xmlns:a16="http://schemas.microsoft.com/office/drawing/2014/main" id="{888E9FF5-8F91-25A1-80A5-9D0D0C406459}"/>
              </a:ext>
            </a:extLst>
          </p:cNvPr>
          <p:cNvSpPr txBox="1"/>
          <p:nvPr/>
        </p:nvSpPr>
        <p:spPr>
          <a:xfrm>
            <a:off x="8818246" y="5807274"/>
            <a:ext cx="2321725" cy="246181"/>
          </a:xfrm>
          <a:prstGeom prst="rect">
            <a:avLst/>
          </a:prstGeom>
          <a:noFill/>
          <a:ln>
            <a:noFill/>
          </a:ln>
        </p:spPr>
        <p:txBody>
          <a:bodyPr spcFirstLastPara="1" wrap="square" lIns="91425" tIns="45700" rIns="91425" bIns="45700" anchor="t" anchorCtr="0">
            <a:spAutoFit/>
          </a:bodyPr>
          <a:lstStyle/>
          <a:p>
            <a:pPr algn="ctr"/>
            <a:r>
              <a:rPr lang="fr-FR" sz="1000" b="1" dirty="0">
                <a:solidFill>
                  <a:srgbClr val="002060"/>
                </a:solidFill>
                <a:latin typeface="Calibri" panose="020F0502020204030204" pitchFamily="34" charset="0"/>
                <a:cs typeface="Calibri" panose="020F0502020204030204" pitchFamily="34" charset="0"/>
              </a:rPr>
              <a:t>Elie chicha </a:t>
            </a:r>
            <a:endParaRPr sz="1000" dirty="0">
              <a:latin typeface="Calibri" panose="020F0502020204030204" pitchFamily="34" charset="0"/>
              <a:cs typeface="Calibri" panose="020F0502020204030204" pitchFamily="34" charset="0"/>
            </a:endParaRPr>
          </a:p>
        </p:txBody>
      </p:sp>
      <p:pic>
        <p:nvPicPr>
          <p:cNvPr id="67" name="Google Shape;188;p6" descr="Jean Raphael Richa - Full Stack Intern - Laboratoire Informatique de  l'Université de Pau et des Pays de l'Adour (LIUPPA) | LinkedIn">
            <a:extLst>
              <a:ext uri="{FF2B5EF4-FFF2-40B4-BE49-F238E27FC236}">
                <a16:creationId xmlns:a16="http://schemas.microsoft.com/office/drawing/2014/main" id="{F0041E97-F951-883D-2B5D-FB7AB7EFB050}"/>
              </a:ext>
            </a:extLst>
          </p:cNvPr>
          <p:cNvPicPr preferRelativeResize="0"/>
          <p:nvPr/>
        </p:nvPicPr>
        <p:blipFill rotWithShape="1">
          <a:blip r:embed="rId14">
            <a:alphaModFix/>
          </a:blip>
          <a:srcRect/>
          <a:stretch/>
        </p:blipFill>
        <p:spPr>
          <a:xfrm>
            <a:off x="6623584" y="3119433"/>
            <a:ext cx="965104" cy="1152387"/>
          </a:xfrm>
          <a:prstGeom prst="ellipse">
            <a:avLst/>
          </a:prstGeom>
          <a:noFill/>
          <a:ln>
            <a:noFill/>
          </a:ln>
          <a:effectLst>
            <a:outerShdw blurRad="381000" dist="292100" dir="5400000" sx="-80000" sy="-18000" rotWithShape="0">
              <a:srgbClr val="000000">
                <a:alpha val="21960"/>
              </a:srgbClr>
            </a:outerShdw>
          </a:effectLst>
        </p:spPr>
      </p:pic>
      <p:pic>
        <p:nvPicPr>
          <p:cNvPr id="68" name="Google Shape;189;p6">
            <a:extLst>
              <a:ext uri="{FF2B5EF4-FFF2-40B4-BE49-F238E27FC236}">
                <a16:creationId xmlns:a16="http://schemas.microsoft.com/office/drawing/2014/main" id="{54BC8E88-C308-2E52-D1B0-2BE50A4E4ACF}"/>
              </a:ext>
            </a:extLst>
          </p:cNvPr>
          <p:cNvPicPr preferRelativeResize="0"/>
          <p:nvPr/>
        </p:nvPicPr>
        <p:blipFill rotWithShape="1">
          <a:blip r:embed="rId15">
            <a:alphaModFix/>
          </a:blip>
          <a:srcRect/>
          <a:stretch/>
        </p:blipFill>
        <p:spPr>
          <a:xfrm>
            <a:off x="5204356" y="1835652"/>
            <a:ext cx="838310" cy="774888"/>
          </a:xfrm>
          <a:prstGeom prst="ellipse">
            <a:avLst/>
          </a:prstGeom>
          <a:noFill/>
          <a:ln>
            <a:noFill/>
          </a:ln>
          <a:effectLst>
            <a:outerShdw blurRad="381000" dist="292100" dir="5400000" sx="-80000" sy="-18000" rotWithShape="0">
              <a:srgbClr val="000000">
                <a:alpha val="21960"/>
              </a:srgbClr>
            </a:outerShdw>
          </a:effectLst>
        </p:spPr>
      </p:pic>
      <p:pic>
        <p:nvPicPr>
          <p:cNvPr id="69" name="Google Shape;190;p6">
            <a:extLst>
              <a:ext uri="{FF2B5EF4-FFF2-40B4-BE49-F238E27FC236}">
                <a16:creationId xmlns:a16="http://schemas.microsoft.com/office/drawing/2014/main" id="{2F88DD65-2AB9-D37C-91D9-C02DEE24E75B}"/>
              </a:ext>
            </a:extLst>
          </p:cNvPr>
          <p:cNvPicPr preferRelativeResize="0"/>
          <p:nvPr/>
        </p:nvPicPr>
        <p:blipFill rotWithShape="1">
          <a:blip r:embed="rId16">
            <a:alphaModFix/>
          </a:blip>
          <a:srcRect l="17666" t="5392" r="19598" b="21438"/>
          <a:stretch/>
        </p:blipFill>
        <p:spPr>
          <a:xfrm>
            <a:off x="3476661" y="1877281"/>
            <a:ext cx="791975" cy="772908"/>
          </a:xfrm>
          <a:prstGeom prst="ellipse">
            <a:avLst/>
          </a:prstGeom>
          <a:noFill/>
          <a:ln>
            <a:noFill/>
          </a:ln>
          <a:effectLst>
            <a:outerShdw blurRad="381000" dist="292100" dir="5400000" sx="-80000" sy="-18000" rotWithShape="0">
              <a:srgbClr val="000000">
                <a:alpha val="21960"/>
              </a:srgbClr>
            </a:outerShdw>
          </a:effectLst>
        </p:spPr>
      </p:pic>
      <p:pic>
        <p:nvPicPr>
          <p:cNvPr id="70" name="Google Shape;192;p6" descr="AMAL BELDI - University of Pau and Adour Countries - Anglet,  Nouvelle-Aquitaine, France | LinkedIn">
            <a:extLst>
              <a:ext uri="{FF2B5EF4-FFF2-40B4-BE49-F238E27FC236}">
                <a16:creationId xmlns:a16="http://schemas.microsoft.com/office/drawing/2014/main" id="{593E9EE1-5058-C325-EEEF-B7D7DCA10399}"/>
              </a:ext>
            </a:extLst>
          </p:cNvPr>
          <p:cNvPicPr preferRelativeResize="0"/>
          <p:nvPr/>
        </p:nvPicPr>
        <p:blipFill rotWithShape="1">
          <a:blip r:embed="rId17">
            <a:alphaModFix/>
          </a:blip>
          <a:srcRect/>
          <a:stretch/>
        </p:blipFill>
        <p:spPr>
          <a:xfrm>
            <a:off x="7020356" y="1798778"/>
            <a:ext cx="772908" cy="772908"/>
          </a:xfrm>
          <a:prstGeom prst="ellipse">
            <a:avLst/>
          </a:prstGeom>
          <a:noFill/>
          <a:ln>
            <a:noFill/>
          </a:ln>
          <a:effectLst>
            <a:outerShdw blurRad="381000" dist="292100" dir="5400000" sx="-80000" sy="-18000" rotWithShape="0">
              <a:srgbClr val="000000">
                <a:alpha val="21960"/>
              </a:srgbClr>
            </a:outerShdw>
          </a:effectLst>
        </p:spPr>
      </p:pic>
      <p:sp>
        <p:nvSpPr>
          <p:cNvPr id="71" name="Google Shape;193;p6">
            <a:extLst>
              <a:ext uri="{FF2B5EF4-FFF2-40B4-BE49-F238E27FC236}">
                <a16:creationId xmlns:a16="http://schemas.microsoft.com/office/drawing/2014/main" id="{88476D67-1D32-430D-49D9-FFDEE993D89E}"/>
              </a:ext>
            </a:extLst>
          </p:cNvPr>
          <p:cNvSpPr txBox="1"/>
          <p:nvPr/>
        </p:nvSpPr>
        <p:spPr>
          <a:xfrm>
            <a:off x="6393913" y="4110032"/>
            <a:ext cx="1474299" cy="400110"/>
          </a:xfrm>
          <a:prstGeom prst="rect">
            <a:avLst/>
          </a:prstGeom>
          <a:noFill/>
        </p:spPr>
        <p:txBody>
          <a:bodyPr wrap="square" rtlCol="0">
            <a:spAutoFit/>
          </a:bodyPr>
          <a:lstStyle>
            <a:defPPr>
              <a:defRPr lang="en-US"/>
            </a:defPPr>
            <a:lvl1pPr algn="ctr">
              <a:defRPr sz="1000" b="1">
                <a:latin typeface="Calibri" panose="020F0502020204030204" pitchFamily="34" charset="0"/>
              </a:defRPr>
            </a:lvl1pPr>
          </a:lstStyle>
          <a:p>
            <a:endParaRPr dirty="0"/>
          </a:p>
          <a:p>
            <a:r>
              <a:rPr lang="fr-FR" dirty="0"/>
              <a:t>Jean Raphael Richa </a:t>
            </a:r>
          </a:p>
        </p:txBody>
      </p:sp>
      <p:sp>
        <p:nvSpPr>
          <p:cNvPr id="72" name="Google Shape;194;p6">
            <a:extLst>
              <a:ext uri="{FF2B5EF4-FFF2-40B4-BE49-F238E27FC236}">
                <a16:creationId xmlns:a16="http://schemas.microsoft.com/office/drawing/2014/main" id="{A7F747BC-0649-2EBB-0A61-678226EAC8B3}"/>
              </a:ext>
            </a:extLst>
          </p:cNvPr>
          <p:cNvSpPr txBox="1"/>
          <p:nvPr/>
        </p:nvSpPr>
        <p:spPr>
          <a:xfrm>
            <a:off x="6755338" y="2680414"/>
            <a:ext cx="1398063" cy="246181"/>
          </a:xfrm>
          <a:prstGeom prst="rect">
            <a:avLst/>
          </a:prstGeom>
          <a:noFill/>
          <a:ln>
            <a:noFill/>
          </a:ln>
        </p:spPr>
        <p:txBody>
          <a:bodyPr spcFirstLastPara="1" wrap="square" lIns="91425" tIns="45700" rIns="91425" bIns="45700" anchor="t" anchorCtr="0">
            <a:spAutoFit/>
          </a:bodyPr>
          <a:lstStyle/>
          <a:p>
            <a:pPr algn="ctr"/>
            <a:r>
              <a:rPr lang="fr-FR" sz="1000" b="1" dirty="0">
                <a:solidFill>
                  <a:srgbClr val="374151"/>
                </a:solidFill>
                <a:latin typeface="Calibri" panose="020F0502020204030204" pitchFamily="34" charset="0"/>
                <a:cs typeface="Calibri" panose="020F0502020204030204" pitchFamily="34" charset="0"/>
              </a:rPr>
              <a:t>Amal </a:t>
            </a:r>
            <a:r>
              <a:rPr lang="fr-FR" sz="1000" b="1" dirty="0" err="1">
                <a:solidFill>
                  <a:srgbClr val="374151"/>
                </a:solidFill>
                <a:latin typeface="Calibri" panose="020F0502020204030204" pitchFamily="34" charset="0"/>
                <a:cs typeface="Calibri" panose="020F0502020204030204" pitchFamily="34" charset="0"/>
              </a:rPr>
              <a:t>Beldi</a:t>
            </a:r>
            <a:endParaRPr dirty="0">
              <a:latin typeface="Calibri" panose="020F0502020204030204" pitchFamily="34" charset="0"/>
              <a:cs typeface="Calibri" panose="020F0502020204030204" pitchFamily="34" charset="0"/>
            </a:endParaRPr>
          </a:p>
        </p:txBody>
      </p:sp>
      <p:sp>
        <p:nvSpPr>
          <p:cNvPr id="73" name="Google Shape;195;p6">
            <a:extLst>
              <a:ext uri="{FF2B5EF4-FFF2-40B4-BE49-F238E27FC236}">
                <a16:creationId xmlns:a16="http://schemas.microsoft.com/office/drawing/2014/main" id="{DBDB0A85-B3BE-0AFE-04BF-2C5E0B3150A4}"/>
              </a:ext>
            </a:extLst>
          </p:cNvPr>
          <p:cNvSpPr txBox="1"/>
          <p:nvPr/>
        </p:nvSpPr>
        <p:spPr>
          <a:xfrm>
            <a:off x="4884124" y="2680414"/>
            <a:ext cx="1337445" cy="246181"/>
          </a:xfrm>
          <a:prstGeom prst="rect">
            <a:avLst/>
          </a:prstGeom>
          <a:noFill/>
          <a:ln>
            <a:noFill/>
          </a:ln>
        </p:spPr>
        <p:txBody>
          <a:bodyPr spcFirstLastPara="1" wrap="square" lIns="91425" tIns="45700" rIns="91425" bIns="45700" anchor="t" anchorCtr="0">
            <a:spAutoFit/>
          </a:bodyPr>
          <a:lstStyle/>
          <a:p>
            <a:pPr algn="ctr"/>
            <a:r>
              <a:rPr lang="fr-FR" sz="1000" b="1" dirty="0">
                <a:latin typeface="Calibri" panose="020F0502020204030204" pitchFamily="34" charset="0"/>
                <a:cs typeface="Calibri" panose="020F0502020204030204" pitchFamily="34" charset="0"/>
              </a:rPr>
              <a:t>Fouad </a:t>
            </a:r>
            <a:r>
              <a:rPr lang="fr-FR" sz="1000" b="1" dirty="0" err="1">
                <a:latin typeface="Calibri" panose="020F0502020204030204" pitchFamily="34" charset="0"/>
                <a:cs typeface="Calibri" panose="020F0502020204030204" pitchFamily="34" charset="0"/>
              </a:rPr>
              <a:t>Achkouty</a:t>
            </a:r>
            <a:endParaRPr sz="1000" b="1" dirty="0">
              <a:solidFill>
                <a:srgbClr val="374151"/>
              </a:solidFill>
              <a:latin typeface="Calibri" panose="020F0502020204030204" pitchFamily="34" charset="0"/>
              <a:cs typeface="Calibri" panose="020F0502020204030204" pitchFamily="34" charset="0"/>
            </a:endParaRPr>
          </a:p>
        </p:txBody>
      </p:sp>
      <p:sp>
        <p:nvSpPr>
          <p:cNvPr id="74" name="Google Shape;196;p6">
            <a:extLst>
              <a:ext uri="{FF2B5EF4-FFF2-40B4-BE49-F238E27FC236}">
                <a16:creationId xmlns:a16="http://schemas.microsoft.com/office/drawing/2014/main" id="{F36B2767-9CFD-51D2-9F48-2C93B4B67A17}"/>
              </a:ext>
            </a:extLst>
          </p:cNvPr>
          <p:cNvSpPr txBox="1"/>
          <p:nvPr/>
        </p:nvSpPr>
        <p:spPr>
          <a:xfrm>
            <a:off x="3442969" y="5822663"/>
            <a:ext cx="1397636" cy="261610"/>
          </a:xfrm>
          <a:prstGeom prst="rect">
            <a:avLst/>
          </a:prstGeom>
          <a:noFill/>
        </p:spPr>
        <p:txBody>
          <a:bodyPr wrap="square" rtlCol="0">
            <a:spAutoFit/>
          </a:bodyPr>
          <a:lstStyle>
            <a:defPPr>
              <a:defRPr lang="en-US"/>
            </a:defPPr>
            <a:lvl1pPr algn="ctr">
              <a:defRPr sz="1000" b="1">
                <a:latin typeface="Calibri" panose="020F0502020204030204" pitchFamily="34" charset="0"/>
              </a:defRPr>
            </a:lvl1pPr>
          </a:lstStyle>
          <a:p>
            <a:r>
              <a:rPr lang="fr-FR" sz="1100" dirty="0">
                <a:solidFill>
                  <a:srgbClr val="FF0000"/>
                </a:solidFill>
                <a:cs typeface="Calibri" panose="020F0502020204030204" pitchFamily="34" charset="0"/>
              </a:rPr>
              <a:t>Farid </a:t>
            </a:r>
            <a:r>
              <a:rPr lang="fr-FR" sz="1100" dirty="0" err="1">
                <a:solidFill>
                  <a:srgbClr val="FF0000"/>
                </a:solidFill>
                <a:cs typeface="Calibri" panose="020F0502020204030204" pitchFamily="34" charset="0"/>
              </a:rPr>
              <a:t>Yessoufou</a:t>
            </a:r>
            <a:endParaRPr sz="1100" dirty="0">
              <a:solidFill>
                <a:srgbClr val="FF0000"/>
              </a:solidFill>
              <a:cs typeface="Calibri" panose="020F0502020204030204" pitchFamily="34" charset="0"/>
            </a:endParaRPr>
          </a:p>
        </p:txBody>
      </p:sp>
      <p:sp>
        <p:nvSpPr>
          <p:cNvPr id="75" name="Google Shape;198;p6">
            <a:extLst>
              <a:ext uri="{FF2B5EF4-FFF2-40B4-BE49-F238E27FC236}">
                <a16:creationId xmlns:a16="http://schemas.microsoft.com/office/drawing/2014/main" id="{A4B33765-1199-64A2-B3A0-1A8F038CF890}"/>
              </a:ext>
            </a:extLst>
          </p:cNvPr>
          <p:cNvSpPr txBox="1"/>
          <p:nvPr/>
        </p:nvSpPr>
        <p:spPr>
          <a:xfrm>
            <a:off x="2971800" y="2671216"/>
            <a:ext cx="1801694" cy="246181"/>
          </a:xfrm>
          <a:prstGeom prst="rect">
            <a:avLst/>
          </a:prstGeom>
          <a:noFill/>
          <a:ln>
            <a:noFill/>
          </a:ln>
        </p:spPr>
        <p:txBody>
          <a:bodyPr spcFirstLastPara="1" wrap="square" lIns="91425" tIns="45700" rIns="91425" bIns="45700" anchor="t" anchorCtr="0">
            <a:spAutoFit/>
          </a:bodyPr>
          <a:lstStyle/>
          <a:p>
            <a:pPr algn="ctr"/>
            <a:r>
              <a:rPr lang="fr-FR" sz="1000" b="1" dirty="0">
                <a:solidFill>
                  <a:srgbClr val="374151"/>
                </a:solidFill>
                <a:latin typeface="Calibri" panose="020F0502020204030204" pitchFamily="34" charset="0"/>
                <a:cs typeface="Calibri" panose="020F0502020204030204" pitchFamily="34" charset="0"/>
              </a:rPr>
              <a:t>Amani Drissi </a:t>
            </a:r>
            <a:endParaRPr dirty="0">
              <a:latin typeface="Calibri" panose="020F0502020204030204" pitchFamily="34" charset="0"/>
              <a:cs typeface="Calibri" panose="020F0502020204030204" pitchFamily="34" charset="0"/>
            </a:endParaRPr>
          </a:p>
        </p:txBody>
      </p:sp>
      <p:sp>
        <p:nvSpPr>
          <p:cNvPr id="76" name="Google Shape;208;p6">
            <a:extLst>
              <a:ext uri="{FF2B5EF4-FFF2-40B4-BE49-F238E27FC236}">
                <a16:creationId xmlns:a16="http://schemas.microsoft.com/office/drawing/2014/main" id="{74DB3D40-0AB9-7DB1-2BA7-7041227918A2}"/>
              </a:ext>
            </a:extLst>
          </p:cNvPr>
          <p:cNvSpPr txBox="1"/>
          <p:nvPr/>
        </p:nvSpPr>
        <p:spPr>
          <a:xfrm>
            <a:off x="4655724" y="1516256"/>
            <a:ext cx="830677" cy="307777"/>
          </a:xfrm>
          <a:prstGeom prst="rect">
            <a:avLst/>
          </a:prstGeom>
          <a:noFill/>
          <a:ln>
            <a:noFill/>
          </a:ln>
        </p:spPr>
        <p:txBody>
          <a:bodyPr spcFirstLastPara="1" wrap="square" lIns="91425" tIns="45700" rIns="91425" bIns="45700" anchor="t" anchorCtr="0">
            <a:spAutoFit/>
          </a:bodyPr>
          <a:lstStyle/>
          <a:p>
            <a:r>
              <a:rPr lang="fr-FR" b="1" dirty="0">
                <a:solidFill>
                  <a:schemeClr val="accent1"/>
                </a:solidFill>
              </a:rPr>
              <a:t>Team </a:t>
            </a:r>
            <a:endParaRPr dirty="0"/>
          </a:p>
        </p:txBody>
      </p:sp>
      <p:pic>
        <p:nvPicPr>
          <p:cNvPr id="77" name="Google Shape;209;p6">
            <a:extLst>
              <a:ext uri="{FF2B5EF4-FFF2-40B4-BE49-F238E27FC236}">
                <a16:creationId xmlns:a16="http://schemas.microsoft.com/office/drawing/2014/main" id="{5D5681BD-5A72-CB73-8C8E-5DC14842C707}"/>
              </a:ext>
            </a:extLst>
          </p:cNvPr>
          <p:cNvPicPr preferRelativeResize="0"/>
          <p:nvPr/>
        </p:nvPicPr>
        <p:blipFill rotWithShape="1">
          <a:blip r:embed="rId18">
            <a:alphaModFix/>
          </a:blip>
          <a:srcRect/>
          <a:stretch/>
        </p:blipFill>
        <p:spPr>
          <a:xfrm>
            <a:off x="3688417" y="4869631"/>
            <a:ext cx="838310" cy="861615"/>
          </a:xfrm>
          <a:prstGeom prst="ellipse">
            <a:avLst/>
          </a:prstGeom>
          <a:noFill/>
          <a:ln>
            <a:noFill/>
          </a:ln>
          <a:effectLst>
            <a:outerShdw blurRad="381000" dist="292100" dir="5400000" sx="-80000" sy="-18000" rotWithShape="0">
              <a:srgbClr val="000000">
                <a:alpha val="21960"/>
              </a:srgbClr>
            </a:outerShdw>
          </a:effectLst>
        </p:spPr>
      </p:pic>
    </p:spTree>
    <p:extLst>
      <p:ext uri="{BB962C8B-B14F-4D97-AF65-F5344CB8AC3E}">
        <p14:creationId xmlns:p14="http://schemas.microsoft.com/office/powerpoint/2010/main" val="4174924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E8AA8-D8B0-8996-A4BF-7953BD9398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D23CF65-61B9-84C4-3D97-89476AC7BAB6}"/>
              </a:ext>
            </a:extLst>
          </p:cNvPr>
          <p:cNvSpPr>
            <a:spLocks noGrp="1"/>
          </p:cNvSpPr>
          <p:nvPr>
            <p:ph type="title"/>
          </p:nvPr>
        </p:nvSpPr>
        <p:spPr/>
        <p:txBody>
          <a:bodyPr/>
          <a:lstStyle/>
          <a:p>
            <a:r>
              <a:rPr lang="fr-FR" dirty="0" err="1"/>
              <a:t>Other</a:t>
            </a:r>
            <a:r>
              <a:rPr lang="fr-FR" dirty="0"/>
              <a:t> stories…</a:t>
            </a:r>
          </a:p>
        </p:txBody>
      </p:sp>
      <p:sp>
        <p:nvSpPr>
          <p:cNvPr id="3" name="Espace réservé du contenu 2">
            <a:extLst>
              <a:ext uri="{FF2B5EF4-FFF2-40B4-BE49-F238E27FC236}">
                <a16:creationId xmlns:a16="http://schemas.microsoft.com/office/drawing/2014/main" id="{C8B68B5A-08E4-A42B-EAEA-F42D3E0E9354}"/>
              </a:ext>
            </a:extLst>
          </p:cNvPr>
          <p:cNvSpPr>
            <a:spLocks noGrp="1"/>
          </p:cNvSpPr>
          <p:nvPr>
            <p:ph type="body" idx="1"/>
          </p:nvPr>
        </p:nvSpPr>
        <p:spPr>
          <a:xfrm>
            <a:off x="598021" y="1268759"/>
            <a:ext cx="10972801" cy="4355427"/>
          </a:xfrm>
        </p:spPr>
        <p:txBody>
          <a:bodyPr/>
          <a:lstStyle/>
          <a:p>
            <a:pPr marL="342900" lvl="1" indent="-342900" algn="just">
              <a:lnSpc>
                <a:spcPct val="114000"/>
              </a:lnSpc>
              <a:spcAft>
                <a:spcPts val="1200"/>
              </a:spcAft>
              <a:buFont typeface="Wingdings" charset="2"/>
              <a:buChar char="q"/>
              <a:defRPr/>
            </a:pPr>
            <a:r>
              <a:rPr lang="fr-FR" altLang="x-none" sz="1900" dirty="0">
                <a:solidFill>
                  <a:srgbClr val="002060"/>
                </a:solidFill>
                <a:latin typeface="Helvetica" charset="0"/>
                <a:ea typeface="Helvetica" charset="0"/>
                <a:cs typeface="Helvetica" charset="0"/>
              </a:rPr>
              <a:t>Uber</a:t>
            </a:r>
          </a:p>
          <a:p>
            <a:r>
              <a:rPr lang="fr-FR" dirty="0"/>
              <a:t>2014: </a:t>
            </a:r>
            <a:r>
              <a:rPr lang="fr-FR" dirty="0" err="1"/>
              <a:t>God</a:t>
            </a:r>
            <a:r>
              <a:rPr lang="fr-FR" dirty="0"/>
              <a:t> </a:t>
            </a:r>
            <a:r>
              <a:rPr lang="fr-FR" dirty="0" err="1"/>
              <a:t>View</a:t>
            </a:r>
            <a:r>
              <a:rPr lang="fr-FR" dirty="0"/>
              <a:t>: </a:t>
            </a:r>
            <a:r>
              <a:rPr lang="fr-FR" dirty="0" err="1"/>
              <a:t>unauthorized</a:t>
            </a:r>
            <a:r>
              <a:rPr lang="fr-FR" dirty="0"/>
              <a:t> real-time </a:t>
            </a:r>
            <a:r>
              <a:rPr lang="fr-FR" dirty="0" err="1"/>
              <a:t>tracking</a:t>
            </a:r>
            <a:endParaRPr lang="fr-FR" dirty="0"/>
          </a:p>
          <a:p>
            <a:r>
              <a:rPr lang="fr-FR" dirty="0"/>
              <a:t>2017: </a:t>
            </a:r>
            <a:r>
              <a:rPr lang="fr-FR" dirty="0" err="1"/>
              <a:t>breach</a:t>
            </a:r>
            <a:r>
              <a:rPr lang="fr-FR" dirty="0"/>
              <a:t> </a:t>
            </a:r>
            <a:r>
              <a:rPr lang="fr-FR" dirty="0" err="1"/>
              <a:t>where</a:t>
            </a:r>
            <a:r>
              <a:rPr lang="fr-FR" dirty="0"/>
              <a:t> 57M </a:t>
            </a:r>
            <a:r>
              <a:rPr lang="fr-FR" dirty="0" err="1"/>
              <a:t>users</a:t>
            </a:r>
            <a:r>
              <a:rPr lang="fr-FR" dirty="0"/>
              <a:t>’ location histories </a:t>
            </a:r>
            <a:r>
              <a:rPr lang="fr-FR" dirty="0" err="1"/>
              <a:t>leaked</a:t>
            </a:r>
            <a:endParaRPr lang="fr-FR" dirty="0"/>
          </a:p>
          <a:p>
            <a:endParaRPr lang="fr-FR" dirty="0"/>
          </a:p>
          <a:p>
            <a:pPr marL="739775" lvl="3" indent="-285750" algn="just">
              <a:lnSpc>
                <a:spcPct val="114000"/>
              </a:lnSpc>
              <a:spcAft>
                <a:spcPts val="1200"/>
              </a:spcAft>
              <a:buFont typeface="Arial" panose="020B0604020202020204" pitchFamily="34" charset="0"/>
              <a:buChar char="•"/>
              <a:defRPr/>
            </a:pPr>
            <a:endParaRPr lang="fr-FR" altLang="x-none" sz="900" dirty="0">
              <a:solidFill>
                <a:srgbClr val="002060"/>
              </a:solidFill>
              <a:latin typeface="Helvetica" charset="0"/>
              <a:ea typeface="Helvetica" charset="0"/>
              <a:cs typeface="Helvetica" charset="0"/>
            </a:endParaRPr>
          </a:p>
          <a:p>
            <a:pPr marL="249238" lvl="1" indent="-171450" algn="just">
              <a:lnSpc>
                <a:spcPct val="114000"/>
              </a:lnSpc>
              <a:spcAft>
                <a:spcPts val="1200"/>
              </a:spcAft>
              <a:buFont typeface="Arial" panose="020B0604020202020204" pitchFamily="34" charset="0"/>
              <a:buChar char="•"/>
              <a:defRPr/>
            </a:pPr>
            <a:endParaRPr lang="fr-FR" altLang="x-none" sz="100" dirty="0">
              <a:solidFill>
                <a:srgbClr val="002060"/>
              </a:solidFill>
              <a:latin typeface="Helvetica" charset="0"/>
              <a:ea typeface="Helvetica" charset="0"/>
              <a:cs typeface="Helvetica" charset="0"/>
            </a:endParaRPr>
          </a:p>
        </p:txBody>
      </p:sp>
      <p:sp>
        <p:nvSpPr>
          <p:cNvPr id="4" name="Rectangle 3">
            <a:extLst>
              <a:ext uri="{FF2B5EF4-FFF2-40B4-BE49-F238E27FC236}">
                <a16:creationId xmlns:a16="http://schemas.microsoft.com/office/drawing/2014/main" id="{F6315994-C761-BE45-C6B1-22DC8EFCC562}"/>
              </a:ext>
            </a:extLst>
          </p:cNvPr>
          <p:cNvSpPr/>
          <p:nvPr/>
        </p:nvSpPr>
        <p:spPr>
          <a:xfrm>
            <a:off x="112734" y="5716198"/>
            <a:ext cx="11899726" cy="27699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fr-FR" altLang="x-none" sz="1200" dirty="0">
                <a:ln w="0"/>
                <a:solidFill>
                  <a:schemeClr val="bg1"/>
                </a:solidFill>
                <a:effectLst>
                  <a:outerShdw blurRad="38100" dist="19050" dir="2700000" algn="tl" rotWithShape="0">
                    <a:schemeClr val="dk1">
                      <a:alpha val="40000"/>
                    </a:schemeClr>
                  </a:outerShdw>
                </a:effectLst>
              </a:rPr>
              <a:t>https://</a:t>
            </a:r>
            <a:r>
              <a:rPr lang="fr-FR" altLang="x-none" sz="1200" dirty="0" err="1">
                <a:ln w="0"/>
                <a:solidFill>
                  <a:schemeClr val="bg1"/>
                </a:solidFill>
                <a:effectLst>
                  <a:outerShdw blurRad="38100" dist="19050" dir="2700000" algn="tl" rotWithShape="0">
                    <a:schemeClr val="dk1">
                      <a:alpha val="40000"/>
                    </a:schemeClr>
                  </a:outerShdw>
                </a:effectLst>
              </a:rPr>
              <a:t>www.bbc.com</a:t>
            </a:r>
            <a:r>
              <a:rPr lang="fr-FR" altLang="x-none" sz="1200" dirty="0">
                <a:ln w="0"/>
                <a:solidFill>
                  <a:schemeClr val="bg1"/>
                </a:solidFill>
                <a:effectLst>
                  <a:outerShdw blurRad="38100" dist="19050" dir="2700000" algn="tl" rotWithShape="0">
                    <a:schemeClr val="dk1">
                      <a:alpha val="40000"/>
                    </a:schemeClr>
                  </a:outerShdw>
                </a:effectLst>
              </a:rPr>
              <a:t>/news/technology-38300107</a:t>
            </a:r>
            <a:endParaRPr lang="fr-FR" sz="1200" dirty="0">
              <a:ln w="0"/>
              <a:solidFill>
                <a:schemeClr val="bg1"/>
              </a:solidFill>
              <a:effectLst>
                <a:outerShdw blurRad="38100" dist="19050" dir="2700000" algn="tl" rotWithShape="0">
                  <a:schemeClr val="dk1">
                    <a:alpha val="40000"/>
                  </a:schemeClr>
                </a:outerShdw>
              </a:effectLst>
              <a:latin typeface="+mn-lt"/>
              <a:ea typeface="+mn-ea"/>
              <a:cs typeface="+mn-cs"/>
            </a:endParaRPr>
          </a:p>
        </p:txBody>
      </p:sp>
      <p:sp>
        <p:nvSpPr>
          <p:cNvPr id="5" name="Google Shape;381;p32">
            <a:extLst>
              <a:ext uri="{FF2B5EF4-FFF2-40B4-BE49-F238E27FC236}">
                <a16:creationId xmlns:a16="http://schemas.microsoft.com/office/drawing/2014/main" id="{BC1A80F3-426B-C289-996D-264915C7CA48}"/>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30</a:t>
            </a:fld>
            <a:endParaRPr/>
          </a:p>
        </p:txBody>
      </p:sp>
      <p:pic>
        <p:nvPicPr>
          <p:cNvPr id="2050" name="Picture 2" descr="Uber ap">
            <a:extLst>
              <a:ext uri="{FF2B5EF4-FFF2-40B4-BE49-F238E27FC236}">
                <a16:creationId xmlns:a16="http://schemas.microsoft.com/office/drawing/2014/main" id="{9D555BFE-3E7D-C756-F5C8-C86B55BDD7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48" t="4005" r="23459"/>
          <a:stretch>
            <a:fillRect/>
          </a:stretch>
        </p:blipFill>
        <p:spPr bwMode="auto">
          <a:xfrm>
            <a:off x="4477538" y="3074431"/>
            <a:ext cx="2143607" cy="23869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6615B2C-8952-B4D3-B334-78925F15FE37}"/>
              </a:ext>
            </a:extLst>
          </p:cNvPr>
          <p:cNvPicPr>
            <a:picLocks noChangeAspect="1"/>
          </p:cNvPicPr>
          <p:nvPr/>
        </p:nvPicPr>
        <p:blipFill>
          <a:blip r:embed="rId4"/>
          <a:stretch>
            <a:fillRect/>
          </a:stretch>
        </p:blipFill>
        <p:spPr>
          <a:xfrm>
            <a:off x="7487259" y="3604535"/>
            <a:ext cx="1701800" cy="1485900"/>
          </a:xfrm>
          <a:prstGeom prst="rect">
            <a:avLst/>
          </a:prstGeom>
        </p:spPr>
      </p:pic>
    </p:spTree>
    <p:extLst>
      <p:ext uri="{BB962C8B-B14F-4D97-AF65-F5344CB8AC3E}">
        <p14:creationId xmlns:p14="http://schemas.microsoft.com/office/powerpoint/2010/main" val="4049335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F9735-0B69-DD93-CA6F-6ABF3A26C33F}"/>
              </a:ext>
            </a:extLst>
          </p:cNvPr>
          <p:cNvSpPr>
            <a:spLocks noGrp="1"/>
          </p:cNvSpPr>
          <p:nvPr>
            <p:ph type="title"/>
          </p:nvPr>
        </p:nvSpPr>
        <p:spPr/>
        <p:txBody>
          <a:bodyPr/>
          <a:lstStyle/>
          <a:p>
            <a:r>
              <a:rPr lang="fr-FR" dirty="0"/>
              <a:t>Location </a:t>
            </a:r>
            <a:r>
              <a:rPr lang="fr-FR" dirty="0" err="1"/>
              <a:t>is</a:t>
            </a:r>
            <a:r>
              <a:rPr lang="fr-FR" dirty="0"/>
              <a:t> a sensitive data</a:t>
            </a:r>
          </a:p>
        </p:txBody>
      </p:sp>
      <p:sp>
        <p:nvSpPr>
          <p:cNvPr id="3" name="Espace réservé du texte 2">
            <a:extLst>
              <a:ext uri="{FF2B5EF4-FFF2-40B4-BE49-F238E27FC236}">
                <a16:creationId xmlns:a16="http://schemas.microsoft.com/office/drawing/2014/main" id="{0206F47B-B0D5-DE64-486F-B89B8CBEEEEE}"/>
              </a:ext>
            </a:extLst>
          </p:cNvPr>
          <p:cNvSpPr>
            <a:spLocks noGrp="1"/>
          </p:cNvSpPr>
          <p:nvPr>
            <p:ph type="body" idx="1"/>
          </p:nvPr>
        </p:nvSpPr>
        <p:spPr/>
        <p:txBody>
          <a:bodyPr/>
          <a:lstStyle/>
          <a:p>
            <a:r>
              <a:rPr lang="fr-FR" b="0" dirty="0"/>
              <a:t>Alone</a:t>
            </a:r>
          </a:p>
          <a:p>
            <a:endParaRPr lang="fr-FR" b="0" dirty="0"/>
          </a:p>
          <a:p>
            <a:endParaRPr lang="fr-FR" b="0" dirty="0"/>
          </a:p>
          <a:p>
            <a:endParaRPr lang="fr-FR" b="0" dirty="0"/>
          </a:p>
          <a:p>
            <a:r>
              <a:rPr lang="fr-FR" b="0" dirty="0" err="1"/>
              <a:t>Combined</a:t>
            </a:r>
            <a:r>
              <a:rPr lang="fr-FR" b="0" dirty="0"/>
              <a:t> </a:t>
            </a:r>
            <a:r>
              <a:rPr lang="fr-FR" b="0" dirty="0" err="1"/>
              <a:t>with</a:t>
            </a:r>
            <a:r>
              <a:rPr lang="fr-FR" b="0" dirty="0"/>
              <a:t> </a:t>
            </a:r>
            <a:r>
              <a:rPr lang="fr-FR" b="0" dirty="0" err="1"/>
              <a:t>other</a:t>
            </a:r>
            <a:r>
              <a:rPr lang="fr-FR" b="0" dirty="0"/>
              <a:t> data</a:t>
            </a:r>
          </a:p>
        </p:txBody>
      </p:sp>
      <p:sp>
        <p:nvSpPr>
          <p:cNvPr id="4" name="Espace réservé du numéro de diapositive 3">
            <a:extLst>
              <a:ext uri="{FF2B5EF4-FFF2-40B4-BE49-F238E27FC236}">
                <a16:creationId xmlns:a16="http://schemas.microsoft.com/office/drawing/2014/main" id="{9EA170AE-5A6E-62E9-7D5B-F81294444253}"/>
              </a:ext>
            </a:extLst>
          </p:cNvPr>
          <p:cNvSpPr>
            <a:spLocks noGrp="1"/>
          </p:cNvSpPr>
          <p:nvPr>
            <p:ph type="sldNum" idx="12"/>
          </p:nvPr>
        </p:nvSpPr>
        <p:spPr/>
        <p:txBody>
          <a:bodyPr/>
          <a:lstStyle/>
          <a:p>
            <a:fld id="{C2260B4B-EE64-BD45-A8DA-C24CDAD50338}" type="slidenum">
              <a:rPr lang="en-US" smtClean="0"/>
              <a:pPr/>
              <a:t>31</a:t>
            </a:fld>
            <a:endParaRPr lang="en-US" dirty="0"/>
          </a:p>
        </p:txBody>
      </p:sp>
      <p:pic>
        <p:nvPicPr>
          <p:cNvPr id="3076" name="Picture 4" descr="Unencrypted Satellite Traffic Contains Sensitive Information">
            <a:extLst>
              <a:ext uri="{FF2B5EF4-FFF2-40B4-BE49-F238E27FC236}">
                <a16:creationId xmlns:a16="http://schemas.microsoft.com/office/drawing/2014/main" id="{734A0501-EC32-BB40-5088-547E967D7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441" y="1614487"/>
            <a:ext cx="5443538"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69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p32"/>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Current situation</a:t>
            </a:r>
            <a:endParaRPr/>
          </a:p>
        </p:txBody>
      </p:sp>
      <p:sp>
        <p:nvSpPr>
          <p:cNvPr id="2" name="Espace réservé du texte 1">
            <a:extLst>
              <a:ext uri="{FF2B5EF4-FFF2-40B4-BE49-F238E27FC236}">
                <a16:creationId xmlns:a16="http://schemas.microsoft.com/office/drawing/2014/main" id="{9584A1BE-B98A-0264-F928-6A2273C4199D}"/>
              </a:ext>
            </a:extLst>
          </p:cNvPr>
          <p:cNvSpPr>
            <a:spLocks noGrp="1"/>
          </p:cNvSpPr>
          <p:nvPr>
            <p:ph type="body" idx="1"/>
          </p:nvPr>
        </p:nvSpPr>
        <p:spPr>
          <a:xfrm>
            <a:off x="598021" y="1268759"/>
            <a:ext cx="10972801" cy="3289386"/>
          </a:xfrm>
        </p:spPr>
        <p:txBody>
          <a:bodyPr>
            <a:normAutofit fontScale="85000" lnSpcReduction="10000"/>
          </a:bodyPr>
          <a:lstStyle/>
          <a:p>
            <a:pPr marL="342900" lvl="0" indent="-317500" algn="just" rtl="0">
              <a:lnSpc>
                <a:spcPct val="150000"/>
              </a:lnSpc>
              <a:spcBef>
                <a:spcPts val="0"/>
              </a:spcBef>
              <a:spcAft>
                <a:spcPts val="0"/>
              </a:spcAft>
              <a:buClr>
                <a:schemeClr val="dk1"/>
              </a:buClr>
              <a:buSzPts val="1200"/>
              <a:buFont typeface="Calibri"/>
              <a:buChar char="•"/>
            </a:pPr>
            <a:r>
              <a:rPr lang="en-US" sz="2800" b="0" dirty="0">
                <a:solidFill>
                  <a:schemeClr val="dk1"/>
                </a:solidFill>
                <a:latin typeface="Calibri"/>
                <a:ea typeface="Calibri"/>
                <a:cs typeface="Calibri"/>
                <a:sym typeface="Calibri"/>
              </a:rPr>
              <a:t>A variety of solutions have been proposed to mitigate the dangers connected with the confidentiality of location data</a:t>
            </a:r>
          </a:p>
          <a:p>
            <a:pPr marL="800100" lvl="1" indent="-317500" algn="just">
              <a:lnSpc>
                <a:spcPct val="150000"/>
              </a:lnSpc>
              <a:spcBef>
                <a:spcPts val="0"/>
              </a:spcBef>
              <a:buClr>
                <a:schemeClr val="dk1"/>
              </a:buClr>
              <a:buSzPts val="1200"/>
            </a:pPr>
            <a:r>
              <a:rPr lang="en-US" sz="2400" b="0" dirty="0">
                <a:solidFill>
                  <a:schemeClr val="dk1"/>
                </a:solidFill>
                <a:highlight>
                  <a:srgbClr val="FFFFFF"/>
                </a:highlight>
                <a:latin typeface="Calibri"/>
                <a:ea typeface="Calibri"/>
                <a:cs typeface="Calibri"/>
                <a:sym typeface="Calibri"/>
              </a:rPr>
              <a:t>Dummy locations</a:t>
            </a:r>
          </a:p>
          <a:p>
            <a:pPr marL="800100" lvl="1" indent="-317500" algn="just">
              <a:lnSpc>
                <a:spcPct val="150000"/>
              </a:lnSpc>
              <a:spcBef>
                <a:spcPts val="0"/>
              </a:spcBef>
              <a:buClr>
                <a:schemeClr val="dk1"/>
              </a:buClr>
              <a:buSzPts val="1200"/>
            </a:pPr>
            <a:r>
              <a:rPr lang="en-US" sz="2400" b="0" dirty="0">
                <a:solidFill>
                  <a:schemeClr val="dk1"/>
                </a:solidFill>
                <a:highlight>
                  <a:srgbClr val="FFFFFF"/>
                </a:highlight>
                <a:latin typeface="Calibri"/>
                <a:ea typeface="Calibri"/>
                <a:cs typeface="Calibri"/>
                <a:sym typeface="Calibri"/>
              </a:rPr>
              <a:t>Spatial cloaking</a:t>
            </a:r>
          </a:p>
          <a:p>
            <a:pPr marL="800100" lvl="1" indent="-317500" algn="just">
              <a:lnSpc>
                <a:spcPct val="150000"/>
              </a:lnSpc>
              <a:spcBef>
                <a:spcPts val="0"/>
              </a:spcBef>
              <a:buClr>
                <a:schemeClr val="dk1"/>
              </a:buClr>
              <a:buSzPts val="1200"/>
            </a:pPr>
            <a:r>
              <a:rPr lang="en-US" sz="2400" b="0" dirty="0">
                <a:solidFill>
                  <a:schemeClr val="dk1"/>
                </a:solidFill>
                <a:highlight>
                  <a:srgbClr val="FFFFFF"/>
                </a:highlight>
                <a:latin typeface="Calibri"/>
                <a:ea typeface="Calibri"/>
                <a:cs typeface="Calibri"/>
                <a:sym typeface="Calibri"/>
              </a:rPr>
              <a:t>Spatial k-anonymity </a:t>
            </a:r>
          </a:p>
          <a:p>
            <a:pPr marL="800100" lvl="1" indent="-317500" algn="just">
              <a:lnSpc>
                <a:spcPct val="150000"/>
              </a:lnSpc>
              <a:spcBef>
                <a:spcPts val="0"/>
              </a:spcBef>
              <a:buClr>
                <a:schemeClr val="dk1"/>
              </a:buClr>
              <a:buSzPts val="1200"/>
            </a:pPr>
            <a:r>
              <a:rPr lang="en-US" sz="2400" b="0" dirty="0">
                <a:solidFill>
                  <a:schemeClr val="dk1"/>
                </a:solidFill>
                <a:highlight>
                  <a:srgbClr val="FFFFFF"/>
                </a:highlight>
                <a:latin typeface="Calibri"/>
                <a:ea typeface="Calibri"/>
                <a:cs typeface="Calibri"/>
                <a:sym typeface="Calibri"/>
              </a:rPr>
              <a:t>Differential privacy</a:t>
            </a:r>
          </a:p>
          <a:p>
            <a:pPr marL="800100" lvl="1" indent="-317500" algn="just">
              <a:lnSpc>
                <a:spcPct val="150000"/>
              </a:lnSpc>
              <a:spcBef>
                <a:spcPts val="0"/>
              </a:spcBef>
              <a:buClr>
                <a:schemeClr val="dk1"/>
              </a:buClr>
              <a:buSzPts val="1200"/>
            </a:pPr>
            <a:r>
              <a:rPr lang="en-US" sz="2400" b="0" dirty="0">
                <a:solidFill>
                  <a:schemeClr val="dk1"/>
                </a:solidFill>
                <a:highlight>
                  <a:srgbClr val="FFFFFF"/>
                </a:highlight>
                <a:latin typeface="Calibri"/>
                <a:ea typeface="Calibri"/>
                <a:cs typeface="Calibri"/>
                <a:sym typeface="Calibri"/>
              </a:rPr>
              <a:t>Encryption </a:t>
            </a:r>
            <a:endParaRPr lang="en-US" sz="2400" b="0" dirty="0">
              <a:solidFill>
                <a:schemeClr val="dk1"/>
              </a:solidFill>
              <a:latin typeface="Calibri"/>
              <a:ea typeface="Calibri"/>
              <a:cs typeface="Calibri"/>
              <a:sym typeface="Calibri"/>
            </a:endParaRPr>
          </a:p>
          <a:p>
            <a:endParaRPr lang="fr-FR" dirty="0"/>
          </a:p>
        </p:txBody>
      </p:sp>
      <p:sp>
        <p:nvSpPr>
          <p:cNvPr id="381" name="Google Shape;381;p32"/>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32</a:t>
            </a:fld>
            <a:endParaRPr/>
          </a:p>
        </p:txBody>
      </p:sp>
      <p:pic>
        <p:nvPicPr>
          <p:cNvPr id="3" name="Image 2">
            <a:extLst>
              <a:ext uri="{FF2B5EF4-FFF2-40B4-BE49-F238E27FC236}">
                <a16:creationId xmlns:a16="http://schemas.microsoft.com/office/drawing/2014/main" id="{56525A3C-AA57-51DB-1391-B78812744F7A}"/>
              </a:ext>
            </a:extLst>
          </p:cNvPr>
          <p:cNvPicPr>
            <a:picLocks noChangeAspect="1"/>
          </p:cNvPicPr>
          <p:nvPr/>
        </p:nvPicPr>
        <p:blipFill>
          <a:blip r:embed="rId3"/>
          <a:stretch>
            <a:fillRect/>
          </a:stretch>
        </p:blipFill>
        <p:spPr>
          <a:xfrm>
            <a:off x="5783371" y="2176746"/>
            <a:ext cx="5410200" cy="3606800"/>
          </a:xfrm>
          <a:prstGeom prst="rect">
            <a:avLst/>
          </a:prstGeom>
        </p:spPr>
      </p:pic>
    </p:spTree>
    <p:extLst>
      <p:ext uri="{BB962C8B-B14F-4D97-AF65-F5344CB8AC3E}">
        <p14:creationId xmlns:p14="http://schemas.microsoft.com/office/powerpoint/2010/main" val="470825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5"/>
          <p:cNvSpPr txBox="1">
            <a:spLocks noGrp="1"/>
          </p:cNvSpPr>
          <p:nvPr>
            <p:ph type="title"/>
          </p:nvPr>
        </p:nvSpPr>
        <p:spPr>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US" sz="2200" b="1">
                <a:solidFill>
                  <a:schemeClr val="dk1"/>
                </a:solidFill>
              </a:rPr>
              <a:t>Dummy location</a:t>
            </a:r>
            <a:endParaRPr sz="4000"/>
          </a:p>
        </p:txBody>
      </p:sp>
      <p:sp>
        <p:nvSpPr>
          <p:cNvPr id="411" name="Google Shape;411;p35"/>
          <p:cNvSpPr txBox="1">
            <a:spLocks noGrp="1"/>
          </p:cNvSpPr>
          <p:nvPr>
            <p:ph type="body" idx="1"/>
          </p:nvPr>
        </p:nvSpPr>
        <p:spPr>
          <a:xfrm>
            <a:off x="598022" y="1268759"/>
            <a:ext cx="3999404" cy="4896546"/>
          </a:xfrm>
          <a:prstGeom prst="rect">
            <a:avLst/>
          </a:prstGeom>
        </p:spPr>
        <p:txBody>
          <a:bodyPr spcFirstLastPara="1" wrap="square" lIns="45700" tIns="45700" rIns="45700" bIns="45700" anchor="t" anchorCtr="0">
            <a:normAutofit/>
          </a:bodyPr>
          <a:lstStyle/>
          <a:p>
            <a:pPr marL="257175" lvl="0" indent="-257175" algn="l" rtl="0">
              <a:spcBef>
                <a:spcPts val="0"/>
              </a:spcBef>
              <a:spcAft>
                <a:spcPts val="0"/>
              </a:spcAft>
              <a:buClr>
                <a:schemeClr val="dk1"/>
              </a:buClr>
              <a:buSzPts val="2100"/>
              <a:buFont typeface="Arial"/>
              <a:buChar char="•"/>
            </a:pPr>
            <a:r>
              <a:rPr lang="en-US" sz="2100" dirty="0">
                <a:solidFill>
                  <a:schemeClr val="dk1"/>
                </a:solidFill>
                <a:latin typeface="Arial"/>
                <a:ea typeface="Arial"/>
                <a:cs typeface="Arial"/>
                <a:sym typeface="Arial"/>
              </a:rPr>
              <a:t>How it works?</a:t>
            </a:r>
            <a:endParaRPr sz="1400" b="0" dirty="0">
              <a:solidFill>
                <a:schemeClr val="dk1"/>
              </a:solidFill>
              <a:latin typeface="Arial"/>
              <a:ea typeface="Arial"/>
              <a:cs typeface="Arial"/>
              <a:sym typeface="Arial"/>
            </a:endParaRPr>
          </a:p>
          <a:p>
            <a:pPr marL="0" lvl="0" indent="0" algn="l" rtl="0">
              <a:spcBef>
                <a:spcPts val="0"/>
              </a:spcBef>
              <a:spcAft>
                <a:spcPts val="0"/>
              </a:spcAft>
              <a:buNone/>
            </a:pPr>
            <a:endParaRPr sz="1400" b="0" dirty="0">
              <a:solidFill>
                <a:schemeClr val="dk1"/>
              </a:solidFill>
              <a:latin typeface="Arial"/>
              <a:ea typeface="Arial"/>
              <a:cs typeface="Arial"/>
              <a:sym typeface="Arial"/>
            </a:endParaRPr>
          </a:p>
          <a:p>
            <a:pPr marL="0" lvl="0" indent="0" algn="just" rtl="0">
              <a:spcBef>
                <a:spcPts val="0"/>
              </a:spcBef>
              <a:spcAft>
                <a:spcPts val="0"/>
              </a:spcAft>
              <a:buNone/>
            </a:pPr>
            <a:r>
              <a:rPr lang="en-US" sz="1600" b="0" dirty="0">
                <a:solidFill>
                  <a:schemeClr val="dk1"/>
                </a:solidFill>
              </a:rPr>
              <a:t>Hide the user's real GPS position by mixing it with fake ones</a:t>
            </a:r>
            <a:endParaRPr sz="1900" b="0" dirty="0">
              <a:solidFill>
                <a:schemeClr val="dk1"/>
              </a:solidFill>
            </a:endParaRPr>
          </a:p>
          <a:p>
            <a:pPr marL="0" lvl="0" indent="0" algn="l" rtl="0">
              <a:lnSpc>
                <a:spcPct val="115000"/>
              </a:lnSpc>
              <a:spcBef>
                <a:spcPts val="1200"/>
              </a:spcBef>
              <a:spcAft>
                <a:spcPts val="0"/>
              </a:spcAft>
              <a:buNone/>
            </a:pPr>
            <a:r>
              <a:rPr lang="en-US" sz="1724" dirty="0">
                <a:solidFill>
                  <a:schemeClr val="dk1"/>
                </a:solidFill>
              </a:rPr>
              <a:t>Techniques :</a:t>
            </a:r>
            <a:endParaRPr sz="1724" dirty="0">
              <a:solidFill>
                <a:schemeClr val="dk1"/>
              </a:solidFill>
            </a:endParaRPr>
          </a:p>
          <a:p>
            <a:pPr marL="0" lvl="0" indent="0" algn="just" rtl="0">
              <a:spcBef>
                <a:spcPts val="200"/>
              </a:spcBef>
              <a:spcAft>
                <a:spcPts val="0"/>
              </a:spcAft>
              <a:buNone/>
            </a:pPr>
            <a:endParaRPr sz="1683" b="0" dirty="0">
              <a:solidFill>
                <a:schemeClr val="dk1"/>
              </a:solidFill>
            </a:endParaRPr>
          </a:p>
          <a:p>
            <a:pPr marL="0" lvl="0" indent="0" algn="just" rtl="0">
              <a:spcBef>
                <a:spcPts val="0"/>
              </a:spcBef>
              <a:spcAft>
                <a:spcPts val="0"/>
              </a:spcAft>
              <a:buNone/>
            </a:pPr>
            <a:r>
              <a:rPr lang="en-US" sz="1500" b="0" dirty="0">
                <a:solidFill>
                  <a:schemeClr val="dk1"/>
                </a:solidFill>
              </a:rPr>
              <a:t>Generating plausible fake coordinates around the real one, making all positions equally likely to confuse attackers.</a:t>
            </a:r>
            <a:endParaRPr sz="1800" b="0" dirty="0">
              <a:solidFill>
                <a:schemeClr val="dk1"/>
              </a:solidFill>
            </a:endParaRPr>
          </a:p>
        </p:txBody>
      </p:sp>
      <p:pic>
        <p:nvPicPr>
          <p:cNvPr id="412" name="Google Shape;412;p35" descr="Fichier:User icon 2.svg — Wikipédia"/>
          <p:cNvPicPr preferRelativeResize="0"/>
          <p:nvPr/>
        </p:nvPicPr>
        <p:blipFill>
          <a:blip r:embed="rId3">
            <a:alphaModFix/>
          </a:blip>
          <a:stretch>
            <a:fillRect/>
          </a:stretch>
        </p:blipFill>
        <p:spPr>
          <a:xfrm>
            <a:off x="4555400" y="2338278"/>
            <a:ext cx="1937347" cy="1937347"/>
          </a:xfrm>
          <a:prstGeom prst="rect">
            <a:avLst/>
          </a:prstGeom>
          <a:noFill/>
          <a:ln>
            <a:noFill/>
          </a:ln>
        </p:spPr>
      </p:pic>
      <p:pic>
        <p:nvPicPr>
          <p:cNvPr id="413" name="Google Shape;413;p35" descr="a stack of servers with a blue cloud between them (fourni par Tenor)"/>
          <p:cNvPicPr preferRelativeResize="0"/>
          <p:nvPr/>
        </p:nvPicPr>
        <p:blipFill>
          <a:blip r:embed="rId4">
            <a:alphaModFix/>
          </a:blip>
          <a:stretch>
            <a:fillRect/>
          </a:stretch>
        </p:blipFill>
        <p:spPr>
          <a:xfrm>
            <a:off x="9861422" y="2338278"/>
            <a:ext cx="1937347" cy="1937347"/>
          </a:xfrm>
          <a:prstGeom prst="rect">
            <a:avLst/>
          </a:prstGeom>
          <a:noFill/>
          <a:ln>
            <a:noFill/>
          </a:ln>
        </p:spPr>
      </p:pic>
      <p:cxnSp>
        <p:nvCxnSpPr>
          <p:cNvPr id="414" name="Google Shape;414;p35"/>
          <p:cNvCxnSpPr/>
          <p:nvPr/>
        </p:nvCxnSpPr>
        <p:spPr>
          <a:xfrm rot="10800000" flipH="1">
            <a:off x="6492747" y="2589651"/>
            <a:ext cx="3569400" cy="717300"/>
          </a:xfrm>
          <a:prstGeom prst="straightConnector1">
            <a:avLst/>
          </a:prstGeom>
          <a:noFill/>
          <a:ln w="28575" cap="flat" cmpd="sng">
            <a:solidFill>
              <a:srgbClr val="C00000"/>
            </a:solidFill>
            <a:prstDash val="dashDot"/>
            <a:round/>
            <a:headEnd type="none" w="med" len="med"/>
            <a:tailEnd type="stealth" w="med" len="med"/>
          </a:ln>
        </p:spPr>
      </p:cxnSp>
      <p:cxnSp>
        <p:nvCxnSpPr>
          <p:cNvPr id="415" name="Google Shape;415;p35"/>
          <p:cNvCxnSpPr>
            <a:stCxn id="412" idx="3"/>
            <a:endCxn id="413" idx="1"/>
          </p:cNvCxnSpPr>
          <p:nvPr/>
        </p:nvCxnSpPr>
        <p:spPr>
          <a:xfrm>
            <a:off x="6492747" y="3306951"/>
            <a:ext cx="3368700" cy="0"/>
          </a:xfrm>
          <a:prstGeom prst="straightConnector1">
            <a:avLst/>
          </a:prstGeom>
          <a:noFill/>
          <a:ln w="28575" cap="flat" cmpd="sng">
            <a:solidFill>
              <a:srgbClr val="C00000"/>
            </a:solidFill>
            <a:prstDash val="dashDot"/>
            <a:round/>
            <a:headEnd type="none" w="med" len="med"/>
            <a:tailEnd type="stealth" w="med" len="med"/>
          </a:ln>
        </p:spPr>
      </p:cxnSp>
      <p:cxnSp>
        <p:nvCxnSpPr>
          <p:cNvPr id="416" name="Google Shape;416;p35"/>
          <p:cNvCxnSpPr>
            <a:stCxn id="412" idx="3"/>
          </p:cNvCxnSpPr>
          <p:nvPr/>
        </p:nvCxnSpPr>
        <p:spPr>
          <a:xfrm>
            <a:off x="6492747" y="3306951"/>
            <a:ext cx="3410700" cy="869100"/>
          </a:xfrm>
          <a:prstGeom prst="straightConnector1">
            <a:avLst/>
          </a:prstGeom>
          <a:noFill/>
          <a:ln w="28575" cap="flat" cmpd="sng">
            <a:solidFill>
              <a:schemeClr val="accent1"/>
            </a:solidFill>
            <a:prstDash val="dashDot"/>
            <a:round/>
            <a:headEnd type="none" w="med" len="med"/>
            <a:tailEnd type="stealth" w="med" len="med"/>
          </a:ln>
        </p:spPr>
      </p:cxnSp>
      <p:sp>
        <p:nvSpPr>
          <p:cNvPr id="417" name="Google Shape;417;p35"/>
          <p:cNvSpPr txBox="1"/>
          <p:nvPr/>
        </p:nvSpPr>
        <p:spPr>
          <a:xfrm>
            <a:off x="8875750" y="2338275"/>
            <a:ext cx="670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latin typeface="Calibri"/>
                <a:ea typeface="Calibri"/>
                <a:cs typeface="Calibri"/>
                <a:sym typeface="Calibri"/>
              </a:rPr>
              <a:t>Dummy 1</a:t>
            </a:r>
            <a:endParaRPr sz="900" b="1">
              <a:latin typeface="Calibri"/>
              <a:ea typeface="Calibri"/>
              <a:cs typeface="Calibri"/>
              <a:sym typeface="Calibri"/>
            </a:endParaRPr>
          </a:p>
        </p:txBody>
      </p:sp>
      <p:sp>
        <p:nvSpPr>
          <p:cNvPr id="418" name="Google Shape;418;p35"/>
          <p:cNvSpPr txBox="1"/>
          <p:nvPr/>
        </p:nvSpPr>
        <p:spPr>
          <a:xfrm>
            <a:off x="8771050" y="3549050"/>
            <a:ext cx="879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latin typeface="Calibri"/>
                <a:ea typeface="Calibri"/>
                <a:cs typeface="Calibri"/>
                <a:sym typeface="Calibri"/>
              </a:rPr>
              <a:t>Real location</a:t>
            </a:r>
            <a:endParaRPr sz="900" b="1">
              <a:latin typeface="Calibri"/>
              <a:ea typeface="Calibri"/>
              <a:cs typeface="Calibri"/>
              <a:sym typeface="Calibri"/>
            </a:endParaRPr>
          </a:p>
        </p:txBody>
      </p:sp>
      <p:sp>
        <p:nvSpPr>
          <p:cNvPr id="419" name="Google Shape;419;p35"/>
          <p:cNvSpPr txBox="1"/>
          <p:nvPr/>
        </p:nvSpPr>
        <p:spPr>
          <a:xfrm>
            <a:off x="8875750" y="2983850"/>
            <a:ext cx="879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b="1">
                <a:latin typeface="Calibri"/>
                <a:ea typeface="Calibri"/>
                <a:cs typeface="Calibri"/>
                <a:sym typeface="Calibri"/>
              </a:rPr>
              <a:t>Dummy 2</a:t>
            </a:r>
            <a:endParaRPr sz="900" b="1">
              <a:latin typeface="Calibri"/>
              <a:ea typeface="Calibri"/>
              <a:cs typeface="Calibri"/>
              <a:sym typeface="Calibri"/>
            </a:endParaRPr>
          </a:p>
        </p:txBody>
      </p:sp>
      <p:sp>
        <p:nvSpPr>
          <p:cNvPr id="2" name="Google Shape;381;p32">
            <a:extLst>
              <a:ext uri="{FF2B5EF4-FFF2-40B4-BE49-F238E27FC236}">
                <a16:creationId xmlns:a16="http://schemas.microsoft.com/office/drawing/2014/main" id="{4DBBBCEA-7DFA-2425-25C0-423D71891769}"/>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33</a:t>
            </a:fld>
            <a:endParaRPr/>
          </a:p>
        </p:txBody>
      </p:sp>
      <p:sp>
        <p:nvSpPr>
          <p:cNvPr id="4" name="ZoneTexte 3">
            <a:extLst>
              <a:ext uri="{FF2B5EF4-FFF2-40B4-BE49-F238E27FC236}">
                <a16:creationId xmlns:a16="http://schemas.microsoft.com/office/drawing/2014/main" id="{1D0F5DA5-AA0A-1666-2E9F-AD602D2FC057}"/>
              </a:ext>
            </a:extLst>
          </p:cNvPr>
          <p:cNvSpPr txBox="1"/>
          <p:nvPr/>
        </p:nvSpPr>
        <p:spPr>
          <a:xfrm>
            <a:off x="119477" y="5200032"/>
            <a:ext cx="11930561"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Alharthi, R.; </a:t>
            </a:r>
            <a:r>
              <a:rPr lang="en-US" dirty="0" err="1"/>
              <a:t>Aloufi</a:t>
            </a:r>
            <a:r>
              <a:rPr lang="en-US" dirty="0"/>
              <a:t>, E.; </a:t>
            </a:r>
            <a:r>
              <a:rPr lang="en-US" dirty="0" err="1"/>
              <a:t>Alqazzaz</a:t>
            </a:r>
            <a:r>
              <a:rPr lang="en-US" dirty="0"/>
              <a:t>, A.; </a:t>
            </a:r>
            <a:r>
              <a:rPr lang="en-US" dirty="0" err="1"/>
              <a:t>Alrashdi</a:t>
            </a:r>
            <a:r>
              <a:rPr lang="en-US" dirty="0"/>
              <a:t>, I.; </a:t>
            </a:r>
            <a:r>
              <a:rPr lang="en-US" dirty="0" err="1"/>
              <a:t>Zohdy</a:t>
            </a:r>
            <a:r>
              <a:rPr lang="en-US" dirty="0"/>
              <a:t>, M. </a:t>
            </a:r>
            <a:r>
              <a:rPr lang="en-US" dirty="0" err="1"/>
              <a:t>DCentroid</a:t>
            </a:r>
            <a:r>
              <a:rPr lang="en-US" dirty="0"/>
              <a:t>: Location Privacy-Preserving Scheme in Spatial Crowdsourcing. In Proceedings of the 2019 IEEE 9th Annual Computing and Communication Workshop and Conference (CCWC),</a:t>
            </a:r>
          </a:p>
          <a:p>
            <a:endParaRPr lang="en-US" dirty="0"/>
          </a:p>
          <a:p>
            <a:r>
              <a:rPr lang="en-US" dirty="0"/>
              <a:t>Ye, H.; Han, K.; Xu, C.; Xu, J.; Gui, F. Toward location privacy protection in Spatial crowdsourcing. Int. J. </a:t>
            </a:r>
            <a:r>
              <a:rPr lang="en-US" dirty="0" err="1"/>
              <a:t>Distrib</a:t>
            </a:r>
            <a:r>
              <a:rPr lang="en-US" dirty="0"/>
              <a:t>. Sens. </a:t>
            </a:r>
            <a:r>
              <a:rPr lang="en-US" dirty="0" err="1"/>
              <a:t>Netw</a:t>
            </a:r>
            <a:r>
              <a:rPr lang="en-US" dirty="0"/>
              <a:t>. 2019, 15, 1550147719830568. </a:t>
            </a:r>
          </a:p>
        </p:txBody>
      </p:sp>
    </p:spTree>
    <p:extLst>
      <p:ext uri="{BB962C8B-B14F-4D97-AF65-F5344CB8AC3E}">
        <p14:creationId xmlns:p14="http://schemas.microsoft.com/office/powerpoint/2010/main" val="103881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4"/>
          <p:cNvSpPr txBox="1">
            <a:spLocks noGrp="1"/>
          </p:cNvSpPr>
          <p:nvPr>
            <p:ph type="title"/>
          </p:nvPr>
        </p:nvSpPr>
        <p:spPr>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US" sz="2100" b="1">
                <a:solidFill>
                  <a:schemeClr val="dk1"/>
                </a:solidFill>
              </a:rPr>
              <a:t>Spatial cloaking</a:t>
            </a:r>
            <a:endParaRPr sz="2100" b="1">
              <a:solidFill>
                <a:schemeClr val="dk1"/>
              </a:solidFill>
            </a:endParaRPr>
          </a:p>
        </p:txBody>
      </p:sp>
      <p:sp>
        <p:nvSpPr>
          <p:cNvPr id="403" name="Google Shape;403;p34"/>
          <p:cNvSpPr txBox="1">
            <a:spLocks noGrp="1"/>
          </p:cNvSpPr>
          <p:nvPr>
            <p:ph type="body" idx="1"/>
          </p:nvPr>
        </p:nvSpPr>
        <p:spPr>
          <a:xfrm>
            <a:off x="598021" y="1268759"/>
            <a:ext cx="5425979" cy="4896546"/>
          </a:xfrm>
          <a:prstGeom prst="rect">
            <a:avLst/>
          </a:prstGeom>
        </p:spPr>
        <p:txBody>
          <a:bodyPr spcFirstLastPara="1" wrap="square" lIns="45700" tIns="45700" rIns="45700" bIns="45700" anchor="t" anchorCtr="0">
            <a:normAutofit/>
          </a:bodyPr>
          <a:lstStyle/>
          <a:p>
            <a:pPr marL="257175" lvl="0" indent="-257175" algn="l" rtl="0">
              <a:spcBef>
                <a:spcPts val="0"/>
              </a:spcBef>
              <a:spcAft>
                <a:spcPts val="0"/>
              </a:spcAft>
              <a:buClr>
                <a:schemeClr val="dk1"/>
              </a:buClr>
              <a:buSzPts val="2100"/>
              <a:buFont typeface="Arial"/>
              <a:buChar char="•"/>
            </a:pPr>
            <a:r>
              <a:rPr lang="en-US" sz="2100">
                <a:solidFill>
                  <a:schemeClr val="dk1"/>
                </a:solidFill>
                <a:latin typeface="Arial"/>
                <a:ea typeface="Arial"/>
                <a:cs typeface="Arial"/>
                <a:sym typeface="Arial"/>
              </a:rPr>
              <a:t>How it works?</a:t>
            </a:r>
            <a:endParaRPr sz="1400" b="0">
              <a:solidFill>
                <a:schemeClr val="dk1"/>
              </a:solidFill>
              <a:latin typeface="Arial"/>
              <a:ea typeface="Arial"/>
              <a:cs typeface="Arial"/>
              <a:sym typeface="Arial"/>
            </a:endParaRPr>
          </a:p>
          <a:p>
            <a:pPr marL="0" lvl="0" indent="0" algn="l" rtl="0">
              <a:lnSpc>
                <a:spcPct val="115000"/>
              </a:lnSpc>
              <a:spcBef>
                <a:spcPts val="1200"/>
              </a:spcBef>
              <a:spcAft>
                <a:spcPts val="0"/>
              </a:spcAft>
              <a:buNone/>
            </a:pPr>
            <a:r>
              <a:rPr lang="en-US" sz="1633" b="0">
                <a:solidFill>
                  <a:schemeClr val="dk1"/>
                </a:solidFill>
              </a:rPr>
              <a:t>Hide the user’s exact location by reporting a larger, less precise area.</a:t>
            </a:r>
            <a:endParaRPr sz="1633" b="0">
              <a:solidFill>
                <a:schemeClr val="dk1"/>
              </a:solidFill>
            </a:endParaRPr>
          </a:p>
          <a:p>
            <a:pPr marL="0" lvl="0" indent="0" algn="l" rtl="0">
              <a:lnSpc>
                <a:spcPct val="115000"/>
              </a:lnSpc>
              <a:spcBef>
                <a:spcPts val="1200"/>
              </a:spcBef>
              <a:spcAft>
                <a:spcPts val="0"/>
              </a:spcAft>
              <a:buNone/>
            </a:pPr>
            <a:r>
              <a:rPr lang="en-US" sz="1400">
                <a:solidFill>
                  <a:schemeClr val="dk1"/>
                </a:solidFill>
              </a:rPr>
              <a:t>Technique :</a:t>
            </a:r>
            <a:endParaRPr sz="1400">
              <a:solidFill>
                <a:schemeClr val="dk1"/>
              </a:solidFill>
            </a:endParaRPr>
          </a:p>
          <a:p>
            <a:pPr marL="457200" lvl="0" indent="-317500" algn="l" rtl="0">
              <a:lnSpc>
                <a:spcPct val="115000"/>
              </a:lnSpc>
              <a:spcBef>
                <a:spcPts val="1200"/>
              </a:spcBef>
              <a:spcAft>
                <a:spcPts val="0"/>
              </a:spcAft>
              <a:buClr>
                <a:schemeClr val="dk1"/>
              </a:buClr>
              <a:buSzPts val="1400"/>
              <a:buFont typeface="Arial"/>
              <a:buChar char="●"/>
            </a:pPr>
            <a:r>
              <a:rPr lang="en-US" sz="1400" b="0">
                <a:solidFill>
                  <a:schemeClr val="dk1"/>
                </a:solidFill>
              </a:rPr>
              <a:t>Replace exact point with a </a:t>
            </a:r>
            <a:r>
              <a:rPr lang="en-US" sz="1400">
                <a:solidFill>
                  <a:schemeClr val="dk1"/>
                </a:solidFill>
              </a:rPr>
              <a:t>blurred area</a:t>
            </a:r>
            <a:r>
              <a:rPr lang="en-US" sz="1400" b="0">
                <a:solidFill>
                  <a:schemeClr val="dk1"/>
                </a:solidFill>
              </a:rPr>
              <a:t> (e.g., 1 km² square)</a:t>
            </a:r>
            <a:endParaRPr sz="1400" b="0">
              <a:solidFill>
                <a:srgbClr val="188038"/>
              </a:solidFill>
            </a:endParaRPr>
          </a:p>
          <a:p>
            <a:pPr marL="457200" lvl="0" indent="-317500" algn="l" rtl="0">
              <a:lnSpc>
                <a:spcPct val="115000"/>
              </a:lnSpc>
              <a:spcBef>
                <a:spcPts val="0"/>
              </a:spcBef>
              <a:spcAft>
                <a:spcPts val="0"/>
              </a:spcAft>
              <a:buClr>
                <a:schemeClr val="dk1"/>
              </a:buClr>
              <a:buSzPts val="1400"/>
              <a:buFont typeface="Calibri"/>
              <a:buChar char="●"/>
            </a:pPr>
            <a:r>
              <a:rPr lang="en-US" sz="1400" b="0">
                <a:solidFill>
                  <a:schemeClr val="dk1"/>
                </a:solidFill>
              </a:rPr>
              <a:t>The system hides the user's exact location inside this region</a:t>
            </a:r>
            <a:endParaRPr sz="1933" b="0">
              <a:solidFill>
                <a:schemeClr val="dk1"/>
              </a:solidFill>
            </a:endParaRPr>
          </a:p>
        </p:txBody>
      </p:sp>
      <p:cxnSp>
        <p:nvCxnSpPr>
          <p:cNvPr id="404" name="Google Shape;404;p34"/>
          <p:cNvCxnSpPr/>
          <p:nvPr/>
        </p:nvCxnSpPr>
        <p:spPr>
          <a:xfrm flipH="1">
            <a:off x="6081600" y="1442700"/>
            <a:ext cx="28800" cy="3699300"/>
          </a:xfrm>
          <a:prstGeom prst="straightConnector1">
            <a:avLst/>
          </a:prstGeom>
          <a:noFill/>
          <a:ln w="28575" cap="flat" cmpd="sng">
            <a:solidFill>
              <a:schemeClr val="dk1"/>
            </a:solidFill>
            <a:prstDash val="dot"/>
            <a:round/>
            <a:headEnd type="none" w="med" len="med"/>
            <a:tailEnd type="none" w="med" len="med"/>
          </a:ln>
        </p:spPr>
      </p:cxnSp>
      <p:pic>
        <p:nvPicPr>
          <p:cNvPr id="405" name="Google Shape;405;p34" title="ChatGPT Image May 5, 2025, 03_06_07 PM.png"/>
          <p:cNvPicPr preferRelativeResize="0"/>
          <p:nvPr/>
        </p:nvPicPr>
        <p:blipFill>
          <a:blip r:embed="rId3">
            <a:alphaModFix/>
          </a:blip>
          <a:stretch>
            <a:fillRect/>
          </a:stretch>
        </p:blipFill>
        <p:spPr>
          <a:xfrm>
            <a:off x="7570150" y="1752900"/>
            <a:ext cx="3230674" cy="3230674"/>
          </a:xfrm>
          <a:prstGeom prst="rect">
            <a:avLst/>
          </a:prstGeom>
          <a:noFill/>
          <a:ln>
            <a:noFill/>
          </a:ln>
        </p:spPr>
      </p:pic>
      <p:sp>
        <p:nvSpPr>
          <p:cNvPr id="2" name="Google Shape;381;p32">
            <a:extLst>
              <a:ext uri="{FF2B5EF4-FFF2-40B4-BE49-F238E27FC236}">
                <a16:creationId xmlns:a16="http://schemas.microsoft.com/office/drawing/2014/main" id="{6B187F84-3098-DBAE-4421-42DFDF433DC7}"/>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34</a:t>
            </a:fld>
            <a:endParaRPr/>
          </a:p>
        </p:txBody>
      </p:sp>
      <p:sp>
        <p:nvSpPr>
          <p:cNvPr id="4" name="ZoneTexte 3">
            <a:extLst>
              <a:ext uri="{FF2B5EF4-FFF2-40B4-BE49-F238E27FC236}">
                <a16:creationId xmlns:a16="http://schemas.microsoft.com/office/drawing/2014/main" id="{48DC5A80-8526-CB68-0361-DB929561B26A}"/>
              </a:ext>
            </a:extLst>
          </p:cNvPr>
          <p:cNvSpPr txBox="1"/>
          <p:nvPr/>
        </p:nvSpPr>
        <p:spPr>
          <a:xfrm>
            <a:off x="100208" y="5486378"/>
            <a:ext cx="11976592"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Zhu, B.; Zhu, S.; Liu, X.; Zhong, Y.; Wu, H. A novel location privacy preserving scheme for spatial crowdsourcing. In Proceedings of the 2016 6th International Conference on Electronics Information and Emergency Communication (ICEIEC), Beijing, China, 2016, pp. 34-37</a:t>
            </a:r>
            <a:endParaRPr lang="fr-FR" dirty="0"/>
          </a:p>
        </p:txBody>
      </p:sp>
    </p:spTree>
    <p:extLst>
      <p:ext uri="{BB962C8B-B14F-4D97-AF65-F5344CB8AC3E}">
        <p14:creationId xmlns:p14="http://schemas.microsoft.com/office/powerpoint/2010/main" val="355807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3"/>
          <p:cNvSpPr txBox="1">
            <a:spLocks noGrp="1"/>
          </p:cNvSpPr>
          <p:nvPr>
            <p:ph type="title"/>
          </p:nvPr>
        </p:nvSpPr>
        <p:spPr>
          <a:prstGeom prst="rect">
            <a:avLst/>
          </a:prstGeom>
        </p:spPr>
        <p:txBody>
          <a:bodyPr spcFirstLastPara="1" wrap="square" lIns="45700" tIns="45700" rIns="45700" bIns="45700" anchor="ctr" anchorCtr="0">
            <a:normAutofit fontScale="90000"/>
          </a:bodyPr>
          <a:lstStyle/>
          <a:p>
            <a:pPr marL="0" lvl="0" indent="0" algn="l" rtl="0">
              <a:lnSpc>
                <a:spcPct val="115000"/>
              </a:lnSpc>
              <a:spcBef>
                <a:spcPts val="1200"/>
              </a:spcBef>
              <a:spcAft>
                <a:spcPts val="200"/>
              </a:spcAft>
              <a:buNone/>
            </a:pPr>
            <a:r>
              <a:rPr lang="en-US" sz="1800" b="1" dirty="0">
                <a:solidFill>
                  <a:schemeClr val="dk1"/>
                </a:solidFill>
              </a:rPr>
              <a:t>Spatial k-Anonymity</a:t>
            </a:r>
            <a:endParaRPr sz="2200" b="1" dirty="0">
              <a:solidFill>
                <a:schemeClr val="dk1"/>
              </a:solidFill>
            </a:endParaRPr>
          </a:p>
        </p:txBody>
      </p:sp>
      <p:sp>
        <p:nvSpPr>
          <p:cNvPr id="395" name="Google Shape;395;p33"/>
          <p:cNvSpPr txBox="1">
            <a:spLocks noGrp="1"/>
          </p:cNvSpPr>
          <p:nvPr>
            <p:ph type="body" idx="1"/>
          </p:nvPr>
        </p:nvSpPr>
        <p:spPr>
          <a:xfrm>
            <a:off x="598022" y="1268759"/>
            <a:ext cx="5359434" cy="4896546"/>
          </a:xfrm>
          <a:prstGeom prst="rect">
            <a:avLst/>
          </a:prstGeom>
        </p:spPr>
        <p:txBody>
          <a:bodyPr spcFirstLastPara="1" wrap="square" lIns="45700" tIns="45700" rIns="45700" bIns="45700" anchor="t" anchorCtr="0">
            <a:normAutofit/>
          </a:bodyPr>
          <a:lstStyle/>
          <a:p>
            <a:pPr marL="257175" lvl="0" indent="-257175" algn="l" rtl="0">
              <a:spcBef>
                <a:spcPts val="0"/>
              </a:spcBef>
              <a:spcAft>
                <a:spcPts val="0"/>
              </a:spcAft>
              <a:buClr>
                <a:schemeClr val="dk1"/>
              </a:buClr>
              <a:buSzPts val="2100"/>
              <a:buFont typeface="Arial"/>
              <a:buChar char="•"/>
            </a:pPr>
            <a:r>
              <a:rPr lang="en-US" sz="2100">
                <a:solidFill>
                  <a:schemeClr val="dk1"/>
                </a:solidFill>
                <a:latin typeface="Arial"/>
                <a:ea typeface="Arial"/>
                <a:cs typeface="Arial"/>
                <a:sym typeface="Arial"/>
              </a:rPr>
              <a:t>How it works?</a:t>
            </a:r>
            <a:endParaRPr sz="1400" b="0">
              <a:solidFill>
                <a:schemeClr val="dk1"/>
              </a:solidFill>
              <a:latin typeface="Arial"/>
              <a:ea typeface="Arial"/>
              <a:cs typeface="Arial"/>
              <a:sym typeface="Arial"/>
            </a:endParaRPr>
          </a:p>
          <a:p>
            <a:pPr marL="0" lvl="0" indent="0" algn="l" rtl="0">
              <a:lnSpc>
                <a:spcPct val="115000"/>
              </a:lnSpc>
              <a:spcBef>
                <a:spcPts val="1200"/>
              </a:spcBef>
              <a:spcAft>
                <a:spcPts val="0"/>
              </a:spcAft>
              <a:buNone/>
            </a:pPr>
            <a:r>
              <a:rPr lang="en-US" sz="1600" b="0">
                <a:solidFill>
                  <a:schemeClr val="dk1"/>
                </a:solidFill>
              </a:rPr>
              <a:t>Hide the user’s exact location by reporting a region that contains at least </a:t>
            </a:r>
            <a:r>
              <a:rPr lang="en-US" sz="1600" b="0" i="1">
                <a:solidFill>
                  <a:schemeClr val="dk1"/>
                </a:solidFill>
              </a:rPr>
              <a:t>k</a:t>
            </a:r>
            <a:r>
              <a:rPr lang="en-US" sz="1600" b="0">
                <a:solidFill>
                  <a:schemeClr val="dk1"/>
                </a:solidFill>
              </a:rPr>
              <a:t> users, making the user indistinguishable within a crowd</a:t>
            </a:r>
            <a:endParaRPr sz="1600" b="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1400">
                <a:solidFill>
                  <a:schemeClr val="dk1"/>
                </a:solidFill>
              </a:rPr>
              <a:t>Technique :</a:t>
            </a:r>
            <a:endParaRPr sz="1400">
              <a:solidFill>
                <a:schemeClr val="dk1"/>
              </a:solidFill>
            </a:endParaRPr>
          </a:p>
          <a:p>
            <a:pPr marL="457200" lvl="0" indent="-317500" algn="l" rtl="0">
              <a:lnSpc>
                <a:spcPct val="115000"/>
              </a:lnSpc>
              <a:spcBef>
                <a:spcPts val="1200"/>
              </a:spcBef>
              <a:spcAft>
                <a:spcPts val="0"/>
              </a:spcAft>
              <a:buClr>
                <a:schemeClr val="dk1"/>
              </a:buClr>
              <a:buSzPts val="1400"/>
              <a:buFont typeface="Arial"/>
              <a:buChar char="●"/>
            </a:pPr>
            <a:r>
              <a:rPr lang="en-US" sz="1400" b="0">
                <a:solidFill>
                  <a:schemeClr val="dk1"/>
                </a:solidFill>
              </a:rPr>
              <a:t>Ensure the area contains at least k users (e.g., k = 5)</a:t>
            </a:r>
            <a:endParaRPr sz="1400" b="0">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US" sz="1400" b="0">
                <a:solidFill>
                  <a:schemeClr val="dk1"/>
                </a:solidFill>
              </a:rPr>
              <a:t>If not, enlarge the region until the minimum is met</a:t>
            </a:r>
            <a:endParaRPr sz="1400" b="0">
              <a:solidFill>
                <a:schemeClr val="dk1"/>
              </a:solidFill>
            </a:endParaRPr>
          </a:p>
          <a:p>
            <a:pPr marL="457200" lvl="0" indent="-317500" algn="l" rtl="0">
              <a:lnSpc>
                <a:spcPct val="115000"/>
              </a:lnSpc>
              <a:spcBef>
                <a:spcPts val="0"/>
              </a:spcBef>
              <a:spcAft>
                <a:spcPts val="0"/>
              </a:spcAft>
              <a:buClr>
                <a:schemeClr val="dk1"/>
              </a:buClr>
              <a:buSzPts val="1400"/>
              <a:buFont typeface="Arial"/>
              <a:buChar char="●"/>
            </a:pPr>
            <a:r>
              <a:rPr lang="en-US" sz="1400" b="0">
                <a:solidFill>
                  <a:schemeClr val="dk1"/>
                </a:solidFill>
              </a:rPr>
              <a:t>The user becomes indistinguishable among others</a:t>
            </a:r>
            <a:endParaRPr sz="1633" b="0">
              <a:solidFill>
                <a:schemeClr val="dk1"/>
              </a:solidFill>
            </a:endParaRPr>
          </a:p>
        </p:txBody>
      </p:sp>
      <p:cxnSp>
        <p:nvCxnSpPr>
          <p:cNvPr id="396" name="Google Shape;396;p33"/>
          <p:cNvCxnSpPr>
            <a:cxnSpLocks/>
          </p:cNvCxnSpPr>
          <p:nvPr/>
        </p:nvCxnSpPr>
        <p:spPr>
          <a:xfrm>
            <a:off x="6333950" y="1579350"/>
            <a:ext cx="0" cy="3297225"/>
          </a:xfrm>
          <a:prstGeom prst="straightConnector1">
            <a:avLst/>
          </a:prstGeom>
          <a:noFill/>
          <a:ln w="28575" cap="flat" cmpd="sng">
            <a:solidFill>
              <a:schemeClr val="dk1"/>
            </a:solidFill>
            <a:prstDash val="dot"/>
            <a:round/>
            <a:headEnd type="none" w="med" len="med"/>
            <a:tailEnd type="none" w="med" len="med"/>
          </a:ln>
        </p:spPr>
      </p:cxnSp>
      <p:pic>
        <p:nvPicPr>
          <p:cNvPr id="397" name="Google Shape;397;p33" title="ChatGPT Image May 5, 2025, 03_09_29 PM.png"/>
          <p:cNvPicPr preferRelativeResize="0"/>
          <p:nvPr/>
        </p:nvPicPr>
        <p:blipFill>
          <a:blip r:embed="rId3">
            <a:alphaModFix/>
          </a:blip>
          <a:stretch>
            <a:fillRect/>
          </a:stretch>
        </p:blipFill>
        <p:spPr>
          <a:xfrm>
            <a:off x="7570155" y="1521852"/>
            <a:ext cx="3363351" cy="3363351"/>
          </a:xfrm>
          <a:prstGeom prst="rect">
            <a:avLst/>
          </a:prstGeom>
          <a:noFill/>
          <a:ln>
            <a:noFill/>
          </a:ln>
        </p:spPr>
      </p:pic>
      <p:sp>
        <p:nvSpPr>
          <p:cNvPr id="2" name="Google Shape;381;p32">
            <a:extLst>
              <a:ext uri="{FF2B5EF4-FFF2-40B4-BE49-F238E27FC236}">
                <a16:creationId xmlns:a16="http://schemas.microsoft.com/office/drawing/2014/main" id="{6B132676-0FAE-6F9C-C34C-3545920C8AC7}"/>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35</a:t>
            </a:fld>
            <a:endParaRPr/>
          </a:p>
        </p:txBody>
      </p:sp>
      <p:sp>
        <p:nvSpPr>
          <p:cNvPr id="4" name="ZoneTexte 3">
            <a:extLst>
              <a:ext uri="{FF2B5EF4-FFF2-40B4-BE49-F238E27FC236}">
                <a16:creationId xmlns:a16="http://schemas.microsoft.com/office/drawing/2014/main" id="{CB8A1F78-EF17-4D63-8855-EBF59C80E84F}"/>
              </a:ext>
            </a:extLst>
          </p:cNvPr>
          <p:cNvSpPr txBox="1"/>
          <p:nvPr/>
        </p:nvSpPr>
        <p:spPr>
          <a:xfrm>
            <a:off x="39640" y="5421356"/>
            <a:ext cx="12114782"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Wang, Y.; Cai, Z.; Tong, X.; Gao, Y.; Yin, G. Truthful incentive mechanism with location privacy-preserving for mobile crowdsourcing systems. </a:t>
            </a:r>
            <a:r>
              <a:rPr lang="en-US" dirty="0" err="1"/>
              <a:t>Comput</a:t>
            </a:r>
            <a:r>
              <a:rPr lang="en-US" dirty="0"/>
              <a:t>. </a:t>
            </a:r>
            <a:r>
              <a:rPr lang="en-US" dirty="0" err="1"/>
              <a:t>Netw</a:t>
            </a:r>
            <a:r>
              <a:rPr lang="en-US" dirty="0"/>
              <a:t>. 2018, 135, 32–43.</a:t>
            </a:r>
          </a:p>
          <a:p>
            <a:r>
              <a:rPr lang="en-US" dirty="0"/>
              <a:t>Wang, X.; Liu, Z.; Tian, X.; Gan, X.; Guan, Y.; Wang, X. Incentivizing crowdsensing with location-privacy preserving. IEEE Trans. </a:t>
            </a:r>
            <a:r>
              <a:rPr lang="en-US" dirty="0" err="1"/>
              <a:t>Wirel</a:t>
            </a:r>
            <a:r>
              <a:rPr lang="en-US" dirty="0"/>
              <a:t>. Commun. 2017, 16, 6940–6952.</a:t>
            </a:r>
          </a:p>
        </p:txBody>
      </p:sp>
    </p:spTree>
    <p:extLst>
      <p:ext uri="{BB962C8B-B14F-4D97-AF65-F5344CB8AC3E}">
        <p14:creationId xmlns:p14="http://schemas.microsoft.com/office/powerpoint/2010/main" val="980227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6"/>
          <p:cNvSpPr txBox="1">
            <a:spLocks noGrp="1"/>
          </p:cNvSpPr>
          <p:nvPr>
            <p:ph type="title"/>
          </p:nvPr>
        </p:nvSpPr>
        <p:spPr>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US" sz="2100" b="1">
                <a:solidFill>
                  <a:schemeClr val="dk1"/>
                </a:solidFill>
              </a:rPr>
              <a:t>Differential privacy</a:t>
            </a:r>
            <a:endParaRPr sz="3900"/>
          </a:p>
        </p:txBody>
      </p:sp>
      <p:sp>
        <p:nvSpPr>
          <p:cNvPr id="432" name="Google Shape;432;p36"/>
          <p:cNvSpPr txBox="1">
            <a:spLocks noGrp="1"/>
          </p:cNvSpPr>
          <p:nvPr>
            <p:ph type="body" idx="1"/>
          </p:nvPr>
        </p:nvSpPr>
        <p:spPr>
          <a:prstGeom prst="rect">
            <a:avLst/>
          </a:prstGeom>
        </p:spPr>
        <p:txBody>
          <a:bodyPr spcFirstLastPara="1" wrap="square" lIns="45700" tIns="45700" rIns="45700" bIns="45700" anchor="t" anchorCtr="0">
            <a:normAutofit/>
          </a:bodyPr>
          <a:lstStyle/>
          <a:p>
            <a:pPr marL="257175" lvl="0" indent="-257175" algn="l" rtl="0">
              <a:spcBef>
                <a:spcPts val="0"/>
              </a:spcBef>
              <a:spcAft>
                <a:spcPts val="0"/>
              </a:spcAft>
              <a:buClr>
                <a:schemeClr val="dk1"/>
              </a:buClr>
              <a:buSzPts val="2100"/>
              <a:buFont typeface="Arial"/>
              <a:buChar char="•"/>
            </a:pPr>
            <a:r>
              <a:rPr lang="en-US" sz="2100" dirty="0">
                <a:solidFill>
                  <a:schemeClr val="dk1"/>
                </a:solidFill>
                <a:latin typeface="Arial"/>
                <a:ea typeface="Arial"/>
                <a:cs typeface="Arial"/>
                <a:sym typeface="Arial"/>
              </a:rPr>
              <a:t>How it works?</a:t>
            </a:r>
            <a:endParaRPr sz="1400" b="0" dirty="0">
              <a:solidFill>
                <a:schemeClr val="dk1"/>
              </a:solidFill>
              <a:latin typeface="Arial"/>
              <a:ea typeface="Arial"/>
              <a:cs typeface="Arial"/>
              <a:sym typeface="Arial"/>
            </a:endParaRPr>
          </a:p>
          <a:p>
            <a:pPr marL="0" lvl="0" indent="0" algn="l" rtl="0">
              <a:lnSpc>
                <a:spcPct val="115000"/>
              </a:lnSpc>
              <a:spcBef>
                <a:spcPts val="1200"/>
              </a:spcBef>
              <a:spcAft>
                <a:spcPts val="0"/>
              </a:spcAft>
              <a:buNone/>
            </a:pPr>
            <a:r>
              <a:rPr lang="en-US" sz="1433" b="0" dirty="0">
                <a:solidFill>
                  <a:schemeClr val="dk1"/>
                </a:solidFill>
              </a:rPr>
              <a:t>Obfuscate a user's exact location while preserving statistical utility</a:t>
            </a:r>
            <a:endParaRPr sz="1433" b="0" dirty="0">
              <a:solidFill>
                <a:schemeClr val="dk1"/>
              </a:solidFill>
            </a:endParaRPr>
          </a:p>
          <a:p>
            <a:pPr marL="0" lvl="0" indent="0" algn="l" rtl="0">
              <a:lnSpc>
                <a:spcPct val="115000"/>
              </a:lnSpc>
              <a:spcBef>
                <a:spcPts val="1200"/>
              </a:spcBef>
              <a:spcAft>
                <a:spcPts val="0"/>
              </a:spcAft>
              <a:buNone/>
            </a:pPr>
            <a:r>
              <a:rPr lang="en-US" sz="1433" b="0" dirty="0">
                <a:solidFill>
                  <a:schemeClr val="dk1"/>
                </a:solidFill>
              </a:rPr>
              <a:t>Example: </a:t>
            </a:r>
            <a:endParaRPr sz="1433" b="0" dirty="0">
              <a:solidFill>
                <a:schemeClr val="dk1"/>
              </a:solidFill>
            </a:endParaRPr>
          </a:p>
          <a:p>
            <a:pPr marL="457200" lvl="0" indent="-306942" algn="l" rtl="0">
              <a:spcBef>
                <a:spcPts val="1200"/>
              </a:spcBef>
              <a:spcAft>
                <a:spcPts val="0"/>
              </a:spcAft>
              <a:buClr>
                <a:schemeClr val="dk1"/>
              </a:buClr>
              <a:buSzPts val="1234"/>
              <a:buChar char="•"/>
            </a:pPr>
            <a:r>
              <a:rPr lang="en-US" sz="1233" dirty="0">
                <a:solidFill>
                  <a:schemeClr val="dk1"/>
                </a:solidFill>
              </a:rPr>
              <a:t>Real Location Detected</a:t>
            </a:r>
            <a:br>
              <a:rPr lang="en-US" sz="1233" dirty="0">
                <a:solidFill>
                  <a:schemeClr val="dk1"/>
                </a:solidFill>
              </a:rPr>
            </a:br>
            <a:r>
              <a:rPr lang="en-US" sz="1233" b="0" dirty="0">
                <a:solidFill>
                  <a:schemeClr val="dk1"/>
                </a:solidFill>
              </a:rPr>
              <a:t> → (48.8566, 2.3522) </a:t>
            </a:r>
            <a:endParaRPr sz="1233" b="0" dirty="0">
              <a:solidFill>
                <a:schemeClr val="dk1"/>
              </a:solidFill>
            </a:endParaRPr>
          </a:p>
          <a:p>
            <a:pPr marL="457200" lvl="0" indent="-306942" algn="l" rtl="0">
              <a:spcBef>
                <a:spcPts val="0"/>
              </a:spcBef>
              <a:spcAft>
                <a:spcPts val="0"/>
              </a:spcAft>
              <a:buClr>
                <a:schemeClr val="dk1"/>
              </a:buClr>
              <a:buSzPts val="1234"/>
              <a:buChar char="•"/>
            </a:pPr>
            <a:r>
              <a:rPr lang="en-US" sz="1233" dirty="0">
                <a:solidFill>
                  <a:schemeClr val="dk1"/>
                </a:solidFill>
              </a:rPr>
              <a:t>Add (Laplace) Noise</a:t>
            </a:r>
            <a:br>
              <a:rPr lang="en-US" sz="1233" dirty="0">
                <a:solidFill>
                  <a:schemeClr val="dk1"/>
                </a:solidFill>
              </a:rPr>
            </a:br>
            <a:r>
              <a:rPr lang="en-US" sz="1233" b="0" dirty="0">
                <a:solidFill>
                  <a:schemeClr val="dk1"/>
                </a:solidFill>
              </a:rPr>
              <a:t> → New location = real location + random noise</a:t>
            </a:r>
            <a:br>
              <a:rPr lang="en-US" sz="1233" b="0" dirty="0">
                <a:solidFill>
                  <a:schemeClr val="dk1"/>
                </a:solidFill>
              </a:rPr>
            </a:br>
            <a:br>
              <a:rPr lang="en-US" sz="1233" b="0" dirty="0">
                <a:solidFill>
                  <a:schemeClr val="dk1"/>
                </a:solidFill>
              </a:rPr>
            </a:br>
            <a:r>
              <a:rPr lang="en-US" sz="1233" b="0" dirty="0">
                <a:solidFill>
                  <a:schemeClr val="dk1"/>
                </a:solidFill>
              </a:rPr>
              <a:t> </a:t>
            </a:r>
            <a:r>
              <a:rPr lang="en-US" sz="1233" b="0" dirty="0" err="1">
                <a:solidFill>
                  <a:schemeClr val="dk1"/>
                </a:solidFill>
              </a:rPr>
              <a:t>lat</a:t>
            </a:r>
            <a:r>
              <a:rPr lang="en-US" sz="1233" b="0" dirty="0">
                <a:solidFill>
                  <a:schemeClr val="dk1"/>
                </a:solidFill>
              </a:rPr>
              <a:t>: 48.8566 + </a:t>
            </a:r>
            <a:r>
              <a:rPr lang="en-US" sz="1233" b="0" dirty="0" err="1">
                <a:solidFill>
                  <a:schemeClr val="dk1"/>
                </a:solidFill>
              </a:rPr>
              <a:t>η</a:t>
            </a:r>
            <a:r>
              <a:rPr lang="en-US" sz="1233" b="0" dirty="0">
                <a:solidFill>
                  <a:schemeClr val="dk1"/>
                </a:solidFill>
              </a:rPr>
              <a:t>₁, </a:t>
            </a:r>
            <a:r>
              <a:rPr lang="en-US" sz="1233" b="0" dirty="0" err="1">
                <a:solidFill>
                  <a:schemeClr val="dk1"/>
                </a:solidFill>
              </a:rPr>
              <a:t>lon</a:t>
            </a:r>
            <a:r>
              <a:rPr lang="en-US" sz="1233" b="0" dirty="0">
                <a:solidFill>
                  <a:schemeClr val="dk1"/>
                </a:solidFill>
              </a:rPr>
              <a:t>: 2.3522 + </a:t>
            </a:r>
            <a:r>
              <a:rPr lang="en-US" sz="1233" b="0" dirty="0" err="1">
                <a:solidFill>
                  <a:schemeClr val="dk1"/>
                </a:solidFill>
              </a:rPr>
              <a:t>η</a:t>
            </a:r>
            <a:r>
              <a:rPr lang="en-US" sz="1233" b="0" dirty="0">
                <a:solidFill>
                  <a:schemeClr val="dk1"/>
                </a:solidFill>
              </a:rPr>
              <a:t>₂</a:t>
            </a:r>
            <a:br>
              <a:rPr lang="en-US" sz="1233" b="0" dirty="0">
                <a:solidFill>
                  <a:schemeClr val="dk1"/>
                </a:solidFill>
              </a:rPr>
            </a:br>
            <a:r>
              <a:rPr lang="en-US" sz="1233" b="0" dirty="0">
                <a:solidFill>
                  <a:schemeClr val="dk1"/>
                </a:solidFill>
              </a:rPr>
              <a:t> </a:t>
            </a:r>
            <a:r>
              <a:rPr lang="en-US" sz="1233" b="0" i="1" dirty="0">
                <a:solidFill>
                  <a:schemeClr val="dk1"/>
                </a:solidFill>
              </a:rPr>
              <a:t>(</a:t>
            </a:r>
            <a:r>
              <a:rPr lang="en-US" sz="1233" b="0" i="1" dirty="0" err="1">
                <a:solidFill>
                  <a:schemeClr val="dk1"/>
                </a:solidFill>
              </a:rPr>
              <a:t>η</a:t>
            </a:r>
            <a:r>
              <a:rPr lang="en-US" sz="1233" b="0" i="1" dirty="0">
                <a:solidFill>
                  <a:schemeClr val="dk1"/>
                </a:solidFill>
              </a:rPr>
              <a:t>₁, </a:t>
            </a:r>
            <a:r>
              <a:rPr lang="en-US" sz="1233" b="0" i="1" dirty="0" err="1">
                <a:solidFill>
                  <a:schemeClr val="dk1"/>
                </a:solidFill>
              </a:rPr>
              <a:t>η</a:t>
            </a:r>
            <a:r>
              <a:rPr lang="en-US" sz="1233" b="0" i="1" dirty="0">
                <a:solidFill>
                  <a:schemeClr val="dk1"/>
                </a:solidFill>
              </a:rPr>
              <a:t>₂ drawn from Laplace distribution)</a:t>
            </a:r>
            <a:br>
              <a:rPr lang="en-US" sz="1233" b="0" i="1" dirty="0">
                <a:solidFill>
                  <a:schemeClr val="dk1"/>
                </a:solidFill>
              </a:rPr>
            </a:br>
            <a:endParaRPr sz="1233" b="0" i="1" dirty="0">
              <a:solidFill>
                <a:schemeClr val="dk1"/>
              </a:solidFill>
            </a:endParaRPr>
          </a:p>
          <a:p>
            <a:pPr marL="457200" lvl="0" indent="-306942" algn="l" rtl="0">
              <a:spcBef>
                <a:spcPts val="0"/>
              </a:spcBef>
              <a:spcAft>
                <a:spcPts val="0"/>
              </a:spcAft>
              <a:buClr>
                <a:schemeClr val="dk1"/>
              </a:buClr>
              <a:buSzPts val="1234"/>
              <a:buChar char="•"/>
            </a:pPr>
            <a:r>
              <a:rPr lang="en-US" sz="1233" dirty="0">
                <a:solidFill>
                  <a:schemeClr val="dk1"/>
                </a:solidFill>
              </a:rPr>
              <a:t>Send Noisy Location</a:t>
            </a:r>
            <a:br>
              <a:rPr lang="en-US" sz="1233" dirty="0">
                <a:solidFill>
                  <a:schemeClr val="dk1"/>
                </a:solidFill>
              </a:rPr>
            </a:br>
            <a:r>
              <a:rPr lang="en-US" sz="1233" b="0" dirty="0">
                <a:solidFill>
                  <a:schemeClr val="dk1"/>
                </a:solidFill>
              </a:rPr>
              <a:t> → e.g., (48.8589, 2.3498)</a:t>
            </a:r>
            <a:br>
              <a:rPr lang="en-US" sz="1233" b="0" dirty="0">
                <a:solidFill>
                  <a:schemeClr val="dk1"/>
                </a:solidFill>
              </a:rPr>
            </a:br>
            <a:r>
              <a:rPr lang="en-US" sz="1233" b="0" dirty="0">
                <a:solidFill>
                  <a:schemeClr val="dk1"/>
                </a:solidFill>
              </a:rPr>
              <a:t> → Close enough for aggregate stats, but hides identity</a:t>
            </a:r>
            <a:br>
              <a:rPr lang="en-US" sz="1233" b="0" dirty="0">
                <a:solidFill>
                  <a:schemeClr val="dk1"/>
                </a:solidFill>
              </a:rPr>
            </a:br>
            <a:endParaRPr sz="1233" b="0" dirty="0">
              <a:solidFill>
                <a:schemeClr val="dk1"/>
              </a:solidFill>
            </a:endParaRPr>
          </a:p>
          <a:p>
            <a:pPr marL="457200" lvl="0" indent="-306942" algn="l" rtl="0">
              <a:spcBef>
                <a:spcPts val="0"/>
              </a:spcBef>
              <a:spcAft>
                <a:spcPts val="0"/>
              </a:spcAft>
              <a:buClr>
                <a:schemeClr val="dk1"/>
              </a:buClr>
              <a:buSzPts val="1234"/>
              <a:buChar char="•"/>
            </a:pPr>
            <a:r>
              <a:rPr lang="en-US" sz="1233" dirty="0">
                <a:solidFill>
                  <a:schemeClr val="dk1"/>
                </a:solidFill>
              </a:rPr>
              <a:t>Guarantee (</a:t>
            </a:r>
            <a:r>
              <a:rPr lang="en-US" sz="1233" dirty="0" err="1">
                <a:solidFill>
                  <a:schemeClr val="dk1"/>
                </a:solidFill>
              </a:rPr>
              <a:t>ε</a:t>
            </a:r>
            <a:r>
              <a:rPr lang="en-US" sz="1233" dirty="0">
                <a:solidFill>
                  <a:schemeClr val="dk1"/>
                </a:solidFill>
              </a:rPr>
              <a:t>-DP)</a:t>
            </a:r>
            <a:br>
              <a:rPr lang="en-US" sz="1233" dirty="0">
                <a:solidFill>
                  <a:schemeClr val="dk1"/>
                </a:solidFill>
              </a:rPr>
            </a:br>
            <a:r>
              <a:rPr lang="en-US" sz="1233" b="0" dirty="0">
                <a:solidFill>
                  <a:schemeClr val="dk1"/>
                </a:solidFill>
              </a:rPr>
              <a:t> → Even with auxiliary info, adversary can't confidently infer true location</a:t>
            </a:r>
            <a:endParaRPr sz="1800" b="0" dirty="0">
              <a:solidFill>
                <a:schemeClr val="dk1"/>
              </a:solidFill>
            </a:endParaRPr>
          </a:p>
        </p:txBody>
      </p:sp>
      <p:sp>
        <p:nvSpPr>
          <p:cNvPr id="425" name="Google Shape;425;p36"/>
          <p:cNvSpPr/>
          <p:nvPr/>
        </p:nvSpPr>
        <p:spPr>
          <a:xfrm>
            <a:off x="8586799" y="2134975"/>
            <a:ext cx="3230100" cy="2783700"/>
          </a:xfrm>
          <a:prstGeom prst="ellipse">
            <a:avLst/>
          </a:prstGeom>
          <a:solidFill>
            <a:srgbClr val="FFFFFF">
              <a:alpha val="0"/>
            </a:srgbClr>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426" name="Google Shape;426;p36"/>
          <p:cNvCxnSpPr>
            <a:endCxn id="425" idx="2"/>
          </p:cNvCxnSpPr>
          <p:nvPr/>
        </p:nvCxnSpPr>
        <p:spPr>
          <a:xfrm>
            <a:off x="7311199" y="3526825"/>
            <a:ext cx="1275600" cy="0"/>
          </a:xfrm>
          <a:prstGeom prst="straightConnector1">
            <a:avLst/>
          </a:prstGeom>
          <a:noFill/>
          <a:ln w="28575" cap="flat" cmpd="sng">
            <a:solidFill>
              <a:schemeClr val="dk1"/>
            </a:solidFill>
            <a:prstDash val="solid"/>
            <a:round/>
            <a:headEnd type="none" w="med" len="med"/>
            <a:tailEnd type="none" w="med" len="med"/>
          </a:ln>
        </p:spPr>
      </p:cxnSp>
      <p:pic>
        <p:nvPicPr>
          <p:cNvPr id="427" name="Google Shape;427;p36"/>
          <p:cNvPicPr preferRelativeResize="0"/>
          <p:nvPr/>
        </p:nvPicPr>
        <p:blipFill>
          <a:blip r:embed="rId3">
            <a:alphaModFix/>
          </a:blip>
          <a:stretch>
            <a:fillRect/>
          </a:stretch>
        </p:blipFill>
        <p:spPr>
          <a:xfrm>
            <a:off x="9257557" y="3517282"/>
            <a:ext cx="273414" cy="262519"/>
          </a:xfrm>
          <a:prstGeom prst="rect">
            <a:avLst/>
          </a:prstGeom>
          <a:noFill/>
          <a:ln>
            <a:noFill/>
          </a:ln>
        </p:spPr>
      </p:pic>
      <p:pic>
        <p:nvPicPr>
          <p:cNvPr id="428" name="Google Shape;428;p36" title="map-marker-icon-342x512-gd1hf1rz.png"/>
          <p:cNvPicPr preferRelativeResize="0"/>
          <p:nvPr/>
        </p:nvPicPr>
        <p:blipFill>
          <a:blip r:embed="rId4">
            <a:alphaModFix/>
          </a:blip>
          <a:stretch>
            <a:fillRect/>
          </a:stretch>
        </p:blipFill>
        <p:spPr>
          <a:xfrm>
            <a:off x="10873498" y="3382809"/>
            <a:ext cx="200340" cy="287969"/>
          </a:xfrm>
          <a:prstGeom prst="rect">
            <a:avLst/>
          </a:prstGeom>
          <a:noFill/>
          <a:ln>
            <a:noFill/>
          </a:ln>
        </p:spPr>
      </p:pic>
      <p:sp>
        <p:nvSpPr>
          <p:cNvPr id="429" name="Google Shape;429;p36"/>
          <p:cNvSpPr txBox="1"/>
          <p:nvPr/>
        </p:nvSpPr>
        <p:spPr>
          <a:xfrm>
            <a:off x="8941537" y="3724475"/>
            <a:ext cx="653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Calibri"/>
                <a:ea typeface="Calibri"/>
                <a:cs typeface="Calibri"/>
                <a:sym typeface="Calibri"/>
              </a:rPr>
              <a:t>Real location</a:t>
            </a:r>
            <a:endParaRPr sz="900">
              <a:latin typeface="Calibri"/>
              <a:ea typeface="Calibri"/>
              <a:cs typeface="Calibri"/>
              <a:sym typeface="Calibri"/>
            </a:endParaRPr>
          </a:p>
        </p:txBody>
      </p:sp>
      <p:sp>
        <p:nvSpPr>
          <p:cNvPr id="430" name="Google Shape;430;p36"/>
          <p:cNvSpPr txBox="1"/>
          <p:nvPr/>
        </p:nvSpPr>
        <p:spPr>
          <a:xfrm>
            <a:off x="10601602" y="3670791"/>
            <a:ext cx="744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latin typeface="Calibri"/>
                <a:ea typeface="Calibri"/>
                <a:cs typeface="Calibri"/>
                <a:sym typeface="Calibri"/>
              </a:rPr>
              <a:t>Fake location</a:t>
            </a:r>
            <a:endParaRPr sz="900">
              <a:latin typeface="Calibri"/>
              <a:ea typeface="Calibri"/>
              <a:cs typeface="Calibri"/>
              <a:sym typeface="Calibri"/>
            </a:endParaRPr>
          </a:p>
        </p:txBody>
      </p:sp>
      <p:cxnSp>
        <p:nvCxnSpPr>
          <p:cNvPr id="431" name="Google Shape;431;p36"/>
          <p:cNvCxnSpPr>
            <a:endCxn id="428" idx="2"/>
          </p:cNvCxnSpPr>
          <p:nvPr/>
        </p:nvCxnSpPr>
        <p:spPr>
          <a:xfrm rot="10800000" flipH="1">
            <a:off x="9412168" y="3670778"/>
            <a:ext cx="1561500" cy="108900"/>
          </a:xfrm>
          <a:prstGeom prst="straightConnector1">
            <a:avLst/>
          </a:prstGeom>
          <a:noFill/>
          <a:ln w="28575" cap="flat" cmpd="sng">
            <a:solidFill>
              <a:schemeClr val="dk1"/>
            </a:solidFill>
            <a:prstDash val="dot"/>
            <a:round/>
            <a:headEnd type="none" w="med" len="med"/>
            <a:tailEnd type="none" w="med" len="med"/>
          </a:ln>
        </p:spPr>
      </p:cxnSp>
      <p:pic>
        <p:nvPicPr>
          <p:cNvPr id="433" name="Google Shape;433;p36" descr="Fichier:User icon 2.svg — Wikipédia"/>
          <p:cNvPicPr preferRelativeResize="0"/>
          <p:nvPr/>
        </p:nvPicPr>
        <p:blipFill>
          <a:blip r:embed="rId5">
            <a:alphaModFix/>
          </a:blip>
          <a:stretch>
            <a:fillRect/>
          </a:stretch>
        </p:blipFill>
        <p:spPr>
          <a:xfrm>
            <a:off x="5687975" y="2721347"/>
            <a:ext cx="1622893" cy="1651824"/>
          </a:xfrm>
          <a:prstGeom prst="rect">
            <a:avLst/>
          </a:prstGeom>
          <a:noFill/>
          <a:ln>
            <a:noFill/>
          </a:ln>
        </p:spPr>
      </p:pic>
      <p:sp>
        <p:nvSpPr>
          <p:cNvPr id="2" name="Google Shape;381;p32">
            <a:extLst>
              <a:ext uri="{FF2B5EF4-FFF2-40B4-BE49-F238E27FC236}">
                <a16:creationId xmlns:a16="http://schemas.microsoft.com/office/drawing/2014/main" id="{901D49BB-40FE-D608-D3AD-9F9B51FFFF55}"/>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36</a:t>
            </a:fld>
            <a:endParaRPr/>
          </a:p>
        </p:txBody>
      </p:sp>
      <p:sp>
        <p:nvSpPr>
          <p:cNvPr id="3" name="ZoneTexte 2">
            <a:extLst>
              <a:ext uri="{FF2B5EF4-FFF2-40B4-BE49-F238E27FC236}">
                <a16:creationId xmlns:a16="http://schemas.microsoft.com/office/drawing/2014/main" id="{E0EDC566-4599-9CE7-4282-8D2CE4EB52C0}"/>
              </a:ext>
            </a:extLst>
          </p:cNvPr>
          <p:cNvSpPr txBox="1"/>
          <p:nvPr/>
        </p:nvSpPr>
        <p:spPr>
          <a:xfrm>
            <a:off x="77218" y="5509038"/>
            <a:ext cx="11947768" cy="46166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Wang, Y.; Cai, Z.; Tong, X.; Gao, Y.; Yin, G. Truthful incentive mechanism with location privacy-preserving for mobile crowdsourcing systems. </a:t>
            </a:r>
            <a:r>
              <a:rPr lang="en-US" dirty="0" err="1"/>
              <a:t>Comput</a:t>
            </a:r>
            <a:r>
              <a:rPr lang="en-US" dirty="0"/>
              <a:t>. </a:t>
            </a:r>
            <a:r>
              <a:rPr lang="en-US" dirty="0" err="1"/>
              <a:t>Netw</a:t>
            </a:r>
            <a:r>
              <a:rPr lang="en-US" dirty="0"/>
              <a:t>. 2018, 135, 32–43.</a:t>
            </a:r>
          </a:p>
        </p:txBody>
      </p:sp>
    </p:spTree>
    <p:extLst>
      <p:ext uri="{BB962C8B-B14F-4D97-AF65-F5344CB8AC3E}">
        <p14:creationId xmlns:p14="http://schemas.microsoft.com/office/powerpoint/2010/main" val="3369474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7"/>
          <p:cNvSpPr txBox="1">
            <a:spLocks noGrp="1"/>
          </p:cNvSpPr>
          <p:nvPr>
            <p:ph type="title"/>
          </p:nvPr>
        </p:nvSpPr>
        <p:spPr>
          <a:prstGeom prst="rect">
            <a:avLst/>
          </a:prstGeom>
        </p:spPr>
        <p:txBody>
          <a:bodyPr spcFirstLastPara="1" wrap="square" lIns="45700" tIns="45700" rIns="45700" bIns="45700" anchor="ctr" anchorCtr="0">
            <a:normAutofit/>
          </a:bodyPr>
          <a:lstStyle/>
          <a:p>
            <a:pPr marL="0" lvl="0" indent="0" algn="l" rtl="0">
              <a:spcBef>
                <a:spcPts val="0"/>
              </a:spcBef>
              <a:spcAft>
                <a:spcPts val="0"/>
              </a:spcAft>
              <a:buNone/>
            </a:pPr>
            <a:r>
              <a:rPr lang="en-US" sz="2200" b="1" dirty="0">
                <a:solidFill>
                  <a:schemeClr val="dk1"/>
                </a:solidFill>
              </a:rPr>
              <a:t>Encryption</a:t>
            </a:r>
            <a:endParaRPr sz="4000" dirty="0"/>
          </a:p>
        </p:txBody>
      </p:sp>
      <p:sp>
        <p:nvSpPr>
          <p:cNvPr id="439" name="Google Shape;439;p37"/>
          <p:cNvSpPr txBox="1">
            <a:spLocks noGrp="1"/>
          </p:cNvSpPr>
          <p:nvPr>
            <p:ph type="body" idx="1"/>
          </p:nvPr>
        </p:nvSpPr>
        <p:spPr>
          <a:prstGeom prst="rect">
            <a:avLst/>
          </a:prstGeom>
        </p:spPr>
        <p:txBody>
          <a:bodyPr spcFirstLastPara="1" wrap="square" lIns="45700" tIns="45700" rIns="45700" bIns="45700" anchor="t" anchorCtr="0">
            <a:normAutofit/>
          </a:bodyPr>
          <a:lstStyle/>
          <a:p>
            <a:pPr marL="257175" lvl="0" indent="-257175" algn="l" rtl="0">
              <a:spcBef>
                <a:spcPts val="0"/>
              </a:spcBef>
              <a:spcAft>
                <a:spcPts val="0"/>
              </a:spcAft>
              <a:buClr>
                <a:schemeClr val="dk1"/>
              </a:buClr>
              <a:buSzPts val="2100"/>
              <a:buFont typeface="Arial"/>
              <a:buChar char="•"/>
            </a:pPr>
            <a:r>
              <a:rPr lang="en-US" sz="2100" dirty="0">
                <a:solidFill>
                  <a:schemeClr val="dk1"/>
                </a:solidFill>
                <a:latin typeface="Arial"/>
                <a:ea typeface="Arial"/>
                <a:cs typeface="Arial"/>
                <a:sym typeface="Arial"/>
              </a:rPr>
              <a:t>How it works?</a:t>
            </a:r>
            <a:endParaRPr sz="2100" dirty="0">
              <a:solidFill>
                <a:schemeClr val="dk1"/>
              </a:solidFill>
              <a:latin typeface="Arial"/>
              <a:ea typeface="Arial"/>
              <a:cs typeface="Arial"/>
              <a:sym typeface="Arial"/>
            </a:endParaRPr>
          </a:p>
          <a:p>
            <a:pPr marL="0" lvl="0" indent="0" algn="l" rtl="0">
              <a:lnSpc>
                <a:spcPct val="115000"/>
              </a:lnSpc>
              <a:spcBef>
                <a:spcPts val="1200"/>
              </a:spcBef>
              <a:spcAft>
                <a:spcPts val="0"/>
              </a:spcAft>
              <a:buNone/>
            </a:pPr>
            <a:r>
              <a:rPr lang="en-US" sz="1900" b="0" dirty="0">
                <a:solidFill>
                  <a:schemeClr val="dk1"/>
                </a:solidFill>
              </a:rPr>
              <a:t>Hide the user's location by transforming it into unreadable ciphertext before storage or transmission.</a:t>
            </a:r>
            <a:endParaRPr sz="1900" b="0" dirty="0">
              <a:solidFill>
                <a:schemeClr val="dk1"/>
              </a:solidFill>
            </a:endParaRPr>
          </a:p>
          <a:p>
            <a:pPr marL="0" lvl="0" indent="0" algn="l" rtl="0">
              <a:lnSpc>
                <a:spcPct val="115000"/>
              </a:lnSpc>
              <a:spcBef>
                <a:spcPts val="1400"/>
              </a:spcBef>
              <a:spcAft>
                <a:spcPts val="0"/>
              </a:spcAft>
              <a:buClr>
                <a:schemeClr val="dk1"/>
              </a:buClr>
              <a:buSzPts val="1100"/>
              <a:buFont typeface="Arial"/>
              <a:buNone/>
            </a:pPr>
            <a:r>
              <a:rPr lang="en-US" sz="1900" b="0" dirty="0">
                <a:solidFill>
                  <a:schemeClr val="dk1"/>
                </a:solidFill>
              </a:rPr>
              <a:t>Technique :</a:t>
            </a:r>
            <a:endParaRPr sz="1900" b="0" dirty="0">
              <a:solidFill>
                <a:schemeClr val="dk1"/>
              </a:solidFill>
            </a:endParaRPr>
          </a:p>
          <a:p>
            <a:pPr marL="457200" lvl="0" indent="-336550" algn="l" rtl="0">
              <a:lnSpc>
                <a:spcPct val="115000"/>
              </a:lnSpc>
              <a:spcBef>
                <a:spcPts val="1200"/>
              </a:spcBef>
              <a:spcAft>
                <a:spcPts val="0"/>
              </a:spcAft>
              <a:buClr>
                <a:schemeClr val="dk1"/>
              </a:buClr>
              <a:buSzPts val="1700"/>
              <a:buFont typeface="Arial"/>
              <a:buChar char="●"/>
            </a:pPr>
            <a:r>
              <a:rPr lang="en-US" sz="1700" b="0" dirty="0">
                <a:solidFill>
                  <a:schemeClr val="dk1"/>
                </a:solidFill>
              </a:rPr>
              <a:t>Apply a strong encryption algorithm (e.g., AES-256)</a:t>
            </a:r>
            <a:endParaRPr sz="1700" b="0" dirty="0">
              <a:solidFill>
                <a:schemeClr val="dk1"/>
              </a:solidFill>
            </a:endParaRPr>
          </a:p>
          <a:p>
            <a:pPr marL="457200" lvl="0" indent="-336550" algn="l" rtl="0">
              <a:lnSpc>
                <a:spcPct val="115000"/>
              </a:lnSpc>
              <a:spcBef>
                <a:spcPts val="0"/>
              </a:spcBef>
              <a:spcAft>
                <a:spcPts val="0"/>
              </a:spcAft>
              <a:buClr>
                <a:schemeClr val="dk1"/>
              </a:buClr>
              <a:buSzPts val="1700"/>
              <a:buFont typeface="Arial"/>
              <a:buChar char="●"/>
            </a:pPr>
            <a:r>
              <a:rPr lang="en-US" sz="1700" b="0" dirty="0">
                <a:solidFill>
                  <a:schemeClr val="dk1"/>
                </a:solidFill>
              </a:rPr>
              <a:t>Use a secret key to convert GPS coordinates into ciphertext</a:t>
            </a:r>
            <a:endParaRPr sz="1700" b="0" dirty="0">
              <a:solidFill>
                <a:schemeClr val="dk1"/>
              </a:solidFill>
            </a:endParaRPr>
          </a:p>
          <a:p>
            <a:pPr marL="457200" lvl="0" indent="-336550" algn="l" rtl="0">
              <a:lnSpc>
                <a:spcPct val="115000"/>
              </a:lnSpc>
              <a:spcBef>
                <a:spcPts val="0"/>
              </a:spcBef>
              <a:spcAft>
                <a:spcPts val="0"/>
              </a:spcAft>
              <a:buClr>
                <a:schemeClr val="dk1"/>
              </a:buClr>
              <a:buSzPts val="1700"/>
              <a:buFont typeface="Arial"/>
              <a:buChar char="●"/>
            </a:pPr>
            <a:r>
              <a:rPr lang="en-US" sz="1700" b="0" dirty="0">
                <a:solidFill>
                  <a:schemeClr val="dk1"/>
                </a:solidFill>
              </a:rPr>
              <a:t>Only authorized systems with the key can decrypt the location</a:t>
            </a:r>
            <a:endParaRPr sz="1700" b="0" dirty="0">
              <a:solidFill>
                <a:schemeClr val="dk1"/>
              </a:solidFill>
            </a:endParaRPr>
          </a:p>
          <a:p>
            <a:pPr marL="457200" lvl="0" indent="-336550" algn="l" rtl="0">
              <a:lnSpc>
                <a:spcPct val="115000"/>
              </a:lnSpc>
              <a:spcBef>
                <a:spcPts val="0"/>
              </a:spcBef>
              <a:spcAft>
                <a:spcPts val="0"/>
              </a:spcAft>
              <a:buClr>
                <a:schemeClr val="dk1"/>
              </a:buClr>
              <a:buSzPts val="1700"/>
              <a:buFont typeface="Calibri"/>
              <a:buChar char="●"/>
            </a:pPr>
            <a:r>
              <a:rPr lang="en-US" sz="1700" dirty="0">
                <a:solidFill>
                  <a:schemeClr val="dk1"/>
                </a:solidFill>
              </a:rPr>
              <a:t>Without the key, the data is meaningless to attackers</a:t>
            </a:r>
            <a:endParaRPr sz="1900" dirty="0">
              <a:solidFill>
                <a:schemeClr val="dk1"/>
              </a:solidFill>
            </a:endParaRPr>
          </a:p>
        </p:txBody>
      </p:sp>
      <p:sp>
        <p:nvSpPr>
          <p:cNvPr id="2" name="Google Shape;381;p32">
            <a:extLst>
              <a:ext uri="{FF2B5EF4-FFF2-40B4-BE49-F238E27FC236}">
                <a16:creationId xmlns:a16="http://schemas.microsoft.com/office/drawing/2014/main" id="{A2587824-2D1A-F29E-A0EB-4E194BA2A4DD}"/>
              </a:ext>
            </a:extLst>
          </p:cNvPr>
          <p:cNvSpPr txBox="1">
            <a:spLocks noGrp="1"/>
          </p:cNvSpPr>
          <p:nvPr>
            <p:ph type="sldNum" idx="12"/>
          </p:nvPr>
        </p:nvSpPr>
        <p:spPr>
          <a:xfrm>
            <a:off x="11551989" y="6411595"/>
            <a:ext cx="380182"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37</a:t>
            </a:fld>
            <a:endParaRPr/>
          </a:p>
        </p:txBody>
      </p:sp>
      <p:sp>
        <p:nvSpPr>
          <p:cNvPr id="3" name="Google Shape;389;p32">
            <a:extLst>
              <a:ext uri="{FF2B5EF4-FFF2-40B4-BE49-F238E27FC236}">
                <a16:creationId xmlns:a16="http://schemas.microsoft.com/office/drawing/2014/main" id="{9CAA1725-7F38-C3D9-A4B6-CBC15DE36235}"/>
              </a:ext>
            </a:extLst>
          </p:cNvPr>
          <p:cNvSpPr txBox="1"/>
          <p:nvPr/>
        </p:nvSpPr>
        <p:spPr>
          <a:xfrm>
            <a:off x="100208" y="4734840"/>
            <a:ext cx="11963328"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Liu, Y.; Guo, B.; Chen, C.; Du, H.; Yu, Z.; Zhang, D.; Ma, H. </a:t>
            </a:r>
            <a:r>
              <a:rPr lang="en-US" dirty="0" err="1"/>
              <a:t>FooDNet</a:t>
            </a:r>
            <a:r>
              <a:rPr lang="en-US" dirty="0"/>
              <a:t>: Toward an optimized food delivery network based on spatial crowdsourcing. IEEE Trans. Mob. </a:t>
            </a:r>
            <a:r>
              <a:rPr lang="en-US" dirty="0" err="1"/>
              <a:t>Comput</a:t>
            </a:r>
            <a:r>
              <a:rPr lang="en-US" dirty="0"/>
              <a:t>. 2018, 18, 1288–1301.</a:t>
            </a:r>
            <a:endParaRPr dirty="0"/>
          </a:p>
          <a:p>
            <a:r>
              <a:rPr lang="en-US" dirty="0"/>
              <a:t>Liu, B.; Chen, L.; Zhu, X.; Zhang, Y.; Zhang, C.; Qiu, W. Protecting location privacy in spatial crowdsourcing using encrypted data. Adv. Database-Technol.-</a:t>
            </a:r>
            <a:r>
              <a:rPr lang="en-US" dirty="0" err="1"/>
              <a:t>Edbt</a:t>
            </a:r>
            <a:r>
              <a:rPr lang="en-US" dirty="0"/>
              <a:t> 2017, 478–481.</a:t>
            </a:r>
            <a:endParaRPr dirty="0"/>
          </a:p>
          <a:p>
            <a:r>
              <a:rPr lang="en-US" dirty="0"/>
              <a:t>Zhang, J.; Yang, F.; Ma, Z.; Wang, Z.; Liu, X.; Ma, J. A decentralized location privacy-preserving spatial crowdsourcing for internet of vehicles. IEEE Trans. </a:t>
            </a:r>
            <a:r>
              <a:rPr lang="en-US" dirty="0" err="1"/>
              <a:t>Intell</a:t>
            </a:r>
            <a:r>
              <a:rPr lang="en-US" dirty="0"/>
              <a:t>. Transp. Syst. 2020, 22, 2299–2313. </a:t>
            </a:r>
            <a:endParaRPr dirty="0"/>
          </a:p>
        </p:txBody>
      </p:sp>
      <p:pic>
        <p:nvPicPr>
          <p:cNvPr id="4098" name="Picture 2" descr="Unraveling the Secrets of Encryption in Malware">
            <a:extLst>
              <a:ext uri="{FF2B5EF4-FFF2-40B4-BE49-F238E27FC236}">
                <a16:creationId xmlns:a16="http://schemas.microsoft.com/office/drawing/2014/main" id="{656879B9-29A5-0A5B-A980-AEEE20FE7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5" t="3087" r="5249" b="9035"/>
          <a:stretch>
            <a:fillRect/>
          </a:stretch>
        </p:blipFill>
        <p:spPr bwMode="auto">
          <a:xfrm>
            <a:off x="7055222" y="2270751"/>
            <a:ext cx="5008314" cy="246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4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212D-F6C7-9854-F181-760A8E90821C}"/>
              </a:ext>
            </a:extLst>
          </p:cNvPr>
          <p:cNvSpPr>
            <a:spLocks noGrp="1"/>
          </p:cNvSpPr>
          <p:nvPr>
            <p:ph type="title"/>
          </p:nvPr>
        </p:nvSpPr>
        <p:spPr/>
        <p:txBody>
          <a:bodyPr>
            <a:normAutofit/>
          </a:bodyPr>
          <a:lstStyle/>
          <a:p>
            <a:pPr algn="l"/>
            <a:r>
              <a:rPr lang="en-US" sz="2800" b="1" dirty="0"/>
              <a:t>However…</a:t>
            </a:r>
            <a:endParaRPr lang="fr-FR" sz="2800" dirty="0"/>
          </a:p>
        </p:txBody>
      </p:sp>
      <p:sp>
        <p:nvSpPr>
          <p:cNvPr id="3" name="Text Placeholder 2">
            <a:extLst>
              <a:ext uri="{FF2B5EF4-FFF2-40B4-BE49-F238E27FC236}">
                <a16:creationId xmlns:a16="http://schemas.microsoft.com/office/drawing/2014/main" id="{FDAC7A46-78FE-20C4-E880-381236F34F69}"/>
              </a:ext>
            </a:extLst>
          </p:cNvPr>
          <p:cNvSpPr>
            <a:spLocks noGrp="1"/>
          </p:cNvSpPr>
          <p:nvPr>
            <p:ph type="body" idx="1"/>
          </p:nvPr>
        </p:nvSpPr>
        <p:spPr/>
        <p:txBody>
          <a:bodyPr/>
          <a:lstStyle/>
          <a:p>
            <a:pPr marL="342900" lvl="0" indent="-317500" algn="just" rtl="0">
              <a:lnSpc>
                <a:spcPct val="150000"/>
              </a:lnSpc>
              <a:spcBef>
                <a:spcPts val="300"/>
              </a:spcBef>
              <a:spcAft>
                <a:spcPts val="0"/>
              </a:spcAft>
              <a:buClr>
                <a:schemeClr val="dk1"/>
              </a:buClr>
              <a:buSzPts val="1200"/>
              <a:buFont typeface="Calibri"/>
              <a:buChar char="•"/>
            </a:pPr>
            <a:r>
              <a:rPr lang="en-US" sz="2800" b="0">
                <a:solidFill>
                  <a:schemeClr val="dk1"/>
                </a:solidFill>
                <a:latin typeface="Calibri"/>
                <a:ea typeface="Calibri"/>
                <a:cs typeface="Calibri"/>
                <a:sym typeface="Calibri"/>
              </a:rPr>
              <a:t>These techniques fail to adequately assess the risk posed by the constant disclosure of participants' location information to crowdsourcing application</a:t>
            </a:r>
          </a:p>
          <a:p>
            <a:pPr marL="800100" lvl="1" indent="-317500" algn="just">
              <a:lnSpc>
                <a:spcPct val="150000"/>
              </a:lnSpc>
              <a:spcBef>
                <a:spcPts val="300"/>
              </a:spcBef>
              <a:buClr>
                <a:schemeClr val="dk1"/>
              </a:buClr>
              <a:buSzPts val="1200"/>
            </a:pPr>
            <a:r>
              <a:rPr lang="en-US" sz="2000" b="0">
                <a:solidFill>
                  <a:schemeClr val="dk1"/>
                </a:solidFill>
                <a:latin typeface="Calibri"/>
                <a:ea typeface="Calibri"/>
                <a:cs typeface="Calibri"/>
                <a:sym typeface="Calibri"/>
              </a:rPr>
              <a:t>Different data (time/location granularities)</a:t>
            </a:r>
          </a:p>
          <a:p>
            <a:pPr marL="800100" lvl="1" indent="-317500" algn="just">
              <a:lnSpc>
                <a:spcPct val="150000"/>
              </a:lnSpc>
              <a:spcBef>
                <a:spcPts val="300"/>
              </a:spcBef>
              <a:buClr>
                <a:schemeClr val="dk1"/>
              </a:buClr>
              <a:buSzPts val="1200"/>
            </a:pPr>
            <a:r>
              <a:rPr lang="en-US" sz="2000" b="0">
                <a:solidFill>
                  <a:schemeClr val="dk1"/>
                </a:solidFill>
              </a:rPr>
              <a:t>Different needs (full protection, hiding some locations/interests…)</a:t>
            </a:r>
          </a:p>
          <a:p>
            <a:pPr marL="800100" lvl="1" indent="-317500" algn="just">
              <a:lnSpc>
                <a:spcPct val="150000"/>
              </a:lnSpc>
              <a:spcBef>
                <a:spcPts val="300"/>
              </a:spcBef>
              <a:buClr>
                <a:schemeClr val="dk1"/>
              </a:buClr>
              <a:buSzPts val="1200"/>
            </a:pPr>
            <a:r>
              <a:rPr lang="en-US" sz="2000" b="0">
                <a:solidFill>
                  <a:schemeClr val="dk1"/>
                </a:solidFill>
                <a:latin typeface="Calibri"/>
                <a:ea typeface="Calibri"/>
                <a:cs typeface="Calibri"/>
                <a:sym typeface="Calibri"/>
              </a:rPr>
              <a:t>Etc.</a:t>
            </a:r>
            <a:endParaRPr lang="en-US" sz="2000" b="0">
              <a:latin typeface="Calibri"/>
              <a:ea typeface="Calibri"/>
              <a:cs typeface="Calibri"/>
              <a:sym typeface="Calibri"/>
            </a:endParaRPr>
          </a:p>
          <a:p>
            <a:endParaRPr lang="fr-FR"/>
          </a:p>
        </p:txBody>
      </p:sp>
      <p:sp>
        <p:nvSpPr>
          <p:cNvPr id="4" name="Slide Number Placeholder 3">
            <a:extLst>
              <a:ext uri="{FF2B5EF4-FFF2-40B4-BE49-F238E27FC236}">
                <a16:creationId xmlns:a16="http://schemas.microsoft.com/office/drawing/2014/main" id="{906D8575-0E77-24EA-31E4-3382A1EA26EA}"/>
              </a:ext>
            </a:extLst>
          </p:cNvPr>
          <p:cNvSpPr>
            <a:spLocks noGrp="1"/>
          </p:cNvSpPr>
          <p:nvPr>
            <p:ph type="sldNum" idx="12"/>
          </p:nvPr>
        </p:nvSpPr>
        <p:spPr/>
        <p:txBody>
          <a:bodyPr/>
          <a:lstStyle/>
          <a:p>
            <a:fld id="{C2260B4B-EE64-BD45-A8DA-C24CDAD50338}" type="slidenum">
              <a:rPr lang="en-US" smtClean="0"/>
              <a:pPr/>
              <a:t>38</a:t>
            </a:fld>
            <a:endParaRPr lang="en-US"/>
          </a:p>
        </p:txBody>
      </p:sp>
    </p:spTree>
    <p:extLst>
      <p:ext uri="{BB962C8B-B14F-4D97-AF65-F5344CB8AC3E}">
        <p14:creationId xmlns:p14="http://schemas.microsoft.com/office/powerpoint/2010/main" val="3387488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6C97A6-0CAC-B322-01C6-ABAFD42DA0CC}"/>
              </a:ext>
            </a:extLst>
          </p:cNvPr>
          <p:cNvSpPr>
            <a:spLocks noGrp="1"/>
          </p:cNvSpPr>
          <p:nvPr>
            <p:ph type="title"/>
          </p:nvPr>
        </p:nvSpPr>
        <p:spPr/>
        <p:txBody>
          <a:bodyPr/>
          <a:lstStyle/>
          <a:p>
            <a:pPr algn="l"/>
            <a:r>
              <a:rPr kumimoji="0" lang="en-US" sz="2800" b="1" i="0" u="none" strike="noStrike" kern="0" cap="none" spc="0" normalizeH="0" baseline="0" noProof="0" dirty="0">
                <a:ln>
                  <a:noFill/>
                </a:ln>
                <a:solidFill>
                  <a:srgbClr val="000000"/>
                </a:solidFill>
                <a:effectLst/>
                <a:uLnTx/>
                <a:uFillTx/>
                <a:latin typeface="Calibri"/>
                <a:cs typeface="Calibri"/>
                <a:sym typeface="Calibri"/>
              </a:rPr>
              <a:t>However… </a:t>
            </a:r>
            <a:endParaRPr lang="fr-FR" dirty="0"/>
          </a:p>
        </p:txBody>
      </p:sp>
      <p:sp>
        <p:nvSpPr>
          <p:cNvPr id="3" name="Espace réservé du texte 2">
            <a:extLst>
              <a:ext uri="{FF2B5EF4-FFF2-40B4-BE49-F238E27FC236}">
                <a16:creationId xmlns:a16="http://schemas.microsoft.com/office/drawing/2014/main" id="{606E16A9-994C-9D38-4AFF-441C89CDE7F1}"/>
              </a:ext>
            </a:extLst>
          </p:cNvPr>
          <p:cNvSpPr>
            <a:spLocks noGrp="1"/>
          </p:cNvSpPr>
          <p:nvPr>
            <p:ph type="body" idx="1"/>
          </p:nvPr>
        </p:nvSpPr>
        <p:spPr>
          <a:xfrm>
            <a:off x="598021" y="1268759"/>
            <a:ext cx="6028247" cy="4896546"/>
          </a:xfrm>
        </p:spPr>
        <p:txBody>
          <a:bodyPr/>
          <a:lstStyle/>
          <a:p>
            <a:r>
              <a:rPr lang="fr-FR" dirty="0"/>
              <a:t>Blue marker: </a:t>
            </a:r>
          </a:p>
          <a:p>
            <a:pPr lvl="1"/>
            <a:r>
              <a:rPr lang="fr-FR" b="0" dirty="0" err="1"/>
              <a:t>Too</a:t>
            </a:r>
            <a:r>
              <a:rPr lang="fr-FR" b="0" dirty="0"/>
              <a:t> close ⇒ </a:t>
            </a:r>
            <a:r>
              <a:rPr lang="fr-FR" b="0" dirty="0" err="1"/>
              <a:t>easy</a:t>
            </a:r>
            <a:r>
              <a:rPr lang="fr-FR" b="0" dirty="0"/>
              <a:t> to </a:t>
            </a:r>
            <a:r>
              <a:rPr lang="fr-FR" b="0" dirty="0" err="1"/>
              <a:t>infer</a:t>
            </a:r>
            <a:endParaRPr lang="fr-FR" b="0" dirty="0"/>
          </a:p>
          <a:p>
            <a:r>
              <a:rPr lang="fr-FR" dirty="0"/>
              <a:t>Black marker: </a:t>
            </a:r>
          </a:p>
          <a:p>
            <a:pPr lvl="1"/>
            <a:r>
              <a:rPr lang="fr-FR" b="0" dirty="0" err="1"/>
              <a:t>Implausible</a:t>
            </a:r>
            <a:r>
              <a:rPr lang="fr-FR" b="0" dirty="0"/>
              <a:t> / </a:t>
            </a:r>
            <a:r>
              <a:rPr lang="fr-FR" b="0" dirty="0" err="1"/>
              <a:t>restricted</a:t>
            </a:r>
            <a:r>
              <a:rPr lang="fr-FR" b="0" dirty="0"/>
              <a:t> area</a:t>
            </a:r>
          </a:p>
          <a:p>
            <a:r>
              <a:rPr lang="fr-FR" dirty="0"/>
              <a:t>Green marker: </a:t>
            </a:r>
          </a:p>
          <a:p>
            <a:pPr lvl="1"/>
            <a:r>
              <a:rPr lang="fr-FR" b="0" dirty="0" err="1"/>
              <a:t>Too</a:t>
            </a:r>
            <a:r>
              <a:rPr lang="fr-FR" b="0" dirty="0"/>
              <a:t> </a:t>
            </a:r>
            <a:r>
              <a:rPr lang="fr-FR" b="0" dirty="0" err="1"/>
              <a:t>similar</a:t>
            </a:r>
            <a:r>
              <a:rPr lang="fr-FR" b="0" dirty="0"/>
              <a:t> ⇒ </a:t>
            </a:r>
            <a:r>
              <a:rPr lang="fr-FR" b="0" dirty="0" err="1"/>
              <a:t>reveals</a:t>
            </a:r>
            <a:r>
              <a:rPr lang="fr-FR" b="0" dirty="0"/>
              <a:t> </a:t>
            </a:r>
            <a:r>
              <a:rPr lang="fr-FR" b="0" dirty="0" err="1"/>
              <a:t>activity</a:t>
            </a:r>
            <a:endParaRPr lang="fr-FR" b="0" dirty="0"/>
          </a:p>
          <a:p>
            <a:r>
              <a:rPr lang="fr-FR" dirty="0"/>
              <a:t>Orange marker: </a:t>
            </a:r>
          </a:p>
          <a:p>
            <a:pPr lvl="1"/>
            <a:r>
              <a:rPr lang="fr-FR" b="0" dirty="0"/>
              <a:t>Distant, </a:t>
            </a:r>
            <a:r>
              <a:rPr lang="fr-FR" b="0" dirty="0" err="1"/>
              <a:t>incoherent</a:t>
            </a:r>
            <a:r>
              <a:rPr lang="fr-FR" b="0" dirty="0"/>
              <a:t> ⇒ </a:t>
            </a:r>
            <a:r>
              <a:rPr lang="fr-FR" b="0" dirty="0" err="1"/>
              <a:t>suspicious</a:t>
            </a:r>
            <a:r>
              <a:rPr lang="fr-FR" b="0" dirty="0"/>
              <a:t> </a:t>
            </a:r>
            <a:r>
              <a:rPr lang="fr-FR" b="0" dirty="0" err="1"/>
              <a:t>decoy</a:t>
            </a:r>
            <a:r>
              <a:rPr lang="fr-FR" b="0" dirty="0"/>
              <a:t>.</a:t>
            </a:r>
          </a:p>
          <a:p>
            <a:endParaRPr lang="fr-FR" dirty="0"/>
          </a:p>
        </p:txBody>
      </p:sp>
      <p:sp>
        <p:nvSpPr>
          <p:cNvPr id="4" name="Espace réservé du numéro de diapositive 3">
            <a:extLst>
              <a:ext uri="{FF2B5EF4-FFF2-40B4-BE49-F238E27FC236}">
                <a16:creationId xmlns:a16="http://schemas.microsoft.com/office/drawing/2014/main" id="{452A0695-6AAE-274F-6C3A-9F95356D453A}"/>
              </a:ext>
            </a:extLst>
          </p:cNvPr>
          <p:cNvSpPr>
            <a:spLocks noGrp="1"/>
          </p:cNvSpPr>
          <p:nvPr>
            <p:ph type="sldNum" idx="12"/>
          </p:nvPr>
        </p:nvSpPr>
        <p:spPr/>
        <p:txBody>
          <a:bodyPr/>
          <a:lstStyle/>
          <a:p>
            <a:fld id="{C2260B4B-EE64-BD45-A8DA-C24CDAD50338}" type="slidenum">
              <a:rPr lang="en-US" smtClean="0"/>
              <a:pPr/>
              <a:t>39</a:t>
            </a:fld>
            <a:endParaRPr lang="en-US" dirty="0"/>
          </a:p>
        </p:txBody>
      </p:sp>
      <p:pic>
        <p:nvPicPr>
          <p:cNvPr id="7" name="Image 6">
            <a:extLst>
              <a:ext uri="{FF2B5EF4-FFF2-40B4-BE49-F238E27FC236}">
                <a16:creationId xmlns:a16="http://schemas.microsoft.com/office/drawing/2014/main" id="{78422281-AC42-EA1B-30DB-BE8EAFEB1144}"/>
              </a:ext>
            </a:extLst>
          </p:cNvPr>
          <p:cNvPicPr>
            <a:picLocks noChangeAspect="1"/>
          </p:cNvPicPr>
          <p:nvPr/>
        </p:nvPicPr>
        <p:blipFill>
          <a:blip r:embed="rId2"/>
          <a:stretch>
            <a:fillRect/>
          </a:stretch>
        </p:blipFill>
        <p:spPr>
          <a:xfrm>
            <a:off x="6816359" y="1811539"/>
            <a:ext cx="4925721" cy="4046128"/>
          </a:xfrm>
          <a:prstGeom prst="rect">
            <a:avLst/>
          </a:prstGeom>
        </p:spPr>
      </p:pic>
    </p:spTree>
    <p:extLst>
      <p:ext uri="{BB962C8B-B14F-4D97-AF65-F5344CB8AC3E}">
        <p14:creationId xmlns:p14="http://schemas.microsoft.com/office/powerpoint/2010/main" val="2128955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1" name="Google Shape;231;p20"/>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Table of contents</a:t>
            </a:r>
            <a:endParaRPr/>
          </a:p>
        </p:txBody>
      </p:sp>
      <p:sp>
        <p:nvSpPr>
          <p:cNvPr id="232" name="Google Shape;232;p20"/>
          <p:cNvSpPr txBox="1">
            <a:spLocks noGrp="1"/>
          </p:cNvSpPr>
          <p:nvPr>
            <p:ph type="body" idx="1"/>
          </p:nvPr>
        </p:nvSpPr>
        <p:spPr>
          <a:prstGeom prst="rect">
            <a:avLst/>
          </a:prstGeom>
          <a:noFill/>
          <a:ln>
            <a:noFill/>
          </a:ln>
        </p:spPr>
        <p:txBody>
          <a:bodyPr spcFirstLastPara="1" wrap="square" lIns="45700" tIns="45700" rIns="45700" bIns="45700" anchor="t" anchorCtr="0">
            <a:normAutofit/>
          </a:bodyPr>
          <a:lstStyle/>
          <a:p>
            <a:pPr marL="305179" lvl="0" indent="-305179" algn="l" rtl="0">
              <a:lnSpc>
                <a:spcPct val="150000"/>
              </a:lnSpc>
              <a:spcBef>
                <a:spcPts val="0"/>
              </a:spcBef>
              <a:spcAft>
                <a:spcPts val="0"/>
              </a:spcAft>
              <a:buClr>
                <a:srgbClr val="000000"/>
              </a:buClr>
              <a:buSzPts val="1779"/>
              <a:buFont typeface="Calibri"/>
              <a:buChar char="•"/>
            </a:pPr>
            <a:r>
              <a:rPr lang="en-US" sz="1779" b="0" dirty="0"/>
              <a:t>Introduction</a:t>
            </a:r>
            <a:endParaRPr sz="1779" b="0" dirty="0"/>
          </a:p>
          <a:p>
            <a:pPr marL="305180" lvl="0" indent="-305180" algn="l" rtl="0">
              <a:lnSpc>
                <a:spcPct val="150000"/>
              </a:lnSpc>
              <a:spcBef>
                <a:spcPts val="400"/>
              </a:spcBef>
              <a:spcAft>
                <a:spcPts val="0"/>
              </a:spcAft>
              <a:buClr>
                <a:srgbClr val="000000"/>
              </a:buClr>
              <a:buSzPts val="1779"/>
              <a:buFont typeface="Calibri"/>
              <a:buChar char="•"/>
            </a:pPr>
            <a:r>
              <a:rPr lang="en-US" sz="1779" b="0" dirty="0"/>
              <a:t>Motivating scenario</a:t>
            </a:r>
            <a:endParaRPr lang="en-US" dirty="0"/>
          </a:p>
          <a:p>
            <a:pPr marL="305179" lvl="0" indent="-305179" algn="l" rtl="0">
              <a:lnSpc>
                <a:spcPct val="150000"/>
              </a:lnSpc>
              <a:spcBef>
                <a:spcPts val="400"/>
              </a:spcBef>
              <a:spcAft>
                <a:spcPts val="0"/>
              </a:spcAft>
              <a:buClr>
                <a:srgbClr val="000000"/>
              </a:buClr>
              <a:buSzPts val="1779"/>
              <a:buFont typeface="Calibri"/>
              <a:buChar char="•"/>
            </a:pPr>
            <a:r>
              <a:rPr lang="en-US" sz="1779" b="0" dirty="0"/>
              <a:t>Challenges</a:t>
            </a:r>
            <a:endParaRPr sz="1779" b="0" dirty="0"/>
          </a:p>
          <a:p>
            <a:pPr marL="305180" lvl="0" indent="-305180" algn="l" rtl="0">
              <a:lnSpc>
                <a:spcPct val="150000"/>
              </a:lnSpc>
              <a:spcBef>
                <a:spcPts val="400"/>
              </a:spcBef>
              <a:spcAft>
                <a:spcPts val="0"/>
              </a:spcAft>
              <a:buSzPts val="1779"/>
              <a:buChar char="•"/>
            </a:pPr>
            <a:r>
              <a:rPr lang="en-US" sz="1779" b="0" dirty="0"/>
              <a:t>Our approach</a:t>
            </a:r>
          </a:p>
          <a:p>
            <a:pPr marL="762380" lvl="1" indent="-305180">
              <a:lnSpc>
                <a:spcPct val="150000"/>
              </a:lnSpc>
              <a:spcBef>
                <a:spcPts val="400"/>
              </a:spcBef>
              <a:buSzPts val="1779"/>
            </a:pPr>
            <a:r>
              <a:rPr lang="en-US" sz="1779" b="0" dirty="0"/>
              <a:t>Risks Management</a:t>
            </a:r>
          </a:p>
          <a:p>
            <a:pPr marL="762380" lvl="1" indent="-305180">
              <a:lnSpc>
                <a:spcPct val="150000"/>
              </a:lnSpc>
              <a:spcBef>
                <a:spcPts val="400"/>
              </a:spcBef>
              <a:buSzPts val="1779"/>
            </a:pPr>
            <a:r>
              <a:rPr lang="en-US" sz="1779" b="0" dirty="0"/>
              <a:t>User Mobility Modeling in Crowdsourcing Application</a:t>
            </a:r>
          </a:p>
          <a:p>
            <a:pPr marL="762380" lvl="1" indent="-305180">
              <a:lnSpc>
                <a:spcPct val="150000"/>
              </a:lnSpc>
              <a:spcBef>
                <a:spcPts val="400"/>
              </a:spcBef>
              <a:buSzPts val="1779"/>
            </a:pPr>
            <a:r>
              <a:rPr lang="fr-FR" sz="1779" b="0" dirty="0"/>
              <a:t>Adaptive Cloaking for </a:t>
            </a:r>
            <a:r>
              <a:rPr lang="fr-FR" sz="1779" b="0" dirty="0" err="1"/>
              <a:t>Contextual</a:t>
            </a:r>
            <a:r>
              <a:rPr lang="fr-FR" sz="1779" b="0" dirty="0"/>
              <a:t> </a:t>
            </a:r>
            <a:r>
              <a:rPr lang="fr-FR" sz="1779" b="0" dirty="0" err="1"/>
              <a:t>Privacy</a:t>
            </a:r>
            <a:r>
              <a:rPr lang="fr-FR" sz="1779" b="0" dirty="0"/>
              <a:t> in Spatial Crowdsourcing Applications</a:t>
            </a:r>
          </a:p>
          <a:p>
            <a:pPr marL="305180" lvl="0" indent="-305180" algn="l" rtl="0">
              <a:lnSpc>
                <a:spcPct val="150000"/>
              </a:lnSpc>
              <a:spcBef>
                <a:spcPts val="400"/>
              </a:spcBef>
              <a:spcAft>
                <a:spcPts val="0"/>
              </a:spcAft>
              <a:buClr>
                <a:srgbClr val="000000"/>
              </a:buClr>
              <a:buSzPts val="1779"/>
              <a:buFont typeface="Calibri"/>
              <a:buChar char="•"/>
            </a:pPr>
            <a:r>
              <a:rPr lang="en-US" sz="1779" b="0" dirty="0"/>
              <a:t>Conclusion &amp; Perspectives</a:t>
            </a:r>
            <a:endParaRPr dirty="0"/>
          </a:p>
        </p:txBody>
      </p:sp>
      <p:sp>
        <p:nvSpPr>
          <p:cNvPr id="3" name="Espace réservé du numéro de diapositive 2">
            <a:extLst>
              <a:ext uri="{FF2B5EF4-FFF2-40B4-BE49-F238E27FC236}">
                <a16:creationId xmlns:a16="http://schemas.microsoft.com/office/drawing/2014/main" id="{5DCF3657-9AA5-B9B5-880B-1D33282DDA44}"/>
              </a:ext>
            </a:extLst>
          </p:cNvPr>
          <p:cNvSpPr>
            <a:spLocks noGrp="1"/>
          </p:cNvSpPr>
          <p:nvPr>
            <p:ph type="sldNum" idx="12"/>
          </p:nvPr>
        </p:nvSpPr>
        <p:spPr/>
        <p:txBody>
          <a:bodyPr/>
          <a:lstStyle/>
          <a:p>
            <a:fld id="{C2260B4B-EE64-BD45-A8DA-C24CDAD50338}" type="slidenum">
              <a:rPr lang="en-US" smtClean="0"/>
              <a:pPr/>
              <a:t>4</a:t>
            </a:fld>
            <a:endParaRPr lang="en-US"/>
          </a:p>
        </p:txBody>
      </p:sp>
    </p:spTree>
    <p:extLst>
      <p:ext uri="{BB962C8B-B14F-4D97-AF65-F5344CB8AC3E}">
        <p14:creationId xmlns:p14="http://schemas.microsoft.com/office/powerpoint/2010/main" val="3839115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21BD4CBA-0346-74A0-C736-9438DB05F462}"/>
            </a:ext>
          </a:extLst>
        </p:cNvPr>
        <p:cNvGrpSpPr/>
        <p:nvPr/>
      </p:nvGrpSpPr>
      <p:grpSpPr>
        <a:xfrm>
          <a:off x="0" y="0"/>
          <a:ext cx="0" cy="0"/>
          <a:chOff x="0" y="0"/>
          <a:chExt cx="0" cy="0"/>
        </a:xfrm>
      </p:grpSpPr>
      <p:sp>
        <p:nvSpPr>
          <p:cNvPr id="353" name="Google Shape;353;p31">
            <a:extLst>
              <a:ext uri="{FF2B5EF4-FFF2-40B4-BE49-F238E27FC236}">
                <a16:creationId xmlns:a16="http://schemas.microsoft.com/office/drawing/2014/main" id="{7327AD91-2D5A-CE58-BF4E-39EF5C48718A}"/>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lvl="0" algn="l">
              <a:buSzPts val="2400"/>
            </a:pPr>
            <a:r>
              <a:rPr lang="en-US" sz="2400" b="1" dirty="0"/>
              <a:t>However… </a:t>
            </a:r>
            <a:endParaRPr dirty="0"/>
          </a:p>
        </p:txBody>
      </p:sp>
      <p:sp>
        <p:nvSpPr>
          <p:cNvPr id="14" name="Google Shape;343;p30">
            <a:extLst>
              <a:ext uri="{FF2B5EF4-FFF2-40B4-BE49-F238E27FC236}">
                <a16:creationId xmlns:a16="http://schemas.microsoft.com/office/drawing/2014/main" id="{9A39AEEC-8CDE-86A4-C1DF-D6637B5C8C1D}"/>
              </a:ext>
            </a:extLst>
          </p:cNvPr>
          <p:cNvSpPr txBox="1">
            <a:spLocks noGrp="1"/>
          </p:cNvSpPr>
          <p:nvPr>
            <p:ph type="body" idx="1"/>
          </p:nvPr>
        </p:nvSpPr>
        <p:spPr>
          <a:prstGeom prst="rect">
            <a:avLst/>
          </a:prstGeom>
          <a:noFill/>
          <a:ln>
            <a:noFill/>
          </a:ln>
        </p:spPr>
        <p:txBody>
          <a:bodyPr spcFirstLastPara="1" wrap="square" lIns="45700" tIns="45700" rIns="45700" bIns="45700" anchor="t" anchorCtr="0">
            <a:noAutofit/>
          </a:bodyPr>
          <a:lstStyle/>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r>
              <a:rPr lang="en-US" b="1" i="1" dirty="0">
                <a:solidFill>
                  <a:srgbClr val="FF0000"/>
                </a:solidFill>
                <a:latin typeface="Calibri"/>
                <a:ea typeface="Calibri"/>
                <a:cs typeface="Calibri"/>
                <a:sym typeface="Calibri"/>
              </a:rPr>
              <a:t>Where to protect data?</a:t>
            </a:r>
          </a:p>
        </p:txBody>
      </p:sp>
      <p:sp>
        <p:nvSpPr>
          <p:cNvPr id="352" name="Google Shape;352;p31">
            <a:extLst>
              <a:ext uri="{FF2B5EF4-FFF2-40B4-BE49-F238E27FC236}">
                <a16:creationId xmlns:a16="http://schemas.microsoft.com/office/drawing/2014/main" id="{8C9439FC-6314-BDF9-AAD4-1BABB2B785F5}"/>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40</a:t>
            </a:fld>
            <a:endParaRPr/>
          </a:p>
        </p:txBody>
      </p:sp>
      <p:pic>
        <p:nvPicPr>
          <p:cNvPr id="2" name="Google Shape;256;p22" title="206853.png">
            <a:extLst>
              <a:ext uri="{FF2B5EF4-FFF2-40B4-BE49-F238E27FC236}">
                <a16:creationId xmlns:a16="http://schemas.microsoft.com/office/drawing/2014/main" id="{8D46C907-3204-63E9-9685-BC74DC7FC690}"/>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3" name="Google Shape;257;p22" title="219969.png">
            <a:extLst>
              <a:ext uri="{FF2B5EF4-FFF2-40B4-BE49-F238E27FC236}">
                <a16:creationId xmlns:a16="http://schemas.microsoft.com/office/drawing/2014/main" id="{85B46CD2-2AC1-DF53-AFD3-576C5C050451}"/>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4" name="Google Shape;258;p22" title="9990667.png">
            <a:extLst>
              <a:ext uri="{FF2B5EF4-FFF2-40B4-BE49-F238E27FC236}">
                <a16:creationId xmlns:a16="http://schemas.microsoft.com/office/drawing/2014/main" id="{6774A19C-B614-C0AD-680D-EF6C21FAEE68}"/>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5" name="Google Shape;259;p22">
            <a:extLst>
              <a:ext uri="{FF2B5EF4-FFF2-40B4-BE49-F238E27FC236}">
                <a16:creationId xmlns:a16="http://schemas.microsoft.com/office/drawing/2014/main" id="{F7ADCD54-5F8B-DC21-6665-8FFC4FCE65A5}"/>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6" name="Google Shape;262;p22">
            <a:extLst>
              <a:ext uri="{FF2B5EF4-FFF2-40B4-BE49-F238E27FC236}">
                <a16:creationId xmlns:a16="http://schemas.microsoft.com/office/drawing/2014/main" id="{DC2BCCB3-F197-F2CB-C420-D752EC31E10E}"/>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7" name="Google Shape;263;p22">
            <a:extLst>
              <a:ext uri="{FF2B5EF4-FFF2-40B4-BE49-F238E27FC236}">
                <a16:creationId xmlns:a16="http://schemas.microsoft.com/office/drawing/2014/main" id="{02312071-EF71-E90F-2DD2-C7A2D23AC307}"/>
              </a:ext>
            </a:extLst>
          </p:cNvPr>
          <p:cNvSpPr txBox="1"/>
          <p:nvPr/>
        </p:nvSpPr>
        <p:spPr>
          <a:xfrm>
            <a:off x="2146440" y="2358819"/>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chemeClr val="accent6"/>
                </a:solidFill>
                <a:latin typeface="Calibri"/>
                <a:ea typeface="Calibri"/>
                <a:cs typeface="Calibri"/>
                <a:sym typeface="Calibri"/>
              </a:rPr>
              <a:t>Alice</a:t>
            </a:r>
            <a:endParaRPr sz="1600">
              <a:solidFill>
                <a:schemeClr val="accent6"/>
              </a:solidFill>
              <a:latin typeface="Calibri"/>
              <a:ea typeface="Calibri"/>
              <a:cs typeface="Calibri"/>
              <a:sym typeface="Calibri"/>
            </a:endParaRPr>
          </a:p>
        </p:txBody>
      </p:sp>
      <p:sp>
        <p:nvSpPr>
          <p:cNvPr id="8" name="ZoneTexte 7">
            <a:extLst>
              <a:ext uri="{FF2B5EF4-FFF2-40B4-BE49-F238E27FC236}">
                <a16:creationId xmlns:a16="http://schemas.microsoft.com/office/drawing/2014/main" id="{CEFBBF24-D998-9CE7-A083-C4D5170DE9F0}"/>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Uber</a:t>
            </a:r>
            <a:endParaRPr lang="fr-FR" b="1"/>
          </a:p>
        </p:txBody>
      </p:sp>
      <p:cxnSp>
        <p:nvCxnSpPr>
          <p:cNvPr id="9" name="Google Shape;259;p22">
            <a:extLst>
              <a:ext uri="{FF2B5EF4-FFF2-40B4-BE49-F238E27FC236}">
                <a16:creationId xmlns:a16="http://schemas.microsoft.com/office/drawing/2014/main" id="{16477ADF-F0FE-10E8-1EEA-2912B9CEAACB}"/>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0" name="Google Shape;262;p22">
            <a:extLst>
              <a:ext uri="{FF2B5EF4-FFF2-40B4-BE49-F238E27FC236}">
                <a16:creationId xmlns:a16="http://schemas.microsoft.com/office/drawing/2014/main" id="{AEAA74BF-D45D-E5AA-0909-C64E6D5753A8}"/>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1" name="Google Shape;264;p22">
            <a:extLst>
              <a:ext uri="{FF2B5EF4-FFF2-40B4-BE49-F238E27FC236}">
                <a16:creationId xmlns:a16="http://schemas.microsoft.com/office/drawing/2014/main" id="{53E0D7E6-15CD-4810-F60D-3BA753DD6BE4}"/>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cxnSp>
        <p:nvCxnSpPr>
          <p:cNvPr id="13" name="Connecteur droit avec flèche 12">
            <a:extLst>
              <a:ext uri="{FF2B5EF4-FFF2-40B4-BE49-F238E27FC236}">
                <a16:creationId xmlns:a16="http://schemas.microsoft.com/office/drawing/2014/main" id="{E9EAA6DB-5FC1-9AAD-F787-FA5577F6C599}"/>
              </a:ext>
            </a:extLst>
          </p:cNvPr>
          <p:cNvCxnSpPr/>
          <p:nvPr/>
        </p:nvCxnSpPr>
        <p:spPr>
          <a:xfrm flipV="1">
            <a:off x="6083474" y="2755726"/>
            <a:ext cx="0" cy="24425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C459443-7090-9510-7757-979EAF4DE5D7}"/>
              </a:ext>
            </a:extLst>
          </p:cNvPr>
          <p:cNvCxnSpPr>
            <a:cxnSpLocks/>
            <a:endCxn id="7" idx="2"/>
          </p:cNvCxnSpPr>
          <p:nvPr/>
        </p:nvCxnSpPr>
        <p:spPr>
          <a:xfrm flipH="1" flipV="1">
            <a:off x="2439390" y="3098991"/>
            <a:ext cx="3272478" cy="20993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E41F430-EDE2-FD6B-7A47-4982FE3BD0E1}"/>
              </a:ext>
            </a:extLst>
          </p:cNvPr>
          <p:cNvCxnSpPr>
            <a:cxnSpLocks/>
            <a:endCxn id="11" idx="2"/>
          </p:cNvCxnSpPr>
          <p:nvPr/>
        </p:nvCxnSpPr>
        <p:spPr>
          <a:xfrm flipV="1">
            <a:off x="6399744" y="3081852"/>
            <a:ext cx="3352866" cy="2116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058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21BD4CBA-0346-74A0-C736-9438DB05F462}"/>
            </a:ext>
          </a:extLst>
        </p:cNvPr>
        <p:cNvGrpSpPr/>
        <p:nvPr/>
      </p:nvGrpSpPr>
      <p:grpSpPr>
        <a:xfrm>
          <a:off x="0" y="0"/>
          <a:ext cx="0" cy="0"/>
          <a:chOff x="0" y="0"/>
          <a:chExt cx="0" cy="0"/>
        </a:xfrm>
      </p:grpSpPr>
      <p:sp>
        <p:nvSpPr>
          <p:cNvPr id="353" name="Google Shape;353;p31">
            <a:extLst>
              <a:ext uri="{FF2B5EF4-FFF2-40B4-BE49-F238E27FC236}">
                <a16:creationId xmlns:a16="http://schemas.microsoft.com/office/drawing/2014/main" id="{7327AD91-2D5A-CE58-BF4E-39EF5C48718A}"/>
              </a:ext>
            </a:extLst>
          </p:cNvPr>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dirty="0"/>
              <a:t>Our approach: User centric</a:t>
            </a:r>
            <a:endParaRPr dirty="0"/>
          </a:p>
        </p:txBody>
      </p:sp>
      <p:sp>
        <p:nvSpPr>
          <p:cNvPr id="14" name="Google Shape;343;p30">
            <a:extLst>
              <a:ext uri="{FF2B5EF4-FFF2-40B4-BE49-F238E27FC236}">
                <a16:creationId xmlns:a16="http://schemas.microsoft.com/office/drawing/2014/main" id="{9A39AEEC-8CDE-86A4-C1DF-D6637B5C8C1D}"/>
              </a:ext>
            </a:extLst>
          </p:cNvPr>
          <p:cNvSpPr txBox="1">
            <a:spLocks noGrp="1"/>
          </p:cNvSpPr>
          <p:nvPr>
            <p:ph type="body" idx="1"/>
          </p:nvPr>
        </p:nvSpPr>
        <p:spPr>
          <a:prstGeom prst="rect">
            <a:avLst/>
          </a:prstGeom>
          <a:noFill/>
          <a:ln>
            <a:noFill/>
          </a:ln>
        </p:spPr>
        <p:txBody>
          <a:bodyPr spcFirstLastPara="1" wrap="square" lIns="45700" tIns="45700" rIns="45700" bIns="45700" anchor="t" anchorCtr="0">
            <a:noAutofit/>
          </a:bodyPr>
          <a:lstStyle/>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i="1" dirty="0">
              <a:solidFill>
                <a:srgbClr val="FF0000"/>
              </a:solidFill>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endParaRPr lang="en-US" b="1" i="1" dirty="0">
              <a:solidFill>
                <a:srgbClr val="FF0000"/>
              </a:solidFill>
              <a:latin typeface="Calibri"/>
              <a:ea typeface="Calibri"/>
              <a:cs typeface="Calibri"/>
              <a:sym typeface="Calibri"/>
            </a:endParaRPr>
          </a:p>
          <a:p>
            <a:pPr marL="0" lvl="0" indent="0" algn="ctr" rtl="0">
              <a:lnSpc>
                <a:spcPct val="115000"/>
              </a:lnSpc>
              <a:spcBef>
                <a:spcPts val="1200"/>
              </a:spcBef>
              <a:spcAft>
                <a:spcPts val="0"/>
              </a:spcAft>
              <a:buNone/>
            </a:pPr>
            <a:r>
              <a:rPr lang="en-US" b="1" i="1" dirty="0">
                <a:solidFill>
                  <a:srgbClr val="FF0000"/>
                </a:solidFill>
                <a:latin typeface="Calibri"/>
                <a:ea typeface="Calibri"/>
                <a:cs typeface="Calibri"/>
                <a:sym typeface="Calibri"/>
              </a:rPr>
              <a:t>Where to protect data?</a:t>
            </a:r>
          </a:p>
        </p:txBody>
      </p:sp>
      <p:sp>
        <p:nvSpPr>
          <p:cNvPr id="352" name="Google Shape;352;p31">
            <a:extLst>
              <a:ext uri="{FF2B5EF4-FFF2-40B4-BE49-F238E27FC236}">
                <a16:creationId xmlns:a16="http://schemas.microsoft.com/office/drawing/2014/main" id="{8C9439FC-6314-BDF9-AAD4-1BABB2B785F5}"/>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41</a:t>
            </a:fld>
            <a:endParaRPr/>
          </a:p>
        </p:txBody>
      </p:sp>
      <p:pic>
        <p:nvPicPr>
          <p:cNvPr id="2" name="Google Shape;256;p22" title="206853.png">
            <a:extLst>
              <a:ext uri="{FF2B5EF4-FFF2-40B4-BE49-F238E27FC236}">
                <a16:creationId xmlns:a16="http://schemas.microsoft.com/office/drawing/2014/main" id="{8D46C907-3204-63E9-9685-BC74DC7FC690}"/>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3" name="Google Shape;257;p22" title="219969.png">
            <a:extLst>
              <a:ext uri="{FF2B5EF4-FFF2-40B4-BE49-F238E27FC236}">
                <a16:creationId xmlns:a16="http://schemas.microsoft.com/office/drawing/2014/main" id="{85B46CD2-2AC1-DF53-AFD3-576C5C050451}"/>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4" name="Google Shape;258;p22" title="9990667.png">
            <a:extLst>
              <a:ext uri="{FF2B5EF4-FFF2-40B4-BE49-F238E27FC236}">
                <a16:creationId xmlns:a16="http://schemas.microsoft.com/office/drawing/2014/main" id="{6774A19C-B614-C0AD-680D-EF6C21FAEE68}"/>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5" name="Google Shape;259;p22">
            <a:extLst>
              <a:ext uri="{FF2B5EF4-FFF2-40B4-BE49-F238E27FC236}">
                <a16:creationId xmlns:a16="http://schemas.microsoft.com/office/drawing/2014/main" id="{F7ADCD54-5F8B-DC21-6665-8FFC4FCE65A5}"/>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6" name="Google Shape;262;p22">
            <a:extLst>
              <a:ext uri="{FF2B5EF4-FFF2-40B4-BE49-F238E27FC236}">
                <a16:creationId xmlns:a16="http://schemas.microsoft.com/office/drawing/2014/main" id="{DC2BCCB3-F197-F2CB-C420-D752EC31E10E}"/>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7" name="Google Shape;263;p22">
            <a:extLst>
              <a:ext uri="{FF2B5EF4-FFF2-40B4-BE49-F238E27FC236}">
                <a16:creationId xmlns:a16="http://schemas.microsoft.com/office/drawing/2014/main" id="{02312071-EF71-E90F-2DD2-C7A2D23AC307}"/>
              </a:ext>
            </a:extLst>
          </p:cNvPr>
          <p:cNvSpPr txBox="1"/>
          <p:nvPr/>
        </p:nvSpPr>
        <p:spPr>
          <a:xfrm>
            <a:off x="2146440" y="2358819"/>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chemeClr val="accent6"/>
                </a:solidFill>
                <a:latin typeface="Calibri"/>
                <a:ea typeface="Calibri"/>
                <a:cs typeface="Calibri"/>
                <a:sym typeface="Calibri"/>
              </a:rPr>
              <a:t>Alice</a:t>
            </a:r>
            <a:endParaRPr sz="1600">
              <a:solidFill>
                <a:schemeClr val="accent6"/>
              </a:solidFill>
              <a:latin typeface="Calibri"/>
              <a:ea typeface="Calibri"/>
              <a:cs typeface="Calibri"/>
              <a:sym typeface="Calibri"/>
            </a:endParaRPr>
          </a:p>
        </p:txBody>
      </p:sp>
      <p:cxnSp>
        <p:nvCxnSpPr>
          <p:cNvPr id="9" name="Google Shape;259;p22">
            <a:extLst>
              <a:ext uri="{FF2B5EF4-FFF2-40B4-BE49-F238E27FC236}">
                <a16:creationId xmlns:a16="http://schemas.microsoft.com/office/drawing/2014/main" id="{16477ADF-F0FE-10E8-1EEA-2912B9CEAACB}"/>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0" name="Google Shape;262;p22">
            <a:extLst>
              <a:ext uri="{FF2B5EF4-FFF2-40B4-BE49-F238E27FC236}">
                <a16:creationId xmlns:a16="http://schemas.microsoft.com/office/drawing/2014/main" id="{AEAA74BF-D45D-E5AA-0909-C64E6D5753A8}"/>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1" name="Google Shape;264;p22">
            <a:extLst>
              <a:ext uri="{FF2B5EF4-FFF2-40B4-BE49-F238E27FC236}">
                <a16:creationId xmlns:a16="http://schemas.microsoft.com/office/drawing/2014/main" id="{53E0D7E6-15CD-4810-F60D-3BA753DD6BE4}"/>
              </a:ext>
            </a:extLst>
          </p:cNvPr>
          <p:cNvSpPr txBox="1"/>
          <p:nvPr/>
        </p:nvSpPr>
        <p:spPr>
          <a:xfrm>
            <a:off x="9459660" y="2341680"/>
            <a:ext cx="585900"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Bob</a:t>
            </a:r>
            <a:endParaRPr sz="1600">
              <a:solidFill>
                <a:srgbClr val="7030A0"/>
              </a:solidFill>
              <a:latin typeface="Calibri"/>
              <a:ea typeface="Calibri"/>
              <a:cs typeface="Calibri"/>
              <a:sym typeface="Calibri"/>
            </a:endParaRPr>
          </a:p>
        </p:txBody>
      </p:sp>
      <p:cxnSp>
        <p:nvCxnSpPr>
          <p:cNvPr id="13" name="Connecteur droit avec flèche 12">
            <a:extLst>
              <a:ext uri="{FF2B5EF4-FFF2-40B4-BE49-F238E27FC236}">
                <a16:creationId xmlns:a16="http://schemas.microsoft.com/office/drawing/2014/main" id="{E9EAA6DB-5FC1-9AAD-F787-FA5577F6C599}"/>
              </a:ext>
            </a:extLst>
          </p:cNvPr>
          <p:cNvCxnSpPr/>
          <p:nvPr/>
        </p:nvCxnSpPr>
        <p:spPr>
          <a:xfrm flipV="1">
            <a:off x="6083474" y="2755726"/>
            <a:ext cx="0" cy="2442576"/>
          </a:xfrm>
          <a:prstGeom prst="straightConnector1">
            <a:avLst/>
          </a:prstGeom>
          <a:ln w="28575">
            <a:solidFill>
              <a:schemeClr val="bg1">
                <a:lumMod val="85000"/>
              </a:schemeClr>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C459443-7090-9510-7757-979EAF4DE5D7}"/>
              </a:ext>
            </a:extLst>
          </p:cNvPr>
          <p:cNvCxnSpPr>
            <a:cxnSpLocks/>
            <a:endCxn id="7" idx="2"/>
          </p:cNvCxnSpPr>
          <p:nvPr/>
        </p:nvCxnSpPr>
        <p:spPr>
          <a:xfrm flipH="1" flipV="1">
            <a:off x="2439390" y="3098991"/>
            <a:ext cx="3272478" cy="20993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AE41F430-EDE2-FD6B-7A47-4982FE3BD0E1}"/>
              </a:ext>
            </a:extLst>
          </p:cNvPr>
          <p:cNvCxnSpPr>
            <a:cxnSpLocks/>
            <a:endCxn id="11" idx="2"/>
          </p:cNvCxnSpPr>
          <p:nvPr/>
        </p:nvCxnSpPr>
        <p:spPr>
          <a:xfrm flipV="1">
            <a:off x="6399744" y="3081852"/>
            <a:ext cx="3352866" cy="21164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386" name="Picture 2" descr="Papierüberprüfung] LLM-Powered AI Agent Systems and Their Applications in  Industry">
            <a:extLst>
              <a:ext uri="{FF2B5EF4-FFF2-40B4-BE49-F238E27FC236}">
                <a16:creationId xmlns:a16="http://schemas.microsoft.com/office/drawing/2014/main" id="{7B687121-EF88-6889-1BBE-825B2FCFD9C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87" t="4005" r="33483" b="30426"/>
          <a:stretch>
            <a:fillRect/>
          </a:stretch>
        </p:blipFill>
        <p:spPr bwMode="auto">
          <a:xfrm>
            <a:off x="3333629" y="1488643"/>
            <a:ext cx="706944" cy="9060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apierüberprüfung] LLM-Powered AI Agent Systems and Their Applications in  Industry">
            <a:extLst>
              <a:ext uri="{FF2B5EF4-FFF2-40B4-BE49-F238E27FC236}">
                <a16:creationId xmlns:a16="http://schemas.microsoft.com/office/drawing/2014/main" id="{371F7F3A-9ECA-2573-6FDA-9CA16F66A3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487" t="4005" r="33483" b="30426"/>
          <a:stretch>
            <a:fillRect/>
          </a:stretch>
        </p:blipFill>
        <p:spPr bwMode="auto">
          <a:xfrm>
            <a:off x="8209110" y="1488643"/>
            <a:ext cx="706944" cy="90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7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33C320-0504-7C4D-9049-75FF2B45E25B}"/>
              </a:ext>
            </a:extLst>
          </p:cNvPr>
          <p:cNvSpPr>
            <a:spLocks noGrp="1"/>
          </p:cNvSpPr>
          <p:nvPr>
            <p:ph type="title"/>
          </p:nvPr>
        </p:nvSpPr>
        <p:spPr>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sp>
        <p:nvSpPr>
          <p:cNvPr id="3" name="Espace réservé du contenu 2">
            <a:extLst>
              <a:ext uri="{FF2B5EF4-FFF2-40B4-BE49-F238E27FC236}">
                <a16:creationId xmlns:a16="http://schemas.microsoft.com/office/drawing/2014/main" id="{0F52CB2C-1F5C-394E-837B-B2D4C499CB30}"/>
              </a:ext>
            </a:extLst>
          </p:cNvPr>
          <p:cNvSpPr>
            <a:spLocks noGrp="1"/>
          </p:cNvSpPr>
          <p:nvPr>
            <p:ph type="body" idx="1"/>
          </p:nvPr>
        </p:nvSpPr>
        <p:spPr>
          <a:xfrm>
            <a:off x="598022" y="1268759"/>
            <a:ext cx="5497978" cy="4896546"/>
          </a:xfrm>
        </p:spPr>
        <p:txBody>
          <a:bodyPr>
            <a:normAutofit/>
          </a:bodyPr>
          <a:lstStyle/>
          <a:p>
            <a:r>
              <a:rPr lang="fr-FR" sz="2000" dirty="0" err="1"/>
              <a:t>Why</a:t>
            </a:r>
            <a:r>
              <a:rPr lang="fr-FR" sz="2000" dirty="0"/>
              <a:t> user-</a:t>
            </a:r>
            <a:r>
              <a:rPr lang="fr-FR" sz="2000" dirty="0" err="1"/>
              <a:t>centric</a:t>
            </a:r>
            <a:r>
              <a:rPr lang="fr-FR" sz="2000" dirty="0"/>
              <a:t>?</a:t>
            </a:r>
          </a:p>
          <a:p>
            <a:pPr lvl="1"/>
            <a:r>
              <a:rPr lang="fr-FR" sz="1800" dirty="0" err="1"/>
              <a:t>Many</a:t>
            </a:r>
            <a:r>
              <a:rPr lang="fr-FR" sz="1800" dirty="0"/>
              <a:t> </a:t>
            </a:r>
            <a:r>
              <a:rPr lang="fr-FR" sz="1800" dirty="0" err="1"/>
              <a:t>legal</a:t>
            </a:r>
            <a:r>
              <a:rPr lang="fr-FR" sz="1800" dirty="0"/>
              <a:t> </a:t>
            </a:r>
            <a:r>
              <a:rPr lang="fr-FR" sz="1800" dirty="0" err="1"/>
              <a:t>frameworks</a:t>
            </a:r>
            <a:endParaRPr lang="fr-FR" sz="1800" dirty="0"/>
          </a:p>
          <a:p>
            <a:pPr lvl="1"/>
            <a:endParaRPr lang="fr-FR" sz="1231" dirty="0"/>
          </a:p>
        </p:txBody>
      </p:sp>
      <p:pic>
        <p:nvPicPr>
          <p:cNvPr id="5" name="Image 4">
            <a:extLst>
              <a:ext uri="{FF2B5EF4-FFF2-40B4-BE49-F238E27FC236}">
                <a16:creationId xmlns:a16="http://schemas.microsoft.com/office/drawing/2014/main" id="{D418CF29-1095-0948-9194-E7BB2ED8AFE6}"/>
              </a:ext>
            </a:extLst>
          </p:cNvPr>
          <p:cNvPicPr>
            <a:picLocks noChangeAspect="1"/>
          </p:cNvPicPr>
          <p:nvPr/>
        </p:nvPicPr>
        <p:blipFill rotWithShape="1">
          <a:blip r:embed="rId3"/>
          <a:srcRect l="4312" t="10339" r="3163" b="33848"/>
          <a:stretch/>
        </p:blipFill>
        <p:spPr>
          <a:xfrm>
            <a:off x="5999964" y="1628384"/>
            <a:ext cx="5288003" cy="3528810"/>
          </a:xfrm>
          <a:prstGeom prst="rect">
            <a:avLst/>
          </a:prstGeom>
          <a:ln>
            <a:noFill/>
          </a:ln>
          <a:effectLst>
            <a:softEdge rad="112500"/>
          </a:effectLst>
        </p:spPr>
      </p:pic>
      <p:sp>
        <p:nvSpPr>
          <p:cNvPr id="6" name="Rectangle 5">
            <a:extLst>
              <a:ext uri="{FF2B5EF4-FFF2-40B4-BE49-F238E27FC236}">
                <a16:creationId xmlns:a16="http://schemas.microsoft.com/office/drawing/2014/main" id="{0B4D14E3-081F-7E49-8E82-265F094B186E}"/>
              </a:ext>
            </a:extLst>
          </p:cNvPr>
          <p:cNvSpPr/>
          <p:nvPr/>
        </p:nvSpPr>
        <p:spPr>
          <a:xfrm>
            <a:off x="6815642" y="5157194"/>
            <a:ext cx="3448380" cy="307777"/>
          </a:xfrm>
          <a:prstGeom prst="rect">
            <a:avLst/>
          </a:prstGeom>
        </p:spPr>
        <p:txBody>
          <a:bodyPr wrap="none">
            <a:spAutoFit/>
          </a:bodyPr>
          <a:lstStyle/>
          <a:p>
            <a:r>
              <a:rPr lang="en-US" dirty="0">
                <a:latin typeface="Calibri" charset="0"/>
                <a:ea typeface="Calibri" charset="0"/>
                <a:cs typeface="Calibri" charset="0"/>
              </a:rPr>
              <a:t>Existing legal frameworks for data protection</a:t>
            </a:r>
            <a:endParaRPr lang="fr-FR" dirty="0"/>
          </a:p>
        </p:txBody>
      </p:sp>
      <p:sp>
        <p:nvSpPr>
          <p:cNvPr id="12" name="ZoneTexte 11">
            <a:extLst>
              <a:ext uri="{FF2B5EF4-FFF2-40B4-BE49-F238E27FC236}">
                <a16:creationId xmlns:a16="http://schemas.microsoft.com/office/drawing/2014/main" id="{2FB064FE-1963-264E-9F72-BF3156C9EA50}"/>
              </a:ext>
            </a:extLst>
          </p:cNvPr>
          <p:cNvSpPr txBox="1"/>
          <p:nvPr/>
        </p:nvSpPr>
        <p:spPr>
          <a:xfrm>
            <a:off x="121070" y="5589241"/>
            <a:ext cx="7543800" cy="24622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Akber Datoo, “Data in the post-</a:t>
            </a:r>
            <a:r>
              <a:rPr lang="en-US" dirty="0" err="1"/>
              <a:t>gdpr</a:t>
            </a:r>
            <a:r>
              <a:rPr lang="en-US" dirty="0"/>
              <a:t> </a:t>
            </a:r>
            <a:r>
              <a:rPr lang="en-US" dirty="0" err="1"/>
              <a:t>world,”Computer</a:t>
            </a:r>
            <a:r>
              <a:rPr lang="en-US" dirty="0"/>
              <a:t> Fraud &amp; Security, vol. 2018, no. 9, pp. 17 – 18, 2018.</a:t>
            </a:r>
          </a:p>
        </p:txBody>
      </p:sp>
      <p:sp>
        <p:nvSpPr>
          <p:cNvPr id="4" name="Espace réservé du numéro de diapositive 3">
            <a:extLst>
              <a:ext uri="{FF2B5EF4-FFF2-40B4-BE49-F238E27FC236}">
                <a16:creationId xmlns:a16="http://schemas.microsoft.com/office/drawing/2014/main" id="{A71BA9A6-75D7-3FD1-A78B-C0110D795BA4}"/>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42</a:t>
            </a:fld>
            <a:endParaRPr lang="en-US" dirty="0"/>
          </a:p>
        </p:txBody>
      </p:sp>
    </p:spTree>
    <p:extLst>
      <p:ext uri="{BB962C8B-B14F-4D97-AF65-F5344CB8AC3E}">
        <p14:creationId xmlns:p14="http://schemas.microsoft.com/office/powerpoint/2010/main" val="4553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8570-2FB3-D0DC-558F-1DCCE577368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9C51972-5DB6-0CD8-5C31-4D3050A457AC}"/>
              </a:ext>
            </a:extLst>
          </p:cNvPr>
          <p:cNvSpPr>
            <a:spLocks noGrp="1"/>
          </p:cNvSpPr>
          <p:nvPr>
            <p:ph type="title"/>
          </p:nvPr>
        </p:nvSpPr>
        <p:spPr>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sp>
        <p:nvSpPr>
          <p:cNvPr id="3" name="Espace réservé du contenu 2">
            <a:extLst>
              <a:ext uri="{FF2B5EF4-FFF2-40B4-BE49-F238E27FC236}">
                <a16:creationId xmlns:a16="http://schemas.microsoft.com/office/drawing/2014/main" id="{93C69B17-4EBF-F441-0C86-459E16C4FA0F}"/>
              </a:ext>
            </a:extLst>
          </p:cNvPr>
          <p:cNvSpPr>
            <a:spLocks noGrp="1"/>
          </p:cNvSpPr>
          <p:nvPr>
            <p:ph type="body" idx="1"/>
          </p:nvPr>
        </p:nvSpPr>
        <p:spPr>
          <a:xfrm>
            <a:off x="598022" y="1268759"/>
            <a:ext cx="5497978" cy="4896546"/>
          </a:xfrm>
        </p:spPr>
        <p:txBody>
          <a:bodyPr>
            <a:normAutofit/>
          </a:bodyPr>
          <a:lstStyle/>
          <a:p>
            <a:r>
              <a:rPr lang="fr-FR" sz="2000" dirty="0" err="1"/>
              <a:t>Why</a:t>
            </a:r>
            <a:r>
              <a:rPr lang="fr-FR" sz="2000" dirty="0"/>
              <a:t> user-</a:t>
            </a:r>
            <a:r>
              <a:rPr lang="fr-FR" sz="2000" dirty="0" err="1"/>
              <a:t>centric</a:t>
            </a:r>
            <a:r>
              <a:rPr lang="fr-FR" sz="2000" dirty="0"/>
              <a:t>?</a:t>
            </a:r>
          </a:p>
          <a:p>
            <a:pPr lvl="1"/>
            <a:r>
              <a:rPr lang="fr-FR" sz="1800" dirty="0" err="1"/>
              <a:t>Many</a:t>
            </a:r>
            <a:r>
              <a:rPr lang="fr-FR" sz="1800" dirty="0"/>
              <a:t> </a:t>
            </a:r>
            <a:r>
              <a:rPr lang="fr-FR" sz="1800" dirty="0" err="1"/>
              <a:t>legal</a:t>
            </a:r>
            <a:r>
              <a:rPr lang="fr-FR" sz="1800" dirty="0"/>
              <a:t> </a:t>
            </a:r>
            <a:r>
              <a:rPr lang="fr-FR" sz="1800" dirty="0" err="1"/>
              <a:t>frameworks</a:t>
            </a:r>
            <a:endParaRPr lang="fr-FR" sz="1800" dirty="0"/>
          </a:p>
          <a:p>
            <a:r>
              <a:rPr lang="fr-FR" sz="1800" dirty="0"/>
              <a:t>How to </a:t>
            </a:r>
            <a:r>
              <a:rPr lang="fr-FR" sz="1800" dirty="0" err="1"/>
              <a:t>guarantee</a:t>
            </a:r>
            <a:r>
              <a:rPr lang="fr-FR" sz="1800" dirty="0"/>
              <a:t> the </a:t>
            </a:r>
            <a:r>
              <a:rPr lang="fr-FR" sz="1800" dirty="0" err="1"/>
              <a:t>same</a:t>
            </a:r>
            <a:r>
              <a:rPr lang="fr-FR" sz="1800" dirty="0"/>
              <a:t> </a:t>
            </a:r>
            <a:r>
              <a:rPr lang="fr-FR" sz="1800" dirty="0" err="1"/>
              <a:t>level</a:t>
            </a:r>
            <a:r>
              <a:rPr lang="fr-FR" sz="1800" dirty="0"/>
              <a:t> of </a:t>
            </a:r>
            <a:r>
              <a:rPr lang="fr-FR" sz="1800" dirty="0" err="1"/>
              <a:t>privacy</a:t>
            </a:r>
            <a:r>
              <a:rPr lang="fr-FR" sz="1800" dirty="0"/>
              <a:t> protection in </a:t>
            </a:r>
            <a:r>
              <a:rPr lang="fr-FR" sz="1800" dirty="0" err="1"/>
              <a:t>any</a:t>
            </a:r>
            <a:r>
              <a:rPr lang="fr-FR" sz="1800" dirty="0"/>
              <a:t> location?</a:t>
            </a:r>
          </a:p>
          <a:p>
            <a:endParaRPr lang="fr-FR" sz="1800" dirty="0"/>
          </a:p>
          <a:p>
            <a:endParaRPr lang="fr-FR" sz="1800" dirty="0"/>
          </a:p>
          <a:p>
            <a:pPr lvl="1"/>
            <a:endParaRPr lang="fr-FR" sz="1231" dirty="0"/>
          </a:p>
        </p:txBody>
      </p:sp>
      <p:pic>
        <p:nvPicPr>
          <p:cNvPr id="5" name="Image 4">
            <a:extLst>
              <a:ext uri="{FF2B5EF4-FFF2-40B4-BE49-F238E27FC236}">
                <a16:creationId xmlns:a16="http://schemas.microsoft.com/office/drawing/2014/main" id="{65931F77-7018-478A-9DF2-D738C303A334}"/>
              </a:ext>
            </a:extLst>
          </p:cNvPr>
          <p:cNvPicPr>
            <a:picLocks noChangeAspect="1"/>
          </p:cNvPicPr>
          <p:nvPr/>
        </p:nvPicPr>
        <p:blipFill rotWithShape="1">
          <a:blip r:embed="rId3"/>
          <a:srcRect l="4312" t="10339" r="3163" b="33848"/>
          <a:stretch/>
        </p:blipFill>
        <p:spPr>
          <a:xfrm>
            <a:off x="5999964" y="1628384"/>
            <a:ext cx="5288003" cy="3528810"/>
          </a:xfrm>
          <a:prstGeom prst="rect">
            <a:avLst/>
          </a:prstGeom>
          <a:ln>
            <a:noFill/>
          </a:ln>
          <a:effectLst>
            <a:softEdge rad="112500"/>
          </a:effectLst>
        </p:spPr>
      </p:pic>
      <p:sp>
        <p:nvSpPr>
          <p:cNvPr id="6" name="Rectangle 5">
            <a:extLst>
              <a:ext uri="{FF2B5EF4-FFF2-40B4-BE49-F238E27FC236}">
                <a16:creationId xmlns:a16="http://schemas.microsoft.com/office/drawing/2014/main" id="{A1C977C4-9689-6DD0-6FEF-59193ACFC4B9}"/>
              </a:ext>
            </a:extLst>
          </p:cNvPr>
          <p:cNvSpPr/>
          <p:nvPr/>
        </p:nvSpPr>
        <p:spPr>
          <a:xfrm>
            <a:off x="6815642" y="5157194"/>
            <a:ext cx="3448380" cy="307777"/>
          </a:xfrm>
          <a:prstGeom prst="rect">
            <a:avLst/>
          </a:prstGeom>
        </p:spPr>
        <p:txBody>
          <a:bodyPr wrap="none">
            <a:spAutoFit/>
          </a:bodyPr>
          <a:lstStyle/>
          <a:p>
            <a:r>
              <a:rPr lang="en-US" dirty="0">
                <a:latin typeface="Calibri" charset="0"/>
                <a:ea typeface="Calibri" charset="0"/>
                <a:cs typeface="Calibri" charset="0"/>
              </a:rPr>
              <a:t>Existing legal frameworks for data protection</a:t>
            </a:r>
            <a:endParaRPr lang="fr-FR" dirty="0"/>
          </a:p>
        </p:txBody>
      </p:sp>
      <p:sp>
        <p:nvSpPr>
          <p:cNvPr id="12" name="ZoneTexte 11">
            <a:extLst>
              <a:ext uri="{FF2B5EF4-FFF2-40B4-BE49-F238E27FC236}">
                <a16:creationId xmlns:a16="http://schemas.microsoft.com/office/drawing/2014/main" id="{B07DF02A-9C6A-4DAC-E20F-6D4C3BD74DD3}"/>
              </a:ext>
            </a:extLst>
          </p:cNvPr>
          <p:cNvSpPr txBox="1"/>
          <p:nvPr/>
        </p:nvSpPr>
        <p:spPr>
          <a:xfrm>
            <a:off x="121070" y="5589241"/>
            <a:ext cx="7543800" cy="24622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defPPr marR="0" lvl="0" algn="l" rtl="0">
              <a:lnSpc>
                <a:spcPct val="100000"/>
              </a:lnSpc>
              <a:spcBef>
                <a:spcPts val="0"/>
              </a:spcBef>
              <a:spcAft>
                <a:spcPts val="0"/>
              </a:spcAft>
              <a:defRPr/>
            </a:defPPr>
            <a:lvl1pPr>
              <a:defRPr sz="1200">
                <a:ln w="0"/>
                <a:solidFill>
                  <a:schemeClr val="bg1"/>
                </a:solidFill>
                <a:effectLst>
                  <a:outerShdw blurRad="38100" dist="19050" dir="2700000" algn="tl" rotWithShape="0">
                    <a:schemeClr val="dk1">
                      <a:alpha val="40000"/>
                    </a:scheme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Akber Datoo, “Data in the post-</a:t>
            </a:r>
            <a:r>
              <a:rPr lang="en-US" dirty="0" err="1"/>
              <a:t>gdpr</a:t>
            </a:r>
            <a:r>
              <a:rPr lang="en-US" dirty="0"/>
              <a:t> </a:t>
            </a:r>
            <a:r>
              <a:rPr lang="en-US" dirty="0" err="1"/>
              <a:t>world,”Computer</a:t>
            </a:r>
            <a:r>
              <a:rPr lang="en-US" dirty="0"/>
              <a:t> Fraud &amp; Security, vol. 2018, no. 9, pp. 17 – 18, 2018.</a:t>
            </a:r>
          </a:p>
        </p:txBody>
      </p:sp>
      <p:sp>
        <p:nvSpPr>
          <p:cNvPr id="4" name="Espace réservé du numéro de diapositive 3">
            <a:extLst>
              <a:ext uri="{FF2B5EF4-FFF2-40B4-BE49-F238E27FC236}">
                <a16:creationId xmlns:a16="http://schemas.microsoft.com/office/drawing/2014/main" id="{C2E04B9E-90CF-A81C-D27F-AF380A32C38C}"/>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43</a:t>
            </a:fld>
            <a:endParaRPr lang="en-US" dirty="0"/>
          </a:p>
        </p:txBody>
      </p:sp>
    </p:spTree>
    <p:extLst>
      <p:ext uri="{BB962C8B-B14F-4D97-AF65-F5344CB8AC3E}">
        <p14:creationId xmlns:p14="http://schemas.microsoft.com/office/powerpoint/2010/main" val="328708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C83A0C-AE7A-4641-50A1-481C9D82F387}"/>
              </a:ext>
            </a:extLst>
          </p:cNvPr>
          <p:cNvSpPr>
            <a:spLocks noGrp="1"/>
          </p:cNvSpPr>
          <p:nvPr>
            <p:ph type="title"/>
          </p:nvPr>
        </p:nvSpPr>
        <p:spPr/>
        <p:txBody>
          <a:bodyPr/>
          <a:lstStyle/>
          <a:p>
            <a:pPr algn="l"/>
            <a:r>
              <a:rPr kumimoji="0" lang="en-US" sz="2400" b="1" i="0" u="none" strike="noStrike" kern="0" cap="none" spc="0" normalizeH="0" baseline="0" noProof="0" dirty="0">
                <a:ln>
                  <a:noFill/>
                </a:ln>
                <a:solidFill>
                  <a:srgbClr val="000000"/>
                </a:solidFill>
                <a:effectLst/>
                <a:uLnTx/>
                <a:uFillTx/>
                <a:latin typeface="Calibri"/>
                <a:cs typeface="Calibri"/>
                <a:sym typeface="Calibri"/>
              </a:rPr>
              <a:t>Our approach: User centric</a:t>
            </a:r>
            <a:endParaRPr lang="fr-FR" dirty="0"/>
          </a:p>
        </p:txBody>
      </p:sp>
      <p:sp>
        <p:nvSpPr>
          <p:cNvPr id="3" name="Espace réservé du texte 2">
            <a:extLst>
              <a:ext uri="{FF2B5EF4-FFF2-40B4-BE49-F238E27FC236}">
                <a16:creationId xmlns:a16="http://schemas.microsoft.com/office/drawing/2014/main" id="{8896D67D-3DCC-1AEA-CD47-62C16052DAF5}"/>
              </a:ext>
            </a:extLst>
          </p:cNvPr>
          <p:cNvSpPr>
            <a:spLocks noGrp="1"/>
          </p:cNvSpPr>
          <p:nvPr>
            <p:ph type="body" idx="1"/>
          </p:nvPr>
        </p:nvSpPr>
        <p:spPr/>
        <p:txBody>
          <a:bodyPr/>
          <a:lstStyle/>
          <a:p>
            <a:r>
              <a:rPr lang="fr-FR" dirty="0"/>
              <a:t>High-expressive </a:t>
            </a:r>
            <a:r>
              <a:rPr lang="fr-FR" dirty="0" err="1"/>
              <a:t>representativity</a:t>
            </a:r>
            <a:endParaRPr lang="fr-FR" dirty="0"/>
          </a:p>
          <a:p>
            <a:endParaRPr lang="fr-FR" dirty="0"/>
          </a:p>
          <a:p>
            <a:r>
              <a:rPr lang="fr-FR" dirty="0" err="1"/>
              <a:t>Detecting</a:t>
            </a:r>
            <a:r>
              <a:rPr lang="fr-FR" dirty="0"/>
              <a:t> Risks</a:t>
            </a:r>
          </a:p>
          <a:p>
            <a:endParaRPr lang="fr-FR" dirty="0"/>
          </a:p>
          <a:p>
            <a:r>
              <a:rPr lang="fr-FR" dirty="0"/>
              <a:t>Adaptable </a:t>
            </a:r>
            <a:r>
              <a:rPr lang="fr-FR" dirty="0" err="1"/>
              <a:t>Privacy</a:t>
            </a:r>
            <a:endParaRPr lang="fr-FR" dirty="0"/>
          </a:p>
          <a:p>
            <a:endParaRPr lang="fr-FR" dirty="0"/>
          </a:p>
        </p:txBody>
      </p:sp>
      <p:sp>
        <p:nvSpPr>
          <p:cNvPr id="4" name="Espace réservé du numéro de diapositive 3">
            <a:extLst>
              <a:ext uri="{FF2B5EF4-FFF2-40B4-BE49-F238E27FC236}">
                <a16:creationId xmlns:a16="http://schemas.microsoft.com/office/drawing/2014/main" id="{755CFA9F-FDD3-FFBC-A3FD-F7653F5409FC}"/>
              </a:ext>
            </a:extLst>
          </p:cNvPr>
          <p:cNvSpPr>
            <a:spLocks noGrp="1"/>
          </p:cNvSpPr>
          <p:nvPr>
            <p:ph type="sldNum" idx="12"/>
          </p:nvPr>
        </p:nvSpPr>
        <p:spPr/>
        <p:txBody>
          <a:bodyPr/>
          <a:lstStyle/>
          <a:p>
            <a:fld id="{C2260B4B-EE64-BD45-A8DA-C24CDAD50338}" type="slidenum">
              <a:rPr lang="en-US" smtClean="0"/>
              <a:pPr/>
              <a:t>44</a:t>
            </a:fld>
            <a:endParaRPr lang="en-US" dirty="0"/>
          </a:p>
        </p:txBody>
      </p:sp>
      <p:pic>
        <p:nvPicPr>
          <p:cNvPr id="5" name="Image 4">
            <a:extLst>
              <a:ext uri="{FF2B5EF4-FFF2-40B4-BE49-F238E27FC236}">
                <a16:creationId xmlns:a16="http://schemas.microsoft.com/office/drawing/2014/main" id="{AE5C7773-BF9B-3472-6C83-1DF414EBD3EA}"/>
              </a:ext>
            </a:extLst>
          </p:cNvPr>
          <p:cNvPicPr>
            <a:picLocks noChangeAspect="1"/>
          </p:cNvPicPr>
          <p:nvPr/>
        </p:nvPicPr>
        <p:blipFill>
          <a:blip r:embed="rId2"/>
          <a:stretch>
            <a:fillRect/>
          </a:stretch>
        </p:blipFill>
        <p:spPr>
          <a:xfrm>
            <a:off x="5643563" y="2087421"/>
            <a:ext cx="6288608" cy="3501820"/>
          </a:xfrm>
          <a:prstGeom prst="rect">
            <a:avLst/>
          </a:prstGeom>
        </p:spPr>
      </p:pic>
      <p:sp>
        <p:nvSpPr>
          <p:cNvPr id="7" name="ZoneTexte 6">
            <a:extLst>
              <a:ext uri="{FF2B5EF4-FFF2-40B4-BE49-F238E27FC236}">
                <a16:creationId xmlns:a16="http://schemas.microsoft.com/office/drawing/2014/main" id="{E1C71F30-3F94-FE2E-5C2C-F5D8CA11DF19}"/>
              </a:ext>
            </a:extLst>
          </p:cNvPr>
          <p:cNvSpPr txBox="1"/>
          <p:nvPr/>
        </p:nvSpPr>
        <p:spPr>
          <a:xfrm>
            <a:off x="6071568" y="1793245"/>
            <a:ext cx="6107906" cy="369332"/>
          </a:xfrm>
          <a:prstGeom prst="rect">
            <a:avLst/>
          </a:prstGeom>
          <a:noFill/>
        </p:spPr>
        <p:txBody>
          <a:bodyPr wrap="square">
            <a:spAutoFit/>
          </a:bodyPr>
          <a:lstStyle/>
          <a:p>
            <a:pPr algn="ctr"/>
            <a:r>
              <a:rPr lang="fr-FR" sz="1800" dirty="0"/>
              <a:t>SPARC+ Framework</a:t>
            </a:r>
          </a:p>
        </p:txBody>
      </p:sp>
    </p:spTree>
    <p:extLst>
      <p:ext uri="{BB962C8B-B14F-4D97-AF65-F5344CB8AC3E}">
        <p14:creationId xmlns:p14="http://schemas.microsoft.com/office/powerpoint/2010/main" val="3110789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9EA313D-7452-2E43-B896-27878D6010AB}"/>
              </a:ext>
            </a:extLst>
          </p:cNvPr>
          <p:cNvSpPr>
            <a:spLocks noGrp="1"/>
          </p:cNvSpPr>
          <p:nvPr>
            <p:ph type="body" idx="1"/>
          </p:nvPr>
        </p:nvSpPr>
        <p:spPr/>
        <p:txBody>
          <a:bodyPr/>
          <a:lstStyle/>
          <a:p>
            <a:r>
              <a:rPr lang="en-US" sz="2400" dirty="0">
                <a:latin typeface="Calibri" charset="0"/>
                <a:ea typeface="Calibri" charset="0"/>
                <a:cs typeface="Calibri" charset="0"/>
              </a:rPr>
              <a:t>Several works</a:t>
            </a:r>
            <a:r>
              <a:rPr lang="fr-FR" sz="2400" baseline="30000" dirty="0">
                <a:latin typeface="Calibri" charset="0"/>
                <a:ea typeface="Calibri" charset="0"/>
                <a:cs typeface="Calibri" charset="0"/>
              </a:rPr>
              <a:t> [1-8]</a:t>
            </a:r>
            <a:r>
              <a:rPr lang="en-US" sz="2400" dirty="0">
                <a:latin typeface="Calibri" charset="0"/>
                <a:ea typeface="Calibri" charset="0"/>
                <a:cs typeface="Calibri" charset="0"/>
              </a:rPr>
              <a:t> tried to deal with this by allowing users specify their </a:t>
            </a:r>
            <a:r>
              <a:rPr lang="en-US" sz="2400" i="1" dirty="0">
                <a:latin typeface="Calibri" charset="0"/>
                <a:ea typeface="Calibri" charset="0"/>
                <a:cs typeface="Calibri" charset="0"/>
              </a:rPr>
              <a:t>Privacy Preferences </a:t>
            </a:r>
            <a:r>
              <a:rPr lang="en-US" sz="2400" dirty="0">
                <a:latin typeface="Calibri" charset="0"/>
                <a:ea typeface="Calibri" charset="0"/>
                <a:cs typeface="Calibri" charset="0"/>
              </a:rPr>
              <a:t>and accept </a:t>
            </a:r>
            <a:r>
              <a:rPr lang="en-US" sz="2400" i="1" dirty="0">
                <a:latin typeface="Calibri" charset="0"/>
                <a:ea typeface="Calibri" charset="0"/>
                <a:cs typeface="Calibri" charset="0"/>
              </a:rPr>
              <a:t>Privacy Policies</a:t>
            </a:r>
          </a:p>
          <a:p>
            <a:pPr lvl="1"/>
            <a:r>
              <a:rPr lang="fr-FR" sz="2400" dirty="0" err="1"/>
              <a:t>However</a:t>
            </a:r>
            <a:r>
              <a:rPr lang="fr-FR" sz="2400" dirty="0"/>
              <a:t>, </a:t>
            </a:r>
            <a:r>
              <a:rPr lang="fr-FR" sz="2400" dirty="0" err="1"/>
              <a:t>they</a:t>
            </a:r>
            <a:r>
              <a:rPr lang="fr-FR" sz="2400" dirty="0"/>
              <a:t> all </a:t>
            </a:r>
            <a:r>
              <a:rPr lang="fr-FR" sz="2400" dirty="0" err="1"/>
              <a:t>share</a:t>
            </a:r>
            <a:r>
              <a:rPr lang="fr-FR" sz="2400" dirty="0"/>
              <a:t> </a:t>
            </a:r>
            <a:r>
              <a:rPr lang="fr-FR" sz="2400" dirty="0" err="1"/>
              <a:t>two</a:t>
            </a:r>
            <a:r>
              <a:rPr lang="fr-FR" sz="2400" dirty="0"/>
              <a:t> main limitations</a:t>
            </a:r>
          </a:p>
          <a:p>
            <a:pPr lvl="2"/>
            <a:r>
              <a:rPr lang="fr-FR" sz="2400" dirty="0" err="1">
                <a:solidFill>
                  <a:srgbClr val="FF0000"/>
                </a:solidFill>
              </a:rPr>
              <a:t>Lack</a:t>
            </a:r>
            <a:r>
              <a:rPr lang="fr-FR" sz="2400" dirty="0">
                <a:solidFill>
                  <a:srgbClr val="FF0000"/>
                </a:solidFill>
              </a:rPr>
              <a:t> of user </a:t>
            </a:r>
            <a:r>
              <a:rPr lang="fr-FR" sz="2400" dirty="0" err="1">
                <a:solidFill>
                  <a:srgbClr val="FF0000"/>
                </a:solidFill>
              </a:rPr>
              <a:t>awareness</a:t>
            </a:r>
            <a:r>
              <a:rPr lang="fr-FR" sz="2400" dirty="0">
                <a:solidFill>
                  <a:srgbClr val="FF0000"/>
                </a:solidFill>
              </a:rPr>
              <a:t> </a:t>
            </a:r>
          </a:p>
          <a:p>
            <a:pPr lvl="2"/>
            <a:r>
              <a:rPr lang="fr-FR" sz="2400" dirty="0" err="1">
                <a:solidFill>
                  <a:srgbClr val="FF0000"/>
                </a:solidFill>
              </a:rPr>
              <a:t>Lack</a:t>
            </a:r>
            <a:r>
              <a:rPr lang="fr-FR" sz="2400" dirty="0">
                <a:solidFill>
                  <a:srgbClr val="FF0000"/>
                </a:solidFill>
              </a:rPr>
              <a:t> of </a:t>
            </a:r>
            <a:r>
              <a:rPr lang="fr-FR" sz="2400" dirty="0" err="1">
                <a:solidFill>
                  <a:srgbClr val="FF0000"/>
                </a:solidFill>
              </a:rPr>
              <a:t>context-based</a:t>
            </a:r>
            <a:r>
              <a:rPr lang="fr-FR" sz="2400" dirty="0">
                <a:solidFill>
                  <a:srgbClr val="FF0000"/>
                </a:solidFill>
              </a:rPr>
              <a:t> </a:t>
            </a:r>
            <a:r>
              <a:rPr lang="fr-FR" sz="2400" dirty="0" err="1">
                <a:solidFill>
                  <a:srgbClr val="FF0000"/>
                </a:solidFill>
              </a:rPr>
              <a:t>privacy</a:t>
            </a:r>
            <a:r>
              <a:rPr lang="fr-FR" sz="2400" dirty="0">
                <a:solidFill>
                  <a:srgbClr val="FF0000"/>
                </a:solidFill>
              </a:rPr>
              <a:t> </a:t>
            </a:r>
            <a:r>
              <a:rPr lang="fr-FR" sz="2400" dirty="0" err="1">
                <a:solidFill>
                  <a:srgbClr val="FF0000"/>
                </a:solidFill>
              </a:rPr>
              <a:t>decision</a:t>
            </a:r>
            <a:r>
              <a:rPr lang="fr-FR" sz="2400" dirty="0">
                <a:solidFill>
                  <a:srgbClr val="FF0000"/>
                </a:solidFill>
              </a:rPr>
              <a:t> </a:t>
            </a:r>
            <a:r>
              <a:rPr lang="fr-FR" sz="2400" dirty="0" err="1">
                <a:solidFill>
                  <a:srgbClr val="FF0000"/>
                </a:solidFill>
              </a:rPr>
              <a:t>making</a:t>
            </a:r>
            <a:endParaRPr lang="fr-FR" sz="2400" dirty="0">
              <a:solidFill>
                <a:srgbClr val="FF0000"/>
              </a:solidFill>
            </a:endParaRPr>
          </a:p>
          <a:p>
            <a:pPr lvl="1"/>
            <a:endParaRPr lang="fr-FR" dirty="0"/>
          </a:p>
        </p:txBody>
      </p:sp>
      <p:sp>
        <p:nvSpPr>
          <p:cNvPr id="4" name="Rectangle 3">
            <a:extLst>
              <a:ext uri="{FF2B5EF4-FFF2-40B4-BE49-F238E27FC236}">
                <a16:creationId xmlns:a16="http://schemas.microsoft.com/office/drawing/2014/main" id="{B7B9E9A2-FD4C-9C43-B9C1-138114066B11}"/>
              </a:ext>
            </a:extLst>
          </p:cNvPr>
          <p:cNvSpPr/>
          <p:nvPr/>
        </p:nvSpPr>
        <p:spPr>
          <a:xfrm>
            <a:off x="119943" y="4255650"/>
            <a:ext cx="11928955" cy="178510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228600" indent="-228600">
              <a:buFont typeface="+mj-lt"/>
              <a:buAutoNum type="arabicPeriod"/>
            </a:pP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C. </a:t>
            </a:r>
            <a:r>
              <a:rPr lang="en-US" sz="1100" dirty="0" err="1">
                <a:ln w="0"/>
                <a:solidFill>
                  <a:schemeClr val="bg1"/>
                </a:solidFill>
                <a:effectLst>
                  <a:outerShdw blurRad="38100" dist="19050" dir="2700000" algn="tl" rotWithShape="0">
                    <a:schemeClr val="dk1">
                      <a:alpha val="40000"/>
                    </a:schemeClr>
                  </a:outerShdw>
                </a:effectLst>
                <a:latin typeface="+mn-lt"/>
                <a:ea typeface="+mn-ea"/>
                <a:cs typeface="+mn-cs"/>
              </a:rPr>
              <a:t>Castelluccia</a:t>
            </a: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 </a:t>
            </a:r>
            <a:r>
              <a:rPr lang="en-US" sz="1100" dirty="0" err="1">
                <a:ln w="0"/>
                <a:solidFill>
                  <a:schemeClr val="bg1"/>
                </a:solidFill>
                <a:effectLst>
                  <a:outerShdw blurRad="38100" dist="19050" dir="2700000" algn="tl" rotWithShape="0">
                    <a:schemeClr val="dk1">
                      <a:alpha val="40000"/>
                    </a:schemeClr>
                  </a:outerShdw>
                </a:effectLst>
                <a:latin typeface="+mn-lt"/>
                <a:ea typeface="+mn-ea"/>
                <a:cs typeface="+mn-cs"/>
              </a:rPr>
              <a:t>et.al</a:t>
            </a: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 “Enhancing transparency and consent in the </a:t>
            </a:r>
            <a:r>
              <a:rPr lang="en-US" sz="1100" dirty="0" err="1">
                <a:ln w="0"/>
                <a:solidFill>
                  <a:schemeClr val="bg1"/>
                </a:solidFill>
                <a:effectLst>
                  <a:outerShdw blurRad="38100" dist="19050" dir="2700000" algn="tl" rotWithShape="0">
                    <a:schemeClr val="dk1">
                      <a:alpha val="40000"/>
                    </a:schemeClr>
                  </a:outerShdw>
                </a:effectLst>
                <a:latin typeface="+mn-lt"/>
                <a:ea typeface="+mn-ea"/>
                <a:cs typeface="+mn-cs"/>
              </a:rPr>
              <a:t>iot</a:t>
            </a: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 in 2018 IEEE European Symposium on Security and Privacy Workshops (</a:t>
            </a:r>
            <a:r>
              <a:rPr lang="en-US" sz="1100" dirty="0" err="1">
                <a:ln w="0"/>
                <a:solidFill>
                  <a:schemeClr val="bg1"/>
                </a:solidFill>
                <a:effectLst>
                  <a:outerShdw blurRad="38100" dist="19050" dir="2700000" algn="tl" rotWithShape="0">
                    <a:schemeClr val="dk1">
                      <a:alpha val="40000"/>
                    </a:schemeClr>
                  </a:outerShdw>
                </a:effectLst>
                <a:latin typeface="+mn-lt"/>
                <a:ea typeface="+mn-ea"/>
                <a:cs typeface="+mn-cs"/>
              </a:rPr>
              <a:t>EuroSPW</a:t>
            </a: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 pp. 116–119.</a:t>
            </a:r>
          </a:p>
          <a:p>
            <a:pPr marL="228600" indent="-228600">
              <a:buFont typeface="+mj-lt"/>
              <a:buAutoNum type="arabicPeriod"/>
            </a:pP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I. D. Addo, et. Al., “A reference architecture for improving security and privacy in internet of things applications,” in IEEE International Conference on Mobile Services, pp. 108–115, June 2014.</a:t>
            </a:r>
          </a:p>
          <a:p>
            <a:pPr marL="228600" indent="-228600">
              <a:buFont typeface="+mj-lt"/>
              <a:buAutoNum type="arabicPeriod"/>
            </a:pP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D. W. Chadwick and K. Fatema, “A privacy preserving </a:t>
            </a:r>
            <a:r>
              <a:rPr lang="en-US" sz="1100" dirty="0" err="1">
                <a:ln w="0"/>
                <a:solidFill>
                  <a:schemeClr val="bg1"/>
                </a:solidFill>
                <a:effectLst>
                  <a:outerShdw blurRad="38100" dist="19050" dir="2700000" algn="tl" rotWithShape="0">
                    <a:schemeClr val="dk1">
                      <a:alpha val="40000"/>
                    </a:schemeClr>
                  </a:outerShdw>
                </a:effectLst>
                <a:latin typeface="+mn-lt"/>
                <a:ea typeface="+mn-ea"/>
                <a:cs typeface="+mn-cs"/>
              </a:rPr>
              <a:t>authorisation</a:t>
            </a:r>
            <a:r>
              <a:rPr lang="en-US" sz="1100" dirty="0">
                <a:ln w="0"/>
                <a:solidFill>
                  <a:schemeClr val="bg1"/>
                </a:solidFill>
                <a:effectLst>
                  <a:outerShdw blurRad="38100" dist="19050" dir="2700000" algn="tl" rotWithShape="0">
                    <a:schemeClr val="dk1">
                      <a:alpha val="40000"/>
                    </a:schemeClr>
                  </a:outerShdw>
                </a:effectLst>
                <a:latin typeface="+mn-lt"/>
                <a:ea typeface="+mn-ea"/>
                <a:cs typeface="+mn-cs"/>
              </a:rPr>
              <a:t> system for the cloud”, Journal of Computer and System Sciences, vol. 78, no. 5, pp. 1359–1373, 2012.</a:t>
            </a:r>
          </a:p>
          <a:p>
            <a:pPr marL="228600" indent="-228600">
              <a:buFont typeface="+mj-lt"/>
              <a:buAutoNum type="arabicPeriod"/>
            </a:pPr>
            <a:r>
              <a:rPr lang="fr-FR" sz="1100" dirty="0">
                <a:solidFill>
                  <a:schemeClr val="bg1"/>
                </a:solidFill>
                <a:latin typeface="Helvetica" pitchFamily="2" charset="0"/>
              </a:rPr>
              <a:t>R. Neisse, et al., “Dynamic </a:t>
            </a:r>
            <a:r>
              <a:rPr lang="fr-FR" sz="1100" dirty="0" err="1">
                <a:solidFill>
                  <a:schemeClr val="bg1"/>
                </a:solidFill>
                <a:latin typeface="Helvetica" pitchFamily="2" charset="0"/>
              </a:rPr>
              <a:t>context-aware</a:t>
            </a:r>
            <a:r>
              <a:rPr lang="fr-FR" sz="1100" dirty="0">
                <a:solidFill>
                  <a:schemeClr val="bg1"/>
                </a:solidFill>
                <a:latin typeface="Helvetica" pitchFamily="2" charset="0"/>
              </a:rPr>
              <a:t> scalable and trust-</a:t>
            </a:r>
            <a:r>
              <a:rPr lang="fr-FR" sz="1100" dirty="0" err="1">
                <a:solidFill>
                  <a:schemeClr val="bg1"/>
                </a:solidFill>
                <a:latin typeface="Helvetica" pitchFamily="2" charset="0"/>
              </a:rPr>
              <a:t>based</a:t>
            </a:r>
            <a:r>
              <a:rPr lang="fr-FR" sz="1100" dirty="0">
                <a:solidFill>
                  <a:schemeClr val="bg1"/>
                </a:solidFill>
                <a:latin typeface="Helvetica" pitchFamily="2" charset="0"/>
              </a:rPr>
              <a:t> </a:t>
            </a:r>
            <a:r>
              <a:rPr lang="fr-FR" sz="1100" dirty="0" err="1">
                <a:solidFill>
                  <a:schemeClr val="bg1"/>
                </a:solidFill>
                <a:latin typeface="Helvetica" pitchFamily="2" charset="0"/>
              </a:rPr>
              <a:t>iot</a:t>
            </a:r>
            <a:r>
              <a:rPr lang="fr-FR" sz="1100" dirty="0">
                <a:solidFill>
                  <a:schemeClr val="bg1"/>
                </a:solidFill>
                <a:latin typeface="Helvetica" pitchFamily="2" charset="0"/>
              </a:rPr>
              <a:t> </a:t>
            </a:r>
            <a:r>
              <a:rPr lang="fr-FR" sz="1100" dirty="0" err="1">
                <a:solidFill>
                  <a:schemeClr val="bg1"/>
                </a:solidFill>
                <a:latin typeface="Helvetica" pitchFamily="2" charset="0"/>
              </a:rPr>
              <a:t>security</a:t>
            </a:r>
            <a:r>
              <a:rPr lang="fr-FR" sz="1100" dirty="0">
                <a:solidFill>
                  <a:schemeClr val="bg1"/>
                </a:solidFill>
                <a:latin typeface="Helvetica" pitchFamily="2" charset="0"/>
              </a:rPr>
              <a:t>, </a:t>
            </a:r>
            <a:r>
              <a:rPr lang="fr-FR" sz="1100" dirty="0" err="1">
                <a:solidFill>
                  <a:schemeClr val="bg1"/>
                </a:solidFill>
                <a:latin typeface="Helvetica" pitchFamily="2" charset="0"/>
              </a:rPr>
              <a:t>privacy</a:t>
            </a:r>
            <a:r>
              <a:rPr lang="fr-FR" sz="1100" dirty="0">
                <a:solidFill>
                  <a:schemeClr val="bg1"/>
                </a:solidFill>
                <a:latin typeface="Helvetica" pitchFamily="2" charset="0"/>
              </a:rPr>
              <a:t> </a:t>
            </a:r>
            <a:r>
              <a:rPr lang="fr-FR" sz="1100" dirty="0" err="1">
                <a:solidFill>
                  <a:schemeClr val="bg1"/>
                </a:solidFill>
                <a:latin typeface="Helvetica" pitchFamily="2" charset="0"/>
              </a:rPr>
              <a:t>framework</a:t>
            </a:r>
            <a:r>
              <a:rPr lang="fr-FR" sz="1100" dirty="0">
                <a:solidFill>
                  <a:schemeClr val="bg1"/>
                </a:solidFill>
                <a:latin typeface="Helvetica" pitchFamily="2" charset="0"/>
              </a:rPr>
              <a:t>,” </a:t>
            </a:r>
            <a:r>
              <a:rPr lang="fr-FR" sz="1100" dirty="0" err="1">
                <a:solidFill>
                  <a:schemeClr val="bg1"/>
                </a:solidFill>
                <a:latin typeface="Helvetica" pitchFamily="2" charset="0"/>
              </a:rPr>
              <a:t>Chapter</a:t>
            </a:r>
            <a:r>
              <a:rPr lang="fr-FR" sz="1100" dirty="0">
                <a:solidFill>
                  <a:schemeClr val="bg1"/>
                </a:solidFill>
                <a:latin typeface="Helvetica" pitchFamily="2" charset="0"/>
              </a:rPr>
              <a:t> in IoT Applications-</a:t>
            </a:r>
            <a:r>
              <a:rPr lang="fr-FR" sz="1100" dirty="0" err="1">
                <a:solidFill>
                  <a:schemeClr val="bg1"/>
                </a:solidFill>
                <a:latin typeface="Helvetica" pitchFamily="2" charset="0"/>
              </a:rPr>
              <a:t>From</a:t>
            </a:r>
            <a:r>
              <a:rPr lang="fr-FR" sz="1100" dirty="0">
                <a:solidFill>
                  <a:schemeClr val="bg1"/>
                </a:solidFill>
                <a:latin typeface="Helvetica" pitchFamily="2" charset="0"/>
              </a:rPr>
              <a:t> </a:t>
            </a:r>
            <a:r>
              <a:rPr lang="fr-FR" sz="1100" dirty="0" err="1">
                <a:solidFill>
                  <a:schemeClr val="bg1"/>
                </a:solidFill>
                <a:latin typeface="Helvetica" pitchFamily="2" charset="0"/>
              </a:rPr>
              <a:t>Research</a:t>
            </a:r>
            <a:r>
              <a:rPr lang="fr-FR" sz="1100" dirty="0">
                <a:solidFill>
                  <a:schemeClr val="bg1"/>
                </a:solidFill>
                <a:latin typeface="Helvetica" pitchFamily="2" charset="0"/>
              </a:rPr>
              <a:t> </a:t>
            </a:r>
            <a:r>
              <a:rPr lang="fr-FR" sz="1100" dirty="0" err="1">
                <a:solidFill>
                  <a:schemeClr val="bg1"/>
                </a:solidFill>
                <a:latin typeface="Helvetica" pitchFamily="2" charset="0"/>
              </a:rPr>
              <a:t>Deployment</a:t>
            </a:r>
            <a:r>
              <a:rPr lang="fr-FR" sz="1100" dirty="0">
                <a:solidFill>
                  <a:schemeClr val="bg1"/>
                </a:solidFill>
                <a:latin typeface="Helvetica" pitchFamily="2" charset="0"/>
              </a:rPr>
              <a:t>, IERC Cluster Book, 2014.</a:t>
            </a:r>
          </a:p>
          <a:p>
            <a:pPr marL="228600" indent="-228600">
              <a:buFont typeface="+mj-lt"/>
              <a:buAutoNum type="arabicPeriod"/>
            </a:pPr>
            <a:r>
              <a:rPr lang="fr-FR" sz="1100" dirty="0">
                <a:solidFill>
                  <a:schemeClr val="bg1"/>
                </a:solidFill>
                <a:latin typeface="Helvetica" pitchFamily="2" charset="0"/>
              </a:rPr>
              <a:t>E. de Matos, et al., “</a:t>
            </a:r>
            <a:r>
              <a:rPr lang="fr-FR" sz="1100" dirty="0" err="1">
                <a:solidFill>
                  <a:schemeClr val="bg1"/>
                </a:solidFill>
                <a:latin typeface="Helvetica" pitchFamily="2" charset="0"/>
              </a:rPr>
              <a:t>Providing</a:t>
            </a:r>
            <a:r>
              <a:rPr lang="fr-FR" sz="1100" dirty="0">
                <a:solidFill>
                  <a:schemeClr val="bg1"/>
                </a:solidFill>
                <a:latin typeface="Helvetica" pitchFamily="2" charset="0"/>
              </a:rPr>
              <a:t> </a:t>
            </a:r>
            <a:r>
              <a:rPr lang="fr-FR" sz="1100" dirty="0" err="1">
                <a:solidFill>
                  <a:schemeClr val="bg1"/>
                </a:solidFill>
                <a:latin typeface="Helvetica" pitchFamily="2" charset="0"/>
              </a:rPr>
              <a:t>context-aware</a:t>
            </a:r>
            <a:r>
              <a:rPr lang="fr-FR" sz="1100" dirty="0">
                <a:solidFill>
                  <a:schemeClr val="bg1"/>
                </a:solidFill>
                <a:latin typeface="Helvetica" pitchFamily="2" charset="0"/>
              </a:rPr>
              <a:t> </a:t>
            </a:r>
            <a:r>
              <a:rPr lang="fr-FR" sz="1100" dirty="0" err="1">
                <a:solidFill>
                  <a:schemeClr val="bg1"/>
                </a:solidFill>
                <a:latin typeface="Helvetica" pitchFamily="2" charset="0"/>
              </a:rPr>
              <a:t>security</a:t>
            </a:r>
            <a:r>
              <a:rPr lang="fr-FR" sz="1100" dirty="0">
                <a:solidFill>
                  <a:schemeClr val="bg1"/>
                </a:solidFill>
                <a:latin typeface="Helvetica" pitchFamily="2" charset="0"/>
              </a:rPr>
              <a:t> for </a:t>
            </a:r>
            <a:r>
              <a:rPr lang="fr-FR" sz="1100" dirty="0" err="1">
                <a:solidFill>
                  <a:schemeClr val="bg1"/>
                </a:solidFill>
                <a:latin typeface="Helvetica" pitchFamily="2" charset="0"/>
              </a:rPr>
              <a:t>iot</a:t>
            </a:r>
            <a:r>
              <a:rPr lang="fr-FR" sz="1100" dirty="0">
                <a:solidFill>
                  <a:schemeClr val="bg1"/>
                </a:solidFill>
                <a:latin typeface="Helvetica" pitchFamily="2" charset="0"/>
              </a:rPr>
              <a:t> </a:t>
            </a:r>
            <a:r>
              <a:rPr lang="fr-FR" sz="1100" dirty="0" err="1">
                <a:solidFill>
                  <a:schemeClr val="bg1"/>
                </a:solidFill>
                <a:latin typeface="Helvetica" pitchFamily="2" charset="0"/>
              </a:rPr>
              <a:t>environments</a:t>
            </a:r>
            <a:r>
              <a:rPr lang="fr-FR" sz="1100" dirty="0">
                <a:solidFill>
                  <a:schemeClr val="bg1"/>
                </a:solidFill>
                <a:latin typeface="Helvetica" pitchFamily="2" charset="0"/>
              </a:rPr>
              <a:t> </a:t>
            </a:r>
            <a:r>
              <a:rPr lang="fr-FR" sz="1100" dirty="0" err="1">
                <a:solidFill>
                  <a:schemeClr val="bg1"/>
                </a:solidFill>
                <a:latin typeface="Helvetica" pitchFamily="2" charset="0"/>
              </a:rPr>
              <a:t>through</a:t>
            </a:r>
            <a:r>
              <a:rPr lang="fr-FR" sz="1100" dirty="0">
                <a:solidFill>
                  <a:schemeClr val="bg1"/>
                </a:solidFill>
                <a:latin typeface="Helvetica" pitchFamily="2" charset="0"/>
              </a:rPr>
              <a:t> </a:t>
            </a:r>
            <a:r>
              <a:rPr lang="fr-FR" sz="1100" dirty="0" err="1">
                <a:solidFill>
                  <a:schemeClr val="bg1"/>
                </a:solidFill>
                <a:latin typeface="Helvetica" pitchFamily="2" charset="0"/>
              </a:rPr>
              <a:t>context</a:t>
            </a:r>
            <a:r>
              <a:rPr lang="fr-FR" sz="1100" dirty="0">
                <a:solidFill>
                  <a:schemeClr val="bg1"/>
                </a:solidFill>
                <a:latin typeface="Helvetica" pitchFamily="2" charset="0"/>
              </a:rPr>
              <a:t> sharing </a:t>
            </a:r>
            <a:r>
              <a:rPr lang="fr-FR" sz="1100" dirty="0" err="1">
                <a:solidFill>
                  <a:schemeClr val="bg1"/>
                </a:solidFill>
                <a:latin typeface="Helvetica" pitchFamily="2" charset="0"/>
              </a:rPr>
              <a:t>feature</a:t>
            </a:r>
            <a:r>
              <a:rPr lang="fr-FR" sz="1100" dirty="0">
                <a:solidFill>
                  <a:schemeClr val="bg1"/>
                </a:solidFill>
                <a:latin typeface="Helvetica" pitchFamily="2" charset="0"/>
              </a:rPr>
              <a:t>,” in 17th IEEE </a:t>
            </a:r>
            <a:r>
              <a:rPr lang="fr-FR" sz="1100" dirty="0" err="1">
                <a:solidFill>
                  <a:schemeClr val="bg1"/>
                </a:solidFill>
                <a:latin typeface="Helvetica" pitchFamily="2" charset="0"/>
              </a:rPr>
              <a:t>TrustCom</a:t>
            </a:r>
            <a:r>
              <a:rPr lang="fr-FR" sz="1100" dirty="0">
                <a:solidFill>
                  <a:schemeClr val="bg1"/>
                </a:solidFill>
                <a:latin typeface="Helvetica" pitchFamily="2" charset="0"/>
              </a:rPr>
              <a:t>, pp. 1711–1715, IEEE, 2018.</a:t>
            </a:r>
          </a:p>
          <a:p>
            <a:pPr marL="228600" indent="-228600">
              <a:buFont typeface="+mj-lt"/>
              <a:buAutoNum type="arabicPeriod"/>
            </a:pPr>
            <a:r>
              <a:rPr lang="fr-FR" sz="1100" dirty="0">
                <a:solidFill>
                  <a:schemeClr val="bg1"/>
                </a:solidFill>
                <a:latin typeface="Helvetica" pitchFamily="2" charset="0"/>
              </a:rPr>
              <a:t>M. </a:t>
            </a:r>
            <a:r>
              <a:rPr lang="fr-FR" sz="1100" dirty="0" err="1">
                <a:solidFill>
                  <a:schemeClr val="bg1"/>
                </a:solidFill>
                <a:latin typeface="Helvetica" pitchFamily="2" charset="0"/>
              </a:rPr>
              <a:t>Gheisari</a:t>
            </a:r>
            <a:r>
              <a:rPr lang="fr-FR" sz="1100" dirty="0">
                <a:solidFill>
                  <a:schemeClr val="bg1"/>
                </a:solidFill>
                <a:latin typeface="Helvetica" pitchFamily="2" charset="0"/>
              </a:rPr>
              <a:t>, et al., “A </a:t>
            </a:r>
            <a:r>
              <a:rPr lang="fr-FR" sz="1100" dirty="0" err="1">
                <a:solidFill>
                  <a:schemeClr val="bg1"/>
                </a:solidFill>
                <a:latin typeface="Helvetica" pitchFamily="2" charset="0"/>
              </a:rPr>
              <a:t>context-aware</a:t>
            </a:r>
            <a:r>
              <a:rPr lang="fr-FR" sz="1100" dirty="0">
                <a:solidFill>
                  <a:schemeClr val="bg1"/>
                </a:solidFill>
                <a:latin typeface="Helvetica" pitchFamily="2" charset="0"/>
              </a:rPr>
              <a:t> </a:t>
            </a:r>
            <a:r>
              <a:rPr lang="fr-FR" sz="1100" dirty="0" err="1">
                <a:solidFill>
                  <a:schemeClr val="bg1"/>
                </a:solidFill>
                <a:latin typeface="Helvetica" pitchFamily="2" charset="0"/>
              </a:rPr>
              <a:t>privacy-preserving</a:t>
            </a:r>
            <a:r>
              <a:rPr lang="fr-FR" sz="1100" dirty="0">
                <a:solidFill>
                  <a:schemeClr val="bg1"/>
                </a:solidFill>
                <a:latin typeface="Helvetica" pitchFamily="2" charset="0"/>
              </a:rPr>
              <a:t> </a:t>
            </a:r>
            <a:r>
              <a:rPr lang="fr-FR" sz="1100" dirty="0" err="1">
                <a:solidFill>
                  <a:schemeClr val="bg1"/>
                </a:solidFill>
                <a:latin typeface="Helvetica" pitchFamily="2" charset="0"/>
              </a:rPr>
              <a:t>method</a:t>
            </a:r>
            <a:r>
              <a:rPr lang="fr-FR" sz="1100" dirty="0">
                <a:solidFill>
                  <a:schemeClr val="bg1"/>
                </a:solidFill>
                <a:latin typeface="Helvetica" pitchFamily="2" charset="0"/>
              </a:rPr>
              <a:t> for </a:t>
            </a:r>
            <a:r>
              <a:rPr lang="fr-FR" sz="1100" dirty="0" err="1">
                <a:solidFill>
                  <a:schemeClr val="bg1"/>
                </a:solidFill>
                <a:latin typeface="Helvetica" pitchFamily="2" charset="0"/>
              </a:rPr>
              <a:t>iot-based</a:t>
            </a:r>
            <a:r>
              <a:rPr lang="fr-FR" sz="1100" dirty="0">
                <a:solidFill>
                  <a:schemeClr val="bg1"/>
                </a:solidFill>
                <a:latin typeface="Helvetica" pitchFamily="2" charset="0"/>
              </a:rPr>
              <a:t> smart city </a:t>
            </a:r>
            <a:r>
              <a:rPr lang="fr-FR" sz="1100" dirty="0" err="1">
                <a:solidFill>
                  <a:schemeClr val="bg1"/>
                </a:solidFill>
                <a:latin typeface="Helvetica" pitchFamily="2" charset="0"/>
              </a:rPr>
              <a:t>using</a:t>
            </a:r>
            <a:r>
              <a:rPr lang="fr-FR" sz="1100" dirty="0">
                <a:solidFill>
                  <a:schemeClr val="bg1"/>
                </a:solidFill>
                <a:latin typeface="Helvetica" pitchFamily="2" charset="0"/>
              </a:rPr>
              <a:t> software </a:t>
            </a:r>
            <a:r>
              <a:rPr lang="fr-FR" sz="1100" dirty="0" err="1">
                <a:solidFill>
                  <a:schemeClr val="bg1"/>
                </a:solidFill>
                <a:latin typeface="Helvetica" pitchFamily="2" charset="0"/>
              </a:rPr>
              <a:t>defined</a:t>
            </a:r>
            <a:r>
              <a:rPr lang="fr-FR" sz="1100" dirty="0">
                <a:solidFill>
                  <a:schemeClr val="bg1"/>
                </a:solidFill>
                <a:latin typeface="Helvetica" pitchFamily="2" charset="0"/>
              </a:rPr>
              <a:t> networking,” Computers &amp; Security, vol. 87, p. 101470, 2019.</a:t>
            </a:r>
          </a:p>
          <a:p>
            <a:pPr marL="228600" indent="-228600">
              <a:buFont typeface="+mj-lt"/>
              <a:buAutoNum type="arabicPeriod"/>
            </a:pPr>
            <a:r>
              <a:rPr lang="fr-FR" sz="1100" dirty="0" err="1">
                <a:solidFill>
                  <a:schemeClr val="bg1"/>
                </a:solidFill>
                <a:latin typeface="Helvetica" pitchFamily="2" charset="0"/>
              </a:rPr>
              <a:t>T</a:t>
            </a:r>
            <a:r>
              <a:rPr lang="fr-FR" sz="1100" dirty="0">
                <a:solidFill>
                  <a:schemeClr val="bg1"/>
                </a:solidFill>
                <a:latin typeface="Helvetica" pitchFamily="2" charset="0"/>
              </a:rPr>
              <a:t>. Sylla, M. et al., “</a:t>
            </a:r>
            <a:r>
              <a:rPr lang="fr-FR" sz="1100" dirty="0" err="1">
                <a:solidFill>
                  <a:schemeClr val="bg1"/>
                </a:solidFill>
                <a:latin typeface="Helvetica" pitchFamily="2" charset="0"/>
              </a:rPr>
              <a:t>Towards</a:t>
            </a:r>
            <a:r>
              <a:rPr lang="fr-FR" sz="1100" dirty="0">
                <a:solidFill>
                  <a:schemeClr val="bg1"/>
                </a:solidFill>
                <a:latin typeface="Helvetica" pitchFamily="2" charset="0"/>
              </a:rPr>
              <a:t> a </a:t>
            </a:r>
            <a:r>
              <a:rPr lang="fr-FR" sz="1100" dirty="0" err="1">
                <a:solidFill>
                  <a:schemeClr val="bg1"/>
                </a:solidFill>
                <a:latin typeface="Helvetica" pitchFamily="2" charset="0"/>
              </a:rPr>
              <a:t>context-aware</a:t>
            </a:r>
            <a:r>
              <a:rPr lang="fr-FR" sz="1100" dirty="0">
                <a:solidFill>
                  <a:schemeClr val="bg1"/>
                </a:solidFill>
                <a:latin typeface="Helvetica" pitchFamily="2" charset="0"/>
              </a:rPr>
              <a:t> </a:t>
            </a:r>
            <a:r>
              <a:rPr lang="fr-FR" sz="1100" dirty="0" err="1">
                <a:solidFill>
                  <a:schemeClr val="bg1"/>
                </a:solidFill>
                <a:latin typeface="Helvetica" pitchFamily="2" charset="0"/>
              </a:rPr>
              <a:t>security</a:t>
            </a:r>
            <a:r>
              <a:rPr lang="fr-FR" sz="1100" dirty="0">
                <a:solidFill>
                  <a:schemeClr val="bg1"/>
                </a:solidFill>
                <a:latin typeface="Helvetica" pitchFamily="2" charset="0"/>
              </a:rPr>
              <a:t> and </a:t>
            </a:r>
            <a:r>
              <a:rPr lang="fr-FR" sz="1100" dirty="0" err="1">
                <a:solidFill>
                  <a:schemeClr val="bg1"/>
                </a:solidFill>
                <a:latin typeface="Helvetica" pitchFamily="2" charset="0"/>
              </a:rPr>
              <a:t>privacy</a:t>
            </a:r>
            <a:r>
              <a:rPr lang="fr-FR" sz="1100" dirty="0">
                <a:solidFill>
                  <a:schemeClr val="bg1"/>
                </a:solidFill>
                <a:latin typeface="Helvetica" pitchFamily="2" charset="0"/>
              </a:rPr>
              <a:t> as a service in the internet of </a:t>
            </a:r>
            <a:r>
              <a:rPr lang="fr-FR" sz="1100" dirty="0" err="1">
                <a:solidFill>
                  <a:schemeClr val="bg1"/>
                </a:solidFill>
                <a:latin typeface="Helvetica" pitchFamily="2" charset="0"/>
              </a:rPr>
              <a:t>things</a:t>
            </a:r>
            <a:r>
              <a:rPr lang="fr-FR" sz="1100" dirty="0">
                <a:solidFill>
                  <a:schemeClr val="bg1"/>
                </a:solidFill>
                <a:latin typeface="Helvetica" pitchFamily="2" charset="0"/>
              </a:rPr>
              <a:t>,” in IFIP International </a:t>
            </a:r>
            <a:r>
              <a:rPr lang="fr-FR" sz="1100" dirty="0" err="1">
                <a:solidFill>
                  <a:schemeClr val="bg1"/>
                </a:solidFill>
                <a:latin typeface="Helvetica" pitchFamily="2" charset="0"/>
              </a:rPr>
              <a:t>Conference</a:t>
            </a:r>
            <a:r>
              <a:rPr lang="fr-FR" sz="1100" dirty="0">
                <a:solidFill>
                  <a:schemeClr val="bg1"/>
                </a:solidFill>
                <a:latin typeface="Helvetica" pitchFamily="2" charset="0"/>
              </a:rPr>
              <a:t> on Information Security Theory and Practice, pp. 240–252, 2019.</a:t>
            </a:r>
          </a:p>
          <a:p>
            <a:pPr marL="228600" indent="-228600">
              <a:buFont typeface="+mj-lt"/>
              <a:buAutoNum type="arabicPeriod"/>
            </a:pPr>
            <a:r>
              <a:rPr lang="fr-FR" sz="1100" dirty="0">
                <a:solidFill>
                  <a:schemeClr val="bg1"/>
                </a:solidFill>
                <a:latin typeface="Helvetica" pitchFamily="2" charset="0"/>
              </a:rPr>
              <a:t>V. </a:t>
            </a:r>
            <a:r>
              <a:rPr lang="fr-FR" sz="1100" dirty="0" err="1">
                <a:solidFill>
                  <a:schemeClr val="bg1"/>
                </a:solidFill>
                <a:latin typeface="Helvetica" pitchFamily="2" charset="0"/>
              </a:rPr>
              <a:t>Alagar</a:t>
            </a:r>
            <a:r>
              <a:rPr lang="fr-FR" sz="1100" dirty="0">
                <a:solidFill>
                  <a:schemeClr val="bg1"/>
                </a:solidFill>
                <a:latin typeface="Helvetica" pitchFamily="2" charset="0"/>
              </a:rPr>
              <a:t>, et al., “</a:t>
            </a:r>
            <a:r>
              <a:rPr lang="fr-FR" sz="1100" dirty="0" err="1">
                <a:solidFill>
                  <a:schemeClr val="bg1"/>
                </a:solidFill>
                <a:latin typeface="Helvetica" pitchFamily="2" charset="0"/>
              </a:rPr>
              <a:t>Context-based</a:t>
            </a:r>
            <a:r>
              <a:rPr lang="fr-FR" sz="1100" dirty="0">
                <a:solidFill>
                  <a:schemeClr val="bg1"/>
                </a:solidFill>
                <a:latin typeface="Helvetica" pitchFamily="2" charset="0"/>
              </a:rPr>
              <a:t> </a:t>
            </a:r>
            <a:r>
              <a:rPr lang="fr-FR" sz="1100" dirty="0" err="1">
                <a:solidFill>
                  <a:schemeClr val="bg1"/>
                </a:solidFill>
                <a:latin typeface="Helvetica" pitchFamily="2" charset="0"/>
              </a:rPr>
              <a:t>security</a:t>
            </a:r>
            <a:r>
              <a:rPr lang="fr-FR" sz="1100" dirty="0">
                <a:solidFill>
                  <a:schemeClr val="bg1"/>
                </a:solidFill>
                <a:latin typeface="Helvetica" pitchFamily="2" charset="0"/>
              </a:rPr>
              <a:t> and </a:t>
            </a:r>
            <a:r>
              <a:rPr lang="fr-FR" sz="1100" dirty="0" err="1">
                <a:solidFill>
                  <a:schemeClr val="bg1"/>
                </a:solidFill>
                <a:latin typeface="Helvetica" pitchFamily="2" charset="0"/>
              </a:rPr>
              <a:t>privacy</a:t>
            </a:r>
            <a:r>
              <a:rPr lang="fr-FR" sz="1100" dirty="0">
                <a:solidFill>
                  <a:schemeClr val="bg1"/>
                </a:solidFill>
                <a:latin typeface="Helvetica" pitchFamily="2" charset="0"/>
              </a:rPr>
              <a:t> for </a:t>
            </a:r>
            <a:r>
              <a:rPr lang="fr-FR" sz="1100" dirty="0" err="1">
                <a:solidFill>
                  <a:schemeClr val="bg1"/>
                </a:solidFill>
                <a:latin typeface="Helvetica" pitchFamily="2" charset="0"/>
              </a:rPr>
              <a:t>healthcare</a:t>
            </a:r>
            <a:r>
              <a:rPr lang="fr-FR" sz="1100" dirty="0">
                <a:solidFill>
                  <a:schemeClr val="bg1"/>
                </a:solidFill>
                <a:latin typeface="Helvetica" pitchFamily="2" charset="0"/>
              </a:rPr>
              <a:t> </a:t>
            </a:r>
            <a:r>
              <a:rPr lang="fr-FR" sz="1100" dirty="0" err="1">
                <a:solidFill>
                  <a:schemeClr val="bg1"/>
                </a:solidFill>
                <a:latin typeface="Helvetica" pitchFamily="2" charset="0"/>
              </a:rPr>
              <a:t>iot</a:t>
            </a:r>
            <a:r>
              <a:rPr lang="fr-FR" sz="1100" dirty="0">
                <a:solidFill>
                  <a:schemeClr val="bg1"/>
                </a:solidFill>
                <a:latin typeface="Helvetica" pitchFamily="2" charset="0"/>
              </a:rPr>
              <a:t>,” in IEEE International </a:t>
            </a:r>
            <a:r>
              <a:rPr lang="fr-FR" sz="1100" dirty="0" err="1">
                <a:solidFill>
                  <a:schemeClr val="bg1"/>
                </a:solidFill>
                <a:latin typeface="Helvetica" pitchFamily="2" charset="0"/>
              </a:rPr>
              <a:t>Conference</a:t>
            </a:r>
            <a:r>
              <a:rPr lang="fr-FR" sz="1100" dirty="0">
                <a:solidFill>
                  <a:schemeClr val="bg1"/>
                </a:solidFill>
                <a:latin typeface="Helvetica" pitchFamily="2" charset="0"/>
              </a:rPr>
              <a:t> on Smart Internet of </a:t>
            </a:r>
            <a:r>
              <a:rPr lang="fr-FR" sz="1100" dirty="0" err="1">
                <a:solidFill>
                  <a:schemeClr val="bg1"/>
                </a:solidFill>
                <a:latin typeface="Helvetica" pitchFamily="2" charset="0"/>
              </a:rPr>
              <a:t>Things</a:t>
            </a:r>
            <a:r>
              <a:rPr lang="fr-FR" sz="1100" dirty="0">
                <a:solidFill>
                  <a:schemeClr val="bg1"/>
                </a:solidFill>
                <a:latin typeface="Helvetica" pitchFamily="2" charset="0"/>
              </a:rPr>
              <a:t> (</a:t>
            </a:r>
            <a:r>
              <a:rPr lang="fr-FR" sz="1100" dirty="0" err="1">
                <a:solidFill>
                  <a:schemeClr val="bg1"/>
                </a:solidFill>
                <a:latin typeface="Helvetica" pitchFamily="2" charset="0"/>
              </a:rPr>
              <a:t>SmartIoT</a:t>
            </a:r>
            <a:r>
              <a:rPr lang="fr-FR" sz="1100" dirty="0">
                <a:solidFill>
                  <a:schemeClr val="bg1"/>
                </a:solidFill>
                <a:latin typeface="Helvetica" pitchFamily="2" charset="0"/>
              </a:rPr>
              <a:t>), pp. 122–128, IEEE, 2018.</a:t>
            </a:r>
          </a:p>
        </p:txBody>
      </p:sp>
      <p:sp>
        <p:nvSpPr>
          <p:cNvPr id="8" name="Titre 1">
            <a:extLst>
              <a:ext uri="{FF2B5EF4-FFF2-40B4-BE49-F238E27FC236}">
                <a16:creationId xmlns:a16="http://schemas.microsoft.com/office/drawing/2014/main" id="{ADB43A78-6349-2825-F51F-ABEE2CF80798}"/>
              </a:ext>
            </a:extLst>
          </p:cNvPr>
          <p:cNvSpPr>
            <a:spLocks noGrp="1"/>
          </p:cNvSpPr>
          <p:nvPr>
            <p:ph type="title"/>
          </p:nvPr>
        </p:nvSpPr>
        <p:spPr>
          <a:xfrm>
            <a:off x="324268" y="274638"/>
            <a:ext cx="9683512" cy="562074"/>
          </a:xfrm>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sp>
        <p:nvSpPr>
          <p:cNvPr id="9" name="Espace réservé du numéro de diapositive 3">
            <a:extLst>
              <a:ext uri="{FF2B5EF4-FFF2-40B4-BE49-F238E27FC236}">
                <a16:creationId xmlns:a16="http://schemas.microsoft.com/office/drawing/2014/main" id="{A0C9AF88-7B22-8F3A-C953-39223FBB1C16}"/>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45</a:t>
            </a:fld>
            <a:endParaRPr lang="en-US" dirty="0"/>
          </a:p>
        </p:txBody>
      </p:sp>
    </p:spTree>
    <p:extLst>
      <p:ext uri="{BB962C8B-B14F-4D97-AF65-F5344CB8AC3E}">
        <p14:creationId xmlns:p14="http://schemas.microsoft.com/office/powerpoint/2010/main" val="1285293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BF581E6-2F41-8044-8468-03A5B7B01FC5}"/>
              </a:ext>
            </a:extLst>
          </p:cNvPr>
          <p:cNvSpPr>
            <a:spLocks noGrp="1"/>
          </p:cNvSpPr>
          <p:nvPr>
            <p:ph type="body" idx="1"/>
          </p:nvPr>
        </p:nvSpPr>
        <p:spPr/>
        <p:txBody>
          <a:bodyPr/>
          <a:lstStyle/>
          <a:p>
            <a:r>
              <a:rPr lang="en-US" sz="3200"/>
              <a:t>Proposed Framework</a:t>
            </a:r>
            <a:endParaRPr lang="fr-FR" dirty="0"/>
          </a:p>
        </p:txBody>
      </p:sp>
      <p:pic>
        <p:nvPicPr>
          <p:cNvPr id="4" name="Image 3">
            <a:extLst>
              <a:ext uri="{FF2B5EF4-FFF2-40B4-BE49-F238E27FC236}">
                <a16:creationId xmlns:a16="http://schemas.microsoft.com/office/drawing/2014/main" id="{46838260-C81F-9040-9AFA-DBFBF977D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245" y="1968299"/>
            <a:ext cx="7720652" cy="2921402"/>
          </a:xfrm>
          <a:prstGeom prst="rect">
            <a:avLst/>
          </a:prstGeom>
        </p:spPr>
      </p:pic>
      <p:sp>
        <p:nvSpPr>
          <p:cNvPr id="5" name="Rectangle 4">
            <a:extLst>
              <a:ext uri="{FF2B5EF4-FFF2-40B4-BE49-F238E27FC236}">
                <a16:creationId xmlns:a16="http://schemas.microsoft.com/office/drawing/2014/main" id="{58D369C9-E925-BB4A-ACE7-84CADFCB9B44}"/>
              </a:ext>
            </a:extLst>
          </p:cNvPr>
          <p:cNvSpPr/>
          <p:nvPr/>
        </p:nvSpPr>
        <p:spPr>
          <a:xfrm>
            <a:off x="4019922" y="4953000"/>
            <a:ext cx="4839786" cy="307777"/>
          </a:xfrm>
          <a:prstGeom prst="rect">
            <a:avLst/>
          </a:prstGeom>
        </p:spPr>
        <p:txBody>
          <a:bodyPr wrap="none">
            <a:spAutoFit/>
          </a:bodyPr>
          <a:lstStyle/>
          <a:p>
            <a:r>
              <a:rPr lang="en-US" b="1" dirty="0">
                <a:solidFill>
                  <a:srgbClr val="FF0000"/>
                </a:solidFill>
                <a:latin typeface="Cambria Math" panose="02040503050406030204" pitchFamily="18" charset="0"/>
                <a:ea typeface="Cambria Math" panose="02040503050406030204" pitchFamily="18" charset="0"/>
              </a:rPr>
              <a:t>CaPMan</a:t>
            </a:r>
            <a:r>
              <a:rPr lang="en-US" dirty="0">
                <a:latin typeface="Cambria Math" panose="02040503050406030204" pitchFamily="18" charset="0"/>
                <a:ea typeface="Cambria Math" panose="02040503050406030204" pitchFamily="18" charset="0"/>
              </a:rPr>
              <a:t>: framework for </a:t>
            </a:r>
            <a:r>
              <a:rPr lang="en-US" b="1" dirty="0">
                <a:solidFill>
                  <a:srgbClr val="FF0000"/>
                </a:solidFill>
                <a:latin typeface="Cambria Math" panose="02040503050406030204" pitchFamily="18" charset="0"/>
                <a:ea typeface="Cambria Math" panose="02040503050406030204" pitchFamily="18" charset="0"/>
              </a:rPr>
              <a:t>C</a:t>
            </a:r>
            <a:r>
              <a:rPr lang="en-US" dirty="0">
                <a:latin typeface="Cambria Math" panose="02040503050406030204" pitchFamily="18" charset="0"/>
                <a:ea typeface="Cambria Math" panose="02040503050406030204" pitchFamily="18" charset="0"/>
              </a:rPr>
              <a:t>ontext-</a:t>
            </a:r>
            <a:r>
              <a:rPr lang="en-US" b="1" dirty="0">
                <a:solidFill>
                  <a:srgbClr val="FF0000"/>
                </a:solidFill>
                <a:latin typeface="Cambria Math" panose="02040503050406030204" pitchFamily="18" charset="0"/>
                <a:ea typeface="Cambria Math" panose="02040503050406030204" pitchFamily="18" charset="0"/>
              </a:rPr>
              <a:t>a</a:t>
            </a:r>
            <a:r>
              <a:rPr lang="en-US" dirty="0">
                <a:latin typeface="Cambria Math" panose="02040503050406030204" pitchFamily="18" charset="0"/>
                <a:ea typeface="Cambria Math" panose="02040503050406030204" pitchFamily="18" charset="0"/>
              </a:rPr>
              <a:t>ware </a:t>
            </a:r>
            <a:r>
              <a:rPr lang="en-US" b="1" dirty="0">
                <a:solidFill>
                  <a:srgbClr val="FF0000"/>
                </a:solidFill>
                <a:latin typeface="Cambria Math" panose="02040503050406030204" pitchFamily="18" charset="0"/>
                <a:ea typeface="Cambria Math" panose="02040503050406030204" pitchFamily="18" charset="0"/>
              </a:rPr>
              <a:t>P</a:t>
            </a:r>
            <a:r>
              <a:rPr lang="en-US" dirty="0">
                <a:latin typeface="Cambria Math" panose="02040503050406030204" pitchFamily="18" charset="0"/>
                <a:ea typeface="Cambria Math" panose="02040503050406030204" pitchFamily="18" charset="0"/>
              </a:rPr>
              <a:t>rivacy </a:t>
            </a:r>
            <a:r>
              <a:rPr lang="en-US" b="1" dirty="0">
                <a:solidFill>
                  <a:srgbClr val="FF0000"/>
                </a:solidFill>
                <a:latin typeface="Cambria Math" panose="02040503050406030204" pitchFamily="18" charset="0"/>
                <a:ea typeface="Cambria Math" panose="02040503050406030204" pitchFamily="18" charset="0"/>
              </a:rPr>
              <a:t>Man</a:t>
            </a:r>
            <a:r>
              <a:rPr lang="en-US" dirty="0">
                <a:latin typeface="Cambria Math" panose="02040503050406030204" pitchFamily="18" charset="0"/>
                <a:ea typeface="Cambria Math" panose="02040503050406030204" pitchFamily="18" charset="0"/>
              </a:rPr>
              <a:t>agement</a:t>
            </a:r>
          </a:p>
        </p:txBody>
      </p:sp>
      <p:sp>
        <p:nvSpPr>
          <p:cNvPr id="7" name="Rectangle : coins arrondis 6">
            <a:extLst>
              <a:ext uri="{FF2B5EF4-FFF2-40B4-BE49-F238E27FC236}">
                <a16:creationId xmlns:a16="http://schemas.microsoft.com/office/drawing/2014/main" id="{E60FB53C-8A3B-7348-9C91-EE948C920C65}"/>
              </a:ext>
            </a:extLst>
          </p:cNvPr>
          <p:cNvSpPr/>
          <p:nvPr/>
        </p:nvSpPr>
        <p:spPr>
          <a:xfrm>
            <a:off x="103243" y="5474678"/>
            <a:ext cx="11962356" cy="476726"/>
          </a:xfrm>
          <a:prstGeom prst="round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1100" dirty="0">
                <a:ln w="0"/>
                <a:solidFill>
                  <a:schemeClr val="bg1"/>
                </a:solidFill>
                <a:effectLst>
                  <a:outerShdw blurRad="38100" dist="19050" dir="2700000" algn="tl" rotWithShape="0">
                    <a:schemeClr val="dk1">
                      <a:alpha val="40000"/>
                    </a:schemeClr>
                  </a:outerShdw>
                </a:effectLst>
              </a:rPr>
              <a:t>Karam Bou Chaaya, Mahmoud </a:t>
            </a:r>
            <a:r>
              <a:rPr lang="en-US" sz="1100" dirty="0" err="1">
                <a:ln w="0"/>
                <a:solidFill>
                  <a:schemeClr val="bg1"/>
                </a:solidFill>
                <a:effectLst>
                  <a:outerShdw blurRad="38100" dist="19050" dir="2700000" algn="tl" rotWithShape="0">
                    <a:schemeClr val="dk1">
                      <a:alpha val="40000"/>
                    </a:schemeClr>
                  </a:outerShdw>
                </a:effectLst>
              </a:rPr>
              <a:t>Barhamgi</a:t>
            </a:r>
            <a:r>
              <a:rPr lang="en-US" sz="1100" dirty="0">
                <a:ln w="0"/>
                <a:solidFill>
                  <a:schemeClr val="bg1"/>
                </a:solidFill>
                <a:effectLst>
                  <a:outerShdw blurRad="38100" dist="19050" dir="2700000" algn="tl" rotWithShape="0">
                    <a:schemeClr val="dk1">
                      <a:alpha val="40000"/>
                    </a:schemeClr>
                  </a:outerShdw>
                </a:effectLst>
              </a:rPr>
              <a:t>, Richard Chbeir, Philippe Arnould, Djamal Benslimane,  Context-aware System for Dynamic Privacy Risk Inference: Application to smart IoT environments, Future Generation Computer Systems, Volume 101, 2019, Pages 1096-1111, ISSN 0167-739X, https://</a:t>
            </a:r>
            <a:r>
              <a:rPr lang="en-US" sz="1100" dirty="0" err="1">
                <a:ln w="0"/>
                <a:solidFill>
                  <a:schemeClr val="bg1"/>
                </a:solidFill>
                <a:effectLst>
                  <a:outerShdw blurRad="38100" dist="19050" dir="2700000" algn="tl" rotWithShape="0">
                    <a:schemeClr val="dk1">
                      <a:alpha val="40000"/>
                    </a:schemeClr>
                  </a:outerShdw>
                </a:effectLst>
              </a:rPr>
              <a:t>doi.org</a:t>
            </a:r>
            <a:r>
              <a:rPr lang="en-US" sz="1100" dirty="0">
                <a:ln w="0"/>
                <a:solidFill>
                  <a:schemeClr val="bg1"/>
                </a:solidFill>
                <a:effectLst>
                  <a:outerShdw blurRad="38100" dist="19050" dir="2700000" algn="tl" rotWithShape="0">
                    <a:schemeClr val="dk1">
                      <a:alpha val="40000"/>
                    </a:schemeClr>
                  </a:outerShdw>
                </a:effectLst>
              </a:rPr>
              <a:t>/10.1016/j.future.2019.07.011</a:t>
            </a:r>
          </a:p>
        </p:txBody>
      </p:sp>
      <p:sp>
        <p:nvSpPr>
          <p:cNvPr id="11" name="Titre 1">
            <a:extLst>
              <a:ext uri="{FF2B5EF4-FFF2-40B4-BE49-F238E27FC236}">
                <a16:creationId xmlns:a16="http://schemas.microsoft.com/office/drawing/2014/main" id="{7D6D22FF-5BA6-137C-5E93-FD2D255A230D}"/>
              </a:ext>
            </a:extLst>
          </p:cNvPr>
          <p:cNvSpPr>
            <a:spLocks noGrp="1"/>
          </p:cNvSpPr>
          <p:nvPr>
            <p:ph type="title"/>
          </p:nvPr>
        </p:nvSpPr>
        <p:spPr>
          <a:xfrm>
            <a:off x="324268" y="274638"/>
            <a:ext cx="9683512" cy="562074"/>
          </a:xfrm>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sp>
        <p:nvSpPr>
          <p:cNvPr id="12" name="Espace réservé du numéro de diapositive 3">
            <a:extLst>
              <a:ext uri="{FF2B5EF4-FFF2-40B4-BE49-F238E27FC236}">
                <a16:creationId xmlns:a16="http://schemas.microsoft.com/office/drawing/2014/main" id="{A783616B-124E-E891-12C9-818F1626FA7D}"/>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46</a:t>
            </a:fld>
            <a:endParaRPr lang="en-US" dirty="0"/>
          </a:p>
        </p:txBody>
      </p:sp>
    </p:spTree>
    <p:extLst>
      <p:ext uri="{BB962C8B-B14F-4D97-AF65-F5344CB8AC3E}">
        <p14:creationId xmlns:p14="http://schemas.microsoft.com/office/powerpoint/2010/main" val="2084117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BF581E6-2F41-8044-8468-03A5B7B01FC5}"/>
              </a:ext>
            </a:extLst>
          </p:cNvPr>
          <p:cNvSpPr>
            <a:spLocks noGrp="1"/>
          </p:cNvSpPr>
          <p:nvPr>
            <p:ph type="body" idx="1"/>
          </p:nvPr>
        </p:nvSpPr>
        <p:spPr/>
        <p:txBody>
          <a:bodyPr/>
          <a:lstStyle/>
          <a:p>
            <a:r>
              <a:rPr lang="en-US" sz="3200" dirty="0"/>
              <a:t>Proposed Framework </a:t>
            </a:r>
            <a:r>
              <a:rPr lang="en-US" sz="3200" dirty="0" err="1">
                <a:solidFill>
                  <a:srgbClr val="FF0000"/>
                </a:solidFill>
              </a:rPr>
              <a:t>CaPMan</a:t>
            </a:r>
            <a:endParaRPr lang="en-US" sz="3200" dirty="0">
              <a:solidFill>
                <a:srgbClr val="FF0000"/>
              </a:solidFill>
            </a:endParaRPr>
          </a:p>
          <a:p>
            <a:pPr lvl="1"/>
            <a:r>
              <a:rPr lang="en-US" dirty="0"/>
              <a:t>Easy Interaction</a:t>
            </a:r>
          </a:p>
          <a:p>
            <a:pPr lvl="1"/>
            <a:r>
              <a:rPr lang="en-US" dirty="0"/>
              <a:t>High expressivity</a:t>
            </a:r>
          </a:p>
          <a:p>
            <a:pPr lvl="1"/>
            <a:r>
              <a:rPr lang="en-US" dirty="0"/>
              <a:t>Evolutionary</a:t>
            </a:r>
          </a:p>
          <a:p>
            <a:pPr lvl="1"/>
            <a:endParaRPr lang="fr-FR" dirty="0">
              <a:solidFill>
                <a:srgbClr val="FF0000"/>
              </a:solidFill>
            </a:endParaRPr>
          </a:p>
        </p:txBody>
      </p:sp>
      <p:pic>
        <p:nvPicPr>
          <p:cNvPr id="4" name="Image 3">
            <a:extLst>
              <a:ext uri="{FF2B5EF4-FFF2-40B4-BE49-F238E27FC236}">
                <a16:creationId xmlns:a16="http://schemas.microsoft.com/office/drawing/2014/main" id="{01D34042-AE4B-485E-E0C6-BB77439D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275" y="2314568"/>
            <a:ext cx="7498822" cy="2867338"/>
          </a:xfrm>
          <a:prstGeom prst="rect">
            <a:avLst/>
          </a:prstGeom>
        </p:spPr>
      </p:pic>
      <p:sp>
        <p:nvSpPr>
          <p:cNvPr id="12" name="Titre 1">
            <a:extLst>
              <a:ext uri="{FF2B5EF4-FFF2-40B4-BE49-F238E27FC236}">
                <a16:creationId xmlns:a16="http://schemas.microsoft.com/office/drawing/2014/main" id="{6464505E-C26C-4724-C30D-EF0937A5E805}"/>
              </a:ext>
            </a:extLst>
          </p:cNvPr>
          <p:cNvSpPr>
            <a:spLocks noGrp="1"/>
          </p:cNvSpPr>
          <p:nvPr>
            <p:ph type="title"/>
          </p:nvPr>
        </p:nvSpPr>
        <p:spPr>
          <a:xfrm>
            <a:off x="324268" y="274638"/>
            <a:ext cx="9683512" cy="562074"/>
          </a:xfrm>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sp>
        <p:nvSpPr>
          <p:cNvPr id="15" name="Espace réservé du numéro de diapositive 3">
            <a:extLst>
              <a:ext uri="{FF2B5EF4-FFF2-40B4-BE49-F238E27FC236}">
                <a16:creationId xmlns:a16="http://schemas.microsoft.com/office/drawing/2014/main" id="{44CB575B-340B-A11D-29F1-AC6205ACF5A9}"/>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47</a:t>
            </a:fld>
            <a:endParaRPr lang="en-US" dirty="0"/>
          </a:p>
        </p:txBody>
      </p:sp>
      <p:sp>
        <p:nvSpPr>
          <p:cNvPr id="16" name="Rectangle : coins arrondis 15">
            <a:extLst>
              <a:ext uri="{FF2B5EF4-FFF2-40B4-BE49-F238E27FC236}">
                <a16:creationId xmlns:a16="http://schemas.microsoft.com/office/drawing/2014/main" id="{1A2D8F0B-6128-7E5E-EBEE-0B5657484F1B}"/>
              </a:ext>
            </a:extLst>
          </p:cNvPr>
          <p:cNvSpPr/>
          <p:nvPr/>
        </p:nvSpPr>
        <p:spPr>
          <a:xfrm>
            <a:off x="103243" y="5474678"/>
            <a:ext cx="11962356" cy="476726"/>
          </a:xfrm>
          <a:prstGeom prst="round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1100" dirty="0">
                <a:ln w="0"/>
                <a:solidFill>
                  <a:schemeClr val="bg1"/>
                </a:solidFill>
                <a:effectLst>
                  <a:outerShdw blurRad="38100" dist="19050" dir="2700000" algn="tl" rotWithShape="0">
                    <a:schemeClr val="dk1">
                      <a:alpha val="40000"/>
                    </a:schemeClr>
                  </a:outerShdw>
                </a:effectLst>
              </a:rPr>
              <a:t>Karam Bou Chaaya, Mahmoud </a:t>
            </a:r>
            <a:r>
              <a:rPr lang="en-US" sz="1100" dirty="0" err="1">
                <a:ln w="0"/>
                <a:solidFill>
                  <a:schemeClr val="bg1"/>
                </a:solidFill>
                <a:effectLst>
                  <a:outerShdw blurRad="38100" dist="19050" dir="2700000" algn="tl" rotWithShape="0">
                    <a:schemeClr val="dk1">
                      <a:alpha val="40000"/>
                    </a:schemeClr>
                  </a:outerShdw>
                </a:effectLst>
              </a:rPr>
              <a:t>Barhamgi</a:t>
            </a:r>
            <a:r>
              <a:rPr lang="en-US" sz="1100" dirty="0">
                <a:ln w="0"/>
                <a:solidFill>
                  <a:schemeClr val="bg1"/>
                </a:solidFill>
                <a:effectLst>
                  <a:outerShdw blurRad="38100" dist="19050" dir="2700000" algn="tl" rotWithShape="0">
                    <a:schemeClr val="dk1">
                      <a:alpha val="40000"/>
                    </a:schemeClr>
                  </a:outerShdw>
                </a:effectLst>
              </a:rPr>
              <a:t>, Richard Chbeir, Philippe Arnould, Djamal Benslimane,  Context-aware System for Dynamic Privacy Risk Inference: Application to smart IoT environments, Future Generation Computer Systems, Volume 101, 2019, Pages 1096-1111, ISSN 0167-739X, https://</a:t>
            </a:r>
            <a:r>
              <a:rPr lang="en-US" sz="1100" dirty="0" err="1">
                <a:ln w="0"/>
                <a:solidFill>
                  <a:schemeClr val="bg1"/>
                </a:solidFill>
                <a:effectLst>
                  <a:outerShdw blurRad="38100" dist="19050" dir="2700000" algn="tl" rotWithShape="0">
                    <a:schemeClr val="dk1">
                      <a:alpha val="40000"/>
                    </a:schemeClr>
                  </a:outerShdw>
                </a:effectLst>
              </a:rPr>
              <a:t>doi.org</a:t>
            </a:r>
            <a:r>
              <a:rPr lang="en-US" sz="1100" dirty="0">
                <a:ln w="0"/>
                <a:solidFill>
                  <a:schemeClr val="bg1"/>
                </a:solidFill>
                <a:effectLst>
                  <a:outerShdw blurRad="38100" dist="19050" dir="2700000" algn="tl" rotWithShape="0">
                    <a:schemeClr val="dk1">
                      <a:alpha val="40000"/>
                    </a:schemeClr>
                  </a:outerShdw>
                </a:effectLst>
              </a:rPr>
              <a:t>/10.1016/j.future.2019.07.011</a:t>
            </a:r>
          </a:p>
        </p:txBody>
      </p:sp>
    </p:spTree>
    <p:extLst>
      <p:ext uri="{BB962C8B-B14F-4D97-AF65-F5344CB8AC3E}">
        <p14:creationId xmlns:p14="http://schemas.microsoft.com/office/powerpoint/2010/main" val="3860754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3E27-9C5C-31C9-DD8A-9111C5F87DF3}"/>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A291DE0-F87A-9F73-0AEA-9C50510B479C}"/>
              </a:ext>
            </a:extLst>
          </p:cNvPr>
          <p:cNvSpPr>
            <a:spLocks noGrp="1"/>
          </p:cNvSpPr>
          <p:nvPr>
            <p:ph type="body" idx="1"/>
          </p:nvPr>
        </p:nvSpPr>
        <p:spPr/>
        <p:txBody>
          <a:bodyPr/>
          <a:lstStyle/>
          <a:p>
            <a:r>
              <a:rPr lang="en-US" sz="3200" dirty="0"/>
              <a:t>Proposed Framework </a:t>
            </a:r>
            <a:r>
              <a:rPr lang="en-US" sz="3200" dirty="0" err="1">
                <a:solidFill>
                  <a:srgbClr val="FF0000"/>
                </a:solidFill>
              </a:rPr>
              <a:t>CaPMan</a:t>
            </a:r>
            <a:endParaRPr lang="en-US" sz="3200" dirty="0">
              <a:solidFill>
                <a:srgbClr val="FF0000"/>
              </a:solidFill>
            </a:endParaRPr>
          </a:p>
          <a:p>
            <a:pPr lvl="1"/>
            <a:r>
              <a:rPr lang="en-US" dirty="0"/>
              <a:t>Easy Interaction</a:t>
            </a:r>
          </a:p>
          <a:p>
            <a:pPr lvl="1"/>
            <a:r>
              <a:rPr lang="en-US" dirty="0"/>
              <a:t>High expressivity</a:t>
            </a:r>
          </a:p>
          <a:p>
            <a:pPr lvl="1"/>
            <a:r>
              <a:rPr lang="en-US" dirty="0"/>
              <a:t>Evolutionary</a:t>
            </a:r>
          </a:p>
          <a:p>
            <a:pPr lvl="1"/>
            <a:endParaRPr lang="fr-FR" dirty="0">
              <a:solidFill>
                <a:srgbClr val="FF0000"/>
              </a:solidFill>
            </a:endParaRPr>
          </a:p>
        </p:txBody>
      </p:sp>
      <p:sp>
        <p:nvSpPr>
          <p:cNvPr id="12" name="Titre 1">
            <a:extLst>
              <a:ext uri="{FF2B5EF4-FFF2-40B4-BE49-F238E27FC236}">
                <a16:creationId xmlns:a16="http://schemas.microsoft.com/office/drawing/2014/main" id="{4F82FDEC-D526-594F-2CDC-BF32F36BED49}"/>
              </a:ext>
            </a:extLst>
          </p:cNvPr>
          <p:cNvSpPr>
            <a:spLocks noGrp="1"/>
          </p:cNvSpPr>
          <p:nvPr>
            <p:ph type="title"/>
          </p:nvPr>
        </p:nvSpPr>
        <p:spPr>
          <a:xfrm>
            <a:off x="324268" y="274638"/>
            <a:ext cx="9683512" cy="562074"/>
          </a:xfrm>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pic>
        <p:nvPicPr>
          <p:cNvPr id="3" name="Image 2">
            <a:extLst>
              <a:ext uri="{FF2B5EF4-FFF2-40B4-BE49-F238E27FC236}">
                <a16:creationId xmlns:a16="http://schemas.microsoft.com/office/drawing/2014/main" id="{5237D0D9-2382-FB94-8B50-A70AB0155AF4}"/>
              </a:ext>
            </a:extLst>
          </p:cNvPr>
          <p:cNvPicPr>
            <a:picLocks noChangeAspect="1"/>
          </p:cNvPicPr>
          <p:nvPr/>
        </p:nvPicPr>
        <p:blipFill>
          <a:blip r:embed="rId3"/>
          <a:srcRect/>
          <a:stretch/>
        </p:blipFill>
        <p:spPr>
          <a:xfrm>
            <a:off x="4777049" y="1717807"/>
            <a:ext cx="7266891" cy="4340516"/>
          </a:xfrm>
          <a:prstGeom prst="rect">
            <a:avLst/>
          </a:prstGeom>
        </p:spPr>
      </p:pic>
      <p:sp>
        <p:nvSpPr>
          <p:cNvPr id="5" name="Rectangle 4">
            <a:extLst>
              <a:ext uri="{FF2B5EF4-FFF2-40B4-BE49-F238E27FC236}">
                <a16:creationId xmlns:a16="http://schemas.microsoft.com/office/drawing/2014/main" id="{527BC9B1-1BA2-CFEF-38F8-4A21901B3D36}"/>
              </a:ext>
            </a:extLst>
          </p:cNvPr>
          <p:cNvSpPr/>
          <p:nvPr/>
        </p:nvSpPr>
        <p:spPr>
          <a:xfrm>
            <a:off x="124903" y="5589241"/>
            <a:ext cx="8122508" cy="415498"/>
          </a:xfrm>
          <a:prstGeom prst="rect">
            <a:avLst/>
          </a:prstGeom>
        </p:spPr>
        <p:txBody>
          <a:bodyPr wrap="square">
            <a:spAutoFit/>
          </a:bodyPr>
          <a:lstStyle/>
          <a:p>
            <a:r>
              <a:rPr lang="fr-FR" sz="1000" dirty="0">
                <a:latin typeface="Calibri" charset="0"/>
                <a:ea typeface="Calibri" charset="0"/>
                <a:cs typeface="Calibri" charset="0"/>
              </a:rPr>
              <a:t>A full documentation of the SUEM </a:t>
            </a:r>
            <a:r>
              <a:rPr lang="fr-FR" sz="1000" dirty="0" err="1">
                <a:latin typeface="Calibri" charset="0"/>
                <a:ea typeface="Calibri" charset="0"/>
                <a:cs typeface="Calibri" charset="0"/>
              </a:rPr>
              <a:t>ontology</a:t>
            </a:r>
            <a:r>
              <a:rPr lang="fr-FR" sz="1000" dirty="0">
                <a:latin typeface="Calibri" charset="0"/>
                <a:ea typeface="Calibri" charset="0"/>
                <a:cs typeface="Calibri" charset="0"/>
              </a:rPr>
              <a:t> </a:t>
            </a:r>
            <a:r>
              <a:rPr lang="fr-FR" sz="1000" dirty="0" err="1">
                <a:latin typeface="Calibri" charset="0"/>
                <a:ea typeface="Calibri" charset="0"/>
                <a:cs typeface="Calibri" charset="0"/>
              </a:rPr>
              <a:t>can</a:t>
            </a:r>
            <a:r>
              <a:rPr lang="fr-FR" sz="1000" dirty="0">
                <a:latin typeface="Calibri" charset="0"/>
                <a:ea typeface="Calibri" charset="0"/>
                <a:cs typeface="Calibri" charset="0"/>
              </a:rPr>
              <a:t> </a:t>
            </a:r>
            <a:r>
              <a:rPr lang="fr-FR" sz="1000" dirty="0" err="1">
                <a:latin typeface="Calibri" charset="0"/>
                <a:ea typeface="Calibri" charset="0"/>
                <a:cs typeface="Calibri" charset="0"/>
              </a:rPr>
              <a:t>be</a:t>
            </a:r>
            <a:r>
              <a:rPr lang="fr-FR" sz="1000" dirty="0">
                <a:latin typeface="Calibri" charset="0"/>
                <a:ea typeface="Calibri" charset="0"/>
                <a:cs typeface="Calibri" charset="0"/>
              </a:rPr>
              <a:t> </a:t>
            </a:r>
            <a:r>
              <a:rPr lang="fr-FR" sz="1000" dirty="0" err="1">
                <a:latin typeface="Calibri" charset="0"/>
                <a:ea typeface="Calibri" charset="0"/>
                <a:cs typeface="Calibri" charset="0"/>
              </a:rPr>
              <a:t>found</a:t>
            </a:r>
            <a:r>
              <a:rPr lang="fr-FR" sz="1000" dirty="0">
                <a:latin typeface="Calibri" charset="0"/>
                <a:ea typeface="Calibri" charset="0"/>
                <a:cs typeface="Calibri" charset="0"/>
              </a:rPr>
              <a:t> at: </a:t>
            </a:r>
            <a:r>
              <a:rPr lang="fr-FR" sz="1000" dirty="0">
                <a:latin typeface="Calibri" charset="0"/>
                <a:ea typeface="Calibri" charset="0"/>
                <a:cs typeface="Calibri" charset="0"/>
                <a:hlinkClick r:id="rId4"/>
              </a:rPr>
              <a:t>http://spider.sigappfr.org/SUEMdoc/index-en.html</a:t>
            </a:r>
          </a:p>
          <a:p>
            <a:r>
              <a:rPr lang="en-US" sz="1000" dirty="0"/>
              <a:t>The source code is available on the following link: </a:t>
            </a:r>
            <a:r>
              <a:rPr lang="en-US" sz="1000" dirty="0">
                <a:hlinkClick r:id="rId5" invalidUrl="http://spider.sigappfr.org/research- projects/privacy-oracle/"/>
              </a:rPr>
              <a:t>http://spider.sigappfr.org/research- projects/privacy-oracle/ </a:t>
            </a:r>
            <a:r>
              <a:rPr lang="fr-FR" sz="1000" dirty="0">
                <a:latin typeface="Calibri" charset="0"/>
                <a:ea typeface="Calibri" charset="0"/>
                <a:cs typeface="Calibri" charset="0"/>
                <a:hlinkClick r:id="rId4"/>
              </a:rPr>
              <a:t> </a:t>
            </a:r>
            <a:endParaRPr lang="fr-FR" sz="1000" dirty="0"/>
          </a:p>
        </p:txBody>
      </p:sp>
      <p:sp>
        <p:nvSpPr>
          <p:cNvPr id="6" name="Espace réservé du numéro de diapositive 3">
            <a:extLst>
              <a:ext uri="{FF2B5EF4-FFF2-40B4-BE49-F238E27FC236}">
                <a16:creationId xmlns:a16="http://schemas.microsoft.com/office/drawing/2014/main" id="{1F9E4BCC-0207-8A15-FA66-8C62A39E2A1B}"/>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48</a:t>
            </a:fld>
            <a:endParaRPr lang="en-US" dirty="0"/>
          </a:p>
        </p:txBody>
      </p:sp>
    </p:spTree>
    <p:extLst>
      <p:ext uri="{BB962C8B-B14F-4D97-AF65-F5344CB8AC3E}">
        <p14:creationId xmlns:p14="http://schemas.microsoft.com/office/powerpoint/2010/main" val="157287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21309-8F0F-343D-EF23-4534E41E8C35}"/>
              </a:ext>
            </a:extLst>
          </p:cNvPr>
          <p:cNvSpPr>
            <a:spLocks noGrp="1"/>
          </p:cNvSpPr>
          <p:nvPr>
            <p:ph type="title"/>
          </p:nvPr>
        </p:nvSpPr>
        <p:spPr/>
        <p:txBody>
          <a:bodyPr>
            <a:normAutofit/>
          </a:bodyPr>
          <a:lstStyle/>
          <a:p>
            <a:r>
              <a:rPr lang="fr-FR" dirty="0"/>
              <a:t>SPARC+ Framework</a:t>
            </a:r>
          </a:p>
        </p:txBody>
      </p:sp>
      <p:sp>
        <p:nvSpPr>
          <p:cNvPr id="3" name="Espace réservé du texte 2">
            <a:extLst>
              <a:ext uri="{FF2B5EF4-FFF2-40B4-BE49-F238E27FC236}">
                <a16:creationId xmlns:a16="http://schemas.microsoft.com/office/drawing/2014/main" id="{141B495F-611B-44A0-9F29-D1F038A8F8C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1A15329-7CE9-DCFB-73FA-373AC9D5CE89}"/>
              </a:ext>
            </a:extLst>
          </p:cNvPr>
          <p:cNvSpPr>
            <a:spLocks noGrp="1"/>
          </p:cNvSpPr>
          <p:nvPr>
            <p:ph type="sldNum" idx="12"/>
          </p:nvPr>
        </p:nvSpPr>
        <p:spPr/>
        <p:txBody>
          <a:bodyPr/>
          <a:lstStyle/>
          <a:p>
            <a:fld id="{C2260B4B-EE64-BD45-A8DA-C24CDAD50338}" type="slidenum">
              <a:rPr lang="en-US" smtClean="0"/>
              <a:pPr/>
              <a:t>49</a:t>
            </a:fld>
            <a:endParaRPr lang="en-US" dirty="0"/>
          </a:p>
        </p:txBody>
      </p:sp>
      <p:pic>
        <p:nvPicPr>
          <p:cNvPr id="5" name="Image 4">
            <a:extLst>
              <a:ext uri="{FF2B5EF4-FFF2-40B4-BE49-F238E27FC236}">
                <a16:creationId xmlns:a16="http://schemas.microsoft.com/office/drawing/2014/main" id="{236BF496-C1C9-8148-9CE8-6E3230DEFA42}"/>
              </a:ext>
            </a:extLst>
          </p:cNvPr>
          <p:cNvPicPr>
            <a:picLocks noChangeAspect="1"/>
          </p:cNvPicPr>
          <p:nvPr/>
        </p:nvPicPr>
        <p:blipFill>
          <a:blip r:embed="rId2"/>
          <a:stretch>
            <a:fillRect/>
          </a:stretch>
        </p:blipFill>
        <p:spPr>
          <a:xfrm>
            <a:off x="2376802" y="1364407"/>
            <a:ext cx="7415238" cy="4129185"/>
          </a:xfrm>
          <a:prstGeom prst="rect">
            <a:avLst/>
          </a:prstGeom>
        </p:spPr>
      </p:pic>
      <p:sp>
        <p:nvSpPr>
          <p:cNvPr id="7" name="ZoneTexte 6">
            <a:extLst>
              <a:ext uri="{FF2B5EF4-FFF2-40B4-BE49-F238E27FC236}">
                <a16:creationId xmlns:a16="http://schemas.microsoft.com/office/drawing/2014/main" id="{450146EE-C560-F778-C4A5-34FA2FCFC299}"/>
              </a:ext>
            </a:extLst>
          </p:cNvPr>
          <p:cNvSpPr txBox="1"/>
          <p:nvPr/>
        </p:nvSpPr>
        <p:spPr>
          <a:xfrm>
            <a:off x="1164922" y="5462849"/>
            <a:ext cx="10124021" cy="369332"/>
          </a:xfrm>
          <a:prstGeom prst="rect">
            <a:avLst/>
          </a:prstGeom>
          <a:noFill/>
        </p:spPr>
        <p:txBody>
          <a:bodyPr wrap="square">
            <a:spAutoFit/>
          </a:bodyPr>
          <a:lstStyle/>
          <a:p>
            <a:pPr algn="ctr"/>
            <a:r>
              <a:rPr lang="fr-FR" sz="1800" dirty="0">
                <a:ln w="0"/>
                <a:solidFill>
                  <a:schemeClr val="accent1"/>
                </a:solidFill>
                <a:effectLst>
                  <a:outerShdw blurRad="38100" dist="25400" dir="5400000" algn="ctr" rotWithShape="0">
                    <a:srgbClr val="6E747A">
                      <a:alpha val="43000"/>
                    </a:srgbClr>
                  </a:outerShdw>
                </a:effectLst>
              </a:rPr>
              <a:t>Adaptive Cloaking for </a:t>
            </a:r>
            <a:r>
              <a:rPr lang="fr-FR" sz="1800" dirty="0" err="1">
                <a:ln w="0"/>
                <a:solidFill>
                  <a:schemeClr val="accent1"/>
                </a:solidFill>
                <a:effectLst>
                  <a:outerShdw blurRad="38100" dist="25400" dir="5400000" algn="ctr" rotWithShape="0">
                    <a:srgbClr val="6E747A">
                      <a:alpha val="43000"/>
                    </a:srgbClr>
                  </a:outerShdw>
                </a:effectLst>
              </a:rPr>
              <a:t>Contextual</a:t>
            </a:r>
            <a:r>
              <a:rPr lang="fr-FR" sz="1800" dirty="0">
                <a:ln w="0"/>
                <a:solidFill>
                  <a:schemeClr val="accent1"/>
                </a:solidFill>
                <a:effectLst>
                  <a:outerShdw blurRad="38100" dist="25400" dir="5400000" algn="ctr" rotWithShape="0">
                    <a:srgbClr val="6E747A">
                      <a:alpha val="43000"/>
                    </a:srgbClr>
                  </a:outerShdw>
                </a:effectLst>
              </a:rPr>
              <a:t> </a:t>
            </a:r>
            <a:r>
              <a:rPr lang="fr-FR" sz="1800" dirty="0" err="1">
                <a:ln w="0"/>
                <a:solidFill>
                  <a:schemeClr val="accent1"/>
                </a:solidFill>
                <a:effectLst>
                  <a:outerShdw blurRad="38100" dist="25400" dir="5400000" algn="ctr" rotWithShape="0">
                    <a:srgbClr val="6E747A">
                      <a:alpha val="43000"/>
                    </a:srgbClr>
                  </a:outerShdw>
                </a:effectLst>
              </a:rPr>
              <a:t>Privacy</a:t>
            </a:r>
            <a:r>
              <a:rPr lang="fr-FR" sz="1800" dirty="0">
                <a:ln w="0"/>
                <a:solidFill>
                  <a:schemeClr val="accent1"/>
                </a:solidFill>
                <a:effectLst>
                  <a:outerShdw blurRad="38100" dist="25400" dir="5400000" algn="ctr" rotWithShape="0">
                    <a:srgbClr val="6E747A">
                      <a:alpha val="43000"/>
                    </a:srgbClr>
                  </a:outerShdw>
                </a:effectLst>
              </a:rPr>
              <a:t> in Spatial Crowdsourcing Applications</a:t>
            </a:r>
          </a:p>
        </p:txBody>
      </p:sp>
      <p:sp>
        <p:nvSpPr>
          <p:cNvPr id="8" name="Rectangle : coins arrondis 7">
            <a:extLst>
              <a:ext uri="{FF2B5EF4-FFF2-40B4-BE49-F238E27FC236}">
                <a16:creationId xmlns:a16="http://schemas.microsoft.com/office/drawing/2014/main" id="{2520132E-AF96-2D95-0FEB-DDE7A97B6984}"/>
              </a:ext>
            </a:extLst>
          </p:cNvPr>
          <p:cNvSpPr/>
          <p:nvPr/>
        </p:nvSpPr>
        <p:spPr>
          <a:xfrm>
            <a:off x="3820438" y="1741118"/>
            <a:ext cx="2041743" cy="1878904"/>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68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86BAFB-226E-784B-B58B-D245A5A18741}"/>
              </a:ext>
            </a:extLst>
          </p:cNvPr>
          <p:cNvSpPr>
            <a:spLocks noGrp="1"/>
          </p:cNvSpPr>
          <p:nvPr>
            <p:ph type="title"/>
          </p:nvPr>
        </p:nvSpPr>
        <p:spPr/>
        <p:txBody>
          <a:bodyPr/>
          <a:lstStyle/>
          <a:p>
            <a:pPr algn="l"/>
            <a:r>
              <a:rPr kumimoji="0" lang="en-US" sz="2400" b="1" i="0" u="none" strike="noStrike" kern="0" cap="none" spc="0" normalizeH="0" baseline="0" noProof="0">
                <a:ln>
                  <a:noFill/>
                </a:ln>
                <a:solidFill>
                  <a:srgbClr val="000000"/>
                </a:solidFill>
                <a:effectLst/>
                <a:uLnTx/>
                <a:uFillTx/>
                <a:latin typeface="Calibri"/>
                <a:cs typeface="Calibri"/>
                <a:sym typeface="Calibri"/>
              </a:rPr>
              <a:t>Introduction</a:t>
            </a:r>
            <a:endParaRPr lang="fr-FR"/>
          </a:p>
        </p:txBody>
      </p:sp>
      <p:sp>
        <p:nvSpPr>
          <p:cNvPr id="3" name="Espace réservé du texte 2">
            <a:extLst>
              <a:ext uri="{FF2B5EF4-FFF2-40B4-BE49-F238E27FC236}">
                <a16:creationId xmlns:a16="http://schemas.microsoft.com/office/drawing/2014/main" id="{15E5720B-37DF-DA74-409E-EBCA713AAFC7}"/>
              </a:ext>
            </a:extLst>
          </p:cNvPr>
          <p:cNvSpPr>
            <a:spLocks noGrp="1"/>
          </p:cNvSpPr>
          <p:nvPr>
            <p:ph type="body" idx="1"/>
          </p:nvPr>
        </p:nvSpPr>
        <p:spPr/>
        <p:txBody>
          <a:bodyPr>
            <a:normAutofit/>
          </a:bodyPr>
          <a:lstStyle/>
          <a:p>
            <a:r>
              <a:rPr lang="fr-FR" sz="2000" b="0"/>
              <a:t>Sharing Data </a:t>
            </a:r>
            <a:r>
              <a:rPr lang="fr-FR" sz="2000" b="0" err="1"/>
              <a:t>with</a:t>
            </a:r>
            <a:r>
              <a:rPr lang="fr-FR" sz="2000" b="0"/>
              <a:t> Social Media</a:t>
            </a:r>
          </a:p>
        </p:txBody>
      </p:sp>
      <p:sp>
        <p:nvSpPr>
          <p:cNvPr id="11" name="Espace réservé du numéro de diapositive 2">
            <a:extLst>
              <a:ext uri="{FF2B5EF4-FFF2-40B4-BE49-F238E27FC236}">
                <a16:creationId xmlns:a16="http://schemas.microsoft.com/office/drawing/2014/main" id="{FCDB8774-AEBE-D3E6-8F95-38FC32CFA049}"/>
              </a:ext>
            </a:extLst>
          </p:cNvPr>
          <p:cNvSpPr>
            <a:spLocks noGrp="1"/>
          </p:cNvSpPr>
          <p:nvPr>
            <p:ph type="sldNum" idx="12"/>
          </p:nvPr>
        </p:nvSpPr>
        <p:spPr/>
        <p:txBody>
          <a:bodyPr/>
          <a:lstStyle/>
          <a:p>
            <a:fld id="{C2260B4B-EE64-BD45-A8DA-C24CDAD50338}" type="slidenum">
              <a:rPr lang="en-US" smtClean="0"/>
              <a:pPr/>
              <a:t>5</a:t>
            </a:fld>
            <a:endParaRPr lang="en-US"/>
          </a:p>
        </p:txBody>
      </p:sp>
      <p:graphicFrame>
        <p:nvGraphicFramePr>
          <p:cNvPr id="4" name="Diagram 13">
            <a:extLst>
              <a:ext uri="{FF2B5EF4-FFF2-40B4-BE49-F238E27FC236}">
                <a16:creationId xmlns:a16="http://schemas.microsoft.com/office/drawing/2014/main" id="{4A6EC0F2-70F9-1547-B19F-71BE720BD0D6}"/>
              </a:ext>
            </a:extLst>
          </p:cNvPr>
          <p:cNvGraphicFramePr/>
          <p:nvPr/>
        </p:nvGraphicFramePr>
        <p:xfrm>
          <a:off x="3292219" y="1513253"/>
          <a:ext cx="6096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fb">
            <a:extLst>
              <a:ext uri="{FF2B5EF4-FFF2-40B4-BE49-F238E27FC236}">
                <a16:creationId xmlns:a16="http://schemas.microsoft.com/office/drawing/2014/main" id="{96C8F471-ED0B-BD4A-9F33-303B302D486F}"/>
              </a:ext>
            </a:extLst>
          </p:cNvPr>
          <p:cNvPicPr>
            <a:picLocks noChangeAspect="1" noChangeArrowheads="1"/>
          </p:cNvPicPr>
          <p:nvPr/>
        </p:nvPicPr>
        <p:blipFill>
          <a:blip r:embed="rId7"/>
          <a:srcRect/>
          <a:stretch>
            <a:fillRect/>
          </a:stretch>
        </p:blipFill>
        <p:spPr bwMode="auto">
          <a:xfrm>
            <a:off x="4281364" y="5152304"/>
            <a:ext cx="1128713" cy="606425"/>
          </a:xfrm>
          <a:prstGeom prst="rect">
            <a:avLst/>
          </a:prstGeom>
          <a:noFill/>
          <a:ln w="9525">
            <a:noFill/>
            <a:miter lim="800000"/>
            <a:headEnd/>
            <a:tailEnd/>
          </a:ln>
        </p:spPr>
      </p:pic>
      <p:pic>
        <p:nvPicPr>
          <p:cNvPr id="6" name="Picture 7" descr="myspace">
            <a:extLst>
              <a:ext uri="{FF2B5EF4-FFF2-40B4-BE49-F238E27FC236}">
                <a16:creationId xmlns:a16="http://schemas.microsoft.com/office/drawing/2014/main" id="{1ECC47CA-F59E-6548-B490-7E60A9449A3C}"/>
              </a:ext>
            </a:extLst>
          </p:cNvPr>
          <p:cNvPicPr>
            <a:picLocks noChangeAspect="1" noChangeArrowheads="1"/>
          </p:cNvPicPr>
          <p:nvPr/>
        </p:nvPicPr>
        <p:blipFill>
          <a:blip r:embed="rId8"/>
          <a:srcRect/>
          <a:stretch>
            <a:fillRect/>
          </a:stretch>
        </p:blipFill>
        <p:spPr bwMode="auto">
          <a:xfrm>
            <a:off x="3292219" y="4580794"/>
            <a:ext cx="1600200" cy="406400"/>
          </a:xfrm>
          <a:prstGeom prst="rect">
            <a:avLst/>
          </a:prstGeom>
          <a:noFill/>
          <a:ln w="9525">
            <a:noFill/>
            <a:miter lim="800000"/>
            <a:headEnd/>
            <a:tailEnd/>
          </a:ln>
        </p:spPr>
      </p:pic>
      <p:pic>
        <p:nvPicPr>
          <p:cNvPr id="7" name="Picture 8" descr="flickr-logo">
            <a:extLst>
              <a:ext uri="{FF2B5EF4-FFF2-40B4-BE49-F238E27FC236}">
                <a16:creationId xmlns:a16="http://schemas.microsoft.com/office/drawing/2014/main" id="{BEBD4EBC-5A7C-4F4D-9574-9E7C1737A3BD}"/>
              </a:ext>
            </a:extLst>
          </p:cNvPr>
          <p:cNvPicPr>
            <a:picLocks noChangeAspect="1" noChangeArrowheads="1"/>
          </p:cNvPicPr>
          <p:nvPr/>
        </p:nvPicPr>
        <p:blipFill>
          <a:blip r:embed="rId9"/>
          <a:srcRect/>
          <a:stretch>
            <a:fillRect/>
          </a:stretch>
        </p:blipFill>
        <p:spPr bwMode="auto">
          <a:xfrm>
            <a:off x="7388006" y="2009026"/>
            <a:ext cx="1047750" cy="381000"/>
          </a:xfrm>
          <a:prstGeom prst="rect">
            <a:avLst/>
          </a:prstGeom>
          <a:noFill/>
          <a:ln w="9525">
            <a:noFill/>
            <a:miter lim="800000"/>
            <a:headEnd/>
            <a:tailEnd/>
          </a:ln>
        </p:spPr>
      </p:pic>
      <p:pic>
        <p:nvPicPr>
          <p:cNvPr id="8" name="Picture 9" descr="linkedin">
            <a:extLst>
              <a:ext uri="{FF2B5EF4-FFF2-40B4-BE49-F238E27FC236}">
                <a16:creationId xmlns:a16="http://schemas.microsoft.com/office/drawing/2014/main" id="{2C804879-A315-8844-8F49-170DFB5094C1}"/>
              </a:ext>
            </a:extLst>
          </p:cNvPr>
          <p:cNvPicPr>
            <a:picLocks noChangeAspect="1" noChangeArrowheads="1"/>
          </p:cNvPicPr>
          <p:nvPr/>
        </p:nvPicPr>
        <p:blipFill>
          <a:blip r:embed="rId10"/>
          <a:srcRect/>
          <a:stretch>
            <a:fillRect/>
          </a:stretch>
        </p:blipFill>
        <p:spPr bwMode="auto">
          <a:xfrm>
            <a:off x="7446617" y="5009422"/>
            <a:ext cx="1076325" cy="414338"/>
          </a:xfrm>
          <a:prstGeom prst="rect">
            <a:avLst/>
          </a:prstGeom>
          <a:noFill/>
          <a:ln w="9525">
            <a:noFill/>
            <a:miter lim="800000"/>
            <a:headEnd/>
            <a:tailEnd/>
          </a:ln>
        </p:spPr>
      </p:pic>
      <p:pic>
        <p:nvPicPr>
          <p:cNvPr id="9" name="Picture 10" descr="twitter">
            <a:extLst>
              <a:ext uri="{FF2B5EF4-FFF2-40B4-BE49-F238E27FC236}">
                <a16:creationId xmlns:a16="http://schemas.microsoft.com/office/drawing/2014/main" id="{379A973D-F16E-1646-A43F-7B8A9823F22B}"/>
              </a:ext>
            </a:extLst>
          </p:cNvPr>
          <p:cNvPicPr>
            <a:picLocks noChangeAspect="1" noChangeArrowheads="1"/>
          </p:cNvPicPr>
          <p:nvPr/>
        </p:nvPicPr>
        <p:blipFill>
          <a:blip r:embed="rId11"/>
          <a:srcRect/>
          <a:stretch>
            <a:fillRect/>
          </a:stretch>
        </p:blipFill>
        <p:spPr bwMode="auto">
          <a:xfrm>
            <a:off x="2764677" y="3580662"/>
            <a:ext cx="1319212" cy="385762"/>
          </a:xfrm>
          <a:prstGeom prst="rect">
            <a:avLst/>
          </a:prstGeom>
          <a:noFill/>
          <a:ln w="9525">
            <a:noFill/>
            <a:miter lim="800000"/>
            <a:headEnd/>
            <a:tailEnd/>
          </a:ln>
        </p:spPr>
      </p:pic>
      <p:pic>
        <p:nvPicPr>
          <p:cNvPr id="10" name="Picture 12" descr="youtube">
            <a:extLst>
              <a:ext uri="{FF2B5EF4-FFF2-40B4-BE49-F238E27FC236}">
                <a16:creationId xmlns:a16="http://schemas.microsoft.com/office/drawing/2014/main" id="{5824C67B-3BBF-4E45-957E-F9807273C4CA}"/>
              </a:ext>
            </a:extLst>
          </p:cNvPr>
          <p:cNvPicPr>
            <a:picLocks noChangeAspect="1" noChangeArrowheads="1"/>
          </p:cNvPicPr>
          <p:nvPr/>
        </p:nvPicPr>
        <p:blipFill>
          <a:blip r:embed="rId12"/>
          <a:srcRect/>
          <a:stretch>
            <a:fillRect/>
          </a:stretch>
        </p:blipFill>
        <p:spPr bwMode="auto">
          <a:xfrm>
            <a:off x="4281362" y="2080464"/>
            <a:ext cx="819150" cy="438150"/>
          </a:xfrm>
          <a:prstGeom prst="rect">
            <a:avLst/>
          </a:prstGeom>
          <a:noFill/>
          <a:ln w="9525">
            <a:noFill/>
            <a:miter lim="800000"/>
            <a:headEnd/>
            <a:tailEnd/>
          </a:ln>
        </p:spPr>
      </p:pic>
    </p:spTree>
    <p:extLst>
      <p:ext uri="{BB962C8B-B14F-4D97-AF65-F5344CB8AC3E}">
        <p14:creationId xmlns:p14="http://schemas.microsoft.com/office/powerpoint/2010/main" val="3486628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97F500-DAC6-AE8C-6A1C-6F522E3AE661}"/>
              </a:ext>
            </a:extLst>
          </p:cNvPr>
          <p:cNvSpPr>
            <a:spLocks noGrp="1"/>
          </p:cNvSpPr>
          <p:nvPr>
            <p:ph type="title"/>
          </p:nvPr>
        </p:nvSpPr>
        <p:spPr/>
        <p:txBody>
          <a:bodyPr>
            <a:normAutofit/>
          </a:bodyPr>
          <a:lstStyle/>
          <a:p>
            <a:r>
              <a:rPr lang="fr-FR" dirty="0"/>
              <a:t>User </a:t>
            </a:r>
            <a:r>
              <a:rPr lang="fr-FR" dirty="0" err="1"/>
              <a:t>Context</a:t>
            </a:r>
            <a:r>
              <a:rPr lang="fr-FR" dirty="0"/>
              <a:t> Collection</a:t>
            </a:r>
          </a:p>
        </p:txBody>
      </p:sp>
      <p:sp>
        <p:nvSpPr>
          <p:cNvPr id="3" name="Espace réservé du texte 2">
            <a:extLst>
              <a:ext uri="{FF2B5EF4-FFF2-40B4-BE49-F238E27FC236}">
                <a16:creationId xmlns:a16="http://schemas.microsoft.com/office/drawing/2014/main" id="{113C8929-67F6-22C6-021A-21FAD27708DB}"/>
              </a:ext>
            </a:extLst>
          </p:cNvPr>
          <p:cNvSpPr>
            <a:spLocks noGrp="1"/>
          </p:cNvSpPr>
          <p:nvPr>
            <p:ph type="body" idx="1"/>
          </p:nvPr>
        </p:nvSpPr>
        <p:spPr/>
        <p:txBody>
          <a:bodyPr/>
          <a:lstStyle/>
          <a:p>
            <a:r>
              <a:rPr lang="fr-FR" dirty="0" err="1"/>
              <a:t>Two</a:t>
            </a:r>
            <a:r>
              <a:rPr lang="fr-FR" dirty="0"/>
              <a:t> main components</a:t>
            </a:r>
          </a:p>
          <a:p>
            <a:pPr marL="1085850" lvl="1" indent="-514350">
              <a:buFont typeface="+mj-lt"/>
              <a:buAutoNum type="arabicPeriod"/>
            </a:pPr>
            <a:r>
              <a:rPr lang="fr-FR" dirty="0" err="1"/>
              <a:t>Mobility</a:t>
            </a:r>
            <a:r>
              <a:rPr lang="fr-FR" dirty="0"/>
              <a:t> Graph: </a:t>
            </a:r>
            <a:r>
              <a:rPr lang="fr-FR" b="0" dirty="0" err="1"/>
              <a:t>models</a:t>
            </a:r>
            <a:r>
              <a:rPr lang="fr-FR" b="0" dirty="0"/>
              <a:t> user </a:t>
            </a:r>
            <a:r>
              <a:rPr lang="fr-FR" b="0" dirty="0" err="1"/>
              <a:t>spatio-temporal</a:t>
            </a:r>
            <a:r>
              <a:rPr lang="fr-FR" b="0" dirty="0"/>
              <a:t> </a:t>
            </a:r>
            <a:r>
              <a:rPr lang="fr-FR" b="0" dirty="0" err="1"/>
              <a:t>behavior</a:t>
            </a:r>
            <a:endParaRPr lang="fr-FR" b="0" dirty="0"/>
          </a:p>
          <a:p>
            <a:pPr marL="1085850" lvl="1" indent="-514350">
              <a:buFont typeface="+mj-lt"/>
              <a:buAutoNum type="arabicPeriod"/>
            </a:pPr>
            <a:r>
              <a:rPr lang="fr-FR" dirty="0" err="1"/>
              <a:t>Privacy</a:t>
            </a:r>
            <a:r>
              <a:rPr lang="fr-FR" dirty="0"/>
              <a:t> </a:t>
            </a:r>
            <a:r>
              <a:rPr lang="fr-FR" dirty="0" err="1"/>
              <a:t>Preferences</a:t>
            </a:r>
            <a:r>
              <a:rPr lang="fr-FR" dirty="0"/>
              <a:t>: </a:t>
            </a:r>
            <a:r>
              <a:rPr lang="fr-FR" b="0" dirty="0"/>
              <a:t>explicit </a:t>
            </a:r>
            <a:r>
              <a:rPr lang="fr-FR" b="0" dirty="0" err="1"/>
              <a:t>rules</a:t>
            </a:r>
            <a:r>
              <a:rPr lang="fr-FR" b="0" dirty="0"/>
              <a:t> </a:t>
            </a:r>
            <a:r>
              <a:rPr lang="fr-FR" b="0" dirty="0" err="1"/>
              <a:t>defined</a:t>
            </a:r>
            <a:r>
              <a:rPr lang="fr-FR" b="0" dirty="0"/>
              <a:t> by the user</a:t>
            </a:r>
            <a:endParaRPr lang="fr-FR" dirty="0"/>
          </a:p>
          <a:p>
            <a:r>
              <a:rPr lang="fr-FR" dirty="0"/>
              <a:t>Input sources</a:t>
            </a:r>
          </a:p>
          <a:p>
            <a:pPr lvl="1"/>
            <a:r>
              <a:rPr lang="fr-FR" b="0" dirty="0"/>
              <a:t>GPS traces → </a:t>
            </a:r>
            <a:r>
              <a:rPr lang="fr-FR" b="0" dirty="0" err="1"/>
              <a:t>cleaned</a:t>
            </a:r>
            <a:r>
              <a:rPr lang="fr-FR" b="0" dirty="0"/>
              <a:t> + </a:t>
            </a:r>
            <a:r>
              <a:rPr lang="fr-FR" b="0" dirty="0" err="1"/>
              <a:t>enriched</a:t>
            </a:r>
            <a:r>
              <a:rPr lang="fr-FR" b="0" dirty="0"/>
              <a:t> to </a:t>
            </a:r>
            <a:r>
              <a:rPr lang="fr-FR" b="0" dirty="0" err="1"/>
              <a:t>build</a:t>
            </a:r>
            <a:r>
              <a:rPr lang="fr-FR" b="0" dirty="0"/>
              <a:t> </a:t>
            </a:r>
            <a:r>
              <a:rPr lang="fr-FR" b="0" dirty="0" err="1"/>
              <a:t>POIs</a:t>
            </a:r>
            <a:r>
              <a:rPr lang="fr-FR" b="0" dirty="0"/>
              <a:t> and transitions</a:t>
            </a:r>
          </a:p>
          <a:p>
            <a:pPr lvl="1"/>
            <a:r>
              <a:rPr lang="fr-FR" b="0" dirty="0"/>
              <a:t>User </a:t>
            </a:r>
            <a:r>
              <a:rPr lang="fr-FR" b="0" dirty="0" err="1"/>
              <a:t>rules</a:t>
            </a:r>
            <a:r>
              <a:rPr lang="fr-FR" b="0" dirty="0"/>
              <a:t>: </a:t>
            </a:r>
            <a:r>
              <a:rPr lang="fr-FR" b="0" dirty="0" err="1"/>
              <a:t>categories</a:t>
            </a:r>
            <a:r>
              <a:rPr lang="fr-FR" b="0" dirty="0"/>
              <a:t>, time slots, duration </a:t>
            </a:r>
            <a:r>
              <a:rPr lang="fr-FR" b="0" dirty="0" err="1"/>
              <a:t>thresholds</a:t>
            </a:r>
            <a:endParaRPr lang="fr-FR" b="0" dirty="0"/>
          </a:p>
          <a:p>
            <a:endParaRPr lang="fr-FR" dirty="0"/>
          </a:p>
        </p:txBody>
      </p:sp>
      <p:sp>
        <p:nvSpPr>
          <p:cNvPr id="4" name="Espace réservé du numéro de diapositive 3">
            <a:extLst>
              <a:ext uri="{FF2B5EF4-FFF2-40B4-BE49-F238E27FC236}">
                <a16:creationId xmlns:a16="http://schemas.microsoft.com/office/drawing/2014/main" id="{2B846867-26BF-F030-0DF6-889F8D005461}"/>
              </a:ext>
            </a:extLst>
          </p:cNvPr>
          <p:cNvSpPr>
            <a:spLocks noGrp="1"/>
          </p:cNvSpPr>
          <p:nvPr>
            <p:ph type="sldNum" idx="12"/>
          </p:nvPr>
        </p:nvSpPr>
        <p:spPr/>
        <p:txBody>
          <a:bodyPr/>
          <a:lstStyle/>
          <a:p>
            <a:fld id="{C2260B4B-EE64-BD45-A8DA-C24CDAD50338}" type="slidenum">
              <a:rPr lang="en-US" smtClean="0"/>
              <a:pPr/>
              <a:t>50</a:t>
            </a:fld>
            <a:endParaRPr lang="en-US" dirty="0"/>
          </a:p>
        </p:txBody>
      </p:sp>
    </p:spTree>
    <p:extLst>
      <p:ext uri="{BB962C8B-B14F-4D97-AF65-F5344CB8AC3E}">
        <p14:creationId xmlns:p14="http://schemas.microsoft.com/office/powerpoint/2010/main" val="723003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2" name="Title 1">
            <a:extLst>
              <a:ext uri="{FF2B5EF4-FFF2-40B4-BE49-F238E27FC236}">
                <a16:creationId xmlns:a16="http://schemas.microsoft.com/office/drawing/2014/main" id="{192B55DB-3352-9A44-57A0-4A437B72C5B4}"/>
              </a:ext>
            </a:extLst>
          </p:cNvPr>
          <p:cNvSpPr>
            <a:spLocks noGrp="1"/>
          </p:cNvSpPr>
          <p:nvPr>
            <p:ph type="title"/>
          </p:nvPr>
        </p:nvSpPr>
        <p:spPr/>
        <p:txBody>
          <a:bodyPr/>
          <a:lstStyle/>
          <a:p>
            <a:endParaRPr lang="fr-FR"/>
          </a:p>
        </p:txBody>
      </p:sp>
      <p:sp>
        <p:nvSpPr>
          <p:cNvPr id="450" name="Google Shape;450;p36"/>
          <p:cNvSpPr txBox="1">
            <a:spLocks noGrp="1"/>
          </p:cNvSpPr>
          <p:nvPr>
            <p:ph type="body" idx="1"/>
          </p:nvPr>
        </p:nvSpPr>
        <p:spPr>
          <a:xfrm>
            <a:off x="598021" y="2216727"/>
            <a:ext cx="10972801" cy="3948578"/>
          </a:xfrm>
          <a:prstGeom prst="rect">
            <a:avLst/>
          </a:prstGeom>
          <a:noFill/>
          <a:ln>
            <a:noFill/>
          </a:ln>
        </p:spPr>
        <p:txBody>
          <a:bodyPr spcFirstLastPara="1" wrap="square" lIns="45700" tIns="45700" rIns="45700" bIns="45700" anchor="t" anchorCtr="0">
            <a:noAutofit/>
          </a:bodyPr>
          <a:lstStyle/>
          <a:p>
            <a:pPr marL="0" lvl="0" indent="0" algn="ctr" rtl="0">
              <a:lnSpc>
                <a:spcPct val="150000"/>
              </a:lnSpc>
              <a:spcBef>
                <a:spcPts val="400"/>
              </a:spcBef>
              <a:spcAft>
                <a:spcPts val="0"/>
              </a:spcAft>
              <a:buNone/>
            </a:pPr>
            <a:r>
              <a:rPr lang="en-US" sz="2879">
                <a:solidFill>
                  <a:schemeClr val="dk1"/>
                </a:solidFill>
              </a:rPr>
              <a:t>User Mobility Modeling in Crowdsourcing Application</a:t>
            </a:r>
            <a:endParaRPr sz="3000" u="sng">
              <a:solidFill>
                <a:schemeClr val="dk1"/>
              </a:solidFill>
            </a:endParaRPr>
          </a:p>
        </p:txBody>
      </p:sp>
      <p:sp>
        <p:nvSpPr>
          <p:cNvPr id="449" name="Google Shape;449;p36"/>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98989"/>
              </a:buClr>
              <a:buSzPts val="900"/>
              <a:buFont typeface="Calibri"/>
              <a:buNone/>
            </a:pPr>
            <a:fld id="{00000000-1234-1234-1234-123412341234}" type="slidenum">
              <a:rPr lang="en-US" sz="900">
                <a:solidFill>
                  <a:srgbClr val="898989"/>
                </a:solidFill>
              </a:rPr>
              <a:t>51</a:t>
            </a:fld>
            <a:endParaRPr/>
          </a:p>
        </p:txBody>
      </p:sp>
      <p:sp>
        <p:nvSpPr>
          <p:cNvPr id="451" name="Google Shape;451;p36"/>
          <p:cNvSpPr txBox="1"/>
          <p:nvPr/>
        </p:nvSpPr>
        <p:spPr>
          <a:xfrm>
            <a:off x="582228" y="3627729"/>
            <a:ext cx="11300100" cy="976647"/>
          </a:xfrm>
          <a:prstGeom prst="rect">
            <a:avLst/>
          </a:prstGeom>
          <a:noFill/>
          <a:ln>
            <a:noFill/>
          </a:ln>
        </p:spPr>
        <p:txBody>
          <a:bodyPr spcFirstLastPara="1" wrap="square" lIns="91425" tIns="91425" rIns="91425" bIns="91425" anchor="t" anchorCtr="0">
            <a:spAutoFit/>
          </a:bodyPr>
          <a:lstStyle/>
          <a:p>
            <a:pPr marL="0" lvl="0" indent="0" algn="ctr" rtl="0">
              <a:lnSpc>
                <a:spcPct val="160000"/>
              </a:lnSpc>
              <a:spcBef>
                <a:spcPts val="0"/>
              </a:spcBef>
              <a:spcAft>
                <a:spcPts val="800"/>
              </a:spcAft>
              <a:buNone/>
            </a:pPr>
            <a:r>
              <a:rPr lang="en-US" dirty="0" err="1">
                <a:solidFill>
                  <a:srgbClr val="222222"/>
                </a:solidFill>
                <a:highlight>
                  <a:srgbClr val="FFFFFF"/>
                </a:highlight>
                <a:latin typeface="Roboto"/>
                <a:ea typeface="Roboto"/>
                <a:cs typeface="Roboto"/>
                <a:sym typeface="Roboto"/>
              </a:rPr>
              <a:t>Yessoufou</a:t>
            </a:r>
            <a:r>
              <a:rPr lang="en-US" dirty="0">
                <a:solidFill>
                  <a:srgbClr val="222222"/>
                </a:solidFill>
                <a:highlight>
                  <a:srgbClr val="FFFFFF"/>
                </a:highlight>
                <a:latin typeface="Roboto"/>
                <a:ea typeface="Roboto"/>
                <a:cs typeface="Roboto"/>
                <a:sym typeface="Roboto"/>
              </a:rPr>
              <a:t>, F.; Sassi, S.; Chicha, E.; Chbeir, R.; </a:t>
            </a:r>
            <a:r>
              <a:rPr lang="en-US" dirty="0" err="1">
                <a:solidFill>
                  <a:srgbClr val="222222"/>
                </a:solidFill>
                <a:highlight>
                  <a:srgbClr val="FFFFFF"/>
                </a:highlight>
                <a:latin typeface="Roboto"/>
                <a:ea typeface="Roboto"/>
                <a:cs typeface="Roboto"/>
                <a:sym typeface="Roboto"/>
              </a:rPr>
              <a:t>Degila</a:t>
            </a:r>
            <a:r>
              <a:rPr lang="en-US" dirty="0">
                <a:solidFill>
                  <a:srgbClr val="222222"/>
                </a:solidFill>
                <a:highlight>
                  <a:srgbClr val="FFFFFF"/>
                </a:highlight>
                <a:latin typeface="Roboto"/>
                <a:ea typeface="Roboto"/>
                <a:cs typeface="Roboto"/>
                <a:sym typeface="Roboto"/>
              </a:rPr>
              <a:t>, J. User Mobility Modeling in Crowdsourcing Application to Prevent Inference Attacks. </a:t>
            </a:r>
            <a:r>
              <a:rPr lang="en-US" i="1" dirty="0">
                <a:solidFill>
                  <a:srgbClr val="222222"/>
                </a:solidFill>
                <a:highlight>
                  <a:srgbClr val="FFFFFF"/>
                </a:highlight>
                <a:latin typeface="Roboto"/>
                <a:ea typeface="Roboto"/>
                <a:cs typeface="Roboto"/>
                <a:sym typeface="Roboto"/>
              </a:rPr>
              <a:t>Future Internet</a:t>
            </a:r>
            <a:r>
              <a:rPr lang="en-US" dirty="0">
                <a:solidFill>
                  <a:srgbClr val="222222"/>
                </a:solidFill>
                <a:highlight>
                  <a:srgbClr val="FFFFFF"/>
                </a:highlight>
                <a:latin typeface="Roboto"/>
                <a:ea typeface="Roboto"/>
                <a:cs typeface="Roboto"/>
                <a:sym typeface="Roboto"/>
              </a:rPr>
              <a:t> </a:t>
            </a:r>
            <a:r>
              <a:rPr lang="en-US" b="1" dirty="0">
                <a:solidFill>
                  <a:srgbClr val="222222"/>
                </a:solidFill>
                <a:highlight>
                  <a:srgbClr val="FFFFFF"/>
                </a:highlight>
                <a:latin typeface="Roboto"/>
                <a:ea typeface="Roboto"/>
                <a:cs typeface="Roboto"/>
                <a:sym typeface="Roboto"/>
              </a:rPr>
              <a:t>2024</a:t>
            </a:r>
            <a:r>
              <a:rPr lang="en-US" dirty="0">
                <a:solidFill>
                  <a:srgbClr val="222222"/>
                </a:solidFill>
                <a:highlight>
                  <a:srgbClr val="FFFFFF"/>
                </a:highlight>
                <a:latin typeface="Roboto"/>
                <a:ea typeface="Roboto"/>
                <a:cs typeface="Roboto"/>
                <a:sym typeface="Roboto"/>
              </a:rPr>
              <a:t>, </a:t>
            </a:r>
            <a:r>
              <a:rPr lang="en-US" i="1" dirty="0">
                <a:solidFill>
                  <a:srgbClr val="222222"/>
                </a:solidFill>
                <a:highlight>
                  <a:srgbClr val="FFFFFF"/>
                </a:highlight>
                <a:latin typeface="Roboto"/>
                <a:ea typeface="Roboto"/>
                <a:cs typeface="Roboto"/>
                <a:sym typeface="Roboto"/>
              </a:rPr>
              <a:t>16</a:t>
            </a:r>
            <a:r>
              <a:rPr lang="en-US" dirty="0">
                <a:solidFill>
                  <a:srgbClr val="222222"/>
                </a:solidFill>
                <a:highlight>
                  <a:srgbClr val="FFFFFF"/>
                </a:highlight>
                <a:latin typeface="Roboto"/>
                <a:ea typeface="Roboto"/>
                <a:cs typeface="Roboto"/>
                <a:sym typeface="Roboto"/>
              </a:rPr>
              <a:t>, 311</a:t>
            </a:r>
            <a:endParaRPr sz="2000" dirty="0">
              <a:solidFill>
                <a:schemeClr val="dk1"/>
              </a:solidFill>
            </a:endParaRPr>
          </a:p>
        </p:txBody>
      </p:sp>
      <p:pic>
        <p:nvPicPr>
          <p:cNvPr id="5" name="Image 4">
            <a:extLst>
              <a:ext uri="{FF2B5EF4-FFF2-40B4-BE49-F238E27FC236}">
                <a16:creationId xmlns:a16="http://schemas.microsoft.com/office/drawing/2014/main" id="{7104E18D-B52D-161B-158B-E710DC0784D7}"/>
              </a:ext>
            </a:extLst>
          </p:cNvPr>
          <p:cNvPicPr>
            <a:picLocks noChangeAspect="1"/>
          </p:cNvPicPr>
          <p:nvPr/>
        </p:nvPicPr>
        <p:blipFill>
          <a:blip r:embed="rId3">
            <a:clrChange>
              <a:clrFrom>
                <a:srgbClr val="000000">
                  <a:alpha val="0"/>
                </a:srgbClr>
              </a:clrFrom>
              <a:clrTo>
                <a:srgbClr val="000000">
                  <a:alpha val="0"/>
                </a:srgbClr>
              </a:clrTo>
            </a:clrChange>
            <a:alphaModFix/>
            <a:lum bright="20000" contrast="20000"/>
          </a:blip>
          <a:stretch>
            <a:fillRect/>
          </a:stretch>
        </p:blipFill>
        <p:spPr>
          <a:xfrm>
            <a:off x="1053831" y="4434214"/>
            <a:ext cx="10192688" cy="1429078"/>
          </a:xfrm>
          <a:prstGeom prst="rect">
            <a:avLst/>
          </a:prstGeom>
          <a:noFill/>
        </p:spPr>
      </p:pic>
    </p:spTree>
    <p:extLst>
      <p:ext uri="{BB962C8B-B14F-4D97-AF65-F5344CB8AC3E}">
        <p14:creationId xmlns:p14="http://schemas.microsoft.com/office/powerpoint/2010/main" val="3243397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4" name="Titre 3">
            <a:extLst>
              <a:ext uri="{FF2B5EF4-FFF2-40B4-BE49-F238E27FC236}">
                <a16:creationId xmlns:a16="http://schemas.microsoft.com/office/drawing/2014/main" id="{DDABB362-C4E6-0938-0695-B66B50FF41A8}"/>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200" b="1" i="0" u="none" strike="noStrike" kern="0" cap="none" spc="0" normalizeH="0" baseline="0" noProof="0">
                <a:ln>
                  <a:noFill/>
                </a:ln>
                <a:solidFill>
                  <a:srgbClr val="000000"/>
                </a:solidFill>
                <a:effectLst/>
                <a:uLnTx/>
                <a:uFillTx/>
                <a:latin typeface="Calibri"/>
                <a:ea typeface="Calibri"/>
                <a:cs typeface="Calibri"/>
                <a:sym typeface="Calibri"/>
              </a:rPr>
              <a:t>Our </a:t>
            </a:r>
            <a:r>
              <a:rPr kumimoji="0" lang="fr-FR" sz="2200" b="1" i="0" u="none" strike="noStrike" kern="0" cap="none" spc="0" normalizeH="0" baseline="0" noProof="0" err="1">
                <a:ln>
                  <a:noFill/>
                </a:ln>
                <a:solidFill>
                  <a:srgbClr val="000000"/>
                </a:solidFill>
                <a:effectLst/>
                <a:uLnTx/>
                <a:uFillTx/>
                <a:latin typeface="Calibri"/>
                <a:ea typeface="Calibri"/>
                <a:cs typeface="Calibri"/>
                <a:sym typeface="Calibri"/>
              </a:rPr>
              <a:t>approach</a:t>
            </a:r>
            <a:endParaRPr lang="fr-FR"/>
          </a:p>
        </p:txBody>
      </p:sp>
      <p:sp>
        <p:nvSpPr>
          <p:cNvPr id="502" name="Google Shape;502;p40"/>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52</a:t>
            </a:fld>
            <a:endParaRPr/>
          </a:p>
        </p:txBody>
      </p:sp>
      <p:grpSp>
        <p:nvGrpSpPr>
          <p:cNvPr id="6" name="Google Shape;672;p46">
            <a:extLst>
              <a:ext uri="{FF2B5EF4-FFF2-40B4-BE49-F238E27FC236}">
                <a16:creationId xmlns:a16="http://schemas.microsoft.com/office/drawing/2014/main" id="{B20BB048-5D83-4620-7D26-FCAB62753FAC}"/>
              </a:ext>
            </a:extLst>
          </p:cNvPr>
          <p:cNvGrpSpPr/>
          <p:nvPr/>
        </p:nvGrpSpPr>
        <p:grpSpPr>
          <a:xfrm>
            <a:off x="2472743" y="5034404"/>
            <a:ext cx="7187292" cy="949104"/>
            <a:chOff x="0" y="-1"/>
            <a:chExt cx="7187292" cy="949104"/>
          </a:xfrm>
        </p:grpSpPr>
        <p:sp>
          <p:nvSpPr>
            <p:cNvPr id="3" name="Google Shape;673;p46">
              <a:extLst>
                <a:ext uri="{FF2B5EF4-FFF2-40B4-BE49-F238E27FC236}">
                  <a16:creationId xmlns:a16="http://schemas.microsoft.com/office/drawing/2014/main" id="{C19AB768-09BE-093B-054C-76DA6674D109}"/>
                </a:ext>
              </a:extLst>
            </p:cNvPr>
            <p:cNvSpPr/>
            <p:nvPr/>
          </p:nvSpPr>
          <p:spPr>
            <a:xfrm>
              <a:off x="0" y="-1"/>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 name="Google Shape;674;p46">
              <a:extLst>
                <a:ext uri="{FF2B5EF4-FFF2-40B4-BE49-F238E27FC236}">
                  <a16:creationId xmlns:a16="http://schemas.microsoft.com/office/drawing/2014/main" id="{1E997645-892B-6550-5261-30FBE4CDFCBA}"/>
                </a:ext>
              </a:extLst>
            </p:cNvPr>
            <p:cNvSpPr txBox="1"/>
            <p:nvPr/>
          </p:nvSpPr>
          <p:spPr>
            <a:xfrm>
              <a:off x="756224" y="15901"/>
              <a:ext cx="5674800" cy="923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Raw GPS Trajectory</a:t>
              </a:r>
              <a:endParaRPr/>
            </a:p>
          </p:txBody>
        </p:sp>
      </p:grpSp>
      <p:sp>
        <p:nvSpPr>
          <p:cNvPr id="8" name="Google Shape;675;p46">
            <a:extLst>
              <a:ext uri="{FF2B5EF4-FFF2-40B4-BE49-F238E27FC236}">
                <a16:creationId xmlns:a16="http://schemas.microsoft.com/office/drawing/2014/main" id="{13F6B74A-645A-4D30-803A-FBC2A65440BE}"/>
              </a:ext>
            </a:extLst>
          </p:cNvPr>
          <p:cNvSpPr/>
          <p:nvPr/>
        </p:nvSpPr>
        <p:spPr>
          <a:xfrm>
            <a:off x="2806888" y="3203123"/>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 name="Google Shape;676;p46">
            <a:extLst>
              <a:ext uri="{FF2B5EF4-FFF2-40B4-BE49-F238E27FC236}">
                <a16:creationId xmlns:a16="http://schemas.microsoft.com/office/drawing/2014/main" id="{86DA716A-B005-7092-8D63-5AB70C1C7B5E}"/>
              </a:ext>
            </a:extLst>
          </p:cNvPr>
          <p:cNvSpPr/>
          <p:nvPr/>
        </p:nvSpPr>
        <p:spPr>
          <a:xfrm>
            <a:off x="2995422" y="1219440"/>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 name="Google Shape;677;p46">
            <a:extLst>
              <a:ext uri="{FF2B5EF4-FFF2-40B4-BE49-F238E27FC236}">
                <a16:creationId xmlns:a16="http://schemas.microsoft.com/office/drawing/2014/main" id="{8E9F9E7D-4D49-3B4E-38AC-42120419EB93}"/>
              </a:ext>
            </a:extLst>
          </p:cNvPr>
          <p:cNvSpPr txBox="1"/>
          <p:nvPr/>
        </p:nvSpPr>
        <p:spPr>
          <a:xfrm>
            <a:off x="665938" y="3493001"/>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2</a:t>
            </a:r>
            <a:r>
              <a:rPr lang="en-US" sz="1800" b="0" i="0" u="none" strike="noStrike" cap="none">
                <a:solidFill>
                  <a:srgbClr val="000000"/>
                </a:solidFill>
                <a:latin typeface="Calibri"/>
                <a:ea typeface="Calibri"/>
                <a:cs typeface="Calibri"/>
                <a:sym typeface="Calibri"/>
              </a:rPr>
              <a:t>: </a:t>
            </a:r>
            <a:endParaRPr/>
          </a:p>
        </p:txBody>
      </p:sp>
      <p:sp>
        <p:nvSpPr>
          <p:cNvPr id="14" name="Google Shape;678;p46">
            <a:extLst>
              <a:ext uri="{FF2B5EF4-FFF2-40B4-BE49-F238E27FC236}">
                <a16:creationId xmlns:a16="http://schemas.microsoft.com/office/drawing/2014/main" id="{49D4D815-B571-D824-58DA-6EA8B4EF9EEC}"/>
              </a:ext>
            </a:extLst>
          </p:cNvPr>
          <p:cNvSpPr txBox="1"/>
          <p:nvPr/>
        </p:nvSpPr>
        <p:spPr>
          <a:xfrm>
            <a:off x="665939" y="5570785"/>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1: </a:t>
            </a:r>
            <a:endParaRPr/>
          </a:p>
        </p:txBody>
      </p:sp>
      <p:sp>
        <p:nvSpPr>
          <p:cNvPr id="16" name="Google Shape;679;p46">
            <a:extLst>
              <a:ext uri="{FF2B5EF4-FFF2-40B4-BE49-F238E27FC236}">
                <a16:creationId xmlns:a16="http://schemas.microsoft.com/office/drawing/2014/main" id="{E3E157CE-8B88-196C-D137-F38C8C1B1EBB}"/>
              </a:ext>
            </a:extLst>
          </p:cNvPr>
          <p:cNvSpPr txBox="1"/>
          <p:nvPr/>
        </p:nvSpPr>
        <p:spPr>
          <a:xfrm>
            <a:off x="665938" y="1534588"/>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3</a:t>
            </a:r>
            <a:r>
              <a:rPr lang="en-US" sz="1800" b="0" i="0" u="none" strike="noStrike" cap="none">
                <a:solidFill>
                  <a:srgbClr val="000000"/>
                </a:solidFill>
                <a:latin typeface="Calibri"/>
                <a:ea typeface="Calibri"/>
                <a:cs typeface="Calibri"/>
                <a:sym typeface="Calibri"/>
              </a:rPr>
              <a:t>: </a:t>
            </a:r>
            <a:endParaRPr/>
          </a:p>
        </p:txBody>
      </p:sp>
      <p:sp>
        <p:nvSpPr>
          <p:cNvPr id="18" name="Google Shape;680;p46">
            <a:extLst>
              <a:ext uri="{FF2B5EF4-FFF2-40B4-BE49-F238E27FC236}">
                <a16:creationId xmlns:a16="http://schemas.microsoft.com/office/drawing/2014/main" id="{E4B034FF-B645-A03B-074D-ED6BADE72DDA}"/>
              </a:ext>
            </a:extLst>
          </p:cNvPr>
          <p:cNvSpPr/>
          <p:nvPr/>
        </p:nvSpPr>
        <p:spPr>
          <a:xfrm>
            <a:off x="2901263" y="5113740"/>
            <a:ext cx="5881032" cy="587905"/>
          </a:xfrm>
          <a:custGeom>
            <a:avLst/>
            <a:gdLst/>
            <a:ahLst/>
            <a:cxnLst/>
            <a:rect l="l" t="t" r="r" b="b"/>
            <a:pathLst>
              <a:path w="21600" h="21533" extrusionOk="0">
                <a:moveTo>
                  <a:pt x="0" y="20333"/>
                </a:moveTo>
                <a:cubicBezTo>
                  <a:pt x="156" y="19935"/>
                  <a:pt x="319" y="19769"/>
                  <a:pt x="467" y="19137"/>
                </a:cubicBezTo>
                <a:cubicBezTo>
                  <a:pt x="557" y="18754"/>
                  <a:pt x="620" y="17896"/>
                  <a:pt x="701" y="17343"/>
                </a:cubicBezTo>
                <a:cubicBezTo>
                  <a:pt x="795" y="16698"/>
                  <a:pt x="899" y="16211"/>
                  <a:pt x="992" y="15549"/>
                </a:cubicBezTo>
                <a:cubicBezTo>
                  <a:pt x="1152" y="14414"/>
                  <a:pt x="1298" y="13067"/>
                  <a:pt x="1459" y="11961"/>
                </a:cubicBezTo>
                <a:cubicBezTo>
                  <a:pt x="1518" y="11562"/>
                  <a:pt x="1580" y="11214"/>
                  <a:pt x="1635" y="10765"/>
                </a:cubicBezTo>
                <a:cubicBezTo>
                  <a:pt x="1678" y="10413"/>
                  <a:pt x="1706" y="9881"/>
                  <a:pt x="1751" y="9569"/>
                </a:cubicBezTo>
                <a:cubicBezTo>
                  <a:pt x="1824" y="9074"/>
                  <a:pt x="1909" y="8815"/>
                  <a:pt x="1985" y="8373"/>
                </a:cubicBezTo>
                <a:cubicBezTo>
                  <a:pt x="2302" y="6518"/>
                  <a:pt x="2014" y="7675"/>
                  <a:pt x="2335" y="6579"/>
                </a:cubicBezTo>
                <a:cubicBezTo>
                  <a:pt x="2468" y="5214"/>
                  <a:pt x="2500" y="4773"/>
                  <a:pt x="2685" y="3588"/>
                </a:cubicBezTo>
                <a:cubicBezTo>
                  <a:pt x="2759" y="3116"/>
                  <a:pt x="2841" y="2791"/>
                  <a:pt x="2919" y="2392"/>
                </a:cubicBezTo>
                <a:cubicBezTo>
                  <a:pt x="3055" y="2592"/>
                  <a:pt x="3206" y="2322"/>
                  <a:pt x="3328" y="2990"/>
                </a:cubicBezTo>
                <a:cubicBezTo>
                  <a:pt x="3473" y="3792"/>
                  <a:pt x="3540" y="5640"/>
                  <a:pt x="3678" y="6579"/>
                </a:cubicBezTo>
                <a:cubicBezTo>
                  <a:pt x="3736" y="6977"/>
                  <a:pt x="3801" y="7297"/>
                  <a:pt x="3853" y="7775"/>
                </a:cubicBezTo>
                <a:cubicBezTo>
                  <a:pt x="4453" y="13236"/>
                  <a:pt x="3981" y="9844"/>
                  <a:pt x="4378" y="12559"/>
                </a:cubicBezTo>
                <a:cubicBezTo>
                  <a:pt x="4417" y="13356"/>
                  <a:pt x="4445" y="14226"/>
                  <a:pt x="4495" y="14951"/>
                </a:cubicBezTo>
                <a:cubicBezTo>
                  <a:pt x="4543" y="15639"/>
                  <a:pt x="4624" y="16041"/>
                  <a:pt x="4670" y="16745"/>
                </a:cubicBezTo>
                <a:cubicBezTo>
                  <a:pt x="4848" y="19479"/>
                  <a:pt x="4570" y="17998"/>
                  <a:pt x="4904" y="19137"/>
                </a:cubicBezTo>
                <a:cubicBezTo>
                  <a:pt x="5157" y="18938"/>
                  <a:pt x="5412" y="18966"/>
                  <a:pt x="5663" y="18539"/>
                </a:cubicBezTo>
                <a:cubicBezTo>
                  <a:pt x="6217" y="17593"/>
                  <a:pt x="6373" y="16254"/>
                  <a:pt x="6889" y="14353"/>
                </a:cubicBezTo>
                <a:cubicBezTo>
                  <a:pt x="7178" y="13285"/>
                  <a:pt x="7489" y="12772"/>
                  <a:pt x="7764" y="11363"/>
                </a:cubicBezTo>
                <a:cubicBezTo>
                  <a:pt x="8403" y="8091"/>
                  <a:pt x="8142" y="9077"/>
                  <a:pt x="8523" y="7775"/>
                </a:cubicBezTo>
                <a:cubicBezTo>
                  <a:pt x="8601" y="7177"/>
                  <a:pt x="8672" y="6475"/>
                  <a:pt x="8757" y="5980"/>
                </a:cubicBezTo>
                <a:cubicBezTo>
                  <a:pt x="9000" y="4559"/>
                  <a:pt x="9347" y="5769"/>
                  <a:pt x="9574" y="5980"/>
                </a:cubicBezTo>
                <a:cubicBezTo>
                  <a:pt x="9632" y="6180"/>
                  <a:pt x="9694" y="6297"/>
                  <a:pt x="9749" y="6579"/>
                </a:cubicBezTo>
                <a:cubicBezTo>
                  <a:pt x="9973" y="7724"/>
                  <a:pt x="10182" y="10411"/>
                  <a:pt x="10333" y="11961"/>
                </a:cubicBezTo>
                <a:lnTo>
                  <a:pt x="10508" y="13755"/>
                </a:lnTo>
                <a:cubicBezTo>
                  <a:pt x="10528" y="14353"/>
                  <a:pt x="10550" y="14943"/>
                  <a:pt x="10566" y="15549"/>
                </a:cubicBezTo>
                <a:cubicBezTo>
                  <a:pt x="10589" y="16339"/>
                  <a:pt x="10553" y="17574"/>
                  <a:pt x="10625" y="17941"/>
                </a:cubicBezTo>
                <a:cubicBezTo>
                  <a:pt x="10688" y="18263"/>
                  <a:pt x="10742" y="17144"/>
                  <a:pt x="10800" y="16745"/>
                </a:cubicBezTo>
                <a:cubicBezTo>
                  <a:pt x="10742" y="16346"/>
                  <a:pt x="10695" y="15549"/>
                  <a:pt x="10625" y="15549"/>
                </a:cubicBezTo>
                <a:cubicBezTo>
                  <a:pt x="10538" y="15549"/>
                  <a:pt x="10474" y="16463"/>
                  <a:pt x="10391" y="16745"/>
                </a:cubicBezTo>
                <a:cubicBezTo>
                  <a:pt x="10297" y="17066"/>
                  <a:pt x="10196" y="17114"/>
                  <a:pt x="10099" y="17343"/>
                </a:cubicBezTo>
                <a:cubicBezTo>
                  <a:pt x="9017" y="19902"/>
                  <a:pt x="9998" y="17555"/>
                  <a:pt x="9457" y="19137"/>
                </a:cubicBezTo>
                <a:cubicBezTo>
                  <a:pt x="9174" y="19966"/>
                  <a:pt x="9245" y="19594"/>
                  <a:pt x="8932" y="20333"/>
                </a:cubicBezTo>
                <a:cubicBezTo>
                  <a:pt x="8776" y="20703"/>
                  <a:pt x="8305" y="21595"/>
                  <a:pt x="8465" y="21529"/>
                </a:cubicBezTo>
                <a:lnTo>
                  <a:pt x="9924" y="20931"/>
                </a:lnTo>
                <a:lnTo>
                  <a:pt x="11968" y="17343"/>
                </a:lnTo>
                <a:lnTo>
                  <a:pt x="12902" y="15549"/>
                </a:lnTo>
                <a:cubicBezTo>
                  <a:pt x="13154" y="15103"/>
                  <a:pt x="13409" y="14822"/>
                  <a:pt x="13661" y="14353"/>
                </a:cubicBezTo>
                <a:cubicBezTo>
                  <a:pt x="14724" y="12372"/>
                  <a:pt x="13603" y="13654"/>
                  <a:pt x="14886" y="12559"/>
                </a:cubicBezTo>
                <a:cubicBezTo>
                  <a:pt x="14828" y="12359"/>
                  <a:pt x="14771" y="12134"/>
                  <a:pt x="14711" y="11961"/>
                </a:cubicBezTo>
                <a:cubicBezTo>
                  <a:pt x="14634" y="11735"/>
                  <a:pt x="14553" y="11651"/>
                  <a:pt x="14478" y="11363"/>
                </a:cubicBezTo>
                <a:cubicBezTo>
                  <a:pt x="14180" y="10220"/>
                  <a:pt x="14318" y="10359"/>
                  <a:pt x="14069" y="8971"/>
                </a:cubicBezTo>
                <a:cubicBezTo>
                  <a:pt x="13916" y="8117"/>
                  <a:pt x="13758" y="7376"/>
                  <a:pt x="13602" y="6579"/>
                </a:cubicBezTo>
                <a:cubicBezTo>
                  <a:pt x="13314" y="5100"/>
                  <a:pt x="13451" y="5664"/>
                  <a:pt x="13194" y="4784"/>
                </a:cubicBezTo>
                <a:cubicBezTo>
                  <a:pt x="12668" y="4984"/>
                  <a:pt x="12140" y="5977"/>
                  <a:pt x="11617" y="5382"/>
                </a:cubicBezTo>
                <a:cubicBezTo>
                  <a:pt x="11434" y="5174"/>
                  <a:pt x="11965" y="4098"/>
                  <a:pt x="12143" y="3588"/>
                </a:cubicBezTo>
                <a:cubicBezTo>
                  <a:pt x="12452" y="2702"/>
                  <a:pt x="12758" y="1553"/>
                  <a:pt x="13077" y="1196"/>
                </a:cubicBezTo>
                <a:cubicBezTo>
                  <a:pt x="13832" y="352"/>
                  <a:pt x="15354" y="0"/>
                  <a:pt x="15354" y="0"/>
                </a:cubicBezTo>
                <a:cubicBezTo>
                  <a:pt x="15603" y="61"/>
                  <a:pt x="17627" y="-5"/>
                  <a:pt x="18448" y="1196"/>
                </a:cubicBezTo>
                <a:cubicBezTo>
                  <a:pt x="18508" y="1285"/>
                  <a:pt x="18564" y="1595"/>
                  <a:pt x="18623" y="1794"/>
                </a:cubicBezTo>
                <a:cubicBezTo>
                  <a:pt x="18603" y="5382"/>
                  <a:pt x="18596" y="8980"/>
                  <a:pt x="18564" y="12559"/>
                </a:cubicBezTo>
                <a:cubicBezTo>
                  <a:pt x="18557" y="13377"/>
                  <a:pt x="18522" y="14145"/>
                  <a:pt x="18506" y="14951"/>
                </a:cubicBezTo>
                <a:cubicBezTo>
                  <a:pt x="18483" y="16140"/>
                  <a:pt x="18467" y="17343"/>
                  <a:pt x="18448" y="18539"/>
                </a:cubicBezTo>
                <a:cubicBezTo>
                  <a:pt x="18525" y="18938"/>
                  <a:pt x="18598" y="19479"/>
                  <a:pt x="18681" y="19735"/>
                </a:cubicBezTo>
                <a:cubicBezTo>
                  <a:pt x="19088" y="20985"/>
                  <a:pt x="19487" y="20022"/>
                  <a:pt x="19907" y="19735"/>
                </a:cubicBezTo>
                <a:cubicBezTo>
                  <a:pt x="19965" y="19336"/>
                  <a:pt x="20030" y="19017"/>
                  <a:pt x="20082" y="18539"/>
                </a:cubicBezTo>
                <a:cubicBezTo>
                  <a:pt x="20682" y="13077"/>
                  <a:pt x="20210" y="16470"/>
                  <a:pt x="20608" y="13755"/>
                </a:cubicBezTo>
                <a:cubicBezTo>
                  <a:pt x="20646" y="13157"/>
                  <a:pt x="20679" y="12513"/>
                  <a:pt x="20724" y="11961"/>
                </a:cubicBezTo>
                <a:cubicBezTo>
                  <a:pt x="21008" y="8475"/>
                  <a:pt x="20977" y="10167"/>
                  <a:pt x="21600" y="10167"/>
                </a:cubicBezTo>
              </a:path>
            </a:pathLst>
          </a:custGeom>
          <a:no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0" name="Google Shape;681;p46" descr="Image 17">
            <a:extLst>
              <a:ext uri="{FF2B5EF4-FFF2-40B4-BE49-F238E27FC236}">
                <a16:creationId xmlns:a16="http://schemas.microsoft.com/office/drawing/2014/main" id="{4A863339-1F47-C61F-71DB-0E6F3CC90B36}"/>
              </a:ext>
            </a:extLst>
          </p:cNvPr>
          <p:cNvPicPr preferRelativeResize="0"/>
          <p:nvPr/>
        </p:nvPicPr>
        <p:blipFill rotWithShape="1">
          <a:blip r:embed="rId3">
            <a:alphaModFix/>
          </a:blip>
          <a:srcRect/>
          <a:stretch/>
        </p:blipFill>
        <p:spPr>
          <a:xfrm>
            <a:off x="8878945" y="4942716"/>
            <a:ext cx="758948" cy="758948"/>
          </a:xfrm>
          <a:prstGeom prst="rect">
            <a:avLst/>
          </a:prstGeom>
          <a:noFill/>
          <a:ln>
            <a:noFill/>
          </a:ln>
        </p:spPr>
      </p:pic>
      <p:cxnSp>
        <p:nvCxnSpPr>
          <p:cNvPr id="22" name="Google Shape;682;p46">
            <a:extLst>
              <a:ext uri="{FF2B5EF4-FFF2-40B4-BE49-F238E27FC236}">
                <a16:creationId xmlns:a16="http://schemas.microsoft.com/office/drawing/2014/main" id="{C6C685E6-6669-7370-B4A2-E562D10E3A05}"/>
              </a:ext>
            </a:extLst>
          </p:cNvPr>
          <p:cNvCxnSpPr/>
          <p:nvPr/>
        </p:nvCxnSpPr>
        <p:spPr>
          <a:xfrm rot="10800000" flipH="1">
            <a:off x="3346311" y="3677557"/>
            <a:ext cx="900" cy="1730100"/>
          </a:xfrm>
          <a:prstGeom prst="straightConnector1">
            <a:avLst/>
          </a:prstGeom>
          <a:noFill/>
          <a:ln w="19050" cap="flat" cmpd="sng">
            <a:solidFill>
              <a:schemeClr val="accent1"/>
            </a:solidFill>
            <a:prstDash val="dash"/>
            <a:round/>
            <a:headEnd type="none" w="sm" len="sm"/>
            <a:tailEnd type="none" w="sm" len="sm"/>
          </a:ln>
        </p:spPr>
      </p:cxnSp>
      <p:cxnSp>
        <p:nvCxnSpPr>
          <p:cNvPr id="24" name="Google Shape;683;p46">
            <a:extLst>
              <a:ext uri="{FF2B5EF4-FFF2-40B4-BE49-F238E27FC236}">
                <a16:creationId xmlns:a16="http://schemas.microsoft.com/office/drawing/2014/main" id="{CB53DEA3-9E16-DF68-7609-82E26F250E87}"/>
              </a:ext>
            </a:extLst>
          </p:cNvPr>
          <p:cNvCxnSpPr/>
          <p:nvPr/>
        </p:nvCxnSpPr>
        <p:spPr>
          <a:xfrm rot="10800000">
            <a:off x="4279933"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26" name="Google Shape;684;p46">
            <a:extLst>
              <a:ext uri="{FF2B5EF4-FFF2-40B4-BE49-F238E27FC236}">
                <a16:creationId xmlns:a16="http://schemas.microsoft.com/office/drawing/2014/main" id="{696BC6A7-41D9-EE2F-7349-A16B1EB9B939}"/>
              </a:ext>
            </a:extLst>
          </p:cNvPr>
          <p:cNvCxnSpPr/>
          <p:nvPr/>
        </p:nvCxnSpPr>
        <p:spPr>
          <a:xfrm rot="10800000">
            <a:off x="5780049"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28" name="Google Shape;685;p46">
            <a:extLst>
              <a:ext uri="{FF2B5EF4-FFF2-40B4-BE49-F238E27FC236}">
                <a16:creationId xmlns:a16="http://schemas.microsoft.com/office/drawing/2014/main" id="{6F4666C7-4063-46B7-FDFA-22D5B7F72A08}"/>
              </a:ext>
            </a:extLst>
          </p:cNvPr>
          <p:cNvCxnSpPr/>
          <p:nvPr/>
        </p:nvCxnSpPr>
        <p:spPr>
          <a:xfrm rot="10800000">
            <a:off x="7926648"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30" name="Google Shape;686;p46">
            <a:extLst>
              <a:ext uri="{FF2B5EF4-FFF2-40B4-BE49-F238E27FC236}">
                <a16:creationId xmlns:a16="http://schemas.microsoft.com/office/drawing/2014/main" id="{5FA82860-5D81-9D90-66EE-5CDD7C05BCEF}"/>
              </a:ext>
            </a:extLst>
          </p:cNvPr>
          <p:cNvCxnSpPr/>
          <p:nvPr/>
        </p:nvCxnSpPr>
        <p:spPr>
          <a:xfrm rot="10800000">
            <a:off x="8782269" y="3657756"/>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32" name="Google Shape;687;p46">
            <a:extLst>
              <a:ext uri="{FF2B5EF4-FFF2-40B4-BE49-F238E27FC236}">
                <a16:creationId xmlns:a16="http://schemas.microsoft.com/office/drawing/2014/main" id="{67800D04-B907-EF6E-07CA-2656196207A7}"/>
              </a:ext>
            </a:extLst>
          </p:cNvPr>
          <p:cNvCxnSpPr/>
          <p:nvPr/>
        </p:nvCxnSpPr>
        <p:spPr>
          <a:xfrm rot="10800000">
            <a:off x="7028576" y="3363841"/>
            <a:ext cx="0" cy="1749900"/>
          </a:xfrm>
          <a:prstGeom prst="straightConnector1">
            <a:avLst/>
          </a:prstGeom>
          <a:noFill/>
          <a:ln w="19050" cap="flat" cmpd="sng">
            <a:solidFill>
              <a:schemeClr val="accent1"/>
            </a:solidFill>
            <a:prstDash val="dash"/>
            <a:round/>
            <a:headEnd type="none" w="sm" len="sm"/>
            <a:tailEnd type="none" w="sm" len="sm"/>
          </a:ln>
        </p:spPr>
      </p:cxnSp>
      <p:sp>
        <p:nvSpPr>
          <p:cNvPr id="34" name="Google Shape;688;p46">
            <a:extLst>
              <a:ext uri="{FF2B5EF4-FFF2-40B4-BE49-F238E27FC236}">
                <a16:creationId xmlns:a16="http://schemas.microsoft.com/office/drawing/2014/main" id="{555B2031-3D73-5532-681E-0936C23AA323}"/>
              </a:ext>
            </a:extLst>
          </p:cNvPr>
          <p:cNvSpPr/>
          <p:nvPr/>
        </p:nvSpPr>
        <p:spPr>
          <a:xfrm>
            <a:off x="3192320" y="3363790"/>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6" name="Google Shape;689;p46">
            <a:extLst>
              <a:ext uri="{FF2B5EF4-FFF2-40B4-BE49-F238E27FC236}">
                <a16:creationId xmlns:a16="http://schemas.microsoft.com/office/drawing/2014/main" id="{768A51F7-8E5A-8516-BA18-F7B2812959EF}"/>
              </a:ext>
            </a:extLst>
          </p:cNvPr>
          <p:cNvSpPr/>
          <p:nvPr/>
        </p:nvSpPr>
        <p:spPr>
          <a:xfrm>
            <a:off x="4119153" y="3512511"/>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 name="Google Shape;690;p46">
            <a:extLst>
              <a:ext uri="{FF2B5EF4-FFF2-40B4-BE49-F238E27FC236}">
                <a16:creationId xmlns:a16="http://schemas.microsoft.com/office/drawing/2014/main" id="{858ECDC9-8796-4525-36AD-AA841D279786}"/>
              </a:ext>
            </a:extLst>
          </p:cNvPr>
          <p:cNvSpPr/>
          <p:nvPr/>
        </p:nvSpPr>
        <p:spPr>
          <a:xfrm>
            <a:off x="5615588" y="3496847"/>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 name="Google Shape;691;p46">
            <a:extLst>
              <a:ext uri="{FF2B5EF4-FFF2-40B4-BE49-F238E27FC236}">
                <a16:creationId xmlns:a16="http://schemas.microsoft.com/office/drawing/2014/main" id="{76667D77-BAAA-EDA8-AFCC-5FA311578A4F}"/>
              </a:ext>
            </a:extLst>
          </p:cNvPr>
          <p:cNvSpPr/>
          <p:nvPr/>
        </p:nvSpPr>
        <p:spPr>
          <a:xfrm>
            <a:off x="6864116" y="310253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 name="Google Shape;692;p46">
            <a:extLst>
              <a:ext uri="{FF2B5EF4-FFF2-40B4-BE49-F238E27FC236}">
                <a16:creationId xmlns:a16="http://schemas.microsoft.com/office/drawing/2014/main" id="{2E2FA053-7715-7D83-8931-CAF9F71D0811}"/>
              </a:ext>
            </a:extLst>
          </p:cNvPr>
          <p:cNvSpPr/>
          <p:nvPr/>
        </p:nvSpPr>
        <p:spPr>
          <a:xfrm>
            <a:off x="7762187" y="353202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 name="Google Shape;693;p46">
            <a:extLst>
              <a:ext uri="{FF2B5EF4-FFF2-40B4-BE49-F238E27FC236}">
                <a16:creationId xmlns:a16="http://schemas.microsoft.com/office/drawing/2014/main" id="{0BC7630E-3135-411C-9A32-21C7607EB354}"/>
              </a:ext>
            </a:extLst>
          </p:cNvPr>
          <p:cNvSpPr/>
          <p:nvPr/>
        </p:nvSpPr>
        <p:spPr>
          <a:xfrm>
            <a:off x="8617809" y="3277098"/>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 name="Google Shape;694;p46">
            <a:extLst>
              <a:ext uri="{FF2B5EF4-FFF2-40B4-BE49-F238E27FC236}">
                <a16:creationId xmlns:a16="http://schemas.microsoft.com/office/drawing/2014/main" id="{51126863-1FC2-C99A-CEC9-751E37FE07D2}"/>
              </a:ext>
            </a:extLst>
          </p:cNvPr>
          <p:cNvSpPr/>
          <p:nvPr/>
        </p:nvSpPr>
        <p:spPr>
          <a:xfrm>
            <a:off x="4823455" y="1684966"/>
            <a:ext cx="328800" cy="330300"/>
          </a:xfrm>
          <a:prstGeom prst="ellipse">
            <a:avLst/>
          </a:prstGeom>
          <a:solidFill>
            <a:schemeClr val="accent2"/>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 name="Google Shape;695;p46">
            <a:extLst>
              <a:ext uri="{FF2B5EF4-FFF2-40B4-BE49-F238E27FC236}">
                <a16:creationId xmlns:a16="http://schemas.microsoft.com/office/drawing/2014/main" id="{32CEF66E-02D5-BE60-AD30-1D3A6E07823B}"/>
              </a:ext>
            </a:extLst>
          </p:cNvPr>
          <p:cNvSpPr/>
          <p:nvPr/>
        </p:nvSpPr>
        <p:spPr>
          <a:xfrm>
            <a:off x="6980408" y="1666140"/>
            <a:ext cx="328800" cy="330300"/>
          </a:xfrm>
          <a:prstGeom prst="ellipse">
            <a:avLst/>
          </a:prstGeom>
          <a:solidFill>
            <a:schemeClr val="accent2"/>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 name="Google Shape;696;p46">
            <a:extLst>
              <a:ext uri="{FF2B5EF4-FFF2-40B4-BE49-F238E27FC236}">
                <a16:creationId xmlns:a16="http://schemas.microsoft.com/office/drawing/2014/main" id="{60FCB2D2-AE20-481F-381E-F422963B195A}"/>
              </a:ext>
            </a:extLst>
          </p:cNvPr>
          <p:cNvSpPr txBox="1"/>
          <p:nvPr/>
        </p:nvSpPr>
        <p:spPr>
          <a:xfrm>
            <a:off x="7074296" y="3822608"/>
            <a:ext cx="1441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Significant POI</a:t>
            </a:r>
            <a:endParaRPr/>
          </a:p>
        </p:txBody>
      </p:sp>
      <p:sp>
        <p:nvSpPr>
          <p:cNvPr id="52" name="Google Shape;697;p46">
            <a:extLst>
              <a:ext uri="{FF2B5EF4-FFF2-40B4-BE49-F238E27FC236}">
                <a16:creationId xmlns:a16="http://schemas.microsoft.com/office/drawing/2014/main" id="{CA71642F-E195-A74C-E09C-4E3941B681E5}"/>
              </a:ext>
            </a:extLst>
          </p:cNvPr>
          <p:cNvSpPr txBox="1"/>
          <p:nvPr/>
        </p:nvSpPr>
        <p:spPr>
          <a:xfrm>
            <a:off x="7255560" y="1799243"/>
            <a:ext cx="2302575"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True Significant POI</a:t>
            </a:r>
            <a:endParaRPr dirty="0"/>
          </a:p>
        </p:txBody>
      </p:sp>
      <p:cxnSp>
        <p:nvCxnSpPr>
          <p:cNvPr id="54" name="Google Shape;698;p46">
            <a:extLst>
              <a:ext uri="{FF2B5EF4-FFF2-40B4-BE49-F238E27FC236}">
                <a16:creationId xmlns:a16="http://schemas.microsoft.com/office/drawing/2014/main" id="{6AED5770-601F-EECE-99AE-947833E6EE18}"/>
              </a:ext>
            </a:extLst>
          </p:cNvPr>
          <p:cNvCxnSpPr/>
          <p:nvPr/>
        </p:nvCxnSpPr>
        <p:spPr>
          <a:xfrm>
            <a:off x="3526883" y="3532022"/>
            <a:ext cx="592200" cy="145500"/>
          </a:xfrm>
          <a:prstGeom prst="straightConnector1">
            <a:avLst/>
          </a:prstGeom>
          <a:noFill/>
          <a:ln w="9525" cap="flat" cmpd="sng">
            <a:solidFill>
              <a:srgbClr val="3F6EC3"/>
            </a:solidFill>
            <a:prstDash val="solid"/>
            <a:round/>
            <a:headEnd type="triangle" w="med" len="med"/>
            <a:tailEnd type="none" w="sm" len="sm"/>
          </a:ln>
        </p:spPr>
      </p:cxnSp>
      <p:cxnSp>
        <p:nvCxnSpPr>
          <p:cNvPr id="56" name="Google Shape;699;p46">
            <a:extLst>
              <a:ext uri="{FF2B5EF4-FFF2-40B4-BE49-F238E27FC236}">
                <a16:creationId xmlns:a16="http://schemas.microsoft.com/office/drawing/2014/main" id="{1BF77EC7-B8DD-DF66-7069-6A8EE56576BD}"/>
              </a:ext>
            </a:extLst>
          </p:cNvPr>
          <p:cNvCxnSpPr/>
          <p:nvPr/>
        </p:nvCxnSpPr>
        <p:spPr>
          <a:xfrm>
            <a:off x="4491028" y="3646882"/>
            <a:ext cx="1124700" cy="15000"/>
          </a:xfrm>
          <a:prstGeom prst="straightConnector1">
            <a:avLst/>
          </a:prstGeom>
          <a:noFill/>
          <a:ln w="9525" cap="flat" cmpd="sng">
            <a:solidFill>
              <a:srgbClr val="3F6EC3"/>
            </a:solidFill>
            <a:prstDash val="solid"/>
            <a:round/>
            <a:headEnd type="none" w="sm" len="sm"/>
            <a:tailEnd type="triangle" w="med" len="med"/>
          </a:ln>
        </p:spPr>
      </p:cxnSp>
      <p:cxnSp>
        <p:nvCxnSpPr>
          <p:cNvPr id="58" name="Google Shape;700;p46">
            <a:extLst>
              <a:ext uri="{FF2B5EF4-FFF2-40B4-BE49-F238E27FC236}">
                <a16:creationId xmlns:a16="http://schemas.microsoft.com/office/drawing/2014/main" id="{6D38377B-25E1-05CC-0F36-33F77710F0A0}"/>
              </a:ext>
            </a:extLst>
          </p:cNvPr>
          <p:cNvCxnSpPr/>
          <p:nvPr/>
        </p:nvCxnSpPr>
        <p:spPr>
          <a:xfrm rot="10800000" flipH="1">
            <a:off x="5779988" y="3102647"/>
            <a:ext cx="1248600" cy="394200"/>
          </a:xfrm>
          <a:prstGeom prst="straightConnector1">
            <a:avLst/>
          </a:prstGeom>
          <a:noFill/>
          <a:ln w="9525" cap="flat" cmpd="sng">
            <a:solidFill>
              <a:srgbClr val="3F6EC3"/>
            </a:solidFill>
            <a:prstDash val="solid"/>
            <a:round/>
            <a:headEnd type="none" w="sm" len="sm"/>
            <a:tailEnd type="triangle" w="med" len="med"/>
          </a:ln>
        </p:spPr>
      </p:cxnSp>
      <p:cxnSp>
        <p:nvCxnSpPr>
          <p:cNvPr id="60" name="Google Shape;701;p46">
            <a:extLst>
              <a:ext uri="{FF2B5EF4-FFF2-40B4-BE49-F238E27FC236}">
                <a16:creationId xmlns:a16="http://schemas.microsoft.com/office/drawing/2014/main" id="{BE92D177-8E10-0F13-5049-70B89CE31FC1}"/>
              </a:ext>
            </a:extLst>
          </p:cNvPr>
          <p:cNvCxnSpPr/>
          <p:nvPr/>
        </p:nvCxnSpPr>
        <p:spPr>
          <a:xfrm>
            <a:off x="7028516" y="3102532"/>
            <a:ext cx="898200" cy="429600"/>
          </a:xfrm>
          <a:prstGeom prst="straightConnector1">
            <a:avLst/>
          </a:prstGeom>
          <a:noFill/>
          <a:ln w="9525" cap="flat" cmpd="sng">
            <a:solidFill>
              <a:srgbClr val="3F6EC3"/>
            </a:solidFill>
            <a:prstDash val="solid"/>
            <a:round/>
            <a:headEnd type="none" w="sm" len="sm"/>
            <a:tailEnd type="triangle" w="med" len="med"/>
          </a:ln>
        </p:spPr>
      </p:cxnSp>
      <p:cxnSp>
        <p:nvCxnSpPr>
          <p:cNvPr id="62" name="Google Shape;702;p46">
            <a:extLst>
              <a:ext uri="{FF2B5EF4-FFF2-40B4-BE49-F238E27FC236}">
                <a16:creationId xmlns:a16="http://schemas.microsoft.com/office/drawing/2014/main" id="{8A229E64-BDDE-E50F-0339-55EAE9EC29BA}"/>
              </a:ext>
            </a:extLst>
          </p:cNvPr>
          <p:cNvCxnSpPr/>
          <p:nvPr/>
        </p:nvCxnSpPr>
        <p:spPr>
          <a:xfrm rot="10800000" flipH="1">
            <a:off x="7926587" y="3277022"/>
            <a:ext cx="855600" cy="255000"/>
          </a:xfrm>
          <a:prstGeom prst="straightConnector1">
            <a:avLst/>
          </a:prstGeom>
          <a:noFill/>
          <a:ln w="9525" cap="flat" cmpd="sng">
            <a:solidFill>
              <a:srgbClr val="3F6EC3"/>
            </a:solidFill>
            <a:prstDash val="solid"/>
            <a:round/>
            <a:headEnd type="none" w="sm" len="sm"/>
            <a:tailEnd type="triangle" w="med" len="med"/>
          </a:ln>
        </p:spPr>
      </p:cxnSp>
      <p:cxnSp>
        <p:nvCxnSpPr>
          <p:cNvPr id="448" name="Google Shape;703;p46">
            <a:extLst>
              <a:ext uri="{FF2B5EF4-FFF2-40B4-BE49-F238E27FC236}">
                <a16:creationId xmlns:a16="http://schemas.microsoft.com/office/drawing/2014/main" id="{8082EA8B-8922-8539-67B3-944D802307B2}"/>
              </a:ext>
            </a:extLst>
          </p:cNvPr>
          <p:cNvCxnSpPr>
            <a:cxnSpLocks/>
            <a:endCxn id="46" idx="4"/>
          </p:cNvCxnSpPr>
          <p:nvPr/>
        </p:nvCxnSpPr>
        <p:spPr>
          <a:xfrm flipV="1">
            <a:off x="4283553" y="2015266"/>
            <a:ext cx="704302" cy="1497245"/>
          </a:xfrm>
          <a:prstGeom prst="straightConnector1">
            <a:avLst/>
          </a:prstGeom>
          <a:noFill/>
          <a:ln w="19050" cap="flat" cmpd="sng">
            <a:solidFill>
              <a:schemeClr val="accent1"/>
            </a:solidFill>
            <a:prstDash val="dash"/>
            <a:round/>
            <a:headEnd type="none" w="sm" len="sm"/>
            <a:tailEnd type="none" w="sm" len="sm"/>
          </a:ln>
        </p:spPr>
      </p:cxnSp>
      <p:cxnSp>
        <p:nvCxnSpPr>
          <p:cNvPr id="450" name="Google Shape;704;p46">
            <a:extLst>
              <a:ext uri="{FF2B5EF4-FFF2-40B4-BE49-F238E27FC236}">
                <a16:creationId xmlns:a16="http://schemas.microsoft.com/office/drawing/2014/main" id="{7780C13F-9164-6A96-A9E0-828C4347904C}"/>
              </a:ext>
            </a:extLst>
          </p:cNvPr>
          <p:cNvCxnSpPr>
            <a:cxnSpLocks/>
            <a:endCxn id="48" idx="4"/>
          </p:cNvCxnSpPr>
          <p:nvPr/>
        </p:nvCxnSpPr>
        <p:spPr>
          <a:xfrm flipV="1">
            <a:off x="7028516" y="1996440"/>
            <a:ext cx="116292" cy="1106092"/>
          </a:xfrm>
          <a:prstGeom prst="straightConnector1">
            <a:avLst/>
          </a:prstGeom>
          <a:noFill/>
          <a:ln w="19050" cap="flat" cmpd="sng">
            <a:solidFill>
              <a:schemeClr val="accent1"/>
            </a:solidFill>
            <a:prstDash val="dash"/>
            <a:round/>
            <a:headEnd type="none" w="sm" len="sm"/>
            <a:tailEnd type="none" w="sm" len="sm"/>
          </a:ln>
        </p:spPr>
      </p:cxnSp>
      <p:cxnSp>
        <p:nvCxnSpPr>
          <p:cNvPr id="452" name="Google Shape;705;p46">
            <a:extLst>
              <a:ext uri="{FF2B5EF4-FFF2-40B4-BE49-F238E27FC236}">
                <a16:creationId xmlns:a16="http://schemas.microsoft.com/office/drawing/2014/main" id="{57F82057-2E1A-1C66-0509-7B16ACFB429F}"/>
              </a:ext>
            </a:extLst>
          </p:cNvPr>
          <p:cNvCxnSpPr>
            <a:cxnSpLocks/>
            <a:stCxn id="46" idx="6"/>
            <a:endCxn id="48" idx="2"/>
          </p:cNvCxnSpPr>
          <p:nvPr/>
        </p:nvCxnSpPr>
        <p:spPr>
          <a:xfrm flipV="1">
            <a:off x="5152255" y="1831290"/>
            <a:ext cx="1828153" cy="18826"/>
          </a:xfrm>
          <a:prstGeom prst="straightConnector1">
            <a:avLst/>
          </a:prstGeom>
          <a:noFill/>
          <a:ln w="9525" cap="flat" cmpd="sng">
            <a:solidFill>
              <a:srgbClr val="3F6EC3"/>
            </a:solidFill>
            <a:prstDash val="solid"/>
            <a:round/>
            <a:headEnd type="none" w="sm" len="sm"/>
            <a:tailEnd type="triangle" w="med" len="med"/>
          </a:ln>
        </p:spPr>
      </p:cxnSp>
      <p:pic>
        <p:nvPicPr>
          <p:cNvPr id="454" name="Google Shape;706;p46" descr="Image 75">
            <a:extLst>
              <a:ext uri="{FF2B5EF4-FFF2-40B4-BE49-F238E27FC236}">
                <a16:creationId xmlns:a16="http://schemas.microsoft.com/office/drawing/2014/main" id="{3AEC419E-6A48-0145-74A7-66AFBBB79729}"/>
              </a:ext>
            </a:extLst>
          </p:cNvPr>
          <p:cNvPicPr preferRelativeResize="0"/>
          <p:nvPr/>
        </p:nvPicPr>
        <p:blipFill rotWithShape="1">
          <a:blip r:embed="rId3">
            <a:alphaModFix/>
          </a:blip>
          <a:srcRect/>
          <a:stretch/>
        </p:blipFill>
        <p:spPr>
          <a:xfrm>
            <a:off x="9214185" y="3102948"/>
            <a:ext cx="758948" cy="758948"/>
          </a:xfrm>
          <a:prstGeom prst="rect">
            <a:avLst/>
          </a:prstGeom>
          <a:noFill/>
          <a:ln>
            <a:noFill/>
          </a:ln>
        </p:spPr>
      </p:pic>
      <p:pic>
        <p:nvPicPr>
          <p:cNvPr id="456" name="Google Shape;707;p46" descr="Image 76">
            <a:extLst>
              <a:ext uri="{FF2B5EF4-FFF2-40B4-BE49-F238E27FC236}">
                <a16:creationId xmlns:a16="http://schemas.microsoft.com/office/drawing/2014/main" id="{C5EEA5C1-85CE-26F0-8ECA-0E1D9BFFC2C0}"/>
              </a:ext>
            </a:extLst>
          </p:cNvPr>
          <p:cNvPicPr preferRelativeResize="0"/>
          <p:nvPr/>
        </p:nvPicPr>
        <p:blipFill rotWithShape="1">
          <a:blip r:embed="rId3">
            <a:alphaModFix/>
          </a:blip>
          <a:srcRect/>
          <a:stretch/>
        </p:blipFill>
        <p:spPr>
          <a:xfrm>
            <a:off x="9393736" y="1256333"/>
            <a:ext cx="758948" cy="758948"/>
          </a:xfrm>
          <a:prstGeom prst="rect">
            <a:avLst/>
          </a:prstGeom>
          <a:noFill/>
          <a:ln>
            <a:noFill/>
          </a:ln>
        </p:spPr>
      </p:pic>
      <p:cxnSp>
        <p:nvCxnSpPr>
          <p:cNvPr id="458" name="Google Shape;711;p46">
            <a:extLst>
              <a:ext uri="{FF2B5EF4-FFF2-40B4-BE49-F238E27FC236}">
                <a16:creationId xmlns:a16="http://schemas.microsoft.com/office/drawing/2014/main" id="{87EB2DAE-7BF1-1DB9-470C-D697BAC6265F}"/>
              </a:ext>
            </a:extLst>
          </p:cNvPr>
          <p:cNvCxnSpPr/>
          <p:nvPr/>
        </p:nvCxnSpPr>
        <p:spPr>
          <a:xfrm>
            <a:off x="2082093" y="4554204"/>
            <a:ext cx="1264200" cy="17700"/>
          </a:xfrm>
          <a:prstGeom prst="straightConnector1">
            <a:avLst/>
          </a:prstGeom>
          <a:noFill/>
          <a:ln w="9525" cap="flat" cmpd="sng">
            <a:solidFill>
              <a:srgbClr val="3F6EC3"/>
            </a:solidFill>
            <a:prstDash val="solid"/>
            <a:round/>
            <a:headEnd type="triangle" w="med" len="med"/>
            <a:tailEnd type="triangle" w="med" len="med"/>
          </a:ln>
        </p:spPr>
      </p:cxnSp>
      <p:sp>
        <p:nvSpPr>
          <p:cNvPr id="460" name="Google Shape;712;p46">
            <a:extLst>
              <a:ext uri="{FF2B5EF4-FFF2-40B4-BE49-F238E27FC236}">
                <a16:creationId xmlns:a16="http://schemas.microsoft.com/office/drawing/2014/main" id="{FDBA09D9-90B7-36E7-97AC-B385032F5ACA}"/>
              </a:ext>
            </a:extLst>
          </p:cNvPr>
          <p:cNvSpPr txBox="1"/>
          <p:nvPr/>
        </p:nvSpPr>
        <p:spPr>
          <a:xfrm>
            <a:off x="317245" y="4415704"/>
            <a:ext cx="202560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200"/>
              <a:buFont typeface="Calibri"/>
              <a:buNone/>
            </a:pPr>
            <a:r>
              <a:rPr lang="en-US" sz="1000" b="0" i="1" u="none" strike="noStrike" cap="none">
                <a:solidFill>
                  <a:srgbClr val="C00000"/>
                </a:solidFill>
                <a:latin typeface="Calibri"/>
                <a:ea typeface="Calibri"/>
                <a:cs typeface="Calibri"/>
                <a:sym typeface="Calibri"/>
              </a:rPr>
              <a:t>After data preprocessing phase</a:t>
            </a:r>
            <a:endParaRPr lang="en-US" sz="1000"/>
          </a:p>
        </p:txBody>
      </p:sp>
      <p:cxnSp>
        <p:nvCxnSpPr>
          <p:cNvPr id="462" name="Google Shape;713;p46">
            <a:extLst>
              <a:ext uri="{FF2B5EF4-FFF2-40B4-BE49-F238E27FC236}">
                <a16:creationId xmlns:a16="http://schemas.microsoft.com/office/drawing/2014/main" id="{71185C52-0DDD-1361-3276-74C58EA276DA}"/>
              </a:ext>
            </a:extLst>
          </p:cNvPr>
          <p:cNvCxnSpPr/>
          <p:nvPr/>
        </p:nvCxnSpPr>
        <p:spPr>
          <a:xfrm>
            <a:off x="2652113" y="2689624"/>
            <a:ext cx="1945200" cy="0"/>
          </a:xfrm>
          <a:prstGeom prst="straightConnector1">
            <a:avLst/>
          </a:prstGeom>
          <a:noFill/>
          <a:ln w="9525" cap="flat" cmpd="sng">
            <a:solidFill>
              <a:srgbClr val="3F6EC3"/>
            </a:solidFill>
            <a:prstDash val="solid"/>
            <a:round/>
            <a:headEnd type="triangle" w="med" len="med"/>
            <a:tailEnd type="triangle" w="med" len="med"/>
          </a:ln>
        </p:spPr>
      </p:cxnSp>
      <p:sp>
        <p:nvSpPr>
          <p:cNvPr id="464" name="Google Shape;714;p46">
            <a:extLst>
              <a:ext uri="{FF2B5EF4-FFF2-40B4-BE49-F238E27FC236}">
                <a16:creationId xmlns:a16="http://schemas.microsoft.com/office/drawing/2014/main" id="{2E8489DF-AAE0-341A-5A2B-97696468D0F1}"/>
              </a:ext>
            </a:extLst>
          </p:cNvPr>
          <p:cNvSpPr txBox="1"/>
          <p:nvPr/>
        </p:nvSpPr>
        <p:spPr>
          <a:xfrm>
            <a:off x="299073" y="2550725"/>
            <a:ext cx="2787300" cy="24618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200"/>
              <a:buFont typeface="Calibri"/>
              <a:buNone/>
            </a:pPr>
            <a:r>
              <a:rPr lang="en-US" sz="1000" b="0" i="1" u="none" strike="noStrike" cap="none">
                <a:solidFill>
                  <a:srgbClr val="C00000"/>
                </a:solidFill>
                <a:latin typeface="Calibri"/>
                <a:ea typeface="Calibri"/>
                <a:cs typeface="Calibri"/>
                <a:sym typeface="Calibri"/>
              </a:rPr>
              <a:t>After applying POI extraction algorithm</a:t>
            </a:r>
            <a:endParaRPr lang="en-US" sz="1000"/>
          </a:p>
        </p:txBody>
      </p:sp>
      <p:sp>
        <p:nvSpPr>
          <p:cNvPr id="15" name="Google Shape;679;p46">
            <a:extLst>
              <a:ext uri="{FF2B5EF4-FFF2-40B4-BE49-F238E27FC236}">
                <a16:creationId xmlns:a16="http://schemas.microsoft.com/office/drawing/2014/main" id="{A0C2E702-321C-1299-F981-3899E7D9C747}"/>
              </a:ext>
            </a:extLst>
          </p:cNvPr>
          <p:cNvSpPr txBox="1"/>
          <p:nvPr/>
        </p:nvSpPr>
        <p:spPr>
          <a:xfrm>
            <a:off x="10339622" y="3207270"/>
            <a:ext cx="1596569" cy="1938952"/>
          </a:xfrm>
          <a:prstGeom prst="rect">
            <a:avLst/>
          </a:prstGeom>
          <a:noFill/>
          <a:ln>
            <a:noFill/>
          </a:ln>
        </p:spPr>
        <p:txBody>
          <a:bodyPr spcFirstLastPara="1" wrap="square" lIns="45700" tIns="45700" rIns="45700" bIns="45700" anchor="t" anchorCtr="0">
            <a:spAutoFit/>
          </a:bodyPr>
          <a:lstStyle/>
          <a:p>
            <a:endParaRPr lang="en-US" sz="1000" i="1" dirty="0"/>
          </a:p>
          <a:p>
            <a:r>
              <a:rPr lang="en-US" sz="1000" b="1" i="1" u="sng" dirty="0"/>
              <a:t>Real times: </a:t>
            </a:r>
            <a:endParaRPr lang="en-US" b="1" u="sng" dirty="0"/>
          </a:p>
          <a:p>
            <a:r>
              <a:rPr lang="en-US" sz="1000" i="1" dirty="0"/>
              <a:t>Compare each new GPS point to existing POIs</a:t>
            </a:r>
            <a:br>
              <a:rPr lang="en-US" sz="1000" i="1" dirty="0"/>
            </a:br>
            <a:r>
              <a:rPr lang="en-US" sz="1000" i="1" dirty="0"/>
              <a:t>  • Inside radius → update stay, detect transition</a:t>
            </a:r>
            <a:br>
              <a:rPr lang="en-US" sz="1000" i="1" dirty="0"/>
            </a:br>
            <a:r>
              <a:rPr lang="en-US" sz="1000" i="1" dirty="0"/>
              <a:t>  • Outside → buffer as potential POI</a:t>
            </a:r>
            <a:endParaRPr lang="en-US"/>
          </a:p>
          <a:p>
            <a:r>
              <a:rPr lang="en-US" sz="1000" i="1" dirty="0"/>
              <a:t>If POI changes:</a:t>
            </a:r>
            <a:br>
              <a:rPr lang="en-US" sz="1000" i="1" dirty="0"/>
            </a:br>
            <a:r>
              <a:rPr lang="en-US" sz="1000" i="1" dirty="0"/>
              <a:t>  → update or add edge, log timestamp</a:t>
            </a:r>
          </a:p>
        </p:txBody>
      </p:sp>
      <p:cxnSp>
        <p:nvCxnSpPr>
          <p:cNvPr id="17" name="Straight Arrow Connector 16">
            <a:extLst>
              <a:ext uri="{FF2B5EF4-FFF2-40B4-BE49-F238E27FC236}">
                <a16:creationId xmlns:a16="http://schemas.microsoft.com/office/drawing/2014/main" id="{6987F69D-5070-691E-FAFB-76F991E0D9F7}"/>
              </a:ext>
            </a:extLst>
          </p:cNvPr>
          <p:cNvCxnSpPr/>
          <p:nvPr/>
        </p:nvCxnSpPr>
        <p:spPr>
          <a:xfrm>
            <a:off x="8159378" y="4188308"/>
            <a:ext cx="2029521" cy="1802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E23F2CCC-2518-48E3-13FB-0727CA7A01E4}"/>
              </a:ext>
            </a:extLst>
          </p:cNvPr>
          <p:cNvSpPr/>
          <p:nvPr/>
        </p:nvSpPr>
        <p:spPr>
          <a:xfrm>
            <a:off x="10225008" y="3276166"/>
            <a:ext cx="1821839" cy="2470101"/>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850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4" name="Titre 3">
            <a:extLst>
              <a:ext uri="{FF2B5EF4-FFF2-40B4-BE49-F238E27FC236}">
                <a16:creationId xmlns:a16="http://schemas.microsoft.com/office/drawing/2014/main" id="{EC94DA14-F746-00FC-507C-2D1757AEF208}"/>
              </a:ext>
            </a:extLst>
          </p:cNvPr>
          <p:cNvSpPr>
            <a:spLocks noGrp="1"/>
          </p:cNvSpPr>
          <p:nvPr>
            <p:ph type="title"/>
          </p:nvPr>
        </p:nvSpPr>
        <p:spPr/>
        <p:txBody>
          <a:bodyPr>
            <a:normAutofit/>
          </a:bodyPr>
          <a:lstStyle/>
          <a:p>
            <a:pPr algn="l">
              <a:lnSpc>
                <a:spcPct val="115000"/>
              </a:lnSpc>
              <a:spcBef>
                <a:spcPts val="400"/>
              </a:spcBef>
              <a:defRPr/>
            </a:pPr>
            <a:r>
              <a:rPr kumimoji="0" lang="fr-FR" sz="2200" b="1" i="0" u="none" strike="noStrike" kern="0" cap="none" spc="0" normalizeH="0" baseline="0" noProof="0">
                <a:ln>
                  <a:noFill/>
                </a:ln>
                <a:solidFill>
                  <a:srgbClr val="000000"/>
                </a:solidFill>
                <a:effectLst/>
                <a:uLnTx/>
                <a:uFillTx/>
                <a:latin typeface="Calibri"/>
                <a:ea typeface="Calibri"/>
                <a:cs typeface="Calibri"/>
                <a:sym typeface="Calibri"/>
              </a:rPr>
              <a:t>Our </a:t>
            </a:r>
            <a:r>
              <a:rPr kumimoji="0" lang="fr-FR" sz="2200" b="1" i="0" u="none" strike="noStrike" kern="0" cap="none" spc="0" normalizeH="0" baseline="0" noProof="0" err="1">
                <a:ln>
                  <a:noFill/>
                </a:ln>
                <a:solidFill>
                  <a:srgbClr val="000000"/>
                </a:solidFill>
                <a:effectLst/>
                <a:uLnTx/>
                <a:uFillTx/>
                <a:latin typeface="Calibri"/>
                <a:ea typeface="Calibri"/>
                <a:cs typeface="Calibri"/>
                <a:sym typeface="Calibri"/>
              </a:rPr>
              <a:t>approach</a:t>
            </a:r>
            <a:r>
              <a:rPr kumimoji="0" lang="fr-FR" sz="22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fr-FR" sz="2200" i="0" u="none" strike="noStrike" kern="0" cap="none" spc="0" normalizeH="0" baseline="0" noProof="0">
                <a:ln>
                  <a:noFill/>
                </a:ln>
                <a:solidFill>
                  <a:srgbClr val="000000"/>
                </a:solidFill>
                <a:effectLst/>
                <a:uLnTx/>
                <a:uFillTx/>
                <a:latin typeface="Calibri"/>
                <a:ea typeface="Calibri"/>
                <a:cs typeface="Calibri"/>
                <a:sym typeface="Calibri"/>
              </a:rPr>
              <a:t>1-Data </a:t>
            </a:r>
            <a:r>
              <a:rPr kumimoji="0" lang="fr-FR" sz="2200" i="0" u="none" strike="noStrike" kern="0" cap="none" spc="0" normalizeH="0" baseline="0" noProof="0" err="1">
                <a:ln>
                  <a:noFill/>
                </a:ln>
                <a:solidFill>
                  <a:srgbClr val="000000"/>
                </a:solidFill>
                <a:effectLst/>
                <a:uLnTx/>
                <a:uFillTx/>
                <a:latin typeface="Calibri"/>
                <a:ea typeface="Calibri"/>
                <a:cs typeface="Calibri"/>
                <a:sym typeface="Calibri"/>
              </a:rPr>
              <a:t>Preprocessing</a:t>
            </a:r>
            <a:endParaRPr lang="fr-FR"/>
          </a:p>
        </p:txBody>
      </p:sp>
      <p:sp>
        <p:nvSpPr>
          <p:cNvPr id="5" name="Espace réservé du texte 4">
            <a:extLst>
              <a:ext uri="{FF2B5EF4-FFF2-40B4-BE49-F238E27FC236}">
                <a16:creationId xmlns:a16="http://schemas.microsoft.com/office/drawing/2014/main" id="{75A585CD-F5BE-0DEB-F548-15EA7BA6FA1C}"/>
              </a:ext>
            </a:extLst>
          </p:cNvPr>
          <p:cNvSpPr>
            <a:spLocks noGrp="1"/>
          </p:cNvSpPr>
          <p:nvPr>
            <p:ph type="body" idx="1"/>
          </p:nvPr>
        </p:nvSpPr>
        <p:spPr/>
        <p:txBody>
          <a:bodyPr/>
          <a:lstStyle/>
          <a:p>
            <a:endParaRPr lang="fr-FR"/>
          </a:p>
        </p:txBody>
      </p:sp>
      <p:sp>
        <p:nvSpPr>
          <p:cNvPr id="552" name="Google Shape;552;p41"/>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53</a:t>
            </a:fld>
            <a:endParaRPr/>
          </a:p>
        </p:txBody>
      </p:sp>
      <p:grpSp>
        <p:nvGrpSpPr>
          <p:cNvPr id="555" name="Google Shape;555;p41"/>
          <p:cNvGrpSpPr/>
          <p:nvPr/>
        </p:nvGrpSpPr>
        <p:grpSpPr>
          <a:xfrm>
            <a:off x="2788694" y="5034404"/>
            <a:ext cx="7187292" cy="949104"/>
            <a:chOff x="0" y="-1"/>
            <a:chExt cx="7187292" cy="949104"/>
          </a:xfrm>
        </p:grpSpPr>
        <p:sp>
          <p:nvSpPr>
            <p:cNvPr id="556" name="Google Shape;556;p41"/>
            <p:cNvSpPr/>
            <p:nvPr/>
          </p:nvSpPr>
          <p:spPr>
            <a:xfrm>
              <a:off x="0" y="-1"/>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57" name="Google Shape;557;p41"/>
            <p:cNvSpPr txBox="1"/>
            <p:nvPr/>
          </p:nvSpPr>
          <p:spPr>
            <a:xfrm>
              <a:off x="756224" y="15901"/>
              <a:ext cx="5674800" cy="923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Raw GPS Trajectory</a:t>
              </a:r>
              <a:endParaRPr/>
            </a:p>
          </p:txBody>
        </p:sp>
      </p:grpSp>
      <p:sp>
        <p:nvSpPr>
          <p:cNvPr id="558" name="Google Shape;558;p41"/>
          <p:cNvSpPr txBox="1"/>
          <p:nvPr/>
        </p:nvSpPr>
        <p:spPr>
          <a:xfrm>
            <a:off x="981890" y="5570785"/>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1</a:t>
            </a:r>
            <a:r>
              <a:rPr lang="en-US" sz="1800" b="0" i="0" u="none" strike="noStrike" cap="none">
                <a:solidFill>
                  <a:srgbClr val="000000"/>
                </a:solidFill>
                <a:latin typeface="Calibri"/>
                <a:ea typeface="Calibri"/>
                <a:cs typeface="Calibri"/>
                <a:sym typeface="Calibri"/>
              </a:rPr>
              <a:t>: </a:t>
            </a:r>
            <a:endParaRPr/>
          </a:p>
        </p:txBody>
      </p:sp>
      <p:sp>
        <p:nvSpPr>
          <p:cNvPr id="559" name="Google Shape;559;p41"/>
          <p:cNvSpPr/>
          <p:nvPr/>
        </p:nvSpPr>
        <p:spPr>
          <a:xfrm>
            <a:off x="3217214" y="5113740"/>
            <a:ext cx="5881032" cy="587905"/>
          </a:xfrm>
          <a:custGeom>
            <a:avLst/>
            <a:gdLst/>
            <a:ahLst/>
            <a:cxnLst/>
            <a:rect l="l" t="t" r="r" b="b"/>
            <a:pathLst>
              <a:path w="21600" h="21533" extrusionOk="0">
                <a:moveTo>
                  <a:pt x="0" y="20333"/>
                </a:moveTo>
                <a:cubicBezTo>
                  <a:pt x="156" y="19935"/>
                  <a:pt x="319" y="19769"/>
                  <a:pt x="467" y="19137"/>
                </a:cubicBezTo>
                <a:cubicBezTo>
                  <a:pt x="557" y="18754"/>
                  <a:pt x="620" y="17896"/>
                  <a:pt x="701" y="17343"/>
                </a:cubicBezTo>
                <a:cubicBezTo>
                  <a:pt x="795" y="16698"/>
                  <a:pt x="899" y="16211"/>
                  <a:pt x="992" y="15549"/>
                </a:cubicBezTo>
                <a:cubicBezTo>
                  <a:pt x="1152" y="14414"/>
                  <a:pt x="1298" y="13067"/>
                  <a:pt x="1459" y="11961"/>
                </a:cubicBezTo>
                <a:cubicBezTo>
                  <a:pt x="1518" y="11562"/>
                  <a:pt x="1580" y="11214"/>
                  <a:pt x="1635" y="10765"/>
                </a:cubicBezTo>
                <a:cubicBezTo>
                  <a:pt x="1678" y="10413"/>
                  <a:pt x="1706" y="9881"/>
                  <a:pt x="1751" y="9569"/>
                </a:cubicBezTo>
                <a:cubicBezTo>
                  <a:pt x="1824" y="9074"/>
                  <a:pt x="1909" y="8815"/>
                  <a:pt x="1985" y="8373"/>
                </a:cubicBezTo>
                <a:cubicBezTo>
                  <a:pt x="2302" y="6518"/>
                  <a:pt x="2014" y="7675"/>
                  <a:pt x="2335" y="6579"/>
                </a:cubicBezTo>
                <a:cubicBezTo>
                  <a:pt x="2468" y="5214"/>
                  <a:pt x="2500" y="4773"/>
                  <a:pt x="2685" y="3588"/>
                </a:cubicBezTo>
                <a:cubicBezTo>
                  <a:pt x="2759" y="3116"/>
                  <a:pt x="2841" y="2791"/>
                  <a:pt x="2919" y="2392"/>
                </a:cubicBezTo>
                <a:cubicBezTo>
                  <a:pt x="3055" y="2592"/>
                  <a:pt x="3206" y="2322"/>
                  <a:pt x="3328" y="2990"/>
                </a:cubicBezTo>
                <a:cubicBezTo>
                  <a:pt x="3473" y="3792"/>
                  <a:pt x="3540" y="5640"/>
                  <a:pt x="3678" y="6579"/>
                </a:cubicBezTo>
                <a:cubicBezTo>
                  <a:pt x="3736" y="6977"/>
                  <a:pt x="3801" y="7297"/>
                  <a:pt x="3853" y="7775"/>
                </a:cubicBezTo>
                <a:cubicBezTo>
                  <a:pt x="4453" y="13236"/>
                  <a:pt x="3981" y="9844"/>
                  <a:pt x="4378" y="12559"/>
                </a:cubicBezTo>
                <a:cubicBezTo>
                  <a:pt x="4417" y="13356"/>
                  <a:pt x="4445" y="14226"/>
                  <a:pt x="4495" y="14951"/>
                </a:cubicBezTo>
                <a:cubicBezTo>
                  <a:pt x="4543" y="15639"/>
                  <a:pt x="4624" y="16041"/>
                  <a:pt x="4670" y="16745"/>
                </a:cubicBezTo>
                <a:cubicBezTo>
                  <a:pt x="4848" y="19479"/>
                  <a:pt x="4570" y="17998"/>
                  <a:pt x="4904" y="19137"/>
                </a:cubicBezTo>
                <a:cubicBezTo>
                  <a:pt x="5157" y="18938"/>
                  <a:pt x="5412" y="18966"/>
                  <a:pt x="5663" y="18539"/>
                </a:cubicBezTo>
                <a:cubicBezTo>
                  <a:pt x="6217" y="17593"/>
                  <a:pt x="6373" y="16254"/>
                  <a:pt x="6889" y="14353"/>
                </a:cubicBezTo>
                <a:cubicBezTo>
                  <a:pt x="7178" y="13285"/>
                  <a:pt x="7489" y="12772"/>
                  <a:pt x="7764" y="11363"/>
                </a:cubicBezTo>
                <a:cubicBezTo>
                  <a:pt x="8403" y="8091"/>
                  <a:pt x="8142" y="9077"/>
                  <a:pt x="8523" y="7775"/>
                </a:cubicBezTo>
                <a:cubicBezTo>
                  <a:pt x="8601" y="7177"/>
                  <a:pt x="8672" y="6475"/>
                  <a:pt x="8757" y="5980"/>
                </a:cubicBezTo>
                <a:cubicBezTo>
                  <a:pt x="9000" y="4559"/>
                  <a:pt x="9347" y="5769"/>
                  <a:pt x="9574" y="5980"/>
                </a:cubicBezTo>
                <a:cubicBezTo>
                  <a:pt x="9632" y="6180"/>
                  <a:pt x="9694" y="6297"/>
                  <a:pt x="9749" y="6579"/>
                </a:cubicBezTo>
                <a:cubicBezTo>
                  <a:pt x="9973" y="7724"/>
                  <a:pt x="10182" y="10411"/>
                  <a:pt x="10333" y="11961"/>
                </a:cubicBezTo>
                <a:lnTo>
                  <a:pt x="10508" y="13755"/>
                </a:lnTo>
                <a:cubicBezTo>
                  <a:pt x="10528" y="14353"/>
                  <a:pt x="10550" y="14943"/>
                  <a:pt x="10566" y="15549"/>
                </a:cubicBezTo>
                <a:cubicBezTo>
                  <a:pt x="10589" y="16339"/>
                  <a:pt x="10553" y="17574"/>
                  <a:pt x="10625" y="17941"/>
                </a:cubicBezTo>
                <a:cubicBezTo>
                  <a:pt x="10688" y="18263"/>
                  <a:pt x="10742" y="17144"/>
                  <a:pt x="10800" y="16745"/>
                </a:cubicBezTo>
                <a:cubicBezTo>
                  <a:pt x="10742" y="16346"/>
                  <a:pt x="10695" y="15549"/>
                  <a:pt x="10625" y="15549"/>
                </a:cubicBezTo>
                <a:cubicBezTo>
                  <a:pt x="10538" y="15549"/>
                  <a:pt x="10474" y="16463"/>
                  <a:pt x="10391" y="16745"/>
                </a:cubicBezTo>
                <a:cubicBezTo>
                  <a:pt x="10297" y="17066"/>
                  <a:pt x="10196" y="17114"/>
                  <a:pt x="10099" y="17343"/>
                </a:cubicBezTo>
                <a:cubicBezTo>
                  <a:pt x="9017" y="19902"/>
                  <a:pt x="9998" y="17555"/>
                  <a:pt x="9457" y="19137"/>
                </a:cubicBezTo>
                <a:cubicBezTo>
                  <a:pt x="9174" y="19966"/>
                  <a:pt x="9245" y="19594"/>
                  <a:pt x="8932" y="20333"/>
                </a:cubicBezTo>
                <a:cubicBezTo>
                  <a:pt x="8776" y="20703"/>
                  <a:pt x="8305" y="21595"/>
                  <a:pt x="8465" y="21529"/>
                </a:cubicBezTo>
                <a:lnTo>
                  <a:pt x="9924" y="20931"/>
                </a:lnTo>
                <a:lnTo>
                  <a:pt x="11968" y="17343"/>
                </a:lnTo>
                <a:lnTo>
                  <a:pt x="12902" y="15549"/>
                </a:lnTo>
                <a:cubicBezTo>
                  <a:pt x="13154" y="15103"/>
                  <a:pt x="13409" y="14822"/>
                  <a:pt x="13661" y="14353"/>
                </a:cubicBezTo>
                <a:cubicBezTo>
                  <a:pt x="14724" y="12372"/>
                  <a:pt x="13603" y="13654"/>
                  <a:pt x="14886" y="12559"/>
                </a:cubicBezTo>
                <a:cubicBezTo>
                  <a:pt x="14828" y="12359"/>
                  <a:pt x="14771" y="12134"/>
                  <a:pt x="14711" y="11961"/>
                </a:cubicBezTo>
                <a:cubicBezTo>
                  <a:pt x="14634" y="11735"/>
                  <a:pt x="14553" y="11651"/>
                  <a:pt x="14478" y="11363"/>
                </a:cubicBezTo>
                <a:cubicBezTo>
                  <a:pt x="14180" y="10220"/>
                  <a:pt x="14318" y="10359"/>
                  <a:pt x="14069" y="8971"/>
                </a:cubicBezTo>
                <a:cubicBezTo>
                  <a:pt x="13916" y="8117"/>
                  <a:pt x="13758" y="7376"/>
                  <a:pt x="13602" y="6579"/>
                </a:cubicBezTo>
                <a:cubicBezTo>
                  <a:pt x="13314" y="5100"/>
                  <a:pt x="13451" y="5664"/>
                  <a:pt x="13194" y="4784"/>
                </a:cubicBezTo>
                <a:cubicBezTo>
                  <a:pt x="12668" y="4984"/>
                  <a:pt x="12140" y="5977"/>
                  <a:pt x="11617" y="5382"/>
                </a:cubicBezTo>
                <a:cubicBezTo>
                  <a:pt x="11434" y="5174"/>
                  <a:pt x="11965" y="4098"/>
                  <a:pt x="12143" y="3588"/>
                </a:cubicBezTo>
                <a:cubicBezTo>
                  <a:pt x="12452" y="2702"/>
                  <a:pt x="12758" y="1553"/>
                  <a:pt x="13077" y="1196"/>
                </a:cubicBezTo>
                <a:cubicBezTo>
                  <a:pt x="13832" y="352"/>
                  <a:pt x="15354" y="0"/>
                  <a:pt x="15354" y="0"/>
                </a:cubicBezTo>
                <a:cubicBezTo>
                  <a:pt x="15603" y="61"/>
                  <a:pt x="17627" y="-5"/>
                  <a:pt x="18448" y="1196"/>
                </a:cubicBezTo>
                <a:cubicBezTo>
                  <a:pt x="18508" y="1285"/>
                  <a:pt x="18564" y="1595"/>
                  <a:pt x="18623" y="1794"/>
                </a:cubicBezTo>
                <a:cubicBezTo>
                  <a:pt x="18603" y="5382"/>
                  <a:pt x="18596" y="8980"/>
                  <a:pt x="18564" y="12559"/>
                </a:cubicBezTo>
                <a:cubicBezTo>
                  <a:pt x="18557" y="13377"/>
                  <a:pt x="18522" y="14145"/>
                  <a:pt x="18506" y="14951"/>
                </a:cubicBezTo>
                <a:cubicBezTo>
                  <a:pt x="18483" y="16140"/>
                  <a:pt x="18467" y="17343"/>
                  <a:pt x="18448" y="18539"/>
                </a:cubicBezTo>
                <a:cubicBezTo>
                  <a:pt x="18525" y="18938"/>
                  <a:pt x="18598" y="19479"/>
                  <a:pt x="18681" y="19735"/>
                </a:cubicBezTo>
                <a:cubicBezTo>
                  <a:pt x="19088" y="20985"/>
                  <a:pt x="19487" y="20022"/>
                  <a:pt x="19907" y="19735"/>
                </a:cubicBezTo>
                <a:cubicBezTo>
                  <a:pt x="19965" y="19336"/>
                  <a:pt x="20030" y="19017"/>
                  <a:pt x="20082" y="18539"/>
                </a:cubicBezTo>
                <a:cubicBezTo>
                  <a:pt x="20682" y="13077"/>
                  <a:pt x="20210" y="16470"/>
                  <a:pt x="20608" y="13755"/>
                </a:cubicBezTo>
                <a:cubicBezTo>
                  <a:pt x="20646" y="13157"/>
                  <a:pt x="20679" y="12513"/>
                  <a:pt x="20724" y="11961"/>
                </a:cubicBezTo>
                <a:cubicBezTo>
                  <a:pt x="21008" y="8475"/>
                  <a:pt x="20977" y="10167"/>
                  <a:pt x="21600" y="10167"/>
                </a:cubicBezTo>
              </a:path>
            </a:pathLst>
          </a:custGeom>
          <a:no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60" name="Google Shape;560;p41" descr="Image 17"/>
          <p:cNvPicPr preferRelativeResize="0"/>
          <p:nvPr/>
        </p:nvPicPr>
        <p:blipFill rotWithShape="1">
          <a:blip r:embed="rId3">
            <a:alphaModFix/>
          </a:blip>
          <a:srcRect/>
          <a:stretch/>
        </p:blipFill>
        <p:spPr>
          <a:xfrm>
            <a:off x="9194896" y="4942716"/>
            <a:ext cx="758948" cy="758948"/>
          </a:xfrm>
          <a:prstGeom prst="rect">
            <a:avLst/>
          </a:prstGeom>
          <a:noFill/>
          <a:ln>
            <a:noFill/>
          </a:ln>
        </p:spPr>
      </p:pic>
    </p:spTree>
    <p:extLst>
      <p:ext uri="{BB962C8B-B14F-4D97-AF65-F5344CB8AC3E}">
        <p14:creationId xmlns:p14="http://schemas.microsoft.com/office/powerpoint/2010/main" val="1570189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1">
          <a:extLst>
            <a:ext uri="{FF2B5EF4-FFF2-40B4-BE49-F238E27FC236}">
              <a16:creationId xmlns:a16="http://schemas.microsoft.com/office/drawing/2014/main" id="{DD522265-9373-ACE2-F1FC-2B071D9A81F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D1FB8D2-E4D5-9723-41D6-C8B23370DF07}"/>
              </a:ext>
            </a:extLst>
          </p:cNvPr>
          <p:cNvSpPr/>
          <p:nvPr/>
        </p:nvSpPr>
        <p:spPr>
          <a:xfrm>
            <a:off x="910440" y="4918362"/>
            <a:ext cx="4839196" cy="93023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C803B4C-091F-D13A-031A-3DB45CE8196E}"/>
              </a:ext>
            </a:extLst>
          </p:cNvPr>
          <p:cNvSpPr/>
          <p:nvPr/>
        </p:nvSpPr>
        <p:spPr>
          <a:xfrm>
            <a:off x="6432466" y="4740232"/>
            <a:ext cx="5353793" cy="62345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6E76D789-7519-1633-BBA1-D35F50577D84}"/>
              </a:ext>
            </a:extLst>
          </p:cNvPr>
          <p:cNvSpPr/>
          <p:nvPr/>
        </p:nvSpPr>
        <p:spPr>
          <a:xfrm>
            <a:off x="6432466" y="4265219"/>
            <a:ext cx="5353793" cy="47501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BFCED582-F206-D56D-8963-E6CDBFC59A0E}"/>
              </a:ext>
            </a:extLst>
          </p:cNvPr>
          <p:cNvSpPr/>
          <p:nvPr/>
        </p:nvSpPr>
        <p:spPr>
          <a:xfrm>
            <a:off x="910440" y="3849584"/>
            <a:ext cx="4839196" cy="9995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itre 3">
            <a:extLst>
              <a:ext uri="{FF2B5EF4-FFF2-40B4-BE49-F238E27FC236}">
                <a16:creationId xmlns:a16="http://schemas.microsoft.com/office/drawing/2014/main" id="{E8ABA828-ACC4-54DA-B43B-0BDCD46F353A}"/>
              </a:ext>
            </a:extLst>
          </p:cNvPr>
          <p:cNvSpPr>
            <a:spLocks noGrp="1"/>
          </p:cNvSpPr>
          <p:nvPr>
            <p:ph type="title"/>
          </p:nvPr>
        </p:nvSpPr>
        <p:spPr/>
        <p:txBody>
          <a:bodyPr>
            <a:normAutofit/>
          </a:bodyPr>
          <a:lstStyle/>
          <a:p>
            <a:pPr algn="l">
              <a:lnSpc>
                <a:spcPct val="115000"/>
              </a:lnSpc>
              <a:spcBef>
                <a:spcPts val="400"/>
              </a:spcBef>
              <a:defRPr/>
            </a:pPr>
            <a:r>
              <a:rPr kumimoji="0" lang="fr-FR" sz="2200" b="1" i="0" u="none" strike="noStrike" kern="0" cap="none" spc="0" normalizeH="0" baseline="0" noProof="0">
                <a:ln>
                  <a:noFill/>
                </a:ln>
                <a:solidFill>
                  <a:srgbClr val="000000"/>
                </a:solidFill>
                <a:effectLst/>
                <a:uLnTx/>
                <a:uFillTx/>
                <a:latin typeface="Calibri"/>
                <a:ea typeface="Calibri"/>
                <a:cs typeface="Calibri"/>
                <a:sym typeface="Calibri"/>
              </a:rPr>
              <a:t>Our </a:t>
            </a:r>
            <a:r>
              <a:rPr kumimoji="0" lang="fr-FR" sz="2200" b="1" i="0" u="none" strike="noStrike" kern="0" cap="none" spc="0" normalizeH="0" baseline="0" noProof="0" err="1">
                <a:ln>
                  <a:noFill/>
                </a:ln>
                <a:solidFill>
                  <a:srgbClr val="000000"/>
                </a:solidFill>
                <a:effectLst/>
                <a:uLnTx/>
                <a:uFillTx/>
                <a:latin typeface="Calibri"/>
                <a:ea typeface="Calibri"/>
                <a:cs typeface="Calibri"/>
                <a:sym typeface="Calibri"/>
              </a:rPr>
              <a:t>approach</a:t>
            </a:r>
            <a:r>
              <a:rPr kumimoji="0" lang="fr-FR" sz="22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fr-FR" sz="2200" i="0" u="none" strike="noStrike" kern="0" cap="none" spc="0" normalizeH="0" baseline="0" noProof="0">
                <a:ln>
                  <a:noFill/>
                </a:ln>
                <a:solidFill>
                  <a:srgbClr val="000000"/>
                </a:solidFill>
                <a:effectLst/>
                <a:uLnTx/>
                <a:uFillTx/>
                <a:latin typeface="Calibri"/>
                <a:ea typeface="Calibri"/>
                <a:cs typeface="Calibri"/>
                <a:sym typeface="Calibri"/>
              </a:rPr>
              <a:t>1-Data </a:t>
            </a:r>
            <a:r>
              <a:rPr kumimoji="0" lang="fr-FR" sz="2200" i="0" u="none" strike="noStrike" kern="0" cap="none" spc="0" normalizeH="0" baseline="0" noProof="0" err="1">
                <a:ln>
                  <a:noFill/>
                </a:ln>
                <a:solidFill>
                  <a:srgbClr val="000000"/>
                </a:solidFill>
                <a:effectLst/>
                <a:uLnTx/>
                <a:uFillTx/>
                <a:latin typeface="Calibri"/>
                <a:ea typeface="Calibri"/>
                <a:cs typeface="Calibri"/>
                <a:sym typeface="Calibri"/>
              </a:rPr>
              <a:t>Preprocessing</a:t>
            </a:r>
            <a:endParaRPr lang="fr-FR"/>
          </a:p>
        </p:txBody>
      </p:sp>
      <p:sp>
        <p:nvSpPr>
          <p:cNvPr id="552" name="Google Shape;552;p41">
            <a:extLst>
              <a:ext uri="{FF2B5EF4-FFF2-40B4-BE49-F238E27FC236}">
                <a16:creationId xmlns:a16="http://schemas.microsoft.com/office/drawing/2014/main" id="{668F5344-CCE5-B2D6-4DF8-F91B076A9B42}"/>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54</a:t>
            </a:fld>
            <a:endParaRPr/>
          </a:p>
        </p:txBody>
      </p:sp>
      <p:graphicFrame>
        <p:nvGraphicFramePr>
          <p:cNvPr id="31" name="Google Shape;597;p42">
            <a:extLst>
              <a:ext uri="{FF2B5EF4-FFF2-40B4-BE49-F238E27FC236}">
                <a16:creationId xmlns:a16="http://schemas.microsoft.com/office/drawing/2014/main" id="{3D6987DD-AC1E-D10F-3B5A-89E711756703}"/>
              </a:ext>
            </a:extLst>
          </p:cNvPr>
          <p:cNvGraphicFramePr/>
          <p:nvPr/>
        </p:nvGraphicFramePr>
        <p:xfrm>
          <a:off x="906250" y="3597624"/>
          <a:ext cx="4843050" cy="2240070"/>
        </p:xfrm>
        <a:graphic>
          <a:graphicData uri="http://schemas.openxmlformats.org/drawingml/2006/table">
            <a:tbl>
              <a:tblPr>
                <a:noFill/>
                <a:tableStyleId>{C0EEDAA0-F715-4E0A-9D7F-0D7943999374}</a:tableStyleId>
              </a:tblPr>
              <a:tblGrid>
                <a:gridCol w="1614350">
                  <a:extLst>
                    <a:ext uri="{9D8B030D-6E8A-4147-A177-3AD203B41FA5}">
                      <a16:colId xmlns:a16="http://schemas.microsoft.com/office/drawing/2014/main" val="20000"/>
                    </a:ext>
                  </a:extLst>
                </a:gridCol>
                <a:gridCol w="1614350">
                  <a:extLst>
                    <a:ext uri="{9D8B030D-6E8A-4147-A177-3AD203B41FA5}">
                      <a16:colId xmlns:a16="http://schemas.microsoft.com/office/drawing/2014/main" val="20001"/>
                    </a:ext>
                  </a:extLst>
                </a:gridCol>
                <a:gridCol w="1614350">
                  <a:extLst>
                    <a:ext uri="{9D8B030D-6E8A-4147-A177-3AD203B41FA5}">
                      <a16:colId xmlns:a16="http://schemas.microsoft.com/office/drawing/2014/main" val="20002"/>
                    </a:ext>
                  </a:extLst>
                </a:gridCol>
              </a:tblGrid>
              <a:tr h="285700">
                <a:tc>
                  <a:txBody>
                    <a:bodyPr/>
                    <a:lstStyle/>
                    <a:p>
                      <a:pPr marL="0" lvl="0" indent="0" algn="ctr" rtl="0">
                        <a:spcBef>
                          <a:spcPts val="0"/>
                        </a:spcBef>
                        <a:spcAft>
                          <a:spcPts val="0"/>
                        </a:spcAft>
                        <a:buNone/>
                      </a:pPr>
                      <a:r>
                        <a:rPr lang="en-US" sz="900">
                          <a:latin typeface="Calibri"/>
                          <a:ea typeface="Calibri"/>
                          <a:cs typeface="Calibri"/>
                          <a:sym typeface="Calibri"/>
                        </a:rPr>
                        <a:t>Lat</a:t>
                      </a:r>
                      <a:endParaRPr sz="9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sz="900">
                          <a:latin typeface="Calibri"/>
                          <a:ea typeface="Calibri"/>
                          <a:cs typeface="Calibri"/>
                          <a:sym typeface="Calibri"/>
                        </a:rPr>
                        <a:t>Lng</a:t>
                      </a:r>
                      <a:endParaRPr sz="900">
                        <a:latin typeface="Calibri"/>
                        <a:ea typeface="Calibri"/>
                        <a:cs typeface="Calibri"/>
                        <a:sym typeface="Calibri"/>
                      </a:endParaRPr>
                    </a:p>
                  </a:txBody>
                  <a:tcPr marL="91425" marR="91425" marT="91425" marB="91425"/>
                </a:tc>
                <a:tc>
                  <a:txBody>
                    <a:bodyPr/>
                    <a:lstStyle/>
                    <a:p>
                      <a:pPr marL="0" lvl="0" indent="0" algn="ctr" rtl="0">
                        <a:spcBef>
                          <a:spcPts val="0"/>
                        </a:spcBef>
                        <a:spcAft>
                          <a:spcPts val="0"/>
                        </a:spcAft>
                        <a:buNone/>
                      </a:pPr>
                      <a:r>
                        <a:rPr lang="en-US" sz="900">
                          <a:latin typeface="Calibri"/>
                          <a:ea typeface="Calibri"/>
                          <a:cs typeface="Calibri"/>
                          <a:sym typeface="Calibri"/>
                        </a:rPr>
                        <a:t>Timestamps</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285700">
                <a:tc>
                  <a:txBody>
                    <a:bodyPr/>
                    <a:lstStyle/>
                    <a:p>
                      <a:pPr marL="0" lvl="0" indent="0" algn="l" rtl="0">
                        <a:spcBef>
                          <a:spcPts val="0"/>
                        </a:spcBef>
                        <a:spcAft>
                          <a:spcPts val="0"/>
                        </a:spcAft>
                        <a:buNone/>
                      </a:pPr>
                      <a:r>
                        <a:rPr lang="en-US" sz="900">
                          <a:latin typeface="Calibri"/>
                          <a:ea typeface="Calibri"/>
                          <a:cs typeface="Calibri"/>
                          <a:sym typeface="Calibri"/>
                        </a:rPr>
                        <a:t>48.858370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2.294481</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900">
                          <a:latin typeface="Calibri"/>
                          <a:ea typeface="Calibri"/>
                          <a:cs typeface="Calibri"/>
                          <a:sym typeface="Calibri"/>
                        </a:rPr>
                        <a:t>2023-01-01 10:00:00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285700">
                <a:tc>
                  <a:txBody>
                    <a:bodyPr/>
                    <a:lstStyle/>
                    <a:p>
                      <a:pPr marL="0" lvl="0" indent="0" algn="l" rtl="0">
                        <a:spcBef>
                          <a:spcPts val="0"/>
                        </a:spcBef>
                        <a:spcAft>
                          <a:spcPts val="0"/>
                        </a:spcAft>
                        <a:buNone/>
                      </a:pPr>
                      <a:r>
                        <a:rPr lang="en-US" sz="900">
                          <a:latin typeface="Calibri"/>
                          <a:ea typeface="Calibri"/>
                          <a:cs typeface="Calibri"/>
                          <a:sym typeface="Calibri"/>
                        </a:rPr>
                        <a:t>48.858250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2.294300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900">
                          <a:solidFill>
                            <a:schemeClr val="dk1"/>
                          </a:solidFill>
                          <a:latin typeface="Calibri"/>
                          <a:ea typeface="Calibri"/>
                          <a:cs typeface="Calibri"/>
                          <a:sym typeface="Calibri"/>
                        </a:rPr>
                        <a:t>2023-01-01 10:01:00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285700">
                <a:tc>
                  <a:txBody>
                    <a:bodyPr/>
                    <a:lstStyle/>
                    <a:p>
                      <a:pPr marL="0" lvl="0" indent="0" algn="l" rtl="0">
                        <a:spcBef>
                          <a:spcPts val="0"/>
                        </a:spcBef>
                        <a:spcAft>
                          <a:spcPts val="0"/>
                        </a:spcAft>
                        <a:buNone/>
                      </a:pPr>
                      <a:r>
                        <a:rPr lang="en-US" sz="900">
                          <a:latin typeface="Calibri"/>
                          <a:ea typeface="Calibri"/>
                          <a:cs typeface="Calibri"/>
                          <a:sym typeface="Calibri"/>
                        </a:rPr>
                        <a:t>48.858370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2.294481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900">
                          <a:solidFill>
                            <a:schemeClr val="dk1"/>
                          </a:solidFill>
                          <a:latin typeface="Calibri"/>
                          <a:ea typeface="Calibri"/>
                          <a:cs typeface="Calibri"/>
                          <a:sym typeface="Calibri"/>
                        </a:rPr>
                        <a:t>2023-01-01 10:02:00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285700">
                <a:tc>
                  <a:txBody>
                    <a:bodyPr/>
                    <a:lstStyle/>
                    <a:p>
                      <a:pPr marL="0" lvl="0" indent="0" algn="l" rtl="0">
                        <a:spcBef>
                          <a:spcPts val="0"/>
                        </a:spcBef>
                        <a:spcAft>
                          <a:spcPts val="0"/>
                        </a:spcAft>
                        <a:buNone/>
                      </a:pPr>
                      <a:r>
                        <a:rPr lang="en-US" sz="900">
                          <a:latin typeface="Calibri"/>
                          <a:ea typeface="Calibri"/>
                          <a:cs typeface="Calibri"/>
                          <a:sym typeface="Calibri"/>
                        </a:rPr>
                        <a:t>48.8567838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2.2253981</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2023-01-01 23:57:00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285700">
                <a:tc>
                  <a:txBody>
                    <a:bodyPr/>
                    <a:lstStyle/>
                    <a:p>
                      <a:pPr marL="0" lvl="0" indent="0" algn="l" rtl="0">
                        <a:spcBef>
                          <a:spcPts val="0"/>
                        </a:spcBef>
                        <a:spcAft>
                          <a:spcPts val="0"/>
                        </a:spcAft>
                        <a:buNone/>
                      </a:pPr>
                      <a:r>
                        <a:rPr lang="en-US" sz="900">
                          <a:solidFill>
                            <a:schemeClr val="dk1"/>
                          </a:solidFill>
                          <a:latin typeface="Calibri"/>
                          <a:ea typeface="Calibri"/>
                          <a:cs typeface="Calibri"/>
                          <a:sym typeface="Calibri"/>
                        </a:rPr>
                        <a:t>48.8572669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2.2261038</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2023-01-01 23:58:00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285700">
                <a:tc>
                  <a:txBody>
                    <a:bodyPr/>
                    <a:lstStyle/>
                    <a:p>
                      <a:pPr marL="0" lvl="0" indent="0" algn="l" rtl="0">
                        <a:spcBef>
                          <a:spcPts val="0"/>
                        </a:spcBef>
                        <a:spcAft>
                          <a:spcPts val="0"/>
                        </a:spcAft>
                        <a:buNone/>
                      </a:pPr>
                      <a:r>
                        <a:rPr lang="en-US" sz="900">
                          <a:solidFill>
                            <a:schemeClr val="dk1"/>
                          </a:solidFill>
                          <a:latin typeface="Calibri"/>
                          <a:ea typeface="Calibri"/>
                          <a:cs typeface="Calibri"/>
                          <a:sym typeface="Calibri"/>
                        </a:rPr>
                        <a:t>48.8556536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2.2264949</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2023-01-01 23:59:00</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bl>
          </a:graphicData>
        </a:graphic>
      </p:graphicFrame>
      <p:sp>
        <p:nvSpPr>
          <p:cNvPr id="32" name="Google Shape;598;p42">
            <a:extLst>
              <a:ext uri="{FF2B5EF4-FFF2-40B4-BE49-F238E27FC236}">
                <a16:creationId xmlns:a16="http://schemas.microsoft.com/office/drawing/2014/main" id="{A40AD7E3-A6CA-1C36-A9CC-35A0DFA81CA3}"/>
              </a:ext>
            </a:extLst>
          </p:cNvPr>
          <p:cNvSpPr/>
          <p:nvPr/>
        </p:nvSpPr>
        <p:spPr>
          <a:xfrm>
            <a:off x="5728069" y="4650075"/>
            <a:ext cx="706200" cy="406200"/>
          </a:xfrm>
          <a:prstGeom prst="striped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latin typeface="Calibri"/>
              <a:ea typeface="Calibri"/>
              <a:cs typeface="Calibri"/>
              <a:sym typeface="Calibri"/>
            </a:endParaRPr>
          </a:p>
        </p:txBody>
      </p:sp>
      <p:graphicFrame>
        <p:nvGraphicFramePr>
          <p:cNvPr id="33" name="Google Shape;599;p42">
            <a:extLst>
              <a:ext uri="{FF2B5EF4-FFF2-40B4-BE49-F238E27FC236}">
                <a16:creationId xmlns:a16="http://schemas.microsoft.com/office/drawing/2014/main" id="{184AEEA7-2AB3-8C6E-3749-978F0246A02D}"/>
              </a:ext>
            </a:extLst>
          </p:cNvPr>
          <p:cNvGraphicFramePr/>
          <p:nvPr/>
        </p:nvGraphicFramePr>
        <p:xfrm>
          <a:off x="6433963" y="3851775"/>
          <a:ext cx="5352320" cy="1369490"/>
        </p:xfrm>
        <a:graphic>
          <a:graphicData uri="http://schemas.openxmlformats.org/drawingml/2006/table">
            <a:tbl>
              <a:tblPr>
                <a:noFill/>
                <a:tableStyleId>{C0EEDAA0-F715-4E0A-9D7F-0D7943999374}</a:tableStyleId>
              </a:tblPr>
              <a:tblGrid>
                <a:gridCol w="1338080">
                  <a:extLst>
                    <a:ext uri="{9D8B030D-6E8A-4147-A177-3AD203B41FA5}">
                      <a16:colId xmlns:a16="http://schemas.microsoft.com/office/drawing/2014/main" val="20000"/>
                    </a:ext>
                  </a:extLst>
                </a:gridCol>
                <a:gridCol w="1338080">
                  <a:extLst>
                    <a:ext uri="{9D8B030D-6E8A-4147-A177-3AD203B41FA5}">
                      <a16:colId xmlns:a16="http://schemas.microsoft.com/office/drawing/2014/main" val="20001"/>
                    </a:ext>
                  </a:extLst>
                </a:gridCol>
                <a:gridCol w="1338080">
                  <a:extLst>
                    <a:ext uri="{9D8B030D-6E8A-4147-A177-3AD203B41FA5}">
                      <a16:colId xmlns:a16="http://schemas.microsoft.com/office/drawing/2014/main" val="20002"/>
                    </a:ext>
                  </a:extLst>
                </a:gridCol>
                <a:gridCol w="1338080">
                  <a:extLst>
                    <a:ext uri="{9D8B030D-6E8A-4147-A177-3AD203B41FA5}">
                      <a16:colId xmlns:a16="http://schemas.microsoft.com/office/drawing/2014/main" val="20003"/>
                    </a:ext>
                  </a:extLst>
                </a:gridCol>
              </a:tblGrid>
              <a:tr h="455150">
                <a:tc>
                  <a:txBody>
                    <a:bodyPr/>
                    <a:lstStyle/>
                    <a:p>
                      <a:pPr marL="0" lvl="0" indent="0" algn="l" rtl="0">
                        <a:spcBef>
                          <a:spcPts val="0"/>
                        </a:spcBef>
                        <a:spcAft>
                          <a:spcPts val="0"/>
                        </a:spcAft>
                        <a:buNone/>
                      </a:pPr>
                      <a:r>
                        <a:rPr lang="en-US" sz="900">
                          <a:latin typeface="Calibri"/>
                          <a:ea typeface="Calibri"/>
                          <a:cs typeface="Calibri"/>
                          <a:sym typeface="Calibri"/>
                        </a:rPr>
                        <a:t>Address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Timestamp</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Main Category</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Coordinates</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455150">
                <a:tc>
                  <a:txBody>
                    <a:bodyPr/>
                    <a:lstStyle/>
                    <a:p>
                      <a:pPr marL="0" lvl="0" indent="0" algn="l" rtl="0">
                        <a:spcBef>
                          <a:spcPts val="0"/>
                        </a:spcBef>
                        <a:spcAft>
                          <a:spcPts val="0"/>
                        </a:spcAft>
                        <a:buNone/>
                      </a:pPr>
                      <a:r>
                        <a:rPr lang="en-US" sz="900">
                          <a:latin typeface="Calibri"/>
                          <a:ea typeface="Calibri"/>
                          <a:cs typeface="Calibri"/>
                          <a:sym typeface="Calibri"/>
                        </a:rPr>
                        <a:t>Av. Gustave Eiffel, 75007 Paris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2023-01-01 10:00:00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Historical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[48.858370, 2.294481, 48.858370, 2.294481]</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455150">
                <a:tc>
                  <a:txBody>
                    <a:bodyPr/>
                    <a:lstStyle/>
                    <a:p>
                      <a:pPr marL="0" lvl="0" indent="0" algn="l" rtl="0">
                        <a:spcBef>
                          <a:spcPts val="0"/>
                        </a:spcBef>
                        <a:spcAft>
                          <a:spcPts val="0"/>
                        </a:spcAft>
                        <a:buNone/>
                      </a:pPr>
                      <a:r>
                        <a:rPr lang="en-US" sz="900">
                          <a:latin typeface="Calibri"/>
                          <a:ea typeface="Calibri"/>
                          <a:cs typeface="Calibri"/>
                          <a:sym typeface="Calibri"/>
                        </a:rPr>
                        <a:t>Hôtel </a:t>
                      </a:r>
                      <a:r>
                        <a:rPr lang="en-US" sz="900" err="1">
                          <a:latin typeface="Calibri"/>
                          <a:ea typeface="Calibri"/>
                          <a:cs typeface="Calibri"/>
                          <a:sym typeface="Calibri"/>
                        </a:rPr>
                        <a:t>Muguet</a:t>
                      </a:r>
                      <a:r>
                        <a:rPr lang="en-US" sz="900">
                          <a:latin typeface="Calibri"/>
                          <a:ea typeface="Calibri"/>
                          <a:cs typeface="Calibri"/>
                          <a:sym typeface="Calibri"/>
                        </a:rPr>
                        <a:t>, 11 Rue </a:t>
                      </a:r>
                      <a:r>
                        <a:rPr lang="en-US" sz="900" err="1">
                          <a:latin typeface="Calibri"/>
                          <a:ea typeface="Calibri"/>
                          <a:cs typeface="Calibri"/>
                          <a:sym typeface="Calibri"/>
                        </a:rPr>
                        <a:t>Chevert</a:t>
                      </a:r>
                      <a:r>
                        <a:rPr lang="en-US" sz="900">
                          <a:latin typeface="Calibri"/>
                          <a:ea typeface="Calibri"/>
                          <a:cs typeface="Calibri"/>
                          <a:sym typeface="Calibri"/>
                        </a:rPr>
                        <a:t>, 75007 Paris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2023-01-01 23:56:00 </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Accommodation</a:t>
                      </a:r>
                      <a:endParaRPr sz="9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900">
                          <a:solidFill>
                            <a:schemeClr val="dk1"/>
                          </a:solidFill>
                          <a:latin typeface="Calibri"/>
                          <a:ea typeface="Calibri"/>
                          <a:cs typeface="Calibri"/>
                          <a:sym typeface="Calibri"/>
                        </a:rPr>
                        <a:t>[48.8572669, 2.2261038, 48.8572669, 2.2261038]</a:t>
                      </a:r>
                      <a:endParaRPr sz="9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bl>
          </a:graphicData>
        </a:graphic>
      </p:graphicFrame>
      <p:sp>
        <p:nvSpPr>
          <p:cNvPr id="34" name="Google Shape;600;p42">
            <a:extLst>
              <a:ext uri="{FF2B5EF4-FFF2-40B4-BE49-F238E27FC236}">
                <a16:creationId xmlns:a16="http://schemas.microsoft.com/office/drawing/2014/main" id="{F10E2C61-9AA0-172A-B4F0-CFDD838F9D96}"/>
              </a:ext>
            </a:extLst>
          </p:cNvPr>
          <p:cNvSpPr txBox="1"/>
          <p:nvPr/>
        </p:nvSpPr>
        <p:spPr>
          <a:xfrm>
            <a:off x="2228250" y="5773259"/>
            <a:ext cx="80889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100" b="1">
                <a:solidFill>
                  <a:schemeClr val="dk1"/>
                </a:solidFill>
              </a:rPr>
              <a:t>The first table shows Bob’s noisy location data, while the second presents the cleaned version after preprocessing.</a:t>
            </a:r>
            <a:endParaRPr sz="1100" b="1" i="1">
              <a:solidFill>
                <a:schemeClr val="dk1"/>
              </a:solidFill>
              <a:latin typeface="Calibri"/>
              <a:ea typeface="Calibri"/>
              <a:cs typeface="Calibri"/>
              <a:sym typeface="Calibri"/>
            </a:endParaRPr>
          </a:p>
        </p:txBody>
      </p:sp>
      <p:sp>
        <p:nvSpPr>
          <p:cNvPr id="36" name="Google Shape;657;p51">
            <a:extLst>
              <a:ext uri="{FF2B5EF4-FFF2-40B4-BE49-F238E27FC236}">
                <a16:creationId xmlns:a16="http://schemas.microsoft.com/office/drawing/2014/main" id="{25597085-D72B-F12E-8C71-167E77E51B2F}"/>
              </a:ext>
            </a:extLst>
          </p:cNvPr>
          <p:cNvSpPr/>
          <p:nvPr/>
        </p:nvSpPr>
        <p:spPr>
          <a:xfrm>
            <a:off x="2298550" y="1858883"/>
            <a:ext cx="792300" cy="492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 name="Google Shape;658;p51">
            <a:extLst>
              <a:ext uri="{FF2B5EF4-FFF2-40B4-BE49-F238E27FC236}">
                <a16:creationId xmlns:a16="http://schemas.microsoft.com/office/drawing/2014/main" id="{02E78191-4E50-E3D3-E6C5-AE787A38511B}"/>
              </a:ext>
            </a:extLst>
          </p:cNvPr>
          <p:cNvGrpSpPr/>
          <p:nvPr/>
        </p:nvGrpSpPr>
        <p:grpSpPr>
          <a:xfrm>
            <a:off x="2819546" y="1470868"/>
            <a:ext cx="2049553" cy="1975389"/>
            <a:chOff x="2114712" y="1960450"/>
            <a:chExt cx="1537203" cy="1481579"/>
          </a:xfrm>
        </p:grpSpPr>
        <p:sp>
          <p:nvSpPr>
            <p:cNvPr id="38" name="Google Shape;659;p51">
              <a:extLst>
                <a:ext uri="{FF2B5EF4-FFF2-40B4-BE49-F238E27FC236}">
                  <a16:creationId xmlns:a16="http://schemas.microsoft.com/office/drawing/2014/main" id="{6EBF1E39-865B-79CD-D4C2-3E40D40D1863}"/>
                </a:ext>
              </a:extLst>
            </p:cNvPr>
            <p:cNvSpPr/>
            <p:nvPr/>
          </p:nvSpPr>
          <p:spPr>
            <a:xfrm>
              <a:off x="2586168" y="1960450"/>
              <a:ext cx="594300" cy="594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highlight>
                  <a:schemeClr val="accent1"/>
                </a:highlight>
              </a:endParaRPr>
            </a:p>
          </p:txBody>
        </p:sp>
        <p:sp>
          <p:nvSpPr>
            <p:cNvPr id="39" name="Google Shape;660;p51">
              <a:extLst>
                <a:ext uri="{FF2B5EF4-FFF2-40B4-BE49-F238E27FC236}">
                  <a16:creationId xmlns:a16="http://schemas.microsoft.com/office/drawing/2014/main" id="{409BB0DF-13F3-EFF7-8542-46C30002961C}"/>
                </a:ext>
              </a:extLst>
            </p:cNvPr>
            <p:cNvSpPr txBox="1"/>
            <p:nvPr/>
          </p:nvSpPr>
          <p:spPr>
            <a:xfrm>
              <a:off x="2114712" y="2664225"/>
              <a:ext cx="1537200" cy="4464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0"/>
                </a:spcAft>
                <a:buNone/>
              </a:pPr>
              <a:r>
                <a:rPr lang="en-US" sz="1300" b="1">
                  <a:solidFill>
                    <a:schemeClr val="accent1"/>
                  </a:solidFill>
                  <a:latin typeface="Roboto"/>
                  <a:ea typeface="Roboto"/>
                  <a:cs typeface="Roboto"/>
                  <a:sym typeface="Roboto"/>
                </a:rPr>
                <a:t>Extract Metadata</a:t>
              </a:r>
              <a:endParaRPr sz="1300" b="1">
                <a:solidFill>
                  <a:schemeClr val="accent1"/>
                </a:solidFill>
                <a:latin typeface="Roboto"/>
                <a:ea typeface="Roboto"/>
                <a:cs typeface="Roboto"/>
                <a:sym typeface="Roboto"/>
              </a:endParaRPr>
            </a:p>
          </p:txBody>
        </p:sp>
        <p:sp>
          <p:nvSpPr>
            <p:cNvPr id="40" name="Google Shape;661;p51">
              <a:extLst>
                <a:ext uri="{FF2B5EF4-FFF2-40B4-BE49-F238E27FC236}">
                  <a16:creationId xmlns:a16="http://schemas.microsoft.com/office/drawing/2014/main" id="{710BA08D-3E40-0D2E-86F0-F417CDE63A27}"/>
                </a:ext>
              </a:extLst>
            </p:cNvPr>
            <p:cNvSpPr txBox="1"/>
            <p:nvPr/>
          </p:nvSpPr>
          <p:spPr>
            <a:xfrm>
              <a:off x="2114715" y="3121029"/>
              <a:ext cx="15372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900" b="1">
                  <a:solidFill>
                    <a:schemeClr val="dk1"/>
                  </a:solidFill>
                  <a:latin typeface="Calibri"/>
                  <a:ea typeface="Calibri"/>
                  <a:cs typeface="Calibri"/>
                  <a:sym typeface="Calibri"/>
                </a:rPr>
                <a:t>Add location info via external APIs (Google, OpenStreetMap)</a:t>
              </a:r>
              <a:endParaRPr sz="900" b="1">
                <a:solidFill>
                  <a:schemeClr val="dk1"/>
                </a:solidFill>
                <a:latin typeface="Calibri"/>
                <a:ea typeface="Calibri"/>
                <a:cs typeface="Calibri"/>
                <a:sym typeface="Calibri"/>
              </a:endParaRPr>
            </a:p>
          </p:txBody>
        </p:sp>
        <p:sp>
          <p:nvSpPr>
            <p:cNvPr id="41" name="Google Shape;662;p51">
              <a:extLst>
                <a:ext uri="{FF2B5EF4-FFF2-40B4-BE49-F238E27FC236}">
                  <a16:creationId xmlns:a16="http://schemas.microsoft.com/office/drawing/2014/main" id="{0FE8E492-B052-DEBB-5FD3-B9C255B91834}"/>
                </a:ext>
              </a:extLst>
            </p:cNvPr>
            <p:cNvSpPr txBox="1"/>
            <p:nvPr/>
          </p:nvSpPr>
          <p:spPr>
            <a:xfrm>
              <a:off x="2664918"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100" b="1">
                  <a:solidFill>
                    <a:schemeClr val="accent1"/>
                  </a:solidFill>
                  <a:latin typeface="Roboto"/>
                  <a:ea typeface="Roboto"/>
                  <a:cs typeface="Roboto"/>
                  <a:sym typeface="Roboto"/>
                </a:rPr>
                <a:t>2</a:t>
              </a:r>
              <a:r>
                <a:rPr lang="en-US" sz="1100" b="1">
                  <a:solidFill>
                    <a:srgbClr val="A7291E"/>
                  </a:solidFill>
                  <a:latin typeface="Roboto"/>
                  <a:ea typeface="Roboto"/>
                  <a:cs typeface="Roboto"/>
                  <a:sym typeface="Roboto"/>
                </a:rPr>
                <a:t>	</a:t>
              </a:r>
              <a:endParaRPr sz="1100" b="1">
                <a:solidFill>
                  <a:srgbClr val="A7291E"/>
                </a:solidFill>
                <a:latin typeface="Roboto"/>
                <a:ea typeface="Roboto"/>
                <a:cs typeface="Roboto"/>
                <a:sym typeface="Roboto"/>
              </a:endParaRPr>
            </a:p>
          </p:txBody>
        </p:sp>
      </p:grpSp>
      <p:grpSp>
        <p:nvGrpSpPr>
          <p:cNvPr id="42" name="Google Shape;663;p51">
            <a:extLst>
              <a:ext uri="{FF2B5EF4-FFF2-40B4-BE49-F238E27FC236}">
                <a16:creationId xmlns:a16="http://schemas.microsoft.com/office/drawing/2014/main" id="{E76BCCE1-BC8D-4269-89BE-002E82E2AE56}"/>
              </a:ext>
            </a:extLst>
          </p:cNvPr>
          <p:cNvGrpSpPr/>
          <p:nvPr/>
        </p:nvGrpSpPr>
        <p:grpSpPr>
          <a:xfrm>
            <a:off x="7370325" y="1470868"/>
            <a:ext cx="2049556" cy="1596603"/>
            <a:chOff x="5527882" y="1960450"/>
            <a:chExt cx="1537205" cy="1197482"/>
          </a:xfrm>
        </p:grpSpPr>
        <p:sp>
          <p:nvSpPr>
            <p:cNvPr id="43" name="Google Shape;664;p51">
              <a:extLst>
                <a:ext uri="{FF2B5EF4-FFF2-40B4-BE49-F238E27FC236}">
                  <a16:creationId xmlns:a16="http://schemas.microsoft.com/office/drawing/2014/main" id="{ED8DBCDC-781D-4144-C40F-E0D7EBCB4067}"/>
                </a:ext>
              </a:extLst>
            </p:cNvPr>
            <p:cNvSpPr/>
            <p:nvPr/>
          </p:nvSpPr>
          <p:spPr>
            <a:xfrm>
              <a:off x="5999340" y="1960450"/>
              <a:ext cx="594300" cy="594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665;p51">
              <a:extLst>
                <a:ext uri="{FF2B5EF4-FFF2-40B4-BE49-F238E27FC236}">
                  <a16:creationId xmlns:a16="http://schemas.microsoft.com/office/drawing/2014/main" id="{0666CFA5-588D-C047-1B1F-E6DA4529785C}"/>
                </a:ext>
              </a:extLst>
            </p:cNvPr>
            <p:cNvSpPr txBox="1"/>
            <p:nvPr/>
          </p:nvSpPr>
          <p:spPr>
            <a:xfrm>
              <a:off x="5527887" y="2664225"/>
              <a:ext cx="1537200" cy="446400"/>
            </a:xfrm>
            <a:prstGeom prst="rect">
              <a:avLst/>
            </a:prstGeom>
            <a:noFill/>
            <a:ln>
              <a:noFill/>
            </a:ln>
          </p:spPr>
          <p:txBody>
            <a:bodyPr spcFirstLastPara="1" wrap="square" lIns="121900" tIns="121900" rIns="121900" bIns="121900" anchor="b" anchorCtr="0">
              <a:noAutofit/>
            </a:bodyPr>
            <a:lstStyle/>
            <a:p>
              <a:pPr algn="ctr"/>
              <a:endParaRPr lang="en-US" sz="1300" b="1">
                <a:solidFill>
                  <a:schemeClr val="accent1"/>
                </a:solidFill>
                <a:ea typeface="Roboto"/>
                <a:sym typeface="Roboto"/>
              </a:endParaRPr>
            </a:p>
            <a:p>
              <a:pPr algn="ctr"/>
              <a:r>
                <a:rPr lang="en-US" sz="1300" b="1">
                  <a:solidFill>
                    <a:schemeClr val="accent1"/>
                  </a:solidFill>
                  <a:ea typeface="Roboto"/>
                  <a:sym typeface="Roboto"/>
                </a:rPr>
                <a:t>Consecutive Location Merging</a:t>
              </a:r>
              <a:endParaRPr lang="en-US" sz="1300" b="1">
                <a:solidFill>
                  <a:schemeClr val="accent1"/>
                </a:solidFill>
              </a:endParaRPr>
            </a:p>
          </p:txBody>
        </p:sp>
        <p:sp>
          <p:nvSpPr>
            <p:cNvPr id="45" name="Google Shape;666;p51">
              <a:extLst>
                <a:ext uri="{FF2B5EF4-FFF2-40B4-BE49-F238E27FC236}">
                  <a16:creationId xmlns:a16="http://schemas.microsoft.com/office/drawing/2014/main" id="{D840105A-325F-8FB1-A0A7-3628D0913ACD}"/>
                </a:ext>
              </a:extLst>
            </p:cNvPr>
            <p:cNvSpPr txBox="1"/>
            <p:nvPr/>
          </p:nvSpPr>
          <p:spPr>
            <a:xfrm>
              <a:off x="5527882" y="3121032"/>
              <a:ext cx="1537200" cy="369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1200"/>
                </a:spcBef>
                <a:spcAft>
                  <a:spcPts val="1200"/>
                </a:spcAft>
                <a:buNone/>
              </a:pPr>
              <a:endParaRPr sz="900" b="1">
                <a:solidFill>
                  <a:srgbClr val="858585"/>
                </a:solidFill>
                <a:latin typeface="Calibri"/>
                <a:ea typeface="Calibri"/>
                <a:cs typeface="Calibri"/>
                <a:sym typeface="Calibri"/>
              </a:endParaRPr>
            </a:p>
          </p:txBody>
        </p:sp>
        <p:sp>
          <p:nvSpPr>
            <p:cNvPr id="46" name="Google Shape;667;p51">
              <a:extLst>
                <a:ext uri="{FF2B5EF4-FFF2-40B4-BE49-F238E27FC236}">
                  <a16:creationId xmlns:a16="http://schemas.microsoft.com/office/drawing/2014/main" id="{628C7EFA-9C61-0970-25F5-77C29290BC3C}"/>
                </a:ext>
              </a:extLst>
            </p:cNvPr>
            <p:cNvSpPr txBox="1"/>
            <p:nvPr/>
          </p:nvSpPr>
          <p:spPr>
            <a:xfrm>
              <a:off x="6078090"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100" b="1">
                  <a:solidFill>
                    <a:schemeClr val="accent1"/>
                  </a:solidFill>
                  <a:latin typeface="Roboto"/>
                  <a:ea typeface="Roboto"/>
                  <a:cs typeface="Roboto"/>
                  <a:sym typeface="Roboto"/>
                </a:rPr>
                <a:t>4</a:t>
              </a:r>
              <a:endParaRPr sz="1100" b="1">
                <a:solidFill>
                  <a:schemeClr val="accent1"/>
                </a:solidFill>
                <a:latin typeface="Roboto"/>
                <a:ea typeface="Roboto"/>
                <a:cs typeface="Roboto"/>
                <a:sym typeface="Roboto"/>
              </a:endParaRPr>
            </a:p>
          </p:txBody>
        </p:sp>
      </p:grpSp>
      <p:grpSp>
        <p:nvGrpSpPr>
          <p:cNvPr id="47" name="Google Shape;668;p51">
            <a:extLst>
              <a:ext uri="{FF2B5EF4-FFF2-40B4-BE49-F238E27FC236}">
                <a16:creationId xmlns:a16="http://schemas.microsoft.com/office/drawing/2014/main" id="{76449DCD-1466-FBFD-7359-8F09D10783EE}"/>
              </a:ext>
            </a:extLst>
          </p:cNvPr>
          <p:cNvGrpSpPr/>
          <p:nvPr/>
        </p:nvGrpSpPr>
        <p:grpSpPr>
          <a:xfrm>
            <a:off x="9649275" y="1470868"/>
            <a:ext cx="2049549" cy="1953789"/>
            <a:chOff x="7237137" y="1960450"/>
            <a:chExt cx="1537200" cy="1465379"/>
          </a:xfrm>
        </p:grpSpPr>
        <p:sp>
          <p:nvSpPr>
            <p:cNvPr id="48" name="Google Shape;669;p51">
              <a:extLst>
                <a:ext uri="{FF2B5EF4-FFF2-40B4-BE49-F238E27FC236}">
                  <a16:creationId xmlns:a16="http://schemas.microsoft.com/office/drawing/2014/main" id="{5CE47BF0-D688-B903-82FE-F0853209F40F}"/>
                </a:ext>
              </a:extLst>
            </p:cNvPr>
            <p:cNvSpPr/>
            <p:nvPr/>
          </p:nvSpPr>
          <p:spPr>
            <a:xfrm>
              <a:off x="7708593" y="1960450"/>
              <a:ext cx="594300" cy="594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 name="Google Shape;670;p51">
              <a:extLst>
                <a:ext uri="{FF2B5EF4-FFF2-40B4-BE49-F238E27FC236}">
                  <a16:creationId xmlns:a16="http://schemas.microsoft.com/office/drawing/2014/main" id="{6B24E4CE-33AD-CF1D-192B-63AA123C9600}"/>
                </a:ext>
              </a:extLst>
            </p:cNvPr>
            <p:cNvSpPr txBox="1"/>
            <p:nvPr/>
          </p:nvSpPr>
          <p:spPr>
            <a:xfrm>
              <a:off x="7237137" y="2664225"/>
              <a:ext cx="1537200" cy="446400"/>
            </a:xfrm>
            <a:prstGeom prst="rect">
              <a:avLst/>
            </a:prstGeom>
            <a:noFill/>
            <a:ln>
              <a:noFill/>
            </a:ln>
          </p:spPr>
          <p:txBody>
            <a:bodyPr spcFirstLastPara="1" wrap="square" lIns="121900" tIns="121900" rIns="121900" bIns="121900" anchor="b" anchorCtr="0">
              <a:noAutofit/>
            </a:bodyPr>
            <a:lstStyle/>
            <a:p>
              <a:pPr algn="ctr"/>
              <a:r>
                <a:rPr lang="en-US" sz="1300" b="1">
                  <a:solidFill>
                    <a:schemeClr val="accent1"/>
                  </a:solidFill>
                  <a:ea typeface="Roboto"/>
                  <a:sym typeface="Roboto"/>
                </a:rPr>
                <a:t>Short Stay Removal</a:t>
              </a:r>
              <a:endParaRPr lang="en-US"/>
            </a:p>
          </p:txBody>
        </p:sp>
        <p:sp>
          <p:nvSpPr>
            <p:cNvPr id="50" name="Google Shape;671;p51">
              <a:extLst>
                <a:ext uri="{FF2B5EF4-FFF2-40B4-BE49-F238E27FC236}">
                  <a16:creationId xmlns:a16="http://schemas.microsoft.com/office/drawing/2014/main" id="{2C5806F0-E19B-7054-CE57-CD83B9123A00}"/>
                </a:ext>
              </a:extLst>
            </p:cNvPr>
            <p:cNvSpPr txBox="1"/>
            <p:nvPr/>
          </p:nvSpPr>
          <p:spPr>
            <a:xfrm>
              <a:off x="7237137" y="3121029"/>
              <a:ext cx="1537200" cy="3048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900" b="1">
                  <a:solidFill>
                    <a:schemeClr val="dk1"/>
                  </a:solidFill>
                  <a:latin typeface="Calibri"/>
                  <a:ea typeface="Calibri"/>
                  <a:cs typeface="Calibri"/>
                  <a:sym typeface="Calibri"/>
                </a:rPr>
                <a:t>Discard visits below duration threshold</a:t>
              </a:r>
              <a:endParaRPr sz="900" b="1">
                <a:solidFill>
                  <a:schemeClr val="dk1"/>
                </a:solidFill>
                <a:latin typeface="Calibri"/>
                <a:ea typeface="Calibri"/>
                <a:cs typeface="Calibri"/>
                <a:sym typeface="Calibri"/>
              </a:endParaRPr>
            </a:p>
          </p:txBody>
        </p:sp>
        <p:sp>
          <p:nvSpPr>
            <p:cNvPr id="51" name="Google Shape;672;p51">
              <a:extLst>
                <a:ext uri="{FF2B5EF4-FFF2-40B4-BE49-F238E27FC236}">
                  <a16:creationId xmlns:a16="http://schemas.microsoft.com/office/drawing/2014/main" id="{A7E98FBE-7E42-8BCA-1244-7BECE4E2F044}"/>
                </a:ext>
              </a:extLst>
            </p:cNvPr>
            <p:cNvSpPr txBox="1"/>
            <p:nvPr/>
          </p:nvSpPr>
          <p:spPr>
            <a:xfrm>
              <a:off x="7787343"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100" b="1">
                  <a:solidFill>
                    <a:schemeClr val="accent1"/>
                  </a:solidFill>
                  <a:latin typeface="Roboto"/>
                  <a:ea typeface="Roboto"/>
                  <a:cs typeface="Roboto"/>
                  <a:sym typeface="Roboto"/>
                </a:rPr>
                <a:t>5</a:t>
              </a:r>
              <a:endParaRPr sz="1100" b="1">
                <a:solidFill>
                  <a:schemeClr val="accent1"/>
                </a:solidFill>
                <a:latin typeface="Roboto"/>
                <a:ea typeface="Roboto"/>
                <a:cs typeface="Roboto"/>
                <a:sym typeface="Roboto"/>
              </a:endParaRPr>
            </a:p>
          </p:txBody>
        </p:sp>
      </p:grpSp>
      <p:sp>
        <p:nvSpPr>
          <p:cNvPr id="52" name="Google Shape;673;p51">
            <a:extLst>
              <a:ext uri="{FF2B5EF4-FFF2-40B4-BE49-F238E27FC236}">
                <a16:creationId xmlns:a16="http://schemas.microsoft.com/office/drawing/2014/main" id="{55B96ECA-338E-77AC-C2CC-861024FA591E}"/>
              </a:ext>
            </a:extLst>
          </p:cNvPr>
          <p:cNvSpPr/>
          <p:nvPr/>
        </p:nvSpPr>
        <p:spPr>
          <a:xfrm>
            <a:off x="4584183" y="1858883"/>
            <a:ext cx="792300" cy="492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3" name="Google Shape;674;p51">
            <a:extLst>
              <a:ext uri="{FF2B5EF4-FFF2-40B4-BE49-F238E27FC236}">
                <a16:creationId xmlns:a16="http://schemas.microsoft.com/office/drawing/2014/main" id="{22D73136-5BAB-F7D8-90CA-1127AA521E41}"/>
              </a:ext>
            </a:extLst>
          </p:cNvPr>
          <p:cNvGrpSpPr/>
          <p:nvPr/>
        </p:nvGrpSpPr>
        <p:grpSpPr>
          <a:xfrm>
            <a:off x="492900" y="1470868"/>
            <a:ext cx="2104360" cy="1975390"/>
            <a:chOff x="369665" y="1960450"/>
            <a:chExt cx="1578310" cy="1481579"/>
          </a:xfrm>
        </p:grpSpPr>
        <p:sp>
          <p:nvSpPr>
            <p:cNvPr id="54" name="Google Shape;675;p51">
              <a:extLst>
                <a:ext uri="{FF2B5EF4-FFF2-40B4-BE49-F238E27FC236}">
                  <a16:creationId xmlns:a16="http://schemas.microsoft.com/office/drawing/2014/main" id="{50E4EAF5-B964-E6D2-98C3-A293C999096D}"/>
                </a:ext>
              </a:extLst>
            </p:cNvPr>
            <p:cNvSpPr/>
            <p:nvPr/>
          </p:nvSpPr>
          <p:spPr>
            <a:xfrm>
              <a:off x="861672" y="1960450"/>
              <a:ext cx="594300" cy="594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 name="Google Shape;676;p51">
              <a:extLst>
                <a:ext uri="{FF2B5EF4-FFF2-40B4-BE49-F238E27FC236}">
                  <a16:creationId xmlns:a16="http://schemas.microsoft.com/office/drawing/2014/main" id="{352E1171-10BB-7829-139F-D8901E45FFDA}"/>
                </a:ext>
              </a:extLst>
            </p:cNvPr>
            <p:cNvSpPr txBox="1"/>
            <p:nvPr/>
          </p:nvSpPr>
          <p:spPr>
            <a:xfrm>
              <a:off x="940422"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100" b="1">
                  <a:solidFill>
                    <a:schemeClr val="accent1"/>
                  </a:solidFill>
                  <a:latin typeface="Roboto"/>
                  <a:ea typeface="Roboto"/>
                  <a:cs typeface="Roboto"/>
                  <a:sym typeface="Roboto"/>
                </a:rPr>
                <a:t>1</a:t>
              </a:r>
              <a:r>
                <a:rPr lang="en-US" sz="1100" b="1">
                  <a:solidFill>
                    <a:srgbClr val="A7291E"/>
                  </a:solidFill>
                  <a:latin typeface="Roboto"/>
                  <a:ea typeface="Roboto"/>
                  <a:cs typeface="Roboto"/>
                  <a:sym typeface="Roboto"/>
                </a:rPr>
                <a:t>	</a:t>
              </a:r>
              <a:endParaRPr sz="1100" b="1">
                <a:solidFill>
                  <a:srgbClr val="A7291E"/>
                </a:solidFill>
                <a:latin typeface="Roboto"/>
                <a:ea typeface="Roboto"/>
                <a:cs typeface="Roboto"/>
                <a:sym typeface="Roboto"/>
              </a:endParaRPr>
            </a:p>
          </p:txBody>
        </p:sp>
        <p:sp>
          <p:nvSpPr>
            <p:cNvPr id="56" name="Google Shape;677;p51">
              <a:extLst>
                <a:ext uri="{FF2B5EF4-FFF2-40B4-BE49-F238E27FC236}">
                  <a16:creationId xmlns:a16="http://schemas.microsoft.com/office/drawing/2014/main" id="{D4576662-40E1-017C-81FD-812F9F5AD8C7}"/>
                </a:ext>
              </a:extLst>
            </p:cNvPr>
            <p:cNvSpPr txBox="1"/>
            <p:nvPr/>
          </p:nvSpPr>
          <p:spPr>
            <a:xfrm>
              <a:off x="369675" y="2664225"/>
              <a:ext cx="1578300" cy="446400"/>
            </a:xfrm>
            <a:prstGeom prst="rect">
              <a:avLst/>
            </a:prstGeom>
            <a:noFill/>
            <a:ln>
              <a:noFill/>
            </a:ln>
          </p:spPr>
          <p:txBody>
            <a:bodyPr spcFirstLastPara="1" wrap="square" lIns="121900" tIns="121900" rIns="121900" bIns="121900" anchor="b" anchorCtr="0">
              <a:noAutofit/>
            </a:bodyPr>
            <a:lstStyle/>
            <a:p>
              <a:pPr algn="ctr">
                <a:lnSpc>
                  <a:spcPct val="114999"/>
                </a:lnSpc>
              </a:pPr>
              <a:r>
                <a:rPr lang="en-US" sz="1300" b="1">
                  <a:solidFill>
                    <a:schemeClr val="accent1"/>
                  </a:solidFill>
                  <a:latin typeface="Roboto"/>
                  <a:ea typeface="Roboto"/>
                  <a:cs typeface="Roboto"/>
                  <a:sym typeface="Roboto"/>
                </a:rPr>
                <a:t>Position Smoothing</a:t>
              </a:r>
              <a:endParaRPr lang="en-US"/>
            </a:p>
          </p:txBody>
        </p:sp>
        <p:sp>
          <p:nvSpPr>
            <p:cNvPr id="57" name="Google Shape;678;p51">
              <a:extLst>
                <a:ext uri="{FF2B5EF4-FFF2-40B4-BE49-F238E27FC236}">
                  <a16:creationId xmlns:a16="http://schemas.microsoft.com/office/drawing/2014/main" id="{83FC1BBA-F82E-E2B2-DB71-A837BB377C45}"/>
                </a:ext>
              </a:extLst>
            </p:cNvPr>
            <p:cNvSpPr txBox="1"/>
            <p:nvPr/>
          </p:nvSpPr>
          <p:spPr>
            <a:xfrm>
              <a:off x="369665" y="3121029"/>
              <a:ext cx="15783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900" b="1">
                  <a:solidFill>
                    <a:schemeClr val="dk1"/>
                  </a:solidFill>
                  <a:latin typeface="Calibri"/>
                  <a:ea typeface="Calibri"/>
                  <a:cs typeface="Calibri"/>
                  <a:sym typeface="Calibri"/>
                </a:rPr>
                <a:t>Median filter to smooth coordinates and remove outliers</a:t>
              </a:r>
              <a:endParaRPr sz="900" b="1">
                <a:solidFill>
                  <a:schemeClr val="dk1"/>
                </a:solidFill>
                <a:latin typeface="Calibri"/>
                <a:ea typeface="Calibri"/>
                <a:cs typeface="Calibri"/>
                <a:sym typeface="Calibri"/>
              </a:endParaRPr>
            </a:p>
          </p:txBody>
        </p:sp>
      </p:grpSp>
      <p:sp>
        <p:nvSpPr>
          <p:cNvPr id="58" name="Google Shape;679;p51">
            <a:extLst>
              <a:ext uri="{FF2B5EF4-FFF2-40B4-BE49-F238E27FC236}">
                <a16:creationId xmlns:a16="http://schemas.microsoft.com/office/drawing/2014/main" id="{62B376B2-BBFE-E455-258C-C095A3C1B694}"/>
              </a:ext>
            </a:extLst>
          </p:cNvPr>
          <p:cNvSpPr/>
          <p:nvPr/>
        </p:nvSpPr>
        <p:spPr>
          <a:xfrm>
            <a:off x="6912117" y="1858883"/>
            <a:ext cx="792300" cy="492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 name="Google Shape;680;p51">
            <a:extLst>
              <a:ext uri="{FF2B5EF4-FFF2-40B4-BE49-F238E27FC236}">
                <a16:creationId xmlns:a16="http://schemas.microsoft.com/office/drawing/2014/main" id="{0E7D88E5-40FC-5117-4086-A668F3256E87}"/>
              </a:ext>
            </a:extLst>
          </p:cNvPr>
          <p:cNvSpPr/>
          <p:nvPr/>
        </p:nvSpPr>
        <p:spPr>
          <a:xfrm>
            <a:off x="9138617" y="1858883"/>
            <a:ext cx="792300" cy="49200"/>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0" name="Google Shape;681;p51">
            <a:extLst>
              <a:ext uri="{FF2B5EF4-FFF2-40B4-BE49-F238E27FC236}">
                <a16:creationId xmlns:a16="http://schemas.microsoft.com/office/drawing/2014/main" id="{5B489AAC-9CBA-76A1-CBF3-86D353CD6C35}"/>
              </a:ext>
            </a:extLst>
          </p:cNvPr>
          <p:cNvGrpSpPr/>
          <p:nvPr/>
        </p:nvGrpSpPr>
        <p:grpSpPr>
          <a:xfrm>
            <a:off x="5094937" y="1493818"/>
            <a:ext cx="2049549" cy="1443114"/>
            <a:chOff x="3818645" y="1960450"/>
            <a:chExt cx="1537200" cy="1082362"/>
          </a:xfrm>
        </p:grpSpPr>
        <p:sp>
          <p:nvSpPr>
            <p:cNvPr id="61" name="Google Shape;682;p51">
              <a:extLst>
                <a:ext uri="{FF2B5EF4-FFF2-40B4-BE49-F238E27FC236}">
                  <a16:creationId xmlns:a16="http://schemas.microsoft.com/office/drawing/2014/main" id="{B889A6D8-E746-1D59-3774-9EDC5DD17CC7}"/>
                </a:ext>
              </a:extLst>
            </p:cNvPr>
            <p:cNvSpPr/>
            <p:nvPr/>
          </p:nvSpPr>
          <p:spPr>
            <a:xfrm>
              <a:off x="4290102" y="1960450"/>
              <a:ext cx="594300" cy="594300"/>
            </a:xfrm>
            <a:prstGeom prst="ellipse">
              <a:avLst/>
            </a:prstGeom>
            <a:no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83;p51">
              <a:extLst>
                <a:ext uri="{FF2B5EF4-FFF2-40B4-BE49-F238E27FC236}">
                  <a16:creationId xmlns:a16="http://schemas.microsoft.com/office/drawing/2014/main" id="{D713815F-F79B-761F-C2BD-A6771FFC30C3}"/>
                </a:ext>
              </a:extLst>
            </p:cNvPr>
            <p:cNvSpPr txBox="1"/>
            <p:nvPr/>
          </p:nvSpPr>
          <p:spPr>
            <a:xfrm>
              <a:off x="3818645" y="2899412"/>
              <a:ext cx="1537200" cy="143400"/>
            </a:xfrm>
            <a:prstGeom prst="rect">
              <a:avLst/>
            </a:prstGeom>
            <a:noFill/>
            <a:ln>
              <a:noFill/>
            </a:ln>
          </p:spPr>
          <p:txBody>
            <a:bodyPr spcFirstLastPara="1" wrap="square" lIns="121900" tIns="121900" rIns="121900" bIns="121900" anchor="b" anchorCtr="0">
              <a:noAutofit/>
            </a:bodyPr>
            <a:lstStyle/>
            <a:p>
              <a:pPr algn="ctr">
                <a:lnSpc>
                  <a:spcPct val="114999"/>
                </a:lnSpc>
              </a:pPr>
              <a:r>
                <a:rPr lang="en-US" sz="1300" b="1">
                  <a:solidFill>
                    <a:schemeClr val="accent1"/>
                  </a:solidFill>
                  <a:latin typeface="Roboto"/>
                  <a:ea typeface="Roboto"/>
                  <a:cs typeface="Roboto"/>
                  <a:sym typeface="Roboto"/>
                </a:rPr>
                <a:t>User-Defined Filtering</a:t>
              </a:r>
              <a:endParaRPr lang="en-US" b="1">
                <a:latin typeface="Roboto"/>
                <a:cs typeface="Roboto"/>
              </a:endParaRPr>
            </a:p>
          </p:txBody>
        </p:sp>
        <p:sp>
          <p:nvSpPr>
            <p:cNvPr id="63" name="Google Shape;684;p51">
              <a:extLst>
                <a:ext uri="{FF2B5EF4-FFF2-40B4-BE49-F238E27FC236}">
                  <a16:creationId xmlns:a16="http://schemas.microsoft.com/office/drawing/2014/main" id="{3C8E2684-E7A5-32EA-FE47-BBC6158C4032}"/>
                </a:ext>
              </a:extLst>
            </p:cNvPr>
            <p:cNvSpPr txBox="1"/>
            <p:nvPr/>
          </p:nvSpPr>
          <p:spPr>
            <a:xfrm>
              <a:off x="4368852" y="2121624"/>
              <a:ext cx="436800" cy="3210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None/>
              </a:pPr>
              <a:r>
                <a:rPr lang="en-US" sz="1100" b="1">
                  <a:solidFill>
                    <a:schemeClr val="accent1"/>
                  </a:solidFill>
                  <a:latin typeface="Roboto"/>
                  <a:ea typeface="Roboto"/>
                  <a:cs typeface="Roboto"/>
                  <a:sym typeface="Roboto"/>
                </a:rPr>
                <a:t>3</a:t>
              </a:r>
              <a:endParaRPr sz="1100" b="1">
                <a:solidFill>
                  <a:schemeClr val="accent1"/>
                </a:solidFill>
                <a:latin typeface="Roboto"/>
                <a:ea typeface="Roboto"/>
                <a:cs typeface="Roboto"/>
                <a:sym typeface="Roboto"/>
              </a:endParaRPr>
            </a:p>
          </p:txBody>
        </p:sp>
      </p:grpSp>
      <p:sp>
        <p:nvSpPr>
          <p:cNvPr id="512" name="Google Shape;689;p51">
            <a:extLst>
              <a:ext uri="{FF2B5EF4-FFF2-40B4-BE49-F238E27FC236}">
                <a16:creationId xmlns:a16="http://schemas.microsoft.com/office/drawing/2014/main" id="{1F31FF88-DE6C-E997-5ADD-C80D731D64CD}"/>
              </a:ext>
            </a:extLst>
          </p:cNvPr>
          <p:cNvSpPr txBox="1"/>
          <p:nvPr/>
        </p:nvSpPr>
        <p:spPr>
          <a:xfrm>
            <a:off x="5094900" y="2944343"/>
            <a:ext cx="2049600" cy="480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US" sz="900" b="1">
                <a:solidFill>
                  <a:schemeClr val="dk1"/>
                </a:solidFill>
                <a:latin typeface="Calibri"/>
                <a:ea typeface="Calibri"/>
                <a:cs typeface="Calibri"/>
                <a:sym typeface="Calibri"/>
              </a:rPr>
              <a:t>Remove irrelevant or low-impact locations</a:t>
            </a:r>
            <a:endParaRPr sz="900" b="1">
              <a:solidFill>
                <a:srgbClr val="858585"/>
              </a:solidFill>
              <a:latin typeface="Calibri"/>
              <a:ea typeface="Calibri"/>
              <a:cs typeface="Calibri"/>
              <a:sym typeface="Calibri"/>
            </a:endParaRPr>
          </a:p>
          <a:p>
            <a:pPr marL="0" lvl="0" indent="0" algn="ctr" rtl="0">
              <a:lnSpc>
                <a:spcPct val="115000"/>
              </a:lnSpc>
              <a:spcBef>
                <a:spcPts val="1200"/>
              </a:spcBef>
              <a:spcAft>
                <a:spcPts val="2100"/>
              </a:spcAft>
              <a:buNone/>
            </a:pPr>
            <a:endParaRPr sz="900" b="1">
              <a:solidFill>
                <a:schemeClr val="dk1"/>
              </a:solidFill>
              <a:latin typeface="Calibri"/>
              <a:ea typeface="Calibri"/>
              <a:cs typeface="Calibri"/>
              <a:sym typeface="Calibri"/>
            </a:endParaRPr>
          </a:p>
        </p:txBody>
      </p:sp>
      <p:sp>
        <p:nvSpPr>
          <p:cNvPr id="513" name="Google Shape;690;p51">
            <a:extLst>
              <a:ext uri="{FF2B5EF4-FFF2-40B4-BE49-F238E27FC236}">
                <a16:creationId xmlns:a16="http://schemas.microsoft.com/office/drawing/2014/main" id="{6427C297-5903-A2A7-E016-F6078F84A5E3}"/>
              </a:ext>
            </a:extLst>
          </p:cNvPr>
          <p:cNvSpPr txBox="1"/>
          <p:nvPr/>
        </p:nvSpPr>
        <p:spPr>
          <a:xfrm>
            <a:off x="6895100" y="3101550"/>
            <a:ext cx="3000000" cy="323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2100"/>
              </a:spcAft>
              <a:buNone/>
            </a:pPr>
            <a:r>
              <a:rPr lang="en-US" sz="900" b="1">
                <a:solidFill>
                  <a:schemeClr val="dk1"/>
                </a:solidFill>
                <a:latin typeface="Calibri"/>
                <a:ea typeface="Calibri"/>
                <a:cs typeface="Calibri"/>
                <a:sym typeface="Calibri"/>
              </a:rPr>
              <a:t>Remove repeated location entries</a:t>
            </a:r>
            <a:endParaRPr sz="900"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679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Titre 2">
            <a:extLst>
              <a:ext uri="{FF2B5EF4-FFF2-40B4-BE49-F238E27FC236}">
                <a16:creationId xmlns:a16="http://schemas.microsoft.com/office/drawing/2014/main" id="{A9FB7CEB-DAAC-E71B-B43B-57BFB7B187B1}"/>
              </a:ext>
            </a:extLst>
          </p:cNvPr>
          <p:cNvSpPr>
            <a:spLocks noGrp="1"/>
          </p:cNvSpPr>
          <p:nvPr>
            <p:ph type="title"/>
          </p:nvPr>
        </p:nvSpPr>
        <p:spPr/>
        <p:txBody>
          <a:bodyPr/>
          <a:lstStyle/>
          <a:p>
            <a:endParaRPr lang="fr-FR"/>
          </a:p>
        </p:txBody>
      </p:sp>
      <p:sp>
        <p:nvSpPr>
          <p:cNvPr id="605" name="Google Shape;605;p43"/>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55</a:t>
            </a:fld>
            <a:endParaRPr/>
          </a:p>
        </p:txBody>
      </p:sp>
      <p:grpSp>
        <p:nvGrpSpPr>
          <p:cNvPr id="608" name="Google Shape;608;p43"/>
          <p:cNvGrpSpPr/>
          <p:nvPr/>
        </p:nvGrpSpPr>
        <p:grpSpPr>
          <a:xfrm>
            <a:off x="2788694" y="5034404"/>
            <a:ext cx="7187292" cy="949104"/>
            <a:chOff x="0" y="-1"/>
            <a:chExt cx="7187292" cy="949104"/>
          </a:xfrm>
        </p:grpSpPr>
        <p:sp>
          <p:nvSpPr>
            <p:cNvPr id="609" name="Google Shape;609;p43"/>
            <p:cNvSpPr/>
            <p:nvPr/>
          </p:nvSpPr>
          <p:spPr>
            <a:xfrm>
              <a:off x="0" y="-1"/>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10" name="Google Shape;610;p43"/>
            <p:cNvSpPr txBox="1"/>
            <p:nvPr/>
          </p:nvSpPr>
          <p:spPr>
            <a:xfrm>
              <a:off x="756224" y="15901"/>
              <a:ext cx="5674800" cy="923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Raw GPS Trajectory</a:t>
              </a:r>
              <a:endParaRPr/>
            </a:p>
          </p:txBody>
        </p:sp>
      </p:grpSp>
      <p:sp>
        <p:nvSpPr>
          <p:cNvPr id="611" name="Google Shape;611;p43"/>
          <p:cNvSpPr/>
          <p:nvPr/>
        </p:nvSpPr>
        <p:spPr>
          <a:xfrm>
            <a:off x="3122839" y="3203123"/>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12" name="Google Shape;612;p43"/>
          <p:cNvSpPr txBox="1"/>
          <p:nvPr/>
        </p:nvSpPr>
        <p:spPr>
          <a:xfrm>
            <a:off x="981889" y="3493001"/>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2</a:t>
            </a:r>
            <a:r>
              <a:rPr lang="en-US" sz="1800" b="0" i="0" u="none" strike="noStrike" cap="none">
                <a:solidFill>
                  <a:srgbClr val="000000"/>
                </a:solidFill>
                <a:latin typeface="Calibri"/>
                <a:ea typeface="Calibri"/>
                <a:cs typeface="Calibri"/>
                <a:sym typeface="Calibri"/>
              </a:rPr>
              <a:t>: </a:t>
            </a:r>
            <a:endParaRPr/>
          </a:p>
        </p:txBody>
      </p:sp>
      <p:sp>
        <p:nvSpPr>
          <p:cNvPr id="613" name="Google Shape;613;p43"/>
          <p:cNvSpPr txBox="1"/>
          <p:nvPr/>
        </p:nvSpPr>
        <p:spPr>
          <a:xfrm>
            <a:off x="981890" y="5570785"/>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1</a:t>
            </a:r>
            <a:r>
              <a:rPr lang="en-US" sz="1800" b="0" i="0" u="none" strike="noStrike" cap="none">
                <a:solidFill>
                  <a:srgbClr val="000000"/>
                </a:solidFill>
                <a:latin typeface="Calibri"/>
                <a:ea typeface="Calibri"/>
                <a:cs typeface="Calibri"/>
                <a:sym typeface="Calibri"/>
              </a:rPr>
              <a:t>: </a:t>
            </a:r>
            <a:endParaRPr/>
          </a:p>
        </p:txBody>
      </p:sp>
      <p:sp>
        <p:nvSpPr>
          <p:cNvPr id="614" name="Google Shape;614;p43"/>
          <p:cNvSpPr/>
          <p:nvPr/>
        </p:nvSpPr>
        <p:spPr>
          <a:xfrm>
            <a:off x="3217214" y="5113740"/>
            <a:ext cx="5881032" cy="587905"/>
          </a:xfrm>
          <a:custGeom>
            <a:avLst/>
            <a:gdLst/>
            <a:ahLst/>
            <a:cxnLst/>
            <a:rect l="l" t="t" r="r" b="b"/>
            <a:pathLst>
              <a:path w="21600" h="21533" extrusionOk="0">
                <a:moveTo>
                  <a:pt x="0" y="20333"/>
                </a:moveTo>
                <a:cubicBezTo>
                  <a:pt x="156" y="19935"/>
                  <a:pt x="319" y="19769"/>
                  <a:pt x="467" y="19137"/>
                </a:cubicBezTo>
                <a:cubicBezTo>
                  <a:pt x="557" y="18754"/>
                  <a:pt x="620" y="17896"/>
                  <a:pt x="701" y="17343"/>
                </a:cubicBezTo>
                <a:cubicBezTo>
                  <a:pt x="795" y="16698"/>
                  <a:pt x="899" y="16211"/>
                  <a:pt x="992" y="15549"/>
                </a:cubicBezTo>
                <a:cubicBezTo>
                  <a:pt x="1152" y="14414"/>
                  <a:pt x="1298" y="13067"/>
                  <a:pt x="1459" y="11961"/>
                </a:cubicBezTo>
                <a:cubicBezTo>
                  <a:pt x="1518" y="11562"/>
                  <a:pt x="1580" y="11214"/>
                  <a:pt x="1635" y="10765"/>
                </a:cubicBezTo>
                <a:cubicBezTo>
                  <a:pt x="1678" y="10413"/>
                  <a:pt x="1706" y="9881"/>
                  <a:pt x="1751" y="9569"/>
                </a:cubicBezTo>
                <a:cubicBezTo>
                  <a:pt x="1824" y="9074"/>
                  <a:pt x="1909" y="8815"/>
                  <a:pt x="1985" y="8373"/>
                </a:cubicBezTo>
                <a:cubicBezTo>
                  <a:pt x="2302" y="6518"/>
                  <a:pt x="2014" y="7675"/>
                  <a:pt x="2335" y="6579"/>
                </a:cubicBezTo>
                <a:cubicBezTo>
                  <a:pt x="2468" y="5214"/>
                  <a:pt x="2500" y="4773"/>
                  <a:pt x="2685" y="3588"/>
                </a:cubicBezTo>
                <a:cubicBezTo>
                  <a:pt x="2759" y="3116"/>
                  <a:pt x="2841" y="2791"/>
                  <a:pt x="2919" y="2392"/>
                </a:cubicBezTo>
                <a:cubicBezTo>
                  <a:pt x="3055" y="2592"/>
                  <a:pt x="3206" y="2322"/>
                  <a:pt x="3328" y="2990"/>
                </a:cubicBezTo>
                <a:cubicBezTo>
                  <a:pt x="3473" y="3792"/>
                  <a:pt x="3540" y="5640"/>
                  <a:pt x="3678" y="6579"/>
                </a:cubicBezTo>
                <a:cubicBezTo>
                  <a:pt x="3736" y="6977"/>
                  <a:pt x="3801" y="7297"/>
                  <a:pt x="3853" y="7775"/>
                </a:cubicBezTo>
                <a:cubicBezTo>
                  <a:pt x="4453" y="13236"/>
                  <a:pt x="3981" y="9844"/>
                  <a:pt x="4378" y="12559"/>
                </a:cubicBezTo>
                <a:cubicBezTo>
                  <a:pt x="4417" y="13356"/>
                  <a:pt x="4445" y="14226"/>
                  <a:pt x="4495" y="14951"/>
                </a:cubicBezTo>
                <a:cubicBezTo>
                  <a:pt x="4543" y="15639"/>
                  <a:pt x="4624" y="16041"/>
                  <a:pt x="4670" y="16745"/>
                </a:cubicBezTo>
                <a:cubicBezTo>
                  <a:pt x="4848" y="19479"/>
                  <a:pt x="4570" y="17998"/>
                  <a:pt x="4904" y="19137"/>
                </a:cubicBezTo>
                <a:cubicBezTo>
                  <a:pt x="5157" y="18938"/>
                  <a:pt x="5412" y="18966"/>
                  <a:pt x="5663" y="18539"/>
                </a:cubicBezTo>
                <a:cubicBezTo>
                  <a:pt x="6217" y="17593"/>
                  <a:pt x="6373" y="16254"/>
                  <a:pt x="6889" y="14353"/>
                </a:cubicBezTo>
                <a:cubicBezTo>
                  <a:pt x="7178" y="13285"/>
                  <a:pt x="7489" y="12772"/>
                  <a:pt x="7764" y="11363"/>
                </a:cubicBezTo>
                <a:cubicBezTo>
                  <a:pt x="8403" y="8091"/>
                  <a:pt x="8142" y="9077"/>
                  <a:pt x="8523" y="7775"/>
                </a:cubicBezTo>
                <a:cubicBezTo>
                  <a:pt x="8601" y="7177"/>
                  <a:pt x="8672" y="6475"/>
                  <a:pt x="8757" y="5980"/>
                </a:cubicBezTo>
                <a:cubicBezTo>
                  <a:pt x="9000" y="4559"/>
                  <a:pt x="9347" y="5769"/>
                  <a:pt x="9574" y="5980"/>
                </a:cubicBezTo>
                <a:cubicBezTo>
                  <a:pt x="9632" y="6180"/>
                  <a:pt x="9694" y="6297"/>
                  <a:pt x="9749" y="6579"/>
                </a:cubicBezTo>
                <a:cubicBezTo>
                  <a:pt x="9973" y="7724"/>
                  <a:pt x="10182" y="10411"/>
                  <a:pt x="10333" y="11961"/>
                </a:cubicBezTo>
                <a:lnTo>
                  <a:pt x="10508" y="13755"/>
                </a:lnTo>
                <a:cubicBezTo>
                  <a:pt x="10528" y="14353"/>
                  <a:pt x="10550" y="14943"/>
                  <a:pt x="10566" y="15549"/>
                </a:cubicBezTo>
                <a:cubicBezTo>
                  <a:pt x="10589" y="16339"/>
                  <a:pt x="10553" y="17574"/>
                  <a:pt x="10625" y="17941"/>
                </a:cubicBezTo>
                <a:cubicBezTo>
                  <a:pt x="10688" y="18263"/>
                  <a:pt x="10742" y="17144"/>
                  <a:pt x="10800" y="16745"/>
                </a:cubicBezTo>
                <a:cubicBezTo>
                  <a:pt x="10742" y="16346"/>
                  <a:pt x="10695" y="15549"/>
                  <a:pt x="10625" y="15549"/>
                </a:cubicBezTo>
                <a:cubicBezTo>
                  <a:pt x="10538" y="15549"/>
                  <a:pt x="10474" y="16463"/>
                  <a:pt x="10391" y="16745"/>
                </a:cubicBezTo>
                <a:cubicBezTo>
                  <a:pt x="10297" y="17066"/>
                  <a:pt x="10196" y="17114"/>
                  <a:pt x="10099" y="17343"/>
                </a:cubicBezTo>
                <a:cubicBezTo>
                  <a:pt x="9017" y="19902"/>
                  <a:pt x="9998" y="17555"/>
                  <a:pt x="9457" y="19137"/>
                </a:cubicBezTo>
                <a:cubicBezTo>
                  <a:pt x="9174" y="19966"/>
                  <a:pt x="9245" y="19594"/>
                  <a:pt x="8932" y="20333"/>
                </a:cubicBezTo>
                <a:cubicBezTo>
                  <a:pt x="8776" y="20703"/>
                  <a:pt x="8305" y="21595"/>
                  <a:pt x="8465" y="21529"/>
                </a:cubicBezTo>
                <a:lnTo>
                  <a:pt x="9924" y="20931"/>
                </a:lnTo>
                <a:lnTo>
                  <a:pt x="11968" y="17343"/>
                </a:lnTo>
                <a:lnTo>
                  <a:pt x="12902" y="15549"/>
                </a:lnTo>
                <a:cubicBezTo>
                  <a:pt x="13154" y="15103"/>
                  <a:pt x="13409" y="14822"/>
                  <a:pt x="13661" y="14353"/>
                </a:cubicBezTo>
                <a:cubicBezTo>
                  <a:pt x="14724" y="12372"/>
                  <a:pt x="13603" y="13654"/>
                  <a:pt x="14886" y="12559"/>
                </a:cubicBezTo>
                <a:cubicBezTo>
                  <a:pt x="14828" y="12359"/>
                  <a:pt x="14771" y="12134"/>
                  <a:pt x="14711" y="11961"/>
                </a:cubicBezTo>
                <a:cubicBezTo>
                  <a:pt x="14634" y="11735"/>
                  <a:pt x="14553" y="11651"/>
                  <a:pt x="14478" y="11363"/>
                </a:cubicBezTo>
                <a:cubicBezTo>
                  <a:pt x="14180" y="10220"/>
                  <a:pt x="14318" y="10359"/>
                  <a:pt x="14069" y="8971"/>
                </a:cubicBezTo>
                <a:cubicBezTo>
                  <a:pt x="13916" y="8117"/>
                  <a:pt x="13758" y="7376"/>
                  <a:pt x="13602" y="6579"/>
                </a:cubicBezTo>
                <a:cubicBezTo>
                  <a:pt x="13314" y="5100"/>
                  <a:pt x="13451" y="5664"/>
                  <a:pt x="13194" y="4784"/>
                </a:cubicBezTo>
                <a:cubicBezTo>
                  <a:pt x="12668" y="4984"/>
                  <a:pt x="12140" y="5977"/>
                  <a:pt x="11617" y="5382"/>
                </a:cubicBezTo>
                <a:cubicBezTo>
                  <a:pt x="11434" y="5174"/>
                  <a:pt x="11965" y="4098"/>
                  <a:pt x="12143" y="3588"/>
                </a:cubicBezTo>
                <a:cubicBezTo>
                  <a:pt x="12452" y="2702"/>
                  <a:pt x="12758" y="1553"/>
                  <a:pt x="13077" y="1196"/>
                </a:cubicBezTo>
                <a:cubicBezTo>
                  <a:pt x="13832" y="352"/>
                  <a:pt x="15354" y="0"/>
                  <a:pt x="15354" y="0"/>
                </a:cubicBezTo>
                <a:cubicBezTo>
                  <a:pt x="15603" y="61"/>
                  <a:pt x="17627" y="-5"/>
                  <a:pt x="18448" y="1196"/>
                </a:cubicBezTo>
                <a:cubicBezTo>
                  <a:pt x="18508" y="1285"/>
                  <a:pt x="18564" y="1595"/>
                  <a:pt x="18623" y="1794"/>
                </a:cubicBezTo>
                <a:cubicBezTo>
                  <a:pt x="18603" y="5382"/>
                  <a:pt x="18596" y="8980"/>
                  <a:pt x="18564" y="12559"/>
                </a:cubicBezTo>
                <a:cubicBezTo>
                  <a:pt x="18557" y="13377"/>
                  <a:pt x="18522" y="14145"/>
                  <a:pt x="18506" y="14951"/>
                </a:cubicBezTo>
                <a:cubicBezTo>
                  <a:pt x="18483" y="16140"/>
                  <a:pt x="18467" y="17343"/>
                  <a:pt x="18448" y="18539"/>
                </a:cubicBezTo>
                <a:cubicBezTo>
                  <a:pt x="18525" y="18938"/>
                  <a:pt x="18598" y="19479"/>
                  <a:pt x="18681" y="19735"/>
                </a:cubicBezTo>
                <a:cubicBezTo>
                  <a:pt x="19088" y="20985"/>
                  <a:pt x="19487" y="20022"/>
                  <a:pt x="19907" y="19735"/>
                </a:cubicBezTo>
                <a:cubicBezTo>
                  <a:pt x="19965" y="19336"/>
                  <a:pt x="20030" y="19017"/>
                  <a:pt x="20082" y="18539"/>
                </a:cubicBezTo>
                <a:cubicBezTo>
                  <a:pt x="20682" y="13077"/>
                  <a:pt x="20210" y="16470"/>
                  <a:pt x="20608" y="13755"/>
                </a:cubicBezTo>
                <a:cubicBezTo>
                  <a:pt x="20646" y="13157"/>
                  <a:pt x="20679" y="12513"/>
                  <a:pt x="20724" y="11961"/>
                </a:cubicBezTo>
                <a:cubicBezTo>
                  <a:pt x="21008" y="8475"/>
                  <a:pt x="20977" y="10167"/>
                  <a:pt x="21600" y="10167"/>
                </a:cubicBezTo>
              </a:path>
            </a:pathLst>
          </a:custGeom>
          <a:no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15" name="Google Shape;615;p43" descr="Image 17"/>
          <p:cNvPicPr preferRelativeResize="0"/>
          <p:nvPr/>
        </p:nvPicPr>
        <p:blipFill rotWithShape="1">
          <a:blip r:embed="rId3">
            <a:alphaModFix/>
          </a:blip>
          <a:srcRect/>
          <a:stretch/>
        </p:blipFill>
        <p:spPr>
          <a:xfrm>
            <a:off x="9194896" y="4942716"/>
            <a:ext cx="758948" cy="758948"/>
          </a:xfrm>
          <a:prstGeom prst="rect">
            <a:avLst/>
          </a:prstGeom>
          <a:noFill/>
          <a:ln>
            <a:noFill/>
          </a:ln>
        </p:spPr>
      </p:pic>
      <p:cxnSp>
        <p:nvCxnSpPr>
          <p:cNvPr id="616" name="Google Shape;616;p43"/>
          <p:cNvCxnSpPr/>
          <p:nvPr/>
        </p:nvCxnSpPr>
        <p:spPr>
          <a:xfrm rot="10800000" flipH="1">
            <a:off x="3662262" y="3677557"/>
            <a:ext cx="900" cy="1730100"/>
          </a:xfrm>
          <a:prstGeom prst="straightConnector1">
            <a:avLst/>
          </a:prstGeom>
          <a:noFill/>
          <a:ln w="19050" cap="flat" cmpd="sng">
            <a:solidFill>
              <a:schemeClr val="accent1"/>
            </a:solidFill>
            <a:prstDash val="dash"/>
            <a:round/>
            <a:headEnd type="none" w="sm" len="sm"/>
            <a:tailEnd type="none" w="sm" len="sm"/>
          </a:ln>
        </p:spPr>
      </p:cxnSp>
      <p:cxnSp>
        <p:nvCxnSpPr>
          <p:cNvPr id="617" name="Google Shape;617;p43"/>
          <p:cNvCxnSpPr/>
          <p:nvPr/>
        </p:nvCxnSpPr>
        <p:spPr>
          <a:xfrm rot="10800000">
            <a:off x="4595884"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18" name="Google Shape;618;p43"/>
          <p:cNvCxnSpPr/>
          <p:nvPr/>
        </p:nvCxnSpPr>
        <p:spPr>
          <a:xfrm rot="10800000">
            <a:off x="6096000"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19" name="Google Shape;619;p43"/>
          <p:cNvCxnSpPr/>
          <p:nvPr/>
        </p:nvCxnSpPr>
        <p:spPr>
          <a:xfrm rot="10800000">
            <a:off x="8242599"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20" name="Google Shape;620;p43"/>
          <p:cNvCxnSpPr/>
          <p:nvPr/>
        </p:nvCxnSpPr>
        <p:spPr>
          <a:xfrm rot="10800000">
            <a:off x="9098220" y="3657756"/>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21" name="Google Shape;621;p43"/>
          <p:cNvCxnSpPr/>
          <p:nvPr/>
        </p:nvCxnSpPr>
        <p:spPr>
          <a:xfrm rot="10800000">
            <a:off x="7344527" y="3363841"/>
            <a:ext cx="0" cy="1749900"/>
          </a:xfrm>
          <a:prstGeom prst="straightConnector1">
            <a:avLst/>
          </a:prstGeom>
          <a:noFill/>
          <a:ln w="19050" cap="flat" cmpd="sng">
            <a:solidFill>
              <a:schemeClr val="accent1"/>
            </a:solidFill>
            <a:prstDash val="dash"/>
            <a:round/>
            <a:headEnd type="none" w="sm" len="sm"/>
            <a:tailEnd type="none" w="sm" len="sm"/>
          </a:ln>
        </p:spPr>
      </p:cxnSp>
      <p:sp>
        <p:nvSpPr>
          <p:cNvPr id="622" name="Google Shape;622;p43"/>
          <p:cNvSpPr/>
          <p:nvPr/>
        </p:nvSpPr>
        <p:spPr>
          <a:xfrm>
            <a:off x="3508271" y="3363790"/>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3" name="Google Shape;623;p43"/>
          <p:cNvSpPr/>
          <p:nvPr/>
        </p:nvSpPr>
        <p:spPr>
          <a:xfrm>
            <a:off x="4435104" y="3512511"/>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624;p43"/>
          <p:cNvSpPr/>
          <p:nvPr/>
        </p:nvSpPr>
        <p:spPr>
          <a:xfrm>
            <a:off x="5931539" y="3496847"/>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5" name="Google Shape;625;p43"/>
          <p:cNvSpPr/>
          <p:nvPr/>
        </p:nvSpPr>
        <p:spPr>
          <a:xfrm>
            <a:off x="7180067" y="310253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6" name="Google Shape;626;p43"/>
          <p:cNvSpPr/>
          <p:nvPr/>
        </p:nvSpPr>
        <p:spPr>
          <a:xfrm>
            <a:off x="8078138" y="353202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7" name="Google Shape;627;p43"/>
          <p:cNvSpPr/>
          <p:nvPr/>
        </p:nvSpPr>
        <p:spPr>
          <a:xfrm>
            <a:off x="8933760" y="3277098"/>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8" name="Google Shape;628;p43"/>
          <p:cNvSpPr txBox="1"/>
          <p:nvPr/>
        </p:nvSpPr>
        <p:spPr>
          <a:xfrm>
            <a:off x="7390247" y="3822608"/>
            <a:ext cx="1441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Significant POI</a:t>
            </a:r>
            <a:endParaRPr/>
          </a:p>
        </p:txBody>
      </p:sp>
      <p:cxnSp>
        <p:nvCxnSpPr>
          <p:cNvPr id="629" name="Google Shape;629;p43"/>
          <p:cNvCxnSpPr/>
          <p:nvPr/>
        </p:nvCxnSpPr>
        <p:spPr>
          <a:xfrm>
            <a:off x="3842834" y="3532022"/>
            <a:ext cx="592200" cy="145500"/>
          </a:xfrm>
          <a:prstGeom prst="straightConnector1">
            <a:avLst/>
          </a:prstGeom>
          <a:noFill/>
          <a:ln w="9525" cap="flat" cmpd="sng">
            <a:solidFill>
              <a:srgbClr val="3F6EC3"/>
            </a:solidFill>
            <a:prstDash val="solid"/>
            <a:round/>
            <a:headEnd type="triangle" w="med" len="med"/>
            <a:tailEnd type="none" w="sm" len="sm"/>
          </a:ln>
        </p:spPr>
      </p:cxnSp>
      <p:cxnSp>
        <p:nvCxnSpPr>
          <p:cNvPr id="630" name="Google Shape;630;p43"/>
          <p:cNvCxnSpPr/>
          <p:nvPr/>
        </p:nvCxnSpPr>
        <p:spPr>
          <a:xfrm>
            <a:off x="4806979" y="3646882"/>
            <a:ext cx="1124700" cy="15000"/>
          </a:xfrm>
          <a:prstGeom prst="straightConnector1">
            <a:avLst/>
          </a:prstGeom>
          <a:noFill/>
          <a:ln w="9525" cap="flat" cmpd="sng">
            <a:solidFill>
              <a:srgbClr val="3F6EC3"/>
            </a:solidFill>
            <a:prstDash val="solid"/>
            <a:round/>
            <a:headEnd type="none" w="sm" len="sm"/>
            <a:tailEnd type="triangle" w="med" len="med"/>
          </a:ln>
        </p:spPr>
      </p:cxnSp>
      <p:cxnSp>
        <p:nvCxnSpPr>
          <p:cNvPr id="631" name="Google Shape;631;p43"/>
          <p:cNvCxnSpPr>
            <a:stCxn id="624" idx="0"/>
            <a:endCxn id="625" idx="0"/>
          </p:cNvCxnSpPr>
          <p:nvPr/>
        </p:nvCxnSpPr>
        <p:spPr>
          <a:xfrm rot="10800000" flipH="1">
            <a:off x="6095939" y="3102647"/>
            <a:ext cx="1248600" cy="394200"/>
          </a:xfrm>
          <a:prstGeom prst="straightConnector1">
            <a:avLst/>
          </a:prstGeom>
          <a:noFill/>
          <a:ln w="9525" cap="flat" cmpd="sng">
            <a:solidFill>
              <a:srgbClr val="3F6EC3"/>
            </a:solidFill>
            <a:prstDash val="solid"/>
            <a:round/>
            <a:headEnd type="none" w="sm" len="sm"/>
            <a:tailEnd type="triangle" w="med" len="med"/>
          </a:ln>
        </p:spPr>
      </p:cxnSp>
      <p:cxnSp>
        <p:nvCxnSpPr>
          <p:cNvPr id="632" name="Google Shape;632;p43"/>
          <p:cNvCxnSpPr>
            <a:stCxn id="625" idx="0"/>
            <a:endCxn id="626" idx="0"/>
          </p:cNvCxnSpPr>
          <p:nvPr/>
        </p:nvCxnSpPr>
        <p:spPr>
          <a:xfrm>
            <a:off x="7344467" y="3102532"/>
            <a:ext cx="898200" cy="429600"/>
          </a:xfrm>
          <a:prstGeom prst="straightConnector1">
            <a:avLst/>
          </a:prstGeom>
          <a:noFill/>
          <a:ln w="9525" cap="flat" cmpd="sng">
            <a:solidFill>
              <a:srgbClr val="3F6EC3"/>
            </a:solidFill>
            <a:prstDash val="solid"/>
            <a:round/>
            <a:headEnd type="none" w="sm" len="sm"/>
            <a:tailEnd type="triangle" w="med" len="med"/>
          </a:ln>
        </p:spPr>
      </p:cxnSp>
      <p:cxnSp>
        <p:nvCxnSpPr>
          <p:cNvPr id="633" name="Google Shape;633;p43"/>
          <p:cNvCxnSpPr>
            <a:stCxn id="626" idx="0"/>
            <a:endCxn id="627" idx="0"/>
          </p:cNvCxnSpPr>
          <p:nvPr/>
        </p:nvCxnSpPr>
        <p:spPr>
          <a:xfrm rot="10800000" flipH="1">
            <a:off x="8242538" y="3277022"/>
            <a:ext cx="855600" cy="255000"/>
          </a:xfrm>
          <a:prstGeom prst="straightConnector1">
            <a:avLst/>
          </a:prstGeom>
          <a:noFill/>
          <a:ln w="9525" cap="flat" cmpd="sng">
            <a:solidFill>
              <a:srgbClr val="3F6EC3"/>
            </a:solidFill>
            <a:prstDash val="solid"/>
            <a:round/>
            <a:headEnd type="none" w="sm" len="sm"/>
            <a:tailEnd type="triangle" w="med" len="med"/>
          </a:ln>
        </p:spPr>
      </p:cxnSp>
      <p:pic>
        <p:nvPicPr>
          <p:cNvPr id="634" name="Google Shape;634;p43" descr="Image 75"/>
          <p:cNvPicPr preferRelativeResize="0"/>
          <p:nvPr/>
        </p:nvPicPr>
        <p:blipFill rotWithShape="1">
          <a:blip r:embed="rId3">
            <a:alphaModFix/>
          </a:blip>
          <a:srcRect/>
          <a:stretch/>
        </p:blipFill>
        <p:spPr>
          <a:xfrm>
            <a:off x="9530136" y="3102948"/>
            <a:ext cx="758948" cy="758948"/>
          </a:xfrm>
          <a:prstGeom prst="rect">
            <a:avLst/>
          </a:prstGeom>
          <a:noFill/>
          <a:ln>
            <a:noFill/>
          </a:ln>
        </p:spPr>
      </p:pic>
      <p:cxnSp>
        <p:nvCxnSpPr>
          <p:cNvPr id="638" name="Google Shape;638;p43"/>
          <p:cNvCxnSpPr/>
          <p:nvPr/>
        </p:nvCxnSpPr>
        <p:spPr>
          <a:xfrm>
            <a:off x="2398044" y="4554204"/>
            <a:ext cx="1264200" cy="17700"/>
          </a:xfrm>
          <a:prstGeom prst="straightConnector1">
            <a:avLst/>
          </a:prstGeom>
          <a:noFill/>
          <a:ln w="9525" cap="flat" cmpd="sng">
            <a:solidFill>
              <a:srgbClr val="3F6EC3"/>
            </a:solidFill>
            <a:prstDash val="solid"/>
            <a:round/>
            <a:headEnd type="triangle" w="med" len="med"/>
            <a:tailEnd type="triangle" w="med" len="med"/>
          </a:ln>
        </p:spPr>
      </p:cxnSp>
      <p:sp>
        <p:nvSpPr>
          <p:cNvPr id="639" name="Google Shape;639;p43"/>
          <p:cNvSpPr txBox="1"/>
          <p:nvPr/>
        </p:nvSpPr>
        <p:spPr>
          <a:xfrm>
            <a:off x="282468" y="4415704"/>
            <a:ext cx="2025600" cy="276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200"/>
              <a:buFont typeface="Calibri"/>
              <a:buNone/>
            </a:pPr>
            <a:r>
              <a:rPr lang="en-US" sz="1200" b="0" i="1" u="none" strike="noStrike" cap="none">
                <a:solidFill>
                  <a:srgbClr val="C00000"/>
                </a:solidFill>
                <a:latin typeface="Calibri"/>
                <a:ea typeface="Calibri"/>
                <a:cs typeface="Calibri"/>
                <a:sym typeface="Calibri"/>
              </a:rPr>
              <a:t>After data preprocessing phase</a:t>
            </a:r>
            <a:endParaRPr/>
          </a:p>
        </p:txBody>
      </p:sp>
      <p:sp>
        <p:nvSpPr>
          <p:cNvPr id="2" name="Titre 3">
            <a:extLst>
              <a:ext uri="{FF2B5EF4-FFF2-40B4-BE49-F238E27FC236}">
                <a16:creationId xmlns:a16="http://schemas.microsoft.com/office/drawing/2014/main" id="{9CA1D2F3-6330-C868-86C1-3AE18A0B5A1B}"/>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lnSpc>
                <a:spcPct val="115000"/>
              </a:lnSpc>
              <a:spcBef>
                <a:spcPts val="400"/>
              </a:spcBef>
              <a:defRPr/>
            </a:pPr>
            <a:r>
              <a:rPr lang="fr-FR" sz="2200" b="1"/>
              <a:t>Our </a:t>
            </a:r>
            <a:r>
              <a:rPr lang="fr-FR" sz="2200" b="1" err="1"/>
              <a:t>approach</a:t>
            </a:r>
            <a:r>
              <a:rPr lang="fr-FR" sz="2200" b="1"/>
              <a:t>: </a:t>
            </a:r>
            <a:r>
              <a:rPr lang="fr-FR" sz="2200"/>
              <a:t>2-Mobility </a:t>
            </a:r>
            <a:r>
              <a:rPr lang="en-US" sz="2000"/>
              <a:t>Graph Forming</a:t>
            </a:r>
            <a:endParaRPr lang="fr-FR"/>
          </a:p>
        </p:txBody>
      </p:sp>
    </p:spTree>
    <p:extLst>
      <p:ext uri="{BB962C8B-B14F-4D97-AF65-F5344CB8AC3E}">
        <p14:creationId xmlns:p14="http://schemas.microsoft.com/office/powerpoint/2010/main" val="1101002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3" name="Titre 2">
            <a:extLst>
              <a:ext uri="{FF2B5EF4-FFF2-40B4-BE49-F238E27FC236}">
                <a16:creationId xmlns:a16="http://schemas.microsoft.com/office/drawing/2014/main" id="{77B31071-7BE8-C9C3-720E-9CBF21B1BD4F}"/>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sp>
        <p:nvSpPr>
          <p:cNvPr id="644" name="Google Shape;644;p44"/>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56</a:t>
            </a:fld>
            <a:endParaRPr/>
          </a:p>
        </p:txBody>
      </p:sp>
      <mc:AlternateContent xmlns:mc="http://schemas.openxmlformats.org/markup-compatibility/2006" xmlns:a14="http://schemas.microsoft.com/office/drawing/2010/main">
        <mc:Choice Requires="a14">
          <p:sp>
            <p:nvSpPr>
              <p:cNvPr id="647" name="Google Shape;647;p44"/>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dirty="0">
                    <a:solidFill>
                      <a:srgbClr val="000000"/>
                    </a:solidFill>
                    <a:latin typeface="Calibri"/>
                    <a:ea typeface="Calibri"/>
                    <a:cs typeface="Calibri"/>
                    <a:sym typeface="Calibri"/>
                  </a:rPr>
                  <a:t>Mobility</a:t>
                </a:r>
                <a:r>
                  <a:rPr lang="en-US" sz="2300" b="1" i="0" strike="noStrike" cap="none" dirty="0">
                    <a:solidFill>
                      <a:srgbClr val="000000"/>
                    </a:solidFill>
                    <a:latin typeface="Calibri"/>
                    <a:ea typeface="Calibri"/>
                    <a:cs typeface="Calibri"/>
                    <a:sym typeface="Calibri"/>
                  </a:rPr>
                  <a:t> </a:t>
                </a:r>
                <a:r>
                  <a:rPr lang="en-US" sz="2300" b="0" i="0" u="none" strike="noStrike" cap="none" dirty="0">
                    <a:solidFill>
                      <a:srgbClr val="000000"/>
                    </a:solidFill>
                    <a:latin typeface="Calibri"/>
                    <a:ea typeface="Calibri"/>
                    <a:cs typeface="Calibri"/>
                    <a:sym typeface="Calibri"/>
                  </a:rPr>
                  <a:t>Graph</a:t>
                </a:r>
                <a:r>
                  <a:rPr lang="en-US" sz="2300" b="1" i="1" u="none" strike="noStrike" cap="none" dirty="0">
                    <a:solidFill>
                      <a:srgbClr val="000000"/>
                    </a:solidFill>
                    <a:latin typeface="Calibri"/>
                    <a:ea typeface="Calibri"/>
                    <a:cs typeface="Calibri"/>
                    <a:sym typeface="Calibri"/>
                  </a:rPr>
                  <a:t> G </a:t>
                </a:r>
                <a:r>
                  <a:rPr lang="en-US" sz="2300" b="0" i="0" u="none" strike="noStrike" cap="none" dirty="0">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dirty="0">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dirty="0">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dirty="0"/>
              </a:p>
            </p:txBody>
          </p:sp>
        </mc:Choice>
        <mc:Fallback xmlns="">
          <p:sp>
            <p:nvSpPr>
              <p:cNvPr id="647" name="Google Shape;647;p44"/>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pic>
        <p:nvPicPr>
          <p:cNvPr id="5122" name="Picture 2" descr="MobilityGraphs: Visual Analysis of Mass Mobility Dynamics via  Spatio-Temporal Graphs and Clustering">
            <a:extLst>
              <a:ext uri="{FF2B5EF4-FFF2-40B4-BE49-F238E27FC236}">
                <a16:creationId xmlns:a16="http://schemas.microsoft.com/office/drawing/2014/main" id="{2BFD6BB5-5804-6A04-BD15-9A494E9C89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994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3" name="Titre 2">
            <a:extLst>
              <a:ext uri="{FF2B5EF4-FFF2-40B4-BE49-F238E27FC236}">
                <a16:creationId xmlns:a16="http://schemas.microsoft.com/office/drawing/2014/main" id="{77B31071-7BE8-C9C3-720E-9CBF21B1BD4F}"/>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sp>
        <p:nvSpPr>
          <p:cNvPr id="644" name="Google Shape;644;p44"/>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57</a:t>
            </a:fld>
            <a:endParaRPr/>
          </a:p>
        </p:txBody>
      </p:sp>
      <mc:AlternateContent xmlns:mc="http://schemas.openxmlformats.org/markup-compatibility/2006" xmlns:a14="http://schemas.microsoft.com/office/drawing/2010/main">
        <mc:Choice Requires="a14">
          <p:sp>
            <p:nvSpPr>
              <p:cNvPr id="647" name="Google Shape;647;p44"/>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dirty="0">
                    <a:solidFill>
                      <a:srgbClr val="000000"/>
                    </a:solidFill>
                    <a:latin typeface="Calibri"/>
                    <a:ea typeface="Calibri"/>
                    <a:cs typeface="Calibri"/>
                    <a:sym typeface="Calibri"/>
                  </a:rPr>
                  <a:t>Mobility</a:t>
                </a:r>
                <a:r>
                  <a:rPr lang="en-US" sz="2300" b="1" i="0" strike="noStrike" cap="none" dirty="0">
                    <a:solidFill>
                      <a:srgbClr val="000000"/>
                    </a:solidFill>
                    <a:latin typeface="Calibri"/>
                    <a:ea typeface="Calibri"/>
                    <a:cs typeface="Calibri"/>
                    <a:sym typeface="Calibri"/>
                  </a:rPr>
                  <a:t> </a:t>
                </a:r>
                <a:r>
                  <a:rPr lang="en-US" sz="2300" b="0" i="0" u="none" strike="noStrike" cap="none" dirty="0">
                    <a:solidFill>
                      <a:srgbClr val="000000"/>
                    </a:solidFill>
                    <a:latin typeface="Calibri"/>
                    <a:ea typeface="Calibri"/>
                    <a:cs typeface="Calibri"/>
                    <a:sym typeface="Calibri"/>
                  </a:rPr>
                  <a:t>Graph</a:t>
                </a:r>
                <a:r>
                  <a:rPr lang="en-US" sz="2300" b="1" i="1" u="none" strike="noStrike" cap="none" dirty="0">
                    <a:solidFill>
                      <a:srgbClr val="000000"/>
                    </a:solidFill>
                    <a:latin typeface="Calibri"/>
                    <a:ea typeface="Calibri"/>
                    <a:cs typeface="Calibri"/>
                    <a:sym typeface="Calibri"/>
                  </a:rPr>
                  <a:t> G </a:t>
                </a:r>
                <a:r>
                  <a:rPr lang="en-US" sz="2300" b="0" i="0" u="none" strike="noStrike" cap="none" dirty="0">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dirty="0">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dirty="0">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dirty="0"/>
              </a:p>
            </p:txBody>
          </p:sp>
        </mc:Choice>
        <mc:Fallback xmlns="">
          <p:sp>
            <p:nvSpPr>
              <p:cNvPr id="647" name="Google Shape;647;p44"/>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cxnSp>
        <p:nvCxnSpPr>
          <p:cNvPr id="12" name="Connecteur droit avec flèche 11">
            <a:extLst>
              <a:ext uri="{FF2B5EF4-FFF2-40B4-BE49-F238E27FC236}">
                <a16:creationId xmlns:a16="http://schemas.microsoft.com/office/drawing/2014/main" id="{5CA2758C-2199-5D09-BE48-573D05F76146}"/>
              </a:ext>
            </a:extLst>
          </p:cNvPr>
          <p:cNvCxnSpPr>
            <a:cxnSpLocks/>
          </p:cNvCxnSpPr>
          <p:nvPr/>
        </p:nvCxnSpPr>
        <p:spPr>
          <a:xfrm flipH="1">
            <a:off x="1565817" y="2889504"/>
            <a:ext cx="3932775" cy="666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57E80027-0E45-56F4-B15B-A8DD10FFB307}"/>
              </a:ext>
            </a:extLst>
          </p:cNvPr>
          <p:cNvSpPr txBox="1"/>
          <p:nvPr/>
        </p:nvSpPr>
        <p:spPr>
          <a:xfrm>
            <a:off x="481156" y="3894655"/>
            <a:ext cx="2164648" cy="738664"/>
          </a:xfrm>
          <a:prstGeom prst="rect">
            <a:avLst/>
          </a:prstGeom>
          <a:noFill/>
        </p:spPr>
        <p:txBody>
          <a:bodyPr wrap="square">
            <a:spAutoFit/>
          </a:bodyPr>
          <a:lstStyle/>
          <a:p>
            <a:pPr algn="ctr"/>
            <a:r>
              <a:rPr lang="en-US" b="0"/>
              <a:t>a set of vertices representing each a significant location</a:t>
            </a:r>
            <a:endParaRPr lang="fr-F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BBEFDA5B-4B94-9F21-07FC-110092C44DE4}"/>
                  </a:ext>
                </a:extLst>
              </p:cNvPr>
              <p:cNvSpPr txBox="1"/>
              <p:nvPr/>
            </p:nvSpPr>
            <p:spPr>
              <a:xfrm>
                <a:off x="348967" y="3629061"/>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ea typeface="Cambria Math" panose="02040503050406030204" pitchFamily="18" charset="0"/>
                          <a:cs typeface="Calibri"/>
                          <a:sym typeface="Calibri"/>
                        </a:rPr>
                        <m:t>𝒱</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sz="1400" b="0" i="1" smtClean="0">
                                  <a:latin typeface="Cambria Math" panose="02040503050406030204" pitchFamily="18" charset="0"/>
                                  <a:ea typeface="Cambria Math" panose="02040503050406030204" pitchFamily="18" charset="0"/>
                                  <a:cs typeface="Calibri"/>
                                  <a:sym typeface="Calibri"/>
                                </a:rPr>
                                <m:t>𝑣</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𝑛</m:t>
                              </m:r>
                            </m:sub>
                          </m:sSub>
                        </m:e>
                      </m:d>
                    </m:oMath>
                  </m:oMathPara>
                </a14:m>
                <a:endParaRPr lang="fr-FR"/>
              </a:p>
            </p:txBody>
          </p:sp>
        </mc:Choice>
        <mc:Fallback xmlns="">
          <p:sp>
            <p:nvSpPr>
              <p:cNvPr id="4" name="ZoneTexte 3">
                <a:extLst>
                  <a:ext uri="{FF2B5EF4-FFF2-40B4-BE49-F238E27FC236}">
                    <a16:creationId xmlns:a16="http://schemas.microsoft.com/office/drawing/2014/main" id="{BBEFDA5B-4B94-9F21-07FC-110092C44DE4}"/>
                  </a:ext>
                </a:extLst>
              </p:cNvPr>
              <p:cNvSpPr txBox="1">
                <a:spLocks noRot="1" noChangeAspect="1" noMove="1" noResize="1" noEditPoints="1" noAdjustHandles="1" noChangeArrowheads="1" noChangeShapeType="1" noTextEdit="1"/>
              </p:cNvSpPr>
              <p:nvPr/>
            </p:nvSpPr>
            <p:spPr>
              <a:xfrm>
                <a:off x="348967" y="3629061"/>
                <a:ext cx="2296837" cy="307777"/>
              </a:xfrm>
              <a:prstGeom prst="rect">
                <a:avLst/>
              </a:prstGeom>
              <a:blipFill>
                <a:blip r:embed="rId4"/>
                <a:stretch>
                  <a:fillRect/>
                </a:stretch>
              </a:blipFill>
            </p:spPr>
            <p:txBody>
              <a:bodyPr/>
              <a:lstStyle/>
              <a:p>
                <a:r>
                  <a:rPr lang="en-US">
                    <a:noFill/>
                  </a:rPr>
                  <a:t> </a:t>
                </a:r>
              </a:p>
            </p:txBody>
          </p:sp>
        </mc:Fallback>
      </mc:AlternateContent>
      <p:pic>
        <p:nvPicPr>
          <p:cNvPr id="2" name="Picture 2" descr="MobilityGraphs: Visual Analysis of Mass Mobility Dynamics via  Spatio-Temporal Graphs and Clustering">
            <a:extLst>
              <a:ext uri="{FF2B5EF4-FFF2-40B4-BE49-F238E27FC236}">
                <a16:creationId xmlns:a16="http://schemas.microsoft.com/office/drawing/2014/main" id="{0230C110-21CC-CB3F-6697-06A2C35A68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803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3">
          <a:extLst>
            <a:ext uri="{FF2B5EF4-FFF2-40B4-BE49-F238E27FC236}">
              <a16:creationId xmlns:a16="http://schemas.microsoft.com/office/drawing/2014/main" id="{3481D777-529C-C615-0D33-846D1C2578B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B9EE7C2-2259-753D-DE9C-D6805CF4B435}"/>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sp>
        <p:nvSpPr>
          <p:cNvPr id="644" name="Google Shape;644;p44">
            <a:extLst>
              <a:ext uri="{FF2B5EF4-FFF2-40B4-BE49-F238E27FC236}">
                <a16:creationId xmlns:a16="http://schemas.microsoft.com/office/drawing/2014/main" id="{B6518C63-57AF-40E8-1095-4D51E2F94DEA}"/>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58</a:t>
            </a:fld>
            <a:endParaRPr/>
          </a:p>
        </p:txBody>
      </p:sp>
      <mc:AlternateContent xmlns:mc="http://schemas.openxmlformats.org/markup-compatibility/2006" xmlns:a14="http://schemas.microsoft.com/office/drawing/2010/main">
        <mc:Choice Requires="a14">
          <p:sp>
            <p:nvSpPr>
              <p:cNvPr id="647" name="Google Shape;647;p44">
                <a:extLst>
                  <a:ext uri="{FF2B5EF4-FFF2-40B4-BE49-F238E27FC236}">
                    <a16:creationId xmlns:a16="http://schemas.microsoft.com/office/drawing/2014/main" id="{BE08AE4D-8579-27F9-14EC-B3D0BCB8FE1E}"/>
                  </a:ext>
                </a:extLst>
              </p:cNvPr>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a:solidFill>
                      <a:srgbClr val="000000"/>
                    </a:solidFill>
                    <a:latin typeface="Calibri"/>
                    <a:ea typeface="Calibri"/>
                    <a:cs typeface="Calibri"/>
                    <a:sym typeface="Calibri"/>
                  </a:rPr>
                  <a:t>Mobility</a:t>
                </a:r>
                <a:r>
                  <a:rPr lang="en-US" sz="2300" b="1" i="0" strike="noStrike" cap="none">
                    <a:solidFill>
                      <a:srgbClr val="000000"/>
                    </a:solidFill>
                    <a:latin typeface="Calibri"/>
                    <a:ea typeface="Calibri"/>
                    <a:cs typeface="Calibri"/>
                    <a:sym typeface="Calibri"/>
                  </a:rPr>
                  <a:t> </a:t>
                </a:r>
                <a:r>
                  <a:rPr lang="en-US" sz="2300" b="0" i="0" u="none" strike="noStrike" cap="none">
                    <a:solidFill>
                      <a:srgbClr val="000000"/>
                    </a:solidFill>
                    <a:latin typeface="Calibri"/>
                    <a:ea typeface="Calibri"/>
                    <a:cs typeface="Calibri"/>
                    <a:sym typeface="Calibri"/>
                  </a:rPr>
                  <a:t>Graph</a:t>
                </a:r>
                <a:r>
                  <a:rPr lang="en-US" sz="2300" b="1" i="1" u="none" strike="noStrike" cap="none">
                    <a:solidFill>
                      <a:srgbClr val="000000"/>
                    </a:solidFill>
                    <a:latin typeface="Calibri"/>
                    <a:ea typeface="Calibri"/>
                    <a:cs typeface="Calibri"/>
                    <a:sym typeface="Calibri"/>
                  </a:rPr>
                  <a:t> G </a:t>
                </a:r>
                <a:r>
                  <a:rPr lang="en-US" sz="2300" b="0" i="0" u="none" strike="noStrike" cap="none">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a:p>
            </p:txBody>
          </p:sp>
        </mc:Choice>
        <mc:Fallback xmlns="">
          <p:sp>
            <p:nvSpPr>
              <p:cNvPr id="647" name="Google Shape;647;p44">
                <a:extLst>
                  <a:ext uri="{FF2B5EF4-FFF2-40B4-BE49-F238E27FC236}">
                    <a16:creationId xmlns:a16="http://schemas.microsoft.com/office/drawing/2014/main" id="{BE08AE4D-8579-27F9-14EC-B3D0BCB8FE1E}"/>
                  </a:ext>
                </a:extLst>
              </p:cNvPr>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sp>
        <p:nvSpPr>
          <p:cNvPr id="16" name="ZoneTexte 15">
            <a:extLst>
              <a:ext uri="{FF2B5EF4-FFF2-40B4-BE49-F238E27FC236}">
                <a16:creationId xmlns:a16="http://schemas.microsoft.com/office/drawing/2014/main" id="{52414ABA-13FA-DA7E-D4EB-0195C76A8E33}"/>
              </a:ext>
            </a:extLst>
          </p:cNvPr>
          <p:cNvSpPr txBox="1"/>
          <p:nvPr/>
        </p:nvSpPr>
        <p:spPr>
          <a:xfrm>
            <a:off x="3532204" y="3922714"/>
            <a:ext cx="2164648" cy="738664"/>
          </a:xfrm>
          <a:prstGeom prst="rect">
            <a:avLst/>
          </a:prstGeom>
          <a:noFill/>
        </p:spPr>
        <p:txBody>
          <a:bodyPr wrap="square">
            <a:spAutoFit/>
          </a:bodyPr>
          <a:lstStyle/>
          <a:p>
            <a:pPr algn="ctr"/>
            <a:r>
              <a:rPr lang="en-US" b="0"/>
              <a:t>each edge                 represents a relation (between two locations)</a:t>
            </a:r>
            <a:endParaRPr lang="fr-FR"/>
          </a:p>
        </p:txBody>
      </p:sp>
      <p:cxnSp>
        <p:nvCxnSpPr>
          <p:cNvPr id="2" name="Connecteur droit avec flèche 1">
            <a:extLst>
              <a:ext uri="{FF2B5EF4-FFF2-40B4-BE49-F238E27FC236}">
                <a16:creationId xmlns:a16="http://schemas.microsoft.com/office/drawing/2014/main" id="{8BDE58FE-55E5-BB3A-E844-C483BDAF6C6F}"/>
              </a:ext>
            </a:extLst>
          </p:cNvPr>
          <p:cNvCxnSpPr>
            <a:cxnSpLocks/>
          </p:cNvCxnSpPr>
          <p:nvPr/>
        </p:nvCxnSpPr>
        <p:spPr>
          <a:xfrm flipH="1">
            <a:off x="4466222" y="2935286"/>
            <a:ext cx="1230630" cy="621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7EF4D580-C20D-8959-6EB9-A46CC7C43F09}"/>
                  </a:ext>
                </a:extLst>
              </p:cNvPr>
              <p:cNvSpPr txBox="1"/>
              <p:nvPr/>
            </p:nvSpPr>
            <p:spPr>
              <a:xfrm>
                <a:off x="3317803" y="3586878"/>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cs typeface="Calibri"/>
                          <a:sym typeface="Calibri"/>
                        </a:rPr>
                        <m:t>ℰ</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b="1" i="1" smtClean="0">
                                  <a:latin typeface="Cambria Math" panose="02040503050406030204" pitchFamily="18" charset="0"/>
                                  <a:ea typeface="Cambria Math" panose="02040503050406030204" pitchFamily="18" charset="0"/>
                                  <a:cs typeface="Calibri"/>
                                  <a:sym typeface="Calibri"/>
                                </a:rPr>
                                <m:t>𝒆</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fr-FR"/>
              </a:p>
            </p:txBody>
          </p:sp>
        </mc:Choice>
        <mc:Fallback xmlns="">
          <p:sp>
            <p:nvSpPr>
              <p:cNvPr id="5" name="ZoneTexte 4">
                <a:extLst>
                  <a:ext uri="{FF2B5EF4-FFF2-40B4-BE49-F238E27FC236}">
                    <a16:creationId xmlns:a16="http://schemas.microsoft.com/office/drawing/2014/main" id="{7EF4D580-C20D-8959-6EB9-A46CC7C43F09}"/>
                  </a:ext>
                </a:extLst>
              </p:cNvPr>
              <p:cNvSpPr txBox="1">
                <a:spLocks noRot="1" noChangeAspect="1" noMove="1" noResize="1" noEditPoints="1" noAdjustHandles="1" noChangeArrowheads="1" noChangeShapeType="1" noTextEdit="1"/>
              </p:cNvSpPr>
              <p:nvPr/>
            </p:nvSpPr>
            <p:spPr>
              <a:xfrm>
                <a:off x="3317803" y="3586878"/>
                <a:ext cx="2296837" cy="307777"/>
              </a:xfrm>
              <a:prstGeom prst="rect">
                <a:avLst/>
              </a:prstGeom>
              <a:blipFill>
                <a:blip r:embed="rId5"/>
                <a:stretch>
                  <a:fillRect/>
                </a:stretch>
              </a:blipFill>
            </p:spPr>
            <p:txBody>
              <a:bodyPr/>
              <a:lstStyle/>
              <a:p>
                <a:r>
                  <a:rPr lang="en-US">
                    <a:noFill/>
                  </a:rPr>
                  <a:t> </a:t>
                </a:r>
              </a:p>
            </p:txBody>
          </p:sp>
        </mc:Fallback>
      </mc:AlternateContent>
      <p:pic>
        <p:nvPicPr>
          <p:cNvPr id="6" name="Picture 2" descr="MobilityGraphs: Visual Analysis of Mass Mobility Dynamics via  Spatio-Temporal Graphs and Clustering">
            <a:extLst>
              <a:ext uri="{FF2B5EF4-FFF2-40B4-BE49-F238E27FC236}">
                <a16:creationId xmlns:a16="http://schemas.microsoft.com/office/drawing/2014/main" id="{7CADE62D-FB0F-6C25-CCF4-33C45CC1CD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9A03837A-23FD-23CB-9B86-5B8C86788C7D}"/>
                  </a:ext>
                </a:extLst>
              </p:cNvPr>
              <p:cNvSpPr txBox="1"/>
              <p:nvPr/>
            </p:nvSpPr>
            <p:spPr>
              <a:xfrm>
                <a:off x="348967" y="3629061"/>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ea typeface="Cambria Math" panose="02040503050406030204" pitchFamily="18" charset="0"/>
                          <a:cs typeface="Calibri"/>
                          <a:sym typeface="Calibri"/>
                        </a:rPr>
                        <m:t>𝒱</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sz="1400" b="0" i="1" smtClean="0">
                                  <a:latin typeface="Cambria Math" panose="02040503050406030204" pitchFamily="18" charset="0"/>
                                  <a:ea typeface="Cambria Math" panose="02040503050406030204" pitchFamily="18" charset="0"/>
                                  <a:cs typeface="Calibri"/>
                                  <a:sym typeface="Calibri"/>
                                </a:rPr>
                                <m:t>𝑣</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𝑛</m:t>
                              </m:r>
                            </m:sub>
                          </m:sSub>
                        </m:e>
                      </m:d>
                    </m:oMath>
                  </m:oMathPara>
                </a14:m>
                <a:endParaRPr lang="fr-FR"/>
              </a:p>
            </p:txBody>
          </p:sp>
        </mc:Choice>
        <mc:Fallback xmlns="">
          <p:sp>
            <p:nvSpPr>
              <p:cNvPr id="7" name="ZoneTexte 6">
                <a:extLst>
                  <a:ext uri="{FF2B5EF4-FFF2-40B4-BE49-F238E27FC236}">
                    <a16:creationId xmlns:a16="http://schemas.microsoft.com/office/drawing/2014/main" id="{9A03837A-23FD-23CB-9B86-5B8C86788C7D}"/>
                  </a:ext>
                </a:extLst>
              </p:cNvPr>
              <p:cNvSpPr txBox="1">
                <a:spLocks noRot="1" noChangeAspect="1" noMove="1" noResize="1" noEditPoints="1" noAdjustHandles="1" noChangeArrowheads="1" noChangeShapeType="1" noTextEdit="1"/>
              </p:cNvSpPr>
              <p:nvPr/>
            </p:nvSpPr>
            <p:spPr>
              <a:xfrm>
                <a:off x="348967" y="3629061"/>
                <a:ext cx="2296837" cy="307777"/>
              </a:xfrm>
              <a:prstGeom prst="rect">
                <a:avLst/>
              </a:prstGeom>
              <a:blipFill>
                <a:blip r:embed="rId7"/>
                <a:stretch>
                  <a:fillRect/>
                </a:stretch>
              </a:blipFill>
            </p:spPr>
            <p:txBody>
              <a:bodyPr/>
              <a:lstStyle/>
              <a:p>
                <a:r>
                  <a:rPr lang="fr-FR">
                    <a:noFill/>
                  </a:rPr>
                  <a:t> </a:t>
                </a:r>
              </a:p>
            </p:txBody>
          </p:sp>
        </mc:Fallback>
      </mc:AlternateContent>
      <p:cxnSp>
        <p:nvCxnSpPr>
          <p:cNvPr id="10" name="Connecteur droit avec flèche 9">
            <a:extLst>
              <a:ext uri="{FF2B5EF4-FFF2-40B4-BE49-F238E27FC236}">
                <a16:creationId xmlns:a16="http://schemas.microsoft.com/office/drawing/2014/main" id="{06F3E81F-7973-FCCC-A269-F89643721FE3}"/>
              </a:ext>
            </a:extLst>
          </p:cNvPr>
          <p:cNvCxnSpPr>
            <a:cxnSpLocks/>
          </p:cNvCxnSpPr>
          <p:nvPr/>
        </p:nvCxnSpPr>
        <p:spPr>
          <a:xfrm flipH="1">
            <a:off x="1565817" y="2889504"/>
            <a:ext cx="3932775" cy="666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902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3">
          <a:extLst>
            <a:ext uri="{FF2B5EF4-FFF2-40B4-BE49-F238E27FC236}">
              <a16:creationId xmlns:a16="http://schemas.microsoft.com/office/drawing/2014/main" id="{3481D777-529C-C615-0D33-846D1C2578B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B9EE7C2-2259-753D-DE9C-D6805CF4B435}"/>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sp>
        <p:nvSpPr>
          <p:cNvPr id="644" name="Google Shape;644;p44">
            <a:extLst>
              <a:ext uri="{FF2B5EF4-FFF2-40B4-BE49-F238E27FC236}">
                <a16:creationId xmlns:a16="http://schemas.microsoft.com/office/drawing/2014/main" id="{B6518C63-57AF-40E8-1095-4D51E2F94DEA}"/>
              </a:ext>
            </a:extLst>
          </p:cNvPr>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59</a:t>
            </a:fld>
            <a:endParaRPr/>
          </a:p>
        </p:txBody>
      </p:sp>
      <mc:AlternateContent xmlns:mc="http://schemas.openxmlformats.org/markup-compatibility/2006" xmlns:a14="http://schemas.microsoft.com/office/drawing/2010/main">
        <mc:Choice Requires="a14">
          <p:sp>
            <p:nvSpPr>
              <p:cNvPr id="647" name="Google Shape;647;p44">
                <a:extLst>
                  <a:ext uri="{FF2B5EF4-FFF2-40B4-BE49-F238E27FC236}">
                    <a16:creationId xmlns:a16="http://schemas.microsoft.com/office/drawing/2014/main" id="{BE08AE4D-8579-27F9-14EC-B3D0BCB8FE1E}"/>
                  </a:ext>
                </a:extLst>
              </p:cNvPr>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a:solidFill>
                      <a:srgbClr val="000000"/>
                    </a:solidFill>
                    <a:latin typeface="Calibri"/>
                    <a:ea typeface="Calibri"/>
                    <a:cs typeface="Calibri"/>
                    <a:sym typeface="Calibri"/>
                  </a:rPr>
                  <a:t>Mobility</a:t>
                </a:r>
                <a:r>
                  <a:rPr lang="en-US" sz="2300" b="1" i="0" strike="noStrike" cap="none">
                    <a:solidFill>
                      <a:srgbClr val="000000"/>
                    </a:solidFill>
                    <a:latin typeface="Calibri"/>
                    <a:ea typeface="Calibri"/>
                    <a:cs typeface="Calibri"/>
                    <a:sym typeface="Calibri"/>
                  </a:rPr>
                  <a:t> </a:t>
                </a:r>
                <a:r>
                  <a:rPr lang="en-US" sz="2300" b="0" i="0" u="none" strike="noStrike" cap="none">
                    <a:solidFill>
                      <a:srgbClr val="000000"/>
                    </a:solidFill>
                    <a:latin typeface="Calibri"/>
                    <a:ea typeface="Calibri"/>
                    <a:cs typeface="Calibri"/>
                    <a:sym typeface="Calibri"/>
                  </a:rPr>
                  <a:t>Graph</a:t>
                </a:r>
                <a:r>
                  <a:rPr lang="en-US" sz="2300" b="1" i="1" u="none" strike="noStrike" cap="none">
                    <a:solidFill>
                      <a:srgbClr val="000000"/>
                    </a:solidFill>
                    <a:latin typeface="Calibri"/>
                    <a:ea typeface="Calibri"/>
                    <a:cs typeface="Calibri"/>
                    <a:sym typeface="Calibri"/>
                  </a:rPr>
                  <a:t> G </a:t>
                </a:r>
                <a:r>
                  <a:rPr lang="en-US" sz="2300" b="0" i="0" u="none" strike="noStrike" cap="none">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a:p>
            </p:txBody>
          </p:sp>
        </mc:Choice>
        <mc:Fallback xmlns="">
          <p:sp>
            <p:nvSpPr>
              <p:cNvPr id="647" name="Google Shape;647;p44">
                <a:extLst>
                  <a:ext uri="{FF2B5EF4-FFF2-40B4-BE49-F238E27FC236}">
                    <a16:creationId xmlns:a16="http://schemas.microsoft.com/office/drawing/2014/main" id="{BE08AE4D-8579-27F9-14EC-B3D0BCB8FE1E}"/>
                  </a:ext>
                </a:extLst>
              </p:cNvPr>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sp>
        <p:nvSpPr>
          <p:cNvPr id="5" name="ZoneTexte 4">
            <a:extLst>
              <a:ext uri="{FF2B5EF4-FFF2-40B4-BE49-F238E27FC236}">
                <a16:creationId xmlns:a16="http://schemas.microsoft.com/office/drawing/2014/main" id="{2E533BFD-0839-813D-A847-0A1602037AC4}"/>
              </a:ext>
            </a:extLst>
          </p:cNvPr>
          <p:cNvSpPr txBox="1"/>
          <p:nvPr/>
        </p:nvSpPr>
        <p:spPr>
          <a:xfrm>
            <a:off x="5980895" y="3679212"/>
            <a:ext cx="1425029" cy="954107"/>
          </a:xfrm>
          <a:prstGeom prst="rect">
            <a:avLst/>
          </a:prstGeom>
          <a:noFill/>
        </p:spPr>
        <p:txBody>
          <a:bodyPr wrap="square">
            <a:spAutoFit/>
          </a:bodyPr>
          <a:lstStyle/>
          <a:p>
            <a:pPr algn="ctr"/>
            <a:r>
              <a:rPr lang="en-US" b="0"/>
              <a:t>a set of contextual metadata elements </a:t>
            </a:r>
            <a:endParaRPr lang="fr-FR"/>
          </a:p>
        </p:txBody>
      </p:sp>
      <p:cxnSp>
        <p:nvCxnSpPr>
          <p:cNvPr id="6" name="Connecteur droit avec flèche 5">
            <a:extLst>
              <a:ext uri="{FF2B5EF4-FFF2-40B4-BE49-F238E27FC236}">
                <a16:creationId xmlns:a16="http://schemas.microsoft.com/office/drawing/2014/main" id="{ECFA8675-06C9-4D1B-FE05-126770574AC6}"/>
              </a:ext>
            </a:extLst>
          </p:cNvPr>
          <p:cNvCxnSpPr>
            <a:cxnSpLocks/>
            <a:endCxn id="5" idx="0"/>
          </p:cNvCxnSpPr>
          <p:nvPr/>
        </p:nvCxnSpPr>
        <p:spPr>
          <a:xfrm>
            <a:off x="6096000" y="2889504"/>
            <a:ext cx="597410" cy="7897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E15A48DE-5935-FF6B-10BD-18B1DA24D2D6}"/>
              </a:ext>
            </a:extLst>
          </p:cNvPr>
          <p:cNvCxnSpPr>
            <a:cxnSpLocks/>
            <a:endCxn id="18" idx="0"/>
          </p:cNvCxnSpPr>
          <p:nvPr/>
        </p:nvCxnSpPr>
        <p:spPr>
          <a:xfrm>
            <a:off x="6580916" y="2935286"/>
            <a:ext cx="1882366" cy="884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02162F5-3815-F504-7A11-CDA678F93F96}"/>
              </a:ext>
            </a:extLst>
          </p:cNvPr>
          <p:cNvSpPr txBox="1"/>
          <p:nvPr/>
        </p:nvSpPr>
        <p:spPr>
          <a:xfrm>
            <a:off x="7489956" y="3820098"/>
            <a:ext cx="1946652" cy="738664"/>
          </a:xfrm>
          <a:prstGeom prst="rect">
            <a:avLst/>
          </a:prstGeom>
          <a:noFill/>
        </p:spPr>
        <p:txBody>
          <a:bodyPr wrap="square">
            <a:spAutoFit/>
          </a:bodyPr>
          <a:lstStyle/>
          <a:p>
            <a:pPr algn="ctr"/>
            <a:r>
              <a:rPr lang="en-US" b="0"/>
              <a:t>a set of numeric values representing weights</a:t>
            </a:r>
            <a:endParaRPr lang="fr-FR"/>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37ADE62B-C9BE-305B-8934-677D29776B30}"/>
                  </a:ext>
                </a:extLst>
              </p:cNvPr>
              <p:cNvSpPr txBox="1"/>
              <p:nvPr/>
            </p:nvSpPr>
            <p:spPr>
              <a:xfrm>
                <a:off x="348967" y="3629061"/>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ea typeface="Cambria Math" panose="02040503050406030204" pitchFamily="18" charset="0"/>
                          <a:cs typeface="Calibri"/>
                          <a:sym typeface="Calibri"/>
                        </a:rPr>
                        <m:t>𝒱</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sz="1400" b="0" i="1" smtClean="0">
                                  <a:latin typeface="Cambria Math" panose="02040503050406030204" pitchFamily="18" charset="0"/>
                                  <a:ea typeface="Cambria Math" panose="02040503050406030204" pitchFamily="18" charset="0"/>
                                  <a:cs typeface="Calibri"/>
                                  <a:sym typeface="Calibri"/>
                                </a:rPr>
                                <m:t>𝑣</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𝑛</m:t>
                              </m:r>
                            </m:sub>
                          </m:sSub>
                        </m:e>
                      </m:d>
                    </m:oMath>
                  </m:oMathPara>
                </a14:m>
                <a:endParaRPr lang="fr-FR"/>
              </a:p>
            </p:txBody>
          </p:sp>
        </mc:Choice>
        <mc:Fallback xmlns="">
          <p:sp>
            <p:nvSpPr>
              <p:cNvPr id="4" name="ZoneTexte 3">
                <a:extLst>
                  <a:ext uri="{FF2B5EF4-FFF2-40B4-BE49-F238E27FC236}">
                    <a16:creationId xmlns:a16="http://schemas.microsoft.com/office/drawing/2014/main" id="{37ADE62B-C9BE-305B-8934-677D29776B30}"/>
                  </a:ext>
                </a:extLst>
              </p:cNvPr>
              <p:cNvSpPr txBox="1">
                <a:spLocks noRot="1" noChangeAspect="1" noMove="1" noResize="1" noEditPoints="1" noAdjustHandles="1" noChangeArrowheads="1" noChangeShapeType="1" noTextEdit="1"/>
              </p:cNvSpPr>
              <p:nvPr/>
            </p:nvSpPr>
            <p:spPr>
              <a:xfrm>
                <a:off x="348967" y="3629061"/>
                <a:ext cx="2296837"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A9ADDE8-A67F-12B1-EC4D-5C2450519CAC}"/>
                  </a:ext>
                </a:extLst>
              </p:cNvPr>
              <p:cNvSpPr txBox="1"/>
              <p:nvPr/>
            </p:nvSpPr>
            <p:spPr>
              <a:xfrm>
                <a:off x="3317803" y="3586878"/>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cs typeface="Calibri"/>
                          <a:sym typeface="Calibri"/>
                        </a:rPr>
                        <m:t>ℰ</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b="1" i="1" smtClean="0">
                                  <a:latin typeface="Cambria Math" panose="02040503050406030204" pitchFamily="18" charset="0"/>
                                  <a:ea typeface="Cambria Math" panose="02040503050406030204" pitchFamily="18" charset="0"/>
                                  <a:cs typeface="Calibri"/>
                                  <a:sym typeface="Calibri"/>
                                </a:rPr>
                                <m:t>𝒆</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fr-FR"/>
              </a:p>
            </p:txBody>
          </p:sp>
        </mc:Choice>
        <mc:Fallback xmlns="">
          <p:sp>
            <p:nvSpPr>
              <p:cNvPr id="7" name="ZoneTexte 6">
                <a:extLst>
                  <a:ext uri="{FF2B5EF4-FFF2-40B4-BE49-F238E27FC236}">
                    <a16:creationId xmlns:a16="http://schemas.microsoft.com/office/drawing/2014/main" id="{8A9ADDE8-A67F-12B1-EC4D-5C2450519CAC}"/>
                  </a:ext>
                </a:extLst>
              </p:cNvPr>
              <p:cNvSpPr txBox="1">
                <a:spLocks noRot="1" noChangeAspect="1" noMove="1" noResize="1" noEditPoints="1" noAdjustHandles="1" noChangeArrowheads="1" noChangeShapeType="1" noTextEdit="1"/>
              </p:cNvSpPr>
              <p:nvPr/>
            </p:nvSpPr>
            <p:spPr>
              <a:xfrm>
                <a:off x="3317803" y="3586878"/>
                <a:ext cx="2296837" cy="307777"/>
              </a:xfrm>
              <a:prstGeom prst="rect">
                <a:avLst/>
              </a:prstGeom>
              <a:blipFill>
                <a:blip r:embed="rId5"/>
                <a:stretch>
                  <a:fillRect/>
                </a:stretch>
              </a:blipFill>
            </p:spPr>
            <p:txBody>
              <a:bodyPr/>
              <a:lstStyle/>
              <a:p>
                <a:r>
                  <a:rPr lang="en-US">
                    <a:noFill/>
                  </a:rPr>
                  <a:t> </a:t>
                </a:r>
              </a:p>
            </p:txBody>
          </p:sp>
        </mc:Fallback>
      </mc:AlternateContent>
      <p:pic>
        <p:nvPicPr>
          <p:cNvPr id="8" name="Picture 2" descr="MobilityGraphs: Visual Analysis of Mass Mobility Dynamics via  Spatio-Temporal Graphs and Clustering">
            <a:extLst>
              <a:ext uri="{FF2B5EF4-FFF2-40B4-BE49-F238E27FC236}">
                <a16:creationId xmlns:a16="http://schemas.microsoft.com/office/drawing/2014/main" id="{52595C60-0A95-2A6F-B8CC-EDA82DD0F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a:extLst>
              <a:ext uri="{FF2B5EF4-FFF2-40B4-BE49-F238E27FC236}">
                <a16:creationId xmlns:a16="http://schemas.microsoft.com/office/drawing/2014/main" id="{D8C8960E-DF0E-AF8C-2F72-F62F95BDBF7B}"/>
              </a:ext>
            </a:extLst>
          </p:cNvPr>
          <p:cNvCxnSpPr>
            <a:cxnSpLocks/>
          </p:cNvCxnSpPr>
          <p:nvPr/>
        </p:nvCxnSpPr>
        <p:spPr>
          <a:xfrm flipH="1">
            <a:off x="1565817" y="2889504"/>
            <a:ext cx="3932775" cy="666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D05AA29-C383-B1A8-A4CD-1DA30530BBC8}"/>
              </a:ext>
            </a:extLst>
          </p:cNvPr>
          <p:cNvCxnSpPr>
            <a:cxnSpLocks/>
          </p:cNvCxnSpPr>
          <p:nvPr/>
        </p:nvCxnSpPr>
        <p:spPr>
          <a:xfrm flipH="1">
            <a:off x="4466222" y="2935286"/>
            <a:ext cx="1230630" cy="621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57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D722C-8E9C-684C-B82D-CF3DCA6BC496}"/>
              </a:ext>
            </a:extLst>
          </p:cNvPr>
          <p:cNvSpPr>
            <a:spLocks noGrp="1"/>
          </p:cNvSpPr>
          <p:nvPr>
            <p:ph type="title"/>
          </p:nvPr>
        </p:nvSpPr>
        <p:spPr/>
        <p:txBody>
          <a:bodyPr/>
          <a:lstStyle/>
          <a:p>
            <a:pPr algn="l"/>
            <a:r>
              <a:rPr kumimoji="0" lang="en-US" sz="2400" b="1" i="0" u="none" strike="noStrike" kern="0" cap="none" spc="0" normalizeH="0" baseline="0" noProof="0">
                <a:ln>
                  <a:noFill/>
                </a:ln>
                <a:solidFill>
                  <a:srgbClr val="000000"/>
                </a:solidFill>
                <a:effectLst/>
                <a:uLnTx/>
                <a:uFillTx/>
                <a:latin typeface="Calibri"/>
                <a:cs typeface="Calibri"/>
                <a:sym typeface="Calibri"/>
              </a:rPr>
              <a:t>Introduction</a:t>
            </a:r>
            <a:endParaRPr lang="fr-FR"/>
          </a:p>
        </p:txBody>
      </p:sp>
      <p:sp>
        <p:nvSpPr>
          <p:cNvPr id="3" name="Espace réservé du texte 2">
            <a:extLst>
              <a:ext uri="{FF2B5EF4-FFF2-40B4-BE49-F238E27FC236}">
                <a16:creationId xmlns:a16="http://schemas.microsoft.com/office/drawing/2014/main" id="{76794452-BC9C-C1A9-8398-5BF64F5CAAED}"/>
              </a:ext>
            </a:extLst>
          </p:cNvPr>
          <p:cNvSpPr>
            <a:spLocks noGrp="1"/>
          </p:cNvSpPr>
          <p:nvPr>
            <p:ph type="body" idx="1"/>
          </p:nvPr>
        </p:nvSpPr>
        <p:spPr/>
        <p:txBody>
          <a:bodyPr/>
          <a:lstStyle/>
          <a:p>
            <a:endParaRPr lang="fr-FR"/>
          </a:p>
        </p:txBody>
      </p:sp>
      <p:graphicFrame>
        <p:nvGraphicFramePr>
          <p:cNvPr id="10" name="Espace réservé du contenu 9">
            <a:extLst>
              <a:ext uri="{FF2B5EF4-FFF2-40B4-BE49-F238E27FC236}">
                <a16:creationId xmlns:a16="http://schemas.microsoft.com/office/drawing/2014/main" id="{F0B8D541-1EF4-BA43-9F19-4A34036BDE5E}"/>
              </a:ext>
            </a:extLst>
          </p:cNvPr>
          <p:cNvGraphicFramePr>
            <a:graphicFrameLocks noGrp="1"/>
          </p:cNvGraphicFramePr>
          <p:nvPr>
            <p:ph idx="4294967295"/>
            <p:extLst>
              <p:ext uri="{D42A27DB-BD31-4B8C-83A1-F6EECF244321}">
                <p14:modId xmlns:p14="http://schemas.microsoft.com/office/powerpoint/2010/main" val="2199188731"/>
              </p:ext>
            </p:extLst>
          </p:nvPr>
        </p:nvGraphicFramePr>
        <p:xfrm>
          <a:off x="648126" y="2580361"/>
          <a:ext cx="10600246" cy="5255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6" descr="ésultat de recherche d'images pour &quot;mobile application&quot;">
            <a:extLst>
              <a:ext uri="{FF2B5EF4-FFF2-40B4-BE49-F238E27FC236}">
                <a16:creationId xmlns:a16="http://schemas.microsoft.com/office/drawing/2014/main" id="{F24439EE-7E44-AC48-89DB-04AF2E0F2B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0231" y="1295400"/>
            <a:ext cx="781314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vers le bas 10">
            <a:extLst>
              <a:ext uri="{FF2B5EF4-FFF2-40B4-BE49-F238E27FC236}">
                <a16:creationId xmlns:a16="http://schemas.microsoft.com/office/drawing/2014/main" id="{C1E63458-3A4D-714F-B004-E11C9C235767}"/>
              </a:ext>
            </a:extLst>
          </p:cNvPr>
          <p:cNvSpPr/>
          <p:nvPr/>
        </p:nvSpPr>
        <p:spPr>
          <a:xfrm>
            <a:off x="5715000" y="3581400"/>
            <a:ext cx="2286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3499FD2-2BE3-6849-897D-7F2F24B31E65}"/>
              </a:ext>
            </a:extLst>
          </p:cNvPr>
          <p:cNvSpPr txBox="1"/>
          <p:nvPr/>
        </p:nvSpPr>
        <p:spPr>
          <a:xfrm>
            <a:off x="5948082" y="3662083"/>
            <a:ext cx="1728358" cy="307777"/>
          </a:xfrm>
          <a:prstGeom prst="rect">
            <a:avLst/>
          </a:prstGeom>
          <a:noFill/>
        </p:spPr>
        <p:txBody>
          <a:bodyPr wrap="none" rtlCol="0">
            <a:spAutoFit/>
          </a:bodyPr>
          <a:lstStyle/>
          <a:p>
            <a:r>
              <a:rPr lang="fr-FR"/>
              <a:t>Mobile Applications</a:t>
            </a:r>
          </a:p>
        </p:txBody>
      </p:sp>
      <p:sp>
        <p:nvSpPr>
          <p:cNvPr id="6" name="Espace réservé du numéro de diapositive 1">
            <a:extLst>
              <a:ext uri="{FF2B5EF4-FFF2-40B4-BE49-F238E27FC236}">
                <a16:creationId xmlns:a16="http://schemas.microsoft.com/office/drawing/2014/main" id="{D5DD8245-5F22-69E9-EADA-95A4862B8F02}"/>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6</a:t>
            </a:fld>
            <a:endParaRPr lang="en-US"/>
          </a:p>
        </p:txBody>
      </p:sp>
    </p:spTree>
    <p:extLst>
      <p:ext uri="{BB962C8B-B14F-4D97-AF65-F5344CB8AC3E}">
        <p14:creationId xmlns:p14="http://schemas.microsoft.com/office/powerpoint/2010/main" val="2814406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3">
          <a:extLst>
            <a:ext uri="{FF2B5EF4-FFF2-40B4-BE49-F238E27FC236}">
              <a16:creationId xmlns:a16="http://schemas.microsoft.com/office/drawing/2014/main" id="{3481D777-529C-C615-0D33-846D1C2578B0}"/>
            </a:ext>
          </a:extLst>
        </p:cNvPr>
        <p:cNvGrpSpPr/>
        <p:nvPr/>
      </p:nvGrpSpPr>
      <p:grpSpPr>
        <a:xfrm>
          <a:off x="0" y="0"/>
          <a:ext cx="0" cy="0"/>
          <a:chOff x="0" y="0"/>
          <a:chExt cx="0" cy="0"/>
        </a:xfrm>
      </p:grpSpPr>
      <p:sp>
        <p:nvSpPr>
          <p:cNvPr id="644" name="Google Shape;644;p44">
            <a:extLst>
              <a:ext uri="{FF2B5EF4-FFF2-40B4-BE49-F238E27FC236}">
                <a16:creationId xmlns:a16="http://schemas.microsoft.com/office/drawing/2014/main" id="{B6518C63-57AF-40E8-1095-4D51E2F94DEA}"/>
              </a:ext>
            </a:extLst>
          </p:cNvPr>
          <p:cNvSpPr txBox="1">
            <a:spLocks noGrp="1"/>
          </p:cNvSpPr>
          <p:nvPr>
            <p:ph type="sldNum" idx="12"/>
          </p:nvPr>
        </p:nvSpPr>
        <p:spPr>
          <a:xfrm>
            <a:off x="11582400" y="6411112"/>
            <a:ext cx="380897"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60</a:t>
            </a:fld>
            <a:endParaRPr/>
          </a:p>
        </p:txBody>
      </p:sp>
      <mc:AlternateContent xmlns:mc="http://schemas.openxmlformats.org/markup-compatibility/2006" xmlns:a14="http://schemas.microsoft.com/office/drawing/2010/main">
        <mc:Choice Requires="a14">
          <p:sp>
            <p:nvSpPr>
              <p:cNvPr id="647" name="Google Shape;647;p44">
                <a:extLst>
                  <a:ext uri="{FF2B5EF4-FFF2-40B4-BE49-F238E27FC236}">
                    <a16:creationId xmlns:a16="http://schemas.microsoft.com/office/drawing/2014/main" id="{BE08AE4D-8579-27F9-14EC-B3D0BCB8FE1E}"/>
                  </a:ext>
                </a:extLst>
              </p:cNvPr>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dirty="0">
                    <a:solidFill>
                      <a:srgbClr val="000000"/>
                    </a:solidFill>
                    <a:latin typeface="Calibri"/>
                    <a:ea typeface="Calibri"/>
                    <a:cs typeface="Calibri"/>
                    <a:sym typeface="Calibri"/>
                  </a:rPr>
                  <a:t>Mobility</a:t>
                </a:r>
                <a:r>
                  <a:rPr lang="en-US" sz="2300" b="1" i="0" strike="noStrike" cap="none" dirty="0">
                    <a:solidFill>
                      <a:srgbClr val="000000"/>
                    </a:solidFill>
                    <a:latin typeface="Calibri"/>
                    <a:ea typeface="Calibri"/>
                    <a:cs typeface="Calibri"/>
                    <a:sym typeface="Calibri"/>
                  </a:rPr>
                  <a:t> </a:t>
                </a:r>
                <a:r>
                  <a:rPr lang="en-US" sz="2300" b="0" i="0" u="none" strike="noStrike" cap="none" dirty="0">
                    <a:solidFill>
                      <a:srgbClr val="000000"/>
                    </a:solidFill>
                    <a:latin typeface="Calibri"/>
                    <a:ea typeface="Calibri"/>
                    <a:cs typeface="Calibri"/>
                    <a:sym typeface="Calibri"/>
                  </a:rPr>
                  <a:t>Graph</a:t>
                </a:r>
                <a:r>
                  <a:rPr lang="en-US" sz="2300" b="1" i="1" u="none" strike="noStrike" cap="none" dirty="0">
                    <a:solidFill>
                      <a:srgbClr val="000000"/>
                    </a:solidFill>
                    <a:latin typeface="Calibri"/>
                    <a:ea typeface="Calibri"/>
                    <a:cs typeface="Calibri"/>
                    <a:sym typeface="Calibri"/>
                  </a:rPr>
                  <a:t> G </a:t>
                </a:r>
                <a:r>
                  <a:rPr lang="en-US" sz="2300" b="0" i="0" u="none" strike="noStrike" cap="none" dirty="0">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dirty="0">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dirty="0">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dirty="0"/>
              </a:p>
            </p:txBody>
          </p:sp>
        </mc:Choice>
        <mc:Fallback xmlns="">
          <p:sp>
            <p:nvSpPr>
              <p:cNvPr id="647" name="Google Shape;647;p44">
                <a:extLst>
                  <a:ext uri="{FF2B5EF4-FFF2-40B4-BE49-F238E27FC236}">
                    <a16:creationId xmlns:a16="http://schemas.microsoft.com/office/drawing/2014/main" id="{BE08AE4D-8579-27F9-14EC-B3D0BCB8FE1E}"/>
                  </a:ext>
                </a:extLst>
              </p:cNvPr>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sp>
        <p:nvSpPr>
          <p:cNvPr id="3" name="Titre 2">
            <a:extLst>
              <a:ext uri="{FF2B5EF4-FFF2-40B4-BE49-F238E27FC236}">
                <a16:creationId xmlns:a16="http://schemas.microsoft.com/office/drawing/2014/main" id="{CB9EE7C2-2259-753D-DE9C-D6805CF4B435}"/>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cxnSp>
        <p:nvCxnSpPr>
          <p:cNvPr id="12" name="Connecteur droit avec flèche 11">
            <a:extLst>
              <a:ext uri="{FF2B5EF4-FFF2-40B4-BE49-F238E27FC236}">
                <a16:creationId xmlns:a16="http://schemas.microsoft.com/office/drawing/2014/main" id="{51B93AFE-E644-CAC4-ACF0-FFED9BBCA9F4}"/>
              </a:ext>
            </a:extLst>
          </p:cNvPr>
          <p:cNvCxnSpPr>
            <a:cxnSpLocks/>
          </p:cNvCxnSpPr>
          <p:nvPr/>
        </p:nvCxnSpPr>
        <p:spPr>
          <a:xfrm flipH="1">
            <a:off x="1565817" y="2889504"/>
            <a:ext cx="3932775" cy="666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8BDE58FE-55E5-BB3A-E844-C483BDAF6C6F}"/>
              </a:ext>
            </a:extLst>
          </p:cNvPr>
          <p:cNvCxnSpPr>
            <a:cxnSpLocks/>
          </p:cNvCxnSpPr>
          <p:nvPr/>
        </p:nvCxnSpPr>
        <p:spPr>
          <a:xfrm flipH="1">
            <a:off x="4466222" y="2935286"/>
            <a:ext cx="1230630" cy="621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Google Shape;575;p37">
            <a:extLst>
              <a:ext uri="{FF2B5EF4-FFF2-40B4-BE49-F238E27FC236}">
                <a16:creationId xmlns:a16="http://schemas.microsoft.com/office/drawing/2014/main" id="{0D9EB469-7AAD-6E59-BE39-9A4B19FA7555}"/>
              </a:ext>
            </a:extLst>
          </p:cNvPr>
          <p:cNvSpPr txBox="1"/>
          <p:nvPr/>
        </p:nvSpPr>
        <p:spPr>
          <a:xfrm>
            <a:off x="4665006" y="4529351"/>
            <a:ext cx="5736900" cy="1661953"/>
          </a:xfrm>
          <a:prstGeom prst="rect">
            <a:avLst/>
          </a:prstGeom>
          <a:noFill/>
          <a:ln>
            <a:noFill/>
          </a:ln>
        </p:spPr>
        <p:txBody>
          <a:bodyPr spcFirstLastPara="1" wrap="square" lIns="45700" tIns="45700" rIns="45700" bIns="45700" anchor="t" anchorCtr="0">
            <a:spAutoFit/>
          </a:bodyPr>
          <a:lstStyle/>
          <a:p>
            <a:pPr marL="457200" lvl="0" indent="-330200" algn="l" rtl="0">
              <a:lnSpc>
                <a:spcPct val="115000"/>
              </a:lnSpc>
              <a:spcBef>
                <a:spcPts val="1200"/>
              </a:spcBef>
              <a:spcAft>
                <a:spcPts val="0"/>
              </a:spcAft>
              <a:buClr>
                <a:schemeClr val="dk1"/>
              </a:buClr>
              <a:buSzPts val="1600"/>
              <a:buChar char="•"/>
            </a:pPr>
            <a:r>
              <a:rPr lang="en-US" sz="1600" i="1" dirty="0" err="1">
                <a:solidFill>
                  <a:schemeClr val="dk1"/>
                </a:solidFill>
                <a:latin typeface="Calibri"/>
                <a:ea typeface="Calibri"/>
                <a:cs typeface="Calibri"/>
                <a:sym typeface="Calibri"/>
              </a:rPr>
              <a:t>ts</a:t>
            </a:r>
            <a:r>
              <a:rPr lang="en-US" sz="1600" dirty="0">
                <a:solidFill>
                  <a:schemeClr val="dk1"/>
                </a:solidFill>
                <a:latin typeface="Calibri"/>
                <a:ea typeface="Calibri"/>
                <a:cs typeface="Calibri"/>
                <a:sym typeface="Calibri"/>
              </a:rPr>
              <a:t> : Time segment (defines when the movement </a:t>
            </a:r>
            <a:r>
              <a:rPr lang="en-US" sz="1600" dirty="0" err="1">
                <a:solidFill>
                  <a:schemeClr val="dk1"/>
                </a:solidFill>
                <a:latin typeface="Calibri"/>
                <a:ea typeface="Calibri"/>
                <a:cs typeface="Calibri"/>
                <a:sym typeface="Calibri"/>
              </a:rPr>
              <a:t>s→t</a:t>
            </a:r>
            <a:r>
              <a:rPr lang="en-US"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Char char="•"/>
            </a:pPr>
            <a:r>
              <a:rPr lang="en-US" sz="1600" i="1" dirty="0">
                <a:solidFill>
                  <a:schemeClr val="dk1"/>
                </a:solidFill>
                <a:latin typeface="Calibri"/>
                <a:ea typeface="Calibri"/>
                <a:cs typeface="Calibri"/>
                <a:sym typeface="Calibri"/>
              </a:rPr>
              <a:t>td</a:t>
            </a:r>
            <a:r>
              <a:rPr lang="en-US" sz="1600" dirty="0">
                <a:solidFill>
                  <a:schemeClr val="dk1"/>
                </a:solidFill>
                <a:latin typeface="Calibri"/>
                <a:ea typeface="Calibri"/>
                <a:cs typeface="Calibri"/>
                <a:sym typeface="Calibri"/>
              </a:rPr>
              <a:t> : Day type (e.g., weekday, weekend, holiday)</a:t>
            </a:r>
            <a:endParaRPr sz="1600" dirty="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Char char="•"/>
            </a:pPr>
            <a:r>
              <a:rPr lang="en-US" sz="1600" i="1" dirty="0">
                <a:solidFill>
                  <a:schemeClr val="dk1"/>
                </a:solidFill>
                <a:latin typeface="Calibri"/>
                <a:ea typeface="Calibri"/>
                <a:cs typeface="Calibri"/>
                <a:sym typeface="Calibri"/>
              </a:rPr>
              <a:t>fs</a:t>
            </a:r>
            <a:r>
              <a:rPr lang="en-US" sz="1600" dirty="0">
                <a:solidFill>
                  <a:schemeClr val="dk1"/>
                </a:solidFill>
                <a:latin typeface="Calibri"/>
                <a:ea typeface="Calibri"/>
                <a:cs typeface="Calibri"/>
                <a:sym typeface="Calibri"/>
              </a:rPr>
              <a:t> : (average) Visit frequency (how often </a:t>
            </a:r>
            <a:r>
              <a:rPr lang="en-US" sz="1600" dirty="0" err="1">
                <a:solidFill>
                  <a:schemeClr val="dk1"/>
                </a:solidFill>
                <a:latin typeface="Calibri"/>
                <a:ea typeface="Calibri"/>
                <a:cs typeface="Calibri"/>
                <a:sym typeface="Calibri"/>
              </a:rPr>
              <a:t>s→t</a:t>
            </a:r>
            <a:r>
              <a:rPr lang="en-US" sz="1600" dirty="0">
                <a:solidFill>
                  <a:schemeClr val="dk1"/>
                </a:solidFill>
                <a:latin typeface="Calibri"/>
                <a:ea typeface="Calibri"/>
                <a:cs typeface="Calibri"/>
                <a:sym typeface="Calibri"/>
              </a:rPr>
              <a:t>  occurs during </a:t>
            </a:r>
            <a:r>
              <a:rPr lang="en-US" sz="1600" i="1" dirty="0" err="1">
                <a:solidFill>
                  <a:schemeClr val="dk1"/>
                </a:solidFill>
                <a:latin typeface="Calibri"/>
                <a:ea typeface="Calibri"/>
                <a:cs typeface="Calibri"/>
                <a:sym typeface="Calibri"/>
              </a:rPr>
              <a:t>ts</a:t>
            </a:r>
            <a:r>
              <a:rPr lang="en-US" sz="1600" i="1" dirty="0">
                <a:solidFill>
                  <a:schemeClr val="dk1"/>
                </a:solidFill>
                <a:latin typeface="Calibri"/>
                <a:ea typeface="Calibri"/>
                <a:cs typeface="Calibri"/>
                <a:sym typeface="Calibri"/>
              </a:rPr>
              <a:t>)</a:t>
            </a:r>
            <a:endParaRPr sz="1600" i="1" dirty="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Char char="•"/>
            </a:pPr>
            <a:r>
              <a:rPr lang="en-US" sz="1600" i="1" dirty="0" err="1">
                <a:solidFill>
                  <a:schemeClr val="dk1"/>
                </a:solidFill>
                <a:latin typeface="Calibri"/>
                <a:ea typeface="Calibri"/>
                <a:cs typeface="Calibri"/>
                <a:sym typeface="Calibri"/>
              </a:rPr>
              <a:t>st</a:t>
            </a:r>
            <a:r>
              <a:rPr lang="en-US" sz="1600" b="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 (average) Stay duration at </a:t>
            </a:r>
            <a:r>
              <a:rPr lang="en-US" sz="1600" i="1" dirty="0">
                <a:solidFill>
                  <a:schemeClr val="dk1"/>
                </a:solidFill>
                <a:latin typeface="Calibri"/>
                <a:ea typeface="Calibri"/>
                <a:cs typeface="Calibri"/>
                <a:sym typeface="Calibri"/>
              </a:rPr>
              <a:t>s</a:t>
            </a:r>
            <a:r>
              <a:rPr lang="en-US" sz="1600" dirty="0">
                <a:solidFill>
                  <a:schemeClr val="dk1"/>
                </a:solidFill>
                <a:latin typeface="Calibri"/>
                <a:ea typeface="Calibri"/>
                <a:cs typeface="Calibri"/>
                <a:sym typeface="Calibri"/>
              </a:rPr>
              <a:t> before moving to </a:t>
            </a:r>
            <a:r>
              <a:rPr lang="en-US" sz="1600" i="1" dirty="0">
                <a:solidFill>
                  <a:schemeClr val="dk1"/>
                </a:solidFill>
                <a:latin typeface="Calibri"/>
                <a:ea typeface="Calibri"/>
                <a:cs typeface="Calibri"/>
                <a:sym typeface="Calibri"/>
              </a:rPr>
              <a:t>t</a:t>
            </a:r>
            <a:endParaRPr sz="1600" i="1" dirty="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Char char="•"/>
            </a:pPr>
            <a:r>
              <a:rPr lang="en-US" sz="1600" i="1" dirty="0">
                <a:solidFill>
                  <a:schemeClr val="dk1"/>
                </a:solidFill>
                <a:latin typeface="Calibri"/>
                <a:ea typeface="Calibri"/>
                <a:cs typeface="Calibri"/>
                <a:sym typeface="Calibri"/>
              </a:rPr>
              <a:t>dt</a:t>
            </a:r>
            <a:r>
              <a:rPr lang="en-US" sz="1600" dirty="0">
                <a:solidFill>
                  <a:schemeClr val="dk1"/>
                </a:solidFill>
                <a:latin typeface="Calibri"/>
                <a:ea typeface="Calibri"/>
                <a:cs typeface="Calibri"/>
                <a:sym typeface="Calibri"/>
              </a:rPr>
              <a:t> : (average) Travel time from </a:t>
            </a:r>
            <a:r>
              <a:rPr lang="en-US" sz="1600" i="1" dirty="0">
                <a:solidFill>
                  <a:schemeClr val="dk1"/>
                </a:solidFill>
                <a:latin typeface="Calibri"/>
                <a:ea typeface="Calibri"/>
                <a:cs typeface="Calibri"/>
                <a:sym typeface="Calibri"/>
              </a:rPr>
              <a:t>s</a:t>
            </a:r>
            <a:r>
              <a:rPr lang="en-US" sz="1600" dirty="0">
                <a:solidFill>
                  <a:schemeClr val="dk1"/>
                </a:solidFill>
                <a:latin typeface="Calibri"/>
                <a:ea typeface="Calibri"/>
                <a:cs typeface="Calibri"/>
                <a:sym typeface="Calibri"/>
              </a:rPr>
              <a:t> to </a:t>
            </a:r>
            <a:r>
              <a:rPr lang="en-US" sz="1600" i="1" dirty="0">
                <a:solidFill>
                  <a:schemeClr val="dk1"/>
                </a:solidFill>
                <a:latin typeface="Calibri"/>
                <a:ea typeface="Calibri"/>
                <a:cs typeface="Calibri"/>
                <a:sym typeface="Calibri"/>
              </a:rPr>
              <a:t>t</a:t>
            </a:r>
            <a:r>
              <a:rPr lang="en-US" sz="1600" dirty="0">
                <a:solidFill>
                  <a:schemeClr val="dk1"/>
                </a:solidFill>
                <a:latin typeface="Calibri"/>
                <a:ea typeface="Calibri"/>
                <a:cs typeface="Calibri"/>
                <a:sym typeface="Calibri"/>
              </a:rPr>
              <a:t> </a:t>
            </a:r>
            <a:endParaRPr sz="1900" b="1" dirty="0">
              <a:latin typeface="Calibri"/>
              <a:ea typeface="Calibri"/>
              <a:cs typeface="Calibri"/>
              <a:sym typeface="Calibri"/>
            </a:endParaRPr>
          </a:p>
        </p:txBody>
      </p:sp>
      <p:cxnSp>
        <p:nvCxnSpPr>
          <p:cNvPr id="17" name="Connecteur droit avec flèche 16">
            <a:extLst>
              <a:ext uri="{FF2B5EF4-FFF2-40B4-BE49-F238E27FC236}">
                <a16:creationId xmlns:a16="http://schemas.microsoft.com/office/drawing/2014/main" id="{0753612F-880F-7A08-8C4E-C0CFF087768F}"/>
              </a:ext>
            </a:extLst>
          </p:cNvPr>
          <p:cNvCxnSpPr>
            <a:cxnSpLocks/>
            <a:endCxn id="7" idx="0"/>
          </p:cNvCxnSpPr>
          <p:nvPr/>
        </p:nvCxnSpPr>
        <p:spPr>
          <a:xfrm>
            <a:off x="6974553" y="2942080"/>
            <a:ext cx="350362" cy="6447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AA821698-87D7-F38E-6663-6734312694B2}"/>
              </a:ext>
            </a:extLst>
          </p:cNvPr>
          <p:cNvSpPr txBox="1"/>
          <p:nvPr/>
        </p:nvSpPr>
        <p:spPr>
          <a:xfrm>
            <a:off x="4139506" y="4002377"/>
            <a:ext cx="6102096" cy="307777"/>
          </a:xfrm>
          <a:prstGeom prst="rect">
            <a:avLst/>
          </a:prstGeom>
          <a:noFill/>
        </p:spPr>
        <p:txBody>
          <a:bodyPr wrap="square">
            <a:spAutoFit/>
          </a:bodyPr>
          <a:lstStyle/>
          <a:p>
            <a:r>
              <a:rPr lang="en-US" b="0" dirty="0">
                <a:solidFill>
                  <a:schemeClr val="dk1"/>
                </a:solidFill>
              </a:rPr>
              <a:t>a weighted function that maps each edge to the following attribute</a:t>
            </a:r>
            <a:endParaRPr lang="fr-FR" dirty="0"/>
          </a:p>
        </p:txBody>
      </p:sp>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E2CE3A91-7F7F-7B74-EB25-0AE39B3CC105}"/>
                  </a:ext>
                </a:extLst>
              </p:cNvPr>
              <p:cNvSpPr txBox="1"/>
              <p:nvPr/>
            </p:nvSpPr>
            <p:spPr>
              <a:xfrm>
                <a:off x="348967" y="3629061"/>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ea typeface="Cambria Math" panose="02040503050406030204" pitchFamily="18" charset="0"/>
                          <a:cs typeface="Calibri"/>
                          <a:sym typeface="Calibri"/>
                        </a:rPr>
                        <m:t>𝒱</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sz="1400" b="0" i="1" smtClean="0">
                                  <a:latin typeface="Cambria Math" panose="02040503050406030204" pitchFamily="18" charset="0"/>
                                  <a:ea typeface="Cambria Math" panose="02040503050406030204" pitchFamily="18" charset="0"/>
                                  <a:cs typeface="Calibri"/>
                                  <a:sym typeface="Calibri"/>
                                </a:rPr>
                                <m:t>𝑣</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𝑛</m:t>
                              </m:r>
                            </m:sub>
                          </m:sSub>
                        </m:e>
                      </m:d>
                    </m:oMath>
                  </m:oMathPara>
                </a14:m>
                <a:endParaRPr lang="fr-FR"/>
              </a:p>
            </p:txBody>
          </p:sp>
        </mc:Choice>
        <mc:Fallback xmlns="">
          <p:sp>
            <p:nvSpPr>
              <p:cNvPr id="5" name="ZoneTexte 4">
                <a:extLst>
                  <a:ext uri="{FF2B5EF4-FFF2-40B4-BE49-F238E27FC236}">
                    <a16:creationId xmlns:a16="http://schemas.microsoft.com/office/drawing/2014/main" id="{E2CE3A91-7F7F-7B74-EB25-0AE39B3CC105}"/>
                  </a:ext>
                </a:extLst>
              </p:cNvPr>
              <p:cNvSpPr txBox="1">
                <a:spLocks noRot="1" noChangeAspect="1" noMove="1" noResize="1" noEditPoints="1" noAdjustHandles="1" noChangeArrowheads="1" noChangeShapeType="1" noTextEdit="1"/>
              </p:cNvSpPr>
              <p:nvPr/>
            </p:nvSpPr>
            <p:spPr>
              <a:xfrm>
                <a:off x="348967" y="3629061"/>
                <a:ext cx="2296837"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A6CFEC5D-2573-B3BB-E0E9-FC1D8C526079}"/>
                  </a:ext>
                </a:extLst>
              </p:cNvPr>
              <p:cNvSpPr txBox="1"/>
              <p:nvPr/>
            </p:nvSpPr>
            <p:spPr>
              <a:xfrm>
                <a:off x="3317803" y="3586878"/>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cs typeface="Calibri"/>
                          <a:sym typeface="Calibri"/>
                        </a:rPr>
                        <m:t>ℰ</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b="1" i="1" smtClean="0">
                                  <a:latin typeface="Cambria Math" panose="02040503050406030204" pitchFamily="18" charset="0"/>
                                  <a:ea typeface="Cambria Math" panose="02040503050406030204" pitchFamily="18" charset="0"/>
                                  <a:cs typeface="Calibri"/>
                                  <a:sym typeface="Calibri"/>
                                </a:rPr>
                                <m:t>𝒆</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fr-FR"/>
              </a:p>
            </p:txBody>
          </p:sp>
        </mc:Choice>
        <mc:Fallback xmlns="">
          <p:sp>
            <p:nvSpPr>
              <p:cNvPr id="6" name="ZoneTexte 5">
                <a:extLst>
                  <a:ext uri="{FF2B5EF4-FFF2-40B4-BE49-F238E27FC236}">
                    <a16:creationId xmlns:a16="http://schemas.microsoft.com/office/drawing/2014/main" id="{A6CFEC5D-2573-B3BB-E0E9-FC1D8C526079}"/>
                  </a:ext>
                </a:extLst>
              </p:cNvPr>
              <p:cNvSpPr txBox="1">
                <a:spLocks noRot="1" noChangeAspect="1" noMove="1" noResize="1" noEditPoints="1" noAdjustHandles="1" noChangeArrowheads="1" noChangeShapeType="1" noTextEdit="1"/>
              </p:cNvSpPr>
              <p:nvPr/>
            </p:nvSpPr>
            <p:spPr>
              <a:xfrm>
                <a:off x="3317803" y="3586878"/>
                <a:ext cx="2296837"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8D9D8643-40A6-23FA-63E1-3BB75D1BB967}"/>
                  </a:ext>
                </a:extLst>
              </p:cNvPr>
              <p:cNvSpPr txBox="1"/>
              <p:nvPr/>
            </p:nvSpPr>
            <p:spPr>
              <a:xfrm>
                <a:off x="6176496" y="3586878"/>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𝔣</m:t>
                          </m:r>
                        </m:e>
                        <m:sub>
                          <m:r>
                            <a:rPr lang="fr-FR" i="1">
                              <a:latin typeface="Cambria Math" panose="02040503050406030204" pitchFamily="18" charset="0"/>
                              <a:ea typeface="Cambria Math" panose="02040503050406030204" pitchFamily="18" charset="0"/>
                              <a:cs typeface="Calibri"/>
                              <a:sym typeface="Calibri"/>
                            </a:rPr>
                            <m:t>𝑒</m:t>
                          </m:r>
                        </m:sub>
                      </m:sSub>
                      <m:r>
                        <a:rPr lang="fr-FR" b="1" i="1" smtClean="0">
                          <a:latin typeface="Cambria Math" panose="02040503050406030204" pitchFamily="18" charset="0"/>
                          <a:ea typeface="Cambria Math" panose="02040503050406030204" pitchFamily="18" charset="0"/>
                          <a:cs typeface="Calibri"/>
                          <a:sym typeface="Calibri"/>
                        </a:rPr>
                        <m:t>= </m:t>
                      </m:r>
                      <m:r>
                        <a:rPr lang="fr-FR" b="1" i="1" smtClean="0">
                          <a:latin typeface="Cambria Math" panose="02040503050406030204" pitchFamily="18" charset="0"/>
                          <a:ea typeface="Cambria Math" panose="02040503050406030204" pitchFamily="18" charset="0"/>
                          <a:cs typeface="Calibri"/>
                          <a:sym typeface="Calibri"/>
                        </a:rPr>
                        <m:t>ℰ</m:t>
                      </m:r>
                      <m:r>
                        <a:rPr lang="fr-FR" sz="1400" b="0" i="1" smtClean="0">
                          <a:latin typeface="Cambria Math" panose="02040503050406030204" pitchFamily="18" charset="0"/>
                          <a:ea typeface="Cambria Math" panose="02040503050406030204" pitchFamily="18" charset="0"/>
                          <a:cs typeface="Calibri"/>
                          <a:sym typeface="Calibri"/>
                        </a:rPr>
                        <m:t>→</m:t>
                      </m:r>
                      <m:r>
                        <a:rPr lang="fr-FR" sz="1400" b="0" i="1" smtClean="0">
                          <a:latin typeface="Cambria Math" panose="02040503050406030204" pitchFamily="18" charset="0"/>
                          <a:ea typeface="Cambria Math" panose="02040503050406030204" pitchFamily="18" charset="0"/>
                          <a:cs typeface="Calibri"/>
                          <a:sym typeface="Calibri"/>
                        </a:rPr>
                        <m:t>𝒫</m:t>
                      </m:r>
                      <m:r>
                        <a:rPr lang="fr-FR" sz="1400" b="0" i="1" smtClean="0">
                          <a:latin typeface="Cambria Math" panose="02040503050406030204" pitchFamily="18" charset="0"/>
                          <a:ea typeface="Cambria Math" panose="02040503050406030204" pitchFamily="18" charset="0"/>
                          <a:cs typeface="Calibri"/>
                          <a:sym typeface="Calibri"/>
                        </a:rPr>
                        <m:t>(</m:t>
                      </m:r>
                      <m:r>
                        <a:rPr lang="fr-FR" sz="1400" b="0" i="1" smtClean="0">
                          <a:latin typeface="Cambria Math" panose="02040503050406030204" pitchFamily="18" charset="0"/>
                          <a:ea typeface="Cambria Math" panose="02040503050406030204" pitchFamily="18" charset="0"/>
                          <a:cs typeface="Calibri"/>
                          <a:sym typeface="Calibri"/>
                        </a:rPr>
                        <m:t>ℳ</m:t>
                      </m:r>
                      <m:r>
                        <a:rPr lang="fr-FR" i="1">
                          <a:latin typeface="Cambria Math" panose="02040503050406030204" pitchFamily="18" charset="0"/>
                          <a:ea typeface="Cambria Math" panose="02040503050406030204" pitchFamily="18" charset="0"/>
                          <a:cs typeface="Calibri"/>
                          <a:sym typeface="Calibri"/>
                        </a:rPr>
                        <m:t>,</m:t>
                      </m:r>
                      <m:r>
                        <a:rPr lang="fr-FR" i="1">
                          <a:latin typeface="Cambria Math" panose="02040503050406030204" pitchFamily="18" charset="0"/>
                          <a:ea typeface="Cambria Math" panose="02040503050406030204" pitchFamily="18" charset="0"/>
                          <a:cs typeface="Calibri"/>
                          <a:sym typeface="Calibri"/>
                        </a:rPr>
                        <m:t>𝒲</m:t>
                      </m:r>
                      <m:r>
                        <a:rPr lang="fr-FR" sz="1400" b="0" i="1" smtClean="0">
                          <a:latin typeface="Cambria Math" panose="02040503050406030204" pitchFamily="18" charset="0"/>
                          <a:ea typeface="Cambria Math" panose="02040503050406030204" pitchFamily="18" charset="0"/>
                          <a:cs typeface="Calibri"/>
                          <a:sym typeface="Calibri"/>
                        </a:rPr>
                        <m:t>)</m:t>
                      </m:r>
                    </m:oMath>
                  </m:oMathPara>
                </a14:m>
                <a:endParaRPr lang="fr-FR"/>
              </a:p>
            </p:txBody>
          </p:sp>
        </mc:Choice>
        <mc:Fallback xmlns="">
          <p:sp>
            <p:nvSpPr>
              <p:cNvPr id="7" name="ZoneTexte 6">
                <a:extLst>
                  <a:ext uri="{FF2B5EF4-FFF2-40B4-BE49-F238E27FC236}">
                    <a16:creationId xmlns:a16="http://schemas.microsoft.com/office/drawing/2014/main" id="{8D9D8643-40A6-23FA-63E1-3BB75D1BB967}"/>
                  </a:ext>
                </a:extLst>
              </p:cNvPr>
              <p:cNvSpPr txBox="1">
                <a:spLocks noRot="1" noChangeAspect="1" noMove="1" noResize="1" noEditPoints="1" noAdjustHandles="1" noChangeArrowheads="1" noChangeShapeType="1" noTextEdit="1"/>
              </p:cNvSpPr>
              <p:nvPr/>
            </p:nvSpPr>
            <p:spPr>
              <a:xfrm>
                <a:off x="6176496" y="3586878"/>
                <a:ext cx="2296837" cy="307777"/>
              </a:xfrm>
              <a:prstGeom prst="rect">
                <a:avLst/>
              </a:prstGeom>
              <a:blipFill>
                <a:blip r:embed="rId6"/>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25FEE802-282A-0B45-5E3F-98D2F816E657}"/>
                  </a:ext>
                </a:extLst>
              </p:cNvPr>
              <p:cNvSpPr txBox="1"/>
              <p:nvPr/>
            </p:nvSpPr>
            <p:spPr>
              <a:xfrm>
                <a:off x="5151750" y="4351835"/>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cs typeface="Calibri"/>
                          <a:sym typeface="Calibri"/>
                        </a:rPr>
                        <m:t>𝒔</m:t>
                      </m:r>
                      <m:r>
                        <a:rPr lang="fr-FR" b="1" i="1" smtClean="0">
                          <a:latin typeface="Cambria Math" panose="02040503050406030204" pitchFamily="18" charset="0"/>
                          <a:ea typeface="Cambria Math" panose="02040503050406030204" pitchFamily="18" charset="0"/>
                          <a:cs typeface="Calibri"/>
                          <a:sym typeface="Calibri"/>
                        </a:rPr>
                        <m:t>: </m:t>
                      </m:r>
                      <m:d>
                        <m:dPr>
                          <m:begChr m:val="⟨"/>
                          <m:endChr m:val="⟩"/>
                          <m:ctrlPr>
                            <a:rPr lang="fr-FR" b="1" i="1" smtClean="0">
                              <a:latin typeface="Cambria Math" panose="02040503050406030204" pitchFamily="18" charset="0"/>
                              <a:ea typeface="Cambria Math" panose="02040503050406030204" pitchFamily="18" charset="0"/>
                              <a:cs typeface="Calibri"/>
                              <a:sym typeface="Calibri"/>
                            </a:rPr>
                          </m:ctrlPr>
                        </m:dPr>
                        <m:e>
                          <m:r>
                            <a:rPr lang="fr-FR" b="1" i="1" smtClean="0">
                              <a:latin typeface="Cambria Math" panose="02040503050406030204" pitchFamily="18" charset="0"/>
                              <a:ea typeface="Cambria Math" panose="02040503050406030204" pitchFamily="18" charset="0"/>
                              <a:cs typeface="Calibri"/>
                              <a:sym typeface="Calibri"/>
                            </a:rPr>
                            <m:t>𝒕𝒔</m:t>
                          </m:r>
                          <m:r>
                            <a:rPr lang="fr-FR" b="1" i="1" smtClean="0">
                              <a:latin typeface="Cambria Math" panose="02040503050406030204" pitchFamily="18" charset="0"/>
                              <a:ea typeface="Cambria Math" panose="02040503050406030204" pitchFamily="18" charset="0"/>
                              <a:cs typeface="Calibri"/>
                              <a:sym typeface="Calibri"/>
                            </a:rPr>
                            <m:t>,</m:t>
                          </m:r>
                          <m:r>
                            <a:rPr lang="fr-FR" b="1" i="1" smtClean="0">
                              <a:latin typeface="Cambria Math" panose="02040503050406030204" pitchFamily="18" charset="0"/>
                              <a:ea typeface="Cambria Math" panose="02040503050406030204" pitchFamily="18" charset="0"/>
                              <a:cs typeface="Calibri"/>
                              <a:sym typeface="Calibri"/>
                            </a:rPr>
                            <m:t>𝒕𝒅</m:t>
                          </m:r>
                          <m:r>
                            <a:rPr lang="fr-FR" b="1" i="1" smtClean="0">
                              <a:latin typeface="Cambria Math" panose="02040503050406030204" pitchFamily="18" charset="0"/>
                              <a:ea typeface="Cambria Math" panose="02040503050406030204" pitchFamily="18" charset="0"/>
                              <a:cs typeface="Calibri"/>
                              <a:sym typeface="Calibri"/>
                            </a:rPr>
                            <m:t>,</m:t>
                          </m:r>
                          <m:r>
                            <a:rPr lang="fr-FR" b="1" i="1" smtClean="0">
                              <a:latin typeface="Cambria Math" panose="02040503050406030204" pitchFamily="18" charset="0"/>
                              <a:ea typeface="Cambria Math" panose="02040503050406030204" pitchFamily="18" charset="0"/>
                              <a:cs typeface="Calibri"/>
                              <a:sym typeface="Calibri"/>
                            </a:rPr>
                            <m:t>𝒇𝒔</m:t>
                          </m:r>
                          <m:r>
                            <a:rPr lang="fr-FR" b="1" i="1" smtClean="0">
                              <a:latin typeface="Cambria Math" panose="02040503050406030204" pitchFamily="18" charset="0"/>
                              <a:ea typeface="Cambria Math" panose="02040503050406030204" pitchFamily="18" charset="0"/>
                              <a:cs typeface="Calibri"/>
                              <a:sym typeface="Calibri"/>
                            </a:rPr>
                            <m:t>,</m:t>
                          </m:r>
                          <m:r>
                            <a:rPr lang="fr-FR" b="1" i="1" smtClean="0">
                              <a:latin typeface="Cambria Math" panose="02040503050406030204" pitchFamily="18" charset="0"/>
                              <a:ea typeface="Cambria Math" panose="02040503050406030204" pitchFamily="18" charset="0"/>
                              <a:cs typeface="Calibri"/>
                              <a:sym typeface="Calibri"/>
                            </a:rPr>
                            <m:t>𝒔𝒕</m:t>
                          </m:r>
                          <m:r>
                            <a:rPr lang="fr-FR" b="1" i="1" smtClean="0">
                              <a:latin typeface="Cambria Math" panose="02040503050406030204" pitchFamily="18" charset="0"/>
                              <a:ea typeface="Cambria Math" panose="02040503050406030204" pitchFamily="18" charset="0"/>
                              <a:cs typeface="Calibri"/>
                              <a:sym typeface="Calibri"/>
                            </a:rPr>
                            <m:t>,</m:t>
                          </m:r>
                          <m:r>
                            <a:rPr lang="fr-FR" b="1" i="1" smtClean="0">
                              <a:latin typeface="Cambria Math" panose="02040503050406030204" pitchFamily="18" charset="0"/>
                              <a:ea typeface="Cambria Math" panose="02040503050406030204" pitchFamily="18" charset="0"/>
                              <a:cs typeface="Calibri"/>
                              <a:sym typeface="Calibri"/>
                            </a:rPr>
                            <m:t>𝒅𝒕</m:t>
                          </m:r>
                        </m:e>
                      </m:d>
                    </m:oMath>
                  </m:oMathPara>
                </a14:m>
                <a:endParaRPr lang="fr-FR"/>
              </a:p>
            </p:txBody>
          </p:sp>
        </mc:Choice>
        <mc:Fallback xmlns="">
          <p:sp>
            <p:nvSpPr>
              <p:cNvPr id="11" name="ZoneTexte 10">
                <a:extLst>
                  <a:ext uri="{FF2B5EF4-FFF2-40B4-BE49-F238E27FC236}">
                    <a16:creationId xmlns:a16="http://schemas.microsoft.com/office/drawing/2014/main" id="{25FEE802-282A-0B45-5E3F-98D2F816E657}"/>
                  </a:ext>
                </a:extLst>
              </p:cNvPr>
              <p:cNvSpPr txBox="1">
                <a:spLocks noRot="1" noChangeAspect="1" noMove="1" noResize="1" noEditPoints="1" noAdjustHandles="1" noChangeArrowheads="1" noChangeShapeType="1" noTextEdit="1"/>
              </p:cNvSpPr>
              <p:nvPr/>
            </p:nvSpPr>
            <p:spPr>
              <a:xfrm>
                <a:off x="5151750" y="4351835"/>
                <a:ext cx="2296837" cy="307777"/>
              </a:xfrm>
              <a:prstGeom prst="rect">
                <a:avLst/>
              </a:prstGeom>
              <a:blipFill>
                <a:blip r:embed="rId7"/>
                <a:stretch>
                  <a:fillRect b="-16000"/>
                </a:stretch>
              </a:blipFill>
            </p:spPr>
            <p:txBody>
              <a:bodyPr/>
              <a:lstStyle/>
              <a:p>
                <a:r>
                  <a:rPr lang="fr-FR">
                    <a:noFill/>
                  </a:rPr>
                  <a:t> </a:t>
                </a:r>
              </a:p>
            </p:txBody>
          </p:sp>
        </mc:Fallback>
      </mc:AlternateContent>
      <p:pic>
        <p:nvPicPr>
          <p:cNvPr id="4" name="Picture 2" descr="MobilityGraphs: Visual Analysis of Mass Mobility Dynamics via  Spatio-Temporal Graphs and Clustering">
            <a:extLst>
              <a:ext uri="{FF2B5EF4-FFF2-40B4-BE49-F238E27FC236}">
                <a16:creationId xmlns:a16="http://schemas.microsoft.com/office/drawing/2014/main" id="{F4C2D92E-92B4-DC5D-66D2-B8D877996BD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7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3">
          <a:extLst>
            <a:ext uri="{FF2B5EF4-FFF2-40B4-BE49-F238E27FC236}">
              <a16:creationId xmlns:a16="http://schemas.microsoft.com/office/drawing/2014/main" id="{3481D777-529C-C615-0D33-846D1C2578B0}"/>
            </a:ext>
          </a:extLst>
        </p:cNvPr>
        <p:cNvGrpSpPr/>
        <p:nvPr/>
      </p:nvGrpSpPr>
      <p:grpSpPr>
        <a:xfrm>
          <a:off x="0" y="0"/>
          <a:ext cx="0" cy="0"/>
          <a:chOff x="0" y="0"/>
          <a:chExt cx="0" cy="0"/>
        </a:xfrm>
      </p:grpSpPr>
      <p:sp>
        <p:nvSpPr>
          <p:cNvPr id="644" name="Google Shape;644;p44">
            <a:extLst>
              <a:ext uri="{FF2B5EF4-FFF2-40B4-BE49-F238E27FC236}">
                <a16:creationId xmlns:a16="http://schemas.microsoft.com/office/drawing/2014/main" id="{B6518C63-57AF-40E8-1095-4D51E2F94DEA}"/>
              </a:ext>
            </a:extLst>
          </p:cNvPr>
          <p:cNvSpPr txBox="1">
            <a:spLocks noGrp="1"/>
          </p:cNvSpPr>
          <p:nvPr>
            <p:ph type="sldNum" idx="12"/>
          </p:nvPr>
        </p:nvSpPr>
        <p:spPr>
          <a:xfrm>
            <a:off x="11533632" y="6411112"/>
            <a:ext cx="380897" cy="246181"/>
          </a:xfrm>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61</a:t>
            </a:fld>
            <a:endParaRPr/>
          </a:p>
        </p:txBody>
      </p:sp>
      <mc:AlternateContent xmlns:mc="http://schemas.openxmlformats.org/markup-compatibility/2006" xmlns:a14="http://schemas.microsoft.com/office/drawing/2010/main">
        <mc:Choice Requires="a14">
          <p:sp>
            <p:nvSpPr>
              <p:cNvPr id="647" name="Google Shape;647;p44">
                <a:extLst>
                  <a:ext uri="{FF2B5EF4-FFF2-40B4-BE49-F238E27FC236}">
                    <a16:creationId xmlns:a16="http://schemas.microsoft.com/office/drawing/2014/main" id="{BE08AE4D-8579-27F9-14EC-B3D0BCB8FE1E}"/>
                  </a:ext>
                </a:extLst>
              </p:cNvPr>
              <p:cNvSpPr txBox="1"/>
              <p:nvPr/>
            </p:nvSpPr>
            <p:spPr>
              <a:xfrm>
                <a:off x="609596" y="1330426"/>
                <a:ext cx="11133801" cy="2098574"/>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000000"/>
                  </a:buClr>
                  <a:buSzPts val="1800"/>
                  <a:buFont typeface="Calibri"/>
                  <a:buNone/>
                </a:pPr>
                <a:r>
                  <a:rPr lang="en-US" sz="2300" i="0" strike="noStrike" cap="none">
                    <a:solidFill>
                      <a:srgbClr val="000000"/>
                    </a:solidFill>
                    <a:latin typeface="Calibri"/>
                    <a:ea typeface="Calibri"/>
                    <a:cs typeface="Calibri"/>
                    <a:sym typeface="Calibri"/>
                  </a:rPr>
                  <a:t>Mobility</a:t>
                </a:r>
                <a:r>
                  <a:rPr lang="en-US" sz="2300" b="1" i="0" strike="noStrike" cap="none">
                    <a:solidFill>
                      <a:srgbClr val="000000"/>
                    </a:solidFill>
                    <a:latin typeface="Calibri"/>
                    <a:ea typeface="Calibri"/>
                    <a:cs typeface="Calibri"/>
                    <a:sym typeface="Calibri"/>
                  </a:rPr>
                  <a:t> </a:t>
                </a:r>
                <a:r>
                  <a:rPr lang="en-US" sz="2300" b="0" i="0" u="none" strike="noStrike" cap="none">
                    <a:solidFill>
                      <a:srgbClr val="000000"/>
                    </a:solidFill>
                    <a:latin typeface="Calibri"/>
                    <a:ea typeface="Calibri"/>
                    <a:cs typeface="Calibri"/>
                    <a:sym typeface="Calibri"/>
                  </a:rPr>
                  <a:t>Graph</a:t>
                </a:r>
                <a:r>
                  <a:rPr lang="en-US" sz="2300" b="1" i="1" u="none" strike="noStrike" cap="none">
                    <a:solidFill>
                      <a:srgbClr val="000000"/>
                    </a:solidFill>
                    <a:latin typeface="Calibri"/>
                    <a:ea typeface="Calibri"/>
                    <a:cs typeface="Calibri"/>
                    <a:sym typeface="Calibri"/>
                  </a:rPr>
                  <a:t> G </a:t>
                </a:r>
                <a:r>
                  <a:rPr lang="en-US" sz="2300" b="0" i="0" u="none" strike="noStrike" cap="none">
                    <a:solidFill>
                      <a:srgbClr val="000000"/>
                    </a:solidFill>
                    <a:latin typeface="Calibri"/>
                    <a:ea typeface="Calibri"/>
                    <a:cs typeface="Calibri"/>
                    <a:sym typeface="Calibri"/>
                  </a:rPr>
                  <a:t>is a structured directed graph that represents the historical location data of a user as follows: </a:t>
                </a:r>
              </a:p>
              <a:p>
                <a:pPr marL="0" marR="0" lvl="0" indent="0" algn="ctr" rtl="0">
                  <a:lnSpc>
                    <a:spcPct val="100000"/>
                  </a:lnSpc>
                  <a:spcBef>
                    <a:spcPts val="0"/>
                  </a:spcBef>
                  <a:spcAft>
                    <a:spcPts val="0"/>
                  </a:spcAft>
                  <a:buClr>
                    <a:srgbClr val="000000"/>
                  </a:buClr>
                  <a:buSzPts val="1800"/>
                  <a:buFont typeface="Calibri"/>
                  <a:buNone/>
                </a:pPr>
                <a:endParaRPr lang="en-US" sz="2300" b="0" i="0" u="none" strike="noStrike" cap="none">
                  <a:solidFill>
                    <a:srgbClr val="000000"/>
                  </a:solidFill>
                  <a:latin typeface="Calibri"/>
                  <a:ea typeface="Calibri"/>
                  <a:cs typeface="Calibri"/>
                  <a:sym typeface="Calibri"/>
                </a:endParaRPr>
              </a:p>
              <a:p>
                <a:pPr lvl="0" algn="ctr">
                  <a:buSzPts val="1800"/>
                </a:pPr>
                <a14:m>
                  <m:oMathPara xmlns:m="http://schemas.openxmlformats.org/officeDocument/2006/math">
                    <m:oMathParaPr>
                      <m:jc m:val="centerGroup"/>
                    </m:oMathParaPr>
                    <m:oMath xmlns:m="http://schemas.openxmlformats.org/officeDocument/2006/math">
                      <m:r>
                        <a:rPr lang="en-US" sz="2300" b="0" i="1" smtClean="0">
                          <a:latin typeface="Cambria Math" panose="02040503050406030204" pitchFamily="18" charset="0"/>
                          <a:ea typeface="Calibri"/>
                          <a:cs typeface="Calibri"/>
                          <a:sym typeface="Calibri"/>
                        </a:rPr>
                        <m:t>𝐺</m:t>
                      </m:r>
                      <m:r>
                        <a:rPr lang="fr-FR" sz="2300" b="1" i="1" smtClean="0">
                          <a:latin typeface="Cambria Math" panose="02040503050406030204" pitchFamily="18" charset="0"/>
                          <a:ea typeface="Calibri"/>
                          <a:cs typeface="Calibri"/>
                          <a:sym typeface="Calibri"/>
                        </a:rPr>
                        <m:t>=</m:t>
                      </m:r>
                      <m:d>
                        <m:dPr>
                          <m:ctrlPr>
                            <a:rPr lang="fr-FR" sz="2300" b="1" i="1" smtClean="0">
                              <a:latin typeface="Cambria Math" panose="02040503050406030204" pitchFamily="18" charset="0"/>
                              <a:cs typeface="Calibri"/>
                              <a:sym typeface="Calibri"/>
                            </a:rPr>
                          </m:ctrlPr>
                        </m:dPr>
                        <m:e>
                          <m:r>
                            <a:rPr lang="fr-FR" sz="2300" b="0" i="1" smtClean="0">
                              <a:latin typeface="Cambria Math" panose="02040503050406030204" pitchFamily="18" charset="0"/>
                              <a:ea typeface="Cambria Math" panose="02040503050406030204" pitchFamily="18" charset="0"/>
                              <a:cs typeface="Calibri"/>
                              <a:sym typeface="Calibri"/>
                            </a:rPr>
                            <m:t>𝒱</m:t>
                          </m:r>
                          <m:r>
                            <a:rPr lang="fr-FR" sz="2300" b="1" i="1" smtClean="0">
                              <a:latin typeface="Cambria Math" panose="02040503050406030204" pitchFamily="18" charset="0"/>
                              <a:ea typeface="Cambria Math" panose="02040503050406030204" pitchFamily="18" charset="0"/>
                              <a:cs typeface="Calibri"/>
                              <a:sym typeface="Calibri"/>
                            </a:rPr>
                            <m:t>,</m:t>
                          </m:r>
                          <m:r>
                            <a:rPr lang="fr-FR" sz="2300" b="1" i="1" smtClean="0">
                              <a:latin typeface="Cambria Math" panose="02040503050406030204" pitchFamily="18" charset="0"/>
                              <a:ea typeface="Cambria Math" panose="02040503050406030204" pitchFamily="18" charset="0"/>
                              <a:cs typeface="Calibri"/>
                              <a:sym typeface="Calibri"/>
                            </a:rPr>
                            <m:t>ℰ</m:t>
                          </m:r>
                          <m:r>
                            <a:rPr lang="fr-FR" sz="2300" b="1"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ℳ</m:t>
                          </m:r>
                          <m:r>
                            <a:rPr lang="fr-FR" sz="2300" b="0" i="1" smtClean="0">
                              <a:latin typeface="Cambria Math" panose="02040503050406030204" pitchFamily="18" charset="0"/>
                              <a:ea typeface="Cambria Math" panose="02040503050406030204" pitchFamily="18" charset="0"/>
                              <a:cs typeface="Calibri"/>
                              <a:sym typeface="Calibri"/>
                            </a:rPr>
                            <m:t>, </m:t>
                          </m:r>
                          <m:r>
                            <a:rPr lang="fr-FR" sz="2300" b="0" i="1" smtClean="0">
                              <a:latin typeface="Cambria Math" panose="02040503050406030204" pitchFamily="18" charset="0"/>
                              <a:ea typeface="Cambria Math" panose="02040503050406030204" pitchFamily="18" charset="0"/>
                              <a:cs typeface="Calibri"/>
                              <a:sym typeface="Calibri"/>
                            </a:rPr>
                            <m:t>𝒲</m:t>
                          </m:r>
                          <m:r>
                            <a:rPr lang="fr-FR" sz="2300" b="1" i="1" smtClean="0">
                              <a:latin typeface="Cambria Math" panose="02040503050406030204" pitchFamily="18" charset="0"/>
                              <a:ea typeface="Cambria Math" panose="02040503050406030204" pitchFamily="18" charset="0"/>
                              <a:cs typeface="Calibri"/>
                              <a:sym typeface="Calibri"/>
                            </a:rPr>
                            <m:t>,</m:t>
                          </m:r>
                          <m:sSub>
                            <m:sSubPr>
                              <m:ctrlPr>
                                <a:rPr lang="fr-FR" sz="2300" i="1" smtClean="0">
                                  <a:latin typeface="Cambria Math" panose="02040503050406030204" pitchFamily="18" charset="0"/>
                                  <a:ea typeface="Cambria Math" panose="02040503050406030204" pitchFamily="18" charset="0"/>
                                  <a:cs typeface="Calibri"/>
                                  <a:sym typeface="Calibri"/>
                                </a:rPr>
                              </m:ctrlPr>
                            </m:sSubPr>
                            <m:e>
                              <m:r>
                                <a:rPr lang="fr-FR" sz="2300" b="0" i="1" smtClean="0">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𝑒</m:t>
                              </m:r>
                            </m:sub>
                          </m:sSub>
                          <m:r>
                            <a:rPr lang="fr-FR" sz="2300" b="0" i="1" smtClean="0">
                              <a:latin typeface="Cambria Math" panose="02040503050406030204" pitchFamily="18" charset="0"/>
                              <a:ea typeface="Cambria Math" panose="02040503050406030204" pitchFamily="18" charset="0"/>
                              <a:cs typeface="Calibri"/>
                              <a:sym typeface="Calibri"/>
                            </a:rPr>
                            <m:t>,</m:t>
                          </m:r>
                          <m:sSub>
                            <m:sSubPr>
                              <m:ctrlPr>
                                <a:rPr lang="fr-FR" sz="2300" i="1">
                                  <a:latin typeface="Cambria Math" panose="02040503050406030204" pitchFamily="18" charset="0"/>
                                  <a:ea typeface="Cambria Math" panose="02040503050406030204" pitchFamily="18" charset="0"/>
                                  <a:cs typeface="Calibri"/>
                                  <a:sym typeface="Calibri"/>
                                </a:rPr>
                              </m:ctrlPr>
                            </m:sSubPr>
                            <m:e>
                              <m:r>
                                <a:rPr lang="fr-FR" sz="2300" b="0" i="1">
                                  <a:latin typeface="Cambria Math" panose="02040503050406030204" pitchFamily="18" charset="0"/>
                                  <a:ea typeface="Cambria Math" panose="02040503050406030204" pitchFamily="18" charset="0"/>
                                  <a:cs typeface="Calibri"/>
                                  <a:sym typeface="Calibri"/>
                                </a:rPr>
                                <m:t>𝔣</m:t>
                              </m:r>
                            </m:e>
                            <m:sub>
                              <m:r>
                                <a:rPr lang="fr-FR" sz="2300"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en-US" sz="23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endParaRPr lang="en-US" sz="1800" b="0" i="0" u="none" strike="noStrike" cap="none">
                  <a:solidFill>
                    <a:srgbClr val="000000"/>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1800"/>
                  <a:buFont typeface="Calibri"/>
                  <a:buNone/>
                </a:pPr>
                <a:endParaRPr/>
              </a:p>
            </p:txBody>
          </p:sp>
        </mc:Choice>
        <mc:Fallback xmlns="">
          <p:sp>
            <p:nvSpPr>
              <p:cNvPr id="647" name="Google Shape;647;p44">
                <a:extLst>
                  <a:ext uri="{FF2B5EF4-FFF2-40B4-BE49-F238E27FC236}">
                    <a16:creationId xmlns:a16="http://schemas.microsoft.com/office/drawing/2014/main" id="{BE08AE4D-8579-27F9-14EC-B3D0BCB8FE1E}"/>
                  </a:ext>
                </a:extLst>
              </p:cNvPr>
              <p:cNvSpPr txBox="1">
                <a:spLocks noRot="1" noChangeAspect="1" noMove="1" noResize="1" noEditPoints="1" noAdjustHandles="1" noChangeArrowheads="1" noChangeShapeType="1" noTextEdit="1"/>
              </p:cNvSpPr>
              <p:nvPr/>
            </p:nvSpPr>
            <p:spPr>
              <a:xfrm>
                <a:off x="609596" y="1330426"/>
                <a:ext cx="11133801" cy="2098574"/>
              </a:xfrm>
              <a:prstGeom prst="rect">
                <a:avLst/>
              </a:prstGeom>
              <a:blipFill>
                <a:blip r:embed="rId3"/>
                <a:stretch>
                  <a:fillRect r="-548"/>
                </a:stretch>
              </a:blipFill>
              <a:ln>
                <a:noFill/>
              </a:ln>
            </p:spPr>
            <p:txBody>
              <a:bodyPr/>
              <a:lstStyle/>
              <a:p>
                <a:r>
                  <a:rPr lang="en-US">
                    <a:noFill/>
                  </a:rPr>
                  <a:t> </a:t>
                </a:r>
              </a:p>
            </p:txBody>
          </p:sp>
        </mc:Fallback>
      </mc:AlternateContent>
      <p:sp>
        <p:nvSpPr>
          <p:cNvPr id="3" name="Titre 2">
            <a:extLst>
              <a:ext uri="{FF2B5EF4-FFF2-40B4-BE49-F238E27FC236}">
                <a16:creationId xmlns:a16="http://schemas.microsoft.com/office/drawing/2014/main" id="{CB9EE7C2-2259-753D-DE9C-D6805CF4B435}"/>
              </a:ext>
            </a:extLst>
          </p:cNvPr>
          <p:cNvSpPr>
            <a:spLocks noGrp="1"/>
          </p:cNvSpPr>
          <p:nvPr>
            <p:ph type="title"/>
          </p:nvPr>
        </p:nvSpPr>
        <p:spPr/>
        <p:txBody>
          <a:bodyPr>
            <a:normAutofit/>
          </a:bodyPr>
          <a:lstStyle/>
          <a:p>
            <a:pPr marL="0" marR="0" lvl="0" indent="0" algn="l" defTabSz="914400" rtl="0" eaLnBrk="1" fontAlgn="auto" latinLnBrk="0" hangingPunct="1">
              <a:lnSpc>
                <a:spcPct val="115000"/>
              </a:lnSpc>
              <a:spcBef>
                <a:spcPts val="400"/>
              </a:spcBef>
              <a:spcAft>
                <a:spcPts val="0"/>
              </a:spcAft>
              <a:tabLst/>
              <a:defRPr/>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2-Mobility </a:t>
            </a:r>
            <a:r>
              <a:rPr kumimoji="0" lang="en-US" sz="1800" b="0" i="0" u="none" strike="noStrike" kern="0" cap="none" spc="0" normalizeH="0" baseline="0" noProof="0">
                <a:ln>
                  <a:noFill/>
                </a:ln>
                <a:solidFill>
                  <a:srgbClr val="000000"/>
                </a:solidFill>
                <a:effectLst/>
                <a:uLnTx/>
                <a:uFillTx/>
                <a:latin typeface="Arial"/>
                <a:cs typeface="Arial"/>
                <a:sym typeface="Arial"/>
              </a:rPr>
              <a:t>Graph Forming</a:t>
            </a:r>
            <a:endParaRPr lang="fr-FR" sz="3200"/>
          </a:p>
        </p:txBody>
      </p:sp>
      <p:cxnSp>
        <p:nvCxnSpPr>
          <p:cNvPr id="12" name="Connecteur droit avec flèche 11">
            <a:extLst>
              <a:ext uri="{FF2B5EF4-FFF2-40B4-BE49-F238E27FC236}">
                <a16:creationId xmlns:a16="http://schemas.microsoft.com/office/drawing/2014/main" id="{51B93AFE-E644-CAC4-ACF0-FFED9BBCA9F4}"/>
              </a:ext>
            </a:extLst>
          </p:cNvPr>
          <p:cNvCxnSpPr>
            <a:cxnSpLocks/>
          </p:cNvCxnSpPr>
          <p:nvPr/>
        </p:nvCxnSpPr>
        <p:spPr>
          <a:xfrm flipH="1">
            <a:off x="1565817" y="2889504"/>
            <a:ext cx="3932775" cy="6668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8BDE58FE-55E5-BB3A-E844-C483BDAF6C6F}"/>
              </a:ext>
            </a:extLst>
          </p:cNvPr>
          <p:cNvCxnSpPr>
            <a:cxnSpLocks/>
          </p:cNvCxnSpPr>
          <p:nvPr/>
        </p:nvCxnSpPr>
        <p:spPr>
          <a:xfrm flipH="1">
            <a:off x="4466222" y="2935286"/>
            <a:ext cx="1230630" cy="6211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0753612F-880F-7A08-8C4E-C0CFF087768F}"/>
              </a:ext>
            </a:extLst>
          </p:cNvPr>
          <p:cNvCxnSpPr>
            <a:cxnSpLocks/>
          </p:cNvCxnSpPr>
          <p:nvPr/>
        </p:nvCxnSpPr>
        <p:spPr>
          <a:xfrm flipH="1">
            <a:off x="7258050" y="2935286"/>
            <a:ext cx="146022" cy="10015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B0E72ED-0599-E46A-1A0E-4B82A9D28F65}"/>
              </a:ext>
            </a:extLst>
          </p:cNvPr>
          <p:cNvSpPr txBox="1"/>
          <p:nvPr/>
        </p:nvSpPr>
        <p:spPr>
          <a:xfrm>
            <a:off x="5104926" y="4471329"/>
            <a:ext cx="4761487" cy="698717"/>
          </a:xfrm>
          <a:prstGeom prst="rect">
            <a:avLst/>
          </a:prstGeom>
          <a:noFill/>
        </p:spPr>
        <p:txBody>
          <a:bodyPr wrap="square">
            <a:spAutoFit/>
          </a:bodyPr>
          <a:lstStyle/>
          <a:p>
            <a:pPr marL="8573" lvl="0" algn="ctr" rtl="0">
              <a:lnSpc>
                <a:spcPct val="150000"/>
              </a:lnSpc>
              <a:spcBef>
                <a:spcPts val="400"/>
              </a:spcBef>
              <a:spcAft>
                <a:spcPts val="0"/>
              </a:spcAft>
              <a:buClr>
                <a:schemeClr val="dk1"/>
              </a:buClr>
              <a:buSzPct val="64285"/>
            </a:pPr>
            <a:r>
              <a:rPr lang="en-US" b="0" dirty="0">
                <a:solidFill>
                  <a:schemeClr val="dk1"/>
                </a:solidFill>
              </a:rPr>
              <a:t>A function that associates each vertex or each edge with a subset of contextual metadata elements</a:t>
            </a:r>
            <a:endParaRPr lang="fr-FR" dirty="0"/>
          </a:p>
        </p:txBody>
      </p:sp>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463F4DB2-5F19-89C6-2235-D73F26F781D3}"/>
                  </a:ext>
                </a:extLst>
              </p:cNvPr>
              <p:cNvSpPr txBox="1"/>
              <p:nvPr/>
            </p:nvSpPr>
            <p:spPr>
              <a:xfrm>
                <a:off x="348967" y="3629061"/>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ea typeface="Cambria Math" panose="02040503050406030204" pitchFamily="18" charset="0"/>
                          <a:cs typeface="Calibri"/>
                          <a:sym typeface="Calibri"/>
                        </a:rPr>
                        <m:t>𝒱</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sz="1400" b="0" i="1" smtClean="0">
                                  <a:latin typeface="Cambria Math" panose="02040503050406030204" pitchFamily="18" charset="0"/>
                                  <a:ea typeface="Cambria Math" panose="02040503050406030204" pitchFamily="18" charset="0"/>
                                  <a:cs typeface="Calibri"/>
                                  <a:sym typeface="Calibri"/>
                                </a:rPr>
                                <m:t>𝑣</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𝑣</m:t>
                              </m:r>
                            </m:e>
                            <m:sub>
                              <m:r>
                                <a:rPr lang="fr-FR" b="0" i="1" smtClean="0">
                                  <a:latin typeface="Cambria Math" panose="02040503050406030204" pitchFamily="18" charset="0"/>
                                  <a:ea typeface="Cambria Math" panose="02040503050406030204" pitchFamily="18" charset="0"/>
                                  <a:cs typeface="Calibri"/>
                                  <a:sym typeface="Calibri"/>
                                </a:rPr>
                                <m:t>𝑛</m:t>
                              </m:r>
                            </m:sub>
                          </m:sSub>
                        </m:e>
                      </m:d>
                    </m:oMath>
                  </m:oMathPara>
                </a14:m>
                <a:endParaRPr lang="fr-FR"/>
              </a:p>
            </p:txBody>
          </p:sp>
        </mc:Choice>
        <mc:Fallback xmlns="">
          <p:sp>
            <p:nvSpPr>
              <p:cNvPr id="4" name="ZoneTexte 3">
                <a:extLst>
                  <a:ext uri="{FF2B5EF4-FFF2-40B4-BE49-F238E27FC236}">
                    <a16:creationId xmlns:a16="http://schemas.microsoft.com/office/drawing/2014/main" id="{463F4DB2-5F19-89C6-2235-D73F26F781D3}"/>
                  </a:ext>
                </a:extLst>
              </p:cNvPr>
              <p:cNvSpPr txBox="1">
                <a:spLocks noRot="1" noChangeAspect="1" noMove="1" noResize="1" noEditPoints="1" noAdjustHandles="1" noChangeArrowheads="1" noChangeShapeType="1" noTextEdit="1"/>
              </p:cNvSpPr>
              <p:nvPr/>
            </p:nvSpPr>
            <p:spPr>
              <a:xfrm>
                <a:off x="348967" y="3629061"/>
                <a:ext cx="2296837"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C56FAC6C-06A7-F478-5DC6-3AA56D06AC9F}"/>
                  </a:ext>
                </a:extLst>
              </p:cNvPr>
              <p:cNvSpPr txBox="1"/>
              <p:nvPr/>
            </p:nvSpPr>
            <p:spPr>
              <a:xfrm>
                <a:off x="3317803" y="3586878"/>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cs typeface="Calibri"/>
                          <a:sym typeface="Calibri"/>
                        </a:rPr>
                        <m:t>ℰ</m:t>
                      </m:r>
                      <m:r>
                        <a:rPr lang="fr-FR" sz="1400" b="0" i="1" smtClean="0">
                          <a:latin typeface="Cambria Math" panose="02040503050406030204" pitchFamily="18" charset="0"/>
                          <a:ea typeface="Cambria Math" panose="02040503050406030204" pitchFamily="18" charset="0"/>
                          <a:cs typeface="Calibri"/>
                          <a:sym typeface="Calibri"/>
                        </a:rPr>
                        <m:t>=</m:t>
                      </m:r>
                      <m:d>
                        <m:dPr>
                          <m:begChr m:val="{"/>
                          <m:endChr m:val="}"/>
                          <m:ctrlPr>
                            <a:rPr lang="fr-FR" sz="1400" b="0" i="1" smtClean="0">
                              <a:latin typeface="Cambria Math" panose="02040503050406030204" pitchFamily="18" charset="0"/>
                              <a:ea typeface="Cambria Math" panose="02040503050406030204" pitchFamily="18" charset="0"/>
                              <a:cs typeface="Calibri"/>
                              <a:sym typeface="Calibri"/>
                            </a:rPr>
                          </m:ctrlPr>
                        </m:dPr>
                        <m:e>
                          <m:sSub>
                            <m:sSubPr>
                              <m:ctrlPr>
                                <a:rPr lang="fr-FR" sz="1400" b="0" i="1" smtClean="0">
                                  <a:latin typeface="Cambria Math" panose="02040503050406030204" pitchFamily="18" charset="0"/>
                                  <a:ea typeface="Cambria Math" panose="02040503050406030204" pitchFamily="18" charset="0"/>
                                  <a:cs typeface="Calibri"/>
                                  <a:sym typeface="Calibri"/>
                                </a:rPr>
                              </m:ctrlPr>
                            </m:sSubPr>
                            <m:e>
                              <m:r>
                                <a:rPr lang="fr-FR" b="1" i="1" smtClean="0">
                                  <a:latin typeface="Cambria Math" panose="02040503050406030204" pitchFamily="18" charset="0"/>
                                  <a:ea typeface="Cambria Math" panose="02040503050406030204" pitchFamily="18" charset="0"/>
                                  <a:cs typeface="Calibri"/>
                                  <a:sym typeface="Calibri"/>
                                </a:rPr>
                                <m:t>𝒆</m:t>
                              </m:r>
                            </m:e>
                            <m:sub>
                              <m:r>
                                <a:rPr lang="fr-FR" sz="1400" b="0" i="1" smtClean="0">
                                  <a:latin typeface="Cambria Math" panose="02040503050406030204" pitchFamily="18" charset="0"/>
                                  <a:ea typeface="Cambria Math" panose="02040503050406030204" pitchFamily="18" charset="0"/>
                                  <a:cs typeface="Calibri"/>
                                  <a:sym typeface="Calibri"/>
                                </a:rPr>
                                <m:t>1</m:t>
                              </m:r>
                            </m:sub>
                          </m:sSub>
                          <m:r>
                            <a:rPr lang="fr-FR" sz="1400"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2</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3</m:t>
                              </m:r>
                            </m:sub>
                          </m:sSub>
                          <m:r>
                            <a:rPr lang="fr-FR" b="0" i="1" smtClean="0">
                              <a:latin typeface="Cambria Math" panose="02040503050406030204" pitchFamily="18" charset="0"/>
                              <a:ea typeface="Cambria Math" panose="02040503050406030204" pitchFamily="18" charset="0"/>
                              <a:cs typeface="Calibri"/>
                              <a:sym typeface="Calibri"/>
                            </a:rPr>
                            <m:t>..,</m:t>
                          </m:r>
                          <m:sSub>
                            <m:sSubPr>
                              <m:ctrlPr>
                                <a:rPr lang="fr-FR" i="1">
                                  <a:latin typeface="Cambria Math" panose="02040503050406030204" pitchFamily="18" charset="0"/>
                                  <a:ea typeface="Cambria Math" panose="02040503050406030204" pitchFamily="18" charset="0"/>
                                  <a:cs typeface="Calibri"/>
                                  <a:sym typeface="Calibri"/>
                                </a:rPr>
                              </m:ctrlPr>
                            </m:sSubPr>
                            <m:e>
                              <m:r>
                                <a:rPr lang="fr-FR" b="0" i="1" smtClean="0">
                                  <a:latin typeface="Cambria Math" panose="02040503050406030204" pitchFamily="18" charset="0"/>
                                  <a:ea typeface="Cambria Math" panose="02040503050406030204" pitchFamily="18" charset="0"/>
                                  <a:cs typeface="Calibri"/>
                                  <a:sym typeface="Calibri"/>
                                </a:rPr>
                                <m:t>𝑒</m:t>
                              </m:r>
                            </m:e>
                            <m:sub>
                              <m:r>
                                <a:rPr lang="fr-FR" b="0" i="1" smtClean="0">
                                  <a:latin typeface="Cambria Math" panose="02040503050406030204" pitchFamily="18" charset="0"/>
                                  <a:ea typeface="Cambria Math" panose="02040503050406030204" pitchFamily="18" charset="0"/>
                                  <a:cs typeface="Calibri"/>
                                  <a:sym typeface="Calibri"/>
                                </a:rPr>
                                <m:t>𝑚</m:t>
                              </m:r>
                            </m:sub>
                          </m:sSub>
                        </m:e>
                      </m:d>
                    </m:oMath>
                  </m:oMathPara>
                </a14:m>
                <a:endParaRPr lang="fr-FR"/>
              </a:p>
            </p:txBody>
          </p:sp>
        </mc:Choice>
        <mc:Fallback xmlns="">
          <p:sp>
            <p:nvSpPr>
              <p:cNvPr id="5" name="ZoneTexte 4">
                <a:extLst>
                  <a:ext uri="{FF2B5EF4-FFF2-40B4-BE49-F238E27FC236}">
                    <a16:creationId xmlns:a16="http://schemas.microsoft.com/office/drawing/2014/main" id="{C56FAC6C-06A7-F478-5DC6-3AA56D06AC9F}"/>
                  </a:ext>
                </a:extLst>
              </p:cNvPr>
              <p:cNvSpPr txBox="1">
                <a:spLocks noRot="1" noChangeAspect="1" noMove="1" noResize="1" noEditPoints="1" noAdjustHandles="1" noChangeArrowheads="1" noChangeShapeType="1" noTextEdit="1"/>
              </p:cNvSpPr>
              <p:nvPr/>
            </p:nvSpPr>
            <p:spPr>
              <a:xfrm>
                <a:off x="3317803" y="3586878"/>
                <a:ext cx="2296837"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466A458-86ED-8B4B-F649-892351DB0B6E}"/>
                  </a:ext>
                </a:extLst>
              </p:cNvPr>
              <p:cNvSpPr txBox="1"/>
              <p:nvPr/>
            </p:nvSpPr>
            <p:spPr>
              <a:xfrm>
                <a:off x="6179008" y="4092993"/>
                <a:ext cx="2296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ea typeface="Cambria Math" panose="02040503050406030204" pitchFamily="18" charset="0"/>
                              <a:cs typeface="Calibri"/>
                              <a:sym typeface="Calibri"/>
                            </a:rPr>
                          </m:ctrlPr>
                        </m:sSubPr>
                        <m:e>
                          <m:r>
                            <a:rPr lang="fr-FR" i="1">
                              <a:latin typeface="Cambria Math" panose="02040503050406030204" pitchFamily="18" charset="0"/>
                              <a:ea typeface="Cambria Math" panose="02040503050406030204" pitchFamily="18" charset="0"/>
                              <a:cs typeface="Calibri"/>
                              <a:sym typeface="Calibri"/>
                            </a:rPr>
                            <m:t>𝔣</m:t>
                          </m:r>
                        </m:e>
                        <m:sub>
                          <m:r>
                            <a:rPr lang="fr-FR" b="0" i="1" smtClean="0">
                              <a:latin typeface="Cambria Math" panose="02040503050406030204" pitchFamily="18" charset="0"/>
                              <a:ea typeface="Cambria Math" panose="02040503050406030204" pitchFamily="18" charset="0"/>
                              <a:cs typeface="Calibri"/>
                              <a:sym typeface="Calibri"/>
                            </a:rPr>
                            <m:t>𝑚</m:t>
                          </m:r>
                        </m:sub>
                      </m:sSub>
                      <m:r>
                        <a:rPr lang="fr-FR" b="1" i="1" smtClean="0">
                          <a:latin typeface="Cambria Math" panose="02040503050406030204" pitchFamily="18" charset="0"/>
                          <a:ea typeface="Cambria Math" panose="02040503050406030204" pitchFamily="18" charset="0"/>
                          <a:cs typeface="Calibri"/>
                          <a:sym typeface="Calibri"/>
                        </a:rPr>
                        <m:t>= </m:t>
                      </m:r>
                      <m:d>
                        <m:dPr>
                          <m:ctrlPr>
                            <a:rPr lang="fr-FR" b="1" i="1" smtClean="0">
                              <a:latin typeface="Cambria Math" panose="02040503050406030204" pitchFamily="18" charset="0"/>
                              <a:ea typeface="Cambria Math" panose="02040503050406030204" pitchFamily="18" charset="0"/>
                              <a:cs typeface="Calibri"/>
                              <a:sym typeface="Calibri"/>
                            </a:rPr>
                          </m:ctrlPr>
                        </m:dPr>
                        <m:e>
                          <m:r>
                            <a:rPr lang="fr-FR" i="1">
                              <a:latin typeface="Cambria Math" panose="02040503050406030204" pitchFamily="18" charset="0"/>
                              <a:ea typeface="Cambria Math" panose="02040503050406030204" pitchFamily="18" charset="0"/>
                              <a:cs typeface="Calibri"/>
                              <a:sym typeface="Calibri"/>
                            </a:rPr>
                            <m:t>𝒱</m:t>
                          </m:r>
                          <m:r>
                            <a:rPr lang="fr-FR" b="1" i="1" smtClean="0">
                              <a:latin typeface="Cambria Math" panose="02040503050406030204" pitchFamily="18" charset="0"/>
                              <a:ea typeface="Cambria Math" panose="02040503050406030204" pitchFamily="18" charset="0"/>
                              <a:cs typeface="Calibri"/>
                              <a:sym typeface="Calibri"/>
                            </a:rPr>
                            <m:t>⋃</m:t>
                          </m:r>
                          <m:r>
                            <a:rPr lang="fr-FR" b="1" i="1">
                              <a:latin typeface="Cambria Math" panose="02040503050406030204" pitchFamily="18" charset="0"/>
                              <a:ea typeface="Cambria Math" panose="02040503050406030204" pitchFamily="18" charset="0"/>
                              <a:cs typeface="Calibri"/>
                              <a:sym typeface="Calibri"/>
                            </a:rPr>
                            <m:t>ℰ</m:t>
                          </m:r>
                        </m:e>
                      </m:d>
                      <m:r>
                        <a:rPr lang="fr-FR" sz="1400" b="0" i="1" smtClean="0">
                          <a:latin typeface="Cambria Math" panose="02040503050406030204" pitchFamily="18" charset="0"/>
                          <a:ea typeface="Cambria Math" panose="02040503050406030204" pitchFamily="18" charset="0"/>
                          <a:cs typeface="Calibri"/>
                          <a:sym typeface="Calibri"/>
                        </a:rPr>
                        <m:t>→</m:t>
                      </m:r>
                      <m:r>
                        <a:rPr lang="fr-FR" sz="1400" b="0" i="1" smtClean="0">
                          <a:latin typeface="Cambria Math" panose="02040503050406030204" pitchFamily="18" charset="0"/>
                          <a:ea typeface="Cambria Math" panose="02040503050406030204" pitchFamily="18" charset="0"/>
                          <a:cs typeface="Calibri"/>
                          <a:sym typeface="Calibri"/>
                        </a:rPr>
                        <m:t>𝒫</m:t>
                      </m:r>
                      <m:r>
                        <a:rPr lang="fr-FR" sz="1400" b="0" i="1" smtClean="0">
                          <a:latin typeface="Cambria Math" panose="02040503050406030204" pitchFamily="18" charset="0"/>
                          <a:ea typeface="Cambria Math" panose="02040503050406030204" pitchFamily="18" charset="0"/>
                          <a:cs typeface="Calibri"/>
                          <a:sym typeface="Calibri"/>
                        </a:rPr>
                        <m:t>(</m:t>
                      </m:r>
                      <m:r>
                        <a:rPr lang="fr-FR" sz="1400" b="0" i="1" smtClean="0">
                          <a:latin typeface="Cambria Math" panose="02040503050406030204" pitchFamily="18" charset="0"/>
                          <a:ea typeface="Cambria Math" panose="02040503050406030204" pitchFamily="18" charset="0"/>
                          <a:cs typeface="Calibri"/>
                          <a:sym typeface="Calibri"/>
                        </a:rPr>
                        <m:t>ℳ</m:t>
                      </m:r>
                      <m:r>
                        <a:rPr lang="fr-FR" sz="1400" b="0" i="1" smtClean="0">
                          <a:latin typeface="Cambria Math" panose="02040503050406030204" pitchFamily="18" charset="0"/>
                          <a:ea typeface="Cambria Math" panose="02040503050406030204" pitchFamily="18" charset="0"/>
                          <a:cs typeface="Calibri"/>
                          <a:sym typeface="Calibri"/>
                        </a:rPr>
                        <m:t>)</m:t>
                      </m:r>
                    </m:oMath>
                  </m:oMathPara>
                </a14:m>
                <a:endParaRPr lang="fr-FR"/>
              </a:p>
            </p:txBody>
          </p:sp>
        </mc:Choice>
        <mc:Fallback xmlns="">
          <p:sp>
            <p:nvSpPr>
              <p:cNvPr id="6" name="ZoneTexte 5">
                <a:extLst>
                  <a:ext uri="{FF2B5EF4-FFF2-40B4-BE49-F238E27FC236}">
                    <a16:creationId xmlns:a16="http://schemas.microsoft.com/office/drawing/2014/main" id="{1466A458-86ED-8B4B-F649-892351DB0B6E}"/>
                  </a:ext>
                </a:extLst>
              </p:cNvPr>
              <p:cNvSpPr txBox="1">
                <a:spLocks noRot="1" noChangeAspect="1" noMove="1" noResize="1" noEditPoints="1" noAdjustHandles="1" noChangeArrowheads="1" noChangeShapeType="1" noTextEdit="1"/>
              </p:cNvSpPr>
              <p:nvPr/>
            </p:nvSpPr>
            <p:spPr>
              <a:xfrm>
                <a:off x="6179008" y="4092993"/>
                <a:ext cx="2296837" cy="307777"/>
              </a:xfrm>
              <a:prstGeom prst="rect">
                <a:avLst/>
              </a:prstGeom>
              <a:blipFill>
                <a:blip r:embed="rId6"/>
                <a:stretch>
                  <a:fillRect b="-16000"/>
                </a:stretch>
              </a:blipFill>
            </p:spPr>
            <p:txBody>
              <a:bodyPr/>
              <a:lstStyle/>
              <a:p>
                <a:r>
                  <a:rPr lang="fr-FR">
                    <a:noFill/>
                  </a:rPr>
                  <a:t> </a:t>
                </a:r>
              </a:p>
            </p:txBody>
          </p:sp>
        </mc:Fallback>
      </mc:AlternateContent>
      <p:pic>
        <p:nvPicPr>
          <p:cNvPr id="7" name="Picture 2" descr="MobilityGraphs: Visual Analysis of Mass Mobility Dynamics via  Spatio-Temporal Graphs and Clustering">
            <a:extLst>
              <a:ext uri="{FF2B5EF4-FFF2-40B4-BE49-F238E27FC236}">
                <a16:creationId xmlns:a16="http://schemas.microsoft.com/office/drawing/2014/main" id="{24233405-B618-C5BD-D1B3-7F4BA98ACA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741" t="51875" r="34361" b="2919"/>
          <a:stretch>
            <a:fillRect/>
          </a:stretch>
        </p:blipFill>
        <p:spPr bwMode="auto">
          <a:xfrm>
            <a:off x="9471417" y="2128839"/>
            <a:ext cx="2395846" cy="230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650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70" name="Google Shape;670;p46"/>
          <p:cNvSpPr txBox="1">
            <a:spLocks noGrp="1"/>
          </p:cNvSpPr>
          <p:nvPr>
            <p:ph type="title"/>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p>
            <a:pPr algn="l">
              <a:buSzPts val="2400"/>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3-</a:t>
            </a:r>
            <a:r>
              <a:rPr lang="en-US" sz="2300"/>
              <a:t>POI Extraction</a:t>
            </a:r>
            <a:r>
              <a:rPr lang="en-US" sz="2300" b="1"/>
              <a:t> </a:t>
            </a:r>
            <a:endParaRPr sz="3500"/>
          </a:p>
        </p:txBody>
      </p:sp>
      <p:sp>
        <p:nvSpPr>
          <p:cNvPr id="669" name="Google Shape;669;p46"/>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62</a:t>
            </a:fld>
            <a:endParaRPr/>
          </a:p>
        </p:txBody>
      </p:sp>
      <p:grpSp>
        <p:nvGrpSpPr>
          <p:cNvPr id="672" name="Google Shape;672;p46"/>
          <p:cNvGrpSpPr/>
          <p:nvPr/>
        </p:nvGrpSpPr>
        <p:grpSpPr>
          <a:xfrm>
            <a:off x="2788694" y="5034404"/>
            <a:ext cx="7187292" cy="949104"/>
            <a:chOff x="0" y="-1"/>
            <a:chExt cx="7187292" cy="949104"/>
          </a:xfrm>
        </p:grpSpPr>
        <p:sp>
          <p:nvSpPr>
            <p:cNvPr id="673" name="Google Shape;673;p46"/>
            <p:cNvSpPr/>
            <p:nvPr/>
          </p:nvSpPr>
          <p:spPr>
            <a:xfrm>
              <a:off x="0" y="-1"/>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74" name="Google Shape;674;p46"/>
            <p:cNvSpPr txBox="1"/>
            <p:nvPr/>
          </p:nvSpPr>
          <p:spPr>
            <a:xfrm>
              <a:off x="756224" y="15901"/>
              <a:ext cx="5674800" cy="9234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Raw GPS Trajectory</a:t>
              </a:r>
              <a:endParaRPr/>
            </a:p>
          </p:txBody>
        </p:sp>
      </p:grpSp>
      <p:sp>
        <p:nvSpPr>
          <p:cNvPr id="675" name="Google Shape;675;p46"/>
          <p:cNvSpPr/>
          <p:nvPr/>
        </p:nvSpPr>
        <p:spPr>
          <a:xfrm>
            <a:off x="3122839" y="3203123"/>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76" name="Google Shape;676;p46"/>
          <p:cNvSpPr/>
          <p:nvPr/>
        </p:nvSpPr>
        <p:spPr>
          <a:xfrm>
            <a:off x="3311373" y="1219440"/>
            <a:ext cx="7187292" cy="949104"/>
          </a:xfrm>
          <a:custGeom>
            <a:avLst/>
            <a:gdLst/>
            <a:ahLst/>
            <a:cxnLst/>
            <a:rect l="l" t="t" r="r" b="b"/>
            <a:pathLst>
              <a:path w="21600" h="21600" extrusionOk="0">
                <a:moveTo>
                  <a:pt x="0" y="21600"/>
                </a:moveTo>
                <a:lnTo>
                  <a:pt x="713" y="0"/>
                </a:lnTo>
                <a:lnTo>
                  <a:pt x="21600" y="0"/>
                </a:lnTo>
                <a:lnTo>
                  <a:pt x="20887" y="21600"/>
                </a:lnTo>
                <a:close/>
              </a:path>
            </a:pathLst>
          </a:cu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677" name="Google Shape;677;p46"/>
          <p:cNvSpPr txBox="1"/>
          <p:nvPr/>
        </p:nvSpPr>
        <p:spPr>
          <a:xfrm>
            <a:off x="981889" y="3493001"/>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2</a:t>
            </a:r>
            <a:r>
              <a:rPr lang="en-US" sz="1800" b="0" i="0" u="none" strike="noStrike" cap="none">
                <a:solidFill>
                  <a:srgbClr val="000000"/>
                </a:solidFill>
                <a:latin typeface="Calibri"/>
                <a:ea typeface="Calibri"/>
                <a:cs typeface="Calibri"/>
                <a:sym typeface="Calibri"/>
              </a:rPr>
              <a:t>: </a:t>
            </a:r>
            <a:endParaRPr/>
          </a:p>
        </p:txBody>
      </p:sp>
      <p:sp>
        <p:nvSpPr>
          <p:cNvPr id="678" name="Google Shape;678;p46"/>
          <p:cNvSpPr txBox="1"/>
          <p:nvPr/>
        </p:nvSpPr>
        <p:spPr>
          <a:xfrm>
            <a:off x="981890" y="5570785"/>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1: </a:t>
            </a:r>
            <a:endParaRPr/>
          </a:p>
        </p:txBody>
      </p:sp>
      <p:sp>
        <p:nvSpPr>
          <p:cNvPr id="679" name="Google Shape;679;p46"/>
          <p:cNvSpPr txBox="1"/>
          <p:nvPr/>
        </p:nvSpPr>
        <p:spPr>
          <a:xfrm>
            <a:off x="981889" y="1534588"/>
            <a:ext cx="7974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Step </a:t>
            </a:r>
            <a:r>
              <a:rPr lang="en-US" sz="1800">
                <a:latin typeface="Calibri"/>
                <a:ea typeface="Calibri"/>
                <a:cs typeface="Calibri"/>
                <a:sym typeface="Calibri"/>
              </a:rPr>
              <a:t>3</a:t>
            </a:r>
            <a:r>
              <a:rPr lang="en-US" sz="1800" b="0" i="0" u="none" strike="noStrike" cap="none">
                <a:solidFill>
                  <a:srgbClr val="000000"/>
                </a:solidFill>
                <a:latin typeface="Calibri"/>
                <a:ea typeface="Calibri"/>
                <a:cs typeface="Calibri"/>
                <a:sym typeface="Calibri"/>
              </a:rPr>
              <a:t>: </a:t>
            </a:r>
            <a:endParaRPr/>
          </a:p>
        </p:txBody>
      </p:sp>
      <p:sp>
        <p:nvSpPr>
          <p:cNvPr id="680" name="Google Shape;680;p46"/>
          <p:cNvSpPr/>
          <p:nvPr/>
        </p:nvSpPr>
        <p:spPr>
          <a:xfrm>
            <a:off x="3217214" y="5113740"/>
            <a:ext cx="5881032" cy="587905"/>
          </a:xfrm>
          <a:custGeom>
            <a:avLst/>
            <a:gdLst/>
            <a:ahLst/>
            <a:cxnLst/>
            <a:rect l="l" t="t" r="r" b="b"/>
            <a:pathLst>
              <a:path w="21600" h="21533" extrusionOk="0">
                <a:moveTo>
                  <a:pt x="0" y="20333"/>
                </a:moveTo>
                <a:cubicBezTo>
                  <a:pt x="156" y="19935"/>
                  <a:pt x="319" y="19769"/>
                  <a:pt x="467" y="19137"/>
                </a:cubicBezTo>
                <a:cubicBezTo>
                  <a:pt x="557" y="18754"/>
                  <a:pt x="620" y="17896"/>
                  <a:pt x="701" y="17343"/>
                </a:cubicBezTo>
                <a:cubicBezTo>
                  <a:pt x="795" y="16698"/>
                  <a:pt x="899" y="16211"/>
                  <a:pt x="992" y="15549"/>
                </a:cubicBezTo>
                <a:cubicBezTo>
                  <a:pt x="1152" y="14414"/>
                  <a:pt x="1298" y="13067"/>
                  <a:pt x="1459" y="11961"/>
                </a:cubicBezTo>
                <a:cubicBezTo>
                  <a:pt x="1518" y="11562"/>
                  <a:pt x="1580" y="11214"/>
                  <a:pt x="1635" y="10765"/>
                </a:cubicBezTo>
                <a:cubicBezTo>
                  <a:pt x="1678" y="10413"/>
                  <a:pt x="1706" y="9881"/>
                  <a:pt x="1751" y="9569"/>
                </a:cubicBezTo>
                <a:cubicBezTo>
                  <a:pt x="1824" y="9074"/>
                  <a:pt x="1909" y="8815"/>
                  <a:pt x="1985" y="8373"/>
                </a:cubicBezTo>
                <a:cubicBezTo>
                  <a:pt x="2302" y="6518"/>
                  <a:pt x="2014" y="7675"/>
                  <a:pt x="2335" y="6579"/>
                </a:cubicBezTo>
                <a:cubicBezTo>
                  <a:pt x="2468" y="5214"/>
                  <a:pt x="2500" y="4773"/>
                  <a:pt x="2685" y="3588"/>
                </a:cubicBezTo>
                <a:cubicBezTo>
                  <a:pt x="2759" y="3116"/>
                  <a:pt x="2841" y="2791"/>
                  <a:pt x="2919" y="2392"/>
                </a:cubicBezTo>
                <a:cubicBezTo>
                  <a:pt x="3055" y="2592"/>
                  <a:pt x="3206" y="2322"/>
                  <a:pt x="3328" y="2990"/>
                </a:cubicBezTo>
                <a:cubicBezTo>
                  <a:pt x="3473" y="3792"/>
                  <a:pt x="3540" y="5640"/>
                  <a:pt x="3678" y="6579"/>
                </a:cubicBezTo>
                <a:cubicBezTo>
                  <a:pt x="3736" y="6977"/>
                  <a:pt x="3801" y="7297"/>
                  <a:pt x="3853" y="7775"/>
                </a:cubicBezTo>
                <a:cubicBezTo>
                  <a:pt x="4453" y="13236"/>
                  <a:pt x="3981" y="9844"/>
                  <a:pt x="4378" y="12559"/>
                </a:cubicBezTo>
                <a:cubicBezTo>
                  <a:pt x="4417" y="13356"/>
                  <a:pt x="4445" y="14226"/>
                  <a:pt x="4495" y="14951"/>
                </a:cubicBezTo>
                <a:cubicBezTo>
                  <a:pt x="4543" y="15639"/>
                  <a:pt x="4624" y="16041"/>
                  <a:pt x="4670" y="16745"/>
                </a:cubicBezTo>
                <a:cubicBezTo>
                  <a:pt x="4848" y="19479"/>
                  <a:pt x="4570" y="17998"/>
                  <a:pt x="4904" y="19137"/>
                </a:cubicBezTo>
                <a:cubicBezTo>
                  <a:pt x="5157" y="18938"/>
                  <a:pt x="5412" y="18966"/>
                  <a:pt x="5663" y="18539"/>
                </a:cubicBezTo>
                <a:cubicBezTo>
                  <a:pt x="6217" y="17593"/>
                  <a:pt x="6373" y="16254"/>
                  <a:pt x="6889" y="14353"/>
                </a:cubicBezTo>
                <a:cubicBezTo>
                  <a:pt x="7178" y="13285"/>
                  <a:pt x="7489" y="12772"/>
                  <a:pt x="7764" y="11363"/>
                </a:cubicBezTo>
                <a:cubicBezTo>
                  <a:pt x="8403" y="8091"/>
                  <a:pt x="8142" y="9077"/>
                  <a:pt x="8523" y="7775"/>
                </a:cubicBezTo>
                <a:cubicBezTo>
                  <a:pt x="8601" y="7177"/>
                  <a:pt x="8672" y="6475"/>
                  <a:pt x="8757" y="5980"/>
                </a:cubicBezTo>
                <a:cubicBezTo>
                  <a:pt x="9000" y="4559"/>
                  <a:pt x="9347" y="5769"/>
                  <a:pt x="9574" y="5980"/>
                </a:cubicBezTo>
                <a:cubicBezTo>
                  <a:pt x="9632" y="6180"/>
                  <a:pt x="9694" y="6297"/>
                  <a:pt x="9749" y="6579"/>
                </a:cubicBezTo>
                <a:cubicBezTo>
                  <a:pt x="9973" y="7724"/>
                  <a:pt x="10182" y="10411"/>
                  <a:pt x="10333" y="11961"/>
                </a:cubicBezTo>
                <a:lnTo>
                  <a:pt x="10508" y="13755"/>
                </a:lnTo>
                <a:cubicBezTo>
                  <a:pt x="10528" y="14353"/>
                  <a:pt x="10550" y="14943"/>
                  <a:pt x="10566" y="15549"/>
                </a:cubicBezTo>
                <a:cubicBezTo>
                  <a:pt x="10589" y="16339"/>
                  <a:pt x="10553" y="17574"/>
                  <a:pt x="10625" y="17941"/>
                </a:cubicBezTo>
                <a:cubicBezTo>
                  <a:pt x="10688" y="18263"/>
                  <a:pt x="10742" y="17144"/>
                  <a:pt x="10800" y="16745"/>
                </a:cubicBezTo>
                <a:cubicBezTo>
                  <a:pt x="10742" y="16346"/>
                  <a:pt x="10695" y="15549"/>
                  <a:pt x="10625" y="15549"/>
                </a:cubicBezTo>
                <a:cubicBezTo>
                  <a:pt x="10538" y="15549"/>
                  <a:pt x="10474" y="16463"/>
                  <a:pt x="10391" y="16745"/>
                </a:cubicBezTo>
                <a:cubicBezTo>
                  <a:pt x="10297" y="17066"/>
                  <a:pt x="10196" y="17114"/>
                  <a:pt x="10099" y="17343"/>
                </a:cubicBezTo>
                <a:cubicBezTo>
                  <a:pt x="9017" y="19902"/>
                  <a:pt x="9998" y="17555"/>
                  <a:pt x="9457" y="19137"/>
                </a:cubicBezTo>
                <a:cubicBezTo>
                  <a:pt x="9174" y="19966"/>
                  <a:pt x="9245" y="19594"/>
                  <a:pt x="8932" y="20333"/>
                </a:cubicBezTo>
                <a:cubicBezTo>
                  <a:pt x="8776" y="20703"/>
                  <a:pt x="8305" y="21595"/>
                  <a:pt x="8465" y="21529"/>
                </a:cubicBezTo>
                <a:lnTo>
                  <a:pt x="9924" y="20931"/>
                </a:lnTo>
                <a:lnTo>
                  <a:pt x="11968" y="17343"/>
                </a:lnTo>
                <a:lnTo>
                  <a:pt x="12902" y="15549"/>
                </a:lnTo>
                <a:cubicBezTo>
                  <a:pt x="13154" y="15103"/>
                  <a:pt x="13409" y="14822"/>
                  <a:pt x="13661" y="14353"/>
                </a:cubicBezTo>
                <a:cubicBezTo>
                  <a:pt x="14724" y="12372"/>
                  <a:pt x="13603" y="13654"/>
                  <a:pt x="14886" y="12559"/>
                </a:cubicBezTo>
                <a:cubicBezTo>
                  <a:pt x="14828" y="12359"/>
                  <a:pt x="14771" y="12134"/>
                  <a:pt x="14711" y="11961"/>
                </a:cubicBezTo>
                <a:cubicBezTo>
                  <a:pt x="14634" y="11735"/>
                  <a:pt x="14553" y="11651"/>
                  <a:pt x="14478" y="11363"/>
                </a:cubicBezTo>
                <a:cubicBezTo>
                  <a:pt x="14180" y="10220"/>
                  <a:pt x="14318" y="10359"/>
                  <a:pt x="14069" y="8971"/>
                </a:cubicBezTo>
                <a:cubicBezTo>
                  <a:pt x="13916" y="8117"/>
                  <a:pt x="13758" y="7376"/>
                  <a:pt x="13602" y="6579"/>
                </a:cubicBezTo>
                <a:cubicBezTo>
                  <a:pt x="13314" y="5100"/>
                  <a:pt x="13451" y="5664"/>
                  <a:pt x="13194" y="4784"/>
                </a:cubicBezTo>
                <a:cubicBezTo>
                  <a:pt x="12668" y="4984"/>
                  <a:pt x="12140" y="5977"/>
                  <a:pt x="11617" y="5382"/>
                </a:cubicBezTo>
                <a:cubicBezTo>
                  <a:pt x="11434" y="5174"/>
                  <a:pt x="11965" y="4098"/>
                  <a:pt x="12143" y="3588"/>
                </a:cubicBezTo>
                <a:cubicBezTo>
                  <a:pt x="12452" y="2702"/>
                  <a:pt x="12758" y="1553"/>
                  <a:pt x="13077" y="1196"/>
                </a:cubicBezTo>
                <a:cubicBezTo>
                  <a:pt x="13832" y="352"/>
                  <a:pt x="15354" y="0"/>
                  <a:pt x="15354" y="0"/>
                </a:cubicBezTo>
                <a:cubicBezTo>
                  <a:pt x="15603" y="61"/>
                  <a:pt x="17627" y="-5"/>
                  <a:pt x="18448" y="1196"/>
                </a:cubicBezTo>
                <a:cubicBezTo>
                  <a:pt x="18508" y="1285"/>
                  <a:pt x="18564" y="1595"/>
                  <a:pt x="18623" y="1794"/>
                </a:cubicBezTo>
                <a:cubicBezTo>
                  <a:pt x="18603" y="5382"/>
                  <a:pt x="18596" y="8980"/>
                  <a:pt x="18564" y="12559"/>
                </a:cubicBezTo>
                <a:cubicBezTo>
                  <a:pt x="18557" y="13377"/>
                  <a:pt x="18522" y="14145"/>
                  <a:pt x="18506" y="14951"/>
                </a:cubicBezTo>
                <a:cubicBezTo>
                  <a:pt x="18483" y="16140"/>
                  <a:pt x="18467" y="17343"/>
                  <a:pt x="18448" y="18539"/>
                </a:cubicBezTo>
                <a:cubicBezTo>
                  <a:pt x="18525" y="18938"/>
                  <a:pt x="18598" y="19479"/>
                  <a:pt x="18681" y="19735"/>
                </a:cubicBezTo>
                <a:cubicBezTo>
                  <a:pt x="19088" y="20985"/>
                  <a:pt x="19487" y="20022"/>
                  <a:pt x="19907" y="19735"/>
                </a:cubicBezTo>
                <a:cubicBezTo>
                  <a:pt x="19965" y="19336"/>
                  <a:pt x="20030" y="19017"/>
                  <a:pt x="20082" y="18539"/>
                </a:cubicBezTo>
                <a:cubicBezTo>
                  <a:pt x="20682" y="13077"/>
                  <a:pt x="20210" y="16470"/>
                  <a:pt x="20608" y="13755"/>
                </a:cubicBezTo>
                <a:cubicBezTo>
                  <a:pt x="20646" y="13157"/>
                  <a:pt x="20679" y="12513"/>
                  <a:pt x="20724" y="11961"/>
                </a:cubicBezTo>
                <a:cubicBezTo>
                  <a:pt x="21008" y="8475"/>
                  <a:pt x="20977" y="10167"/>
                  <a:pt x="21600" y="10167"/>
                </a:cubicBezTo>
              </a:path>
            </a:pathLst>
          </a:custGeom>
          <a:no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81" name="Google Shape;681;p46" descr="Image 17"/>
          <p:cNvPicPr preferRelativeResize="0"/>
          <p:nvPr/>
        </p:nvPicPr>
        <p:blipFill rotWithShape="1">
          <a:blip r:embed="rId3">
            <a:alphaModFix/>
          </a:blip>
          <a:srcRect/>
          <a:stretch/>
        </p:blipFill>
        <p:spPr>
          <a:xfrm>
            <a:off x="9194896" y="4942716"/>
            <a:ext cx="758948" cy="758948"/>
          </a:xfrm>
          <a:prstGeom prst="rect">
            <a:avLst/>
          </a:prstGeom>
          <a:noFill/>
          <a:ln>
            <a:noFill/>
          </a:ln>
        </p:spPr>
      </p:pic>
      <p:cxnSp>
        <p:nvCxnSpPr>
          <p:cNvPr id="682" name="Google Shape;682;p46"/>
          <p:cNvCxnSpPr/>
          <p:nvPr/>
        </p:nvCxnSpPr>
        <p:spPr>
          <a:xfrm rot="10800000" flipH="1">
            <a:off x="3662262" y="3677557"/>
            <a:ext cx="900" cy="1730100"/>
          </a:xfrm>
          <a:prstGeom prst="straightConnector1">
            <a:avLst/>
          </a:prstGeom>
          <a:noFill/>
          <a:ln w="19050" cap="flat" cmpd="sng">
            <a:solidFill>
              <a:schemeClr val="accent1"/>
            </a:solidFill>
            <a:prstDash val="dash"/>
            <a:round/>
            <a:headEnd type="none" w="sm" len="sm"/>
            <a:tailEnd type="none" w="sm" len="sm"/>
          </a:ln>
        </p:spPr>
      </p:cxnSp>
      <p:cxnSp>
        <p:nvCxnSpPr>
          <p:cNvPr id="683" name="Google Shape;683;p46"/>
          <p:cNvCxnSpPr/>
          <p:nvPr/>
        </p:nvCxnSpPr>
        <p:spPr>
          <a:xfrm rot="10800000">
            <a:off x="4595884"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84" name="Google Shape;684;p46"/>
          <p:cNvCxnSpPr/>
          <p:nvPr/>
        </p:nvCxnSpPr>
        <p:spPr>
          <a:xfrm rot="10800000">
            <a:off x="6096000"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85" name="Google Shape;685;p46"/>
          <p:cNvCxnSpPr/>
          <p:nvPr/>
        </p:nvCxnSpPr>
        <p:spPr>
          <a:xfrm rot="10800000">
            <a:off x="8242599" y="3862385"/>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86" name="Google Shape;686;p46"/>
          <p:cNvCxnSpPr/>
          <p:nvPr/>
        </p:nvCxnSpPr>
        <p:spPr>
          <a:xfrm rot="10800000">
            <a:off x="9098220" y="3657756"/>
            <a:ext cx="0" cy="1749900"/>
          </a:xfrm>
          <a:prstGeom prst="straightConnector1">
            <a:avLst/>
          </a:prstGeom>
          <a:noFill/>
          <a:ln w="19050" cap="flat" cmpd="sng">
            <a:solidFill>
              <a:schemeClr val="accent1"/>
            </a:solidFill>
            <a:prstDash val="dash"/>
            <a:round/>
            <a:headEnd type="none" w="sm" len="sm"/>
            <a:tailEnd type="none" w="sm" len="sm"/>
          </a:ln>
        </p:spPr>
      </p:cxnSp>
      <p:cxnSp>
        <p:nvCxnSpPr>
          <p:cNvPr id="687" name="Google Shape;687;p46"/>
          <p:cNvCxnSpPr/>
          <p:nvPr/>
        </p:nvCxnSpPr>
        <p:spPr>
          <a:xfrm rot="10800000">
            <a:off x="7344527" y="3363841"/>
            <a:ext cx="0" cy="1749900"/>
          </a:xfrm>
          <a:prstGeom prst="straightConnector1">
            <a:avLst/>
          </a:prstGeom>
          <a:noFill/>
          <a:ln w="19050" cap="flat" cmpd="sng">
            <a:solidFill>
              <a:schemeClr val="accent1"/>
            </a:solidFill>
            <a:prstDash val="dash"/>
            <a:round/>
            <a:headEnd type="none" w="sm" len="sm"/>
            <a:tailEnd type="none" w="sm" len="sm"/>
          </a:ln>
        </p:spPr>
      </p:cxnSp>
      <p:sp>
        <p:nvSpPr>
          <p:cNvPr id="688" name="Google Shape;688;p46"/>
          <p:cNvSpPr/>
          <p:nvPr/>
        </p:nvSpPr>
        <p:spPr>
          <a:xfrm>
            <a:off x="3508271" y="3363790"/>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89" name="Google Shape;689;p46"/>
          <p:cNvSpPr/>
          <p:nvPr/>
        </p:nvSpPr>
        <p:spPr>
          <a:xfrm>
            <a:off x="4435104" y="3512511"/>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0" name="Google Shape;690;p46"/>
          <p:cNvSpPr/>
          <p:nvPr/>
        </p:nvSpPr>
        <p:spPr>
          <a:xfrm>
            <a:off x="5931539" y="3496847"/>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1" name="Google Shape;691;p46"/>
          <p:cNvSpPr/>
          <p:nvPr/>
        </p:nvSpPr>
        <p:spPr>
          <a:xfrm>
            <a:off x="7180067" y="310253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2" name="Google Shape;692;p46"/>
          <p:cNvSpPr/>
          <p:nvPr/>
        </p:nvSpPr>
        <p:spPr>
          <a:xfrm>
            <a:off x="8078138" y="3532022"/>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3" name="Google Shape;693;p46"/>
          <p:cNvSpPr/>
          <p:nvPr/>
        </p:nvSpPr>
        <p:spPr>
          <a:xfrm>
            <a:off x="8933760" y="3277098"/>
            <a:ext cx="328800" cy="330300"/>
          </a:xfrm>
          <a:prstGeom prst="ellipse">
            <a:avLst/>
          </a:prstGeom>
          <a:solidFill>
            <a:schemeClr val="accent1"/>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4" name="Google Shape;694;p46"/>
          <p:cNvSpPr/>
          <p:nvPr/>
        </p:nvSpPr>
        <p:spPr>
          <a:xfrm>
            <a:off x="5139406" y="1684966"/>
            <a:ext cx="328800" cy="330300"/>
          </a:xfrm>
          <a:prstGeom prst="ellipse">
            <a:avLst/>
          </a:prstGeom>
          <a:solidFill>
            <a:schemeClr val="accent2"/>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5" name="Google Shape;695;p46"/>
          <p:cNvSpPr/>
          <p:nvPr/>
        </p:nvSpPr>
        <p:spPr>
          <a:xfrm>
            <a:off x="7296359" y="1666140"/>
            <a:ext cx="328800" cy="330300"/>
          </a:xfrm>
          <a:prstGeom prst="ellipse">
            <a:avLst/>
          </a:prstGeom>
          <a:solidFill>
            <a:schemeClr val="accent2"/>
          </a:solidFill>
          <a:ln w="25400" cap="flat" cmpd="sng">
            <a:solidFill>
              <a:srgbClr val="1D3053"/>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96" name="Google Shape;696;p46"/>
          <p:cNvSpPr txBox="1"/>
          <p:nvPr/>
        </p:nvSpPr>
        <p:spPr>
          <a:xfrm>
            <a:off x="7390247" y="3822608"/>
            <a:ext cx="1441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Significant POI</a:t>
            </a:r>
            <a:endParaRPr/>
          </a:p>
        </p:txBody>
      </p:sp>
      <p:sp>
        <p:nvSpPr>
          <p:cNvPr id="697" name="Google Shape;697;p46"/>
          <p:cNvSpPr txBox="1"/>
          <p:nvPr/>
        </p:nvSpPr>
        <p:spPr>
          <a:xfrm>
            <a:off x="7508881" y="1799243"/>
            <a:ext cx="2200805"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True Significant POI</a:t>
            </a:r>
            <a:endParaRPr dirty="0"/>
          </a:p>
        </p:txBody>
      </p:sp>
      <p:cxnSp>
        <p:nvCxnSpPr>
          <p:cNvPr id="698" name="Google Shape;698;p46"/>
          <p:cNvCxnSpPr/>
          <p:nvPr/>
        </p:nvCxnSpPr>
        <p:spPr>
          <a:xfrm>
            <a:off x="3842834" y="3532022"/>
            <a:ext cx="592200" cy="145500"/>
          </a:xfrm>
          <a:prstGeom prst="straightConnector1">
            <a:avLst/>
          </a:prstGeom>
          <a:noFill/>
          <a:ln w="9525" cap="flat" cmpd="sng">
            <a:solidFill>
              <a:srgbClr val="3F6EC3"/>
            </a:solidFill>
            <a:prstDash val="solid"/>
            <a:round/>
            <a:headEnd type="triangle" w="med" len="med"/>
            <a:tailEnd type="none" w="sm" len="sm"/>
          </a:ln>
        </p:spPr>
      </p:cxnSp>
      <p:cxnSp>
        <p:nvCxnSpPr>
          <p:cNvPr id="699" name="Google Shape;699;p46"/>
          <p:cNvCxnSpPr/>
          <p:nvPr/>
        </p:nvCxnSpPr>
        <p:spPr>
          <a:xfrm>
            <a:off x="4806979" y="3646882"/>
            <a:ext cx="1124700" cy="15000"/>
          </a:xfrm>
          <a:prstGeom prst="straightConnector1">
            <a:avLst/>
          </a:prstGeom>
          <a:noFill/>
          <a:ln w="9525" cap="flat" cmpd="sng">
            <a:solidFill>
              <a:srgbClr val="3F6EC3"/>
            </a:solidFill>
            <a:prstDash val="solid"/>
            <a:round/>
            <a:headEnd type="none" w="sm" len="sm"/>
            <a:tailEnd type="triangle" w="med" len="med"/>
          </a:ln>
        </p:spPr>
      </p:cxnSp>
      <p:cxnSp>
        <p:nvCxnSpPr>
          <p:cNvPr id="700" name="Google Shape;700;p46"/>
          <p:cNvCxnSpPr>
            <a:stCxn id="690" idx="0"/>
            <a:endCxn id="691" idx="0"/>
          </p:cNvCxnSpPr>
          <p:nvPr/>
        </p:nvCxnSpPr>
        <p:spPr>
          <a:xfrm rot="10800000" flipH="1">
            <a:off x="6095939" y="3102647"/>
            <a:ext cx="1248600" cy="394200"/>
          </a:xfrm>
          <a:prstGeom prst="straightConnector1">
            <a:avLst/>
          </a:prstGeom>
          <a:noFill/>
          <a:ln w="9525" cap="flat" cmpd="sng">
            <a:solidFill>
              <a:srgbClr val="3F6EC3"/>
            </a:solidFill>
            <a:prstDash val="solid"/>
            <a:round/>
            <a:headEnd type="none" w="sm" len="sm"/>
            <a:tailEnd type="triangle" w="med" len="med"/>
          </a:ln>
        </p:spPr>
      </p:cxnSp>
      <p:cxnSp>
        <p:nvCxnSpPr>
          <p:cNvPr id="701" name="Google Shape;701;p46"/>
          <p:cNvCxnSpPr>
            <a:stCxn id="691" idx="0"/>
            <a:endCxn id="692" idx="0"/>
          </p:cNvCxnSpPr>
          <p:nvPr/>
        </p:nvCxnSpPr>
        <p:spPr>
          <a:xfrm>
            <a:off x="7344467" y="3102532"/>
            <a:ext cx="898200" cy="429600"/>
          </a:xfrm>
          <a:prstGeom prst="straightConnector1">
            <a:avLst/>
          </a:prstGeom>
          <a:noFill/>
          <a:ln w="9525" cap="flat" cmpd="sng">
            <a:solidFill>
              <a:srgbClr val="3F6EC3"/>
            </a:solidFill>
            <a:prstDash val="solid"/>
            <a:round/>
            <a:headEnd type="none" w="sm" len="sm"/>
            <a:tailEnd type="triangle" w="med" len="med"/>
          </a:ln>
        </p:spPr>
      </p:cxnSp>
      <p:cxnSp>
        <p:nvCxnSpPr>
          <p:cNvPr id="702" name="Google Shape;702;p46"/>
          <p:cNvCxnSpPr>
            <a:stCxn id="692" idx="0"/>
            <a:endCxn id="693" idx="0"/>
          </p:cNvCxnSpPr>
          <p:nvPr/>
        </p:nvCxnSpPr>
        <p:spPr>
          <a:xfrm rot="10800000" flipH="1">
            <a:off x="8242538" y="3277022"/>
            <a:ext cx="855600" cy="255000"/>
          </a:xfrm>
          <a:prstGeom prst="straightConnector1">
            <a:avLst/>
          </a:prstGeom>
          <a:noFill/>
          <a:ln w="9525" cap="flat" cmpd="sng">
            <a:solidFill>
              <a:srgbClr val="3F6EC3"/>
            </a:solidFill>
            <a:prstDash val="solid"/>
            <a:round/>
            <a:headEnd type="none" w="sm" len="sm"/>
            <a:tailEnd type="triangle" w="med" len="med"/>
          </a:ln>
        </p:spPr>
      </p:cxnSp>
      <p:cxnSp>
        <p:nvCxnSpPr>
          <p:cNvPr id="703" name="Google Shape;703;p46"/>
          <p:cNvCxnSpPr>
            <a:stCxn id="689" idx="0"/>
            <a:endCxn id="694" idx="0"/>
          </p:cNvCxnSpPr>
          <p:nvPr/>
        </p:nvCxnSpPr>
        <p:spPr>
          <a:xfrm rot="10800000" flipH="1">
            <a:off x="4599504" y="1684911"/>
            <a:ext cx="704400" cy="1827600"/>
          </a:xfrm>
          <a:prstGeom prst="straightConnector1">
            <a:avLst/>
          </a:prstGeom>
          <a:noFill/>
          <a:ln w="19050" cap="flat" cmpd="sng">
            <a:solidFill>
              <a:schemeClr val="accent1"/>
            </a:solidFill>
            <a:prstDash val="dash"/>
            <a:round/>
            <a:headEnd type="none" w="sm" len="sm"/>
            <a:tailEnd type="none" w="sm" len="sm"/>
          </a:ln>
        </p:spPr>
      </p:cxnSp>
      <p:cxnSp>
        <p:nvCxnSpPr>
          <p:cNvPr id="704" name="Google Shape;704;p46"/>
          <p:cNvCxnSpPr>
            <a:stCxn id="691" idx="0"/>
            <a:endCxn id="695" idx="0"/>
          </p:cNvCxnSpPr>
          <p:nvPr/>
        </p:nvCxnSpPr>
        <p:spPr>
          <a:xfrm rot="10800000" flipH="1">
            <a:off x="7344467" y="1666132"/>
            <a:ext cx="116400" cy="1436400"/>
          </a:xfrm>
          <a:prstGeom prst="straightConnector1">
            <a:avLst/>
          </a:prstGeom>
          <a:noFill/>
          <a:ln w="19050" cap="flat" cmpd="sng">
            <a:solidFill>
              <a:schemeClr val="accent1"/>
            </a:solidFill>
            <a:prstDash val="dash"/>
            <a:round/>
            <a:headEnd type="none" w="sm" len="sm"/>
            <a:tailEnd type="none" w="sm" len="sm"/>
          </a:ln>
        </p:spPr>
      </p:cxnSp>
      <p:cxnSp>
        <p:nvCxnSpPr>
          <p:cNvPr id="705" name="Google Shape;705;p46"/>
          <p:cNvCxnSpPr>
            <a:stCxn id="694" idx="0"/>
            <a:endCxn id="695" idx="0"/>
          </p:cNvCxnSpPr>
          <p:nvPr/>
        </p:nvCxnSpPr>
        <p:spPr>
          <a:xfrm rot="10800000" flipH="1">
            <a:off x="5303806" y="1666066"/>
            <a:ext cx="2157000" cy="18900"/>
          </a:xfrm>
          <a:prstGeom prst="straightConnector1">
            <a:avLst/>
          </a:prstGeom>
          <a:noFill/>
          <a:ln w="9525" cap="flat" cmpd="sng">
            <a:solidFill>
              <a:srgbClr val="3F6EC3"/>
            </a:solidFill>
            <a:prstDash val="solid"/>
            <a:round/>
            <a:headEnd type="none" w="sm" len="sm"/>
            <a:tailEnd type="triangle" w="med" len="med"/>
          </a:ln>
        </p:spPr>
      </p:cxnSp>
      <p:pic>
        <p:nvPicPr>
          <p:cNvPr id="706" name="Google Shape;706;p46" descr="Image 75"/>
          <p:cNvPicPr preferRelativeResize="0"/>
          <p:nvPr/>
        </p:nvPicPr>
        <p:blipFill rotWithShape="1">
          <a:blip r:embed="rId3">
            <a:alphaModFix/>
          </a:blip>
          <a:srcRect/>
          <a:stretch/>
        </p:blipFill>
        <p:spPr>
          <a:xfrm>
            <a:off x="9530136" y="3102948"/>
            <a:ext cx="758948" cy="758948"/>
          </a:xfrm>
          <a:prstGeom prst="rect">
            <a:avLst/>
          </a:prstGeom>
          <a:noFill/>
          <a:ln>
            <a:noFill/>
          </a:ln>
        </p:spPr>
      </p:pic>
      <p:pic>
        <p:nvPicPr>
          <p:cNvPr id="707" name="Google Shape;707;p46" descr="Image 76"/>
          <p:cNvPicPr preferRelativeResize="0"/>
          <p:nvPr/>
        </p:nvPicPr>
        <p:blipFill rotWithShape="1">
          <a:blip r:embed="rId3">
            <a:alphaModFix/>
          </a:blip>
          <a:srcRect/>
          <a:stretch/>
        </p:blipFill>
        <p:spPr>
          <a:xfrm>
            <a:off x="9709687" y="1256333"/>
            <a:ext cx="758948" cy="758948"/>
          </a:xfrm>
          <a:prstGeom prst="rect">
            <a:avLst/>
          </a:prstGeom>
          <a:noFill/>
          <a:ln>
            <a:noFill/>
          </a:ln>
        </p:spPr>
      </p:pic>
      <p:cxnSp>
        <p:nvCxnSpPr>
          <p:cNvPr id="711" name="Google Shape;711;p46"/>
          <p:cNvCxnSpPr/>
          <p:nvPr/>
        </p:nvCxnSpPr>
        <p:spPr>
          <a:xfrm>
            <a:off x="2398044" y="4554204"/>
            <a:ext cx="1264200" cy="17700"/>
          </a:xfrm>
          <a:prstGeom prst="straightConnector1">
            <a:avLst/>
          </a:prstGeom>
          <a:noFill/>
          <a:ln w="9525" cap="flat" cmpd="sng">
            <a:solidFill>
              <a:srgbClr val="3F6EC3"/>
            </a:solidFill>
            <a:prstDash val="solid"/>
            <a:round/>
            <a:headEnd type="triangle" w="med" len="med"/>
            <a:tailEnd type="triangle" w="med" len="med"/>
          </a:ln>
        </p:spPr>
      </p:cxnSp>
      <p:sp>
        <p:nvSpPr>
          <p:cNvPr id="712" name="Google Shape;712;p46"/>
          <p:cNvSpPr txBox="1"/>
          <p:nvPr/>
        </p:nvSpPr>
        <p:spPr>
          <a:xfrm>
            <a:off x="282468" y="4415704"/>
            <a:ext cx="2025600" cy="276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200"/>
              <a:buFont typeface="Calibri"/>
              <a:buNone/>
            </a:pPr>
            <a:r>
              <a:rPr lang="en-US" sz="1200" b="0" i="1" u="none" strike="noStrike" cap="none">
                <a:solidFill>
                  <a:srgbClr val="C00000"/>
                </a:solidFill>
                <a:latin typeface="Calibri"/>
                <a:ea typeface="Calibri"/>
                <a:cs typeface="Calibri"/>
                <a:sym typeface="Calibri"/>
              </a:rPr>
              <a:t>After data preprocessing phase</a:t>
            </a:r>
            <a:endParaRPr/>
          </a:p>
        </p:txBody>
      </p:sp>
      <p:cxnSp>
        <p:nvCxnSpPr>
          <p:cNvPr id="713" name="Google Shape;713;p46"/>
          <p:cNvCxnSpPr/>
          <p:nvPr/>
        </p:nvCxnSpPr>
        <p:spPr>
          <a:xfrm>
            <a:off x="2968064" y="2689624"/>
            <a:ext cx="1945200" cy="0"/>
          </a:xfrm>
          <a:prstGeom prst="straightConnector1">
            <a:avLst/>
          </a:prstGeom>
          <a:noFill/>
          <a:ln w="9525" cap="flat" cmpd="sng">
            <a:solidFill>
              <a:srgbClr val="3F6EC3"/>
            </a:solidFill>
            <a:prstDash val="solid"/>
            <a:round/>
            <a:headEnd type="triangle" w="med" len="med"/>
            <a:tailEnd type="triangle" w="med" len="med"/>
          </a:ln>
        </p:spPr>
      </p:cxnSp>
      <p:sp>
        <p:nvSpPr>
          <p:cNvPr id="714" name="Google Shape;714;p46"/>
          <p:cNvSpPr txBox="1"/>
          <p:nvPr/>
        </p:nvSpPr>
        <p:spPr>
          <a:xfrm>
            <a:off x="289904" y="2560885"/>
            <a:ext cx="2787300" cy="276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200"/>
              <a:buFont typeface="Calibri"/>
              <a:buNone/>
            </a:pPr>
            <a:r>
              <a:rPr lang="en-US" sz="1200" b="0" i="1" u="none" strike="noStrike" cap="none">
                <a:solidFill>
                  <a:srgbClr val="C00000"/>
                </a:solidFill>
                <a:latin typeface="Calibri"/>
                <a:ea typeface="Calibri"/>
                <a:cs typeface="Calibri"/>
                <a:sym typeface="Calibri"/>
              </a:rPr>
              <a:t>After applying POI extraction algorithm</a:t>
            </a:r>
            <a:endParaRPr/>
          </a:p>
        </p:txBody>
      </p:sp>
    </p:spTree>
    <p:extLst>
      <p:ext uri="{BB962C8B-B14F-4D97-AF65-F5344CB8AC3E}">
        <p14:creationId xmlns:p14="http://schemas.microsoft.com/office/powerpoint/2010/main" val="1248602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70" name="Google Shape;670;p46"/>
          <p:cNvSpPr txBox="1">
            <a:spLocks noGrp="1"/>
          </p:cNvSpPr>
          <p:nvPr>
            <p:ph type="title"/>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p>
            <a:pPr algn="l">
              <a:buSzPts val="2400"/>
            </a:pPr>
            <a:r>
              <a:rPr kumimoji="0" lang="fr-FR" sz="2000" b="1" i="0" u="none" strike="noStrike" kern="0" cap="none" spc="0" normalizeH="0" baseline="0" noProof="0">
                <a:ln>
                  <a:noFill/>
                </a:ln>
                <a:solidFill>
                  <a:srgbClr val="000000"/>
                </a:solidFill>
                <a:effectLst/>
                <a:uLnTx/>
                <a:uFillTx/>
                <a:latin typeface="Arial"/>
                <a:cs typeface="Arial"/>
                <a:sym typeface="Arial"/>
              </a:rPr>
              <a:t>Our </a:t>
            </a:r>
            <a:r>
              <a:rPr kumimoji="0" lang="fr-FR" sz="2000" b="1" i="0" u="none" strike="noStrike" kern="0" cap="none" spc="0" normalizeH="0" baseline="0" noProof="0" err="1">
                <a:ln>
                  <a:noFill/>
                </a:ln>
                <a:solidFill>
                  <a:srgbClr val="000000"/>
                </a:solidFill>
                <a:effectLst/>
                <a:uLnTx/>
                <a:uFillTx/>
                <a:latin typeface="Arial"/>
                <a:cs typeface="Arial"/>
                <a:sym typeface="Arial"/>
              </a:rPr>
              <a:t>approach</a:t>
            </a:r>
            <a:r>
              <a:rPr kumimoji="0" lang="fr-FR" sz="2000" b="1" i="0" u="none" strike="noStrike" kern="0" cap="none" spc="0" normalizeH="0" baseline="0" noProof="0">
                <a:ln>
                  <a:noFill/>
                </a:ln>
                <a:solidFill>
                  <a:srgbClr val="000000"/>
                </a:solidFill>
                <a:effectLst/>
                <a:uLnTx/>
                <a:uFillTx/>
                <a:latin typeface="Arial"/>
                <a:cs typeface="Arial"/>
                <a:sym typeface="Arial"/>
              </a:rPr>
              <a:t>: </a:t>
            </a:r>
            <a:r>
              <a:rPr kumimoji="0" lang="fr-FR" sz="2000" b="0" i="0" u="none" strike="noStrike" kern="0" cap="none" spc="0" normalizeH="0" baseline="0" noProof="0">
                <a:ln>
                  <a:noFill/>
                </a:ln>
                <a:solidFill>
                  <a:srgbClr val="000000"/>
                </a:solidFill>
                <a:effectLst/>
                <a:uLnTx/>
                <a:uFillTx/>
                <a:latin typeface="Arial"/>
                <a:cs typeface="Arial"/>
                <a:sym typeface="Arial"/>
              </a:rPr>
              <a:t>3-</a:t>
            </a:r>
            <a:r>
              <a:rPr lang="en-US" sz="2300"/>
              <a:t>POI Extraction</a:t>
            </a:r>
            <a:r>
              <a:rPr lang="en-US" sz="2300" b="1"/>
              <a:t> </a:t>
            </a:r>
            <a:endParaRPr sz="3500"/>
          </a:p>
        </p:txBody>
      </p:sp>
      <p:sp>
        <p:nvSpPr>
          <p:cNvPr id="669" name="Google Shape;669;p46"/>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63</a:t>
            </a:fld>
            <a:endParaRPr/>
          </a:p>
        </p:txBody>
      </p:sp>
      <p:pic>
        <p:nvPicPr>
          <p:cNvPr id="2" name="Picture 2" descr="MobilityGraphs: Visual Analysis of Mass Mobility Dynamics via  Spatio-Temporal Graphs and Clustering">
            <a:extLst>
              <a:ext uri="{FF2B5EF4-FFF2-40B4-BE49-F238E27FC236}">
                <a16:creationId xmlns:a16="http://schemas.microsoft.com/office/drawing/2014/main" id="{7E5BF551-7848-84A1-D980-7F8C2A2A9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41" t="51875" r="34361" b="2919"/>
          <a:stretch>
            <a:fillRect/>
          </a:stretch>
        </p:blipFill>
        <p:spPr bwMode="auto">
          <a:xfrm>
            <a:off x="2613417" y="2486026"/>
            <a:ext cx="2395846" cy="2300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bilityGraphs: Visual Analysis of Mass Mobility Dynamics via  Spatio-Temporal Graphs and Clustering">
            <a:extLst>
              <a:ext uri="{FF2B5EF4-FFF2-40B4-BE49-F238E27FC236}">
                <a16:creationId xmlns:a16="http://schemas.microsoft.com/office/drawing/2014/main" id="{95C2A005-B2D6-1886-426E-5377C4DC08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 t="51875" r="67928" b="2919"/>
          <a:stretch>
            <a:fillRect/>
          </a:stretch>
        </p:blipFill>
        <p:spPr bwMode="auto">
          <a:xfrm>
            <a:off x="7731883" y="2486025"/>
            <a:ext cx="2275897" cy="2300287"/>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vers la droite 3">
            <a:extLst>
              <a:ext uri="{FF2B5EF4-FFF2-40B4-BE49-F238E27FC236}">
                <a16:creationId xmlns:a16="http://schemas.microsoft.com/office/drawing/2014/main" id="{D9148ECA-4CD2-FFD0-B3F0-DD694170AB7D}"/>
              </a:ext>
            </a:extLst>
          </p:cNvPr>
          <p:cNvSpPr/>
          <p:nvPr/>
        </p:nvSpPr>
        <p:spPr>
          <a:xfrm>
            <a:off x="5786438" y="3429000"/>
            <a:ext cx="1328737" cy="4000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7779C205-E672-E21C-834B-196D339842AF}"/>
              </a:ext>
            </a:extLst>
          </p:cNvPr>
          <p:cNvPicPr>
            <a:picLocks noChangeAspect="1"/>
          </p:cNvPicPr>
          <p:nvPr/>
        </p:nvPicPr>
        <p:blipFill>
          <a:blip r:embed="rId4"/>
          <a:stretch>
            <a:fillRect/>
          </a:stretch>
        </p:blipFill>
        <p:spPr>
          <a:xfrm>
            <a:off x="3002930" y="5046343"/>
            <a:ext cx="7050058" cy="722522"/>
          </a:xfrm>
          <a:prstGeom prst="rect">
            <a:avLst/>
          </a:prstGeom>
        </p:spPr>
      </p:pic>
    </p:spTree>
    <p:extLst>
      <p:ext uri="{BB962C8B-B14F-4D97-AF65-F5344CB8AC3E}">
        <p14:creationId xmlns:p14="http://schemas.microsoft.com/office/powerpoint/2010/main" val="4266668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52"/>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64</a:t>
            </a:fld>
            <a:endParaRPr/>
          </a:p>
        </p:txBody>
      </p:sp>
      <p:pic>
        <p:nvPicPr>
          <p:cNvPr id="808" name="Google Shape;808;p52" descr="Espace réservé du contenu 46"/>
          <p:cNvPicPr preferRelativeResize="0"/>
          <p:nvPr/>
        </p:nvPicPr>
        <p:blipFill rotWithShape="1">
          <a:blip r:embed="rId3">
            <a:alphaModFix/>
          </a:blip>
          <a:srcRect/>
          <a:stretch/>
        </p:blipFill>
        <p:spPr>
          <a:xfrm>
            <a:off x="2784021" y="1241650"/>
            <a:ext cx="6623957" cy="4808789"/>
          </a:xfrm>
          <a:prstGeom prst="rect">
            <a:avLst/>
          </a:prstGeom>
          <a:noFill/>
          <a:ln>
            <a:noFill/>
          </a:ln>
        </p:spPr>
      </p:pic>
      <p:sp>
        <p:nvSpPr>
          <p:cNvPr id="4" name="Google Shape;670;p46">
            <a:extLst>
              <a:ext uri="{FF2B5EF4-FFF2-40B4-BE49-F238E27FC236}">
                <a16:creationId xmlns:a16="http://schemas.microsoft.com/office/drawing/2014/main" id="{580EC38D-E40A-E046-BFB4-93B6D8078BA3}"/>
              </a:ext>
            </a:extLst>
          </p:cNvPr>
          <p:cNvSpPr txBox="1">
            <a:spLocks/>
          </p:cNvSpPr>
          <p:nvPr/>
        </p:nvSpPr>
        <p:spPr>
          <a:xfrm>
            <a:off x="324268" y="243266"/>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dirty="0">
                <a:latin typeface="Arial"/>
                <a:cs typeface="Arial"/>
              </a:rPr>
              <a:t>Our </a:t>
            </a:r>
            <a:r>
              <a:rPr lang="fr-FR" sz="2000" b="1" dirty="0" err="1">
                <a:latin typeface="Arial"/>
                <a:cs typeface="Arial"/>
              </a:rPr>
              <a:t>approach</a:t>
            </a:r>
            <a:r>
              <a:rPr lang="fr-FR" sz="2000" b="1" dirty="0">
                <a:latin typeface="Arial"/>
                <a:cs typeface="Arial"/>
              </a:rPr>
              <a:t>: </a:t>
            </a:r>
            <a:r>
              <a:rPr lang="fr-FR" sz="2000" dirty="0">
                <a:latin typeface="Arial"/>
                <a:cs typeface="Arial"/>
              </a:rPr>
              <a:t>3-</a:t>
            </a:r>
            <a:r>
              <a:rPr lang="fr-FR" sz="2300" dirty="0"/>
              <a:t>POI Extraction </a:t>
            </a:r>
            <a:endParaRPr lang="fr-FR" sz="2300" b="1" dirty="0"/>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519A59EE-9EAA-26FF-420D-7296AFA59758}"/>
                  </a:ext>
                </a:extLst>
              </p:cNvPr>
              <p:cNvSpPr txBox="1"/>
              <p:nvPr/>
            </p:nvSpPr>
            <p:spPr>
              <a:xfrm>
                <a:off x="2784021" y="5447073"/>
                <a:ext cx="6100996"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solidFill>
                            <a:schemeClr val="dk1"/>
                          </a:solidFill>
                          <a:latin typeface="Cambria Math" panose="02040503050406030204" pitchFamily="18" charset="0"/>
                          <a:ea typeface="Cambria Math" panose="02040503050406030204" pitchFamily="18" charset="0"/>
                          <a:cs typeface="Calibri"/>
                          <a:sym typeface="Calibri"/>
                        </a:rPr>
                        <m:t>ℙ</m:t>
                      </m:r>
                      <m:d>
                        <m:dPr>
                          <m:ctrlPr>
                            <a:rPr lang="fr-FR" sz="1600" b="1" i="1">
                              <a:solidFill>
                                <a:schemeClr val="dk1"/>
                              </a:solidFill>
                              <a:latin typeface="Cambria Math" panose="02040503050406030204" pitchFamily="18" charset="0"/>
                              <a:cs typeface="Calibri"/>
                              <a:sym typeface="Calibri"/>
                            </a:rPr>
                          </m:ctrlPr>
                        </m:dPr>
                        <m:e>
                          <m:r>
                            <a:rPr lang="fr-FR" sz="1600" b="1" i="1" smtClean="0">
                              <a:solidFill>
                                <a:schemeClr val="dk1"/>
                              </a:solidFill>
                              <a:latin typeface="Cambria Math" panose="02040503050406030204" pitchFamily="18" charset="0"/>
                              <a:cs typeface="Calibri"/>
                              <a:sym typeface="Calibri"/>
                            </a:rPr>
                            <m:t>𝑫</m:t>
                          </m:r>
                          <m:r>
                            <a:rPr lang="fr-FR" sz="1600" b="1" i="1" smtClean="0">
                              <a:solidFill>
                                <a:schemeClr val="dk1"/>
                              </a:solidFill>
                              <a:latin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𝑻</m:t>
                          </m:r>
                          <m:r>
                            <a:rPr lang="fr-FR" sz="1600" b="1" i="1" smtClean="0">
                              <a:solidFill>
                                <a:schemeClr val="dk1"/>
                              </a:solidFill>
                              <a:latin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𝑪</m:t>
                          </m:r>
                          <m:r>
                            <a:rPr lang="fr-FR" sz="1600" b="1" i="1" smtClean="0">
                              <a:solidFill>
                                <a:schemeClr val="dk1"/>
                              </a:solidFill>
                              <a:latin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𝑽</m:t>
                          </m:r>
                          <m:r>
                            <a:rPr lang="fr-FR" sz="1600" b="1" i="1" smtClean="0">
                              <a:solidFill>
                                <a:schemeClr val="dk1"/>
                              </a:solidFill>
                              <a:latin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𝑺</m:t>
                          </m:r>
                          <m:r>
                            <a:rPr lang="fr-FR" sz="1600" b="1" i="1" smtClean="0">
                              <a:solidFill>
                                <a:schemeClr val="dk1"/>
                              </a:solidFill>
                              <a:latin typeface="Cambria Math" panose="02040503050406030204" pitchFamily="18" charset="0"/>
                              <a:cs typeface="Calibri"/>
                              <a:sym typeface="Calibri"/>
                            </a:rPr>
                            <m:t>)=</m:t>
                          </m:r>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a:solidFill>
                                <a:schemeClr val="dk1"/>
                              </a:solidFill>
                              <a:latin typeface="Cambria Math" panose="02040503050406030204" pitchFamily="18" charset="0"/>
                              <a:ea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𝑫</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m:t>
                          </m:r>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𝑻</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m:t>
                          </m:r>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𝑪</m:t>
                          </m:r>
                        </m:e>
                        <m:e>
                          <m:r>
                            <a:rPr lang="fr-FR" sz="1600" b="1" i="1" smtClean="0">
                              <a:solidFill>
                                <a:schemeClr val="dk1"/>
                              </a:solidFill>
                              <a:latin typeface="Cambria Math" panose="02040503050406030204" pitchFamily="18" charset="0"/>
                              <a:cs typeface="Calibri"/>
                              <a:sym typeface="Calibri"/>
                            </a:rPr>
                            <m:t>𝑫</m:t>
                          </m:r>
                          <m:r>
                            <a:rPr lang="fr-FR" sz="1600" b="1" i="1" smtClean="0">
                              <a:solidFill>
                                <a:schemeClr val="dk1"/>
                              </a:solidFill>
                              <a:latin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𝑻</m:t>
                          </m:r>
                        </m:e>
                      </m:d>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d>
                        <m:dPr>
                          <m:ctrlPr>
                            <a:rPr lang="fr-FR" sz="1600" b="1" i="1" smtClean="0">
                              <a:solidFill>
                                <a:schemeClr val="dk1"/>
                              </a:solidFill>
                              <a:latin typeface="Cambria Math" panose="02040503050406030204" pitchFamily="18" charset="0"/>
                              <a:ea typeface="Cambria Math" panose="02040503050406030204" pitchFamily="18" charset="0"/>
                              <a:cs typeface="Calibri"/>
                              <a:sym typeface="Calibri"/>
                            </a:rPr>
                          </m:ctrlPr>
                        </m:dPr>
                        <m:e>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𝑽</m:t>
                          </m:r>
                        </m:e>
                        <m:e>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𝑪</m:t>
                          </m:r>
                        </m:e>
                      </m:d>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d>
                        <m:dPr>
                          <m:ctrlPr>
                            <a:rPr lang="en-US" sz="1600" b="1" i="1" smtClean="0">
                              <a:solidFill>
                                <a:schemeClr val="dk1"/>
                              </a:solidFill>
                              <a:latin typeface="Cambria Math" panose="02040503050406030204" pitchFamily="18" charset="0"/>
                              <a:ea typeface="Cambria Math" panose="02040503050406030204" pitchFamily="18" charset="0"/>
                              <a:cs typeface="Calibri"/>
                              <a:sym typeface="Calibri"/>
                            </a:rPr>
                          </m:ctrlPr>
                        </m:dPr>
                        <m:e>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𝑺</m:t>
                          </m:r>
                        </m:e>
                        <m:e>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𝑪</m:t>
                          </m:r>
                        </m:e>
                      </m:d>
                    </m:oMath>
                  </m:oMathPara>
                </a14:m>
                <a:endParaRPr lang="fr-FR" sz="1600" dirty="0"/>
              </a:p>
            </p:txBody>
          </p:sp>
        </mc:Choice>
        <mc:Fallback xmlns="">
          <p:sp>
            <p:nvSpPr>
              <p:cNvPr id="3" name="ZoneTexte 2">
                <a:extLst>
                  <a:ext uri="{FF2B5EF4-FFF2-40B4-BE49-F238E27FC236}">
                    <a16:creationId xmlns:a16="http://schemas.microsoft.com/office/drawing/2014/main" id="{519A59EE-9EAA-26FF-420D-7296AFA59758}"/>
                  </a:ext>
                </a:extLst>
              </p:cNvPr>
              <p:cNvSpPr txBox="1">
                <a:spLocks noRot="1" noChangeAspect="1" noMove="1" noResize="1" noEditPoints="1" noAdjustHandles="1" noChangeArrowheads="1" noChangeShapeType="1" noTextEdit="1"/>
              </p:cNvSpPr>
              <p:nvPr/>
            </p:nvSpPr>
            <p:spPr>
              <a:xfrm>
                <a:off x="2784021" y="5447073"/>
                <a:ext cx="6100996" cy="338554"/>
              </a:xfrm>
              <a:prstGeom prst="rect">
                <a:avLst/>
              </a:prstGeom>
              <a:blipFill>
                <a:blip r:embed="rId4"/>
                <a:stretch>
                  <a:fillRect b="-12727"/>
                </a:stretch>
              </a:blipFill>
            </p:spPr>
            <p:txBody>
              <a:bodyPr/>
              <a:lstStyle/>
              <a:p>
                <a:r>
                  <a:rPr lang="en-US">
                    <a:noFill/>
                  </a:rPr>
                  <a:t> </a:t>
                </a:r>
              </a:p>
            </p:txBody>
          </p:sp>
        </mc:Fallback>
      </mc:AlternateContent>
    </p:spTree>
    <p:extLst>
      <p:ext uri="{BB962C8B-B14F-4D97-AF65-F5344CB8AC3E}">
        <p14:creationId xmlns:p14="http://schemas.microsoft.com/office/powerpoint/2010/main" val="1079349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5" name="Titre 4">
            <a:extLst>
              <a:ext uri="{FF2B5EF4-FFF2-40B4-BE49-F238E27FC236}">
                <a16:creationId xmlns:a16="http://schemas.microsoft.com/office/drawing/2014/main" id="{9D44E3E5-DD29-520E-6515-356D06113396}"/>
              </a:ext>
            </a:extLst>
          </p:cNvPr>
          <p:cNvSpPr>
            <a:spLocks noGrp="1"/>
          </p:cNvSpPr>
          <p:nvPr>
            <p:ph type="title"/>
          </p:nvPr>
        </p:nvSpPr>
        <p:spPr/>
        <p:txBody>
          <a:bodyPr/>
          <a:lstStyle/>
          <a:p>
            <a:endParaRPr lang="fr-FR"/>
          </a:p>
        </p:txBody>
      </p:sp>
      <p:sp>
        <p:nvSpPr>
          <p:cNvPr id="6" name="Espace réservé du texte 5">
            <a:extLst>
              <a:ext uri="{FF2B5EF4-FFF2-40B4-BE49-F238E27FC236}">
                <a16:creationId xmlns:a16="http://schemas.microsoft.com/office/drawing/2014/main" id="{6F58ACDB-45A8-C48D-C7A2-E1B27AED3592}"/>
              </a:ext>
            </a:extLst>
          </p:cNvPr>
          <p:cNvSpPr>
            <a:spLocks noGrp="1"/>
          </p:cNvSpPr>
          <p:nvPr>
            <p:ph type="body" idx="1"/>
          </p:nvPr>
        </p:nvSpPr>
        <p:spPr/>
        <p:txBody>
          <a:bodyPr/>
          <a:lstStyle/>
          <a:p>
            <a:endParaRPr lang="fr-FR"/>
          </a:p>
        </p:txBody>
      </p:sp>
      <p:sp>
        <p:nvSpPr>
          <p:cNvPr id="818" name="Google Shape;818;p53"/>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65</a:t>
            </a:fld>
            <a:endParaRPr/>
          </a:p>
        </p:txBody>
      </p:sp>
      <p:sp>
        <p:nvSpPr>
          <p:cNvPr id="824" name="Google Shape;824;p53"/>
          <p:cNvSpPr/>
          <p:nvPr/>
        </p:nvSpPr>
        <p:spPr>
          <a:xfrm>
            <a:off x="1955133" y="2678175"/>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A</a:t>
            </a:r>
            <a:endParaRPr>
              <a:solidFill>
                <a:schemeClr val="lt1"/>
              </a:solidFill>
              <a:latin typeface="Calibri"/>
              <a:ea typeface="Calibri"/>
              <a:cs typeface="Calibri"/>
              <a:sym typeface="Calibri"/>
            </a:endParaRPr>
          </a:p>
        </p:txBody>
      </p:sp>
      <p:sp>
        <p:nvSpPr>
          <p:cNvPr id="825" name="Google Shape;825;p53"/>
          <p:cNvSpPr/>
          <p:nvPr/>
        </p:nvSpPr>
        <p:spPr>
          <a:xfrm>
            <a:off x="1701258" y="4581350"/>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C</a:t>
            </a:r>
            <a:endParaRPr>
              <a:solidFill>
                <a:schemeClr val="lt1"/>
              </a:solidFill>
              <a:latin typeface="Calibri"/>
              <a:ea typeface="Calibri"/>
              <a:cs typeface="Calibri"/>
              <a:sym typeface="Calibri"/>
            </a:endParaRPr>
          </a:p>
        </p:txBody>
      </p:sp>
      <p:sp>
        <p:nvSpPr>
          <p:cNvPr id="826" name="Google Shape;826;p53"/>
          <p:cNvSpPr/>
          <p:nvPr/>
        </p:nvSpPr>
        <p:spPr>
          <a:xfrm>
            <a:off x="5355233" y="2678175"/>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B</a:t>
            </a:r>
            <a:endParaRPr>
              <a:solidFill>
                <a:schemeClr val="lt1"/>
              </a:solidFill>
              <a:latin typeface="Calibri"/>
              <a:ea typeface="Calibri"/>
              <a:cs typeface="Calibri"/>
              <a:sym typeface="Calibri"/>
            </a:endParaRPr>
          </a:p>
        </p:txBody>
      </p:sp>
      <p:sp>
        <p:nvSpPr>
          <p:cNvPr id="827" name="Google Shape;827;p53"/>
          <p:cNvSpPr/>
          <p:nvPr/>
        </p:nvSpPr>
        <p:spPr>
          <a:xfrm>
            <a:off x="4704183" y="4668400"/>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D</a:t>
            </a:r>
            <a:endParaRPr>
              <a:solidFill>
                <a:schemeClr val="lt1"/>
              </a:solidFill>
              <a:latin typeface="Calibri"/>
              <a:ea typeface="Calibri"/>
              <a:cs typeface="Calibri"/>
              <a:sym typeface="Calibri"/>
            </a:endParaRPr>
          </a:p>
        </p:txBody>
      </p:sp>
      <p:sp>
        <p:nvSpPr>
          <p:cNvPr id="828" name="Google Shape;828;p53"/>
          <p:cNvSpPr/>
          <p:nvPr/>
        </p:nvSpPr>
        <p:spPr>
          <a:xfrm>
            <a:off x="1334258" y="1408900"/>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F</a:t>
            </a:r>
            <a:endParaRPr>
              <a:solidFill>
                <a:schemeClr val="lt1"/>
              </a:solidFill>
              <a:latin typeface="Calibri"/>
              <a:ea typeface="Calibri"/>
              <a:cs typeface="Calibri"/>
              <a:sym typeface="Calibri"/>
            </a:endParaRPr>
          </a:p>
        </p:txBody>
      </p:sp>
      <p:cxnSp>
        <p:nvCxnSpPr>
          <p:cNvPr id="829" name="Google Shape;829;p53"/>
          <p:cNvCxnSpPr>
            <a:stCxn id="824" idx="6"/>
            <a:endCxn id="826" idx="2"/>
          </p:cNvCxnSpPr>
          <p:nvPr/>
        </p:nvCxnSpPr>
        <p:spPr>
          <a:xfrm>
            <a:off x="2380833" y="2897175"/>
            <a:ext cx="2974500" cy="0"/>
          </a:xfrm>
          <a:prstGeom prst="straightConnector1">
            <a:avLst/>
          </a:prstGeom>
          <a:noFill/>
          <a:ln w="19050" cap="flat" cmpd="sng">
            <a:solidFill>
              <a:schemeClr val="dk1"/>
            </a:solidFill>
            <a:prstDash val="solid"/>
            <a:round/>
            <a:headEnd type="stealth" w="med" len="med"/>
            <a:tailEnd type="triangle" w="med" len="med"/>
          </a:ln>
        </p:spPr>
      </p:cxnSp>
      <p:cxnSp>
        <p:nvCxnSpPr>
          <p:cNvPr id="830" name="Google Shape;830;p53"/>
          <p:cNvCxnSpPr>
            <a:cxnSpLocks/>
            <a:endCxn id="824" idx="0"/>
          </p:cNvCxnSpPr>
          <p:nvPr/>
        </p:nvCxnSpPr>
        <p:spPr>
          <a:xfrm>
            <a:off x="1701258" y="1846900"/>
            <a:ext cx="466725" cy="831275"/>
          </a:xfrm>
          <a:prstGeom prst="straightConnector1">
            <a:avLst/>
          </a:prstGeom>
          <a:noFill/>
          <a:ln w="19050" cap="flat" cmpd="sng">
            <a:solidFill>
              <a:schemeClr val="dk1"/>
            </a:solidFill>
            <a:prstDash val="solid"/>
            <a:round/>
            <a:headEnd type="stealth" w="med" len="med"/>
            <a:tailEnd type="triangle" w="med" len="med"/>
          </a:ln>
        </p:spPr>
      </p:cxnSp>
      <p:cxnSp>
        <p:nvCxnSpPr>
          <p:cNvPr id="831" name="Google Shape;831;p53"/>
          <p:cNvCxnSpPr>
            <a:stCxn id="827" idx="0"/>
            <a:endCxn id="826" idx="4"/>
          </p:cNvCxnSpPr>
          <p:nvPr/>
        </p:nvCxnSpPr>
        <p:spPr>
          <a:xfrm rot="10800000" flipH="1">
            <a:off x="4917033" y="3116200"/>
            <a:ext cx="651000" cy="1552200"/>
          </a:xfrm>
          <a:prstGeom prst="straightConnector1">
            <a:avLst/>
          </a:prstGeom>
          <a:noFill/>
          <a:ln w="19050" cap="flat" cmpd="sng">
            <a:solidFill>
              <a:schemeClr val="dk1"/>
            </a:solidFill>
            <a:prstDash val="solid"/>
            <a:round/>
            <a:headEnd type="stealth" w="med" len="med"/>
            <a:tailEnd type="triangle" w="med" len="med"/>
          </a:ln>
        </p:spPr>
      </p:cxnSp>
      <p:cxnSp>
        <p:nvCxnSpPr>
          <p:cNvPr id="832" name="Google Shape;832;p53"/>
          <p:cNvCxnSpPr>
            <a:stCxn id="825" idx="6"/>
            <a:endCxn id="827" idx="2"/>
          </p:cNvCxnSpPr>
          <p:nvPr/>
        </p:nvCxnSpPr>
        <p:spPr>
          <a:xfrm>
            <a:off x="2126958" y="4800350"/>
            <a:ext cx="2577300" cy="87000"/>
          </a:xfrm>
          <a:prstGeom prst="straightConnector1">
            <a:avLst/>
          </a:prstGeom>
          <a:noFill/>
          <a:ln w="19050" cap="flat" cmpd="sng">
            <a:solidFill>
              <a:schemeClr val="dk1"/>
            </a:solidFill>
            <a:prstDash val="solid"/>
            <a:round/>
            <a:headEnd type="stealth" w="med" len="med"/>
            <a:tailEnd type="triangle" w="med" len="med"/>
          </a:ln>
        </p:spPr>
      </p:cxnSp>
      <p:cxnSp>
        <p:nvCxnSpPr>
          <p:cNvPr id="833" name="Google Shape;833;p53"/>
          <p:cNvCxnSpPr>
            <a:stCxn id="824" idx="4"/>
            <a:endCxn id="825" idx="0"/>
          </p:cNvCxnSpPr>
          <p:nvPr/>
        </p:nvCxnSpPr>
        <p:spPr>
          <a:xfrm flipH="1">
            <a:off x="1914183" y="3116175"/>
            <a:ext cx="253800" cy="1465200"/>
          </a:xfrm>
          <a:prstGeom prst="straightConnector1">
            <a:avLst/>
          </a:prstGeom>
          <a:noFill/>
          <a:ln w="19050" cap="flat" cmpd="sng">
            <a:solidFill>
              <a:schemeClr val="dk1"/>
            </a:solidFill>
            <a:prstDash val="solid"/>
            <a:round/>
            <a:headEnd type="stealth" w="med" len="med"/>
            <a:tailEnd type="triangle" w="med" len="med"/>
          </a:ln>
        </p:spPr>
      </p:cxnSp>
      <p:cxnSp>
        <p:nvCxnSpPr>
          <p:cNvPr id="834" name="Google Shape;834;p53"/>
          <p:cNvCxnSpPr>
            <a:stCxn id="825" idx="7"/>
            <a:endCxn id="826" idx="3"/>
          </p:cNvCxnSpPr>
          <p:nvPr/>
        </p:nvCxnSpPr>
        <p:spPr>
          <a:xfrm rot="10800000" flipH="1">
            <a:off x="2064616" y="3051894"/>
            <a:ext cx="3353100" cy="1593600"/>
          </a:xfrm>
          <a:prstGeom prst="straightConnector1">
            <a:avLst/>
          </a:prstGeom>
          <a:noFill/>
          <a:ln w="19050" cap="flat" cmpd="sng">
            <a:solidFill>
              <a:schemeClr val="dk1"/>
            </a:solidFill>
            <a:prstDash val="solid"/>
            <a:round/>
            <a:headEnd type="stealth" w="med" len="med"/>
            <a:tailEnd type="triangle" w="med" len="med"/>
          </a:ln>
        </p:spPr>
      </p:cxnSp>
      <p:sp>
        <p:nvSpPr>
          <p:cNvPr id="835" name="Google Shape;835;p53"/>
          <p:cNvSpPr/>
          <p:nvPr/>
        </p:nvSpPr>
        <p:spPr>
          <a:xfrm>
            <a:off x="3655233" y="1650850"/>
            <a:ext cx="425700" cy="4380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latin typeface="Calibri"/>
                <a:ea typeface="Calibri"/>
                <a:cs typeface="Calibri"/>
                <a:sym typeface="Calibri"/>
              </a:rPr>
              <a:t>E</a:t>
            </a:r>
            <a:endParaRPr>
              <a:solidFill>
                <a:schemeClr val="lt1"/>
              </a:solidFill>
              <a:latin typeface="Calibri"/>
              <a:ea typeface="Calibri"/>
              <a:cs typeface="Calibri"/>
              <a:sym typeface="Calibri"/>
            </a:endParaRPr>
          </a:p>
        </p:txBody>
      </p:sp>
      <p:cxnSp>
        <p:nvCxnSpPr>
          <p:cNvPr id="836" name="Google Shape;836;p53"/>
          <p:cNvCxnSpPr>
            <a:stCxn id="835" idx="3"/>
            <a:endCxn id="824" idx="7"/>
          </p:cNvCxnSpPr>
          <p:nvPr/>
        </p:nvCxnSpPr>
        <p:spPr>
          <a:xfrm flipH="1">
            <a:off x="2318375" y="2024706"/>
            <a:ext cx="1399200" cy="717600"/>
          </a:xfrm>
          <a:prstGeom prst="straightConnector1">
            <a:avLst/>
          </a:prstGeom>
          <a:noFill/>
          <a:ln w="19050" cap="flat" cmpd="sng">
            <a:solidFill>
              <a:schemeClr val="dk1"/>
            </a:solidFill>
            <a:prstDash val="solid"/>
            <a:round/>
            <a:headEnd type="stealth" w="med" len="med"/>
            <a:tailEnd type="triangle" w="med" len="med"/>
          </a:ln>
        </p:spPr>
      </p:cxnSp>
      <p:graphicFrame>
        <p:nvGraphicFramePr>
          <p:cNvPr id="837" name="Google Shape;837;p53"/>
          <p:cNvGraphicFramePr/>
          <p:nvPr/>
        </p:nvGraphicFramePr>
        <p:xfrm>
          <a:off x="6455283" y="1578975"/>
          <a:ext cx="4268250" cy="3953100"/>
        </p:xfrm>
        <a:graphic>
          <a:graphicData uri="http://schemas.openxmlformats.org/drawingml/2006/table">
            <a:tbl>
              <a:tblPr>
                <a:noFill/>
                <a:tableStyleId>{C0EEDAA0-F715-4E0A-9D7F-0D7943999374}</a:tableStyleId>
              </a:tblPr>
              <a:tblGrid>
                <a:gridCol w="529200">
                  <a:extLst>
                    <a:ext uri="{9D8B030D-6E8A-4147-A177-3AD203B41FA5}">
                      <a16:colId xmlns:a16="http://schemas.microsoft.com/office/drawing/2014/main" val="20000"/>
                    </a:ext>
                  </a:extLst>
                </a:gridCol>
                <a:gridCol w="714050">
                  <a:extLst>
                    <a:ext uri="{9D8B030D-6E8A-4147-A177-3AD203B41FA5}">
                      <a16:colId xmlns:a16="http://schemas.microsoft.com/office/drawing/2014/main" val="20001"/>
                    </a:ext>
                  </a:extLst>
                </a:gridCol>
                <a:gridCol w="556925">
                  <a:extLst>
                    <a:ext uri="{9D8B030D-6E8A-4147-A177-3AD203B41FA5}">
                      <a16:colId xmlns:a16="http://schemas.microsoft.com/office/drawing/2014/main" val="20002"/>
                    </a:ext>
                  </a:extLst>
                </a:gridCol>
                <a:gridCol w="778800">
                  <a:extLst>
                    <a:ext uri="{9D8B030D-6E8A-4147-A177-3AD203B41FA5}">
                      <a16:colId xmlns:a16="http://schemas.microsoft.com/office/drawing/2014/main" val="20003"/>
                    </a:ext>
                  </a:extLst>
                </a:gridCol>
                <a:gridCol w="593900">
                  <a:extLst>
                    <a:ext uri="{9D8B030D-6E8A-4147-A177-3AD203B41FA5}">
                      <a16:colId xmlns:a16="http://schemas.microsoft.com/office/drawing/2014/main" val="20004"/>
                    </a:ext>
                  </a:extLst>
                </a:gridCol>
                <a:gridCol w="547675">
                  <a:extLst>
                    <a:ext uri="{9D8B030D-6E8A-4147-A177-3AD203B41FA5}">
                      <a16:colId xmlns:a16="http://schemas.microsoft.com/office/drawing/2014/main" val="20005"/>
                    </a:ext>
                  </a:extLst>
                </a:gridCol>
                <a:gridCol w="547700">
                  <a:extLst>
                    <a:ext uri="{9D8B030D-6E8A-4147-A177-3AD203B41FA5}">
                      <a16:colId xmlns:a16="http://schemas.microsoft.com/office/drawing/2014/main" val="20006"/>
                    </a:ext>
                  </a:extLst>
                </a:gridCol>
              </a:tblGrid>
              <a:tr h="398100">
                <a:tc>
                  <a:txBody>
                    <a:bodyPr/>
                    <a:lstStyle/>
                    <a:p>
                      <a:pPr marL="0" lvl="0" indent="0" algn="ctr" rtl="0">
                        <a:spcBef>
                          <a:spcPts val="0"/>
                        </a:spcBef>
                        <a:spcAft>
                          <a:spcPts val="0"/>
                        </a:spcAft>
                        <a:buNone/>
                      </a:pPr>
                      <a:r>
                        <a:rPr lang="en-US" sz="800">
                          <a:latin typeface="Calibri"/>
                          <a:ea typeface="Calibri"/>
                          <a:cs typeface="Calibri"/>
                          <a:sym typeface="Calibri"/>
                        </a:rPr>
                        <a:t>From</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To</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ts</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td</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fs</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st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dt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A</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B</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180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A</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F</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200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A</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C</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60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A</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E</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8</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75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18</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B</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D</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120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B</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C</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90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B</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A</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18</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25</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D</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B</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55500">
                <a:tc>
                  <a:txBody>
                    <a:bodyPr/>
                    <a:lstStyle/>
                    <a:p>
                      <a:pPr marL="0" lvl="0" indent="0" algn="l" rtl="0">
                        <a:spcBef>
                          <a:spcPts val="0"/>
                        </a:spcBef>
                        <a:spcAft>
                          <a:spcPts val="0"/>
                        </a:spcAft>
                        <a:buNone/>
                      </a:pPr>
                      <a:r>
                        <a:rPr lang="en-US" sz="800">
                          <a:latin typeface="Calibri"/>
                          <a:ea typeface="Calibri"/>
                          <a:cs typeface="Calibri"/>
                          <a:sym typeface="Calibri"/>
                        </a:rPr>
                        <a:t>D</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C</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6</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30</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55500">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800">
                          <a:latin typeface="Calibri"/>
                          <a:ea typeface="Calibri"/>
                          <a:cs typeface="Calibri"/>
                          <a:sym typeface="Calibri"/>
                        </a:rPr>
                        <a:t>…</a:t>
                      </a:r>
                      <a:endParaRPr sz="800">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838" name="Google Shape;838;p53"/>
          <p:cNvSpPr/>
          <p:nvPr/>
        </p:nvSpPr>
        <p:spPr>
          <a:xfrm>
            <a:off x="5450933" y="3292300"/>
            <a:ext cx="706200" cy="406200"/>
          </a:xfrm>
          <a:prstGeom prst="striped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latin typeface="Calibri"/>
              <a:ea typeface="Calibri"/>
              <a:cs typeface="Calibri"/>
              <a:sym typeface="Calibri"/>
            </a:endParaRPr>
          </a:p>
        </p:txBody>
      </p:sp>
      <p:sp>
        <p:nvSpPr>
          <p:cNvPr id="839" name="Google Shape;839;p53"/>
          <p:cNvSpPr txBox="1"/>
          <p:nvPr/>
        </p:nvSpPr>
        <p:spPr>
          <a:xfrm>
            <a:off x="1216883" y="5236525"/>
            <a:ext cx="460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latin typeface="Calibri"/>
                <a:ea typeface="Calibri"/>
                <a:cs typeface="Calibri"/>
                <a:sym typeface="Calibri"/>
              </a:rPr>
              <a:t>A: Home; B:University1; C:Mall1; D:Mall2; E:University2; F:Cinema1</a:t>
            </a:r>
            <a:endParaRPr sz="1200" b="1">
              <a:latin typeface="Calibri"/>
              <a:ea typeface="Calibri"/>
              <a:cs typeface="Calibri"/>
              <a:sym typeface="Calibri"/>
            </a:endParaRPr>
          </a:p>
        </p:txBody>
      </p:sp>
      <p:sp>
        <p:nvSpPr>
          <p:cNvPr id="840" name="Google Shape;840;p53"/>
          <p:cNvSpPr txBox="1"/>
          <p:nvPr/>
        </p:nvSpPr>
        <p:spPr>
          <a:xfrm>
            <a:off x="40800" y="5669738"/>
            <a:ext cx="12023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b="1">
                <a:solidFill>
                  <a:schemeClr val="dk1"/>
                </a:solidFill>
                <a:latin typeface="Calibri"/>
                <a:ea typeface="Calibri"/>
                <a:cs typeface="Calibri"/>
                <a:sym typeface="Calibri"/>
              </a:rPr>
              <a:t>This schema represents a portion of Bob’s mobility graph, built from preprocessed GPS data showing movements between places (e.g., Home → University1).</a:t>
            </a:r>
            <a:endParaRPr b="1">
              <a:latin typeface="Calibri"/>
              <a:ea typeface="Calibri"/>
              <a:cs typeface="Calibri"/>
              <a:sym typeface="Calibri"/>
            </a:endParaRPr>
          </a:p>
        </p:txBody>
      </p:sp>
      <p:sp>
        <p:nvSpPr>
          <p:cNvPr id="4" name="Google Shape;670;p46">
            <a:extLst>
              <a:ext uri="{FF2B5EF4-FFF2-40B4-BE49-F238E27FC236}">
                <a16:creationId xmlns:a16="http://schemas.microsoft.com/office/drawing/2014/main" id="{C9797BCA-71CD-DBBB-57C5-D2CD72F2B8C0}"/>
              </a:ext>
            </a:extLst>
          </p:cNvPr>
          <p:cNvSpPr txBox="1">
            <a:spLocks/>
          </p:cNvSpPr>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a:latin typeface="Arial"/>
                <a:cs typeface="Arial"/>
                <a:sym typeface="Arial"/>
              </a:rPr>
              <a:t>Our approach: </a:t>
            </a:r>
            <a:r>
              <a:rPr lang="fr-FR" sz="2000">
                <a:latin typeface="Arial"/>
                <a:cs typeface="Arial"/>
                <a:sym typeface="Arial"/>
              </a:rPr>
              <a:t>3-</a:t>
            </a:r>
            <a:r>
              <a:rPr lang="fr-FR" sz="2300"/>
              <a:t>POI Extraction</a:t>
            </a:r>
            <a:r>
              <a:rPr lang="fr-FR" sz="2300" b="1"/>
              <a:t> </a:t>
            </a:r>
            <a:endParaRPr lang="fr-FR" sz="3500"/>
          </a:p>
        </p:txBody>
      </p:sp>
    </p:spTree>
    <p:extLst>
      <p:ext uri="{BB962C8B-B14F-4D97-AF65-F5344CB8AC3E}">
        <p14:creationId xmlns:p14="http://schemas.microsoft.com/office/powerpoint/2010/main" val="27270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3" name="Titre 2">
            <a:extLst>
              <a:ext uri="{FF2B5EF4-FFF2-40B4-BE49-F238E27FC236}">
                <a16:creationId xmlns:a16="http://schemas.microsoft.com/office/drawing/2014/main" id="{3DDBCFD5-46BE-A410-D818-3BD135B29FB3}"/>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7CEED602-EC8A-3567-95C9-DFB440EEB4CE}"/>
              </a:ext>
            </a:extLst>
          </p:cNvPr>
          <p:cNvSpPr>
            <a:spLocks noGrp="1"/>
          </p:cNvSpPr>
          <p:nvPr>
            <p:ph type="body" idx="1"/>
          </p:nvPr>
        </p:nvSpPr>
        <p:spPr/>
        <p:txBody>
          <a:bodyPr/>
          <a:lstStyle/>
          <a:p>
            <a:endParaRPr lang="fr-FR"/>
          </a:p>
        </p:txBody>
      </p:sp>
      <p:sp>
        <p:nvSpPr>
          <p:cNvPr id="845" name="Google Shape;845;p54"/>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66</a:t>
            </a:fld>
            <a:endParaRPr/>
          </a:p>
        </p:txBody>
      </p:sp>
      <p:pic>
        <p:nvPicPr>
          <p:cNvPr id="849" name="Google Shape;849;p54" descr="Espace réservé du contenu 46"/>
          <p:cNvPicPr preferRelativeResize="0"/>
          <p:nvPr/>
        </p:nvPicPr>
        <p:blipFill rotWithShape="1">
          <a:blip r:embed="rId3">
            <a:alphaModFix/>
          </a:blip>
          <a:srcRect/>
          <a:stretch/>
        </p:blipFill>
        <p:spPr>
          <a:xfrm>
            <a:off x="5898993" y="1257081"/>
            <a:ext cx="5772682" cy="4808789"/>
          </a:xfrm>
          <a:prstGeom prst="rect">
            <a:avLst/>
          </a:prstGeom>
          <a:noFill/>
          <a:ln>
            <a:noFill/>
          </a:ln>
        </p:spPr>
      </p:pic>
      <p:sp>
        <p:nvSpPr>
          <p:cNvPr id="850" name="Google Shape;850;p54"/>
          <p:cNvSpPr/>
          <p:nvPr/>
        </p:nvSpPr>
        <p:spPr>
          <a:xfrm flipH="1">
            <a:off x="5899012" y="2553628"/>
            <a:ext cx="2219076" cy="654858"/>
          </a:xfrm>
          <a:custGeom>
            <a:avLst/>
            <a:gdLst/>
            <a:ahLst/>
            <a:cxnLst/>
            <a:rect l="l" t="t" r="r" b="b"/>
            <a:pathLst>
              <a:path w="21600" h="21600" extrusionOk="0">
                <a:moveTo>
                  <a:pt x="0" y="0"/>
                </a:moveTo>
                <a:lnTo>
                  <a:pt x="9932" y="0"/>
                </a:lnTo>
                <a:lnTo>
                  <a:pt x="9932" y="21600"/>
                </a:lnTo>
                <a:lnTo>
                  <a:pt x="21600" y="21600"/>
                </a:lnTo>
              </a:path>
            </a:pathLst>
          </a:custGeom>
          <a:noFill/>
          <a:ln w="25400" cap="flat" cmpd="sng">
            <a:solidFill>
              <a:srgbClr val="000000"/>
            </a:solidFill>
            <a:prstDash val="solid"/>
            <a:round/>
            <a:headEnd type="none" w="sm" len="sm"/>
            <a:tailEnd type="triangle" w="med" len="med"/>
          </a:ln>
          <a:effectLst>
            <a:outerShdw blurRad="38100" dist="20000" dir="5400000" rotWithShape="0">
              <a:srgbClr val="000000">
                <a:alpha val="37650"/>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 name="Google Shape;670;p46">
            <a:extLst>
              <a:ext uri="{FF2B5EF4-FFF2-40B4-BE49-F238E27FC236}">
                <a16:creationId xmlns:a16="http://schemas.microsoft.com/office/drawing/2014/main" id="{728278ED-63CD-F349-5B95-7975189A77D8}"/>
              </a:ext>
            </a:extLst>
          </p:cNvPr>
          <p:cNvSpPr txBox="1">
            <a:spLocks/>
          </p:cNvSpPr>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a:latin typeface="Arial"/>
                <a:cs typeface="Arial"/>
                <a:sym typeface="Arial"/>
              </a:rPr>
              <a:t>Our </a:t>
            </a:r>
            <a:r>
              <a:rPr lang="fr-FR" sz="2000" b="1" err="1">
                <a:latin typeface="Arial"/>
                <a:cs typeface="Arial"/>
                <a:sym typeface="Arial"/>
              </a:rPr>
              <a:t>approach</a:t>
            </a:r>
            <a:r>
              <a:rPr lang="fr-FR" sz="2000" b="1">
                <a:latin typeface="Arial"/>
                <a:cs typeface="Arial"/>
                <a:sym typeface="Arial"/>
              </a:rPr>
              <a:t>: </a:t>
            </a:r>
            <a:r>
              <a:rPr lang="fr-FR" sz="2000">
                <a:latin typeface="Arial"/>
                <a:cs typeface="Arial"/>
                <a:sym typeface="Arial"/>
              </a:rPr>
              <a:t>3-</a:t>
            </a:r>
            <a:r>
              <a:rPr lang="fr-FR" sz="2300"/>
              <a:t>POI Extraction</a:t>
            </a:r>
            <a:r>
              <a:rPr lang="fr-FR" sz="2300" b="1"/>
              <a:t> </a:t>
            </a:r>
            <a:endParaRPr lang="fr-FR" sz="3500"/>
          </a:p>
        </p:txBody>
      </p:sp>
      <p:pic>
        <p:nvPicPr>
          <p:cNvPr id="5" name="Google Shape;1004;p69" title="output (8).png">
            <a:extLst>
              <a:ext uri="{FF2B5EF4-FFF2-40B4-BE49-F238E27FC236}">
                <a16:creationId xmlns:a16="http://schemas.microsoft.com/office/drawing/2014/main" id="{F6B56CEE-E1A6-7975-A8A8-57B14026F395}"/>
              </a:ext>
            </a:extLst>
          </p:cNvPr>
          <p:cNvPicPr preferRelativeResize="0"/>
          <p:nvPr/>
        </p:nvPicPr>
        <p:blipFill>
          <a:blip r:embed="rId4">
            <a:alphaModFix/>
          </a:blip>
          <a:stretch>
            <a:fillRect/>
          </a:stretch>
        </p:blipFill>
        <p:spPr>
          <a:xfrm>
            <a:off x="304800" y="1942319"/>
            <a:ext cx="5594191" cy="2761689"/>
          </a:xfrm>
          <a:prstGeom prst="rect">
            <a:avLst/>
          </a:prstGeom>
          <a:noFill/>
          <a:ln>
            <a:noFill/>
          </a:ln>
        </p:spPr>
      </p:pic>
    </p:spTree>
    <p:extLst>
      <p:ext uri="{BB962C8B-B14F-4D97-AF65-F5344CB8AC3E}">
        <p14:creationId xmlns:p14="http://schemas.microsoft.com/office/powerpoint/2010/main" val="40500444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5" name="Titre 4">
            <a:extLst>
              <a:ext uri="{FF2B5EF4-FFF2-40B4-BE49-F238E27FC236}">
                <a16:creationId xmlns:a16="http://schemas.microsoft.com/office/drawing/2014/main" id="{C2BDA620-E966-741E-2872-47C07EDCDD3D}"/>
              </a:ext>
            </a:extLst>
          </p:cNvPr>
          <p:cNvSpPr>
            <a:spLocks noGrp="1"/>
          </p:cNvSpPr>
          <p:nvPr>
            <p:ph type="title"/>
          </p:nvPr>
        </p:nvSpPr>
        <p:spPr/>
        <p:txBody>
          <a:bodyPr/>
          <a:lstStyle/>
          <a:p>
            <a:endParaRPr lang="fr-FR"/>
          </a:p>
        </p:txBody>
      </p:sp>
      <p:sp>
        <p:nvSpPr>
          <p:cNvPr id="6" name="Espace réservé du texte 5">
            <a:extLst>
              <a:ext uri="{FF2B5EF4-FFF2-40B4-BE49-F238E27FC236}">
                <a16:creationId xmlns:a16="http://schemas.microsoft.com/office/drawing/2014/main" id="{9C421F70-27D4-958D-4210-95196F686F59}"/>
              </a:ext>
            </a:extLst>
          </p:cNvPr>
          <p:cNvSpPr>
            <a:spLocks noGrp="1"/>
          </p:cNvSpPr>
          <p:nvPr>
            <p:ph type="body" idx="1"/>
          </p:nvPr>
        </p:nvSpPr>
        <p:spPr/>
        <p:txBody>
          <a:bodyPr/>
          <a:lstStyle/>
          <a:p>
            <a:endParaRPr lang="fr-FR"/>
          </a:p>
        </p:txBody>
      </p:sp>
      <p:sp>
        <p:nvSpPr>
          <p:cNvPr id="859" name="Google Shape;859;p55"/>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67</a:t>
            </a:fld>
            <a:endParaRPr/>
          </a:p>
        </p:txBody>
      </p:sp>
      <p:pic>
        <p:nvPicPr>
          <p:cNvPr id="862" name="Google Shape;862;p55" descr="Espace réservé du contenu 46"/>
          <p:cNvPicPr preferRelativeResize="0"/>
          <p:nvPr/>
        </p:nvPicPr>
        <p:blipFill rotWithShape="1">
          <a:blip r:embed="rId3">
            <a:alphaModFix/>
          </a:blip>
          <a:srcRect/>
          <a:stretch/>
        </p:blipFill>
        <p:spPr>
          <a:xfrm>
            <a:off x="6274418" y="1169572"/>
            <a:ext cx="5772682" cy="4518857"/>
          </a:xfrm>
          <a:prstGeom prst="rect">
            <a:avLst/>
          </a:prstGeom>
          <a:noFill/>
          <a:ln>
            <a:noFill/>
          </a:ln>
        </p:spPr>
      </p:pic>
      <p:cxnSp>
        <p:nvCxnSpPr>
          <p:cNvPr id="863" name="Google Shape;863;p55"/>
          <p:cNvCxnSpPr/>
          <p:nvPr/>
        </p:nvCxnSpPr>
        <p:spPr>
          <a:xfrm rot="10800000">
            <a:off x="5554211" y="3429000"/>
            <a:ext cx="1332900" cy="0"/>
          </a:xfrm>
          <a:prstGeom prst="straightConnector1">
            <a:avLst/>
          </a:prstGeom>
          <a:noFill/>
          <a:ln w="9525" cap="flat" cmpd="sng">
            <a:solidFill>
              <a:srgbClr val="3F6EC3"/>
            </a:solidFill>
            <a:prstDash val="solid"/>
            <a:round/>
            <a:headEnd type="none" w="sm" len="sm"/>
            <a:tailEnd type="triangle" w="med" len="med"/>
          </a:ln>
        </p:spPr>
      </p:cxnSp>
      <p:sp>
        <p:nvSpPr>
          <p:cNvPr id="4" name="Google Shape;670;p46">
            <a:extLst>
              <a:ext uri="{FF2B5EF4-FFF2-40B4-BE49-F238E27FC236}">
                <a16:creationId xmlns:a16="http://schemas.microsoft.com/office/drawing/2014/main" id="{DB35BDBC-8919-C35D-BA02-6C529E7A2AB2}"/>
              </a:ext>
            </a:extLst>
          </p:cNvPr>
          <p:cNvSpPr txBox="1">
            <a:spLocks/>
          </p:cNvSpPr>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a:latin typeface="Arial"/>
                <a:cs typeface="Arial"/>
                <a:sym typeface="Arial"/>
              </a:rPr>
              <a:t>Our </a:t>
            </a:r>
            <a:r>
              <a:rPr lang="fr-FR" sz="2000" b="1" err="1">
                <a:latin typeface="Arial"/>
                <a:cs typeface="Arial"/>
                <a:sym typeface="Arial"/>
              </a:rPr>
              <a:t>approach</a:t>
            </a:r>
            <a:r>
              <a:rPr lang="fr-FR" sz="2000" b="1">
                <a:latin typeface="Arial"/>
                <a:cs typeface="Arial"/>
                <a:sym typeface="Arial"/>
              </a:rPr>
              <a:t>: </a:t>
            </a:r>
            <a:r>
              <a:rPr lang="fr-FR" sz="2000">
                <a:latin typeface="Arial"/>
                <a:cs typeface="Arial"/>
                <a:sym typeface="Arial"/>
              </a:rPr>
              <a:t>3-</a:t>
            </a:r>
            <a:r>
              <a:rPr lang="fr-FR" sz="2300"/>
              <a:t>POI Extraction</a:t>
            </a:r>
            <a:r>
              <a:rPr lang="fr-FR" sz="2300" b="1"/>
              <a:t> </a:t>
            </a:r>
            <a:endParaRPr lang="fr-FR" sz="3500"/>
          </a:p>
        </p:txBody>
      </p:sp>
      <p:pic>
        <p:nvPicPr>
          <p:cNvPr id="2" name="Google Shape;1017;p70" title="output (9).png">
            <a:extLst>
              <a:ext uri="{FF2B5EF4-FFF2-40B4-BE49-F238E27FC236}">
                <a16:creationId xmlns:a16="http://schemas.microsoft.com/office/drawing/2014/main" id="{DF81CA7C-DF83-5B20-1AEB-426746DAFE66}"/>
              </a:ext>
            </a:extLst>
          </p:cNvPr>
          <p:cNvPicPr preferRelativeResize="0"/>
          <p:nvPr/>
        </p:nvPicPr>
        <p:blipFill>
          <a:blip r:embed="rId4">
            <a:alphaModFix/>
          </a:blip>
          <a:stretch>
            <a:fillRect/>
          </a:stretch>
        </p:blipFill>
        <p:spPr>
          <a:xfrm>
            <a:off x="119588" y="2146532"/>
            <a:ext cx="5434623" cy="2947025"/>
          </a:xfrm>
          <a:prstGeom prst="rect">
            <a:avLst/>
          </a:prstGeom>
          <a:noFill/>
          <a:ln>
            <a:noFill/>
          </a:ln>
        </p:spPr>
      </p:pic>
    </p:spTree>
    <p:extLst>
      <p:ext uri="{BB962C8B-B14F-4D97-AF65-F5344CB8AC3E}">
        <p14:creationId xmlns:p14="http://schemas.microsoft.com/office/powerpoint/2010/main" val="1924173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5" name="Titre 4">
            <a:extLst>
              <a:ext uri="{FF2B5EF4-FFF2-40B4-BE49-F238E27FC236}">
                <a16:creationId xmlns:a16="http://schemas.microsoft.com/office/drawing/2014/main" id="{B0C017DF-D802-1A00-1D9A-F1E55C37748D}"/>
              </a:ext>
            </a:extLst>
          </p:cNvPr>
          <p:cNvSpPr>
            <a:spLocks noGrp="1"/>
          </p:cNvSpPr>
          <p:nvPr>
            <p:ph type="title"/>
          </p:nvPr>
        </p:nvSpPr>
        <p:spPr/>
        <p:txBody>
          <a:bodyPr/>
          <a:lstStyle/>
          <a:p>
            <a:endParaRPr lang="fr-FR"/>
          </a:p>
        </p:txBody>
      </p:sp>
      <p:sp>
        <p:nvSpPr>
          <p:cNvPr id="6" name="Espace réservé du texte 5">
            <a:extLst>
              <a:ext uri="{FF2B5EF4-FFF2-40B4-BE49-F238E27FC236}">
                <a16:creationId xmlns:a16="http://schemas.microsoft.com/office/drawing/2014/main" id="{F2444717-9A87-F038-D2F1-74520B3A670E}"/>
              </a:ext>
            </a:extLst>
          </p:cNvPr>
          <p:cNvSpPr>
            <a:spLocks noGrp="1"/>
          </p:cNvSpPr>
          <p:nvPr>
            <p:ph type="body" idx="1"/>
          </p:nvPr>
        </p:nvSpPr>
        <p:spPr/>
        <p:txBody>
          <a:bodyPr/>
          <a:lstStyle/>
          <a:p>
            <a:endParaRPr lang="fr-FR"/>
          </a:p>
        </p:txBody>
      </p:sp>
      <p:sp>
        <p:nvSpPr>
          <p:cNvPr id="873" name="Google Shape;873;p56"/>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68</a:t>
            </a:fld>
            <a:endParaRPr/>
          </a:p>
        </p:txBody>
      </p:sp>
      <p:pic>
        <p:nvPicPr>
          <p:cNvPr id="876" name="Google Shape;876;p56" descr="Espace réservé du contenu 46"/>
          <p:cNvPicPr preferRelativeResize="0"/>
          <p:nvPr/>
        </p:nvPicPr>
        <p:blipFill rotWithShape="1">
          <a:blip r:embed="rId3">
            <a:alphaModFix/>
          </a:blip>
          <a:srcRect/>
          <a:stretch/>
        </p:blipFill>
        <p:spPr>
          <a:xfrm>
            <a:off x="0" y="1169572"/>
            <a:ext cx="5772680" cy="4808789"/>
          </a:xfrm>
          <a:prstGeom prst="rect">
            <a:avLst/>
          </a:prstGeom>
          <a:noFill/>
          <a:ln>
            <a:noFill/>
          </a:ln>
        </p:spPr>
      </p:pic>
      <p:cxnSp>
        <p:nvCxnSpPr>
          <p:cNvPr id="877" name="Google Shape;877;p56"/>
          <p:cNvCxnSpPr/>
          <p:nvPr/>
        </p:nvCxnSpPr>
        <p:spPr>
          <a:xfrm flipH="1">
            <a:off x="3144620" y="3568389"/>
            <a:ext cx="2470800" cy="5700"/>
          </a:xfrm>
          <a:prstGeom prst="straightConnector1">
            <a:avLst/>
          </a:prstGeom>
          <a:noFill/>
          <a:ln w="9525" cap="flat" cmpd="sng">
            <a:solidFill>
              <a:srgbClr val="3F6EC3"/>
            </a:solidFill>
            <a:prstDash val="solid"/>
            <a:round/>
            <a:headEnd type="none" w="sm" len="sm"/>
            <a:tailEnd type="triangle" w="med" len="med"/>
          </a:ln>
        </p:spPr>
      </p:cxnSp>
      <p:sp>
        <p:nvSpPr>
          <p:cNvPr id="4" name="Google Shape;670;p46">
            <a:extLst>
              <a:ext uri="{FF2B5EF4-FFF2-40B4-BE49-F238E27FC236}">
                <a16:creationId xmlns:a16="http://schemas.microsoft.com/office/drawing/2014/main" id="{168986E5-B954-E45A-31C1-DFCBEB12486F}"/>
              </a:ext>
            </a:extLst>
          </p:cNvPr>
          <p:cNvSpPr txBox="1">
            <a:spLocks/>
          </p:cNvSpPr>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a:latin typeface="Arial"/>
                <a:cs typeface="Arial"/>
                <a:sym typeface="Arial"/>
              </a:rPr>
              <a:t>Our </a:t>
            </a:r>
            <a:r>
              <a:rPr lang="fr-FR" sz="2000" b="1" err="1">
                <a:latin typeface="Arial"/>
                <a:cs typeface="Arial"/>
                <a:sym typeface="Arial"/>
              </a:rPr>
              <a:t>approach</a:t>
            </a:r>
            <a:r>
              <a:rPr lang="fr-FR" sz="2000" b="1">
                <a:latin typeface="Arial"/>
                <a:cs typeface="Arial"/>
                <a:sym typeface="Arial"/>
              </a:rPr>
              <a:t>: </a:t>
            </a:r>
            <a:r>
              <a:rPr lang="fr-FR" sz="2000">
                <a:latin typeface="Arial"/>
                <a:cs typeface="Arial"/>
                <a:sym typeface="Arial"/>
              </a:rPr>
              <a:t>3-</a:t>
            </a:r>
            <a:r>
              <a:rPr lang="fr-FR" sz="2300"/>
              <a:t>POI Extraction</a:t>
            </a:r>
            <a:r>
              <a:rPr lang="fr-FR" sz="2300" b="1"/>
              <a:t> </a:t>
            </a:r>
            <a:endParaRPr lang="fr-FR" sz="3500"/>
          </a:p>
        </p:txBody>
      </p:sp>
      <p:pic>
        <p:nvPicPr>
          <p:cNvPr id="2" name="Google Shape;1030;p71" title="output (11).png">
            <a:extLst>
              <a:ext uri="{FF2B5EF4-FFF2-40B4-BE49-F238E27FC236}">
                <a16:creationId xmlns:a16="http://schemas.microsoft.com/office/drawing/2014/main" id="{EF736A4D-1497-E155-8A28-76F61B3BE466}"/>
              </a:ext>
            </a:extLst>
          </p:cNvPr>
          <p:cNvPicPr preferRelativeResize="0"/>
          <p:nvPr/>
        </p:nvPicPr>
        <p:blipFill>
          <a:blip r:embed="rId4">
            <a:alphaModFix/>
          </a:blip>
          <a:stretch>
            <a:fillRect/>
          </a:stretch>
        </p:blipFill>
        <p:spPr>
          <a:xfrm>
            <a:off x="5615420" y="2127332"/>
            <a:ext cx="5455294" cy="2693120"/>
          </a:xfrm>
          <a:prstGeom prst="rect">
            <a:avLst/>
          </a:prstGeom>
          <a:noFill/>
          <a:ln>
            <a:noFill/>
          </a:ln>
        </p:spPr>
      </p:pic>
    </p:spTree>
    <p:extLst>
      <p:ext uri="{BB962C8B-B14F-4D97-AF65-F5344CB8AC3E}">
        <p14:creationId xmlns:p14="http://schemas.microsoft.com/office/powerpoint/2010/main" val="1541005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3" name="Titre 2">
            <a:extLst>
              <a:ext uri="{FF2B5EF4-FFF2-40B4-BE49-F238E27FC236}">
                <a16:creationId xmlns:a16="http://schemas.microsoft.com/office/drawing/2014/main" id="{A49158CF-B854-FE13-A659-2512CD7E2086}"/>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D60C2E8F-51D0-F0DF-340B-1E8D7D15AF46}"/>
              </a:ext>
            </a:extLst>
          </p:cNvPr>
          <p:cNvSpPr>
            <a:spLocks noGrp="1"/>
          </p:cNvSpPr>
          <p:nvPr>
            <p:ph type="body" idx="1"/>
          </p:nvPr>
        </p:nvSpPr>
        <p:spPr/>
        <p:txBody>
          <a:bodyPr/>
          <a:lstStyle/>
          <a:p>
            <a:endParaRPr lang="fr-FR"/>
          </a:p>
        </p:txBody>
      </p:sp>
      <p:sp>
        <p:nvSpPr>
          <p:cNvPr id="887" name="Google Shape;887;p57"/>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None/>
            </a:pPr>
            <a:fld id="{00000000-1234-1234-1234-123412341234}" type="slidenum">
              <a:rPr lang="en-US"/>
              <a:t>69</a:t>
            </a:fld>
            <a:endParaRPr/>
          </a:p>
        </p:txBody>
      </p:sp>
      <mc:AlternateContent xmlns:mc="http://schemas.openxmlformats.org/markup-compatibility/2006" xmlns:a14="http://schemas.microsoft.com/office/drawing/2010/main">
        <mc:Choice Requires="a14">
          <p:sp>
            <p:nvSpPr>
              <p:cNvPr id="894" name="Google Shape;894;p57"/>
              <p:cNvSpPr txBox="1"/>
              <p:nvPr/>
            </p:nvSpPr>
            <p:spPr>
              <a:xfrm>
                <a:off x="651711" y="1372678"/>
                <a:ext cx="10845341" cy="127108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600">
                    <a:solidFill>
                      <a:schemeClr val="dk1"/>
                    </a:solidFill>
                    <a:latin typeface="Calibri"/>
                    <a:ea typeface="Calibri"/>
                    <a:cs typeface="Calibri"/>
                    <a:sym typeface="Calibri"/>
                  </a:rPr>
                  <a:t>This utility function </a:t>
                </a:r>
                <a14:m>
                  <m:oMath xmlns:m="http://schemas.openxmlformats.org/officeDocument/2006/math">
                    <m:func>
                      <m:funcPr>
                        <m:ctrlPr>
                          <a:rPr lang="en-US" sz="1600" b="1" i="1" smtClean="0">
                            <a:solidFill>
                              <a:schemeClr val="dk1"/>
                            </a:solidFill>
                            <a:latin typeface="Cambria Math" panose="02040503050406030204" pitchFamily="18" charset="0"/>
                            <a:ea typeface="Cambria Math" panose="02040503050406030204" pitchFamily="18" charset="0"/>
                            <a:cs typeface="Calibri"/>
                            <a:sym typeface="Calibri"/>
                          </a:rPr>
                        </m:ctrlPr>
                      </m:funcPr>
                      <m:fName>
                        <m:r>
                          <a:rPr lang="en-US" sz="1600" b="1" i="1">
                            <a:solidFill>
                              <a:schemeClr val="dk1"/>
                            </a:solidFill>
                            <a:latin typeface="Cambria Math" panose="02040503050406030204" pitchFamily="18" charset="0"/>
                            <a:ea typeface="Cambria Math" panose="02040503050406030204" pitchFamily="18" charset="0"/>
                            <a:cs typeface="Calibri"/>
                            <a:sym typeface="Calibri"/>
                          </a:rPr>
                          <m:t>𝒍𝒐𝒈</m:t>
                        </m:r>
                      </m:fName>
                      <m:e>
                        <m:d>
                          <m:dPr>
                            <m:ctrlPr>
                              <a:rPr lang="fr-FR" sz="1600" b="1" i="1">
                                <a:solidFill>
                                  <a:schemeClr val="dk1"/>
                                </a:solidFill>
                                <a:latin typeface="Cambria Math" panose="02040503050406030204" pitchFamily="18" charset="0"/>
                                <a:cs typeface="Calibri"/>
                                <a:sym typeface="Calibri"/>
                              </a:rPr>
                            </m:ctrlPr>
                          </m:dPr>
                          <m:e>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a:solidFill>
                                  <a:schemeClr val="dk1"/>
                                </a:solidFill>
                                <a:latin typeface="Cambria Math" panose="02040503050406030204" pitchFamily="18" charset="0"/>
                                <a:ea typeface="Cambria Math" panose="02040503050406030204" pitchFamily="18" charset="0"/>
                                <a:cs typeface="Calibri"/>
                                <a:sym typeface="Calibri"/>
                              </a:rPr>
                              <m:t>(</m:t>
                            </m:r>
                            <m:r>
                              <a:rPr lang="fr-FR" sz="1600" b="1" i="1">
                                <a:solidFill>
                                  <a:schemeClr val="dk1"/>
                                </a:solidFill>
                                <a:latin typeface="Cambria Math" panose="02040503050406030204" pitchFamily="18" charset="0"/>
                                <a:cs typeface="Calibri"/>
                                <a:sym typeface="Calibri"/>
                              </a:rPr>
                              <m:t>𝑪</m:t>
                            </m:r>
                          </m:e>
                          <m:e>
                            <m:r>
                              <a:rPr lang="fr-FR" sz="1600" b="1" i="1">
                                <a:solidFill>
                                  <a:schemeClr val="dk1"/>
                                </a:solidFill>
                                <a:latin typeface="Cambria Math" panose="02040503050406030204" pitchFamily="18" charset="0"/>
                                <a:cs typeface="Calibri"/>
                                <a:sym typeface="Calibri"/>
                              </a:rPr>
                              <m:t>𝑫</m:t>
                            </m:r>
                            <m:r>
                              <a:rPr lang="fr-FR" sz="1600" b="1" i="1">
                                <a:solidFill>
                                  <a:schemeClr val="dk1"/>
                                </a:solidFill>
                                <a:latin typeface="Cambria Math" panose="02040503050406030204" pitchFamily="18" charset="0"/>
                                <a:cs typeface="Calibri"/>
                                <a:sym typeface="Calibri"/>
                              </a:rPr>
                              <m:t>,</m:t>
                            </m:r>
                            <m:r>
                              <a:rPr lang="fr-FR" sz="1600" b="1" i="1">
                                <a:solidFill>
                                  <a:schemeClr val="dk1"/>
                                </a:solidFill>
                                <a:latin typeface="Cambria Math" panose="02040503050406030204" pitchFamily="18" charset="0"/>
                                <a:cs typeface="Calibri"/>
                                <a:sym typeface="Calibri"/>
                              </a:rPr>
                              <m:t>𝑻</m:t>
                            </m:r>
                          </m:e>
                        </m:d>
                        <m:r>
                          <a:rPr lang="fr-FR" sz="1600" b="1" i="1">
                            <a:solidFill>
                              <a:schemeClr val="dk1"/>
                            </a:solidFill>
                            <a:latin typeface="Cambria Math" panose="02040503050406030204" pitchFamily="18" charset="0"/>
                            <a:ea typeface="Calibri"/>
                            <a:cs typeface="Calibri"/>
                            <a:sym typeface="Calibri"/>
                          </a:rPr>
                          <m:t>)</m:t>
                        </m:r>
                        <m:r>
                          <a:rPr lang="fr-FR" sz="1600" b="1" i="1" smtClean="0">
                            <a:solidFill>
                              <a:schemeClr val="dk1"/>
                            </a:solidFill>
                            <a:latin typeface="Cambria Math" panose="02040503050406030204" pitchFamily="18" charset="0"/>
                            <a:ea typeface="Calibri"/>
                            <a:cs typeface="Calibri"/>
                            <a:sym typeface="Calibri"/>
                          </a:rPr>
                          <m:t> </m:t>
                        </m:r>
                        <m:r>
                          <a:rPr lang="fr-FR" sz="1600" b="1" i="1" smtClean="0">
                            <a:solidFill>
                              <a:schemeClr val="dk1"/>
                            </a:solidFill>
                            <a:latin typeface="Cambria Math" panose="02040503050406030204" pitchFamily="18" charset="0"/>
                            <a:ea typeface="Cambria Math" panose="02040503050406030204" pitchFamily="18" charset="0"/>
                            <a:cs typeface="Calibri"/>
                            <a:sym typeface="Calibri"/>
                          </a:rPr>
                          <m:t>+</m:t>
                        </m:r>
                        <m:func>
                          <m:funcPr>
                            <m:ctrlPr>
                              <a:rPr lang="en-US" sz="1600" b="1" i="1">
                                <a:solidFill>
                                  <a:schemeClr val="dk1"/>
                                </a:solidFill>
                                <a:latin typeface="Cambria Math" panose="02040503050406030204" pitchFamily="18" charset="0"/>
                                <a:ea typeface="Cambria Math" panose="02040503050406030204" pitchFamily="18" charset="0"/>
                                <a:cs typeface="Calibri"/>
                                <a:sym typeface="Calibri"/>
                              </a:rPr>
                            </m:ctrlPr>
                          </m:funcPr>
                          <m:fName>
                            <m:r>
                              <a:rPr lang="en-US" sz="1600" b="1" i="1">
                                <a:solidFill>
                                  <a:schemeClr val="dk1"/>
                                </a:solidFill>
                                <a:latin typeface="Cambria Math" panose="02040503050406030204" pitchFamily="18" charset="0"/>
                                <a:ea typeface="Cambria Math" panose="02040503050406030204" pitchFamily="18" charset="0"/>
                                <a:cs typeface="Calibri"/>
                                <a:sym typeface="Calibri"/>
                              </a:rPr>
                              <m:t>𝒍𝒐𝒈</m:t>
                            </m:r>
                          </m:fName>
                          <m:e>
                            <m:d>
                              <m:dPr>
                                <m:ctrlPr>
                                  <a:rPr lang="fr-FR" sz="1600" b="1" i="1">
                                    <a:solidFill>
                                      <a:schemeClr val="dk1"/>
                                    </a:solidFill>
                                    <a:latin typeface="Cambria Math" panose="02040503050406030204" pitchFamily="18" charset="0"/>
                                    <a:cs typeface="Calibri"/>
                                    <a:sym typeface="Calibri"/>
                                  </a:rPr>
                                </m:ctrlPr>
                              </m:dPr>
                              <m:e>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a:solidFill>
                                      <a:schemeClr val="dk1"/>
                                    </a:solidFill>
                                    <a:latin typeface="Cambria Math" panose="02040503050406030204" pitchFamily="18" charset="0"/>
                                    <a:ea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𝑽</m:t>
                                </m:r>
                              </m:e>
                              <m:e>
                                <m:r>
                                  <a:rPr lang="fr-FR" sz="1600" b="1" i="1" smtClean="0">
                                    <a:solidFill>
                                      <a:schemeClr val="dk1"/>
                                    </a:solidFill>
                                    <a:latin typeface="Cambria Math" panose="02040503050406030204" pitchFamily="18" charset="0"/>
                                    <a:cs typeface="Calibri"/>
                                    <a:sym typeface="Calibri"/>
                                  </a:rPr>
                                  <m:t>𝑪</m:t>
                                </m:r>
                              </m:e>
                            </m:d>
                            <m:r>
                              <a:rPr lang="fr-FR" sz="1600" b="1" i="1">
                                <a:solidFill>
                                  <a:schemeClr val="dk1"/>
                                </a:solidFill>
                                <a:latin typeface="Cambria Math" panose="02040503050406030204" pitchFamily="18" charset="0"/>
                                <a:ea typeface="Calibri"/>
                                <a:cs typeface="Calibri"/>
                                <a:sym typeface="Calibri"/>
                              </a:rPr>
                              <m:t>)</m:t>
                            </m:r>
                          </m:e>
                        </m:func>
                        <m:r>
                          <a:rPr lang="fr-FR" sz="1600" b="1" i="1">
                            <a:solidFill>
                              <a:schemeClr val="dk1"/>
                            </a:solidFill>
                            <a:latin typeface="Cambria Math" panose="02040503050406030204" pitchFamily="18" charset="0"/>
                            <a:ea typeface="Cambria Math" panose="02040503050406030204" pitchFamily="18" charset="0"/>
                            <a:cs typeface="Calibri"/>
                            <a:sym typeface="Calibri"/>
                          </a:rPr>
                          <m:t>+</m:t>
                        </m:r>
                        <m:func>
                          <m:funcPr>
                            <m:ctrlPr>
                              <a:rPr lang="en-US" sz="1600" b="1" i="1">
                                <a:solidFill>
                                  <a:schemeClr val="dk1"/>
                                </a:solidFill>
                                <a:latin typeface="Cambria Math" panose="02040503050406030204" pitchFamily="18" charset="0"/>
                                <a:ea typeface="Cambria Math" panose="02040503050406030204" pitchFamily="18" charset="0"/>
                                <a:cs typeface="Calibri"/>
                                <a:sym typeface="Calibri"/>
                              </a:rPr>
                            </m:ctrlPr>
                          </m:funcPr>
                          <m:fName>
                            <m:r>
                              <a:rPr lang="en-US" sz="1600" b="1" i="1">
                                <a:solidFill>
                                  <a:schemeClr val="dk1"/>
                                </a:solidFill>
                                <a:latin typeface="Cambria Math" panose="02040503050406030204" pitchFamily="18" charset="0"/>
                                <a:ea typeface="Cambria Math" panose="02040503050406030204" pitchFamily="18" charset="0"/>
                                <a:cs typeface="Calibri"/>
                                <a:sym typeface="Calibri"/>
                              </a:rPr>
                              <m:t>𝒍𝒐𝒈</m:t>
                            </m:r>
                          </m:fName>
                          <m:e>
                            <m:d>
                              <m:dPr>
                                <m:ctrlPr>
                                  <a:rPr lang="fr-FR" sz="1600" b="1" i="1">
                                    <a:solidFill>
                                      <a:schemeClr val="dk1"/>
                                    </a:solidFill>
                                    <a:latin typeface="Cambria Math" panose="02040503050406030204" pitchFamily="18" charset="0"/>
                                    <a:cs typeface="Calibri"/>
                                    <a:sym typeface="Calibri"/>
                                  </a:rPr>
                                </m:ctrlPr>
                              </m:dPr>
                              <m:e>
                                <m:r>
                                  <a:rPr lang="en-US" sz="1600" b="1" i="1">
                                    <a:solidFill>
                                      <a:schemeClr val="dk1"/>
                                    </a:solidFill>
                                    <a:latin typeface="Cambria Math" panose="02040503050406030204" pitchFamily="18" charset="0"/>
                                    <a:ea typeface="Cambria Math" panose="02040503050406030204" pitchFamily="18" charset="0"/>
                                    <a:cs typeface="Calibri"/>
                                    <a:sym typeface="Calibri"/>
                                  </a:rPr>
                                  <m:t>ℙ</m:t>
                                </m:r>
                                <m:r>
                                  <a:rPr lang="fr-FR" sz="1600" b="1" i="1">
                                    <a:solidFill>
                                      <a:schemeClr val="dk1"/>
                                    </a:solidFill>
                                    <a:latin typeface="Cambria Math" panose="02040503050406030204" pitchFamily="18" charset="0"/>
                                    <a:ea typeface="Cambria Math" panose="02040503050406030204" pitchFamily="18" charset="0"/>
                                    <a:cs typeface="Calibri"/>
                                    <a:sym typeface="Calibri"/>
                                  </a:rPr>
                                  <m:t>(</m:t>
                                </m:r>
                                <m:r>
                                  <a:rPr lang="fr-FR" sz="1600" b="1" i="1" smtClean="0">
                                    <a:solidFill>
                                      <a:schemeClr val="dk1"/>
                                    </a:solidFill>
                                    <a:latin typeface="Cambria Math" panose="02040503050406030204" pitchFamily="18" charset="0"/>
                                    <a:cs typeface="Calibri"/>
                                    <a:sym typeface="Calibri"/>
                                  </a:rPr>
                                  <m:t>𝑺</m:t>
                                </m:r>
                              </m:e>
                              <m:e>
                                <m:r>
                                  <a:rPr lang="fr-FR" sz="1600" b="1" i="1">
                                    <a:solidFill>
                                      <a:schemeClr val="dk1"/>
                                    </a:solidFill>
                                    <a:latin typeface="Cambria Math" panose="02040503050406030204" pitchFamily="18" charset="0"/>
                                    <a:cs typeface="Calibri"/>
                                    <a:sym typeface="Calibri"/>
                                  </a:rPr>
                                  <m:t>𝑪</m:t>
                                </m:r>
                              </m:e>
                            </m:d>
                            <m:r>
                              <a:rPr lang="fr-FR" sz="1600" b="1" i="1">
                                <a:solidFill>
                                  <a:schemeClr val="dk1"/>
                                </a:solidFill>
                                <a:latin typeface="Cambria Math" panose="02040503050406030204" pitchFamily="18" charset="0"/>
                                <a:ea typeface="Calibri"/>
                                <a:cs typeface="Calibri"/>
                                <a:sym typeface="Calibri"/>
                              </a:rPr>
                              <m:t>)</m:t>
                            </m:r>
                          </m:e>
                        </m:func>
                        <m:r>
                          <a:rPr lang="fr-FR" sz="1600" b="1" i="1" smtClean="0">
                            <a:solidFill>
                              <a:schemeClr val="dk1"/>
                            </a:solidFill>
                            <a:latin typeface="Cambria Math" panose="02040503050406030204" pitchFamily="18" charset="0"/>
                            <a:ea typeface="Calibri"/>
                            <a:cs typeface="Calibri"/>
                            <a:sym typeface="Calibri"/>
                          </a:rPr>
                          <m:t> </m:t>
                        </m:r>
                      </m:e>
                    </m:func>
                  </m:oMath>
                </a14:m>
                <a:r>
                  <a:rPr lang="en-US" sz="1600">
                    <a:solidFill>
                      <a:schemeClr val="dk1"/>
                    </a:solidFill>
                    <a:latin typeface="Calibri"/>
                    <a:ea typeface="Calibri"/>
                    <a:cs typeface="Calibri"/>
                    <a:sym typeface="Calibri"/>
                  </a:rPr>
                  <a:t> is constructed using the </a:t>
                </a:r>
                <a:r>
                  <a:rPr lang="en-US" sz="1600" b="1">
                    <a:solidFill>
                      <a:schemeClr val="dk1"/>
                    </a:solidFill>
                    <a:latin typeface="Calibri"/>
                    <a:ea typeface="Calibri"/>
                    <a:cs typeface="Calibri"/>
                    <a:sym typeface="Calibri"/>
                  </a:rPr>
                  <a:t>conditional probabilities</a:t>
                </a:r>
                <a:r>
                  <a:rPr lang="en-US" sz="1600">
                    <a:solidFill>
                      <a:schemeClr val="dk1"/>
                    </a:solidFill>
                    <a:latin typeface="Calibri"/>
                    <a:ea typeface="Calibri"/>
                    <a:cs typeface="Calibri"/>
                    <a:sym typeface="Calibri"/>
                  </a:rPr>
                  <a:t>, which:</a:t>
                </a:r>
                <a:endParaRPr sz="1600">
                  <a:solidFill>
                    <a:schemeClr val="dk1"/>
                  </a:solidFill>
                  <a:latin typeface="Calibri"/>
                  <a:ea typeface="Calibri"/>
                  <a:cs typeface="Calibri"/>
                  <a:sym typeface="Calibri"/>
                </a:endParaRPr>
              </a:p>
              <a:p>
                <a:pPr marL="457200" lvl="0" indent="-304800" algn="l" rtl="0">
                  <a:lnSpc>
                    <a:spcPct val="115000"/>
                  </a:lnSpc>
                  <a:spcBef>
                    <a:spcPts val="1200"/>
                  </a:spcBef>
                  <a:spcAft>
                    <a:spcPts val="0"/>
                  </a:spcAft>
                  <a:buClr>
                    <a:schemeClr val="dk1"/>
                  </a:buClr>
                  <a:buSzPts val="1200"/>
                  <a:buFont typeface="Calibri"/>
                  <a:buChar char="●"/>
                </a:pPr>
                <a:r>
                  <a:rPr lang="en-US">
                    <a:solidFill>
                      <a:schemeClr val="dk1"/>
                    </a:solidFill>
                    <a:latin typeface="Calibri"/>
                    <a:ea typeface="Calibri"/>
                    <a:cs typeface="Calibri"/>
                    <a:sym typeface="Calibri"/>
                  </a:rPr>
                  <a:t>Prevent extremely small values due to multiplying small probabilities,</a:t>
                </a:r>
                <a:endParaRPr>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solidFill>
                      <a:schemeClr val="dk1"/>
                    </a:solidFill>
                    <a:latin typeface="Calibri"/>
                    <a:ea typeface="Calibri"/>
                    <a:cs typeface="Calibri"/>
                    <a:sym typeface="Calibri"/>
                  </a:rPr>
                  <a:t>Allow combining multiple influence factors in an additive and interpretable way.</a:t>
                </a:r>
                <a:endParaRPr b="1">
                  <a:solidFill>
                    <a:schemeClr val="dk1"/>
                  </a:solidFill>
                  <a:latin typeface="Calibri"/>
                  <a:ea typeface="Calibri"/>
                  <a:cs typeface="Calibri"/>
                  <a:sym typeface="Calibri"/>
                </a:endParaRPr>
              </a:p>
            </p:txBody>
          </p:sp>
        </mc:Choice>
        <mc:Fallback xmlns="">
          <p:sp>
            <p:nvSpPr>
              <p:cNvPr id="894" name="Google Shape;894;p57"/>
              <p:cNvSpPr txBox="1">
                <a:spLocks noRot="1" noChangeAspect="1" noMove="1" noResize="1" noEditPoints="1" noAdjustHandles="1" noChangeArrowheads="1" noChangeShapeType="1" noTextEdit="1"/>
              </p:cNvSpPr>
              <p:nvPr/>
            </p:nvSpPr>
            <p:spPr>
              <a:xfrm>
                <a:off x="651711" y="1372678"/>
                <a:ext cx="10845341" cy="1271087"/>
              </a:xfrm>
              <a:prstGeom prst="rect">
                <a:avLst/>
              </a:prstGeom>
              <a:blipFill>
                <a:blip r:embed="rId3"/>
                <a:stretch>
                  <a:fillRect l="-337"/>
                </a:stretch>
              </a:blipFill>
              <a:ln>
                <a:noFill/>
              </a:ln>
            </p:spPr>
            <p:txBody>
              <a:bodyPr/>
              <a:lstStyle/>
              <a:p>
                <a:r>
                  <a:rPr lang="en-US">
                    <a:noFill/>
                  </a:rPr>
                  <a:t> </a:t>
                </a:r>
              </a:p>
            </p:txBody>
          </p:sp>
        </mc:Fallback>
      </mc:AlternateContent>
      <p:graphicFrame>
        <p:nvGraphicFramePr>
          <p:cNvPr id="895" name="Google Shape;895;p57"/>
          <p:cNvGraphicFramePr/>
          <p:nvPr/>
        </p:nvGraphicFramePr>
        <p:xfrm>
          <a:off x="882300" y="3084507"/>
          <a:ext cx="3994726" cy="2088750"/>
        </p:xfrm>
        <a:graphic>
          <a:graphicData uri="http://schemas.openxmlformats.org/drawingml/2006/table">
            <a:tbl>
              <a:tblPr>
                <a:noFill/>
                <a:tableStyleId>{C0EEDAA0-F715-4E0A-9D7F-0D7943999374}</a:tableStyleId>
              </a:tblPr>
              <a:tblGrid>
                <a:gridCol w="3311813">
                  <a:extLst>
                    <a:ext uri="{9D8B030D-6E8A-4147-A177-3AD203B41FA5}">
                      <a16:colId xmlns:a16="http://schemas.microsoft.com/office/drawing/2014/main" val="20000"/>
                    </a:ext>
                  </a:extLst>
                </a:gridCol>
                <a:gridCol w="682913">
                  <a:extLst>
                    <a:ext uri="{9D8B030D-6E8A-4147-A177-3AD203B41FA5}">
                      <a16:colId xmlns:a16="http://schemas.microsoft.com/office/drawing/2014/main" val="20001"/>
                    </a:ext>
                  </a:extLst>
                </a:gridCol>
              </a:tblGrid>
              <a:tr h="417750">
                <a:tc>
                  <a:txBody>
                    <a:bodyPr/>
                    <a:lstStyle/>
                    <a:p>
                      <a:pPr marL="0" lvl="0" indent="0" algn="ctr" rtl="0">
                        <a:spcBef>
                          <a:spcPts val="0"/>
                        </a:spcBef>
                        <a:spcAft>
                          <a:spcPts val="0"/>
                        </a:spcAft>
                        <a:buNone/>
                      </a:pPr>
                      <a:r>
                        <a:rPr lang="en-US">
                          <a:latin typeface="Calibri"/>
                          <a:ea typeface="Calibri"/>
                          <a:cs typeface="Calibri"/>
                          <a:sym typeface="Calibri"/>
                        </a:rPr>
                        <a:t>Factor</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Value</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17750">
                <a:tc>
                  <a:txBody>
                    <a:bodyPr/>
                    <a:lstStyle/>
                    <a:p>
                      <a:pPr marL="0" lvl="0" indent="0" algn="l" rtl="0">
                        <a:spcBef>
                          <a:spcPts val="0"/>
                        </a:spcBef>
                        <a:spcAft>
                          <a:spcPts val="0"/>
                        </a:spcAft>
                        <a:buNone/>
                      </a:pPr>
                      <a:r>
                        <a:rPr lang="en-US" i="1">
                          <a:latin typeface="Calibri"/>
                          <a:ea typeface="Calibri"/>
                          <a:cs typeface="Calibri"/>
                          <a:sym typeface="Calibri"/>
                        </a:rPr>
                        <a:t>ℙ(C = </a:t>
                      </a:r>
                      <a:r>
                        <a:rPr lang="en-US" b="1" i="1">
                          <a:latin typeface="Calibri"/>
                          <a:ea typeface="Calibri"/>
                          <a:cs typeface="Calibri"/>
                          <a:sym typeface="Calibri"/>
                        </a:rPr>
                        <a:t>university</a:t>
                      </a:r>
                      <a:r>
                        <a:rPr lang="en-US" i="1">
                          <a:latin typeface="Calibri"/>
                          <a:ea typeface="Calibri"/>
                          <a:cs typeface="Calibri"/>
                          <a:sym typeface="Calibri"/>
                        </a:rPr>
                        <a:t>|D=</a:t>
                      </a:r>
                      <a:r>
                        <a:rPr lang="en-US" b="1" i="1">
                          <a:latin typeface="Calibri"/>
                          <a:ea typeface="Calibri"/>
                          <a:cs typeface="Calibri"/>
                          <a:sym typeface="Calibri"/>
                        </a:rPr>
                        <a:t>Weekday</a:t>
                      </a:r>
                      <a:r>
                        <a:rPr lang="en-US" i="1">
                          <a:latin typeface="Calibri"/>
                          <a:ea typeface="Calibri"/>
                          <a:cs typeface="Calibri"/>
                          <a:sym typeface="Calibri"/>
                        </a:rPr>
                        <a:t>, T=</a:t>
                      </a:r>
                      <a:r>
                        <a:rPr lang="en-US" b="1" i="1">
                          <a:latin typeface="Calibri"/>
                          <a:ea typeface="Calibri"/>
                          <a:cs typeface="Calibri"/>
                          <a:sym typeface="Calibri"/>
                        </a:rPr>
                        <a:t>Morning</a:t>
                      </a:r>
                      <a:r>
                        <a:rPr lang="en-US" i="1">
                          <a:latin typeface="Calibri"/>
                          <a:ea typeface="Calibri"/>
                          <a:cs typeface="Calibri"/>
                          <a:sym typeface="Calibri"/>
                        </a:rPr>
                        <a:t>)</a:t>
                      </a:r>
                      <a:endParaRPr i="1">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0.80</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7750">
                <a:tc>
                  <a:txBody>
                    <a:bodyPr/>
                    <a:lstStyle/>
                    <a:p>
                      <a:pPr marL="0" lvl="0" indent="0" algn="l" rtl="0">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ℙ(V=</a:t>
                      </a:r>
                      <a:r>
                        <a:rPr lang="en-US" b="1" i="1" err="1">
                          <a:solidFill>
                            <a:schemeClr val="dk1"/>
                          </a:solidFill>
                          <a:latin typeface="Calibri"/>
                          <a:ea typeface="Calibri"/>
                          <a:cs typeface="Calibri"/>
                          <a:sym typeface="Calibri"/>
                        </a:rPr>
                        <a:t>High</a:t>
                      </a:r>
                      <a:r>
                        <a:rPr lang="en-US" i="1" err="1">
                          <a:solidFill>
                            <a:schemeClr val="dk1"/>
                          </a:solidFill>
                          <a:latin typeface="Calibri"/>
                          <a:ea typeface="Calibri"/>
                          <a:cs typeface="Calibri"/>
                          <a:sym typeface="Calibri"/>
                        </a:rPr>
                        <a:t>|C</a:t>
                      </a:r>
                      <a:r>
                        <a:rPr lang="en-US" i="1">
                          <a:solidFill>
                            <a:schemeClr val="dk1"/>
                          </a:solidFill>
                          <a:latin typeface="Calibri"/>
                          <a:ea typeface="Calibri"/>
                          <a:cs typeface="Calibri"/>
                          <a:sym typeface="Calibri"/>
                        </a:rPr>
                        <a:t>=</a:t>
                      </a:r>
                      <a:r>
                        <a:rPr lang="en-US" b="1" i="1">
                          <a:solidFill>
                            <a:schemeClr val="dk1"/>
                          </a:solidFill>
                          <a:latin typeface="Calibri"/>
                          <a:ea typeface="Calibri"/>
                          <a:cs typeface="Calibri"/>
                          <a:sym typeface="Calibri"/>
                        </a:rPr>
                        <a:t>university</a:t>
                      </a:r>
                      <a:r>
                        <a:rPr lang="en-US" i="1">
                          <a:solidFill>
                            <a:schemeClr val="dk1"/>
                          </a:solidFill>
                          <a:latin typeface="Calibri"/>
                          <a:ea typeface="Calibri"/>
                          <a:cs typeface="Calibri"/>
                          <a:sym typeface="Calibri"/>
                        </a:rPr>
                        <a:t>)</a:t>
                      </a:r>
                      <a:endParaRPr i="1">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0.60</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7750">
                <a:tc>
                  <a:txBody>
                    <a:bodyPr/>
                    <a:lstStyle/>
                    <a:p>
                      <a:pPr marL="0" lvl="0" indent="0" algn="l" rtl="0">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ℙ(S=</a:t>
                      </a:r>
                      <a:r>
                        <a:rPr lang="en-US" b="1" i="1" err="1">
                          <a:solidFill>
                            <a:schemeClr val="dk1"/>
                          </a:solidFill>
                          <a:latin typeface="Calibri"/>
                          <a:ea typeface="Calibri"/>
                          <a:cs typeface="Calibri"/>
                          <a:sym typeface="Calibri"/>
                        </a:rPr>
                        <a:t>Long</a:t>
                      </a:r>
                      <a:r>
                        <a:rPr lang="en-US" i="1" err="1">
                          <a:solidFill>
                            <a:schemeClr val="dk1"/>
                          </a:solidFill>
                          <a:latin typeface="Calibri"/>
                          <a:ea typeface="Calibri"/>
                          <a:cs typeface="Calibri"/>
                          <a:sym typeface="Calibri"/>
                        </a:rPr>
                        <a:t>|C</a:t>
                      </a:r>
                      <a:r>
                        <a:rPr lang="en-US" i="1">
                          <a:solidFill>
                            <a:schemeClr val="dk1"/>
                          </a:solidFill>
                          <a:latin typeface="Calibri"/>
                          <a:ea typeface="Calibri"/>
                          <a:cs typeface="Calibri"/>
                          <a:sym typeface="Calibri"/>
                        </a:rPr>
                        <a:t>=</a:t>
                      </a:r>
                      <a:r>
                        <a:rPr lang="en-US" b="1" i="1">
                          <a:solidFill>
                            <a:schemeClr val="dk1"/>
                          </a:solidFill>
                          <a:latin typeface="Calibri"/>
                          <a:ea typeface="Calibri"/>
                          <a:cs typeface="Calibri"/>
                          <a:sym typeface="Calibri"/>
                        </a:rPr>
                        <a:t>university</a:t>
                      </a:r>
                      <a:r>
                        <a:rPr lang="en-US" i="1">
                          <a:solidFill>
                            <a:schemeClr val="dk1"/>
                          </a:solidFill>
                          <a:latin typeface="Calibri"/>
                          <a:ea typeface="Calibri"/>
                          <a:cs typeface="Calibri"/>
                          <a:sym typeface="Calibri"/>
                        </a:rPr>
                        <a:t>)</a:t>
                      </a:r>
                      <a:endParaRPr i="1">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0.71</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7750">
                <a:tc>
                  <a:txBody>
                    <a:bodyPr/>
                    <a:lstStyle/>
                    <a:p>
                      <a:pPr marL="0" lvl="0" indent="0" algn="l" rtl="0">
                        <a:spcBef>
                          <a:spcPts val="0"/>
                        </a:spcBef>
                        <a:spcAft>
                          <a:spcPts val="0"/>
                        </a:spcAft>
                        <a:buNone/>
                      </a:pPr>
                      <a:r>
                        <a:rPr lang="en-US">
                          <a:latin typeface="Calibri"/>
                          <a:ea typeface="Calibri"/>
                          <a:cs typeface="Calibri"/>
                          <a:sym typeface="Calibri"/>
                        </a:rPr>
                        <a:t>Total Utility</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-0.474</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896" name="Google Shape;896;p57"/>
          <p:cNvGraphicFramePr/>
          <p:nvPr/>
        </p:nvGraphicFramePr>
        <p:xfrm>
          <a:off x="6817164" y="3051428"/>
          <a:ext cx="3994726" cy="2088750"/>
        </p:xfrm>
        <a:graphic>
          <a:graphicData uri="http://schemas.openxmlformats.org/drawingml/2006/table">
            <a:tbl>
              <a:tblPr>
                <a:noFill/>
                <a:tableStyleId>{C0EEDAA0-F715-4E0A-9D7F-0D7943999374}</a:tableStyleId>
              </a:tblPr>
              <a:tblGrid>
                <a:gridCol w="3311813">
                  <a:extLst>
                    <a:ext uri="{9D8B030D-6E8A-4147-A177-3AD203B41FA5}">
                      <a16:colId xmlns:a16="http://schemas.microsoft.com/office/drawing/2014/main" val="20000"/>
                    </a:ext>
                  </a:extLst>
                </a:gridCol>
                <a:gridCol w="682913">
                  <a:extLst>
                    <a:ext uri="{9D8B030D-6E8A-4147-A177-3AD203B41FA5}">
                      <a16:colId xmlns:a16="http://schemas.microsoft.com/office/drawing/2014/main" val="20001"/>
                    </a:ext>
                  </a:extLst>
                </a:gridCol>
              </a:tblGrid>
              <a:tr h="417750">
                <a:tc>
                  <a:txBody>
                    <a:bodyPr/>
                    <a:lstStyle/>
                    <a:p>
                      <a:pPr marL="0" lvl="0" indent="0" algn="ctr" rtl="0">
                        <a:spcBef>
                          <a:spcPts val="0"/>
                        </a:spcBef>
                        <a:spcAft>
                          <a:spcPts val="0"/>
                        </a:spcAft>
                        <a:buNone/>
                      </a:pPr>
                      <a:r>
                        <a:rPr lang="en-US">
                          <a:latin typeface="Calibri"/>
                          <a:ea typeface="Calibri"/>
                          <a:cs typeface="Calibri"/>
                          <a:sym typeface="Calibri"/>
                        </a:rPr>
                        <a:t>Factor</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a:latin typeface="Calibri"/>
                          <a:ea typeface="Calibri"/>
                          <a:cs typeface="Calibri"/>
                          <a:sym typeface="Calibri"/>
                        </a:rPr>
                        <a:t>Value</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17750">
                <a:tc>
                  <a:txBody>
                    <a:bodyPr/>
                    <a:lstStyle/>
                    <a:p>
                      <a:pPr marL="0" lvl="0" indent="0" algn="l" rtl="0">
                        <a:spcBef>
                          <a:spcPts val="0"/>
                        </a:spcBef>
                        <a:spcAft>
                          <a:spcPts val="0"/>
                        </a:spcAft>
                        <a:buClr>
                          <a:schemeClr val="dk1"/>
                        </a:buClr>
                        <a:buSzPts val="1100"/>
                        <a:buFont typeface="Arial"/>
                        <a:buNone/>
                      </a:pPr>
                      <a:r>
                        <a:rPr lang="en-US" i="1">
                          <a:solidFill>
                            <a:schemeClr val="dk1"/>
                          </a:solidFill>
                          <a:latin typeface="Calibri"/>
                          <a:ea typeface="Calibri"/>
                          <a:cs typeface="Calibri"/>
                          <a:sym typeface="Calibri"/>
                        </a:rPr>
                        <a:t>ℙ(C = </a:t>
                      </a:r>
                      <a:r>
                        <a:rPr lang="en-US" b="1" i="1">
                          <a:solidFill>
                            <a:schemeClr val="dk1"/>
                          </a:solidFill>
                          <a:latin typeface="Calibri"/>
                          <a:ea typeface="Calibri"/>
                          <a:cs typeface="Calibri"/>
                          <a:sym typeface="Calibri"/>
                        </a:rPr>
                        <a:t>university</a:t>
                      </a:r>
                      <a:r>
                        <a:rPr lang="en-US" i="1">
                          <a:solidFill>
                            <a:schemeClr val="dk1"/>
                          </a:solidFill>
                          <a:latin typeface="Calibri"/>
                          <a:ea typeface="Calibri"/>
                          <a:cs typeface="Calibri"/>
                          <a:sym typeface="Calibri"/>
                        </a:rPr>
                        <a:t>|D=</a:t>
                      </a:r>
                      <a:r>
                        <a:rPr lang="en-US" b="1" i="1">
                          <a:solidFill>
                            <a:schemeClr val="dk1"/>
                          </a:solidFill>
                          <a:latin typeface="Calibri"/>
                          <a:ea typeface="Calibri"/>
                          <a:cs typeface="Calibri"/>
                          <a:sym typeface="Calibri"/>
                        </a:rPr>
                        <a:t>Weekday</a:t>
                      </a:r>
                      <a:r>
                        <a:rPr lang="en-US" i="1">
                          <a:solidFill>
                            <a:schemeClr val="dk1"/>
                          </a:solidFill>
                          <a:latin typeface="Calibri"/>
                          <a:ea typeface="Calibri"/>
                          <a:cs typeface="Calibri"/>
                          <a:sym typeface="Calibri"/>
                        </a:rPr>
                        <a:t>, T=</a:t>
                      </a:r>
                      <a:r>
                        <a:rPr lang="en-US" b="1" i="1">
                          <a:solidFill>
                            <a:schemeClr val="dk1"/>
                          </a:solidFill>
                          <a:latin typeface="Calibri"/>
                          <a:ea typeface="Calibri"/>
                          <a:cs typeface="Calibri"/>
                          <a:sym typeface="Calibri"/>
                        </a:rPr>
                        <a:t>Morning</a:t>
                      </a:r>
                      <a:r>
                        <a:rPr lang="en-US" i="1">
                          <a:solidFill>
                            <a:schemeClr val="dk1"/>
                          </a:solidFill>
                          <a:latin typeface="Calibri"/>
                          <a:ea typeface="Calibri"/>
                          <a:cs typeface="Calibri"/>
                          <a:sym typeface="Calibri"/>
                        </a:rPr>
                        <a:t>)</a:t>
                      </a:r>
                      <a:endParaRPr i="1">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0.80</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7750">
                <a:tc>
                  <a:txBody>
                    <a:bodyPr/>
                    <a:lstStyle/>
                    <a:p>
                      <a:pPr marL="0" lvl="0" indent="0" algn="l" rtl="0">
                        <a:spcBef>
                          <a:spcPts val="0"/>
                        </a:spcBef>
                        <a:spcAft>
                          <a:spcPts val="0"/>
                        </a:spcAft>
                        <a:buNone/>
                      </a:pPr>
                      <a:r>
                        <a:rPr lang="en-US" i="1">
                          <a:solidFill>
                            <a:schemeClr val="dk1"/>
                          </a:solidFill>
                          <a:latin typeface="Calibri"/>
                          <a:ea typeface="Calibri"/>
                          <a:cs typeface="Calibri"/>
                          <a:sym typeface="Calibri"/>
                        </a:rPr>
                        <a:t>ℙ(V=</a:t>
                      </a:r>
                      <a:r>
                        <a:rPr lang="en-US" b="1" i="1">
                          <a:solidFill>
                            <a:schemeClr val="dk1"/>
                          </a:solidFill>
                          <a:latin typeface="Calibri"/>
                          <a:ea typeface="Calibri"/>
                          <a:cs typeface="Calibri"/>
                          <a:sym typeface="Calibri"/>
                        </a:rPr>
                        <a:t>low</a:t>
                      </a:r>
                      <a:r>
                        <a:rPr lang="en-US" i="1">
                          <a:solidFill>
                            <a:schemeClr val="dk1"/>
                          </a:solidFill>
                          <a:latin typeface="Calibri"/>
                          <a:ea typeface="Calibri"/>
                          <a:cs typeface="Calibri"/>
                          <a:sym typeface="Calibri"/>
                        </a:rPr>
                        <a:t>|C=</a:t>
                      </a:r>
                      <a:r>
                        <a:rPr lang="en-US" b="1" i="1">
                          <a:solidFill>
                            <a:schemeClr val="dk1"/>
                          </a:solidFill>
                          <a:latin typeface="Calibri"/>
                          <a:ea typeface="Calibri"/>
                          <a:cs typeface="Calibri"/>
                          <a:sym typeface="Calibri"/>
                        </a:rPr>
                        <a:t>university</a:t>
                      </a:r>
                      <a:r>
                        <a:rPr lang="en-US" i="1">
                          <a:solidFill>
                            <a:schemeClr val="dk1"/>
                          </a:solidFill>
                          <a:latin typeface="Calibri"/>
                          <a:ea typeface="Calibri"/>
                          <a:cs typeface="Calibri"/>
                          <a:sym typeface="Calibri"/>
                        </a:rPr>
                        <a:t>)</a:t>
                      </a:r>
                      <a:endParaRPr i="1">
                        <a:solidFill>
                          <a:schemeClr val="dk1"/>
                        </a:solidFill>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0.15</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7750">
                <a:tc>
                  <a:txBody>
                    <a:bodyPr/>
                    <a:lstStyle/>
                    <a:p>
                      <a:pPr marL="0" lvl="0" indent="0" algn="l" rtl="0">
                        <a:spcBef>
                          <a:spcPts val="0"/>
                        </a:spcBef>
                        <a:spcAft>
                          <a:spcPts val="0"/>
                        </a:spcAft>
                        <a:buNone/>
                      </a:pPr>
                      <a:r>
                        <a:rPr lang="en-US" i="1">
                          <a:solidFill>
                            <a:schemeClr val="dk1"/>
                          </a:solidFill>
                          <a:latin typeface="Calibri"/>
                          <a:ea typeface="Calibri"/>
                          <a:cs typeface="Calibri"/>
                          <a:sym typeface="Calibri"/>
                        </a:rPr>
                        <a:t>ℙ(S=</a:t>
                      </a:r>
                      <a:r>
                        <a:rPr lang="en-US" b="1" i="1" err="1">
                          <a:solidFill>
                            <a:schemeClr val="dk1"/>
                          </a:solidFill>
                          <a:latin typeface="Calibri"/>
                          <a:ea typeface="Calibri"/>
                          <a:cs typeface="Calibri"/>
                          <a:sym typeface="Calibri"/>
                        </a:rPr>
                        <a:t>short</a:t>
                      </a:r>
                      <a:r>
                        <a:rPr lang="en-US" i="1" err="1">
                          <a:solidFill>
                            <a:schemeClr val="dk1"/>
                          </a:solidFill>
                          <a:latin typeface="Calibri"/>
                          <a:ea typeface="Calibri"/>
                          <a:cs typeface="Calibri"/>
                          <a:sym typeface="Calibri"/>
                        </a:rPr>
                        <a:t>|C</a:t>
                      </a:r>
                      <a:r>
                        <a:rPr lang="en-US" i="1">
                          <a:solidFill>
                            <a:schemeClr val="dk1"/>
                          </a:solidFill>
                          <a:latin typeface="Calibri"/>
                          <a:ea typeface="Calibri"/>
                          <a:cs typeface="Calibri"/>
                          <a:sym typeface="Calibri"/>
                        </a:rPr>
                        <a:t>=</a:t>
                      </a:r>
                      <a:r>
                        <a:rPr lang="en-US" b="1" i="1">
                          <a:solidFill>
                            <a:schemeClr val="dk1"/>
                          </a:solidFill>
                          <a:latin typeface="Calibri"/>
                          <a:ea typeface="Calibri"/>
                          <a:cs typeface="Calibri"/>
                          <a:sym typeface="Calibri"/>
                        </a:rPr>
                        <a:t>university</a:t>
                      </a:r>
                      <a:r>
                        <a:rPr lang="en-US" i="1">
                          <a:solidFill>
                            <a:schemeClr val="dk1"/>
                          </a:solidFill>
                          <a:latin typeface="Calibri"/>
                          <a:ea typeface="Calibri"/>
                          <a:cs typeface="Calibri"/>
                          <a:sym typeface="Calibri"/>
                        </a:rPr>
                        <a:t>)</a:t>
                      </a:r>
                      <a:endParaRPr i="1">
                        <a:solidFill>
                          <a:schemeClr val="dk1"/>
                        </a:solidFill>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0.20</a:t>
                      </a:r>
                      <a:endParaRPr>
                        <a:latin typeface="Calibri"/>
                        <a:ea typeface="Calibri"/>
                        <a:cs typeface="Calibri"/>
                        <a:sym typeface="Calibri"/>
                      </a:endParaRPr>
                    </a:p>
                  </a:txBody>
                  <a:tcPr marL="91425" marR="91425" marT="91425" marB="91425">
                    <a:lnL w="19050" cap="flat" cmpd="sng" algn="ctr">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7750">
                <a:tc>
                  <a:txBody>
                    <a:bodyPr/>
                    <a:lstStyle/>
                    <a:p>
                      <a:pPr marL="0" lvl="0" indent="0" algn="l" rtl="0">
                        <a:spcBef>
                          <a:spcPts val="0"/>
                        </a:spcBef>
                        <a:spcAft>
                          <a:spcPts val="0"/>
                        </a:spcAft>
                        <a:buNone/>
                      </a:pPr>
                      <a:r>
                        <a:rPr lang="en-US">
                          <a:latin typeface="Calibri"/>
                          <a:ea typeface="Calibri"/>
                          <a:cs typeface="Calibri"/>
                          <a:sym typeface="Calibri"/>
                        </a:rPr>
                        <a:t>Total Utility</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lgn="ctr">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US">
                          <a:latin typeface="Calibri"/>
                          <a:ea typeface="Calibri"/>
                          <a:cs typeface="Calibri"/>
                          <a:sym typeface="Calibri"/>
                        </a:rPr>
                        <a:t>-1.545</a:t>
                      </a:r>
                      <a:endParaRPr>
                        <a:latin typeface="Calibri"/>
                        <a:ea typeface="Calibri"/>
                        <a:cs typeface="Calibri"/>
                        <a:sym typeface="Calibri"/>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97" name="Google Shape;897;p57"/>
          <p:cNvSpPr txBox="1"/>
          <p:nvPr/>
        </p:nvSpPr>
        <p:spPr>
          <a:xfrm>
            <a:off x="1802025" y="5261045"/>
            <a:ext cx="2029800" cy="307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b="1" u="sng">
                <a:latin typeface="Calibri"/>
                <a:ea typeface="Calibri"/>
                <a:cs typeface="Calibri"/>
                <a:sym typeface="Calibri"/>
              </a:rPr>
              <a:t>Example for university 1</a:t>
            </a:r>
            <a:endParaRPr/>
          </a:p>
        </p:txBody>
      </p:sp>
      <p:sp>
        <p:nvSpPr>
          <p:cNvPr id="898" name="Google Shape;898;p57"/>
          <p:cNvSpPr txBox="1"/>
          <p:nvPr/>
        </p:nvSpPr>
        <p:spPr>
          <a:xfrm>
            <a:off x="7810575" y="5261045"/>
            <a:ext cx="2029800" cy="307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b="1" u="sng">
                <a:latin typeface="Calibri"/>
                <a:ea typeface="Calibri"/>
                <a:cs typeface="Calibri"/>
                <a:sym typeface="Calibri"/>
              </a:rPr>
              <a:t>Example for university 2</a:t>
            </a:r>
            <a:endParaRPr/>
          </a:p>
        </p:txBody>
      </p:sp>
      <p:cxnSp>
        <p:nvCxnSpPr>
          <p:cNvPr id="899" name="Google Shape;899;p57"/>
          <p:cNvCxnSpPr/>
          <p:nvPr/>
        </p:nvCxnSpPr>
        <p:spPr>
          <a:xfrm>
            <a:off x="6034750" y="2705825"/>
            <a:ext cx="0" cy="2921100"/>
          </a:xfrm>
          <a:prstGeom prst="straightConnector1">
            <a:avLst/>
          </a:prstGeom>
          <a:noFill/>
          <a:ln w="28575" cap="flat" cmpd="sng">
            <a:solidFill>
              <a:schemeClr val="dk1"/>
            </a:solidFill>
            <a:prstDash val="solid"/>
            <a:round/>
            <a:headEnd type="none" w="med" len="med"/>
            <a:tailEnd type="none" w="med" len="med"/>
          </a:ln>
        </p:spPr>
      </p:cxnSp>
      <p:pic>
        <p:nvPicPr>
          <p:cNvPr id="900" name="Google Shape;900;p57" descr="a green circle with a white check mark in the middle . (fourni par Tenor)"/>
          <p:cNvPicPr preferRelativeResize="0"/>
          <p:nvPr/>
        </p:nvPicPr>
        <p:blipFill>
          <a:blip r:embed="rId4">
            <a:alphaModFix/>
          </a:blip>
          <a:stretch>
            <a:fillRect/>
          </a:stretch>
        </p:blipFill>
        <p:spPr>
          <a:xfrm>
            <a:off x="4751549" y="4811348"/>
            <a:ext cx="802651" cy="802651"/>
          </a:xfrm>
          <a:prstGeom prst="rect">
            <a:avLst/>
          </a:prstGeom>
          <a:noFill/>
          <a:ln>
            <a:noFill/>
          </a:ln>
        </p:spPr>
      </p:pic>
      <p:pic>
        <p:nvPicPr>
          <p:cNvPr id="901" name="Google Shape;901;p57" title="TzeenieWheenie_red_green_OK_not_OK_Icons_1.png"/>
          <p:cNvPicPr preferRelativeResize="0"/>
          <p:nvPr/>
        </p:nvPicPr>
        <p:blipFill>
          <a:blip r:embed="rId5">
            <a:alphaModFix/>
          </a:blip>
          <a:stretch>
            <a:fillRect/>
          </a:stretch>
        </p:blipFill>
        <p:spPr>
          <a:xfrm>
            <a:off x="10541676" y="4934800"/>
            <a:ext cx="802650" cy="802650"/>
          </a:xfrm>
          <a:prstGeom prst="rect">
            <a:avLst/>
          </a:prstGeom>
          <a:noFill/>
          <a:ln>
            <a:noFill/>
          </a:ln>
        </p:spPr>
      </p:pic>
      <p:sp>
        <p:nvSpPr>
          <p:cNvPr id="902" name="Google Shape;902;p57"/>
          <p:cNvSpPr txBox="1"/>
          <p:nvPr/>
        </p:nvSpPr>
        <p:spPr>
          <a:xfrm>
            <a:off x="4596000" y="5626925"/>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latin typeface="Calibri"/>
                <a:ea typeface="Calibri"/>
                <a:cs typeface="Calibri"/>
                <a:sym typeface="Calibri"/>
              </a:rPr>
              <a:t>If </a:t>
            </a:r>
            <a:r>
              <a:rPr lang="en-US" i="1">
                <a:latin typeface="Calibri"/>
                <a:ea typeface="Calibri"/>
                <a:cs typeface="Calibri"/>
                <a:sym typeface="Calibri"/>
              </a:rPr>
              <a:t>Utility</a:t>
            </a:r>
            <a:r>
              <a:rPr lang="en-US">
                <a:latin typeface="Calibri"/>
                <a:ea typeface="Calibri"/>
                <a:cs typeface="Calibri"/>
                <a:sym typeface="Calibri"/>
              </a:rPr>
              <a:t> &gt; -0.5</a:t>
            </a:r>
            <a:endParaRPr>
              <a:latin typeface="Calibri"/>
              <a:ea typeface="Calibri"/>
              <a:cs typeface="Calibri"/>
              <a:sym typeface="Calibri"/>
            </a:endParaRPr>
          </a:p>
        </p:txBody>
      </p:sp>
      <p:sp>
        <p:nvSpPr>
          <p:cNvPr id="2" name="Google Shape;670;p46">
            <a:extLst>
              <a:ext uri="{FF2B5EF4-FFF2-40B4-BE49-F238E27FC236}">
                <a16:creationId xmlns:a16="http://schemas.microsoft.com/office/drawing/2014/main" id="{0E7B5F12-BEF0-F443-D1D7-1A858C5F4DBE}"/>
              </a:ext>
            </a:extLst>
          </p:cNvPr>
          <p:cNvSpPr txBox="1">
            <a:spLocks/>
          </p:cNvSpPr>
          <p:nvPr/>
        </p:nvSpPr>
        <p:spPr>
          <a:xfrm>
            <a:off x="324268" y="299022"/>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fr-FR" sz="2000" b="1">
                <a:latin typeface="Arial"/>
                <a:cs typeface="Arial"/>
                <a:sym typeface="Arial"/>
              </a:rPr>
              <a:t>Our </a:t>
            </a:r>
            <a:r>
              <a:rPr lang="fr-FR" sz="2000" b="1" err="1">
                <a:latin typeface="Arial"/>
                <a:cs typeface="Arial"/>
                <a:sym typeface="Arial"/>
              </a:rPr>
              <a:t>approach</a:t>
            </a:r>
            <a:r>
              <a:rPr lang="fr-FR" sz="2000" b="1">
                <a:latin typeface="Arial"/>
                <a:cs typeface="Arial"/>
                <a:sym typeface="Arial"/>
              </a:rPr>
              <a:t>: </a:t>
            </a:r>
            <a:r>
              <a:rPr lang="fr-FR" sz="2000">
                <a:latin typeface="Arial"/>
                <a:cs typeface="Arial"/>
                <a:sym typeface="Arial"/>
              </a:rPr>
              <a:t>3-</a:t>
            </a:r>
            <a:r>
              <a:rPr lang="fr-FR" sz="2300"/>
              <a:t>POI Extraction</a:t>
            </a:r>
            <a:r>
              <a:rPr lang="fr-FR" sz="2300" b="1"/>
              <a:t> </a:t>
            </a:r>
            <a:endParaRPr lang="fr-FR" sz="3500"/>
          </a:p>
        </p:txBody>
      </p:sp>
    </p:spTree>
    <p:extLst>
      <p:ext uri="{BB962C8B-B14F-4D97-AF65-F5344CB8AC3E}">
        <p14:creationId xmlns:p14="http://schemas.microsoft.com/office/powerpoint/2010/main" val="158744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21"/>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Introduction</a:t>
            </a:r>
            <a:endParaRPr/>
          </a:p>
        </p:txBody>
      </p:sp>
      <p:sp>
        <p:nvSpPr>
          <p:cNvPr id="241" name="Google Shape;241;p21"/>
          <p:cNvSpPr txBox="1">
            <a:spLocks noGrp="1"/>
          </p:cNvSpPr>
          <p:nvPr>
            <p:ph type="body" idx="1"/>
          </p:nvPr>
        </p:nvSpPr>
        <p:spPr>
          <a:xfrm>
            <a:off x="241825" y="1413164"/>
            <a:ext cx="6606600" cy="4245436"/>
          </a:xfrm>
          <a:prstGeom prst="rect">
            <a:avLst/>
          </a:prstGeom>
          <a:noFill/>
          <a:ln>
            <a:noFill/>
          </a:ln>
        </p:spPr>
        <p:txBody>
          <a:bodyPr spcFirstLastPara="1" wrap="square" lIns="45700" tIns="45700" rIns="45700" bIns="45700" anchor="t" anchorCtr="0">
            <a:noAutofit/>
          </a:bodyPr>
          <a:lstStyle/>
          <a:p>
            <a:pPr marL="342900" lvl="0" indent="-311150" algn="just" rtl="0">
              <a:lnSpc>
                <a:spcPct val="150000"/>
              </a:lnSpc>
              <a:spcBef>
                <a:spcPts val="300"/>
              </a:spcBef>
              <a:spcAft>
                <a:spcPts val="0"/>
              </a:spcAft>
              <a:buClr>
                <a:schemeClr val="dk1"/>
              </a:buClr>
              <a:buSzPts val="1300"/>
              <a:buChar char="•"/>
            </a:pPr>
            <a:r>
              <a:rPr lang="en-US" sz="1600" i="1" dirty="0">
                <a:solidFill>
                  <a:schemeClr val="dk1"/>
                </a:solidFill>
              </a:rPr>
              <a:t>Crowdsourcing </a:t>
            </a:r>
            <a:r>
              <a:rPr lang="en-US" sz="1600" b="0" dirty="0">
                <a:solidFill>
                  <a:schemeClr val="dk1"/>
                </a:solidFill>
              </a:rPr>
              <a:t>[1]: describes the trend of outsourcing tasks to a vast network of people globally through an open call.</a:t>
            </a:r>
            <a:r>
              <a:rPr lang="en-US" sz="1600" dirty="0">
                <a:solidFill>
                  <a:schemeClr val="dk1"/>
                </a:solidFill>
              </a:rPr>
              <a:t> </a:t>
            </a:r>
            <a:endParaRPr sz="1600" dirty="0">
              <a:solidFill>
                <a:schemeClr val="dk1"/>
              </a:solidFill>
            </a:endParaRPr>
          </a:p>
          <a:p>
            <a:pPr marL="342900" lvl="0" indent="-311150" algn="just" rtl="0">
              <a:lnSpc>
                <a:spcPct val="150000"/>
              </a:lnSpc>
              <a:spcBef>
                <a:spcPts val="300"/>
              </a:spcBef>
              <a:spcAft>
                <a:spcPts val="0"/>
              </a:spcAft>
              <a:buClr>
                <a:schemeClr val="dk1"/>
              </a:buClr>
              <a:buSzPts val="1300"/>
              <a:buChar char="•"/>
            </a:pPr>
            <a:r>
              <a:rPr lang="en-US" sz="1600" i="1" dirty="0">
                <a:solidFill>
                  <a:schemeClr val="dk1"/>
                </a:solidFill>
              </a:rPr>
              <a:t>Mobile/Spatial crowdsourcing:</a:t>
            </a:r>
            <a:r>
              <a:rPr lang="en-US" sz="1600" b="0" dirty="0">
                <a:solidFill>
                  <a:schemeClr val="dk1"/>
                </a:solidFill>
              </a:rPr>
              <a:t> is a specialized form of crowdsourcing that involves tasks related to specific locations</a:t>
            </a:r>
            <a:endParaRPr sz="1600" b="0" dirty="0">
              <a:solidFill>
                <a:schemeClr val="dk1"/>
              </a:solidFill>
            </a:endParaRPr>
          </a:p>
          <a:p>
            <a:pPr marL="342900" lvl="0" indent="-311150" algn="just" rtl="0">
              <a:lnSpc>
                <a:spcPct val="150000"/>
              </a:lnSpc>
              <a:spcBef>
                <a:spcPts val="0"/>
              </a:spcBef>
              <a:spcAft>
                <a:spcPts val="0"/>
              </a:spcAft>
              <a:buClr>
                <a:schemeClr val="dk1"/>
              </a:buClr>
              <a:buSzPts val="1300"/>
              <a:buChar char="•"/>
            </a:pPr>
            <a:r>
              <a:rPr lang="en-US" sz="1600" b="0" dirty="0">
                <a:solidFill>
                  <a:schemeClr val="dk1"/>
                </a:solidFill>
              </a:rPr>
              <a:t>Common applications include:</a:t>
            </a:r>
            <a:endParaRPr sz="1600" b="0" dirty="0">
              <a:solidFill>
                <a:schemeClr val="dk1"/>
              </a:solidFill>
            </a:endParaRPr>
          </a:p>
          <a:p>
            <a:pPr marL="555379" lvl="1" indent="-275979" algn="just" rtl="0">
              <a:lnSpc>
                <a:spcPct val="150000"/>
              </a:lnSpc>
              <a:spcBef>
                <a:spcPts val="0"/>
              </a:spcBef>
              <a:spcAft>
                <a:spcPts val="0"/>
              </a:spcAft>
              <a:buClr>
                <a:schemeClr val="dk1"/>
              </a:buClr>
              <a:buSzPts val="1300"/>
              <a:buChar char="•"/>
            </a:pPr>
            <a:r>
              <a:rPr lang="en-US" sz="1600" b="0" dirty="0">
                <a:solidFill>
                  <a:schemeClr val="dk1"/>
                </a:solidFill>
              </a:rPr>
              <a:t>Humanitarian </a:t>
            </a:r>
            <a:r>
              <a:rPr lang="en-US" sz="1600" dirty="0">
                <a:solidFill>
                  <a:schemeClr val="dk1"/>
                </a:solidFill>
              </a:rPr>
              <a:t>OpenStreetMap</a:t>
            </a:r>
            <a:r>
              <a:rPr lang="en-US" sz="1600" b="0" dirty="0">
                <a:solidFill>
                  <a:schemeClr val="dk1"/>
                </a:solidFill>
              </a:rPr>
              <a:t>: crisis mapping after natural disasters</a:t>
            </a:r>
            <a:endParaRPr sz="1600" b="0" dirty="0">
              <a:solidFill>
                <a:schemeClr val="dk1"/>
              </a:solidFill>
            </a:endParaRPr>
          </a:p>
          <a:p>
            <a:pPr marL="555379" lvl="1" indent="-275979" algn="just" rtl="0">
              <a:lnSpc>
                <a:spcPct val="150000"/>
              </a:lnSpc>
              <a:spcBef>
                <a:spcPts val="0"/>
              </a:spcBef>
              <a:spcAft>
                <a:spcPts val="0"/>
              </a:spcAft>
              <a:buClr>
                <a:schemeClr val="dk1"/>
              </a:buClr>
              <a:buSzPts val="1300"/>
              <a:buChar char="•"/>
            </a:pPr>
            <a:r>
              <a:rPr lang="en-US" sz="1600" dirty="0">
                <a:solidFill>
                  <a:schemeClr val="dk1"/>
                </a:solidFill>
              </a:rPr>
              <a:t>Waze</a:t>
            </a:r>
            <a:r>
              <a:rPr lang="en-US" sz="1600" b="0" dirty="0">
                <a:solidFill>
                  <a:schemeClr val="dk1"/>
                </a:solidFill>
              </a:rPr>
              <a:t>: real-time traffic updates from users</a:t>
            </a:r>
          </a:p>
          <a:p>
            <a:pPr marL="555379" lvl="1" indent="-275979" algn="just" rtl="0">
              <a:lnSpc>
                <a:spcPct val="150000"/>
              </a:lnSpc>
              <a:spcBef>
                <a:spcPts val="0"/>
              </a:spcBef>
              <a:spcAft>
                <a:spcPts val="0"/>
              </a:spcAft>
              <a:buClr>
                <a:schemeClr val="dk1"/>
              </a:buClr>
              <a:buSzPts val="1300"/>
              <a:buChar char="•"/>
            </a:pPr>
            <a:r>
              <a:rPr lang="en-US" sz="1600" b="0" dirty="0" err="1">
                <a:solidFill>
                  <a:schemeClr val="dk1"/>
                </a:solidFill>
              </a:rPr>
              <a:t>Safecast</a:t>
            </a:r>
            <a:r>
              <a:rPr lang="en-US" sz="1600" b="0" dirty="0">
                <a:solidFill>
                  <a:schemeClr val="dk1"/>
                </a:solidFill>
              </a:rPr>
              <a:t>: citizen-based environmental monitoring</a:t>
            </a:r>
            <a:endParaRPr sz="1600" b="0" dirty="0">
              <a:solidFill>
                <a:schemeClr val="dk1"/>
              </a:solidFill>
            </a:endParaRPr>
          </a:p>
          <a:p>
            <a:pPr marL="555379" lvl="1" indent="-275979" algn="just" rtl="0">
              <a:lnSpc>
                <a:spcPct val="150000"/>
              </a:lnSpc>
              <a:spcBef>
                <a:spcPts val="0"/>
              </a:spcBef>
              <a:spcAft>
                <a:spcPts val="0"/>
              </a:spcAft>
              <a:buClr>
                <a:schemeClr val="dk1"/>
              </a:buClr>
              <a:buSzPts val="1300"/>
              <a:buChar char="•"/>
            </a:pPr>
            <a:r>
              <a:rPr lang="en-US" sz="1600" b="0" dirty="0">
                <a:solidFill>
                  <a:schemeClr val="dk1"/>
                </a:solidFill>
              </a:rPr>
              <a:t>Amazon Flex: package delivery by geolocated users</a:t>
            </a:r>
            <a:endParaRPr sz="1600" b="0" dirty="0">
              <a:solidFill>
                <a:schemeClr val="dk1"/>
              </a:solidFill>
            </a:endParaRPr>
          </a:p>
          <a:p>
            <a:pPr marL="555379" lvl="1" indent="-275979" algn="just" rtl="0">
              <a:lnSpc>
                <a:spcPct val="150000"/>
              </a:lnSpc>
              <a:spcBef>
                <a:spcPts val="0"/>
              </a:spcBef>
              <a:spcAft>
                <a:spcPts val="0"/>
              </a:spcAft>
              <a:buClr>
                <a:schemeClr val="dk1"/>
              </a:buClr>
              <a:buSzPts val="1300"/>
              <a:buChar char="•"/>
            </a:pPr>
            <a:r>
              <a:rPr lang="en-US" sz="1600" b="0" dirty="0">
                <a:solidFill>
                  <a:schemeClr val="dk1"/>
                </a:solidFill>
              </a:rPr>
              <a:t>etc.</a:t>
            </a:r>
            <a:endParaRPr b="0" dirty="0"/>
          </a:p>
        </p:txBody>
      </p:sp>
      <p:sp>
        <p:nvSpPr>
          <p:cNvPr id="243" name="Google Shape;243;p21"/>
          <p:cNvSpPr txBox="1"/>
          <p:nvPr/>
        </p:nvSpPr>
        <p:spPr>
          <a:xfrm>
            <a:off x="-1" y="5490480"/>
            <a:ext cx="5421087" cy="625782"/>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00"/>
              </a:spcBef>
              <a:spcAft>
                <a:spcPts val="0"/>
              </a:spcAft>
              <a:buNone/>
            </a:pPr>
            <a:r>
              <a:rPr lang="en-US" sz="900">
                <a:solidFill>
                  <a:schemeClr val="dk1"/>
                </a:solidFill>
                <a:latin typeface="Calibri"/>
                <a:ea typeface="Calibri"/>
                <a:cs typeface="Calibri"/>
                <a:sym typeface="Calibri"/>
              </a:rPr>
              <a:t>[1] Howe, J. The rise of crowdsourcing. Wired magazine 2006, 14, 1–4. </a:t>
            </a:r>
            <a:endParaRPr sz="900">
              <a:solidFill>
                <a:schemeClr val="dk1"/>
              </a:solidFill>
              <a:latin typeface="Calibri"/>
              <a:ea typeface="Calibri"/>
              <a:cs typeface="Calibri"/>
              <a:sym typeface="Calibri"/>
            </a:endParaRPr>
          </a:p>
          <a:p>
            <a:pPr marL="0" lvl="0" indent="0" algn="l" rtl="0">
              <a:lnSpc>
                <a:spcPct val="150000"/>
              </a:lnSpc>
              <a:spcBef>
                <a:spcPts val="100"/>
              </a:spcBef>
              <a:spcAft>
                <a:spcPts val="0"/>
              </a:spcAft>
              <a:buNone/>
            </a:pPr>
            <a:r>
              <a:rPr lang="en-US" sz="900">
                <a:solidFill>
                  <a:schemeClr val="dk1"/>
                </a:solidFill>
                <a:latin typeface="Calibri"/>
                <a:ea typeface="Calibri"/>
                <a:cs typeface="Calibri"/>
                <a:sym typeface="Calibri"/>
              </a:rPr>
              <a:t>[2] https://</a:t>
            </a:r>
            <a:r>
              <a:rPr lang="en-US" sz="900" err="1">
                <a:solidFill>
                  <a:schemeClr val="dk1"/>
                </a:solidFill>
                <a:latin typeface="Calibri"/>
                <a:ea typeface="Calibri"/>
                <a:cs typeface="Calibri"/>
                <a:sym typeface="Calibri"/>
              </a:rPr>
              <a:t>www.wiseguyreports.com</a:t>
            </a:r>
            <a:r>
              <a:rPr lang="en-US" sz="900">
                <a:solidFill>
                  <a:schemeClr val="dk1"/>
                </a:solidFill>
                <a:latin typeface="Calibri"/>
                <a:ea typeface="Calibri"/>
                <a:cs typeface="Calibri"/>
                <a:sym typeface="Calibri"/>
              </a:rPr>
              <a:t>/reports/crowdsourcing-platform-market</a:t>
            </a:r>
            <a:endParaRPr sz="900">
              <a:solidFill>
                <a:schemeClr val="dk1"/>
              </a:solidFill>
              <a:latin typeface="Calibri"/>
              <a:ea typeface="Calibri"/>
              <a:cs typeface="Calibri"/>
              <a:sym typeface="Calibri"/>
            </a:endParaRPr>
          </a:p>
        </p:txBody>
      </p:sp>
      <p:pic>
        <p:nvPicPr>
          <p:cNvPr id="244" name="Google Shape;244;p21" title="Crowdsourcing_Platform_Market_1 (2).jpg"/>
          <p:cNvPicPr preferRelativeResize="0"/>
          <p:nvPr/>
        </p:nvPicPr>
        <p:blipFill rotWithShape="1">
          <a:blip r:embed="rId3">
            <a:alphaModFix/>
          </a:blip>
          <a:srcRect l="1900" r="-1899"/>
          <a:stretch/>
        </p:blipFill>
        <p:spPr>
          <a:xfrm>
            <a:off x="7039125" y="1998125"/>
            <a:ext cx="5087574" cy="2861761"/>
          </a:xfrm>
          <a:prstGeom prst="rect">
            <a:avLst/>
          </a:prstGeom>
          <a:noFill/>
          <a:ln>
            <a:noFill/>
          </a:ln>
        </p:spPr>
      </p:pic>
      <p:sp>
        <p:nvSpPr>
          <p:cNvPr id="245" name="Google Shape;245;p21"/>
          <p:cNvSpPr txBox="1"/>
          <p:nvPr/>
        </p:nvSpPr>
        <p:spPr>
          <a:xfrm>
            <a:off x="7609114" y="4859875"/>
            <a:ext cx="4014986"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000">
                <a:latin typeface="Calibri"/>
                <a:ea typeface="Calibri"/>
                <a:cs typeface="Calibri"/>
                <a:sym typeface="Calibri"/>
              </a:rPr>
              <a:t>Crowdsourcing market growth chart, source: </a:t>
            </a:r>
            <a:r>
              <a:rPr lang="en-US" sz="1000" err="1">
                <a:latin typeface="Calibri"/>
                <a:ea typeface="Calibri"/>
                <a:cs typeface="Calibri"/>
                <a:sym typeface="Calibri"/>
              </a:rPr>
              <a:t>WiseGuy</a:t>
            </a:r>
            <a:r>
              <a:rPr lang="en-US" sz="1000">
                <a:latin typeface="Calibri"/>
                <a:ea typeface="Calibri"/>
                <a:cs typeface="Calibri"/>
                <a:sym typeface="Calibri"/>
              </a:rPr>
              <a:t> Reports [2]</a:t>
            </a:r>
            <a:endParaRPr sz="1000">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B746119-D2FE-A647-0F11-368972C7114F}"/>
              </a:ext>
            </a:extLst>
          </p:cNvPr>
          <p:cNvSpPr>
            <a:spLocks noGrp="1"/>
          </p:cNvSpPr>
          <p:nvPr>
            <p:ph type="sldNum" idx="12"/>
          </p:nvPr>
        </p:nvSpPr>
        <p:spPr/>
        <p:txBody>
          <a:bodyPr/>
          <a:lstStyle/>
          <a:p>
            <a:fld id="{C2260B4B-EE64-BD45-A8DA-C24CDAD50338}" type="slidenum">
              <a:rPr lang="en-US" smtClean="0"/>
              <a:pPr/>
              <a:t>7</a:t>
            </a:fld>
            <a:endParaRPr lang="en-US"/>
          </a:p>
        </p:txBody>
      </p:sp>
    </p:spTree>
    <p:extLst>
      <p:ext uri="{BB962C8B-B14F-4D97-AF65-F5344CB8AC3E}">
        <p14:creationId xmlns:p14="http://schemas.microsoft.com/office/powerpoint/2010/main" val="387766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73"/>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600" b="1"/>
              <a:t>Experiments - </a:t>
            </a:r>
            <a:r>
              <a:rPr lang="en-US" sz="1500" b="1">
                <a:solidFill>
                  <a:schemeClr val="dk1"/>
                </a:solidFill>
                <a:latin typeface="Arial"/>
                <a:ea typeface="Arial"/>
                <a:cs typeface="Arial"/>
                <a:sym typeface="Arial"/>
              </a:rPr>
              <a:t>Dataset Collection and Analysis</a:t>
            </a:r>
            <a:endParaRPr sz="2600" b="1"/>
          </a:p>
        </p:txBody>
      </p:sp>
      <p:sp>
        <p:nvSpPr>
          <p:cNvPr id="1057" name="Google Shape;1057;p73"/>
          <p:cNvSpPr txBox="1">
            <a:spLocks noGrp="1"/>
          </p:cNvSpPr>
          <p:nvPr>
            <p:ph type="body" idx="1"/>
          </p:nvPr>
        </p:nvSpPr>
        <p:spPr>
          <a:prstGeom prst="rect">
            <a:avLst/>
          </a:prstGeom>
          <a:noFill/>
          <a:ln>
            <a:noFill/>
          </a:ln>
        </p:spPr>
        <p:txBody>
          <a:bodyPr spcFirstLastPara="1" wrap="square" lIns="45700" tIns="45700" rIns="45700" bIns="45700" anchor="t" anchorCtr="0">
            <a:normAutofit/>
          </a:bodyPr>
          <a:lstStyle/>
          <a:p>
            <a:pPr marL="342900" lvl="0" indent="-342900" algn="l" rtl="0">
              <a:lnSpc>
                <a:spcPct val="115000"/>
              </a:lnSpc>
              <a:spcBef>
                <a:spcPts val="1400"/>
              </a:spcBef>
              <a:spcAft>
                <a:spcPts val="0"/>
              </a:spcAft>
              <a:buSzPts val="1800"/>
              <a:buChar char="•"/>
            </a:pPr>
            <a:r>
              <a:rPr lang="en-US" sz="1800">
                <a:solidFill>
                  <a:schemeClr val="dk1"/>
                </a:solidFill>
              </a:rPr>
              <a:t>Mobile Data Collection Setup</a:t>
            </a:r>
            <a:endParaRPr sz="1800">
              <a:solidFill>
                <a:schemeClr val="dk1"/>
              </a:solidFill>
            </a:endParaRPr>
          </a:p>
          <a:p>
            <a:pPr marL="914400" lvl="0" indent="-342900" algn="l" rtl="0">
              <a:lnSpc>
                <a:spcPct val="115000"/>
              </a:lnSpc>
              <a:spcBef>
                <a:spcPts val="0"/>
              </a:spcBef>
              <a:spcAft>
                <a:spcPts val="0"/>
              </a:spcAft>
              <a:buClr>
                <a:schemeClr val="dk1"/>
              </a:buClr>
              <a:buSzPts val="1800"/>
              <a:buFont typeface="Calibri"/>
              <a:buChar char="●"/>
            </a:pPr>
            <a:r>
              <a:rPr lang="en-US" sz="1800" b="0">
                <a:solidFill>
                  <a:schemeClr val="dk1"/>
                </a:solidFill>
              </a:rPr>
              <a:t>Cross-platform mobile app deployed on 10 volunteers' smartphones</a:t>
            </a:r>
            <a:endParaRPr sz="1800" b="0">
              <a:solidFill>
                <a:schemeClr val="dk1"/>
              </a:solidFill>
            </a:endParaRPr>
          </a:p>
          <a:p>
            <a:pPr marL="914400" lvl="0" indent="-342900" algn="l" rtl="0">
              <a:lnSpc>
                <a:spcPct val="115000"/>
              </a:lnSpc>
              <a:spcBef>
                <a:spcPts val="0"/>
              </a:spcBef>
              <a:spcAft>
                <a:spcPts val="0"/>
              </a:spcAft>
              <a:buClr>
                <a:schemeClr val="dk1"/>
              </a:buClr>
              <a:buSzPts val="1800"/>
              <a:buFont typeface="Calibri"/>
              <a:buChar char="●"/>
            </a:pPr>
            <a:r>
              <a:rPr lang="en-US" sz="1800" b="0">
                <a:solidFill>
                  <a:schemeClr val="dk1"/>
                </a:solidFill>
              </a:rPr>
              <a:t>Location sampled every 60 seconds over a period of 5 months</a:t>
            </a:r>
            <a:endParaRPr sz="1800" b="0">
              <a:solidFill>
                <a:schemeClr val="dk1"/>
              </a:solidFill>
            </a:endParaRPr>
          </a:p>
          <a:p>
            <a:pPr marL="914400" lvl="0" indent="-342900" algn="l" rtl="0">
              <a:lnSpc>
                <a:spcPct val="115000"/>
              </a:lnSpc>
              <a:spcBef>
                <a:spcPts val="0"/>
              </a:spcBef>
              <a:spcAft>
                <a:spcPts val="0"/>
              </a:spcAft>
              <a:buClr>
                <a:schemeClr val="dk1"/>
              </a:buClr>
              <a:buSzPts val="1800"/>
              <a:buFont typeface="Calibri"/>
              <a:buChar char="●"/>
            </a:pPr>
            <a:r>
              <a:rPr lang="en-US" sz="1800" b="0">
                <a:solidFill>
                  <a:schemeClr val="dk1"/>
                </a:solidFill>
              </a:rPr>
              <a:t>&gt;10,000 km of user trajectories recorded</a:t>
            </a:r>
            <a:endParaRPr sz="1800" b="0">
              <a:solidFill>
                <a:schemeClr val="dk1"/>
              </a:solidFill>
            </a:endParaRPr>
          </a:p>
          <a:p>
            <a:pPr marL="0" lvl="0" indent="0" algn="l" rtl="0">
              <a:lnSpc>
                <a:spcPct val="115000"/>
              </a:lnSpc>
              <a:spcBef>
                <a:spcPts val="1200"/>
              </a:spcBef>
              <a:spcAft>
                <a:spcPts val="0"/>
              </a:spcAft>
              <a:buNone/>
            </a:pPr>
            <a:endParaRPr sz="1800" b="0">
              <a:solidFill>
                <a:schemeClr val="dk1"/>
              </a:solidFill>
            </a:endParaRPr>
          </a:p>
          <a:p>
            <a:pPr marL="457200" lvl="0" indent="-342900" algn="l" rtl="0">
              <a:lnSpc>
                <a:spcPct val="115000"/>
              </a:lnSpc>
              <a:spcBef>
                <a:spcPts val="1200"/>
              </a:spcBef>
              <a:spcAft>
                <a:spcPts val="0"/>
              </a:spcAft>
              <a:buClr>
                <a:schemeClr val="dk1"/>
              </a:buClr>
              <a:buSzPts val="1800"/>
              <a:buFont typeface="Calibri"/>
              <a:buChar char="•"/>
            </a:pPr>
            <a:r>
              <a:rPr lang="en-US" sz="1800">
                <a:solidFill>
                  <a:schemeClr val="dk1"/>
                </a:solidFill>
              </a:rPr>
              <a:t>Privacy &amp; Ethics</a:t>
            </a:r>
            <a:endParaRPr sz="1800">
              <a:solidFill>
                <a:schemeClr val="dk1"/>
              </a:solidFill>
            </a:endParaRPr>
          </a:p>
          <a:p>
            <a:pPr marL="914400" lvl="0" indent="-342900" algn="l" rtl="0">
              <a:lnSpc>
                <a:spcPct val="115000"/>
              </a:lnSpc>
              <a:spcBef>
                <a:spcPts val="0"/>
              </a:spcBef>
              <a:spcAft>
                <a:spcPts val="0"/>
              </a:spcAft>
              <a:buClr>
                <a:schemeClr val="dk1"/>
              </a:buClr>
              <a:buSzPts val="1800"/>
              <a:buFont typeface="Calibri"/>
              <a:buChar char="•"/>
            </a:pPr>
            <a:r>
              <a:rPr lang="en-US" sz="1800" b="0">
                <a:solidFill>
                  <a:schemeClr val="dk1"/>
                </a:solidFill>
              </a:rPr>
              <a:t>All participants signed a consent form   </a:t>
            </a:r>
            <a:endParaRPr sz="1800" b="0">
              <a:solidFill>
                <a:schemeClr val="dk1"/>
              </a:solidFill>
            </a:endParaRPr>
          </a:p>
          <a:p>
            <a:pPr marL="914400" lvl="0" indent="-342900" algn="l" rtl="0">
              <a:lnSpc>
                <a:spcPct val="115000"/>
              </a:lnSpc>
              <a:spcBef>
                <a:spcPts val="0"/>
              </a:spcBef>
              <a:spcAft>
                <a:spcPts val="0"/>
              </a:spcAft>
              <a:buClr>
                <a:schemeClr val="dk1"/>
              </a:buClr>
              <a:buSzPts val="1800"/>
              <a:buFont typeface="Calibri"/>
              <a:buChar char="•"/>
            </a:pPr>
            <a:r>
              <a:rPr lang="en-US" sz="1800" b="0">
                <a:solidFill>
                  <a:schemeClr val="dk1"/>
                </a:solidFill>
              </a:rPr>
              <a:t>Each user assigned a unique anonymized ID</a:t>
            </a:r>
            <a:endParaRPr sz="1800" b="0">
              <a:solidFill>
                <a:schemeClr val="dk1"/>
              </a:solidFill>
            </a:endParaRPr>
          </a:p>
          <a:p>
            <a:pPr marL="914400" lvl="0" indent="-342900" algn="l" rtl="0">
              <a:lnSpc>
                <a:spcPct val="115000"/>
              </a:lnSpc>
              <a:spcBef>
                <a:spcPts val="0"/>
              </a:spcBef>
              <a:spcAft>
                <a:spcPts val="0"/>
              </a:spcAft>
              <a:buClr>
                <a:schemeClr val="dk1"/>
              </a:buClr>
              <a:buSzPts val="1800"/>
              <a:buFont typeface="Arial"/>
              <a:buChar char="•"/>
            </a:pPr>
            <a:r>
              <a:rPr lang="en-US" sz="1800" b="0">
                <a:solidFill>
                  <a:schemeClr val="dk1"/>
                </a:solidFill>
              </a:rPr>
              <a:t>Timestamps rounded, location details obscured</a:t>
            </a:r>
            <a:endParaRPr sz="1800" b="0">
              <a:solidFill>
                <a:schemeClr val="dk1"/>
              </a:solidFill>
            </a:endParaRPr>
          </a:p>
          <a:p>
            <a:pPr marL="914400" lvl="0" indent="-342900" algn="l" rtl="0">
              <a:lnSpc>
                <a:spcPct val="115000"/>
              </a:lnSpc>
              <a:spcBef>
                <a:spcPts val="0"/>
              </a:spcBef>
              <a:spcAft>
                <a:spcPts val="0"/>
              </a:spcAft>
              <a:buClr>
                <a:schemeClr val="dk1"/>
              </a:buClr>
              <a:buSzPts val="1800"/>
              <a:buFont typeface="Arial"/>
              <a:buChar char="•"/>
            </a:pPr>
            <a:r>
              <a:rPr lang="en-US" sz="1800" b="0">
                <a:solidFill>
                  <a:schemeClr val="dk1"/>
                </a:solidFill>
              </a:rPr>
              <a:t>Data encrypted and access restricted to authorized team members only</a:t>
            </a:r>
            <a:endParaRPr sz="1800" b="0">
              <a:solidFill>
                <a:schemeClr val="dk1"/>
              </a:solidFill>
            </a:endParaRPr>
          </a:p>
        </p:txBody>
      </p:sp>
      <p:sp>
        <p:nvSpPr>
          <p:cNvPr id="1055" name="Google Shape;1055;p73"/>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70</a:t>
            </a:fld>
            <a:endParaRPr/>
          </a:p>
        </p:txBody>
      </p:sp>
      <p:pic>
        <p:nvPicPr>
          <p:cNvPr id="1061" name="Google Shape;1061;p73" title="smartphone.JPG"/>
          <p:cNvPicPr preferRelativeResize="0"/>
          <p:nvPr/>
        </p:nvPicPr>
        <p:blipFill rotWithShape="1">
          <a:blip r:embed="rId3">
            <a:alphaModFix/>
          </a:blip>
          <a:srcRect t="-5970" b="5970"/>
          <a:stretch/>
        </p:blipFill>
        <p:spPr>
          <a:xfrm>
            <a:off x="9210950" y="1214975"/>
            <a:ext cx="2034972" cy="4034024"/>
          </a:xfrm>
          <a:prstGeom prst="rect">
            <a:avLst/>
          </a:prstGeom>
          <a:noFill/>
          <a:ln>
            <a:noFill/>
          </a:ln>
        </p:spPr>
      </p:pic>
    </p:spTree>
    <p:extLst>
      <p:ext uri="{BB962C8B-B14F-4D97-AF65-F5344CB8AC3E}">
        <p14:creationId xmlns:p14="http://schemas.microsoft.com/office/powerpoint/2010/main" val="1711535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Google Shape;1067;p74"/>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Experiments</a:t>
            </a:r>
            <a:endParaRPr/>
          </a:p>
        </p:txBody>
      </p:sp>
      <p:sp>
        <p:nvSpPr>
          <p:cNvPr id="1066" name="Google Shape;1066;p74"/>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71</a:t>
            </a:fld>
            <a:endParaRPr/>
          </a:p>
        </p:txBody>
      </p:sp>
      <p:graphicFrame>
        <p:nvGraphicFramePr>
          <p:cNvPr id="1071" name="Google Shape;1071;p74"/>
          <p:cNvGraphicFramePr/>
          <p:nvPr/>
        </p:nvGraphicFramePr>
        <p:xfrm>
          <a:off x="113025" y="1566075"/>
          <a:ext cx="5175263" cy="3582255"/>
        </p:xfrm>
        <a:graphic>
          <a:graphicData uri="http://schemas.openxmlformats.org/drawingml/2006/table">
            <a:tbl>
              <a:tblPr>
                <a:noFill/>
              </a:tblPr>
              <a:tblGrid>
                <a:gridCol w="490825">
                  <a:extLst>
                    <a:ext uri="{9D8B030D-6E8A-4147-A177-3AD203B41FA5}">
                      <a16:colId xmlns:a16="http://schemas.microsoft.com/office/drawing/2014/main" val="20000"/>
                    </a:ext>
                  </a:extLst>
                </a:gridCol>
                <a:gridCol w="938400">
                  <a:extLst>
                    <a:ext uri="{9D8B030D-6E8A-4147-A177-3AD203B41FA5}">
                      <a16:colId xmlns:a16="http://schemas.microsoft.com/office/drawing/2014/main" val="20001"/>
                    </a:ext>
                  </a:extLst>
                </a:gridCol>
                <a:gridCol w="1355425">
                  <a:extLst>
                    <a:ext uri="{9D8B030D-6E8A-4147-A177-3AD203B41FA5}">
                      <a16:colId xmlns:a16="http://schemas.microsoft.com/office/drawing/2014/main" val="20002"/>
                    </a:ext>
                  </a:extLst>
                </a:gridCol>
                <a:gridCol w="1190175">
                  <a:extLst>
                    <a:ext uri="{9D8B030D-6E8A-4147-A177-3AD203B41FA5}">
                      <a16:colId xmlns:a16="http://schemas.microsoft.com/office/drawing/2014/main" val="20003"/>
                    </a:ext>
                  </a:extLst>
                </a:gridCol>
                <a:gridCol w="1200438">
                  <a:extLst>
                    <a:ext uri="{9D8B030D-6E8A-4147-A177-3AD203B41FA5}">
                      <a16:colId xmlns:a16="http://schemas.microsoft.com/office/drawing/2014/main" val="20004"/>
                    </a:ext>
                  </a:extLst>
                </a:gridCol>
              </a:tblGrid>
              <a:tr h="434225">
                <a:tc>
                  <a:txBody>
                    <a:bodyPr/>
                    <a:lstStyle/>
                    <a:p>
                      <a:pPr marL="0" lvl="0" indent="0" algn="ctr" rtl="0">
                        <a:lnSpc>
                          <a:spcPct val="115000"/>
                        </a:lnSpc>
                        <a:spcBef>
                          <a:spcPts val="0"/>
                        </a:spcBef>
                        <a:spcAft>
                          <a:spcPts val="0"/>
                        </a:spcAft>
                        <a:buNone/>
                      </a:pPr>
                      <a:r>
                        <a:rPr lang="en-US" sz="800" b="1" err="1">
                          <a:latin typeface="Calibri"/>
                          <a:ea typeface="Calibri"/>
                          <a:cs typeface="Calibri"/>
                          <a:sym typeface="Calibri"/>
                        </a:rPr>
                        <a:t>UserID</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Raw Data Points</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Significant POI</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Location Categories</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Distance Collected (km)</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83491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90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2440.21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1205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74.68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37011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56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2989.02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34249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134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876.31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43292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1412.42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13298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1076.82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007</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24324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1989.23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32424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489.38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42032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2231.12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010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3923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7</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54.28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1072" name="Google Shape;1072;p74" title="Screenshot at 2025-05-06 00-10-21.png"/>
          <p:cNvPicPr preferRelativeResize="0"/>
          <p:nvPr/>
        </p:nvPicPr>
        <p:blipFill>
          <a:blip r:embed="rId3">
            <a:alphaModFix/>
          </a:blip>
          <a:stretch>
            <a:fillRect/>
          </a:stretch>
        </p:blipFill>
        <p:spPr>
          <a:xfrm>
            <a:off x="6705925" y="757387"/>
            <a:ext cx="5100120" cy="5479135"/>
          </a:xfrm>
          <a:prstGeom prst="rect">
            <a:avLst/>
          </a:prstGeom>
          <a:noFill/>
          <a:ln>
            <a:noFill/>
          </a:ln>
        </p:spPr>
      </p:pic>
      <p:cxnSp>
        <p:nvCxnSpPr>
          <p:cNvPr id="1073" name="Google Shape;1073;p74"/>
          <p:cNvCxnSpPr/>
          <p:nvPr/>
        </p:nvCxnSpPr>
        <p:spPr>
          <a:xfrm>
            <a:off x="5777425" y="1165775"/>
            <a:ext cx="16500" cy="4947600"/>
          </a:xfrm>
          <a:prstGeom prst="straightConnector1">
            <a:avLst/>
          </a:prstGeom>
          <a:noFill/>
          <a:ln w="9525" cap="flat" cmpd="sng">
            <a:solidFill>
              <a:schemeClr val="dk1"/>
            </a:solidFill>
            <a:prstDash val="solid"/>
            <a:round/>
            <a:headEnd type="none" w="med" len="med"/>
            <a:tailEnd type="none" w="med" len="med"/>
          </a:ln>
        </p:spPr>
      </p:cxnSp>
      <p:sp>
        <p:nvSpPr>
          <p:cNvPr id="1074" name="Google Shape;1074;p74"/>
          <p:cNvSpPr/>
          <p:nvPr/>
        </p:nvSpPr>
        <p:spPr>
          <a:xfrm>
            <a:off x="5486076" y="3429000"/>
            <a:ext cx="928500" cy="474000"/>
          </a:xfrm>
          <a:prstGeom prst="striped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3116362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20" name="Google Shape;920;p59"/>
          <p:cNvSpPr txBox="1"/>
          <p:nvPr/>
        </p:nvSpPr>
        <p:spPr>
          <a:xfrm>
            <a:off x="682752" y="1643550"/>
            <a:ext cx="10369948" cy="313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sz="1600">
                <a:solidFill>
                  <a:schemeClr val="dk1"/>
                </a:solidFill>
                <a:latin typeface="Calibri"/>
                <a:ea typeface="Calibri"/>
                <a:cs typeface="Calibri"/>
                <a:sym typeface="Calibri"/>
              </a:rPr>
              <a:t>To validate our approach, we performed two levels of evaluation:</a:t>
            </a:r>
            <a:endParaRPr sz="1600">
              <a:solidFill>
                <a:schemeClr val="dk1"/>
              </a:solidFill>
              <a:latin typeface="Calibri"/>
              <a:ea typeface="Calibri"/>
              <a:cs typeface="Calibri"/>
              <a:sym typeface="Calibri"/>
            </a:endParaRPr>
          </a:p>
          <a:p>
            <a:pPr marL="457200" lvl="0" indent="-330200" algn="l" rtl="0">
              <a:lnSpc>
                <a:spcPct val="115000"/>
              </a:lnSpc>
              <a:spcBef>
                <a:spcPts val="1200"/>
              </a:spcBef>
              <a:spcAft>
                <a:spcPts val="0"/>
              </a:spcAft>
              <a:buClr>
                <a:schemeClr val="dk1"/>
              </a:buClr>
              <a:buSzPts val="1600"/>
              <a:buAutoNum type="arabicPeriod"/>
            </a:pPr>
            <a:r>
              <a:rPr lang="en-US" sz="1600" b="1">
                <a:solidFill>
                  <a:schemeClr val="dk1"/>
                </a:solidFill>
                <a:latin typeface="Calibri"/>
                <a:ea typeface="Calibri"/>
                <a:cs typeface="Calibri"/>
                <a:sym typeface="Calibri"/>
              </a:rPr>
              <a:t>POI Detection Evaluation</a:t>
            </a:r>
            <a:br>
              <a:rPr lang="en-US" sz="1600" b="1">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 We compared our method using standard metrics:</a:t>
            </a:r>
            <a:endParaRPr sz="1600">
              <a:solidFill>
                <a:schemeClr val="dk1"/>
              </a:solidFill>
              <a:latin typeface="Calibri"/>
              <a:ea typeface="Calibri"/>
              <a:cs typeface="Calibri"/>
              <a:sym typeface="Calibri"/>
            </a:endParaRPr>
          </a:p>
          <a:p>
            <a:pPr marL="914400" lvl="0" indent="-330200" algn="l" rtl="0">
              <a:lnSpc>
                <a:spcPct val="115000"/>
              </a:lnSpc>
              <a:spcBef>
                <a:spcPts val="0"/>
              </a:spcBef>
              <a:spcAft>
                <a:spcPts val="0"/>
              </a:spcAft>
              <a:buClr>
                <a:schemeClr val="dk1"/>
              </a:buClr>
              <a:buSzPts val="1600"/>
              <a:buChar char="●"/>
            </a:pPr>
            <a:r>
              <a:rPr lang="en-US" sz="1600">
                <a:solidFill>
                  <a:schemeClr val="dk1"/>
                </a:solidFill>
                <a:latin typeface="Calibri"/>
                <a:ea typeface="Calibri"/>
                <a:cs typeface="Calibri"/>
                <a:sym typeface="Calibri"/>
              </a:rPr>
              <a:t>Precision: Measures the proportion of predicted POIs that are actually correct → reflects result relevance.</a:t>
            </a:r>
            <a:endParaRPr sz="1600">
              <a:solidFill>
                <a:schemeClr val="dk1"/>
              </a:solidFill>
              <a:latin typeface="Calibri"/>
              <a:ea typeface="Calibri"/>
              <a:cs typeface="Calibri"/>
              <a:sym typeface="Calibri"/>
            </a:endParaRPr>
          </a:p>
          <a:p>
            <a:pPr marL="914400" lvl="0" indent="-330200" algn="l" rtl="0">
              <a:lnSpc>
                <a:spcPct val="115000"/>
              </a:lnSpc>
              <a:spcBef>
                <a:spcPts val="0"/>
              </a:spcBef>
              <a:spcAft>
                <a:spcPts val="0"/>
              </a:spcAft>
              <a:buClr>
                <a:schemeClr val="dk1"/>
              </a:buClr>
              <a:buSzPts val="1600"/>
              <a:buChar char="●"/>
            </a:pPr>
            <a:r>
              <a:rPr lang="en-US" sz="1600">
                <a:solidFill>
                  <a:schemeClr val="dk1"/>
                </a:solidFill>
                <a:latin typeface="Calibri"/>
                <a:ea typeface="Calibri"/>
                <a:cs typeface="Calibri"/>
                <a:sym typeface="Calibri"/>
              </a:rPr>
              <a:t>Recall: Measures the proportion of true POIs that were correctly identified → reflects detection completeness.</a:t>
            </a:r>
            <a:endParaRPr sz="1600">
              <a:solidFill>
                <a:schemeClr val="dk1"/>
              </a:solidFill>
              <a:latin typeface="Calibri"/>
              <a:ea typeface="Calibri"/>
              <a:cs typeface="Calibri"/>
              <a:sym typeface="Calibri"/>
            </a:endParaRPr>
          </a:p>
          <a:p>
            <a:pPr marL="914400" lvl="0" indent="-330200" algn="l" rtl="0">
              <a:lnSpc>
                <a:spcPct val="115000"/>
              </a:lnSpc>
              <a:spcBef>
                <a:spcPts val="0"/>
              </a:spcBef>
              <a:spcAft>
                <a:spcPts val="0"/>
              </a:spcAft>
              <a:buClr>
                <a:schemeClr val="dk1"/>
              </a:buClr>
              <a:buSzPts val="1600"/>
              <a:buChar char="●"/>
            </a:pPr>
            <a:r>
              <a:rPr lang="en-US" sz="1600">
                <a:solidFill>
                  <a:schemeClr val="dk1"/>
                </a:solidFill>
                <a:latin typeface="Calibri"/>
                <a:ea typeface="Calibri"/>
                <a:cs typeface="Calibri"/>
                <a:sym typeface="Calibri"/>
              </a:rPr>
              <a:t>F1-Score: Harmonic mean of precision and recall → provides a balanced performance indicator.</a:t>
            </a:r>
            <a:endParaRPr sz="1600">
              <a:solidFill>
                <a:schemeClr val="dk1"/>
              </a:solidFill>
              <a:latin typeface="Calibri"/>
              <a:ea typeface="Calibri"/>
              <a:cs typeface="Calibri"/>
              <a:sym typeface="Calibri"/>
            </a:endParaRPr>
          </a:p>
          <a:p>
            <a:pPr marL="457200" lvl="0" indent="-330200" algn="l" rtl="0">
              <a:lnSpc>
                <a:spcPct val="115000"/>
              </a:lnSpc>
              <a:spcBef>
                <a:spcPts val="0"/>
              </a:spcBef>
              <a:spcAft>
                <a:spcPts val="0"/>
              </a:spcAft>
              <a:buClr>
                <a:schemeClr val="dk1"/>
              </a:buClr>
              <a:buSzPts val="1600"/>
              <a:buAutoNum type="arabicPeriod" startAt="2"/>
            </a:pPr>
            <a:r>
              <a:rPr lang="en-US" sz="1600" b="1">
                <a:solidFill>
                  <a:schemeClr val="dk1"/>
                </a:solidFill>
                <a:latin typeface="Calibri"/>
                <a:ea typeface="Calibri"/>
                <a:cs typeface="Calibri"/>
                <a:sym typeface="Calibri"/>
              </a:rPr>
              <a:t>Graph Construction Efficiency</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We also measured the runtime execution required to build the reduced mobility graph, in order to assess the scalability and performance of our preprocessing process.</a:t>
            </a:r>
            <a:endParaRPr sz="1600">
              <a:solidFill>
                <a:schemeClr val="dk1"/>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092E9B82-26BD-6DF5-F427-3FECAE19BE6D}"/>
              </a:ext>
            </a:extLst>
          </p:cNvPr>
          <p:cNvSpPr>
            <a:spLocks noGrp="1"/>
          </p:cNvSpPr>
          <p:nvPr>
            <p:ph type="sldNum" idx="12"/>
          </p:nvPr>
        </p:nvSpPr>
        <p:spPr/>
        <p:txBody>
          <a:bodyPr/>
          <a:lstStyle/>
          <a:p>
            <a:fld id="{C2260B4B-EE64-BD45-A8DA-C24CDAD50338}" type="slidenum">
              <a:rPr lang="en-US" smtClean="0"/>
              <a:pPr/>
              <a:t>72</a:t>
            </a:fld>
            <a:endParaRPr lang="en-US"/>
          </a:p>
        </p:txBody>
      </p:sp>
      <p:sp>
        <p:nvSpPr>
          <p:cNvPr id="8" name="Google Shape;908;p58">
            <a:extLst>
              <a:ext uri="{FF2B5EF4-FFF2-40B4-BE49-F238E27FC236}">
                <a16:creationId xmlns:a16="http://schemas.microsoft.com/office/drawing/2014/main" id="{513D4671-EACF-6E6B-0AB6-545CCA401C56}"/>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en-US" sz="2400" b="1"/>
              <a:t>Experiments</a:t>
            </a:r>
            <a:endParaRPr lang="en-US"/>
          </a:p>
        </p:txBody>
      </p:sp>
      <p:sp>
        <p:nvSpPr>
          <p:cNvPr id="10" name="Titre 9">
            <a:extLst>
              <a:ext uri="{FF2B5EF4-FFF2-40B4-BE49-F238E27FC236}">
                <a16:creationId xmlns:a16="http://schemas.microsoft.com/office/drawing/2014/main" id="{66E0271A-2F7F-0BC3-E2A0-2B19C80B6EE3}"/>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3899697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60"/>
          <p:cNvSpPr txBox="1">
            <a:spLocks noGrp="1"/>
          </p:cNvSpPr>
          <p:nvPr>
            <p:ph type="title"/>
          </p:nvPr>
        </p:nvSpPr>
        <p:spPr>
          <a:xfrm>
            <a:off x="609601" y="274638"/>
            <a:ext cx="9889200" cy="562200"/>
          </a:xfrm>
          <a:prstGeom prst="rect">
            <a:avLst/>
          </a:prstGeom>
        </p:spPr>
        <p:txBody>
          <a:bodyPr spcFirstLastPara="1" wrap="square" lIns="45700" tIns="45700" rIns="45700" bIns="45700" anchor="ctr" anchorCtr="0">
            <a:normAutofit/>
          </a:bodyPr>
          <a:lstStyle/>
          <a:p>
            <a:pPr marL="0" lvl="0" indent="0" algn="ctr" rtl="0">
              <a:spcBef>
                <a:spcPts val="0"/>
              </a:spcBef>
              <a:spcAft>
                <a:spcPts val="0"/>
              </a:spcAft>
              <a:buNone/>
            </a:pPr>
            <a:endParaRPr/>
          </a:p>
        </p:txBody>
      </p:sp>
      <p:pic>
        <p:nvPicPr>
          <p:cNvPr id="927" name="Google Shape;927;p60" title="precision.png"/>
          <p:cNvPicPr preferRelativeResize="0"/>
          <p:nvPr/>
        </p:nvPicPr>
        <p:blipFill>
          <a:blip r:embed="rId3">
            <a:alphaModFix/>
          </a:blip>
          <a:stretch>
            <a:fillRect/>
          </a:stretch>
        </p:blipFill>
        <p:spPr>
          <a:xfrm>
            <a:off x="659407" y="1359043"/>
            <a:ext cx="10573988" cy="4237449"/>
          </a:xfrm>
          <a:prstGeom prst="rect">
            <a:avLst/>
          </a:prstGeom>
          <a:noFill/>
          <a:ln>
            <a:noFill/>
          </a:ln>
        </p:spPr>
      </p:pic>
      <p:sp>
        <p:nvSpPr>
          <p:cNvPr id="928" name="Google Shape;928;p60"/>
          <p:cNvSpPr/>
          <p:nvPr/>
        </p:nvSpPr>
        <p:spPr>
          <a:xfrm>
            <a:off x="659375" y="1590169"/>
            <a:ext cx="10574400" cy="3775200"/>
          </a:xfrm>
          <a:prstGeom prst="rect">
            <a:avLst/>
          </a:prstGeom>
          <a:no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7C9A4E58-CD32-4F21-9DE0-D23B540C35F3}"/>
              </a:ext>
            </a:extLst>
          </p:cNvPr>
          <p:cNvSpPr>
            <a:spLocks noGrp="1"/>
          </p:cNvSpPr>
          <p:nvPr>
            <p:ph type="sldNum" idx="12"/>
          </p:nvPr>
        </p:nvSpPr>
        <p:spPr/>
        <p:txBody>
          <a:bodyPr/>
          <a:lstStyle/>
          <a:p>
            <a:fld id="{C2260B4B-EE64-BD45-A8DA-C24CDAD50338}" type="slidenum">
              <a:rPr lang="en-US" smtClean="0"/>
              <a:pPr/>
              <a:t>73</a:t>
            </a:fld>
            <a:endParaRPr lang="en-US"/>
          </a:p>
        </p:txBody>
      </p:sp>
      <p:sp>
        <p:nvSpPr>
          <p:cNvPr id="3" name="Google Shape;908;p58">
            <a:extLst>
              <a:ext uri="{FF2B5EF4-FFF2-40B4-BE49-F238E27FC236}">
                <a16:creationId xmlns:a16="http://schemas.microsoft.com/office/drawing/2014/main" id="{332D9DA7-9006-EE9D-960A-57C1FCB2D681}"/>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en-US" sz="2400" b="1"/>
              <a:t>Experiments: </a:t>
            </a:r>
            <a:r>
              <a:rPr lang="en-US" sz="2400">
                <a:solidFill>
                  <a:schemeClr val="dk1"/>
                </a:solidFill>
                <a:latin typeface="Calibri"/>
                <a:ea typeface="Calibri"/>
                <a:cs typeface="Calibri"/>
                <a:sym typeface="Calibri"/>
              </a:rPr>
              <a:t>POI Detection Evaluation</a:t>
            </a:r>
            <a:r>
              <a:rPr lang="en-US" sz="2400" b="1"/>
              <a:t> </a:t>
            </a:r>
            <a:endParaRPr lang="en-US"/>
          </a:p>
        </p:txBody>
      </p:sp>
    </p:spTree>
    <p:extLst>
      <p:ext uri="{BB962C8B-B14F-4D97-AF65-F5344CB8AC3E}">
        <p14:creationId xmlns:p14="http://schemas.microsoft.com/office/powerpoint/2010/main" val="330994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4" name="Google Shape;934;p61" title="recall.png"/>
          <p:cNvPicPr preferRelativeResize="0"/>
          <p:nvPr/>
        </p:nvPicPr>
        <p:blipFill>
          <a:blip r:embed="rId3">
            <a:alphaModFix/>
          </a:blip>
          <a:stretch>
            <a:fillRect/>
          </a:stretch>
        </p:blipFill>
        <p:spPr>
          <a:xfrm>
            <a:off x="1432001" y="1699675"/>
            <a:ext cx="9041070" cy="3614125"/>
          </a:xfrm>
          <a:prstGeom prst="rect">
            <a:avLst/>
          </a:prstGeom>
          <a:noFill/>
          <a:ln>
            <a:noFill/>
          </a:ln>
        </p:spPr>
      </p:pic>
      <p:sp>
        <p:nvSpPr>
          <p:cNvPr id="935" name="Google Shape;935;p61"/>
          <p:cNvSpPr/>
          <p:nvPr/>
        </p:nvSpPr>
        <p:spPr>
          <a:xfrm>
            <a:off x="1263002" y="1733950"/>
            <a:ext cx="9177900" cy="3545400"/>
          </a:xfrm>
          <a:prstGeom prst="rect">
            <a:avLst/>
          </a:prstGeom>
          <a:noFill/>
          <a:ln w="25400" cap="flat" cmpd="sng">
            <a:solidFill>
              <a:srgbClr val="FF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 name="Espace réservé du numéro de diapositive 1">
            <a:extLst>
              <a:ext uri="{FF2B5EF4-FFF2-40B4-BE49-F238E27FC236}">
                <a16:creationId xmlns:a16="http://schemas.microsoft.com/office/drawing/2014/main" id="{510842FC-EB9E-2875-CF7B-122B5875D18A}"/>
              </a:ext>
            </a:extLst>
          </p:cNvPr>
          <p:cNvSpPr>
            <a:spLocks noGrp="1"/>
          </p:cNvSpPr>
          <p:nvPr>
            <p:ph type="sldNum" idx="12"/>
          </p:nvPr>
        </p:nvSpPr>
        <p:spPr/>
        <p:txBody>
          <a:bodyPr/>
          <a:lstStyle/>
          <a:p>
            <a:fld id="{C2260B4B-EE64-BD45-A8DA-C24CDAD50338}" type="slidenum">
              <a:rPr lang="en-US" smtClean="0"/>
              <a:pPr/>
              <a:t>74</a:t>
            </a:fld>
            <a:endParaRPr lang="en-US"/>
          </a:p>
        </p:txBody>
      </p:sp>
      <p:sp>
        <p:nvSpPr>
          <p:cNvPr id="3" name="Google Shape;908;p58">
            <a:extLst>
              <a:ext uri="{FF2B5EF4-FFF2-40B4-BE49-F238E27FC236}">
                <a16:creationId xmlns:a16="http://schemas.microsoft.com/office/drawing/2014/main" id="{B5BE0A1F-B8C9-D23C-FB05-AB2BF941277E}"/>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en-US" sz="2400" b="1"/>
              <a:t>Experiments: </a:t>
            </a:r>
            <a:r>
              <a:rPr lang="en-US" sz="2400">
                <a:solidFill>
                  <a:schemeClr val="dk1"/>
                </a:solidFill>
                <a:latin typeface="Calibri"/>
                <a:ea typeface="Calibri"/>
                <a:cs typeface="Calibri"/>
                <a:sym typeface="Calibri"/>
              </a:rPr>
              <a:t>POI Detection Evaluation</a:t>
            </a:r>
            <a:r>
              <a:rPr lang="en-US" sz="2400" b="1"/>
              <a:t> </a:t>
            </a:r>
            <a:endParaRPr lang="en-US"/>
          </a:p>
        </p:txBody>
      </p:sp>
      <p:sp>
        <p:nvSpPr>
          <p:cNvPr id="5" name="Titre 4">
            <a:extLst>
              <a:ext uri="{FF2B5EF4-FFF2-40B4-BE49-F238E27FC236}">
                <a16:creationId xmlns:a16="http://schemas.microsoft.com/office/drawing/2014/main" id="{E9C53163-A7ED-F9A1-4930-C1BBF41ED1CE}"/>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42945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C3B30A9-5A8B-03F6-50E8-0F0C9BE3B474}"/>
              </a:ext>
            </a:extLst>
          </p:cNvPr>
          <p:cNvSpPr>
            <a:spLocks noGrp="1"/>
          </p:cNvSpPr>
          <p:nvPr>
            <p:ph type="sldNum" idx="12"/>
          </p:nvPr>
        </p:nvSpPr>
        <p:spPr/>
        <p:txBody>
          <a:bodyPr/>
          <a:lstStyle/>
          <a:p>
            <a:fld id="{C2260B4B-EE64-BD45-A8DA-C24CDAD50338}" type="slidenum">
              <a:rPr lang="en-US" smtClean="0"/>
              <a:pPr/>
              <a:t>75</a:t>
            </a:fld>
            <a:endParaRPr lang="en-US"/>
          </a:p>
        </p:txBody>
      </p:sp>
      <p:sp>
        <p:nvSpPr>
          <p:cNvPr id="3" name="Google Shape;908;p58">
            <a:extLst>
              <a:ext uri="{FF2B5EF4-FFF2-40B4-BE49-F238E27FC236}">
                <a16:creationId xmlns:a16="http://schemas.microsoft.com/office/drawing/2014/main" id="{0DEC462C-E8CD-48C9-07BF-7449E5AB070D}"/>
              </a:ext>
            </a:extLst>
          </p:cNvPr>
          <p:cNvSpPr txBox="1">
            <a:spLocks/>
          </p:cNvSpPr>
          <p:nvPr/>
        </p:nvSpPr>
        <p:spPr>
          <a:xfrm>
            <a:off x="324268" y="274638"/>
            <a:ext cx="9683512" cy="562074"/>
          </a:xfrm>
          <a:prstGeom prst="rect">
            <a:avLst/>
          </a:prstGeom>
          <a:noFill/>
          <a:ln>
            <a:noFill/>
          </a:ln>
        </p:spPr>
        <p:txBody>
          <a:bodyPr spcFirstLastPara="1" wrap="square" lIns="45700" tIns="45700" rIns="45700" bIns="45700" anchor="ctr" anchorCtr="0">
            <a:normAutofit/>
          </a:bodyPr>
          <a:lstStyle>
            <a:defPPr marR="0" lvl="0" algn="l" rtl="0">
              <a:lnSpc>
                <a:spcPct val="100000"/>
              </a:lnSpc>
              <a:spcBef>
                <a:spcPts val="0"/>
              </a:spcBef>
              <a:spcAft>
                <a:spcPts val="0"/>
              </a:spcAft>
            </a:defPPr>
            <a:lvl1pPr marR="0" lvl="0"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1pPr>
            <a:lvl2pPr marR="0" lvl="1"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2pPr>
            <a:lvl3pPr marR="0" lvl="2"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3pPr>
            <a:lvl4pPr marR="0" lvl="3"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4pPr>
            <a:lvl5pPr marR="0" lvl="4"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5pPr>
            <a:lvl6pPr marR="0" lvl="5"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6pPr>
            <a:lvl7pPr marR="0" lvl="6"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7pPr>
            <a:lvl8pPr marR="0" lvl="7"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8pPr>
            <a:lvl9pPr marR="0" lvl="8" algn="ctr" rtl="0">
              <a:lnSpc>
                <a:spcPct val="75000"/>
              </a:lnSpc>
              <a:spcBef>
                <a:spcPts val="0"/>
              </a:spcBef>
              <a:spcAft>
                <a:spcPts val="0"/>
              </a:spcAft>
              <a:buClr>
                <a:srgbClr val="000000"/>
              </a:buClr>
              <a:buSzPts val="1800"/>
              <a:buFont typeface="Calibri"/>
              <a:buNone/>
              <a:defRPr sz="3600" b="0" i="0" u="none" strike="noStrike" cap="none">
                <a:solidFill>
                  <a:srgbClr val="000000"/>
                </a:solidFill>
                <a:latin typeface="Calibri"/>
                <a:ea typeface="Calibri"/>
                <a:cs typeface="Calibri"/>
                <a:sym typeface="Calibri"/>
              </a:defRPr>
            </a:lvl9pPr>
          </a:lstStyle>
          <a:p>
            <a:pPr algn="l">
              <a:buSzPts val="2400"/>
            </a:pPr>
            <a:r>
              <a:rPr lang="en-US" sz="2400" b="1"/>
              <a:t>Experiments: </a:t>
            </a:r>
            <a:r>
              <a:rPr lang="en-US" sz="2400">
                <a:solidFill>
                  <a:schemeClr val="dk1"/>
                </a:solidFill>
                <a:latin typeface="Calibri"/>
                <a:ea typeface="Calibri"/>
                <a:cs typeface="Calibri"/>
                <a:sym typeface="Calibri"/>
              </a:rPr>
              <a:t>Runtime</a:t>
            </a:r>
            <a:endParaRPr lang="en-US"/>
          </a:p>
        </p:txBody>
      </p:sp>
      <p:sp>
        <p:nvSpPr>
          <p:cNvPr id="5" name="Titre 4">
            <a:extLst>
              <a:ext uri="{FF2B5EF4-FFF2-40B4-BE49-F238E27FC236}">
                <a16:creationId xmlns:a16="http://schemas.microsoft.com/office/drawing/2014/main" id="{004F564D-6616-E4B4-E218-0A140F3A55D3}"/>
              </a:ext>
            </a:extLst>
          </p:cNvPr>
          <p:cNvSpPr>
            <a:spLocks noGrp="1"/>
          </p:cNvSpPr>
          <p:nvPr>
            <p:ph type="title"/>
          </p:nvPr>
        </p:nvSpPr>
        <p:spPr/>
        <p:txBody>
          <a:bodyPr/>
          <a:lstStyle/>
          <a:p>
            <a:endParaRPr lang="fr-FR"/>
          </a:p>
        </p:txBody>
      </p:sp>
      <p:pic>
        <p:nvPicPr>
          <p:cNvPr id="4" name="Google Shape;1108;p79" title="time_complexity_plot_v2.png">
            <a:extLst>
              <a:ext uri="{FF2B5EF4-FFF2-40B4-BE49-F238E27FC236}">
                <a16:creationId xmlns:a16="http://schemas.microsoft.com/office/drawing/2014/main" id="{754F550A-8A8B-EF2A-8EBE-BB63A1D63E47}"/>
              </a:ext>
            </a:extLst>
          </p:cNvPr>
          <p:cNvPicPr preferRelativeResize="0"/>
          <p:nvPr/>
        </p:nvPicPr>
        <p:blipFill>
          <a:blip r:embed="rId3">
            <a:alphaModFix/>
          </a:blip>
          <a:stretch>
            <a:fillRect/>
          </a:stretch>
        </p:blipFill>
        <p:spPr>
          <a:xfrm>
            <a:off x="6157425" y="1702687"/>
            <a:ext cx="5863725" cy="3452621"/>
          </a:xfrm>
          <a:prstGeom prst="rect">
            <a:avLst/>
          </a:prstGeom>
          <a:noFill/>
          <a:ln>
            <a:noFill/>
          </a:ln>
        </p:spPr>
      </p:pic>
      <p:graphicFrame>
        <p:nvGraphicFramePr>
          <p:cNvPr id="6" name="Google Shape;1109;p79">
            <a:extLst>
              <a:ext uri="{FF2B5EF4-FFF2-40B4-BE49-F238E27FC236}">
                <a16:creationId xmlns:a16="http://schemas.microsoft.com/office/drawing/2014/main" id="{654FE30E-99BB-A808-C3EB-E541F6E26A78}"/>
              </a:ext>
            </a:extLst>
          </p:cNvPr>
          <p:cNvGraphicFramePr/>
          <p:nvPr/>
        </p:nvGraphicFramePr>
        <p:xfrm>
          <a:off x="113025" y="1566075"/>
          <a:ext cx="5175263" cy="3582255"/>
        </p:xfrm>
        <a:graphic>
          <a:graphicData uri="http://schemas.openxmlformats.org/drawingml/2006/table">
            <a:tbl>
              <a:tblPr>
                <a:noFill/>
              </a:tblPr>
              <a:tblGrid>
                <a:gridCol w="490825">
                  <a:extLst>
                    <a:ext uri="{9D8B030D-6E8A-4147-A177-3AD203B41FA5}">
                      <a16:colId xmlns:a16="http://schemas.microsoft.com/office/drawing/2014/main" val="20000"/>
                    </a:ext>
                  </a:extLst>
                </a:gridCol>
                <a:gridCol w="938400">
                  <a:extLst>
                    <a:ext uri="{9D8B030D-6E8A-4147-A177-3AD203B41FA5}">
                      <a16:colId xmlns:a16="http://schemas.microsoft.com/office/drawing/2014/main" val="20001"/>
                    </a:ext>
                  </a:extLst>
                </a:gridCol>
                <a:gridCol w="1355425">
                  <a:extLst>
                    <a:ext uri="{9D8B030D-6E8A-4147-A177-3AD203B41FA5}">
                      <a16:colId xmlns:a16="http://schemas.microsoft.com/office/drawing/2014/main" val="20002"/>
                    </a:ext>
                  </a:extLst>
                </a:gridCol>
                <a:gridCol w="1190175">
                  <a:extLst>
                    <a:ext uri="{9D8B030D-6E8A-4147-A177-3AD203B41FA5}">
                      <a16:colId xmlns:a16="http://schemas.microsoft.com/office/drawing/2014/main" val="20003"/>
                    </a:ext>
                  </a:extLst>
                </a:gridCol>
                <a:gridCol w="1200438">
                  <a:extLst>
                    <a:ext uri="{9D8B030D-6E8A-4147-A177-3AD203B41FA5}">
                      <a16:colId xmlns:a16="http://schemas.microsoft.com/office/drawing/2014/main" val="20004"/>
                    </a:ext>
                  </a:extLst>
                </a:gridCol>
              </a:tblGrid>
              <a:tr h="434225">
                <a:tc>
                  <a:txBody>
                    <a:bodyPr/>
                    <a:lstStyle/>
                    <a:p>
                      <a:pPr marL="0" lvl="0" indent="0" algn="ctr" rtl="0">
                        <a:lnSpc>
                          <a:spcPct val="115000"/>
                        </a:lnSpc>
                        <a:spcBef>
                          <a:spcPts val="0"/>
                        </a:spcBef>
                        <a:spcAft>
                          <a:spcPts val="0"/>
                        </a:spcAft>
                        <a:buNone/>
                      </a:pPr>
                      <a:r>
                        <a:rPr lang="en-US" sz="800" b="1" err="1">
                          <a:latin typeface="Calibri"/>
                          <a:ea typeface="Calibri"/>
                          <a:cs typeface="Calibri"/>
                          <a:sym typeface="Calibri"/>
                        </a:rPr>
                        <a:t>UserID</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Raw Data Points</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Significant POI</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Location Categories</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800" b="1">
                          <a:latin typeface="Calibri"/>
                          <a:ea typeface="Calibri"/>
                          <a:cs typeface="Calibri"/>
                          <a:sym typeface="Calibri"/>
                        </a:rPr>
                        <a:t>Distance Collected (km)</a:t>
                      </a:r>
                      <a:endParaRPr sz="800" b="1">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83491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90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2440.21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1205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74.68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37011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56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2989.02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34249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134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876.31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43292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25</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1412.42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13298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1076.82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007</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24324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1989.23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32424</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102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489.38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009</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42032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16</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11</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2231.12</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01850">
                <a:tc>
                  <a:txBody>
                    <a:bodyPr/>
                    <a:lstStyle/>
                    <a:p>
                      <a:pPr marL="0" lvl="0" indent="0" algn="l" rtl="0">
                        <a:lnSpc>
                          <a:spcPct val="115000"/>
                        </a:lnSpc>
                        <a:spcBef>
                          <a:spcPts val="0"/>
                        </a:spcBef>
                        <a:spcAft>
                          <a:spcPts val="0"/>
                        </a:spcAft>
                        <a:buNone/>
                      </a:pPr>
                      <a:r>
                        <a:rPr lang="en-US" sz="800">
                          <a:latin typeface="Calibri"/>
                          <a:ea typeface="Calibri"/>
                          <a:cs typeface="Calibri"/>
                          <a:sym typeface="Calibri"/>
                        </a:rPr>
                        <a:t>010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3923</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20</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7</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800">
                          <a:latin typeface="Calibri"/>
                          <a:ea typeface="Calibri"/>
                          <a:cs typeface="Calibri"/>
                          <a:sym typeface="Calibri"/>
                        </a:rPr>
                        <a:t>54.28</a:t>
                      </a:r>
                      <a:endParaRPr sz="800">
                        <a:latin typeface="Calibri"/>
                        <a:ea typeface="Calibri"/>
                        <a:cs typeface="Calibri"/>
                        <a:sym typeface="Calibri"/>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7" name="Google Shape;1111;p79">
            <a:extLst>
              <a:ext uri="{FF2B5EF4-FFF2-40B4-BE49-F238E27FC236}">
                <a16:creationId xmlns:a16="http://schemas.microsoft.com/office/drawing/2014/main" id="{97820ED4-0414-CF57-53E6-EC8376BEB605}"/>
              </a:ext>
            </a:extLst>
          </p:cNvPr>
          <p:cNvSpPr/>
          <p:nvPr/>
        </p:nvSpPr>
        <p:spPr>
          <a:xfrm>
            <a:off x="5433878" y="3872343"/>
            <a:ext cx="928500" cy="474000"/>
          </a:xfrm>
          <a:prstGeom prst="striped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1965096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BBEF-C8A0-6EEB-661D-4A7E7E7E99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FBC2CC-2F4D-8D83-D461-E48DDE336E0F}"/>
              </a:ext>
            </a:extLst>
          </p:cNvPr>
          <p:cNvSpPr>
            <a:spLocks noGrp="1"/>
          </p:cNvSpPr>
          <p:nvPr>
            <p:ph type="title"/>
          </p:nvPr>
        </p:nvSpPr>
        <p:spPr/>
        <p:txBody>
          <a:bodyPr>
            <a:normAutofit/>
          </a:bodyPr>
          <a:lstStyle/>
          <a:p>
            <a:r>
              <a:rPr lang="fr-FR" dirty="0"/>
              <a:t>SPARC+ Framework</a:t>
            </a:r>
          </a:p>
        </p:txBody>
      </p:sp>
      <p:sp>
        <p:nvSpPr>
          <p:cNvPr id="3" name="Espace réservé du texte 2">
            <a:extLst>
              <a:ext uri="{FF2B5EF4-FFF2-40B4-BE49-F238E27FC236}">
                <a16:creationId xmlns:a16="http://schemas.microsoft.com/office/drawing/2014/main" id="{8A58FC33-BDD4-333C-60C0-7BF6EAC2E83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DDCB9E8-F032-D929-4D71-F7168BCD837A}"/>
              </a:ext>
            </a:extLst>
          </p:cNvPr>
          <p:cNvSpPr>
            <a:spLocks noGrp="1"/>
          </p:cNvSpPr>
          <p:nvPr>
            <p:ph type="sldNum" idx="12"/>
          </p:nvPr>
        </p:nvSpPr>
        <p:spPr/>
        <p:txBody>
          <a:bodyPr/>
          <a:lstStyle/>
          <a:p>
            <a:fld id="{C2260B4B-EE64-BD45-A8DA-C24CDAD50338}" type="slidenum">
              <a:rPr lang="en-US" smtClean="0"/>
              <a:pPr/>
              <a:t>76</a:t>
            </a:fld>
            <a:endParaRPr lang="en-US" dirty="0"/>
          </a:p>
        </p:txBody>
      </p:sp>
      <p:pic>
        <p:nvPicPr>
          <p:cNvPr id="5" name="Image 4">
            <a:extLst>
              <a:ext uri="{FF2B5EF4-FFF2-40B4-BE49-F238E27FC236}">
                <a16:creationId xmlns:a16="http://schemas.microsoft.com/office/drawing/2014/main" id="{8BF81DBA-AFAB-0065-71B7-089228BC1A02}"/>
              </a:ext>
            </a:extLst>
          </p:cNvPr>
          <p:cNvPicPr>
            <a:picLocks noChangeAspect="1"/>
          </p:cNvPicPr>
          <p:nvPr/>
        </p:nvPicPr>
        <p:blipFill>
          <a:blip r:embed="rId2"/>
          <a:stretch>
            <a:fillRect/>
          </a:stretch>
        </p:blipFill>
        <p:spPr>
          <a:xfrm>
            <a:off x="2376802" y="1364407"/>
            <a:ext cx="7415238" cy="4129185"/>
          </a:xfrm>
          <a:prstGeom prst="rect">
            <a:avLst/>
          </a:prstGeom>
        </p:spPr>
      </p:pic>
      <p:sp>
        <p:nvSpPr>
          <p:cNvPr id="7" name="ZoneTexte 6">
            <a:extLst>
              <a:ext uri="{FF2B5EF4-FFF2-40B4-BE49-F238E27FC236}">
                <a16:creationId xmlns:a16="http://schemas.microsoft.com/office/drawing/2014/main" id="{69FA3B7B-8D00-7035-87B3-0D2EF07F5111}"/>
              </a:ext>
            </a:extLst>
          </p:cNvPr>
          <p:cNvSpPr txBox="1"/>
          <p:nvPr/>
        </p:nvSpPr>
        <p:spPr>
          <a:xfrm>
            <a:off x="1164922" y="5462849"/>
            <a:ext cx="10124021" cy="369332"/>
          </a:xfrm>
          <a:prstGeom prst="rect">
            <a:avLst/>
          </a:prstGeom>
          <a:noFill/>
        </p:spPr>
        <p:txBody>
          <a:bodyPr wrap="square">
            <a:spAutoFit/>
          </a:bodyPr>
          <a:lstStyle/>
          <a:p>
            <a:pPr algn="ctr"/>
            <a:r>
              <a:rPr lang="fr-FR" sz="1800" dirty="0">
                <a:ln w="0"/>
                <a:solidFill>
                  <a:schemeClr val="accent1"/>
                </a:solidFill>
                <a:effectLst>
                  <a:outerShdw blurRad="38100" dist="25400" dir="5400000" algn="ctr" rotWithShape="0">
                    <a:srgbClr val="6E747A">
                      <a:alpha val="43000"/>
                    </a:srgbClr>
                  </a:outerShdw>
                </a:effectLst>
              </a:rPr>
              <a:t>Adaptive Cloaking for </a:t>
            </a:r>
            <a:r>
              <a:rPr lang="fr-FR" sz="1800" dirty="0" err="1">
                <a:ln w="0"/>
                <a:solidFill>
                  <a:schemeClr val="accent1"/>
                </a:solidFill>
                <a:effectLst>
                  <a:outerShdw blurRad="38100" dist="25400" dir="5400000" algn="ctr" rotWithShape="0">
                    <a:srgbClr val="6E747A">
                      <a:alpha val="43000"/>
                    </a:srgbClr>
                  </a:outerShdw>
                </a:effectLst>
              </a:rPr>
              <a:t>Contextual</a:t>
            </a:r>
            <a:r>
              <a:rPr lang="fr-FR" sz="1800" dirty="0">
                <a:ln w="0"/>
                <a:solidFill>
                  <a:schemeClr val="accent1"/>
                </a:solidFill>
                <a:effectLst>
                  <a:outerShdw blurRad="38100" dist="25400" dir="5400000" algn="ctr" rotWithShape="0">
                    <a:srgbClr val="6E747A">
                      <a:alpha val="43000"/>
                    </a:srgbClr>
                  </a:outerShdw>
                </a:effectLst>
              </a:rPr>
              <a:t> </a:t>
            </a:r>
            <a:r>
              <a:rPr lang="fr-FR" sz="1800" dirty="0" err="1">
                <a:ln w="0"/>
                <a:solidFill>
                  <a:schemeClr val="accent1"/>
                </a:solidFill>
                <a:effectLst>
                  <a:outerShdw blurRad="38100" dist="25400" dir="5400000" algn="ctr" rotWithShape="0">
                    <a:srgbClr val="6E747A">
                      <a:alpha val="43000"/>
                    </a:srgbClr>
                  </a:outerShdw>
                </a:effectLst>
              </a:rPr>
              <a:t>Privacy</a:t>
            </a:r>
            <a:r>
              <a:rPr lang="fr-FR" sz="1800" dirty="0">
                <a:ln w="0"/>
                <a:solidFill>
                  <a:schemeClr val="accent1"/>
                </a:solidFill>
                <a:effectLst>
                  <a:outerShdw blurRad="38100" dist="25400" dir="5400000" algn="ctr" rotWithShape="0">
                    <a:srgbClr val="6E747A">
                      <a:alpha val="43000"/>
                    </a:srgbClr>
                  </a:outerShdw>
                </a:effectLst>
              </a:rPr>
              <a:t> in Spatial Crowdsourcing Applications</a:t>
            </a:r>
          </a:p>
        </p:txBody>
      </p:sp>
      <p:sp>
        <p:nvSpPr>
          <p:cNvPr id="8" name="Rectangle : coins arrondis 7">
            <a:extLst>
              <a:ext uri="{FF2B5EF4-FFF2-40B4-BE49-F238E27FC236}">
                <a16:creationId xmlns:a16="http://schemas.microsoft.com/office/drawing/2014/main" id="{9B6C9024-5980-10EB-8AC6-604E0996F621}"/>
              </a:ext>
            </a:extLst>
          </p:cNvPr>
          <p:cNvSpPr/>
          <p:nvPr/>
        </p:nvSpPr>
        <p:spPr>
          <a:xfrm>
            <a:off x="3820439" y="1775566"/>
            <a:ext cx="2029216" cy="1819404"/>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48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483AAA-D2ED-1867-8D90-85D19329761A}"/>
              </a:ext>
            </a:extLst>
          </p:cNvPr>
          <p:cNvSpPr>
            <a:spLocks noGrp="1"/>
          </p:cNvSpPr>
          <p:nvPr>
            <p:ph type="title"/>
          </p:nvPr>
        </p:nvSpPr>
        <p:spPr/>
        <p:txBody>
          <a:bodyPr/>
          <a:lstStyle/>
          <a:p>
            <a:r>
              <a:rPr lang="fr-FR" dirty="0" err="1"/>
              <a:t>Privacy</a:t>
            </a:r>
            <a:r>
              <a:rPr lang="fr-FR" dirty="0"/>
              <a:t> </a:t>
            </a:r>
            <a:r>
              <a:rPr lang="fr-FR" dirty="0" err="1"/>
              <a:t>Preferences</a:t>
            </a:r>
            <a:endParaRPr lang="fr-FR" dirty="0"/>
          </a:p>
        </p:txBody>
      </p:sp>
      <p:sp>
        <p:nvSpPr>
          <p:cNvPr id="3" name="Espace réservé du texte 2">
            <a:extLst>
              <a:ext uri="{FF2B5EF4-FFF2-40B4-BE49-F238E27FC236}">
                <a16:creationId xmlns:a16="http://schemas.microsoft.com/office/drawing/2014/main" id="{DE68F769-F924-9783-09CA-17295F0F8DEA}"/>
              </a:ext>
            </a:extLst>
          </p:cNvPr>
          <p:cNvSpPr>
            <a:spLocks noGrp="1"/>
          </p:cNvSpPr>
          <p:nvPr>
            <p:ph type="body" idx="1"/>
          </p:nvPr>
        </p:nvSpPr>
        <p:spPr/>
        <p:txBody>
          <a:bodyPr/>
          <a:lstStyle/>
          <a:p>
            <a:r>
              <a:rPr lang="fr-FR" b="0" dirty="0" err="1"/>
              <a:t>Users</a:t>
            </a:r>
            <a:r>
              <a:rPr lang="fr-FR" b="0" dirty="0"/>
              <a:t> </a:t>
            </a:r>
            <a:r>
              <a:rPr lang="fr-FR" b="0" dirty="0" err="1"/>
              <a:t>define</a:t>
            </a:r>
            <a:r>
              <a:rPr lang="fr-FR" b="0" dirty="0"/>
              <a:t> </a:t>
            </a:r>
            <a:r>
              <a:rPr lang="fr-FR" b="0" dirty="0" err="1"/>
              <a:t>privacy</a:t>
            </a:r>
            <a:r>
              <a:rPr lang="fr-FR" b="0" dirty="0"/>
              <a:t> expectations</a:t>
            </a:r>
          </a:p>
          <a:p>
            <a:r>
              <a:rPr lang="fr-FR" b="0" dirty="0"/>
              <a:t>System </a:t>
            </a:r>
            <a:r>
              <a:rPr lang="fr-FR" b="0" dirty="0" err="1"/>
              <a:t>also</a:t>
            </a:r>
            <a:r>
              <a:rPr lang="fr-FR" b="0" dirty="0"/>
              <a:t> </a:t>
            </a:r>
            <a:r>
              <a:rPr lang="fr-FR" b="0" dirty="0" err="1"/>
              <a:t>suggests</a:t>
            </a:r>
            <a:r>
              <a:rPr lang="fr-FR" b="0" dirty="0"/>
              <a:t> </a:t>
            </a:r>
            <a:r>
              <a:rPr lang="fr-FR" b="0" dirty="0" err="1"/>
              <a:t>rules</a:t>
            </a:r>
            <a:r>
              <a:rPr lang="fr-FR" b="0" dirty="0"/>
              <a:t> (</a:t>
            </a:r>
            <a:r>
              <a:rPr lang="fr-FR" b="0" dirty="0" err="1"/>
              <a:t>based</a:t>
            </a:r>
            <a:r>
              <a:rPr lang="fr-FR" b="0" dirty="0"/>
              <a:t> on </a:t>
            </a:r>
            <a:r>
              <a:rPr lang="fr-FR" b="0" dirty="0" err="1"/>
              <a:t>dwell</a:t>
            </a:r>
            <a:r>
              <a:rPr lang="fr-FR" b="0" dirty="0"/>
              <a:t> time, </a:t>
            </a:r>
            <a:r>
              <a:rPr lang="fr-FR" b="0" dirty="0" err="1"/>
              <a:t>POIs</a:t>
            </a:r>
            <a:r>
              <a:rPr lang="fr-FR" b="0" dirty="0"/>
              <a:t>)</a:t>
            </a:r>
          </a:p>
          <a:p>
            <a:r>
              <a:rPr lang="fr-FR" b="0" dirty="0"/>
              <a:t>User </a:t>
            </a:r>
            <a:r>
              <a:rPr lang="fr-FR" b="0" dirty="0" err="1"/>
              <a:t>validates</a:t>
            </a:r>
            <a:r>
              <a:rPr lang="fr-FR" b="0" dirty="0"/>
              <a:t>, </a:t>
            </a:r>
            <a:r>
              <a:rPr lang="fr-FR" b="0" dirty="0" err="1"/>
              <a:t>edits</a:t>
            </a:r>
            <a:r>
              <a:rPr lang="fr-FR" b="0" dirty="0"/>
              <a:t>, or </a:t>
            </a:r>
            <a:r>
              <a:rPr lang="fr-FR" b="0" dirty="0" err="1"/>
              <a:t>rejects</a:t>
            </a:r>
            <a:r>
              <a:rPr lang="fr-FR" b="0" dirty="0"/>
              <a:t> suggestions</a:t>
            </a:r>
          </a:p>
          <a:p>
            <a:endParaRPr lang="fr-FR" dirty="0"/>
          </a:p>
        </p:txBody>
      </p:sp>
      <p:sp>
        <p:nvSpPr>
          <p:cNvPr id="4" name="Espace réservé du numéro de diapositive 3">
            <a:extLst>
              <a:ext uri="{FF2B5EF4-FFF2-40B4-BE49-F238E27FC236}">
                <a16:creationId xmlns:a16="http://schemas.microsoft.com/office/drawing/2014/main" id="{A5043416-ED8F-DC80-25FE-A8E4B4AA2678}"/>
              </a:ext>
            </a:extLst>
          </p:cNvPr>
          <p:cNvSpPr>
            <a:spLocks noGrp="1"/>
          </p:cNvSpPr>
          <p:nvPr>
            <p:ph type="sldNum" idx="12"/>
          </p:nvPr>
        </p:nvSpPr>
        <p:spPr/>
        <p:txBody>
          <a:bodyPr/>
          <a:lstStyle/>
          <a:p>
            <a:fld id="{C2260B4B-EE64-BD45-A8DA-C24CDAD50338}" type="slidenum">
              <a:rPr lang="en-US" smtClean="0"/>
              <a:pPr/>
              <a:t>77</a:t>
            </a:fld>
            <a:endParaRPr lang="en-US" dirty="0"/>
          </a:p>
        </p:txBody>
      </p:sp>
      <p:pic>
        <p:nvPicPr>
          <p:cNvPr id="5" name="Image 4">
            <a:extLst>
              <a:ext uri="{FF2B5EF4-FFF2-40B4-BE49-F238E27FC236}">
                <a16:creationId xmlns:a16="http://schemas.microsoft.com/office/drawing/2014/main" id="{3A47030B-C5DA-F36B-2E7A-1B7BC3EF553A}"/>
              </a:ext>
            </a:extLst>
          </p:cNvPr>
          <p:cNvPicPr>
            <a:picLocks noChangeAspect="1"/>
          </p:cNvPicPr>
          <p:nvPr/>
        </p:nvPicPr>
        <p:blipFill>
          <a:blip r:embed="rId2"/>
          <a:stretch>
            <a:fillRect/>
          </a:stretch>
        </p:blipFill>
        <p:spPr>
          <a:xfrm>
            <a:off x="3955528" y="2971886"/>
            <a:ext cx="2140472" cy="2971723"/>
          </a:xfrm>
          <a:prstGeom prst="rect">
            <a:avLst/>
          </a:prstGeom>
        </p:spPr>
      </p:pic>
      <p:pic>
        <p:nvPicPr>
          <p:cNvPr id="6" name="Image 5">
            <a:extLst>
              <a:ext uri="{FF2B5EF4-FFF2-40B4-BE49-F238E27FC236}">
                <a16:creationId xmlns:a16="http://schemas.microsoft.com/office/drawing/2014/main" id="{D46FDB85-86B4-5F95-CE2F-9E367C3208EA}"/>
              </a:ext>
            </a:extLst>
          </p:cNvPr>
          <p:cNvPicPr>
            <a:picLocks noChangeAspect="1"/>
          </p:cNvPicPr>
          <p:nvPr/>
        </p:nvPicPr>
        <p:blipFill>
          <a:blip r:embed="rId3"/>
          <a:stretch>
            <a:fillRect/>
          </a:stretch>
        </p:blipFill>
        <p:spPr>
          <a:xfrm>
            <a:off x="6513013" y="3521031"/>
            <a:ext cx="2280258" cy="2101414"/>
          </a:xfrm>
          <a:prstGeom prst="rect">
            <a:avLst/>
          </a:prstGeom>
        </p:spPr>
      </p:pic>
    </p:spTree>
    <p:extLst>
      <p:ext uri="{BB962C8B-B14F-4D97-AF65-F5344CB8AC3E}">
        <p14:creationId xmlns:p14="http://schemas.microsoft.com/office/powerpoint/2010/main" val="21320219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621E-530F-1881-8EF4-B40941ABA0B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3CC468-9312-2734-6391-E116B7D244AD}"/>
              </a:ext>
            </a:extLst>
          </p:cNvPr>
          <p:cNvSpPr>
            <a:spLocks noGrp="1"/>
          </p:cNvSpPr>
          <p:nvPr>
            <p:ph type="title"/>
          </p:nvPr>
        </p:nvSpPr>
        <p:spPr/>
        <p:txBody>
          <a:bodyPr>
            <a:normAutofit/>
          </a:bodyPr>
          <a:lstStyle/>
          <a:p>
            <a:r>
              <a:rPr lang="fr-FR" dirty="0"/>
              <a:t>SPARC+ Framework</a:t>
            </a:r>
          </a:p>
        </p:txBody>
      </p:sp>
      <p:sp>
        <p:nvSpPr>
          <p:cNvPr id="3" name="Espace réservé du texte 2">
            <a:extLst>
              <a:ext uri="{FF2B5EF4-FFF2-40B4-BE49-F238E27FC236}">
                <a16:creationId xmlns:a16="http://schemas.microsoft.com/office/drawing/2014/main" id="{0B52E772-5B70-170E-C2D5-7993562B718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02E5B64-06F8-9CBD-4882-461E428DDB8C}"/>
              </a:ext>
            </a:extLst>
          </p:cNvPr>
          <p:cNvSpPr>
            <a:spLocks noGrp="1"/>
          </p:cNvSpPr>
          <p:nvPr>
            <p:ph type="sldNum" idx="12"/>
          </p:nvPr>
        </p:nvSpPr>
        <p:spPr/>
        <p:txBody>
          <a:bodyPr/>
          <a:lstStyle/>
          <a:p>
            <a:fld id="{C2260B4B-EE64-BD45-A8DA-C24CDAD50338}" type="slidenum">
              <a:rPr lang="en-US" smtClean="0"/>
              <a:pPr/>
              <a:t>78</a:t>
            </a:fld>
            <a:endParaRPr lang="en-US" dirty="0"/>
          </a:p>
        </p:txBody>
      </p:sp>
      <p:pic>
        <p:nvPicPr>
          <p:cNvPr id="5" name="Image 4">
            <a:extLst>
              <a:ext uri="{FF2B5EF4-FFF2-40B4-BE49-F238E27FC236}">
                <a16:creationId xmlns:a16="http://schemas.microsoft.com/office/drawing/2014/main" id="{E883BE1C-202A-5740-9A72-3A6466D34686}"/>
              </a:ext>
            </a:extLst>
          </p:cNvPr>
          <p:cNvPicPr>
            <a:picLocks noChangeAspect="1"/>
          </p:cNvPicPr>
          <p:nvPr/>
        </p:nvPicPr>
        <p:blipFill>
          <a:blip r:embed="rId2"/>
          <a:stretch>
            <a:fillRect/>
          </a:stretch>
        </p:blipFill>
        <p:spPr>
          <a:xfrm>
            <a:off x="2376802" y="1364407"/>
            <a:ext cx="7415238" cy="4129185"/>
          </a:xfrm>
          <a:prstGeom prst="rect">
            <a:avLst/>
          </a:prstGeom>
        </p:spPr>
      </p:pic>
      <p:sp>
        <p:nvSpPr>
          <p:cNvPr id="7" name="ZoneTexte 6">
            <a:extLst>
              <a:ext uri="{FF2B5EF4-FFF2-40B4-BE49-F238E27FC236}">
                <a16:creationId xmlns:a16="http://schemas.microsoft.com/office/drawing/2014/main" id="{D7FFC71D-489B-71E4-36E6-F56632BD47F2}"/>
              </a:ext>
            </a:extLst>
          </p:cNvPr>
          <p:cNvSpPr txBox="1"/>
          <p:nvPr/>
        </p:nvSpPr>
        <p:spPr>
          <a:xfrm>
            <a:off x="1164922" y="5462849"/>
            <a:ext cx="10124021" cy="369332"/>
          </a:xfrm>
          <a:prstGeom prst="rect">
            <a:avLst/>
          </a:prstGeom>
          <a:noFill/>
        </p:spPr>
        <p:txBody>
          <a:bodyPr wrap="square">
            <a:spAutoFit/>
          </a:bodyPr>
          <a:lstStyle/>
          <a:p>
            <a:pPr algn="ctr"/>
            <a:r>
              <a:rPr lang="fr-FR" sz="1800" dirty="0">
                <a:ln w="0"/>
                <a:solidFill>
                  <a:schemeClr val="accent1"/>
                </a:solidFill>
                <a:effectLst>
                  <a:outerShdw blurRad="38100" dist="25400" dir="5400000" algn="ctr" rotWithShape="0">
                    <a:srgbClr val="6E747A">
                      <a:alpha val="43000"/>
                    </a:srgbClr>
                  </a:outerShdw>
                </a:effectLst>
              </a:rPr>
              <a:t>Adaptive Cloaking for </a:t>
            </a:r>
            <a:r>
              <a:rPr lang="fr-FR" sz="1800" dirty="0" err="1">
                <a:ln w="0"/>
                <a:solidFill>
                  <a:schemeClr val="accent1"/>
                </a:solidFill>
                <a:effectLst>
                  <a:outerShdw blurRad="38100" dist="25400" dir="5400000" algn="ctr" rotWithShape="0">
                    <a:srgbClr val="6E747A">
                      <a:alpha val="43000"/>
                    </a:srgbClr>
                  </a:outerShdw>
                </a:effectLst>
              </a:rPr>
              <a:t>Contextual</a:t>
            </a:r>
            <a:r>
              <a:rPr lang="fr-FR" sz="1800" dirty="0">
                <a:ln w="0"/>
                <a:solidFill>
                  <a:schemeClr val="accent1"/>
                </a:solidFill>
                <a:effectLst>
                  <a:outerShdw blurRad="38100" dist="25400" dir="5400000" algn="ctr" rotWithShape="0">
                    <a:srgbClr val="6E747A">
                      <a:alpha val="43000"/>
                    </a:srgbClr>
                  </a:outerShdw>
                </a:effectLst>
              </a:rPr>
              <a:t> </a:t>
            </a:r>
            <a:r>
              <a:rPr lang="fr-FR" sz="1800" dirty="0" err="1">
                <a:ln w="0"/>
                <a:solidFill>
                  <a:schemeClr val="accent1"/>
                </a:solidFill>
                <a:effectLst>
                  <a:outerShdw blurRad="38100" dist="25400" dir="5400000" algn="ctr" rotWithShape="0">
                    <a:srgbClr val="6E747A">
                      <a:alpha val="43000"/>
                    </a:srgbClr>
                  </a:outerShdw>
                </a:effectLst>
              </a:rPr>
              <a:t>Privacy</a:t>
            </a:r>
            <a:r>
              <a:rPr lang="fr-FR" sz="1800" dirty="0">
                <a:ln w="0"/>
                <a:solidFill>
                  <a:schemeClr val="accent1"/>
                </a:solidFill>
                <a:effectLst>
                  <a:outerShdw blurRad="38100" dist="25400" dir="5400000" algn="ctr" rotWithShape="0">
                    <a:srgbClr val="6E747A">
                      <a:alpha val="43000"/>
                    </a:srgbClr>
                  </a:outerShdw>
                </a:effectLst>
              </a:rPr>
              <a:t> in Spatial Crowdsourcing Applications</a:t>
            </a:r>
          </a:p>
        </p:txBody>
      </p:sp>
      <p:sp>
        <p:nvSpPr>
          <p:cNvPr id="8" name="Rectangle : coins arrondis 7">
            <a:extLst>
              <a:ext uri="{FF2B5EF4-FFF2-40B4-BE49-F238E27FC236}">
                <a16:creationId xmlns:a16="http://schemas.microsoft.com/office/drawing/2014/main" id="{B848861A-55A6-4AE1-A65C-2C3217D988CC}"/>
              </a:ext>
            </a:extLst>
          </p:cNvPr>
          <p:cNvSpPr/>
          <p:nvPr/>
        </p:nvSpPr>
        <p:spPr>
          <a:xfrm>
            <a:off x="7277622" y="1725461"/>
            <a:ext cx="1916482" cy="1067843"/>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751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1A0B-4B7A-A927-183D-5E6CD25160AE}"/>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7DB4492-F830-1D98-F852-036482669A14}"/>
              </a:ext>
            </a:extLst>
          </p:cNvPr>
          <p:cNvSpPr>
            <a:spLocks noGrp="1"/>
          </p:cNvSpPr>
          <p:nvPr>
            <p:ph type="body" idx="1"/>
          </p:nvPr>
        </p:nvSpPr>
        <p:spPr/>
        <p:txBody>
          <a:bodyPr/>
          <a:lstStyle/>
          <a:p>
            <a:r>
              <a:rPr lang="en-US" altLang="fr-FR" sz="3200" dirty="0">
                <a:latin typeface="Calibri" panose="020F0502020204030204" pitchFamily="34" charset="0"/>
                <a:ea typeface="Helvetica" panose="020B0604020202020204" pitchFamily="34" charset="0"/>
                <a:cs typeface="Calibri" panose="020F0502020204030204" pitchFamily="34" charset="0"/>
              </a:rPr>
              <a:t>𝜹-𝑹𝒊𝒔𝒌</a:t>
            </a:r>
            <a:r>
              <a:rPr lang="en-US" sz="3200" dirty="0">
                <a:latin typeface="Calibri" panose="020F0502020204030204" pitchFamily="34" charset="0"/>
                <a:cs typeface="Calibri" panose="020F0502020204030204" pitchFamily="34" charset="0"/>
              </a:rPr>
              <a:t> @ </a:t>
            </a:r>
            <a:r>
              <a:rPr lang="en-US" sz="3200" dirty="0">
                <a:solidFill>
                  <a:srgbClr val="FF0000"/>
                </a:solidFill>
              </a:rPr>
              <a:t>CaPMan</a:t>
            </a:r>
          </a:p>
          <a:p>
            <a:pPr lvl="1"/>
            <a:endParaRPr lang="fr-FR" dirty="0">
              <a:solidFill>
                <a:srgbClr val="FF0000"/>
              </a:solidFill>
            </a:endParaRPr>
          </a:p>
        </p:txBody>
      </p:sp>
      <p:sp>
        <p:nvSpPr>
          <p:cNvPr id="12" name="Titre 1">
            <a:extLst>
              <a:ext uri="{FF2B5EF4-FFF2-40B4-BE49-F238E27FC236}">
                <a16:creationId xmlns:a16="http://schemas.microsoft.com/office/drawing/2014/main" id="{1E8EDF27-40E9-BC3E-38F9-F263C0C8C41D}"/>
              </a:ext>
            </a:extLst>
          </p:cNvPr>
          <p:cNvSpPr>
            <a:spLocks noGrp="1"/>
          </p:cNvSpPr>
          <p:nvPr>
            <p:ph type="title"/>
          </p:nvPr>
        </p:nvSpPr>
        <p:spPr>
          <a:xfrm>
            <a:off x="324268" y="274638"/>
            <a:ext cx="9683512" cy="562074"/>
          </a:xfrm>
          <a:noFill/>
          <a:ln>
            <a:noFill/>
          </a:ln>
        </p:spPr>
        <p:txBody>
          <a:bodyPr spcFirstLastPara="1" wrap="square" lIns="45700" tIns="45700" rIns="45700" bIns="45700" anchor="ctr" anchorCtr="0">
            <a:normAutofit/>
          </a:bodyPr>
          <a:lstStyle/>
          <a:p>
            <a:pPr algn="l">
              <a:buSzPts val="2400"/>
            </a:pPr>
            <a:r>
              <a:rPr lang="en-US" sz="2400" b="1" dirty="0"/>
              <a:t>Our approach: User centric</a:t>
            </a:r>
            <a:endParaRPr lang="fr-FR" sz="2400" b="1" dirty="0"/>
          </a:p>
        </p:txBody>
      </p:sp>
      <p:pic>
        <p:nvPicPr>
          <p:cNvPr id="4" name="Image 3">
            <a:extLst>
              <a:ext uri="{FF2B5EF4-FFF2-40B4-BE49-F238E27FC236}">
                <a16:creationId xmlns:a16="http://schemas.microsoft.com/office/drawing/2014/main" id="{E95D2721-AC8B-31B9-1C54-4395A5AB3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78" y="2107160"/>
            <a:ext cx="7032225" cy="2543572"/>
          </a:xfrm>
          <a:prstGeom prst="rect">
            <a:avLst/>
          </a:prstGeom>
        </p:spPr>
      </p:pic>
      <p:pic>
        <p:nvPicPr>
          <p:cNvPr id="6" name="Image 5">
            <a:extLst>
              <a:ext uri="{FF2B5EF4-FFF2-40B4-BE49-F238E27FC236}">
                <a16:creationId xmlns:a16="http://schemas.microsoft.com/office/drawing/2014/main" id="{80DD9F48-1352-BF96-7BD5-A71BD9982768}"/>
              </a:ext>
            </a:extLst>
          </p:cNvPr>
          <p:cNvPicPr>
            <a:picLocks noChangeAspect="1"/>
          </p:cNvPicPr>
          <p:nvPr/>
        </p:nvPicPr>
        <p:blipFill rotWithShape="1">
          <a:blip r:embed="rId4">
            <a:extLst>
              <a:ext uri="{28A0092B-C50C-407E-A947-70E740481C1C}">
                <a14:useLocalDpi xmlns:a14="http://schemas.microsoft.com/office/drawing/2010/main" val="0"/>
              </a:ext>
            </a:extLst>
          </a:blip>
          <a:srcRect l="29646" t="16272" r="10082"/>
          <a:stretch/>
        </p:blipFill>
        <p:spPr>
          <a:xfrm>
            <a:off x="7904546" y="2513133"/>
            <a:ext cx="4038600" cy="2376864"/>
          </a:xfrm>
          <a:prstGeom prst="rect">
            <a:avLst/>
          </a:prstGeom>
        </p:spPr>
      </p:pic>
      <p:sp>
        <p:nvSpPr>
          <p:cNvPr id="7" name="Rectangle 6">
            <a:extLst>
              <a:ext uri="{FF2B5EF4-FFF2-40B4-BE49-F238E27FC236}">
                <a16:creationId xmlns:a16="http://schemas.microsoft.com/office/drawing/2014/main" id="{97BD3EB7-5283-4CF5-E2E8-C190A7F4A41D}"/>
              </a:ext>
            </a:extLst>
          </p:cNvPr>
          <p:cNvSpPr/>
          <p:nvPr/>
        </p:nvSpPr>
        <p:spPr>
          <a:xfrm>
            <a:off x="2740914" y="4650732"/>
            <a:ext cx="2792752" cy="307777"/>
          </a:xfrm>
          <a:prstGeom prst="rect">
            <a:avLst/>
          </a:prstGeom>
        </p:spPr>
        <p:txBody>
          <a:bodyPr wrap="none">
            <a:spAutoFit/>
          </a:bodyPr>
          <a:lstStyle/>
          <a:p>
            <a:r>
              <a:rPr lang="en-US" dirty="0"/>
              <a:t>Privacy risk quantification model</a:t>
            </a:r>
            <a:endParaRPr lang="fr-FR" dirty="0"/>
          </a:p>
        </p:txBody>
      </p:sp>
      <p:sp>
        <p:nvSpPr>
          <p:cNvPr id="8" name="Rectangle : coins arrondis 7">
            <a:extLst>
              <a:ext uri="{FF2B5EF4-FFF2-40B4-BE49-F238E27FC236}">
                <a16:creationId xmlns:a16="http://schemas.microsoft.com/office/drawing/2014/main" id="{1E7AF98B-2850-5179-7EB6-04043CA2EC14}"/>
              </a:ext>
            </a:extLst>
          </p:cNvPr>
          <p:cNvSpPr/>
          <p:nvPr/>
        </p:nvSpPr>
        <p:spPr>
          <a:xfrm>
            <a:off x="87682" y="5514826"/>
            <a:ext cx="11987408" cy="476726"/>
          </a:xfrm>
          <a:prstGeom prst="round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1100" dirty="0">
                <a:ln w="0"/>
                <a:solidFill>
                  <a:schemeClr val="bg1"/>
                </a:solidFill>
                <a:effectLst>
                  <a:outerShdw blurRad="38100" dist="19050" dir="2700000" algn="tl" rotWithShape="0">
                    <a:schemeClr val="dk1">
                      <a:alpha val="40000"/>
                    </a:schemeClr>
                  </a:outerShdw>
                </a:effectLst>
              </a:rPr>
              <a:t>Karam Bou Chaaya, Richard Chbeir, et al., </a:t>
            </a:r>
            <a:r>
              <a:rPr lang="el-GR" sz="1100" dirty="0">
                <a:ln w="0"/>
                <a:solidFill>
                  <a:schemeClr val="bg1"/>
                </a:solidFill>
                <a:effectLst>
                  <a:outerShdw blurRad="38100" dist="19050" dir="2700000" algn="tl" rotWithShape="0">
                    <a:schemeClr val="dk1">
                      <a:alpha val="40000"/>
                    </a:schemeClr>
                  </a:outerShdw>
                </a:effectLst>
              </a:rPr>
              <a:t>δ-</a:t>
            </a:r>
            <a:r>
              <a:rPr lang="en-US" sz="1100" dirty="0">
                <a:ln w="0"/>
                <a:solidFill>
                  <a:schemeClr val="bg1"/>
                </a:solidFill>
                <a:effectLst>
                  <a:outerShdw blurRad="38100" dist="19050" dir="2700000" algn="tl" rotWithShape="0">
                    <a:schemeClr val="dk1">
                      <a:alpha val="40000"/>
                    </a:schemeClr>
                  </a:outerShdw>
                </a:effectLst>
              </a:rPr>
              <a:t>Risk: Towards context-aware multi-objective privacy management in connected environments, ACM Transactions on Internet Technology (2020) https://</a:t>
            </a:r>
            <a:r>
              <a:rPr lang="en-US" sz="1100" dirty="0" err="1">
                <a:ln w="0"/>
                <a:solidFill>
                  <a:schemeClr val="bg1"/>
                </a:solidFill>
                <a:effectLst>
                  <a:outerShdw blurRad="38100" dist="19050" dir="2700000" algn="tl" rotWithShape="0">
                    <a:schemeClr val="dk1">
                      <a:alpha val="40000"/>
                    </a:schemeClr>
                  </a:outerShdw>
                </a:effectLst>
              </a:rPr>
              <a:t>doi.org</a:t>
            </a:r>
            <a:r>
              <a:rPr lang="en-US" sz="1100" dirty="0">
                <a:ln w="0"/>
                <a:solidFill>
                  <a:schemeClr val="bg1"/>
                </a:solidFill>
                <a:effectLst>
                  <a:outerShdw blurRad="38100" dist="19050" dir="2700000" algn="tl" rotWithShape="0">
                    <a:schemeClr val="dk1">
                      <a:alpha val="40000"/>
                    </a:schemeClr>
                  </a:outerShdw>
                </a:effectLst>
              </a:rPr>
              <a:t>/10.1145/3418499 </a:t>
            </a:r>
          </a:p>
        </p:txBody>
      </p:sp>
      <p:sp>
        <p:nvSpPr>
          <p:cNvPr id="9" name="Espace réservé du numéro de diapositive 3">
            <a:extLst>
              <a:ext uri="{FF2B5EF4-FFF2-40B4-BE49-F238E27FC236}">
                <a16:creationId xmlns:a16="http://schemas.microsoft.com/office/drawing/2014/main" id="{D85DF8B0-C4DA-4F07-E622-7C0D0A9330E4}"/>
              </a:ext>
            </a:extLst>
          </p:cNvPr>
          <p:cNvSpPr>
            <a:spLocks noGrp="1"/>
          </p:cNvSpPr>
          <p:nvPr>
            <p:ph type="sldNum" idx="12"/>
          </p:nvPr>
        </p:nvSpPr>
        <p:spPr>
          <a:xfrm>
            <a:off x="11551989" y="6411595"/>
            <a:ext cx="380182" cy="246181"/>
          </a:xfrm>
        </p:spPr>
        <p:txBody>
          <a:bodyPr/>
          <a:lstStyle/>
          <a:p>
            <a:fld id="{C2260B4B-EE64-BD45-A8DA-C24CDAD50338}" type="slidenum">
              <a:rPr lang="en-US" smtClean="0"/>
              <a:pPr/>
              <a:t>79</a:t>
            </a:fld>
            <a:endParaRPr lang="en-US" dirty="0"/>
          </a:p>
        </p:txBody>
      </p:sp>
    </p:spTree>
    <p:extLst>
      <p:ext uri="{BB962C8B-B14F-4D97-AF65-F5344CB8AC3E}">
        <p14:creationId xmlns:p14="http://schemas.microsoft.com/office/powerpoint/2010/main" val="32840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1" name="Google Shape;251;p22"/>
          <p:cNvSpPr txBox="1">
            <a:spLocks noGrp="1"/>
          </p:cNvSpPr>
          <p:nvPr>
            <p:ph type="title"/>
          </p:nvPr>
        </p:nvSpPr>
        <p:spPr>
          <a:prstGeom prst="rect">
            <a:avLst/>
          </a:prstGeom>
          <a:noFill/>
          <a:ln>
            <a:noFill/>
          </a:ln>
        </p:spPr>
        <p:txBody>
          <a:bodyPr spcFirstLastPara="1" wrap="square" lIns="45700" tIns="45700" rIns="45700" bIns="45700" anchor="ctr" anchorCtr="0">
            <a:normAutofit/>
          </a:bodyPr>
          <a:lstStyle/>
          <a:p>
            <a:pPr marL="0" marR="0" lvl="0" indent="0" algn="l" rtl="0">
              <a:lnSpc>
                <a:spcPct val="75000"/>
              </a:lnSpc>
              <a:spcBef>
                <a:spcPts val="0"/>
              </a:spcBef>
              <a:spcAft>
                <a:spcPts val="0"/>
              </a:spcAft>
              <a:buClr>
                <a:srgbClr val="000000"/>
              </a:buClr>
              <a:buSzPts val="2400"/>
              <a:buFont typeface="Calibri"/>
              <a:buNone/>
            </a:pPr>
            <a:r>
              <a:rPr lang="en-US" sz="2400" b="1"/>
              <a:t>Spatial Crowdsourcing Architecture</a:t>
            </a:r>
            <a:endParaRPr/>
          </a:p>
        </p:txBody>
      </p:sp>
      <p:sp>
        <p:nvSpPr>
          <p:cNvPr id="250" name="Google Shape;250;p22"/>
          <p:cNvSpPr txBox="1">
            <a:spLocks noGrp="1"/>
          </p:cNvSpPr>
          <p:nvPr>
            <p:ph type="sldNum" idx="12"/>
          </p:nvPr>
        </p:nvSpPr>
        <p:spPr>
          <a:prstGeom prst="rect">
            <a:avLst/>
          </a:prstGeom>
          <a:noFill/>
          <a:ln>
            <a:noFill/>
          </a:ln>
        </p:spPr>
        <p:txBody>
          <a:bodyPr spcFirstLastPara="1" wrap="square" lIns="45700" tIns="45700" rIns="45700" bIns="45700" anchor="ctr" anchorCtr="0">
            <a:spAutoFit/>
          </a:bodyPr>
          <a:lstStyle/>
          <a:p>
            <a:pPr marL="0" lvl="0" indent="0" algn="r" rtl="0">
              <a:spcBef>
                <a:spcPts val="0"/>
              </a:spcBef>
              <a:spcAft>
                <a:spcPts val="0"/>
              </a:spcAft>
              <a:buClr>
                <a:srgbClr val="898989"/>
              </a:buClr>
              <a:buSzPts val="900"/>
              <a:buFont typeface="Calibri"/>
              <a:buNone/>
            </a:pPr>
            <a:fld id="{00000000-1234-1234-1234-123412341234}" type="slidenum">
              <a:rPr lang="en-US"/>
              <a:t>8</a:t>
            </a:fld>
            <a:endParaRPr/>
          </a:p>
        </p:txBody>
      </p:sp>
      <p:sp>
        <p:nvSpPr>
          <p:cNvPr id="266" name="Google Shape;266;p22"/>
          <p:cNvSpPr txBox="1"/>
          <p:nvPr/>
        </p:nvSpPr>
        <p:spPr>
          <a:xfrm>
            <a:off x="3421223" y="1325265"/>
            <a:ext cx="14091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800" b="1" err="1">
                <a:solidFill>
                  <a:schemeClr val="dk1"/>
                </a:solidFill>
                <a:latin typeface="Calibri"/>
                <a:ea typeface="Calibri"/>
                <a:cs typeface="Calibri"/>
                <a:sym typeface="Calibri"/>
              </a:rPr>
              <a:t>SC_Query</a:t>
            </a:r>
            <a:r>
              <a:rPr lang="en-US" sz="800" b="1">
                <a:solidFill>
                  <a:schemeClr val="dk1"/>
                </a:solidFill>
                <a:latin typeface="Calibri"/>
                <a:ea typeface="Calibri"/>
                <a:cs typeface="Calibri"/>
                <a:sym typeface="Calibri"/>
              </a:rPr>
              <a:t>&lt;li, </a:t>
            </a:r>
            <a:r>
              <a:rPr lang="en-US" sz="800" b="1" err="1">
                <a:solidFill>
                  <a:schemeClr val="dk1"/>
                </a:solidFill>
                <a:latin typeface="Calibri"/>
                <a:ea typeface="Calibri"/>
                <a:cs typeface="Calibri"/>
                <a:sym typeface="Calibri"/>
              </a:rPr>
              <a:t>ti</a:t>
            </a:r>
            <a:r>
              <a:rPr lang="en-US" sz="800" b="1">
                <a:solidFill>
                  <a:schemeClr val="dk1"/>
                </a:solidFill>
                <a:latin typeface="Calibri"/>
                <a:ea typeface="Calibri"/>
                <a:cs typeface="Calibri"/>
                <a:sym typeface="Calibri"/>
              </a:rPr>
              <a:t>, …&gt;</a:t>
            </a:r>
            <a:endParaRPr sz="800">
              <a:latin typeface="Calibri"/>
              <a:ea typeface="Calibri"/>
              <a:cs typeface="Calibri"/>
              <a:sym typeface="Calibri"/>
            </a:endParaRPr>
          </a:p>
        </p:txBody>
      </p:sp>
      <p:sp>
        <p:nvSpPr>
          <p:cNvPr id="267" name="Google Shape;267;p22"/>
          <p:cNvSpPr txBox="1"/>
          <p:nvPr/>
        </p:nvSpPr>
        <p:spPr>
          <a:xfrm>
            <a:off x="3421223" y="2001948"/>
            <a:ext cx="14091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800" b="1">
                <a:solidFill>
                  <a:schemeClr val="dk1"/>
                </a:solidFill>
                <a:latin typeface="Calibri"/>
                <a:ea typeface="Calibri"/>
                <a:cs typeface="Calibri"/>
                <a:sym typeface="Calibri"/>
              </a:rPr>
              <a:t>SC_Response&lt;ti, li, ri, …&gt;</a:t>
            </a:r>
            <a:endParaRPr sz="800" b="1">
              <a:latin typeface="Calibri"/>
              <a:ea typeface="Calibri"/>
              <a:cs typeface="Calibri"/>
              <a:sym typeface="Calibri"/>
            </a:endParaRPr>
          </a:p>
        </p:txBody>
      </p:sp>
      <p:sp>
        <p:nvSpPr>
          <p:cNvPr id="268" name="Google Shape;268;p22"/>
          <p:cNvSpPr txBox="1"/>
          <p:nvPr/>
        </p:nvSpPr>
        <p:spPr>
          <a:xfrm>
            <a:off x="7136856" y="1889609"/>
            <a:ext cx="14091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800" b="1" err="1">
                <a:solidFill>
                  <a:schemeClr val="dk1"/>
                </a:solidFill>
                <a:latin typeface="Calibri"/>
                <a:ea typeface="Calibri"/>
                <a:cs typeface="Calibri"/>
                <a:sym typeface="Calibri"/>
              </a:rPr>
              <a:t>SC_Response</a:t>
            </a:r>
            <a:r>
              <a:rPr lang="en-US" sz="800" b="1">
                <a:solidFill>
                  <a:schemeClr val="dk1"/>
                </a:solidFill>
                <a:latin typeface="Calibri"/>
                <a:ea typeface="Calibri"/>
                <a:cs typeface="Calibri"/>
                <a:sym typeface="Calibri"/>
              </a:rPr>
              <a:t>&lt;</a:t>
            </a:r>
            <a:r>
              <a:rPr lang="en-US" sz="800" b="1" err="1">
                <a:solidFill>
                  <a:schemeClr val="dk1"/>
                </a:solidFill>
                <a:latin typeface="Calibri"/>
                <a:ea typeface="Calibri"/>
                <a:cs typeface="Calibri"/>
                <a:sym typeface="Calibri"/>
              </a:rPr>
              <a:t>ti</a:t>
            </a:r>
            <a:r>
              <a:rPr lang="en-US" sz="800" b="1">
                <a:solidFill>
                  <a:schemeClr val="dk1"/>
                </a:solidFill>
                <a:latin typeface="Calibri"/>
                <a:ea typeface="Calibri"/>
                <a:cs typeface="Calibri"/>
                <a:sym typeface="Calibri"/>
              </a:rPr>
              <a:t>, li, </a:t>
            </a:r>
            <a:r>
              <a:rPr lang="en-US" sz="800" b="1" err="1">
                <a:solidFill>
                  <a:schemeClr val="dk1"/>
                </a:solidFill>
                <a:latin typeface="Calibri"/>
                <a:ea typeface="Calibri"/>
                <a:cs typeface="Calibri"/>
                <a:sym typeface="Calibri"/>
              </a:rPr>
              <a:t>ri</a:t>
            </a:r>
            <a:r>
              <a:rPr lang="en-US" sz="800" b="1">
                <a:solidFill>
                  <a:schemeClr val="dk1"/>
                </a:solidFill>
                <a:latin typeface="Calibri"/>
                <a:ea typeface="Calibri"/>
                <a:cs typeface="Calibri"/>
                <a:sym typeface="Calibri"/>
              </a:rPr>
              <a:t>, …&gt;</a:t>
            </a:r>
            <a:endParaRPr sz="800" b="1">
              <a:latin typeface="Calibri"/>
              <a:ea typeface="Calibri"/>
              <a:cs typeface="Calibri"/>
              <a:sym typeface="Calibri"/>
            </a:endParaRPr>
          </a:p>
        </p:txBody>
      </p:sp>
      <p:sp>
        <p:nvSpPr>
          <p:cNvPr id="269" name="Google Shape;269;p22"/>
          <p:cNvSpPr txBox="1"/>
          <p:nvPr/>
        </p:nvSpPr>
        <p:spPr>
          <a:xfrm>
            <a:off x="7059811" y="1318312"/>
            <a:ext cx="1409100" cy="307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sz="800" b="1" err="1">
                <a:solidFill>
                  <a:schemeClr val="dk1"/>
                </a:solidFill>
                <a:latin typeface="Calibri"/>
                <a:ea typeface="Calibri"/>
                <a:cs typeface="Calibri"/>
                <a:sym typeface="Calibri"/>
              </a:rPr>
              <a:t>SC_Task</a:t>
            </a:r>
            <a:r>
              <a:rPr lang="en-US" sz="800" b="1">
                <a:solidFill>
                  <a:schemeClr val="dk1"/>
                </a:solidFill>
                <a:latin typeface="Calibri"/>
                <a:ea typeface="Calibri"/>
                <a:cs typeface="Calibri"/>
                <a:sym typeface="Calibri"/>
              </a:rPr>
              <a:t>&lt;</a:t>
            </a:r>
            <a:r>
              <a:rPr lang="en-US" sz="800" b="1" err="1">
                <a:solidFill>
                  <a:schemeClr val="dk1"/>
                </a:solidFill>
                <a:latin typeface="Calibri"/>
                <a:ea typeface="Calibri"/>
                <a:cs typeface="Calibri"/>
                <a:sym typeface="Calibri"/>
              </a:rPr>
              <a:t>ti</a:t>
            </a:r>
            <a:r>
              <a:rPr lang="en-US" sz="800" b="1">
                <a:solidFill>
                  <a:schemeClr val="dk1"/>
                </a:solidFill>
                <a:latin typeface="Calibri"/>
                <a:ea typeface="Calibri"/>
                <a:cs typeface="Calibri"/>
                <a:sym typeface="Calibri"/>
              </a:rPr>
              <a:t>, li, …&gt;</a:t>
            </a:r>
            <a:endParaRPr sz="800" b="1">
              <a:latin typeface="Calibri"/>
              <a:ea typeface="Calibri"/>
              <a:cs typeface="Calibri"/>
              <a:sym typeface="Calibri"/>
            </a:endParaRPr>
          </a:p>
        </p:txBody>
      </p:sp>
      <p:sp>
        <p:nvSpPr>
          <p:cNvPr id="270" name="Google Shape;270;p22"/>
          <p:cNvSpPr txBox="1"/>
          <p:nvPr/>
        </p:nvSpPr>
        <p:spPr>
          <a:xfrm>
            <a:off x="-9" y="5864636"/>
            <a:ext cx="7338808" cy="26157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100" i="0" u="none" strike="noStrike" cap="none">
                <a:solidFill>
                  <a:srgbClr val="000000"/>
                </a:solidFill>
                <a:latin typeface="Calibri"/>
                <a:ea typeface="Calibri"/>
                <a:cs typeface="Calibri"/>
                <a:sym typeface="Calibri"/>
              </a:rPr>
              <a:t>[3] Tell-</a:t>
            </a:r>
            <a:r>
              <a:rPr lang="en-US" sz="1100" i="0" u="none" strike="noStrike" cap="none" err="1">
                <a:solidFill>
                  <a:srgbClr val="000000"/>
                </a:solidFill>
                <a:latin typeface="Calibri"/>
                <a:ea typeface="Calibri"/>
                <a:cs typeface="Calibri"/>
                <a:sym typeface="Calibri"/>
              </a:rPr>
              <a:t>alltelephone</a:t>
            </a:r>
            <a:r>
              <a:rPr lang="en-US" sz="1100" i="0" u="none" strike="noStrike" cap="none">
                <a:solidFill>
                  <a:srgbClr val="000000"/>
                </a:solidFill>
                <a:latin typeface="Calibri"/>
                <a:ea typeface="Calibri"/>
                <a:cs typeface="Calibri"/>
                <a:sym typeface="Calibri"/>
              </a:rPr>
              <a:t>. </a:t>
            </a:r>
            <a:r>
              <a:rPr lang="en-US" sz="1100" i="0" u="none" strike="noStrike" cap="none" err="1">
                <a:solidFill>
                  <a:srgbClr val="000000"/>
                </a:solidFill>
                <a:latin typeface="Calibri"/>
                <a:ea typeface="Calibri"/>
                <a:cs typeface="Calibri"/>
                <a:sym typeface="Calibri"/>
              </a:rPr>
              <a:t>Zeitonline</a:t>
            </a:r>
            <a:r>
              <a:rPr lang="en-US" sz="1100" i="0" u="none" strike="noStrike" cap="none">
                <a:solidFill>
                  <a:srgbClr val="000000"/>
                </a:solidFill>
                <a:latin typeface="Calibri"/>
                <a:ea typeface="Calibri"/>
                <a:cs typeface="Calibri"/>
                <a:sym typeface="Calibri"/>
              </a:rPr>
              <a:t> 2009. https://</a:t>
            </a:r>
            <a:r>
              <a:rPr lang="en-US" sz="1100" i="0" u="none" strike="noStrike" cap="none" err="1">
                <a:solidFill>
                  <a:srgbClr val="000000"/>
                </a:solidFill>
                <a:latin typeface="Calibri"/>
                <a:ea typeface="Calibri"/>
                <a:cs typeface="Calibri"/>
                <a:sym typeface="Calibri"/>
              </a:rPr>
              <a:t>doi.org</a:t>
            </a:r>
            <a:r>
              <a:rPr lang="en-US" sz="1100" i="0" u="none" strike="noStrike" cap="none">
                <a:solidFill>
                  <a:srgbClr val="000000"/>
                </a:solidFill>
                <a:latin typeface="Calibri"/>
                <a:ea typeface="Calibri"/>
                <a:cs typeface="Calibri"/>
                <a:sym typeface="Calibri"/>
              </a:rPr>
              <a:t>/http://</a:t>
            </a:r>
            <a:r>
              <a:rPr lang="en-US" sz="1100" i="0" u="none" strike="noStrike" cap="none" err="1">
                <a:solidFill>
                  <a:srgbClr val="000000"/>
                </a:solidFill>
                <a:latin typeface="Calibri"/>
                <a:ea typeface="Calibri"/>
                <a:cs typeface="Calibri"/>
                <a:sym typeface="Calibri"/>
              </a:rPr>
              <a:t>www.zeit.de</a:t>
            </a:r>
            <a:r>
              <a:rPr lang="en-US" sz="1100" i="0" u="none" strike="noStrike" cap="none">
                <a:solidFill>
                  <a:srgbClr val="000000"/>
                </a:solidFill>
                <a:latin typeface="Calibri"/>
                <a:ea typeface="Calibri"/>
                <a:cs typeface="Calibri"/>
                <a:sym typeface="Calibri"/>
              </a:rPr>
              <a:t>/</a:t>
            </a:r>
            <a:r>
              <a:rPr lang="en-US" sz="1100" i="0" u="none" strike="noStrike" cap="none" err="1">
                <a:solidFill>
                  <a:srgbClr val="000000"/>
                </a:solidFill>
                <a:latin typeface="Calibri"/>
                <a:ea typeface="Calibri"/>
                <a:cs typeface="Calibri"/>
                <a:sym typeface="Calibri"/>
              </a:rPr>
              <a:t>datenschutz</a:t>
            </a:r>
            <a:r>
              <a:rPr lang="en-US" sz="1100" i="0" u="none" strike="noStrike" cap="none">
                <a:solidFill>
                  <a:srgbClr val="000000"/>
                </a:solidFill>
                <a:latin typeface="Calibri"/>
                <a:ea typeface="Calibri"/>
                <a:cs typeface="Calibri"/>
                <a:sym typeface="Calibri"/>
              </a:rPr>
              <a:t>/</a:t>
            </a:r>
            <a:r>
              <a:rPr lang="en-US" sz="1100" i="0" u="none" strike="noStrike" cap="none" err="1">
                <a:solidFill>
                  <a:srgbClr val="000000"/>
                </a:solidFill>
                <a:latin typeface="Calibri"/>
                <a:ea typeface="Calibri"/>
                <a:cs typeface="Calibri"/>
                <a:sym typeface="Calibri"/>
              </a:rPr>
              <a:t>malte</a:t>
            </a:r>
            <a:r>
              <a:rPr lang="en-US" sz="1100" i="0" u="none" strike="noStrike" cap="none">
                <a:solidFill>
                  <a:srgbClr val="000000"/>
                </a:solidFill>
                <a:latin typeface="Calibri"/>
                <a:ea typeface="Calibri"/>
                <a:cs typeface="Calibri"/>
                <a:sym typeface="Calibri"/>
              </a:rPr>
              <a:t>-spitz-</a:t>
            </a:r>
            <a:r>
              <a:rPr lang="en-US" sz="1100" i="0" u="none" strike="noStrike" cap="none" err="1">
                <a:solidFill>
                  <a:srgbClr val="000000"/>
                </a:solidFill>
                <a:latin typeface="Calibri"/>
                <a:ea typeface="Calibri"/>
                <a:cs typeface="Calibri"/>
                <a:sym typeface="Calibri"/>
              </a:rPr>
              <a:t>dataretention</a:t>
            </a:r>
            <a:r>
              <a:rPr lang="en-US" sz="1100" i="0" u="none" strike="noStrike" cap="none">
                <a:solidFill>
                  <a:srgbClr val="000000"/>
                </a:solidFill>
                <a:latin typeface="Calibri"/>
                <a:ea typeface="Calibri"/>
                <a:cs typeface="Calibri"/>
                <a:sym typeface="Calibri"/>
              </a:rPr>
              <a:t>/</a:t>
            </a:r>
            <a:endParaRPr sz="1100">
              <a:latin typeface="Calibri"/>
              <a:ea typeface="Calibri"/>
              <a:cs typeface="Calibri"/>
              <a:sym typeface="Calibri"/>
            </a:endParaRPr>
          </a:p>
        </p:txBody>
      </p:sp>
      <p:sp>
        <p:nvSpPr>
          <p:cNvPr id="271" name="Google Shape;271;p22"/>
          <p:cNvSpPr txBox="1"/>
          <p:nvPr/>
        </p:nvSpPr>
        <p:spPr>
          <a:xfrm>
            <a:off x="4653887" y="2722032"/>
            <a:ext cx="2878807"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solidFill>
                  <a:schemeClr val="dk1"/>
                </a:solidFill>
                <a:latin typeface="Calibri"/>
                <a:ea typeface="Calibri"/>
                <a:cs typeface="Calibri"/>
                <a:sym typeface="Calibri"/>
              </a:rPr>
              <a:t>Central Platform</a:t>
            </a:r>
            <a:r>
              <a:rPr lang="en-US" sz="1800">
                <a:solidFill>
                  <a:schemeClr val="dk1"/>
                </a:solidFill>
                <a:latin typeface="Calibri"/>
                <a:ea typeface="Calibri"/>
                <a:cs typeface="Calibri"/>
                <a:sym typeface="Calibri"/>
              </a:rPr>
              <a:t>: Coordinates interactions, distributes tasks, and manages user activity</a:t>
            </a:r>
          </a:p>
        </p:txBody>
      </p:sp>
      <p:pic>
        <p:nvPicPr>
          <p:cNvPr id="5" name="Google Shape;256;p22" title="206853.png">
            <a:extLst>
              <a:ext uri="{FF2B5EF4-FFF2-40B4-BE49-F238E27FC236}">
                <a16:creationId xmlns:a16="http://schemas.microsoft.com/office/drawing/2014/main" id="{05D06B5D-BED1-1C07-6C98-D512F45A7F7B}"/>
              </a:ext>
            </a:extLst>
          </p:cNvPr>
          <p:cNvPicPr preferRelativeResize="0"/>
          <p:nvPr/>
        </p:nvPicPr>
        <p:blipFill>
          <a:blip r:embed="rId3">
            <a:alphaModFix/>
          </a:blip>
          <a:stretch>
            <a:fillRect/>
          </a:stretch>
        </p:blipFill>
        <p:spPr>
          <a:xfrm>
            <a:off x="9143391" y="1332423"/>
            <a:ext cx="1218450" cy="1218450"/>
          </a:xfrm>
          <a:prstGeom prst="rect">
            <a:avLst/>
          </a:prstGeom>
          <a:noFill/>
          <a:ln>
            <a:noFill/>
          </a:ln>
        </p:spPr>
      </p:pic>
      <p:pic>
        <p:nvPicPr>
          <p:cNvPr id="6" name="Google Shape;257;p22" title="219969.png">
            <a:extLst>
              <a:ext uri="{FF2B5EF4-FFF2-40B4-BE49-F238E27FC236}">
                <a16:creationId xmlns:a16="http://schemas.microsoft.com/office/drawing/2014/main" id="{31F58962-D843-FCC5-8D66-E36C175A9AFB}"/>
              </a:ext>
            </a:extLst>
          </p:cNvPr>
          <p:cNvPicPr preferRelativeResize="0"/>
          <p:nvPr/>
        </p:nvPicPr>
        <p:blipFill>
          <a:blip r:embed="rId4">
            <a:alphaModFix/>
          </a:blip>
          <a:stretch>
            <a:fillRect/>
          </a:stretch>
        </p:blipFill>
        <p:spPr>
          <a:xfrm>
            <a:off x="1830172" y="1332436"/>
            <a:ext cx="1218437" cy="1218437"/>
          </a:xfrm>
          <a:prstGeom prst="rect">
            <a:avLst/>
          </a:prstGeom>
          <a:noFill/>
          <a:ln>
            <a:noFill/>
          </a:ln>
        </p:spPr>
      </p:pic>
      <p:pic>
        <p:nvPicPr>
          <p:cNvPr id="7" name="Google Shape;258;p22" title="9990667.png">
            <a:extLst>
              <a:ext uri="{FF2B5EF4-FFF2-40B4-BE49-F238E27FC236}">
                <a16:creationId xmlns:a16="http://schemas.microsoft.com/office/drawing/2014/main" id="{FBE30C28-4703-192D-DE78-FF788A1B6AC5}"/>
              </a:ext>
            </a:extLst>
          </p:cNvPr>
          <p:cNvPicPr preferRelativeResize="0"/>
          <p:nvPr/>
        </p:nvPicPr>
        <p:blipFill>
          <a:blip r:embed="rId5">
            <a:alphaModFix/>
          </a:blip>
          <a:stretch>
            <a:fillRect/>
          </a:stretch>
        </p:blipFill>
        <p:spPr>
          <a:xfrm>
            <a:off x="5486775" y="1412066"/>
            <a:ext cx="1218450" cy="1218450"/>
          </a:xfrm>
          <a:prstGeom prst="rect">
            <a:avLst/>
          </a:prstGeom>
          <a:noFill/>
          <a:ln>
            <a:noFill/>
          </a:ln>
        </p:spPr>
      </p:pic>
      <p:cxnSp>
        <p:nvCxnSpPr>
          <p:cNvPr id="8" name="Google Shape;259;p22">
            <a:extLst>
              <a:ext uri="{FF2B5EF4-FFF2-40B4-BE49-F238E27FC236}">
                <a16:creationId xmlns:a16="http://schemas.microsoft.com/office/drawing/2014/main" id="{568D7EDF-B793-4CCD-A561-E98DFEF8BD11}"/>
              </a:ext>
            </a:extLst>
          </p:cNvPr>
          <p:cNvCxnSpPr/>
          <p:nvPr/>
        </p:nvCxnSpPr>
        <p:spPr>
          <a:xfrm>
            <a:off x="3195602" y="1837533"/>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9" name="Google Shape;262;p22">
            <a:extLst>
              <a:ext uri="{FF2B5EF4-FFF2-40B4-BE49-F238E27FC236}">
                <a16:creationId xmlns:a16="http://schemas.microsoft.com/office/drawing/2014/main" id="{C05CEA23-C9AC-1EC7-131D-5BC91CBC5F84}"/>
              </a:ext>
            </a:extLst>
          </p:cNvPr>
          <p:cNvCxnSpPr/>
          <p:nvPr/>
        </p:nvCxnSpPr>
        <p:spPr>
          <a:xfrm rot="10800000">
            <a:off x="3144877" y="2086658"/>
            <a:ext cx="2291100" cy="0"/>
          </a:xfrm>
          <a:prstGeom prst="straightConnector1">
            <a:avLst/>
          </a:prstGeom>
          <a:noFill/>
          <a:ln w="19050" cap="flat" cmpd="sng">
            <a:solidFill>
              <a:schemeClr val="dk1"/>
            </a:solidFill>
            <a:prstDash val="dash"/>
            <a:round/>
            <a:headEnd type="none" w="med" len="med"/>
            <a:tailEnd type="triangle" w="med" len="med"/>
          </a:ln>
        </p:spPr>
      </p:cxnSp>
      <p:sp>
        <p:nvSpPr>
          <p:cNvPr id="10" name="ZoneTexte 9">
            <a:extLst>
              <a:ext uri="{FF2B5EF4-FFF2-40B4-BE49-F238E27FC236}">
                <a16:creationId xmlns:a16="http://schemas.microsoft.com/office/drawing/2014/main" id="{7F9098CB-F06A-3AC1-92E0-1CC623AAF30B}"/>
              </a:ext>
            </a:extLst>
          </p:cNvPr>
          <p:cNvSpPr txBox="1"/>
          <p:nvPr/>
        </p:nvSpPr>
        <p:spPr>
          <a:xfrm>
            <a:off x="5362192" y="1133658"/>
            <a:ext cx="1409100" cy="338554"/>
          </a:xfrm>
          <a:prstGeom prst="rect">
            <a:avLst/>
          </a:prstGeom>
          <a:noFill/>
        </p:spPr>
        <p:txBody>
          <a:bodyPr wrap="square">
            <a:spAutoFit/>
          </a:bodyPr>
          <a:lstStyle/>
          <a:p>
            <a:pPr algn="ctr"/>
            <a:r>
              <a:rPr lang="en-US" sz="1600" b="1">
                <a:solidFill>
                  <a:schemeClr val="dk1"/>
                </a:solidFill>
              </a:rPr>
              <a:t>Application</a:t>
            </a:r>
            <a:endParaRPr lang="fr-FR" b="1"/>
          </a:p>
        </p:txBody>
      </p:sp>
      <p:cxnSp>
        <p:nvCxnSpPr>
          <p:cNvPr id="11" name="Google Shape;259;p22">
            <a:extLst>
              <a:ext uri="{FF2B5EF4-FFF2-40B4-BE49-F238E27FC236}">
                <a16:creationId xmlns:a16="http://schemas.microsoft.com/office/drawing/2014/main" id="{10A36210-41BD-23E5-3551-135AB6767727}"/>
              </a:ext>
            </a:extLst>
          </p:cNvPr>
          <p:cNvCxnSpPr/>
          <p:nvPr/>
        </p:nvCxnSpPr>
        <p:spPr>
          <a:xfrm>
            <a:off x="6755950" y="1794384"/>
            <a:ext cx="2291100" cy="0"/>
          </a:xfrm>
          <a:prstGeom prst="straightConnector1">
            <a:avLst/>
          </a:prstGeom>
          <a:noFill/>
          <a:ln w="19050" cap="flat" cmpd="sng">
            <a:solidFill>
              <a:schemeClr val="dk1"/>
            </a:solidFill>
            <a:prstDash val="dash"/>
            <a:round/>
            <a:headEnd type="none" w="med" len="med"/>
            <a:tailEnd type="triangle" w="med" len="med"/>
          </a:ln>
        </p:spPr>
      </p:cxnSp>
      <p:cxnSp>
        <p:nvCxnSpPr>
          <p:cNvPr id="12" name="Google Shape;262;p22">
            <a:extLst>
              <a:ext uri="{FF2B5EF4-FFF2-40B4-BE49-F238E27FC236}">
                <a16:creationId xmlns:a16="http://schemas.microsoft.com/office/drawing/2014/main" id="{D9B64DDC-FE52-1941-68F2-8EC99A81DDB9}"/>
              </a:ext>
            </a:extLst>
          </p:cNvPr>
          <p:cNvCxnSpPr/>
          <p:nvPr/>
        </p:nvCxnSpPr>
        <p:spPr>
          <a:xfrm rot="10800000">
            <a:off x="6705225" y="2043509"/>
            <a:ext cx="2291100" cy="0"/>
          </a:xfrm>
          <a:prstGeom prst="straightConnector1">
            <a:avLst/>
          </a:prstGeom>
          <a:noFill/>
          <a:ln w="19050" cap="flat" cmpd="sng">
            <a:solidFill>
              <a:schemeClr val="dk1"/>
            </a:solidFill>
            <a:prstDash val="dash"/>
            <a:round/>
            <a:headEnd type="none" w="med" len="med"/>
            <a:tailEnd type="triangle" w="med" len="med"/>
          </a:ln>
        </p:spPr>
      </p:cxnSp>
      <p:sp>
        <p:nvSpPr>
          <p:cNvPr id="13" name="Google Shape;263;p22">
            <a:extLst>
              <a:ext uri="{FF2B5EF4-FFF2-40B4-BE49-F238E27FC236}">
                <a16:creationId xmlns:a16="http://schemas.microsoft.com/office/drawing/2014/main" id="{6C96168A-F767-55BB-20E6-E988EFF413B4}"/>
              </a:ext>
            </a:extLst>
          </p:cNvPr>
          <p:cNvSpPr txBox="1"/>
          <p:nvPr/>
        </p:nvSpPr>
        <p:spPr>
          <a:xfrm>
            <a:off x="1899451" y="2358819"/>
            <a:ext cx="1149157"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chemeClr val="accent6"/>
                </a:solidFill>
                <a:latin typeface="Calibri"/>
                <a:ea typeface="Calibri"/>
                <a:cs typeface="Calibri"/>
                <a:sym typeface="Calibri"/>
              </a:rPr>
              <a:t>Requester </a:t>
            </a:r>
            <a:endParaRPr sz="1600">
              <a:solidFill>
                <a:schemeClr val="accent6"/>
              </a:solidFill>
              <a:latin typeface="Calibri"/>
              <a:ea typeface="Calibri"/>
              <a:cs typeface="Calibri"/>
              <a:sym typeface="Calibri"/>
            </a:endParaRPr>
          </a:p>
        </p:txBody>
      </p:sp>
      <p:sp>
        <p:nvSpPr>
          <p:cNvPr id="14" name="Google Shape;264;p22">
            <a:extLst>
              <a:ext uri="{FF2B5EF4-FFF2-40B4-BE49-F238E27FC236}">
                <a16:creationId xmlns:a16="http://schemas.microsoft.com/office/drawing/2014/main" id="{90B04C7F-CD94-ACCD-74E2-4E39551B9655}"/>
              </a:ext>
            </a:extLst>
          </p:cNvPr>
          <p:cNvSpPr txBox="1"/>
          <p:nvPr/>
        </p:nvSpPr>
        <p:spPr>
          <a:xfrm>
            <a:off x="9459659" y="2341680"/>
            <a:ext cx="832889" cy="74017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US" b="1">
                <a:solidFill>
                  <a:srgbClr val="7030A0"/>
                </a:solidFill>
                <a:latin typeface="Calibri"/>
                <a:ea typeface="Calibri"/>
                <a:cs typeface="Calibri"/>
                <a:sym typeface="Calibri"/>
              </a:rPr>
              <a:t>worker</a:t>
            </a:r>
            <a:endParaRPr sz="1600">
              <a:solidFill>
                <a:srgbClr val="7030A0"/>
              </a:solidFill>
              <a:latin typeface="Calibri"/>
              <a:ea typeface="Calibri"/>
              <a:cs typeface="Calibri"/>
              <a:sym typeface="Calibri"/>
            </a:endParaRPr>
          </a:p>
        </p:txBody>
      </p:sp>
      <p:sp>
        <p:nvSpPr>
          <p:cNvPr id="16" name="ZoneTexte 15">
            <a:extLst>
              <a:ext uri="{FF2B5EF4-FFF2-40B4-BE49-F238E27FC236}">
                <a16:creationId xmlns:a16="http://schemas.microsoft.com/office/drawing/2014/main" id="{AAE92E3D-5E80-3ED2-619C-9B4AB64656D8}"/>
              </a:ext>
            </a:extLst>
          </p:cNvPr>
          <p:cNvSpPr txBox="1"/>
          <p:nvPr/>
        </p:nvSpPr>
        <p:spPr>
          <a:xfrm>
            <a:off x="107512" y="2883225"/>
            <a:ext cx="4041407" cy="646331"/>
          </a:xfrm>
          <a:prstGeom prst="rect">
            <a:avLst/>
          </a:prstGeom>
          <a:noFill/>
        </p:spPr>
        <p:txBody>
          <a:bodyPr wrap="square">
            <a:spAutoFit/>
          </a:bodyPr>
          <a:lstStyle/>
          <a:p>
            <a:pPr marL="0" lvl="0" indent="0" algn="ctr" rtl="0">
              <a:spcBef>
                <a:spcPts val="0"/>
              </a:spcBef>
              <a:spcAft>
                <a:spcPts val="0"/>
              </a:spcAft>
              <a:buNone/>
            </a:pPr>
            <a:r>
              <a:rPr lang="en-US" sz="1800" b="1">
                <a:solidFill>
                  <a:schemeClr val="accent6"/>
                </a:solidFill>
                <a:latin typeface="Calibri"/>
                <a:ea typeface="Calibri"/>
                <a:cs typeface="Calibri"/>
                <a:sym typeface="Calibri"/>
              </a:rPr>
              <a:t>Requesters</a:t>
            </a:r>
            <a:r>
              <a:rPr lang="en-US" sz="1800">
                <a:solidFill>
                  <a:schemeClr val="dk1"/>
                </a:solidFill>
                <a:latin typeface="Calibri"/>
                <a:ea typeface="Calibri"/>
                <a:cs typeface="Calibri"/>
                <a:sym typeface="Calibri"/>
              </a:rPr>
              <a:t>: Define and submit tasks or problems to be solved by the crowd</a:t>
            </a:r>
          </a:p>
        </p:txBody>
      </p:sp>
      <p:sp>
        <p:nvSpPr>
          <p:cNvPr id="18" name="ZoneTexte 17">
            <a:extLst>
              <a:ext uri="{FF2B5EF4-FFF2-40B4-BE49-F238E27FC236}">
                <a16:creationId xmlns:a16="http://schemas.microsoft.com/office/drawing/2014/main" id="{1F95A1CF-FFB9-F080-1A44-18A58715F31B}"/>
              </a:ext>
            </a:extLst>
          </p:cNvPr>
          <p:cNvSpPr txBox="1"/>
          <p:nvPr/>
        </p:nvSpPr>
        <p:spPr>
          <a:xfrm>
            <a:off x="7764361" y="2818774"/>
            <a:ext cx="4310265" cy="923330"/>
          </a:xfrm>
          <a:prstGeom prst="rect">
            <a:avLst/>
          </a:prstGeom>
          <a:noFill/>
        </p:spPr>
        <p:txBody>
          <a:bodyPr wrap="square">
            <a:spAutoFit/>
          </a:bodyPr>
          <a:lstStyle/>
          <a:p>
            <a:pPr marL="0" lvl="0" indent="0" algn="ctr" rtl="0">
              <a:spcBef>
                <a:spcPts val="0"/>
              </a:spcBef>
              <a:spcAft>
                <a:spcPts val="0"/>
              </a:spcAft>
              <a:buNone/>
            </a:pPr>
            <a:r>
              <a:rPr lang="en-US" sz="1800" b="1">
                <a:solidFill>
                  <a:srgbClr val="7030A0"/>
                </a:solidFill>
                <a:latin typeface="Calibri"/>
                <a:ea typeface="Calibri"/>
                <a:cs typeface="Calibri"/>
                <a:sym typeface="Calibri"/>
              </a:rPr>
              <a:t>Workers</a:t>
            </a:r>
            <a:r>
              <a:rPr lang="en-US" sz="1800">
                <a:solidFill>
                  <a:schemeClr val="dk1"/>
                </a:solidFill>
                <a:latin typeface="Calibri"/>
                <a:ea typeface="Calibri"/>
                <a:cs typeface="Calibri"/>
                <a:sym typeface="Calibri"/>
              </a:rPr>
              <a:t>: Participate from anywhere to complete tasks using their time, skills, or resources</a:t>
            </a:r>
          </a:p>
        </p:txBody>
      </p:sp>
    </p:spTree>
    <p:extLst>
      <p:ext uri="{BB962C8B-B14F-4D97-AF65-F5344CB8AC3E}">
        <p14:creationId xmlns:p14="http://schemas.microsoft.com/office/powerpoint/2010/main" val="39325347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6A97-CFBA-5567-BEA7-477AAB911B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ACEB9DE-123E-8C9E-B91B-1DD2FFE42290}"/>
              </a:ext>
            </a:extLst>
          </p:cNvPr>
          <p:cNvSpPr>
            <a:spLocks noGrp="1"/>
          </p:cNvSpPr>
          <p:nvPr>
            <p:ph type="title"/>
          </p:nvPr>
        </p:nvSpPr>
        <p:spPr/>
        <p:txBody>
          <a:bodyPr/>
          <a:lstStyle/>
          <a:p>
            <a:r>
              <a:rPr lang="fr-FR" dirty="0"/>
              <a:t>Location Risk </a:t>
            </a:r>
            <a:r>
              <a:rPr lang="fr-FR" dirty="0" err="1"/>
              <a:t>Inference</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B317622A-FC47-4A07-FDA8-49DB8D770B06}"/>
                  </a:ext>
                </a:extLst>
              </p:cNvPr>
              <p:cNvSpPr>
                <a:spLocks noGrp="1"/>
              </p:cNvSpPr>
              <p:nvPr>
                <p:ph type="body" idx="1"/>
              </p:nvPr>
            </p:nvSpPr>
            <p:spPr/>
            <p:txBody>
              <a:bodyPr/>
              <a:lstStyle/>
              <a:p>
                <a:r>
                  <a:rPr lang="fr-FR" b="0" dirty="0" err="1"/>
                  <a:t>Compute</a:t>
                </a:r>
                <a:r>
                  <a:rPr lang="fr-FR" dirty="0"/>
                  <a:t> </a:t>
                </a:r>
                <a:r>
                  <a:rPr lang="fr-FR" dirty="0" err="1"/>
                  <a:t>normalized</a:t>
                </a:r>
                <a:r>
                  <a:rPr lang="fr-FR" dirty="0"/>
                  <a:t> </a:t>
                </a:r>
                <a:r>
                  <a:rPr lang="fr-FR" dirty="0" err="1"/>
                  <a:t>privacy</a:t>
                </a:r>
                <a:r>
                  <a:rPr lang="fr-FR" dirty="0"/>
                  <a:t> </a:t>
                </a:r>
                <a:r>
                  <a:rPr lang="fr-FR" dirty="0" err="1"/>
                  <a:t>risk</a:t>
                </a:r>
                <a:r>
                  <a:rPr lang="fr-FR" dirty="0"/>
                  <a:t> score </a:t>
                </a:r>
                <a:r>
                  <a:rPr lang="fr-FR" b="0" dirty="0"/>
                  <a:t>for </a:t>
                </a:r>
                <a:r>
                  <a:rPr lang="fr-FR" b="0" dirty="0" err="1"/>
                  <a:t>each</a:t>
                </a:r>
                <a:r>
                  <a:rPr lang="fr-FR" b="0" dirty="0"/>
                  <a:t> </a:t>
                </a:r>
                <a:r>
                  <a:rPr lang="fr-FR" b="0" dirty="0" err="1"/>
                  <a:t>contextual</a:t>
                </a:r>
                <a:r>
                  <a:rPr lang="fr-FR" b="0" dirty="0"/>
                  <a:t> </a:t>
                </a:r>
                <a:r>
                  <a:rPr lang="fr-FR" b="0" dirty="0" err="1"/>
                  <a:t>event</a:t>
                </a:r>
                <a:r>
                  <a:rPr lang="fr-FR" b="0" dirty="0"/>
                  <a:t> </a:t>
                </a:r>
                <a14:m>
                  <m:oMath xmlns:m="http://schemas.openxmlformats.org/officeDocument/2006/math">
                    <m:r>
                      <a:rPr lang="fr-FR" b="0" i="1">
                        <a:latin typeface="Cambria Math" panose="02040503050406030204" pitchFamily="18" charset="0"/>
                      </a:rPr>
                      <m:t>𝑥</m:t>
                    </m:r>
                  </m:oMath>
                </a14:m>
                <a:endParaRPr lang="fr-FR" b="0" dirty="0"/>
              </a:p>
              <a:p>
                <a:endParaRPr lang="fr-FR" b="0" dirty="0"/>
              </a:p>
              <a:p>
                <a:endParaRPr lang="fr-FR" b="0" dirty="0"/>
              </a:p>
              <a:p>
                <a:endParaRPr lang="fr-FR" dirty="0"/>
              </a:p>
            </p:txBody>
          </p:sp>
        </mc:Choice>
        <mc:Fallback xmlns="">
          <p:sp>
            <p:nvSpPr>
              <p:cNvPr id="3" name="Espace réservé du texte 2">
                <a:extLst>
                  <a:ext uri="{FF2B5EF4-FFF2-40B4-BE49-F238E27FC236}">
                    <a16:creationId xmlns:a16="http://schemas.microsoft.com/office/drawing/2014/main" id="{B317622A-FC47-4A07-FDA8-49DB8D770B06}"/>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47FF7D4D-A070-9B1F-8C11-F4A26D072946}"/>
              </a:ext>
            </a:extLst>
          </p:cNvPr>
          <p:cNvSpPr>
            <a:spLocks noGrp="1"/>
          </p:cNvSpPr>
          <p:nvPr>
            <p:ph type="sldNum" idx="12"/>
          </p:nvPr>
        </p:nvSpPr>
        <p:spPr/>
        <p:txBody>
          <a:bodyPr/>
          <a:lstStyle/>
          <a:p>
            <a:fld id="{C2260B4B-EE64-BD45-A8DA-C24CDAD50338}" type="slidenum">
              <a:rPr lang="en-US" smtClean="0"/>
              <a:pPr/>
              <a:t>80</a:t>
            </a:fld>
            <a:endParaRPr lang="en-US" dirty="0"/>
          </a:p>
        </p:txBody>
      </p:sp>
      <p:pic>
        <p:nvPicPr>
          <p:cNvPr id="5" name="Image 4">
            <a:extLst>
              <a:ext uri="{FF2B5EF4-FFF2-40B4-BE49-F238E27FC236}">
                <a16:creationId xmlns:a16="http://schemas.microsoft.com/office/drawing/2014/main" id="{3461498A-A155-EBF6-777C-DF04FDF6A680}"/>
              </a:ext>
            </a:extLst>
          </p:cNvPr>
          <p:cNvPicPr>
            <a:picLocks noChangeAspect="1"/>
          </p:cNvPicPr>
          <p:nvPr/>
        </p:nvPicPr>
        <p:blipFill>
          <a:blip r:embed="rId4"/>
          <a:stretch>
            <a:fillRect/>
          </a:stretch>
        </p:blipFill>
        <p:spPr>
          <a:xfrm>
            <a:off x="3232731" y="4209080"/>
            <a:ext cx="5982570" cy="1878673"/>
          </a:xfrm>
          <a:prstGeom prst="rect">
            <a:avLst/>
          </a:prstGeom>
        </p:spPr>
      </p:pic>
      <p:pic>
        <p:nvPicPr>
          <p:cNvPr id="6" name="Image 5">
            <a:extLst>
              <a:ext uri="{FF2B5EF4-FFF2-40B4-BE49-F238E27FC236}">
                <a16:creationId xmlns:a16="http://schemas.microsoft.com/office/drawing/2014/main" id="{C4B8B0D7-C71D-3437-7E11-EE8CB9811BE1}"/>
              </a:ext>
            </a:extLst>
          </p:cNvPr>
          <p:cNvPicPr>
            <a:picLocks noChangeAspect="1"/>
          </p:cNvPicPr>
          <p:nvPr/>
        </p:nvPicPr>
        <p:blipFill>
          <a:blip r:embed="rId5"/>
          <a:stretch>
            <a:fillRect/>
          </a:stretch>
        </p:blipFill>
        <p:spPr>
          <a:xfrm>
            <a:off x="2654693" y="2222836"/>
            <a:ext cx="7138646" cy="612645"/>
          </a:xfrm>
          <a:prstGeom prst="rect">
            <a:avLst/>
          </a:prstGeom>
        </p:spPr>
      </p:pic>
      <p:pic>
        <p:nvPicPr>
          <p:cNvPr id="7" name="Image 6">
            <a:extLst>
              <a:ext uri="{FF2B5EF4-FFF2-40B4-BE49-F238E27FC236}">
                <a16:creationId xmlns:a16="http://schemas.microsoft.com/office/drawing/2014/main" id="{98FFA8F3-E08A-2953-1E70-F9D2D302A21A}"/>
              </a:ext>
            </a:extLst>
          </p:cNvPr>
          <p:cNvPicPr>
            <a:picLocks noChangeAspect="1"/>
          </p:cNvPicPr>
          <p:nvPr/>
        </p:nvPicPr>
        <p:blipFill>
          <a:blip r:embed="rId6"/>
          <a:stretch>
            <a:fillRect/>
          </a:stretch>
        </p:blipFill>
        <p:spPr>
          <a:xfrm>
            <a:off x="2870479" y="3345298"/>
            <a:ext cx="6707073" cy="574892"/>
          </a:xfrm>
          <a:prstGeom prst="rect">
            <a:avLst/>
          </a:prstGeom>
        </p:spPr>
      </p:pic>
      <p:cxnSp>
        <p:nvCxnSpPr>
          <p:cNvPr id="10" name="Connecteur droit avec flèche 9">
            <a:extLst>
              <a:ext uri="{FF2B5EF4-FFF2-40B4-BE49-F238E27FC236}">
                <a16:creationId xmlns:a16="http://schemas.microsoft.com/office/drawing/2014/main" id="{CE70E3E1-3F6C-B10C-9541-D4911AD32FBF}"/>
              </a:ext>
            </a:extLst>
          </p:cNvPr>
          <p:cNvCxnSpPr/>
          <p:nvPr/>
        </p:nvCxnSpPr>
        <p:spPr>
          <a:xfrm flipH="1">
            <a:off x="6096000" y="2835481"/>
            <a:ext cx="1987296" cy="509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35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DEB33-482E-96E3-A4D3-681B484B4E8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DF710A-F461-8071-FAFE-BBD33A7C5D8D}"/>
              </a:ext>
            </a:extLst>
          </p:cNvPr>
          <p:cNvSpPr>
            <a:spLocks noGrp="1"/>
          </p:cNvSpPr>
          <p:nvPr>
            <p:ph type="title"/>
          </p:nvPr>
        </p:nvSpPr>
        <p:spPr/>
        <p:txBody>
          <a:bodyPr>
            <a:normAutofit/>
          </a:bodyPr>
          <a:lstStyle/>
          <a:p>
            <a:r>
              <a:rPr lang="fr-FR" dirty="0"/>
              <a:t>SPARC+ Framework</a:t>
            </a:r>
          </a:p>
        </p:txBody>
      </p:sp>
      <p:sp>
        <p:nvSpPr>
          <p:cNvPr id="3" name="Espace réservé du texte 2">
            <a:extLst>
              <a:ext uri="{FF2B5EF4-FFF2-40B4-BE49-F238E27FC236}">
                <a16:creationId xmlns:a16="http://schemas.microsoft.com/office/drawing/2014/main" id="{B28A8E85-EB42-ACCD-3CFB-62F032C842B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173DEF6-2B52-E75F-1B4B-6CA44A7F1452}"/>
              </a:ext>
            </a:extLst>
          </p:cNvPr>
          <p:cNvSpPr>
            <a:spLocks noGrp="1"/>
          </p:cNvSpPr>
          <p:nvPr>
            <p:ph type="sldNum" idx="12"/>
          </p:nvPr>
        </p:nvSpPr>
        <p:spPr/>
        <p:txBody>
          <a:bodyPr/>
          <a:lstStyle/>
          <a:p>
            <a:fld id="{C2260B4B-EE64-BD45-A8DA-C24CDAD50338}" type="slidenum">
              <a:rPr lang="en-US" smtClean="0"/>
              <a:pPr/>
              <a:t>81</a:t>
            </a:fld>
            <a:endParaRPr lang="en-US" dirty="0"/>
          </a:p>
        </p:txBody>
      </p:sp>
      <p:pic>
        <p:nvPicPr>
          <p:cNvPr id="5" name="Image 4">
            <a:extLst>
              <a:ext uri="{FF2B5EF4-FFF2-40B4-BE49-F238E27FC236}">
                <a16:creationId xmlns:a16="http://schemas.microsoft.com/office/drawing/2014/main" id="{07E81E5E-EF4B-7966-EBB0-22E633838E27}"/>
              </a:ext>
            </a:extLst>
          </p:cNvPr>
          <p:cNvPicPr>
            <a:picLocks noChangeAspect="1"/>
          </p:cNvPicPr>
          <p:nvPr/>
        </p:nvPicPr>
        <p:blipFill>
          <a:blip r:embed="rId3"/>
          <a:stretch>
            <a:fillRect/>
          </a:stretch>
        </p:blipFill>
        <p:spPr>
          <a:xfrm>
            <a:off x="2376802" y="1364407"/>
            <a:ext cx="7415238" cy="4129185"/>
          </a:xfrm>
          <a:prstGeom prst="rect">
            <a:avLst/>
          </a:prstGeom>
        </p:spPr>
      </p:pic>
      <p:sp>
        <p:nvSpPr>
          <p:cNvPr id="7" name="ZoneTexte 6">
            <a:extLst>
              <a:ext uri="{FF2B5EF4-FFF2-40B4-BE49-F238E27FC236}">
                <a16:creationId xmlns:a16="http://schemas.microsoft.com/office/drawing/2014/main" id="{ECB281D9-0B57-AC59-E0B6-1C09DE20C078}"/>
              </a:ext>
            </a:extLst>
          </p:cNvPr>
          <p:cNvSpPr txBox="1"/>
          <p:nvPr/>
        </p:nvSpPr>
        <p:spPr>
          <a:xfrm>
            <a:off x="1164922" y="5462849"/>
            <a:ext cx="10124021" cy="369332"/>
          </a:xfrm>
          <a:prstGeom prst="rect">
            <a:avLst/>
          </a:prstGeom>
          <a:noFill/>
        </p:spPr>
        <p:txBody>
          <a:bodyPr wrap="square">
            <a:spAutoFit/>
          </a:bodyPr>
          <a:lstStyle/>
          <a:p>
            <a:pPr algn="ctr"/>
            <a:r>
              <a:rPr lang="fr-FR" sz="1800" dirty="0">
                <a:ln w="0"/>
                <a:solidFill>
                  <a:schemeClr val="accent1"/>
                </a:solidFill>
                <a:effectLst>
                  <a:outerShdw blurRad="38100" dist="25400" dir="5400000" algn="ctr" rotWithShape="0">
                    <a:srgbClr val="6E747A">
                      <a:alpha val="43000"/>
                    </a:srgbClr>
                  </a:outerShdw>
                </a:effectLst>
              </a:rPr>
              <a:t>Adaptive Cloaking for </a:t>
            </a:r>
            <a:r>
              <a:rPr lang="fr-FR" sz="1800" dirty="0" err="1">
                <a:ln w="0"/>
                <a:solidFill>
                  <a:schemeClr val="accent1"/>
                </a:solidFill>
                <a:effectLst>
                  <a:outerShdw blurRad="38100" dist="25400" dir="5400000" algn="ctr" rotWithShape="0">
                    <a:srgbClr val="6E747A">
                      <a:alpha val="43000"/>
                    </a:srgbClr>
                  </a:outerShdw>
                </a:effectLst>
              </a:rPr>
              <a:t>Contextual</a:t>
            </a:r>
            <a:r>
              <a:rPr lang="fr-FR" sz="1800" dirty="0">
                <a:ln w="0"/>
                <a:solidFill>
                  <a:schemeClr val="accent1"/>
                </a:solidFill>
                <a:effectLst>
                  <a:outerShdw blurRad="38100" dist="25400" dir="5400000" algn="ctr" rotWithShape="0">
                    <a:srgbClr val="6E747A">
                      <a:alpha val="43000"/>
                    </a:srgbClr>
                  </a:outerShdw>
                </a:effectLst>
              </a:rPr>
              <a:t> </a:t>
            </a:r>
            <a:r>
              <a:rPr lang="fr-FR" sz="1800" dirty="0" err="1">
                <a:ln w="0"/>
                <a:solidFill>
                  <a:schemeClr val="accent1"/>
                </a:solidFill>
                <a:effectLst>
                  <a:outerShdw blurRad="38100" dist="25400" dir="5400000" algn="ctr" rotWithShape="0">
                    <a:srgbClr val="6E747A">
                      <a:alpha val="43000"/>
                    </a:srgbClr>
                  </a:outerShdw>
                </a:effectLst>
              </a:rPr>
              <a:t>Privacy</a:t>
            </a:r>
            <a:r>
              <a:rPr lang="fr-FR" sz="1800" dirty="0">
                <a:ln w="0"/>
                <a:solidFill>
                  <a:schemeClr val="accent1"/>
                </a:solidFill>
                <a:effectLst>
                  <a:outerShdw blurRad="38100" dist="25400" dir="5400000" algn="ctr" rotWithShape="0">
                    <a:srgbClr val="6E747A">
                      <a:alpha val="43000"/>
                    </a:srgbClr>
                  </a:outerShdw>
                </a:effectLst>
              </a:rPr>
              <a:t> in Spatial Crowdsourcing Applications</a:t>
            </a:r>
          </a:p>
        </p:txBody>
      </p:sp>
      <p:sp>
        <p:nvSpPr>
          <p:cNvPr id="8" name="Rectangle : coins arrondis 7">
            <a:extLst>
              <a:ext uri="{FF2B5EF4-FFF2-40B4-BE49-F238E27FC236}">
                <a16:creationId xmlns:a16="http://schemas.microsoft.com/office/drawing/2014/main" id="{0F1AA733-3782-18EF-94CE-427226123C81}"/>
              </a:ext>
            </a:extLst>
          </p:cNvPr>
          <p:cNvSpPr/>
          <p:nvPr/>
        </p:nvSpPr>
        <p:spPr>
          <a:xfrm>
            <a:off x="3670126" y="3912855"/>
            <a:ext cx="5536504" cy="1253600"/>
          </a:xfrm>
          <a:prstGeom prst="round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84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AF4C3F-AF31-A516-5E15-01B22907DF79}"/>
              </a:ext>
            </a:extLst>
          </p:cNvPr>
          <p:cNvSpPr>
            <a:spLocks noGrp="1"/>
          </p:cNvSpPr>
          <p:nvPr>
            <p:ph type="title"/>
          </p:nvPr>
        </p:nvSpPr>
        <p:spPr/>
        <p:txBody>
          <a:bodyPr>
            <a:normAutofit/>
          </a:bodyPr>
          <a:lstStyle/>
          <a:p>
            <a:r>
              <a:rPr lang="fr-FR" dirty="0"/>
              <a:t>Location Protection </a:t>
            </a:r>
            <a:r>
              <a:rPr lang="fr-FR" dirty="0" err="1"/>
              <a:t>Strategies</a:t>
            </a:r>
            <a:endParaRPr lang="fr-FR" dirty="0"/>
          </a:p>
        </p:txBody>
      </p:sp>
      <p:sp>
        <p:nvSpPr>
          <p:cNvPr id="3" name="Espace réservé du texte 2">
            <a:extLst>
              <a:ext uri="{FF2B5EF4-FFF2-40B4-BE49-F238E27FC236}">
                <a16:creationId xmlns:a16="http://schemas.microsoft.com/office/drawing/2014/main" id="{8181CA39-8DFA-A99D-D3A1-1F004AD01B2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ADE7877-FBA7-BD79-0AB3-C7C2C0EF4263}"/>
              </a:ext>
            </a:extLst>
          </p:cNvPr>
          <p:cNvSpPr>
            <a:spLocks noGrp="1"/>
          </p:cNvSpPr>
          <p:nvPr>
            <p:ph type="sldNum" idx="12"/>
          </p:nvPr>
        </p:nvSpPr>
        <p:spPr/>
        <p:txBody>
          <a:bodyPr/>
          <a:lstStyle/>
          <a:p>
            <a:fld id="{C2260B4B-EE64-BD45-A8DA-C24CDAD50338}" type="slidenum">
              <a:rPr lang="en-US" smtClean="0"/>
              <a:pPr/>
              <a:t>82</a:t>
            </a:fld>
            <a:endParaRPr lang="en-US" dirty="0"/>
          </a:p>
        </p:txBody>
      </p:sp>
      <p:pic>
        <p:nvPicPr>
          <p:cNvPr id="5" name="Image 4">
            <a:extLst>
              <a:ext uri="{FF2B5EF4-FFF2-40B4-BE49-F238E27FC236}">
                <a16:creationId xmlns:a16="http://schemas.microsoft.com/office/drawing/2014/main" id="{4D7D530F-3B99-E6AC-0FD9-EB8AEFAF3128}"/>
              </a:ext>
            </a:extLst>
          </p:cNvPr>
          <p:cNvPicPr>
            <a:picLocks noChangeAspect="1"/>
          </p:cNvPicPr>
          <p:nvPr/>
        </p:nvPicPr>
        <p:blipFill>
          <a:blip r:embed="rId2"/>
          <a:stretch>
            <a:fillRect/>
          </a:stretch>
        </p:blipFill>
        <p:spPr>
          <a:xfrm>
            <a:off x="1014303" y="2320912"/>
            <a:ext cx="10140236" cy="2792239"/>
          </a:xfrm>
          <a:prstGeom prst="rect">
            <a:avLst/>
          </a:prstGeom>
        </p:spPr>
      </p:pic>
    </p:spTree>
    <p:extLst>
      <p:ext uri="{BB962C8B-B14F-4D97-AF65-F5344CB8AC3E}">
        <p14:creationId xmlns:p14="http://schemas.microsoft.com/office/powerpoint/2010/main" val="2310488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1CE47-0B46-6F6F-B250-42D35EA5E7B7}"/>
              </a:ext>
            </a:extLst>
          </p:cNvPr>
          <p:cNvSpPr>
            <a:spLocks noGrp="1"/>
          </p:cNvSpPr>
          <p:nvPr>
            <p:ph type="title"/>
          </p:nvPr>
        </p:nvSpPr>
        <p:spPr/>
        <p:txBody>
          <a:bodyPr>
            <a:normAutofit/>
          </a:bodyPr>
          <a:lstStyle/>
          <a:p>
            <a:r>
              <a:rPr lang="fr-FR" dirty="0" err="1"/>
              <a:t>Anonymization</a:t>
            </a:r>
            <a:r>
              <a:rPr lang="fr-FR" dirty="0"/>
              <a:t> Zone </a:t>
            </a:r>
            <a:r>
              <a:rPr lang="fr-FR" dirty="0" err="1"/>
              <a:t>Generation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89D58B5D-0B1C-306D-0124-64302EBB4C7E}"/>
                  </a:ext>
                </a:extLst>
              </p:cNvPr>
              <p:cNvSpPr>
                <a:spLocks noGrp="1"/>
              </p:cNvSpPr>
              <p:nvPr>
                <p:ph type="body" idx="1"/>
              </p:nvPr>
            </p:nvSpPr>
            <p:spPr>
              <a:xfrm>
                <a:off x="598021" y="1268759"/>
                <a:ext cx="6863483" cy="4896546"/>
              </a:xfrm>
            </p:spPr>
            <p:txBody>
              <a:bodyPr>
                <a:normAutofit/>
              </a:bodyPr>
              <a:lstStyle/>
              <a:p>
                <a:r>
                  <a:rPr lang="fr-FR" b="0" dirty="0"/>
                  <a:t>The </a:t>
                </a:r>
                <a:r>
                  <a:rPr lang="fr-FR" b="0" dirty="0" err="1"/>
                  <a:t>anonymization</a:t>
                </a:r>
                <a:r>
                  <a:rPr lang="fr-FR" b="0" dirty="0"/>
                  <a:t> zone </a:t>
                </a:r>
                <a:r>
                  <a:rPr lang="fr-FR" b="0" dirty="0" err="1"/>
                  <a:t>is</a:t>
                </a:r>
                <a:r>
                  <a:rPr lang="fr-FR" b="0" dirty="0"/>
                  <a:t> </a:t>
                </a:r>
                <a:r>
                  <a:rPr lang="fr-FR" b="0" dirty="0" err="1"/>
                  <a:t>defined</a:t>
                </a:r>
                <a:r>
                  <a:rPr lang="fr-FR" b="0" dirty="0"/>
                  <a:t> as:</a:t>
                </a:r>
              </a:p>
              <a:p>
                <a:endParaRPr lang="fr-FR" b="0" dirty="0"/>
              </a:p>
              <a:p>
                <a:endParaRPr lang="fr-FR" b="0" dirty="0"/>
              </a:p>
              <a:p>
                <a:pPr marL="114300" indent="0">
                  <a:buNone/>
                </a:pPr>
                <a:r>
                  <a:rPr lang="fr-FR" sz="2400" b="0" dirty="0" err="1"/>
                  <a:t>Where</a:t>
                </a:r>
                <a:r>
                  <a:rPr lang="fr-FR" sz="2400" b="0" dirty="0"/>
                  <a:t>:</a:t>
                </a:r>
              </a:p>
              <a:p>
                <a:pPr lvl="1"/>
                <a14:m>
                  <m:oMath xmlns:m="http://schemas.openxmlformats.org/officeDocument/2006/math">
                    <m:sSub>
                      <m:sSubPr>
                        <m:ctrlPr>
                          <a:rPr lang="fr-FR" sz="2000" b="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𝑙</m:t>
                        </m:r>
                      </m:e>
                      <m:sub>
                        <m:r>
                          <a:rPr lang="fr-FR" sz="2000" b="0" i="1" smtClean="0">
                            <a:latin typeface="Cambria Math" panose="02040503050406030204" pitchFamily="18" charset="0"/>
                            <a:ea typeface="Cambria Math" panose="02040503050406030204" pitchFamily="18" charset="0"/>
                          </a:rPr>
                          <m:t>𝑝</m:t>
                        </m:r>
                      </m:sub>
                    </m:sSub>
                  </m:oMath>
                </a14:m>
                <a:r>
                  <a:rPr lang="fr-FR" sz="2000" b="0" dirty="0"/>
                  <a:t>: a sensitive location</a:t>
                </a:r>
              </a:p>
              <a:p>
                <a:pPr lvl="1"/>
                <a14:m>
                  <m:oMath xmlns:m="http://schemas.openxmlformats.org/officeDocument/2006/math">
                    <m:sSub>
                      <m:sSubPr>
                        <m:ctrlPr>
                          <a:rPr lang="fr-FR" sz="2000" b="0" i="1">
                            <a:latin typeface="Cambria Math" panose="02040503050406030204" pitchFamily="18" charset="0"/>
                            <a:ea typeface="Cambria Math" panose="02040503050406030204" pitchFamily="18" charset="0"/>
                          </a:rPr>
                        </m:ctrlPr>
                      </m:sSubPr>
                      <m:e>
                        <m:r>
                          <a:rPr lang="fr-FR" sz="2000" b="0" i="1">
                            <a:latin typeface="Cambria Math" panose="02040503050406030204" pitchFamily="18" charset="0"/>
                            <a:ea typeface="Cambria Math" panose="02040503050406030204" pitchFamily="18" charset="0"/>
                          </a:rPr>
                          <m:t>𝑙</m:t>
                        </m:r>
                      </m:e>
                      <m:sub>
                        <m:r>
                          <a:rPr lang="fr-FR" sz="2000" b="0" i="1" smtClean="0">
                            <a:latin typeface="Cambria Math" panose="02040503050406030204" pitchFamily="18" charset="0"/>
                            <a:ea typeface="Cambria Math" panose="02040503050406030204" pitchFamily="18" charset="0"/>
                          </a:rPr>
                          <m:t>𝑖</m:t>
                        </m:r>
                      </m:sub>
                    </m:sSub>
                  </m:oMath>
                </a14:m>
                <a:r>
                  <a:rPr lang="fr-FR" sz="2000" b="0" dirty="0"/>
                  <a:t>: a </a:t>
                </a:r>
                <a:r>
                  <a:rPr lang="fr-FR" sz="2000" b="0" dirty="0" err="1"/>
                  <a:t>selected</a:t>
                </a:r>
                <a:r>
                  <a:rPr lang="fr-FR" sz="2000" b="0" dirty="0"/>
                  <a:t> location</a:t>
                </a:r>
              </a:p>
              <a:p>
                <a:pPr lvl="1"/>
                <a:r>
                  <a:rPr lang="fr-FR" sz="2000" b="0" dirty="0" err="1"/>
                  <a:t>Dist</a:t>
                </a:r>
                <a:r>
                  <a:rPr lang="fr-FR" sz="2000" b="0" dirty="0"/>
                  <a:t>: a </a:t>
                </a:r>
                <a:r>
                  <a:rPr lang="fr-FR" sz="2000" b="0" dirty="0" err="1"/>
                  <a:t>geographic</a:t>
                </a:r>
                <a:r>
                  <a:rPr lang="fr-FR" sz="2000" b="0" dirty="0"/>
                  <a:t> distance </a:t>
                </a:r>
              </a:p>
              <a:p>
                <a:pPr lvl="1"/>
                <a14:m>
                  <m:oMath xmlns:m="http://schemas.openxmlformats.org/officeDocument/2006/math">
                    <m:sSub>
                      <m:sSubPr>
                        <m:ctrlPr>
                          <a:rPr lang="fr-FR" sz="2000" b="0" i="1">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𝑅</m:t>
                        </m:r>
                      </m:e>
                      <m:sub>
                        <m:r>
                          <a:rPr lang="fr-FR" sz="2000" b="0" i="1" smtClean="0">
                            <a:latin typeface="Cambria Math" panose="02040503050406030204" pitchFamily="18" charset="0"/>
                            <a:ea typeface="Cambria Math" panose="02040503050406030204" pitchFamily="18" charset="0"/>
                          </a:rPr>
                          <m:t>𝜎</m:t>
                        </m:r>
                      </m:sub>
                    </m:sSub>
                  </m:oMath>
                </a14:m>
                <a:r>
                  <a:rPr lang="el-GR" sz="2000" b="0" dirty="0"/>
                  <a:t>: </a:t>
                </a:r>
                <a:r>
                  <a:rPr lang="fr-FR" sz="2000" b="0" dirty="0"/>
                  <a:t>the radius of exploration</a:t>
                </a:r>
              </a:p>
              <a:p>
                <a:pPr lvl="1"/>
                <a14:m>
                  <m:oMath xmlns:m="http://schemas.openxmlformats.org/officeDocument/2006/math">
                    <m:sSub>
                      <m:sSubPr>
                        <m:ctrlPr>
                          <a:rPr lang="fr-FR" sz="2000" b="0" i="1">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𝑓</m:t>
                        </m:r>
                      </m:e>
                      <m:sub>
                        <m:r>
                          <a:rPr lang="fr-FR" sz="2000" b="0" i="1">
                            <a:latin typeface="Cambria Math" panose="02040503050406030204" pitchFamily="18" charset="0"/>
                            <a:ea typeface="Cambria Math" panose="02040503050406030204" pitchFamily="18" charset="0"/>
                          </a:rPr>
                          <m:t>𝜎</m:t>
                        </m:r>
                      </m:sub>
                    </m:sSub>
                    <m:r>
                      <a:rPr lang="fr-FR" sz="2000" b="0" i="1" smtClean="0">
                        <a:latin typeface="Cambria Math" panose="02040503050406030204" pitchFamily="18" charset="0"/>
                        <a:ea typeface="Cambria Math" panose="02040503050406030204" pitchFamily="18" charset="0"/>
                      </a:rPr>
                      <m:t>(</m:t>
                    </m:r>
                    <m:sSub>
                      <m:sSubPr>
                        <m:ctrlPr>
                          <a:rPr lang="fr-FR" sz="2000" b="0" i="1">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𝑙</m:t>
                        </m:r>
                      </m:e>
                      <m:sub>
                        <m:r>
                          <a:rPr lang="fr-FR" sz="2000" b="0" i="1" smtClean="0">
                            <a:latin typeface="Cambria Math" panose="02040503050406030204" pitchFamily="18" charset="0"/>
                            <a:ea typeface="Cambria Math" panose="02040503050406030204" pitchFamily="18" charset="0"/>
                          </a:rPr>
                          <m:t>𝑖</m:t>
                        </m:r>
                      </m:sub>
                    </m:sSub>
                    <m:r>
                      <a:rPr lang="fr-FR" sz="2000" b="0" i="1" smtClean="0">
                        <a:latin typeface="Cambria Math" panose="02040503050406030204" pitchFamily="18" charset="0"/>
                        <a:ea typeface="Cambria Math" panose="02040503050406030204" pitchFamily="18" charset="0"/>
                      </a:rPr>
                      <m:t>,</m:t>
                    </m:r>
                    <m:sSub>
                      <m:sSubPr>
                        <m:ctrlPr>
                          <a:rPr lang="fr-FR" sz="2000" b="0" i="1">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𝑙</m:t>
                        </m:r>
                      </m:e>
                      <m:sub>
                        <m:r>
                          <a:rPr lang="fr-FR" sz="2000" b="0" i="1" smtClean="0">
                            <a:latin typeface="Cambria Math" panose="02040503050406030204" pitchFamily="18" charset="0"/>
                            <a:ea typeface="Cambria Math" panose="02040503050406030204" pitchFamily="18" charset="0"/>
                          </a:rPr>
                          <m:t>𝑝</m:t>
                        </m:r>
                      </m:sub>
                    </m:sSub>
                    <m:r>
                      <a:rPr lang="fr-FR" sz="2000" b="0" i="1" smtClean="0">
                        <a:latin typeface="Cambria Math" panose="02040503050406030204" pitchFamily="18" charset="0"/>
                        <a:ea typeface="Cambria Math" panose="02040503050406030204" pitchFamily="18" charset="0"/>
                      </a:rPr>
                      <m:t>)</m:t>
                    </m:r>
                  </m:oMath>
                </a14:m>
                <a:r>
                  <a:rPr lang="fr-FR" sz="2000" b="0" dirty="0"/>
                  <a:t>: a </a:t>
                </a:r>
                <a:r>
                  <a:rPr lang="fr-FR" sz="2000" b="0" dirty="0" err="1"/>
                  <a:t>filtering</a:t>
                </a:r>
                <a:r>
                  <a:rPr lang="fr-FR" sz="2000" b="0" dirty="0"/>
                  <a:t> </a:t>
                </a:r>
                <a:r>
                  <a:rPr lang="fr-FR" sz="2000" b="0" dirty="0" err="1"/>
                  <a:t>function</a:t>
                </a:r>
                <a:r>
                  <a:rPr lang="fr-FR" sz="2000" b="0" dirty="0"/>
                  <a:t> </a:t>
                </a:r>
                <a:r>
                  <a:rPr lang="fr-FR" sz="2000" b="0" dirty="0" err="1"/>
                  <a:t>specific</a:t>
                </a:r>
                <a:r>
                  <a:rPr lang="fr-FR" sz="2000" b="0" dirty="0"/>
                  <a:t> to the </a:t>
                </a:r>
                <a:r>
                  <a:rPr lang="fr-FR" sz="2000" b="0" dirty="0" err="1"/>
                  <a:t>strategy</a:t>
                </a:r>
                <a:r>
                  <a:rPr lang="fr-FR" sz="2000" b="0" dirty="0"/>
                  <a:t> (e.g., </a:t>
                </a:r>
                <a:r>
                  <a:rPr lang="fr-FR" sz="2000" b="0" dirty="0" err="1"/>
                  <a:t>ensuring</a:t>
                </a:r>
                <a:r>
                  <a:rPr lang="fr-FR" sz="2000" b="0" dirty="0"/>
                  <a:t> </a:t>
                </a:r>
                <a:r>
                  <a:rPr lang="fr-FR" sz="2000" b="0" dirty="0" err="1"/>
                  <a:t>semantic</a:t>
                </a:r>
                <a:r>
                  <a:rPr lang="fr-FR" sz="2000" b="0" dirty="0"/>
                  <a:t> </a:t>
                </a:r>
                <a:r>
                  <a:rPr lang="fr-FR" sz="2000" b="0" dirty="0" err="1"/>
                  <a:t>similarity</a:t>
                </a:r>
                <a:r>
                  <a:rPr lang="fr-FR" sz="2000" b="0" dirty="0"/>
                  <a:t> or </a:t>
                </a:r>
                <a:r>
                  <a:rPr lang="fr-FR" sz="2000" b="0" dirty="0" err="1"/>
                  <a:t>diversity</a:t>
                </a:r>
                <a:r>
                  <a:rPr lang="fr-FR" sz="2000" b="0" dirty="0"/>
                  <a:t>)</a:t>
                </a:r>
              </a:p>
              <a:p>
                <a:pPr lvl="1"/>
                <a14:m>
                  <m:oMath xmlns:m="http://schemas.openxmlformats.org/officeDocument/2006/math">
                    <m:sSub>
                      <m:sSubPr>
                        <m:ctrlPr>
                          <a:rPr lang="fr-FR" sz="2000" b="0" i="1">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𝒵</m:t>
                        </m:r>
                      </m:e>
                      <m:sub>
                        <m:r>
                          <a:rPr lang="fr-FR" sz="2000" b="0" i="1" smtClean="0">
                            <a:latin typeface="Cambria Math" panose="02040503050406030204" pitchFamily="18" charset="0"/>
                            <a:ea typeface="Cambria Math" panose="02040503050406030204" pitchFamily="18" charset="0"/>
                          </a:rPr>
                          <m:t>𝑝</m:t>
                        </m:r>
                      </m:sub>
                    </m:sSub>
                  </m:oMath>
                </a14:m>
                <a:r>
                  <a:rPr lang="fr-FR" sz="2000" b="0" dirty="0"/>
                  <a:t>: a set of </a:t>
                </a:r>
                <a:r>
                  <a:rPr lang="fr-FR" sz="2000" b="0" dirty="0" err="1"/>
                  <a:t>forbidden</a:t>
                </a:r>
                <a:r>
                  <a:rPr lang="fr-FR" sz="2000" b="0" dirty="0"/>
                  <a:t> zones</a:t>
                </a:r>
              </a:p>
              <a:p>
                <a:endParaRPr lang="fr-FR" dirty="0"/>
              </a:p>
            </p:txBody>
          </p:sp>
        </mc:Choice>
        <mc:Fallback xmlns="">
          <p:sp>
            <p:nvSpPr>
              <p:cNvPr id="3" name="Espace réservé du texte 2">
                <a:extLst>
                  <a:ext uri="{FF2B5EF4-FFF2-40B4-BE49-F238E27FC236}">
                    <a16:creationId xmlns:a16="http://schemas.microsoft.com/office/drawing/2014/main" id="{89D58B5D-0B1C-306D-0124-64302EBB4C7E}"/>
                  </a:ext>
                </a:extLst>
              </p:cNvPr>
              <p:cNvSpPr>
                <a:spLocks noGrp="1" noRot="1" noChangeAspect="1" noMove="1" noResize="1" noEditPoints="1" noAdjustHandles="1" noChangeArrowheads="1" noChangeShapeType="1" noTextEdit="1"/>
              </p:cNvSpPr>
              <p:nvPr>
                <p:ph type="body" idx="1"/>
              </p:nvPr>
            </p:nvSpPr>
            <p:spPr>
              <a:xfrm>
                <a:off x="598021" y="1268759"/>
                <a:ext cx="6863483" cy="4896546"/>
              </a:xfrm>
              <a:blipFill>
                <a:blip r:embed="rId2"/>
                <a:stretch>
                  <a:fillRect l="-370"/>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5FFA412B-DCC1-2935-88EA-E82217D77013}"/>
              </a:ext>
            </a:extLst>
          </p:cNvPr>
          <p:cNvSpPr>
            <a:spLocks noGrp="1"/>
          </p:cNvSpPr>
          <p:nvPr>
            <p:ph type="sldNum" idx="12"/>
          </p:nvPr>
        </p:nvSpPr>
        <p:spPr/>
        <p:txBody>
          <a:bodyPr/>
          <a:lstStyle/>
          <a:p>
            <a:fld id="{C2260B4B-EE64-BD45-A8DA-C24CDAD50338}" type="slidenum">
              <a:rPr lang="en-US" smtClean="0"/>
              <a:pPr/>
              <a:t>83</a:t>
            </a:fld>
            <a:endParaRPr lang="en-US" dirty="0"/>
          </a:p>
        </p:txBody>
      </p:sp>
      <p:pic>
        <p:nvPicPr>
          <p:cNvPr id="5" name="Image 4">
            <a:extLst>
              <a:ext uri="{FF2B5EF4-FFF2-40B4-BE49-F238E27FC236}">
                <a16:creationId xmlns:a16="http://schemas.microsoft.com/office/drawing/2014/main" id="{540E91FA-E232-9418-9D3C-EDBF76C5D292}"/>
              </a:ext>
            </a:extLst>
          </p:cNvPr>
          <p:cNvPicPr>
            <a:picLocks noChangeAspect="1"/>
          </p:cNvPicPr>
          <p:nvPr/>
        </p:nvPicPr>
        <p:blipFill>
          <a:blip r:embed="rId3"/>
          <a:stretch>
            <a:fillRect/>
          </a:stretch>
        </p:blipFill>
        <p:spPr>
          <a:xfrm>
            <a:off x="1865126" y="1987420"/>
            <a:ext cx="8799937" cy="938660"/>
          </a:xfrm>
          <a:prstGeom prst="rect">
            <a:avLst/>
          </a:prstGeom>
        </p:spPr>
      </p:pic>
      <p:pic>
        <p:nvPicPr>
          <p:cNvPr id="13314" name="Picture 2" descr="Longue durée veille camion Gps traceur véhicule dispositif de suivi  tracteur voiture Tkstar Gps Tracker logiciel gratuit plate-forme de suivi  Gps| Alibaba.com">
            <a:extLst>
              <a:ext uri="{FF2B5EF4-FFF2-40B4-BE49-F238E27FC236}">
                <a16:creationId xmlns:a16="http://schemas.microsoft.com/office/drawing/2014/main" id="{6054BDFD-6BFB-FC3E-A4E9-C0AE02E69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5" t="18053" r="2593" b="52801"/>
          <a:stretch>
            <a:fillRect/>
          </a:stretch>
        </p:blipFill>
        <p:spPr bwMode="auto">
          <a:xfrm>
            <a:off x="8132133" y="3319272"/>
            <a:ext cx="3877056" cy="199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350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1CE47-0B46-6F6F-B250-42D35EA5E7B7}"/>
              </a:ext>
            </a:extLst>
          </p:cNvPr>
          <p:cNvSpPr>
            <a:spLocks noGrp="1"/>
          </p:cNvSpPr>
          <p:nvPr>
            <p:ph type="title"/>
          </p:nvPr>
        </p:nvSpPr>
        <p:spPr/>
        <p:txBody>
          <a:bodyPr>
            <a:normAutofit/>
          </a:bodyPr>
          <a:lstStyle/>
          <a:p>
            <a:r>
              <a:rPr lang="fr-FR" dirty="0" err="1"/>
              <a:t>Anonymization</a:t>
            </a:r>
            <a:r>
              <a:rPr lang="fr-FR" dirty="0"/>
              <a:t> Zone </a:t>
            </a:r>
            <a:r>
              <a:rPr lang="fr-FR" dirty="0" err="1"/>
              <a:t>Generation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89D58B5D-0B1C-306D-0124-64302EBB4C7E}"/>
                  </a:ext>
                </a:extLst>
              </p:cNvPr>
              <p:cNvSpPr>
                <a:spLocks noGrp="1"/>
              </p:cNvSpPr>
              <p:nvPr>
                <p:ph type="body" idx="1"/>
              </p:nvPr>
            </p:nvSpPr>
            <p:spPr>
              <a:xfrm>
                <a:off x="598021" y="1268759"/>
                <a:ext cx="11334149" cy="4896546"/>
              </a:xfrm>
            </p:spPr>
            <p:txBody>
              <a:bodyPr>
                <a:normAutofit fontScale="92500" lnSpcReduction="20000"/>
              </a:bodyPr>
              <a:lstStyle/>
              <a:p>
                <a:r>
                  <a:rPr lang="fr-FR" b="0" dirty="0"/>
                  <a:t>The </a:t>
                </a:r>
                <a:r>
                  <a:rPr lang="fr-FR" b="0" dirty="0" err="1"/>
                  <a:t>anonymization</a:t>
                </a:r>
                <a:r>
                  <a:rPr lang="fr-FR" b="0" dirty="0"/>
                  <a:t> zone </a:t>
                </a:r>
                <a:r>
                  <a:rPr lang="fr-FR" b="0" dirty="0" err="1"/>
                  <a:t>is</a:t>
                </a:r>
                <a:r>
                  <a:rPr lang="fr-FR" b="0" dirty="0"/>
                  <a:t> </a:t>
                </a:r>
                <a:r>
                  <a:rPr lang="fr-FR" b="0" dirty="0" err="1"/>
                  <a:t>defined</a:t>
                </a:r>
                <a:r>
                  <a:rPr lang="fr-FR" b="0" dirty="0"/>
                  <a:t> as:</a:t>
                </a:r>
              </a:p>
              <a:p>
                <a:endParaRPr lang="fr-FR" b="0" dirty="0"/>
              </a:p>
              <a:p>
                <a:endParaRPr lang="fr-FR" b="0" dirty="0"/>
              </a:p>
              <a:p>
                <a:endParaRPr lang="fr-FR" b="0" dirty="0"/>
              </a:p>
              <a:p>
                <a:r>
                  <a:rPr lang="fr-FR" sz="2200" b="0" dirty="0" err="1"/>
                  <a:t>Properties</a:t>
                </a:r>
                <a:r>
                  <a:rPr lang="fr-FR" sz="2200" b="0" dirty="0"/>
                  <a:t> </a:t>
                </a:r>
              </a:p>
              <a:p>
                <a:pPr lvl="1"/>
                <a:r>
                  <a:rPr lang="fr-FR" sz="2200" b="0" dirty="0"/>
                  <a:t>P1: </a:t>
                </a:r>
                <a:r>
                  <a:rPr lang="fr-FR" sz="2200" b="0" dirty="0" err="1"/>
                  <a:t>Strategy</a:t>
                </a:r>
                <a:r>
                  <a:rPr lang="fr-FR" sz="2200" b="0" dirty="0"/>
                  <a:t> </a:t>
                </a:r>
                <a:r>
                  <a:rPr lang="fr-FR" sz="2200" b="0" dirty="0" err="1"/>
                  <a:t>Consistency</a:t>
                </a:r>
                <a:r>
                  <a:rPr lang="fr-FR" sz="2200" b="0" dirty="0"/>
                  <a:t> – </a:t>
                </a:r>
                <a:r>
                  <a:rPr lang="fr-FR" sz="2200" b="0" dirty="0" err="1"/>
                  <a:t>obey</a:t>
                </a:r>
                <a:r>
                  <a:rPr lang="fr-FR" sz="2200" b="0" dirty="0"/>
                  <a:t> </a:t>
                </a:r>
                <a:r>
                  <a:rPr lang="fr-FR" sz="2200" b="0" dirty="0" err="1"/>
                  <a:t>semantics</a:t>
                </a:r>
                <a:r>
                  <a:rPr lang="fr-FR" sz="2200" b="0" dirty="0"/>
                  <a:t> of </a:t>
                </a:r>
                <a:r>
                  <a:rPr lang="fr-FR" sz="2200" b="0" dirty="0" err="1"/>
                  <a:t>chosen</a:t>
                </a:r>
                <a:r>
                  <a:rPr lang="fr-FR" sz="2200" b="0" dirty="0"/>
                  <a:t> </a:t>
                </a:r>
                <a:r>
                  <a:rPr lang="fr-FR" sz="2200" b="0" dirty="0" err="1"/>
                  <a:t>strategy</a:t>
                </a:r>
                <a:endParaRPr lang="fr-FR" sz="2200" b="0" dirty="0"/>
              </a:p>
              <a:p>
                <a:pPr lvl="1"/>
                <a:r>
                  <a:rPr lang="fr-FR" sz="2200" b="0" dirty="0"/>
                  <a:t>P2: Minimum </a:t>
                </a:r>
                <a:r>
                  <a:rPr lang="fr-FR" sz="2200" b="0" dirty="0" err="1"/>
                  <a:t>Cardinality</a:t>
                </a:r>
                <a:r>
                  <a:rPr lang="fr-FR" sz="2200" b="0" dirty="0"/>
                  <a:t> – </a:t>
                </a:r>
                <a14:m>
                  <m:oMath xmlns:m="http://schemas.openxmlformats.org/officeDocument/2006/math">
                    <m:d>
                      <m:dPr>
                        <m:begChr m:val="|"/>
                        <m:endChr m:val="|"/>
                        <m:ctrlPr>
                          <a:rPr lang="fr-FR" sz="2200" b="0" i="1">
                            <a:latin typeface="Cambria Math" panose="02040503050406030204" pitchFamily="18" charset="0"/>
                            <a:ea typeface="Cambria Math" panose="02040503050406030204" pitchFamily="18" charset="0"/>
                          </a:rPr>
                        </m:ctrlPr>
                      </m:dPr>
                      <m:e>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𝐶</m:t>
                            </m:r>
                          </m:e>
                          <m:sub>
                            <m:r>
                              <a:rPr lang="fr-FR" sz="2200" b="0" i="1">
                                <a:latin typeface="Cambria Math" panose="02040503050406030204" pitchFamily="18" charset="0"/>
                                <a:ea typeface="Cambria Math" panose="02040503050406030204" pitchFamily="18" charset="0"/>
                              </a:rPr>
                              <m:t>𝜎</m:t>
                            </m:r>
                          </m:sub>
                        </m:sSub>
                      </m:e>
                    </m:d>
                    <m:r>
                      <a:rPr lang="fr-FR" sz="2200" b="0" i="1">
                        <a:latin typeface="Cambria Math" panose="02040503050406030204" pitchFamily="18" charset="0"/>
                        <a:ea typeface="Cambria Math" panose="02040503050406030204" pitchFamily="18" charset="0"/>
                      </a:rPr>
                      <m:t>≥</m:t>
                    </m:r>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m:t>
                        </m:r>
                      </m:e>
                      <m:sub>
                        <m:r>
                          <a:rPr lang="fr-FR" sz="2200" b="0" i="1">
                            <a:latin typeface="Cambria Math" panose="02040503050406030204" pitchFamily="18" charset="0"/>
                            <a:ea typeface="Cambria Math" panose="02040503050406030204" pitchFamily="18" charset="0"/>
                          </a:rPr>
                          <m:t>𝜎</m:t>
                        </m:r>
                      </m:sub>
                    </m:sSub>
                  </m:oMath>
                </a14:m>
                <a:endParaRPr lang="el-GR" sz="2200" b="0" dirty="0"/>
              </a:p>
              <a:p>
                <a:pPr lvl="1"/>
                <a:r>
                  <a:rPr lang="fr-FR" sz="2200" b="0" dirty="0"/>
                  <a:t>P3: </a:t>
                </a:r>
                <a:r>
                  <a:rPr lang="fr-FR" sz="2200" b="0" dirty="0" err="1"/>
                  <a:t>Semantic</a:t>
                </a:r>
                <a:r>
                  <a:rPr lang="fr-FR" sz="2200" b="0" dirty="0"/>
                  <a:t> Diversity – at least </a:t>
                </a:r>
                <a14:m>
                  <m:oMath xmlns:m="http://schemas.openxmlformats.org/officeDocument/2006/math">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𝛽</m:t>
                        </m:r>
                      </m:e>
                      <m:sub>
                        <m:r>
                          <a:rPr lang="fr-FR" sz="2200" b="0" i="1">
                            <a:latin typeface="Cambria Math" panose="02040503050406030204" pitchFamily="18" charset="0"/>
                            <a:ea typeface="Cambria Math" panose="02040503050406030204" pitchFamily="18" charset="0"/>
                          </a:rPr>
                          <m:t>𝜎</m:t>
                        </m:r>
                      </m:sub>
                    </m:sSub>
                  </m:oMath>
                </a14:m>
                <a:r>
                  <a:rPr lang="el-GR" sz="2200" b="0" dirty="0"/>
                  <a:t> </a:t>
                </a:r>
                <a:r>
                  <a:rPr lang="fr-FR" sz="2200" b="0" dirty="0"/>
                  <a:t>categories</a:t>
                </a:r>
              </a:p>
              <a:p>
                <a:pPr lvl="1"/>
                <a:r>
                  <a:rPr lang="fr-FR" sz="2200" b="0" dirty="0"/>
                  <a:t>P4: Spatial Dispersion – enforce minimum distance </a:t>
                </a:r>
                <a14:m>
                  <m:oMath xmlns:m="http://schemas.openxmlformats.org/officeDocument/2006/math">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𝛿</m:t>
                        </m:r>
                      </m:e>
                      <m:sub>
                        <m:r>
                          <a:rPr lang="fr-FR" sz="2200" b="0" i="1">
                            <a:latin typeface="Cambria Math" panose="02040503050406030204" pitchFamily="18" charset="0"/>
                            <a:ea typeface="Cambria Math" panose="02040503050406030204" pitchFamily="18" charset="0"/>
                          </a:rPr>
                          <m:t>𝜎</m:t>
                        </m:r>
                      </m:sub>
                    </m:sSub>
                  </m:oMath>
                </a14:m>
                <a:endParaRPr lang="el-GR" sz="2200" b="0" dirty="0"/>
              </a:p>
              <a:p>
                <a:pPr lvl="1"/>
                <a:r>
                  <a:rPr lang="fr-FR" sz="2200" b="0" dirty="0"/>
                  <a:t>P5: </a:t>
                </a:r>
                <a:r>
                  <a:rPr lang="fr-FR" sz="2200" b="0" dirty="0" err="1"/>
                  <a:t>Forbidden</a:t>
                </a:r>
                <a:r>
                  <a:rPr lang="fr-FR" sz="2200" b="0" dirty="0"/>
                  <a:t> Zone Exclusion – </a:t>
                </a:r>
                <a:r>
                  <a:rPr lang="fr-FR" sz="2200" b="0" dirty="0" err="1"/>
                  <a:t>exclude</a:t>
                </a:r>
                <a:r>
                  <a:rPr lang="fr-FR" sz="2200" b="0" dirty="0"/>
                  <a:t> </a:t>
                </a:r>
                <a:r>
                  <a:rPr lang="fr-FR" sz="2200" b="0" dirty="0" err="1"/>
                  <a:t>protected</a:t>
                </a:r>
                <a:r>
                  <a:rPr lang="fr-FR" sz="2200" b="0" dirty="0"/>
                  <a:t> areas</a:t>
                </a:r>
              </a:p>
              <a:p>
                <a:r>
                  <a:rPr lang="fr-FR" sz="2200" b="0" dirty="0" err="1"/>
                  <a:t>Guarantees</a:t>
                </a:r>
                <a:endParaRPr lang="fr-FR" sz="2200" b="0" dirty="0"/>
              </a:p>
              <a:p>
                <a:pPr lvl="1"/>
                <a:r>
                  <a:rPr lang="fr-FR" sz="2200" dirty="0"/>
                  <a:t>k-</a:t>
                </a:r>
                <a:r>
                  <a:rPr lang="fr-FR" sz="2200" dirty="0" err="1"/>
                  <a:t>Anonymity</a:t>
                </a:r>
                <a:r>
                  <a:rPr lang="fr-FR" sz="2200" b="0" dirty="0"/>
                  <a:t> – </a:t>
                </a:r>
                <a:r>
                  <a:rPr lang="fr-FR" sz="2200" b="0" dirty="0" err="1"/>
                  <a:t>indistinguishability</a:t>
                </a:r>
                <a:r>
                  <a:rPr lang="fr-FR" sz="2200" b="0" dirty="0"/>
                  <a:t> </a:t>
                </a:r>
                <a:r>
                  <a:rPr lang="fr-FR" sz="2200" b="0" dirty="0" err="1"/>
                  <a:t>among</a:t>
                </a:r>
                <a:r>
                  <a:rPr lang="fr-FR" sz="2200" b="0" dirty="0"/>
                  <a:t> </a:t>
                </a:r>
                <a14:m>
                  <m:oMath xmlns:m="http://schemas.openxmlformats.org/officeDocument/2006/math">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m:t>
                        </m:r>
                      </m:e>
                      <m:sub>
                        <m:r>
                          <a:rPr lang="fr-FR" sz="2200" b="0" i="1">
                            <a:latin typeface="Cambria Math" panose="02040503050406030204" pitchFamily="18" charset="0"/>
                            <a:ea typeface="Cambria Math" panose="02040503050406030204" pitchFamily="18" charset="0"/>
                          </a:rPr>
                          <m:t>𝜎</m:t>
                        </m:r>
                      </m:sub>
                    </m:sSub>
                  </m:oMath>
                </a14:m>
                <a:r>
                  <a:rPr lang="el-GR" sz="2200" b="0" dirty="0"/>
                  <a:t> </a:t>
                </a:r>
                <a:r>
                  <a:rPr lang="fr-FR" sz="2200" b="0" dirty="0"/>
                  <a:t>candidates</a:t>
                </a:r>
              </a:p>
              <a:p>
                <a:pPr lvl="1"/>
                <a:r>
                  <a:rPr lang="fr-FR" sz="2200" dirty="0"/>
                  <a:t>l-Diversity</a:t>
                </a:r>
                <a:r>
                  <a:rPr lang="fr-FR" sz="2200" b="0" dirty="0"/>
                  <a:t> – </a:t>
                </a:r>
                <a:r>
                  <a:rPr lang="fr-FR" sz="2200" b="0" dirty="0" err="1"/>
                  <a:t>semantic</a:t>
                </a:r>
                <a:r>
                  <a:rPr lang="fr-FR" sz="2200" b="0" dirty="0"/>
                  <a:t> </a:t>
                </a:r>
                <a:r>
                  <a:rPr lang="fr-FR" sz="2200" b="0" dirty="0" err="1"/>
                  <a:t>heterogeneity</a:t>
                </a:r>
                <a:r>
                  <a:rPr lang="fr-FR" sz="2200" b="0" dirty="0"/>
                  <a:t> </a:t>
                </a:r>
                <a:r>
                  <a:rPr lang="fr-FR" sz="2200" b="0" dirty="0" err="1"/>
                  <a:t>across</a:t>
                </a:r>
                <a:r>
                  <a:rPr lang="fr-FR" sz="2200" b="0" dirty="0"/>
                  <a:t> </a:t>
                </a:r>
                <a14:m>
                  <m:oMath xmlns:m="http://schemas.openxmlformats.org/officeDocument/2006/math">
                    <m:sSub>
                      <m:sSubPr>
                        <m:ctrlPr>
                          <a:rPr lang="fr-FR" sz="2200" b="0" i="1">
                            <a:latin typeface="Cambria Math" panose="02040503050406030204" pitchFamily="18" charset="0"/>
                            <a:ea typeface="Cambria Math" panose="02040503050406030204" pitchFamily="18" charset="0"/>
                          </a:rPr>
                        </m:ctrlPr>
                      </m:sSubPr>
                      <m:e>
                        <m:r>
                          <a:rPr lang="fr-FR" sz="2200" b="0" i="1">
                            <a:latin typeface="Cambria Math" panose="02040503050406030204" pitchFamily="18" charset="0"/>
                            <a:ea typeface="Cambria Math" panose="02040503050406030204" pitchFamily="18" charset="0"/>
                          </a:rPr>
                          <m:t>𝛽</m:t>
                        </m:r>
                      </m:e>
                      <m:sub>
                        <m:r>
                          <a:rPr lang="fr-FR" sz="2200" b="0" i="1">
                            <a:latin typeface="Cambria Math" panose="02040503050406030204" pitchFamily="18" charset="0"/>
                            <a:ea typeface="Cambria Math" panose="02040503050406030204" pitchFamily="18" charset="0"/>
                          </a:rPr>
                          <m:t>𝜎</m:t>
                        </m:r>
                      </m:sub>
                    </m:sSub>
                  </m:oMath>
                </a14:m>
                <a:r>
                  <a:rPr lang="el-GR" sz="2200" b="0" dirty="0"/>
                  <a:t> </a:t>
                </a:r>
                <a:r>
                  <a:rPr lang="fr-FR" sz="2200" b="0" dirty="0"/>
                  <a:t>categories</a:t>
                </a:r>
              </a:p>
              <a:p>
                <a:pPr lvl="1"/>
                <a:r>
                  <a:rPr lang="fr-FR" sz="2200" dirty="0" err="1"/>
                  <a:t>t-Closeness</a:t>
                </a:r>
                <a:r>
                  <a:rPr lang="fr-FR" sz="2200" b="0" dirty="0"/>
                  <a:t> – </a:t>
                </a:r>
                <a:r>
                  <a:rPr lang="fr-FR" sz="2200" b="0" dirty="0" err="1"/>
                  <a:t>semantic</a:t>
                </a:r>
                <a:r>
                  <a:rPr lang="fr-FR" sz="2200" b="0" dirty="0"/>
                  <a:t> distribution close to global distribution</a:t>
                </a:r>
              </a:p>
            </p:txBody>
          </p:sp>
        </mc:Choice>
        <mc:Fallback xmlns="">
          <p:sp>
            <p:nvSpPr>
              <p:cNvPr id="3" name="Espace réservé du texte 2">
                <a:extLst>
                  <a:ext uri="{FF2B5EF4-FFF2-40B4-BE49-F238E27FC236}">
                    <a16:creationId xmlns:a16="http://schemas.microsoft.com/office/drawing/2014/main" id="{89D58B5D-0B1C-306D-0124-64302EBB4C7E}"/>
                  </a:ext>
                </a:extLst>
              </p:cNvPr>
              <p:cNvSpPr>
                <a:spLocks noGrp="1" noRot="1" noChangeAspect="1" noMove="1" noResize="1" noEditPoints="1" noAdjustHandles="1" noChangeArrowheads="1" noChangeShapeType="1" noTextEdit="1"/>
              </p:cNvSpPr>
              <p:nvPr>
                <p:ph type="body" idx="1"/>
              </p:nvPr>
            </p:nvSpPr>
            <p:spPr>
              <a:xfrm>
                <a:off x="598021" y="1268759"/>
                <a:ext cx="11334149" cy="4896546"/>
              </a:xfrm>
              <a:blipFill>
                <a:blip r:embed="rId2"/>
                <a:stretch>
                  <a:fillRect t="-775" b="-1550"/>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5FFA412B-DCC1-2935-88EA-E82217D77013}"/>
              </a:ext>
            </a:extLst>
          </p:cNvPr>
          <p:cNvSpPr>
            <a:spLocks noGrp="1"/>
          </p:cNvSpPr>
          <p:nvPr>
            <p:ph type="sldNum" idx="12"/>
          </p:nvPr>
        </p:nvSpPr>
        <p:spPr/>
        <p:txBody>
          <a:bodyPr/>
          <a:lstStyle/>
          <a:p>
            <a:fld id="{C2260B4B-EE64-BD45-A8DA-C24CDAD50338}" type="slidenum">
              <a:rPr lang="en-US" smtClean="0"/>
              <a:pPr/>
              <a:t>84</a:t>
            </a:fld>
            <a:endParaRPr lang="en-US" dirty="0"/>
          </a:p>
        </p:txBody>
      </p:sp>
      <p:pic>
        <p:nvPicPr>
          <p:cNvPr id="5" name="Image 4">
            <a:extLst>
              <a:ext uri="{FF2B5EF4-FFF2-40B4-BE49-F238E27FC236}">
                <a16:creationId xmlns:a16="http://schemas.microsoft.com/office/drawing/2014/main" id="{540E91FA-E232-9418-9D3C-EDBF76C5D292}"/>
              </a:ext>
            </a:extLst>
          </p:cNvPr>
          <p:cNvPicPr>
            <a:picLocks noChangeAspect="1"/>
          </p:cNvPicPr>
          <p:nvPr/>
        </p:nvPicPr>
        <p:blipFill>
          <a:blip r:embed="rId3"/>
          <a:stretch>
            <a:fillRect/>
          </a:stretch>
        </p:blipFill>
        <p:spPr>
          <a:xfrm>
            <a:off x="1865126" y="1987420"/>
            <a:ext cx="8799937" cy="938660"/>
          </a:xfrm>
          <a:prstGeom prst="rect">
            <a:avLst/>
          </a:prstGeom>
        </p:spPr>
      </p:pic>
      <p:pic>
        <p:nvPicPr>
          <p:cNvPr id="7" name="Picture 2" descr="Longue durée veille camion Gps traceur véhicule dispositif de suivi  tracteur voiture Tkstar Gps Tracker logiciel gratuit plate-forme de suivi  Gps| Alibaba.com">
            <a:extLst>
              <a:ext uri="{FF2B5EF4-FFF2-40B4-BE49-F238E27FC236}">
                <a16:creationId xmlns:a16="http://schemas.microsoft.com/office/drawing/2014/main" id="{B3859380-27B6-3829-9123-56A0B9EFE6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5" t="18053" r="2593" b="52801"/>
          <a:stretch>
            <a:fillRect/>
          </a:stretch>
        </p:blipFill>
        <p:spPr bwMode="auto">
          <a:xfrm>
            <a:off x="8132133" y="3319272"/>
            <a:ext cx="3877056" cy="199882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272,600+ Map Pin Stock Photos, Pictures &amp; Royalty-Free Images - iStock | Map,  Map icon, Map pin vector">
            <a:extLst>
              <a:ext uri="{FF2B5EF4-FFF2-40B4-BE49-F238E27FC236}">
                <a16:creationId xmlns:a16="http://schemas.microsoft.com/office/drawing/2014/main" id="{E96A01A5-2AF0-2AAF-161E-90BF5F7A21F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810" y="4018835"/>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272,600+ Map Pin Stock Photos, Pictures &amp; Royalty-Free Images - iStock | Map,  Map icon, Map pin vector">
            <a:extLst>
              <a:ext uri="{FF2B5EF4-FFF2-40B4-BE49-F238E27FC236}">
                <a16:creationId xmlns:a16="http://schemas.microsoft.com/office/drawing/2014/main" id="{26435879-7076-A2B1-A885-8E335FF2DEAB}"/>
              </a:ext>
            </a:extLst>
          </p:cNvPr>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483090" y="4408979"/>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272,600+ Map Pin Stock Photos, Pictures &amp; Royalty-Free Images - iStock | Map,  Map icon, Map pin vector">
            <a:extLst>
              <a:ext uri="{FF2B5EF4-FFF2-40B4-BE49-F238E27FC236}">
                <a16:creationId xmlns:a16="http://schemas.microsoft.com/office/drawing/2014/main" id="{5F2DC6B2-0770-A689-F069-B822D2C588FD}"/>
              </a:ext>
            </a:extLst>
          </p:cNvPr>
          <p:cNvPicPr>
            <a:picLocks noChangeAspect="1" noChangeArrowheads="1"/>
          </p:cNvPicPr>
          <p:nvPr/>
        </p:nvPicPr>
        <p:blipFill>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92818" y="3549443"/>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272,600+ Map Pin Stock Photos, Pictures &amp; Royalty-Free Images - iStock | Map,  Map icon, Map pin vector">
            <a:extLst>
              <a:ext uri="{FF2B5EF4-FFF2-40B4-BE49-F238E27FC236}">
                <a16:creationId xmlns:a16="http://schemas.microsoft.com/office/drawing/2014/main" id="{1920EA0B-1D27-AEF9-6D2B-E77CDF224DF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02418" y="4561379"/>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272,600+ Map Pin Stock Photos, Pictures &amp; Royalty-Free Images - iStock | Map,  Map icon, Map pin vector">
            <a:extLst>
              <a:ext uri="{FF2B5EF4-FFF2-40B4-BE49-F238E27FC236}">
                <a16:creationId xmlns:a16="http://schemas.microsoft.com/office/drawing/2014/main" id="{AE972EBA-B0E4-8201-46E9-91F2CBCBB306}"/>
              </a:ext>
            </a:extLst>
          </p:cNvPr>
          <p:cNvPicPr>
            <a:picLocks noChangeAspect="1" noChangeArrowheads="1"/>
          </p:cNvPicPr>
          <p:nvPr/>
        </p:nvPicPr>
        <p:blipFill>
          <a:blip r:embed="rId5">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12146" y="3701843"/>
            <a:ext cx="443437" cy="44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4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1DDD00-2A88-C21E-9EFC-5C9BACA5A037}"/>
              </a:ext>
            </a:extLst>
          </p:cNvPr>
          <p:cNvSpPr>
            <a:spLocks noGrp="1"/>
          </p:cNvSpPr>
          <p:nvPr>
            <p:ph type="title"/>
          </p:nvPr>
        </p:nvSpPr>
        <p:spPr/>
        <p:txBody>
          <a:bodyPr/>
          <a:lstStyle/>
          <a:p>
            <a:r>
              <a:rPr lang="fr-FR" dirty="0" err="1"/>
              <a:t>Anonymization</a:t>
            </a:r>
            <a:r>
              <a:rPr lang="fr-FR" dirty="0"/>
              <a:t> Zone </a:t>
            </a:r>
            <a:r>
              <a:rPr lang="fr-FR" dirty="0" err="1"/>
              <a:t>Generation</a:t>
            </a:r>
            <a:endParaRPr lang="fr-FR" dirty="0"/>
          </a:p>
        </p:txBody>
      </p:sp>
      <p:sp>
        <p:nvSpPr>
          <p:cNvPr id="3" name="Espace réservé du texte 2">
            <a:extLst>
              <a:ext uri="{FF2B5EF4-FFF2-40B4-BE49-F238E27FC236}">
                <a16:creationId xmlns:a16="http://schemas.microsoft.com/office/drawing/2014/main" id="{A692F8E3-7F91-8DE4-EBD0-CA2569593C95}"/>
              </a:ext>
            </a:extLst>
          </p:cNvPr>
          <p:cNvSpPr>
            <a:spLocks noGrp="1"/>
          </p:cNvSpPr>
          <p:nvPr>
            <p:ph type="body" idx="1"/>
          </p:nvPr>
        </p:nvSpPr>
        <p:spPr/>
        <p:txBody>
          <a:bodyPr/>
          <a:lstStyle/>
          <a:p>
            <a:r>
              <a:rPr lang="fr-FR" b="0" dirty="0"/>
              <a:t>Once the </a:t>
            </a:r>
            <a:r>
              <a:rPr lang="fr-FR" b="0" dirty="0" err="1"/>
              <a:t>anonymization</a:t>
            </a:r>
            <a:r>
              <a:rPr lang="fr-FR" b="0" dirty="0"/>
              <a:t> zone </a:t>
            </a:r>
            <a:r>
              <a:rPr lang="fr-FR" b="0" dirty="0" err="1"/>
              <a:t>is</a:t>
            </a:r>
            <a:r>
              <a:rPr lang="fr-FR" b="0" dirty="0"/>
              <a:t> </a:t>
            </a:r>
            <a:r>
              <a:rPr lang="fr-FR" b="0" dirty="0" err="1"/>
              <a:t>generated</a:t>
            </a:r>
            <a:r>
              <a:rPr lang="fr-FR" b="0" dirty="0"/>
              <a:t>, a </a:t>
            </a:r>
            <a:r>
              <a:rPr lang="fr-FR" b="0" dirty="0" err="1"/>
              <a:t>dummy</a:t>
            </a:r>
            <a:r>
              <a:rPr lang="fr-FR" b="0" dirty="0"/>
              <a:t> location </a:t>
            </a:r>
            <a:r>
              <a:rPr lang="fr-FR" b="0" i="1" dirty="0"/>
              <a:t>l</a:t>
            </a:r>
            <a:r>
              <a:rPr lang="fr-FR" b="0" i="1" baseline="-25000" dirty="0"/>
              <a:t>i</a:t>
            </a:r>
            <a:r>
              <a:rPr lang="fr-FR" b="0" dirty="0"/>
              <a:t> must </a:t>
            </a:r>
            <a:r>
              <a:rPr lang="fr-FR" b="0" dirty="0" err="1"/>
              <a:t>be</a:t>
            </a:r>
            <a:r>
              <a:rPr lang="fr-FR" b="0" dirty="0"/>
              <a:t> </a:t>
            </a:r>
            <a:r>
              <a:rPr lang="fr-FR" b="0" dirty="0" err="1"/>
              <a:t>selected</a:t>
            </a:r>
            <a:r>
              <a:rPr lang="fr-FR" b="0" dirty="0"/>
              <a:t> to replace the </a:t>
            </a:r>
            <a:r>
              <a:rPr lang="fr-FR" b="0" dirty="0" err="1"/>
              <a:t>user’s</a:t>
            </a:r>
            <a:r>
              <a:rPr lang="fr-FR" b="0" dirty="0"/>
              <a:t> real position </a:t>
            </a:r>
            <a:r>
              <a:rPr lang="fr-FR" b="0" i="1" dirty="0" err="1"/>
              <a:t>l</a:t>
            </a:r>
            <a:r>
              <a:rPr lang="fr-FR" b="0" i="1" baseline="-25000" dirty="0" err="1"/>
              <a:t>p</a:t>
            </a:r>
            <a:r>
              <a:rPr lang="fr-FR" b="0" i="1" baseline="-25000" dirty="0"/>
              <a:t> </a:t>
            </a:r>
            <a:r>
              <a:rPr lang="fr-FR" b="0" dirty="0" err="1"/>
              <a:t>while</a:t>
            </a:r>
            <a:r>
              <a:rPr lang="fr-FR" b="0" dirty="0"/>
              <a:t> </a:t>
            </a:r>
            <a:r>
              <a:rPr lang="fr-FR" b="0" dirty="0" err="1"/>
              <a:t>ensuring</a:t>
            </a:r>
            <a:r>
              <a:rPr lang="fr-FR" b="0" dirty="0"/>
              <a:t> </a:t>
            </a:r>
            <a:r>
              <a:rPr lang="fr-FR" b="0" dirty="0" err="1"/>
              <a:t>that</a:t>
            </a:r>
            <a:r>
              <a:rPr lang="fr-FR" b="0" dirty="0"/>
              <a:t> the substitute </a:t>
            </a:r>
            <a:r>
              <a:rPr lang="fr-FR" b="0" dirty="0" err="1"/>
              <a:t>remains</a:t>
            </a:r>
            <a:r>
              <a:rPr lang="fr-FR" b="0" dirty="0"/>
              <a:t> </a:t>
            </a:r>
            <a:r>
              <a:rPr lang="fr-FR" b="0" dirty="0" err="1"/>
              <a:t>behaviorally</a:t>
            </a:r>
            <a:r>
              <a:rPr lang="fr-FR" b="0" dirty="0"/>
              <a:t> plausible</a:t>
            </a:r>
          </a:p>
        </p:txBody>
      </p:sp>
      <p:sp>
        <p:nvSpPr>
          <p:cNvPr id="4" name="Espace réservé du numéro de diapositive 3">
            <a:extLst>
              <a:ext uri="{FF2B5EF4-FFF2-40B4-BE49-F238E27FC236}">
                <a16:creationId xmlns:a16="http://schemas.microsoft.com/office/drawing/2014/main" id="{5D6B44E5-3111-DCBE-9DE3-3761CFD42A89}"/>
              </a:ext>
            </a:extLst>
          </p:cNvPr>
          <p:cNvSpPr>
            <a:spLocks noGrp="1"/>
          </p:cNvSpPr>
          <p:nvPr>
            <p:ph type="sldNum" idx="12"/>
          </p:nvPr>
        </p:nvSpPr>
        <p:spPr/>
        <p:txBody>
          <a:bodyPr/>
          <a:lstStyle/>
          <a:p>
            <a:fld id="{C2260B4B-EE64-BD45-A8DA-C24CDAD50338}" type="slidenum">
              <a:rPr lang="en-US" smtClean="0"/>
              <a:pPr/>
              <a:t>85</a:t>
            </a:fld>
            <a:endParaRPr lang="en-US" dirty="0"/>
          </a:p>
        </p:txBody>
      </p:sp>
      <p:pic>
        <p:nvPicPr>
          <p:cNvPr id="5" name="Picture 2" descr="Longue durée veille camion Gps traceur véhicule dispositif de suivi  tracteur voiture Tkstar Gps Tracker logiciel gratuit plate-forme de suivi  Gps| Alibaba.com">
            <a:extLst>
              <a:ext uri="{FF2B5EF4-FFF2-40B4-BE49-F238E27FC236}">
                <a16:creationId xmlns:a16="http://schemas.microsoft.com/office/drawing/2014/main" id="{2AC1A64A-2852-26B8-4034-F7B7D43A04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85" t="18053" r="2593" b="52801"/>
          <a:stretch>
            <a:fillRect/>
          </a:stretch>
        </p:blipFill>
        <p:spPr bwMode="auto">
          <a:xfrm>
            <a:off x="4529397" y="3590420"/>
            <a:ext cx="3877056" cy="1998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272,600+ Map Pin Stock Photos, Pictures &amp; Royalty-Free Images - iStock | Map,  Map icon, Map pin vector">
            <a:extLst>
              <a:ext uri="{FF2B5EF4-FFF2-40B4-BE49-F238E27FC236}">
                <a16:creationId xmlns:a16="http://schemas.microsoft.com/office/drawing/2014/main" id="{E3131DFD-A790-7E47-A279-9B71CEA121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5074" y="4289983"/>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272,600+ Map Pin Stock Photos, Pictures &amp; Royalty-Free Images - iStock | Map,  Map icon, Map pin vector">
            <a:extLst>
              <a:ext uri="{FF2B5EF4-FFF2-40B4-BE49-F238E27FC236}">
                <a16:creationId xmlns:a16="http://schemas.microsoft.com/office/drawing/2014/main" id="{693D9A1C-EB8B-ADF4-40A1-61D2AC55E93E}"/>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880354" y="4680127"/>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272,600+ Map Pin Stock Photos, Pictures &amp; Royalty-Free Images - iStock | Map,  Map icon, Map pin vector">
            <a:extLst>
              <a:ext uri="{FF2B5EF4-FFF2-40B4-BE49-F238E27FC236}">
                <a16:creationId xmlns:a16="http://schemas.microsoft.com/office/drawing/2014/main" id="{42224FF4-55DB-2472-0772-942A547B6654}"/>
              </a:ext>
            </a:extLst>
          </p:cNvPr>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90082" y="3820591"/>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272,600+ Map Pin Stock Photos, Pictures &amp; Royalty-Free Images - iStock | Map,  Map icon, Map pin vector">
            <a:extLst>
              <a:ext uri="{FF2B5EF4-FFF2-40B4-BE49-F238E27FC236}">
                <a16:creationId xmlns:a16="http://schemas.microsoft.com/office/drawing/2014/main" id="{1FDFD78F-63F8-2EAE-7A57-DD391976022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99682" y="4832527"/>
            <a:ext cx="443437" cy="4434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272,600+ Map Pin Stock Photos, Pictures &amp; Royalty-Free Images - iStock | Map,  Map icon, Map pin vector">
            <a:extLst>
              <a:ext uri="{FF2B5EF4-FFF2-40B4-BE49-F238E27FC236}">
                <a16:creationId xmlns:a16="http://schemas.microsoft.com/office/drawing/2014/main" id="{9C328732-462B-618D-1626-D4EB9785C72E}"/>
              </a:ext>
            </a:extLst>
          </p:cNvPr>
          <p:cNvPicPr>
            <a:picLocks noChangeAspect="1" noChangeArrowheads="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09410" y="3972991"/>
            <a:ext cx="443437" cy="44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978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E262B-EDF6-609F-2049-E8A01312084C}"/>
              </a:ext>
            </a:extLst>
          </p:cNvPr>
          <p:cNvSpPr>
            <a:spLocks noGrp="1"/>
          </p:cNvSpPr>
          <p:nvPr>
            <p:ph type="title"/>
          </p:nvPr>
        </p:nvSpPr>
        <p:spPr/>
        <p:txBody>
          <a:bodyPr>
            <a:normAutofit/>
          </a:bodyPr>
          <a:lstStyle/>
          <a:p>
            <a:r>
              <a:rPr lang="fr-FR" dirty="0" err="1"/>
              <a:t>Scoring</a:t>
            </a:r>
            <a:r>
              <a:rPr lang="fr-FR" dirty="0"/>
              <a:t> </a:t>
            </a:r>
            <a:r>
              <a:rPr lang="fr-FR" dirty="0" err="1"/>
              <a:t>Function</a:t>
            </a:r>
            <a:r>
              <a:rPr lang="fr-FR" dirty="0"/>
              <a:t> for Candidate </a:t>
            </a:r>
            <a:r>
              <a:rPr lang="fr-FR" dirty="0" err="1"/>
              <a:t>Selection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4DD0CE02-D509-BC72-6BEE-E1F0DDE245EC}"/>
                  </a:ext>
                </a:extLst>
              </p:cNvPr>
              <p:cNvSpPr>
                <a:spLocks noGrp="1"/>
              </p:cNvSpPr>
              <p:nvPr>
                <p:ph type="body" idx="1"/>
              </p:nvPr>
            </p:nvSpPr>
            <p:spPr>
              <a:xfrm>
                <a:off x="598022" y="1268759"/>
                <a:ext cx="6629496" cy="4896546"/>
              </a:xfrm>
            </p:spPr>
            <p:txBody>
              <a:bodyPr>
                <a:normAutofit/>
              </a:bodyPr>
              <a:lstStyle/>
              <a:p>
                <a:endParaRPr lang="fr-FR" dirty="0"/>
              </a:p>
              <a:p>
                <a:endParaRPr lang="fr-FR" dirty="0"/>
              </a:p>
              <a:p>
                <a:endParaRPr lang="fr-FR" b="0" dirty="0"/>
              </a:p>
              <a:p>
                <a:pPr marL="114300" indent="0">
                  <a:buNone/>
                </a:pPr>
                <a:r>
                  <a:rPr lang="fr-FR" sz="2000" b="0" dirty="0" err="1"/>
                  <a:t>Where</a:t>
                </a:r>
                <a:r>
                  <a:rPr lang="fr-FR" sz="2000" b="0" dirty="0"/>
                  <a:t>:</a:t>
                </a:r>
              </a:p>
              <a:p>
                <a:pPr lvl="1"/>
                <a14:m>
                  <m:oMath xmlns:m="http://schemas.openxmlformats.org/officeDocument/2006/math">
                    <m:sSubSup>
                      <m:sSubSupPr>
                        <m:ctrlPr>
                          <a:rPr lang="fr-FR" sz="2000" b="0" i="1">
                            <a:latin typeface="Cambria Math" panose="02040503050406030204" pitchFamily="18" charset="0"/>
                            <a:ea typeface="Cambria Math" panose="02040503050406030204" pitchFamily="18" charset="0"/>
                          </a:rPr>
                        </m:ctrlPr>
                      </m:sSubSupPr>
                      <m:e>
                        <m:r>
                          <a:rPr lang="fr-FR" sz="2000" b="0" i="1">
                            <a:latin typeface="Cambria Math" panose="02040503050406030204" pitchFamily="18" charset="0"/>
                            <a:ea typeface="Cambria Math" panose="02040503050406030204" pitchFamily="18" charset="0"/>
                          </a:rPr>
                          <m:t>𝑑</m:t>
                        </m:r>
                      </m:e>
                      <m:sub>
                        <m:r>
                          <a:rPr lang="fr-FR" sz="2000" b="0" i="1">
                            <a:latin typeface="Cambria Math" panose="02040503050406030204" pitchFamily="18" charset="0"/>
                            <a:ea typeface="Cambria Math" panose="02040503050406030204" pitchFamily="18" charset="0"/>
                          </a:rPr>
                          <m:t>𝑔𝑒𝑜</m:t>
                        </m:r>
                      </m:sub>
                      <m:sup>
                        <m:r>
                          <a:rPr lang="fr-FR" sz="2000" b="0" i="1">
                            <a:latin typeface="Cambria Math" panose="02040503050406030204" pitchFamily="18" charset="0"/>
                            <a:ea typeface="Cambria Math" panose="02040503050406030204" pitchFamily="18" charset="0"/>
                          </a:rPr>
                          <m:t>∗</m:t>
                        </m:r>
                      </m:sup>
                    </m:sSubSup>
                  </m:oMath>
                </a14:m>
                <a:r>
                  <a:rPr lang="fr-FR" sz="2000" b="0" dirty="0"/>
                  <a:t>: </a:t>
                </a:r>
                <a:r>
                  <a:rPr lang="fr-FR" sz="2000" b="0" dirty="0" err="1"/>
                  <a:t>normalized</a:t>
                </a:r>
                <a:r>
                  <a:rPr lang="fr-FR" sz="2000" b="0" dirty="0"/>
                  <a:t> </a:t>
                </a:r>
                <a:r>
                  <a:rPr lang="fr-FR" sz="2000" b="0" dirty="0" err="1"/>
                  <a:t>geographic</a:t>
                </a:r>
                <a:r>
                  <a:rPr lang="fr-FR" sz="2000" b="0" dirty="0"/>
                  <a:t> distance to zone center</a:t>
                </a:r>
              </a:p>
              <a:p>
                <a:endParaRPr lang="fr-FR" dirty="0"/>
              </a:p>
            </p:txBody>
          </p:sp>
        </mc:Choice>
        <mc:Fallback xmlns="">
          <p:sp>
            <p:nvSpPr>
              <p:cNvPr id="3" name="Espace réservé du texte 2">
                <a:extLst>
                  <a:ext uri="{FF2B5EF4-FFF2-40B4-BE49-F238E27FC236}">
                    <a16:creationId xmlns:a16="http://schemas.microsoft.com/office/drawing/2014/main" id="{4DD0CE02-D509-BC72-6BEE-E1F0DDE245EC}"/>
                  </a:ext>
                </a:extLst>
              </p:cNvPr>
              <p:cNvSpPr>
                <a:spLocks noGrp="1" noRot="1" noChangeAspect="1" noMove="1" noResize="1" noEditPoints="1" noAdjustHandles="1" noChangeArrowheads="1" noChangeShapeType="1" noTextEdit="1"/>
              </p:cNvSpPr>
              <p:nvPr>
                <p:ph type="body" idx="1"/>
              </p:nvPr>
            </p:nvSpPr>
            <p:spPr>
              <a:xfrm>
                <a:off x="598022" y="1268759"/>
                <a:ext cx="6629496" cy="4896546"/>
              </a:xfrm>
              <a:blipFill>
                <a:blip r:embed="rId3"/>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B0BBF3C3-1618-D46A-A361-16C4E4494BAF}"/>
              </a:ext>
            </a:extLst>
          </p:cNvPr>
          <p:cNvSpPr>
            <a:spLocks noGrp="1"/>
          </p:cNvSpPr>
          <p:nvPr>
            <p:ph type="sldNum" idx="12"/>
          </p:nvPr>
        </p:nvSpPr>
        <p:spPr/>
        <p:txBody>
          <a:bodyPr/>
          <a:lstStyle/>
          <a:p>
            <a:fld id="{C2260B4B-EE64-BD45-A8DA-C24CDAD50338}" type="slidenum">
              <a:rPr lang="en-US" smtClean="0"/>
              <a:pPr/>
              <a:t>86</a:t>
            </a:fld>
            <a:endParaRPr lang="en-US" dirty="0"/>
          </a:p>
        </p:txBody>
      </p:sp>
      <p:pic>
        <p:nvPicPr>
          <p:cNvPr id="5" name="Image 4">
            <a:extLst>
              <a:ext uri="{FF2B5EF4-FFF2-40B4-BE49-F238E27FC236}">
                <a16:creationId xmlns:a16="http://schemas.microsoft.com/office/drawing/2014/main" id="{1C0F5587-07CA-DCE3-0F82-6C0A47CEEA14}"/>
              </a:ext>
            </a:extLst>
          </p:cNvPr>
          <p:cNvPicPr>
            <a:picLocks noChangeAspect="1"/>
          </p:cNvPicPr>
          <p:nvPr/>
        </p:nvPicPr>
        <p:blipFill>
          <a:blip r:embed="rId4"/>
          <a:stretch>
            <a:fillRect/>
          </a:stretch>
        </p:blipFill>
        <p:spPr>
          <a:xfrm>
            <a:off x="1809476" y="1489234"/>
            <a:ext cx="8704313" cy="946121"/>
          </a:xfrm>
          <a:prstGeom prst="rect">
            <a:avLst/>
          </a:prstGeom>
        </p:spPr>
      </p:pic>
      <p:pic>
        <p:nvPicPr>
          <p:cNvPr id="17410" name="Picture 2" descr="Path with location pins distance from one point to another road route curve  route | Premium Vector">
            <a:extLst>
              <a:ext uri="{FF2B5EF4-FFF2-40B4-BE49-F238E27FC236}">
                <a16:creationId xmlns:a16="http://schemas.microsoft.com/office/drawing/2014/main" id="{67EE6BDA-9585-5A7D-FF22-54562FE93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031" y="3429000"/>
            <a:ext cx="4676140" cy="23380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2EE9A937-D818-A859-E452-DDC9F4B3D100}"/>
                  </a:ext>
                </a:extLst>
              </p:cNvPr>
              <p:cNvSpPr txBox="1"/>
              <p:nvPr/>
            </p:nvSpPr>
            <p:spPr>
              <a:xfrm>
                <a:off x="6548281" y="5484700"/>
                <a:ext cx="6108192" cy="6247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3200" i="1">
                              <a:latin typeface="Cambria Math" panose="02040503050406030204" pitchFamily="18" charset="0"/>
                              <a:ea typeface="Cambria Math" panose="02040503050406030204" pitchFamily="18" charset="0"/>
                            </a:rPr>
                          </m:ctrlPr>
                        </m:sSubSupPr>
                        <m:e>
                          <m:r>
                            <a:rPr lang="fr-FR" sz="3200" i="1">
                              <a:latin typeface="Cambria Math" panose="02040503050406030204" pitchFamily="18" charset="0"/>
                              <a:ea typeface="Cambria Math" panose="02040503050406030204" pitchFamily="18" charset="0"/>
                            </a:rPr>
                            <m:t>𝑑</m:t>
                          </m:r>
                        </m:e>
                        <m:sub>
                          <m:r>
                            <a:rPr lang="fr-FR" sz="3200" i="1">
                              <a:latin typeface="Cambria Math" panose="02040503050406030204" pitchFamily="18" charset="0"/>
                              <a:ea typeface="Cambria Math" panose="02040503050406030204" pitchFamily="18" charset="0"/>
                            </a:rPr>
                            <m:t>𝑔𝑒𝑜</m:t>
                          </m:r>
                        </m:sub>
                        <m:sup>
                          <m:r>
                            <a:rPr lang="fr-FR" sz="3200" i="1">
                              <a:latin typeface="Cambria Math" panose="02040503050406030204" pitchFamily="18" charset="0"/>
                              <a:ea typeface="Cambria Math" panose="02040503050406030204" pitchFamily="18" charset="0"/>
                            </a:rPr>
                            <m:t>∗</m:t>
                          </m:r>
                        </m:sup>
                      </m:sSubSup>
                    </m:oMath>
                  </m:oMathPara>
                </a14:m>
                <a:endParaRPr lang="fr-FR" sz="3200" dirty="0"/>
              </a:p>
            </p:txBody>
          </p:sp>
        </mc:Choice>
        <mc:Fallback xmlns="">
          <p:sp>
            <p:nvSpPr>
              <p:cNvPr id="9" name="ZoneTexte 8">
                <a:extLst>
                  <a:ext uri="{FF2B5EF4-FFF2-40B4-BE49-F238E27FC236}">
                    <a16:creationId xmlns:a16="http://schemas.microsoft.com/office/drawing/2014/main" id="{2EE9A937-D818-A859-E452-DDC9F4B3D100}"/>
                  </a:ext>
                </a:extLst>
              </p:cNvPr>
              <p:cNvSpPr txBox="1">
                <a:spLocks noRot="1" noChangeAspect="1" noMove="1" noResize="1" noEditPoints="1" noAdjustHandles="1" noChangeArrowheads="1" noChangeShapeType="1" noTextEdit="1"/>
              </p:cNvSpPr>
              <p:nvPr/>
            </p:nvSpPr>
            <p:spPr>
              <a:xfrm>
                <a:off x="6548281" y="5484700"/>
                <a:ext cx="6108192" cy="624786"/>
              </a:xfrm>
              <a:prstGeom prst="rect">
                <a:avLst/>
              </a:prstGeom>
              <a:blipFill>
                <a:blip r:embed="rId6"/>
                <a:stretch>
                  <a:fillRect b="-12245"/>
                </a:stretch>
              </a:blipFill>
            </p:spPr>
            <p:txBody>
              <a:bodyPr/>
              <a:lstStyle/>
              <a:p>
                <a:r>
                  <a:rPr lang="fr-FR">
                    <a:noFill/>
                  </a:rPr>
                  <a:t> </a:t>
                </a:r>
              </a:p>
            </p:txBody>
          </p:sp>
        </mc:Fallback>
      </mc:AlternateContent>
    </p:spTree>
    <p:extLst>
      <p:ext uri="{BB962C8B-B14F-4D97-AF65-F5344CB8AC3E}">
        <p14:creationId xmlns:p14="http://schemas.microsoft.com/office/powerpoint/2010/main" val="8722493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E262B-EDF6-609F-2049-E8A01312084C}"/>
              </a:ext>
            </a:extLst>
          </p:cNvPr>
          <p:cNvSpPr>
            <a:spLocks noGrp="1"/>
          </p:cNvSpPr>
          <p:nvPr>
            <p:ph type="title"/>
          </p:nvPr>
        </p:nvSpPr>
        <p:spPr/>
        <p:txBody>
          <a:bodyPr>
            <a:normAutofit/>
          </a:bodyPr>
          <a:lstStyle/>
          <a:p>
            <a:r>
              <a:rPr lang="fr-FR" dirty="0" err="1"/>
              <a:t>Scoring</a:t>
            </a:r>
            <a:r>
              <a:rPr lang="fr-FR" dirty="0"/>
              <a:t> </a:t>
            </a:r>
            <a:r>
              <a:rPr lang="fr-FR" dirty="0" err="1"/>
              <a:t>Function</a:t>
            </a:r>
            <a:r>
              <a:rPr lang="fr-FR" dirty="0"/>
              <a:t> for Candidate </a:t>
            </a:r>
            <a:r>
              <a:rPr lang="fr-FR" dirty="0" err="1"/>
              <a:t>Selection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4DD0CE02-D509-BC72-6BEE-E1F0DDE245EC}"/>
                  </a:ext>
                </a:extLst>
              </p:cNvPr>
              <p:cNvSpPr>
                <a:spLocks noGrp="1"/>
              </p:cNvSpPr>
              <p:nvPr>
                <p:ph type="body" idx="1"/>
              </p:nvPr>
            </p:nvSpPr>
            <p:spPr>
              <a:xfrm>
                <a:off x="598022" y="1268759"/>
                <a:ext cx="6629496" cy="4896546"/>
              </a:xfrm>
            </p:spPr>
            <p:txBody>
              <a:bodyPr>
                <a:normAutofit/>
              </a:bodyPr>
              <a:lstStyle/>
              <a:p>
                <a:endParaRPr lang="fr-FR" dirty="0"/>
              </a:p>
              <a:p>
                <a:endParaRPr lang="fr-FR" dirty="0"/>
              </a:p>
              <a:p>
                <a:endParaRPr lang="fr-FR" b="0" dirty="0"/>
              </a:p>
              <a:p>
                <a:pPr marL="114300" indent="0">
                  <a:buNone/>
                </a:pPr>
                <a:r>
                  <a:rPr lang="fr-FR" sz="2000" b="0" dirty="0" err="1"/>
                  <a:t>Where</a:t>
                </a:r>
                <a:r>
                  <a:rPr lang="fr-FR" sz="2000" b="0" dirty="0"/>
                  <a:t>:</a:t>
                </a:r>
              </a:p>
              <a:p>
                <a:pPr lvl="1"/>
                <a14:m>
                  <m:oMath xmlns:m="http://schemas.openxmlformats.org/officeDocument/2006/math">
                    <m:sSubSup>
                      <m:sSubSupPr>
                        <m:ctrlPr>
                          <a:rPr lang="fr-FR" sz="2000" b="0" i="1">
                            <a:latin typeface="Cambria Math" panose="02040503050406030204" pitchFamily="18" charset="0"/>
                            <a:ea typeface="Cambria Math" panose="02040503050406030204" pitchFamily="18" charset="0"/>
                          </a:rPr>
                        </m:ctrlPr>
                      </m:sSubSupPr>
                      <m:e>
                        <m:r>
                          <a:rPr lang="fr-FR" sz="2000" b="0" i="1">
                            <a:latin typeface="Cambria Math" panose="02040503050406030204" pitchFamily="18" charset="0"/>
                            <a:ea typeface="Cambria Math" panose="02040503050406030204" pitchFamily="18" charset="0"/>
                          </a:rPr>
                          <m:t>𝑑</m:t>
                        </m:r>
                      </m:e>
                      <m:sub>
                        <m:r>
                          <a:rPr lang="fr-FR" sz="2000" b="0" i="1">
                            <a:latin typeface="Cambria Math" panose="02040503050406030204" pitchFamily="18" charset="0"/>
                            <a:ea typeface="Cambria Math" panose="02040503050406030204" pitchFamily="18" charset="0"/>
                          </a:rPr>
                          <m:t>𝑔𝑒𝑜</m:t>
                        </m:r>
                      </m:sub>
                      <m:sup>
                        <m:r>
                          <a:rPr lang="fr-FR" sz="2000" b="0" i="1">
                            <a:latin typeface="Cambria Math" panose="02040503050406030204" pitchFamily="18" charset="0"/>
                            <a:ea typeface="Cambria Math" panose="02040503050406030204" pitchFamily="18" charset="0"/>
                          </a:rPr>
                          <m:t>∗</m:t>
                        </m:r>
                      </m:sup>
                    </m:sSubSup>
                  </m:oMath>
                </a14:m>
                <a:r>
                  <a:rPr lang="fr-FR" sz="2000" b="0" dirty="0"/>
                  <a:t>: </a:t>
                </a:r>
                <a:r>
                  <a:rPr lang="fr-FR" sz="2000" b="0" dirty="0" err="1"/>
                  <a:t>normalized</a:t>
                </a:r>
                <a:r>
                  <a:rPr lang="fr-FR" sz="2000" b="0" dirty="0"/>
                  <a:t> </a:t>
                </a:r>
                <a:r>
                  <a:rPr lang="fr-FR" sz="2000" b="0" dirty="0" err="1"/>
                  <a:t>geographic</a:t>
                </a:r>
                <a:r>
                  <a:rPr lang="fr-FR" sz="2000" b="0" dirty="0"/>
                  <a:t> distance to zone center</a:t>
                </a:r>
              </a:p>
              <a:p>
                <a:pPr lvl="1"/>
                <a14:m>
                  <m:oMath xmlns:m="http://schemas.openxmlformats.org/officeDocument/2006/math">
                    <m:sSubSup>
                      <m:sSubSupPr>
                        <m:ctrlPr>
                          <a:rPr lang="fr-FR" sz="2000" b="0" i="1">
                            <a:latin typeface="Cambria Math" panose="02040503050406030204" pitchFamily="18" charset="0"/>
                            <a:ea typeface="Cambria Math" panose="02040503050406030204" pitchFamily="18" charset="0"/>
                          </a:rPr>
                        </m:ctrlPr>
                      </m:sSubSupPr>
                      <m:e>
                        <m:r>
                          <a:rPr lang="fr-FR" sz="2000" b="0" i="1">
                            <a:latin typeface="Cambria Math" panose="02040503050406030204" pitchFamily="18" charset="0"/>
                            <a:ea typeface="Cambria Math" panose="02040503050406030204" pitchFamily="18" charset="0"/>
                          </a:rPr>
                          <m:t>𝑑</m:t>
                        </m:r>
                      </m:e>
                      <m:sub>
                        <m:r>
                          <a:rPr lang="fr-FR" sz="2000" b="0" i="1" smtClean="0">
                            <a:latin typeface="Cambria Math" panose="02040503050406030204" pitchFamily="18" charset="0"/>
                            <a:ea typeface="Cambria Math" panose="02040503050406030204" pitchFamily="18" charset="0"/>
                          </a:rPr>
                          <m:t>𝑝𝑎𝑡h</m:t>
                        </m:r>
                      </m:sub>
                      <m:sup>
                        <m:r>
                          <a:rPr lang="fr-FR" sz="2000" b="0" i="1">
                            <a:latin typeface="Cambria Math" panose="02040503050406030204" pitchFamily="18" charset="0"/>
                            <a:ea typeface="Cambria Math" panose="02040503050406030204" pitchFamily="18" charset="0"/>
                          </a:rPr>
                          <m:t>∗</m:t>
                        </m:r>
                      </m:sup>
                    </m:sSubSup>
                    <m:r>
                      <a:rPr lang="fr-FR" sz="2000" b="0" i="1">
                        <a:latin typeface="Cambria Math" panose="02040503050406030204" pitchFamily="18" charset="0"/>
                        <a:ea typeface="Cambria Math" panose="02040503050406030204" pitchFamily="18" charset="0"/>
                      </a:rPr>
                      <m:t> </m:t>
                    </m:r>
                  </m:oMath>
                </a14:m>
                <a:r>
                  <a:rPr lang="fr-FR" sz="2000" b="0" dirty="0"/>
                  <a:t>: </a:t>
                </a:r>
                <a:r>
                  <a:rPr lang="fr-FR" sz="2000" b="0" dirty="0" err="1"/>
                  <a:t>semantic</a:t>
                </a:r>
                <a:r>
                  <a:rPr lang="fr-FR" sz="2000" b="0" dirty="0"/>
                  <a:t> distance </a:t>
                </a:r>
              </a:p>
              <a:p>
                <a:endParaRPr lang="fr-FR" dirty="0"/>
              </a:p>
            </p:txBody>
          </p:sp>
        </mc:Choice>
        <mc:Fallback xmlns="">
          <p:sp>
            <p:nvSpPr>
              <p:cNvPr id="3" name="Espace réservé du texte 2">
                <a:extLst>
                  <a:ext uri="{FF2B5EF4-FFF2-40B4-BE49-F238E27FC236}">
                    <a16:creationId xmlns:a16="http://schemas.microsoft.com/office/drawing/2014/main" id="{4DD0CE02-D509-BC72-6BEE-E1F0DDE245EC}"/>
                  </a:ext>
                </a:extLst>
              </p:cNvPr>
              <p:cNvSpPr>
                <a:spLocks noGrp="1" noRot="1" noChangeAspect="1" noMove="1" noResize="1" noEditPoints="1" noAdjustHandles="1" noChangeArrowheads="1" noChangeShapeType="1" noTextEdit="1"/>
              </p:cNvSpPr>
              <p:nvPr>
                <p:ph type="body" idx="1"/>
              </p:nvPr>
            </p:nvSpPr>
            <p:spPr>
              <a:xfrm>
                <a:off x="598022" y="1268759"/>
                <a:ext cx="6629496" cy="4896546"/>
              </a:xfrm>
              <a:blipFill>
                <a:blip r:embed="rId3"/>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B0BBF3C3-1618-D46A-A361-16C4E4494BAF}"/>
              </a:ext>
            </a:extLst>
          </p:cNvPr>
          <p:cNvSpPr>
            <a:spLocks noGrp="1"/>
          </p:cNvSpPr>
          <p:nvPr>
            <p:ph type="sldNum" idx="12"/>
          </p:nvPr>
        </p:nvSpPr>
        <p:spPr/>
        <p:txBody>
          <a:bodyPr/>
          <a:lstStyle/>
          <a:p>
            <a:fld id="{C2260B4B-EE64-BD45-A8DA-C24CDAD50338}" type="slidenum">
              <a:rPr lang="en-US" smtClean="0"/>
              <a:pPr/>
              <a:t>87</a:t>
            </a:fld>
            <a:endParaRPr lang="en-US" dirty="0"/>
          </a:p>
        </p:txBody>
      </p:sp>
      <p:pic>
        <p:nvPicPr>
          <p:cNvPr id="5" name="Image 4">
            <a:extLst>
              <a:ext uri="{FF2B5EF4-FFF2-40B4-BE49-F238E27FC236}">
                <a16:creationId xmlns:a16="http://schemas.microsoft.com/office/drawing/2014/main" id="{1C0F5587-07CA-DCE3-0F82-6C0A47CEEA14}"/>
              </a:ext>
            </a:extLst>
          </p:cNvPr>
          <p:cNvPicPr>
            <a:picLocks noChangeAspect="1"/>
          </p:cNvPicPr>
          <p:nvPr/>
        </p:nvPicPr>
        <p:blipFill>
          <a:blip r:embed="rId4"/>
          <a:stretch>
            <a:fillRect/>
          </a:stretch>
        </p:blipFill>
        <p:spPr>
          <a:xfrm>
            <a:off x="1809476" y="1489234"/>
            <a:ext cx="8704313" cy="946121"/>
          </a:xfrm>
          <a:prstGeom prst="rect">
            <a:avLst/>
          </a:prstGeom>
        </p:spPr>
      </p:pic>
      <p:pic>
        <p:nvPicPr>
          <p:cNvPr id="6" name="Image 5">
            <a:extLst>
              <a:ext uri="{FF2B5EF4-FFF2-40B4-BE49-F238E27FC236}">
                <a16:creationId xmlns:a16="http://schemas.microsoft.com/office/drawing/2014/main" id="{A0C9F135-A263-A228-F36F-BCC900F767D7}"/>
              </a:ext>
            </a:extLst>
          </p:cNvPr>
          <p:cNvPicPr>
            <a:picLocks noChangeAspect="1"/>
          </p:cNvPicPr>
          <p:nvPr/>
        </p:nvPicPr>
        <p:blipFill>
          <a:blip r:embed="rId5"/>
          <a:stretch>
            <a:fillRect/>
          </a:stretch>
        </p:blipFill>
        <p:spPr>
          <a:xfrm>
            <a:off x="7227518" y="2435355"/>
            <a:ext cx="4704653" cy="2936461"/>
          </a:xfrm>
          <a:prstGeom prst="rect">
            <a:avLst/>
          </a:prstGeom>
        </p:spPr>
      </p:pic>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AAC372C7-9CAC-61BF-C45F-7C9543B65BE0}"/>
                  </a:ext>
                </a:extLst>
              </p:cNvPr>
              <p:cNvSpPr txBox="1"/>
              <p:nvPr/>
            </p:nvSpPr>
            <p:spPr>
              <a:xfrm>
                <a:off x="6548281" y="5484700"/>
                <a:ext cx="6108192" cy="6356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fr-FR" sz="3200" b="0" i="1" smtClean="0">
                              <a:latin typeface="Cambria Math" panose="02040503050406030204" pitchFamily="18" charset="0"/>
                              <a:ea typeface="Cambria Math" panose="02040503050406030204" pitchFamily="18" charset="0"/>
                            </a:rPr>
                          </m:ctrlPr>
                        </m:sSubSupPr>
                        <m:e>
                          <m:r>
                            <a:rPr lang="fr-FR" sz="3200" b="0" i="1">
                              <a:latin typeface="Cambria Math" panose="02040503050406030204" pitchFamily="18" charset="0"/>
                              <a:ea typeface="Cambria Math" panose="02040503050406030204" pitchFamily="18" charset="0"/>
                            </a:rPr>
                            <m:t>𝑑</m:t>
                          </m:r>
                        </m:e>
                        <m:sub>
                          <m:r>
                            <a:rPr lang="fr-FR" sz="3200" b="0" i="1" smtClean="0">
                              <a:latin typeface="Cambria Math" panose="02040503050406030204" pitchFamily="18" charset="0"/>
                              <a:ea typeface="Cambria Math" panose="02040503050406030204" pitchFamily="18" charset="0"/>
                            </a:rPr>
                            <m:t>𝑝𝑎𝑡h</m:t>
                          </m:r>
                        </m:sub>
                        <m:sup>
                          <m:r>
                            <a:rPr lang="fr-FR" sz="3200" b="0" i="1">
                              <a:latin typeface="Cambria Math" panose="02040503050406030204" pitchFamily="18" charset="0"/>
                              <a:ea typeface="Cambria Math" panose="02040503050406030204" pitchFamily="18" charset="0"/>
                            </a:rPr>
                            <m:t>∗</m:t>
                          </m:r>
                        </m:sup>
                      </m:sSubSup>
                    </m:oMath>
                  </m:oMathPara>
                </a14:m>
                <a:endParaRPr lang="fr-FR" sz="3200" dirty="0"/>
              </a:p>
            </p:txBody>
          </p:sp>
        </mc:Choice>
        <mc:Fallback xmlns="">
          <p:sp>
            <p:nvSpPr>
              <p:cNvPr id="8" name="ZoneTexte 7">
                <a:extLst>
                  <a:ext uri="{FF2B5EF4-FFF2-40B4-BE49-F238E27FC236}">
                    <a16:creationId xmlns:a16="http://schemas.microsoft.com/office/drawing/2014/main" id="{AAC372C7-9CAC-61BF-C45F-7C9543B65BE0}"/>
                  </a:ext>
                </a:extLst>
              </p:cNvPr>
              <p:cNvSpPr txBox="1">
                <a:spLocks noRot="1" noChangeAspect="1" noMove="1" noResize="1" noEditPoints="1" noAdjustHandles="1" noChangeArrowheads="1" noChangeShapeType="1" noTextEdit="1"/>
              </p:cNvSpPr>
              <p:nvPr/>
            </p:nvSpPr>
            <p:spPr>
              <a:xfrm>
                <a:off x="6548281" y="5484700"/>
                <a:ext cx="6108192" cy="635623"/>
              </a:xfrm>
              <a:prstGeom prst="rect">
                <a:avLst/>
              </a:prstGeom>
              <a:blipFill>
                <a:blip r:embed="rId6"/>
                <a:stretch>
                  <a:fillRect b="-16000"/>
                </a:stretch>
              </a:blipFill>
            </p:spPr>
            <p:txBody>
              <a:bodyPr/>
              <a:lstStyle/>
              <a:p>
                <a:r>
                  <a:rPr lang="fr-FR">
                    <a:noFill/>
                  </a:rPr>
                  <a:t> </a:t>
                </a:r>
              </a:p>
            </p:txBody>
          </p:sp>
        </mc:Fallback>
      </mc:AlternateContent>
    </p:spTree>
    <p:extLst>
      <p:ext uri="{BB962C8B-B14F-4D97-AF65-F5344CB8AC3E}">
        <p14:creationId xmlns:p14="http://schemas.microsoft.com/office/powerpoint/2010/main" val="37131632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4D5EF-085A-AEB0-E3F5-81867FC9B7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71D0565-5E4F-5372-69FB-CD6C165B9E01}"/>
              </a:ext>
            </a:extLst>
          </p:cNvPr>
          <p:cNvSpPr>
            <a:spLocks noGrp="1"/>
          </p:cNvSpPr>
          <p:nvPr>
            <p:ph type="title"/>
          </p:nvPr>
        </p:nvSpPr>
        <p:spPr/>
        <p:txBody>
          <a:bodyPr>
            <a:normAutofit/>
          </a:bodyPr>
          <a:lstStyle/>
          <a:p>
            <a:r>
              <a:rPr lang="fr-FR" dirty="0" err="1"/>
              <a:t>Scoring</a:t>
            </a:r>
            <a:r>
              <a:rPr lang="fr-FR" dirty="0"/>
              <a:t> </a:t>
            </a:r>
            <a:r>
              <a:rPr lang="fr-FR" dirty="0" err="1"/>
              <a:t>Function</a:t>
            </a:r>
            <a:r>
              <a:rPr lang="fr-FR" dirty="0"/>
              <a:t> for Candidate </a:t>
            </a:r>
            <a:r>
              <a:rPr lang="fr-FR" dirty="0" err="1"/>
              <a:t>Selection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01EFD1C1-17C5-AF16-566E-AA93DE243B45}"/>
                  </a:ext>
                </a:extLst>
              </p:cNvPr>
              <p:cNvSpPr>
                <a:spLocks noGrp="1"/>
              </p:cNvSpPr>
              <p:nvPr>
                <p:ph type="body" idx="1"/>
              </p:nvPr>
            </p:nvSpPr>
            <p:spPr>
              <a:xfrm>
                <a:off x="598022" y="1268759"/>
                <a:ext cx="6629496" cy="4896546"/>
              </a:xfrm>
            </p:spPr>
            <p:txBody>
              <a:bodyPr>
                <a:normAutofit/>
              </a:bodyPr>
              <a:lstStyle/>
              <a:p>
                <a:endParaRPr lang="fr-FR" dirty="0"/>
              </a:p>
              <a:p>
                <a:endParaRPr lang="fr-FR" dirty="0"/>
              </a:p>
              <a:p>
                <a:endParaRPr lang="fr-FR" b="0" dirty="0"/>
              </a:p>
              <a:p>
                <a:pPr marL="114300" indent="0">
                  <a:buNone/>
                </a:pPr>
                <a:r>
                  <a:rPr lang="fr-FR" sz="2000" b="0" dirty="0" err="1"/>
                  <a:t>Where</a:t>
                </a:r>
                <a:r>
                  <a:rPr lang="fr-FR" sz="2000" b="0" dirty="0"/>
                  <a:t>:</a:t>
                </a:r>
              </a:p>
              <a:p>
                <a:pPr lvl="1"/>
                <a14:m>
                  <m:oMath xmlns:m="http://schemas.openxmlformats.org/officeDocument/2006/math">
                    <m:sSubSup>
                      <m:sSubSupPr>
                        <m:ctrlPr>
                          <a:rPr lang="fr-FR" sz="2000" b="0" i="1">
                            <a:latin typeface="Cambria Math" panose="02040503050406030204" pitchFamily="18" charset="0"/>
                            <a:ea typeface="Cambria Math" panose="02040503050406030204" pitchFamily="18" charset="0"/>
                          </a:rPr>
                        </m:ctrlPr>
                      </m:sSubSupPr>
                      <m:e>
                        <m:r>
                          <a:rPr lang="fr-FR" sz="2000" b="0" i="1">
                            <a:latin typeface="Cambria Math" panose="02040503050406030204" pitchFamily="18" charset="0"/>
                            <a:ea typeface="Cambria Math" panose="02040503050406030204" pitchFamily="18" charset="0"/>
                          </a:rPr>
                          <m:t>𝑑</m:t>
                        </m:r>
                      </m:e>
                      <m:sub>
                        <m:r>
                          <a:rPr lang="fr-FR" sz="2000" b="0" i="1">
                            <a:latin typeface="Cambria Math" panose="02040503050406030204" pitchFamily="18" charset="0"/>
                            <a:ea typeface="Cambria Math" panose="02040503050406030204" pitchFamily="18" charset="0"/>
                          </a:rPr>
                          <m:t>𝑔𝑒𝑜</m:t>
                        </m:r>
                      </m:sub>
                      <m:sup>
                        <m:r>
                          <a:rPr lang="fr-FR" sz="2000" b="0" i="1">
                            <a:latin typeface="Cambria Math" panose="02040503050406030204" pitchFamily="18" charset="0"/>
                            <a:ea typeface="Cambria Math" panose="02040503050406030204" pitchFamily="18" charset="0"/>
                          </a:rPr>
                          <m:t>∗</m:t>
                        </m:r>
                      </m:sup>
                    </m:sSubSup>
                  </m:oMath>
                </a14:m>
                <a:r>
                  <a:rPr lang="fr-FR" sz="2000" b="0" dirty="0"/>
                  <a:t>: </a:t>
                </a:r>
                <a:r>
                  <a:rPr lang="fr-FR" sz="2000" b="0" dirty="0" err="1"/>
                  <a:t>normalized</a:t>
                </a:r>
                <a:r>
                  <a:rPr lang="fr-FR" sz="2000" b="0" dirty="0"/>
                  <a:t> </a:t>
                </a:r>
                <a:r>
                  <a:rPr lang="fr-FR" sz="2000" b="0" dirty="0" err="1"/>
                  <a:t>geographic</a:t>
                </a:r>
                <a:r>
                  <a:rPr lang="fr-FR" sz="2000" b="0" dirty="0"/>
                  <a:t> distance to zone center</a:t>
                </a:r>
              </a:p>
              <a:p>
                <a:pPr lvl="1"/>
                <a14:m>
                  <m:oMath xmlns:m="http://schemas.openxmlformats.org/officeDocument/2006/math">
                    <m:sSubSup>
                      <m:sSubSupPr>
                        <m:ctrlPr>
                          <a:rPr lang="fr-FR" sz="2000" b="0" i="1">
                            <a:latin typeface="Cambria Math" panose="02040503050406030204" pitchFamily="18" charset="0"/>
                            <a:ea typeface="Cambria Math" panose="02040503050406030204" pitchFamily="18" charset="0"/>
                          </a:rPr>
                        </m:ctrlPr>
                      </m:sSubSupPr>
                      <m:e>
                        <m:r>
                          <a:rPr lang="fr-FR" sz="2000" b="0" i="1">
                            <a:latin typeface="Cambria Math" panose="02040503050406030204" pitchFamily="18" charset="0"/>
                            <a:ea typeface="Cambria Math" panose="02040503050406030204" pitchFamily="18" charset="0"/>
                          </a:rPr>
                          <m:t>𝑑</m:t>
                        </m:r>
                      </m:e>
                      <m:sub>
                        <m:r>
                          <a:rPr lang="fr-FR" sz="2000" b="0" i="1" smtClean="0">
                            <a:latin typeface="Cambria Math" panose="02040503050406030204" pitchFamily="18" charset="0"/>
                            <a:ea typeface="Cambria Math" panose="02040503050406030204" pitchFamily="18" charset="0"/>
                          </a:rPr>
                          <m:t>𝑝𝑎𝑡h</m:t>
                        </m:r>
                      </m:sub>
                      <m:sup>
                        <m:r>
                          <a:rPr lang="fr-FR" sz="2000" b="0" i="1">
                            <a:latin typeface="Cambria Math" panose="02040503050406030204" pitchFamily="18" charset="0"/>
                            <a:ea typeface="Cambria Math" panose="02040503050406030204" pitchFamily="18" charset="0"/>
                          </a:rPr>
                          <m:t>∗</m:t>
                        </m:r>
                      </m:sup>
                    </m:sSubSup>
                    <m:r>
                      <a:rPr lang="fr-FR" sz="2000" b="0" i="1">
                        <a:latin typeface="Cambria Math" panose="02040503050406030204" pitchFamily="18" charset="0"/>
                        <a:ea typeface="Cambria Math" panose="02040503050406030204" pitchFamily="18" charset="0"/>
                      </a:rPr>
                      <m:t> </m:t>
                    </m:r>
                  </m:oMath>
                </a14:m>
                <a:r>
                  <a:rPr lang="fr-FR" sz="2000" b="0" dirty="0"/>
                  <a:t>: </a:t>
                </a:r>
                <a:r>
                  <a:rPr lang="fr-FR" sz="2000" b="0" dirty="0" err="1"/>
                  <a:t>semantic</a:t>
                </a:r>
                <a:r>
                  <a:rPr lang="fr-FR" sz="2000" b="0" dirty="0"/>
                  <a:t> distance </a:t>
                </a:r>
              </a:p>
              <a:p>
                <a:pPr lvl="1"/>
                <a14:m>
                  <m:oMath xmlns:m="http://schemas.openxmlformats.org/officeDocument/2006/math">
                    <m:r>
                      <a:rPr lang="fr-FR" sz="2000" b="0" i="1" smtClean="0">
                        <a:latin typeface="Cambria Math" panose="02040503050406030204" pitchFamily="18" charset="0"/>
                        <a:ea typeface="Cambria Math" panose="02040503050406030204" pitchFamily="18" charset="0"/>
                      </a:rPr>
                      <m:t>𝛼</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𝑟</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𝑥</m:t>
                    </m:r>
                    <m:r>
                      <a:rPr lang="fr-FR" sz="2000" b="0" i="1" smtClean="0">
                        <a:latin typeface="Cambria Math" panose="02040503050406030204" pitchFamily="18" charset="0"/>
                        <a:ea typeface="Cambria Math" panose="02040503050406030204" pitchFamily="18" charset="0"/>
                      </a:rPr>
                      <m:t>) </m:t>
                    </m:r>
                  </m:oMath>
                </a14:m>
                <a:r>
                  <a:rPr lang="fr-FR" sz="2000" b="0" dirty="0"/>
                  <a:t>: adaptive </a:t>
                </a:r>
                <a:r>
                  <a:rPr lang="fr-FR" sz="2000" b="0" dirty="0" err="1"/>
                  <a:t>trade</a:t>
                </a:r>
                <a:r>
                  <a:rPr lang="fr-FR" sz="2000" b="0" dirty="0"/>
                  <a:t>-off (</a:t>
                </a:r>
                <a:r>
                  <a:rPr lang="fr-FR" sz="2000" b="0" dirty="0" err="1"/>
                  <a:t>risk</a:t>
                </a:r>
                <a:r>
                  <a:rPr lang="fr-FR" sz="2000" b="0" dirty="0"/>
                  <a:t> →</a:t>
                </a:r>
                <a:r>
                  <a:rPr lang="fr-FR" sz="2000" b="0" dirty="0" err="1"/>
                  <a:t>privacy</a:t>
                </a:r>
                <a:r>
                  <a:rPr lang="fr-FR" sz="2000" b="0" dirty="0"/>
                  <a:t>)</a:t>
                </a:r>
              </a:p>
              <a:p>
                <a:pPr lvl="2"/>
                <a:r>
                  <a:rPr lang="fr-FR" sz="2000" b="0" dirty="0"/>
                  <a:t>𝑟(𝑥)≈1 (high </a:t>
                </a:r>
                <a:r>
                  <a:rPr lang="fr-FR" sz="2000" b="0" dirty="0" err="1"/>
                  <a:t>risk</a:t>
                </a:r>
                <a:r>
                  <a:rPr lang="fr-FR" sz="2000" b="0" dirty="0"/>
                  <a:t>) =&gt; Spatial dispersion</a:t>
                </a:r>
              </a:p>
              <a:p>
                <a:pPr lvl="2"/>
                <a:r>
                  <a:rPr lang="fr-FR" sz="2000" b="0" dirty="0"/>
                  <a:t>𝑟(𝑥)≈0 (</a:t>
                </a:r>
                <a:r>
                  <a:rPr lang="fr-FR" sz="2000" b="0" dirty="0" err="1"/>
                  <a:t>low</a:t>
                </a:r>
                <a:r>
                  <a:rPr lang="fr-FR" sz="2000" b="0" dirty="0"/>
                  <a:t> </a:t>
                </a:r>
                <a:r>
                  <a:rPr lang="fr-FR" sz="2000" b="0" dirty="0" err="1"/>
                  <a:t>risk</a:t>
                </a:r>
                <a:r>
                  <a:rPr lang="fr-FR" sz="2000" b="0" dirty="0"/>
                  <a:t>) =&gt; </a:t>
                </a:r>
                <a:r>
                  <a:rPr lang="fr-FR" sz="2000" b="0" dirty="0" err="1"/>
                  <a:t>Semantic</a:t>
                </a:r>
                <a:r>
                  <a:rPr lang="fr-FR" sz="2000" b="0" dirty="0"/>
                  <a:t> dispersion</a:t>
                </a:r>
              </a:p>
            </p:txBody>
          </p:sp>
        </mc:Choice>
        <mc:Fallback xmlns="">
          <p:sp>
            <p:nvSpPr>
              <p:cNvPr id="3" name="Espace réservé du texte 2">
                <a:extLst>
                  <a:ext uri="{FF2B5EF4-FFF2-40B4-BE49-F238E27FC236}">
                    <a16:creationId xmlns:a16="http://schemas.microsoft.com/office/drawing/2014/main" id="{01EFD1C1-17C5-AF16-566E-AA93DE243B45}"/>
                  </a:ext>
                </a:extLst>
              </p:cNvPr>
              <p:cNvSpPr>
                <a:spLocks noGrp="1" noRot="1" noChangeAspect="1" noMove="1" noResize="1" noEditPoints="1" noAdjustHandles="1" noChangeArrowheads="1" noChangeShapeType="1" noTextEdit="1"/>
              </p:cNvSpPr>
              <p:nvPr>
                <p:ph type="body" idx="1"/>
              </p:nvPr>
            </p:nvSpPr>
            <p:spPr>
              <a:xfrm>
                <a:off x="598022" y="1268759"/>
                <a:ext cx="6629496" cy="4896546"/>
              </a:xfrm>
              <a:blipFill>
                <a:blip r:embed="rId3"/>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88D3E7EC-B013-5C81-3F61-F78B533C0A2E}"/>
              </a:ext>
            </a:extLst>
          </p:cNvPr>
          <p:cNvSpPr>
            <a:spLocks noGrp="1"/>
          </p:cNvSpPr>
          <p:nvPr>
            <p:ph type="sldNum" idx="12"/>
          </p:nvPr>
        </p:nvSpPr>
        <p:spPr/>
        <p:txBody>
          <a:bodyPr/>
          <a:lstStyle/>
          <a:p>
            <a:fld id="{C2260B4B-EE64-BD45-A8DA-C24CDAD50338}" type="slidenum">
              <a:rPr lang="en-US" smtClean="0"/>
              <a:pPr/>
              <a:t>88</a:t>
            </a:fld>
            <a:endParaRPr lang="en-US" dirty="0"/>
          </a:p>
        </p:txBody>
      </p:sp>
      <p:pic>
        <p:nvPicPr>
          <p:cNvPr id="5" name="Image 4">
            <a:extLst>
              <a:ext uri="{FF2B5EF4-FFF2-40B4-BE49-F238E27FC236}">
                <a16:creationId xmlns:a16="http://schemas.microsoft.com/office/drawing/2014/main" id="{E92BDEA4-7955-1C93-9E34-AA438B03B223}"/>
              </a:ext>
            </a:extLst>
          </p:cNvPr>
          <p:cNvPicPr>
            <a:picLocks noChangeAspect="1"/>
          </p:cNvPicPr>
          <p:nvPr/>
        </p:nvPicPr>
        <p:blipFill>
          <a:blip r:embed="rId4"/>
          <a:stretch>
            <a:fillRect/>
          </a:stretch>
        </p:blipFill>
        <p:spPr>
          <a:xfrm>
            <a:off x="1809476" y="1489234"/>
            <a:ext cx="8704313" cy="946121"/>
          </a:xfrm>
          <a:prstGeom prst="rect">
            <a:avLst/>
          </a:prstGeom>
        </p:spPr>
      </p:pic>
    </p:spTree>
    <p:extLst>
      <p:ext uri="{BB962C8B-B14F-4D97-AF65-F5344CB8AC3E}">
        <p14:creationId xmlns:p14="http://schemas.microsoft.com/office/powerpoint/2010/main" val="13188032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E262B-EDF6-609F-2049-E8A01312084C}"/>
              </a:ext>
            </a:extLst>
          </p:cNvPr>
          <p:cNvSpPr>
            <a:spLocks noGrp="1"/>
          </p:cNvSpPr>
          <p:nvPr>
            <p:ph type="title"/>
          </p:nvPr>
        </p:nvSpPr>
        <p:spPr/>
        <p:txBody>
          <a:bodyPr>
            <a:normAutofit/>
          </a:bodyPr>
          <a:lstStyle/>
          <a:p>
            <a:r>
              <a:rPr lang="fr-FR" dirty="0" err="1"/>
              <a:t>Differential</a:t>
            </a:r>
            <a:r>
              <a:rPr lang="fr-FR" dirty="0"/>
              <a:t> </a:t>
            </a:r>
            <a:r>
              <a:rPr lang="fr-FR" dirty="0" err="1"/>
              <a:t>Privacy</a:t>
            </a:r>
            <a:r>
              <a:rPr lang="fr-FR" dirty="0"/>
              <a:t> </a:t>
            </a:r>
            <a:r>
              <a:rPr lang="fr-FR" dirty="0" err="1"/>
              <a:t>Selection</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4DD0CE02-D509-BC72-6BEE-E1F0DDE245EC}"/>
                  </a:ext>
                </a:extLst>
              </p:cNvPr>
              <p:cNvSpPr>
                <a:spLocks noGrp="1"/>
              </p:cNvSpPr>
              <p:nvPr>
                <p:ph type="body" idx="1"/>
              </p:nvPr>
            </p:nvSpPr>
            <p:spPr/>
            <p:txBody>
              <a:bodyPr/>
              <a:lstStyle/>
              <a:p>
                <a:r>
                  <a:rPr lang="fr-FR" b="0" dirty="0"/>
                  <a:t>To </a:t>
                </a:r>
                <a:r>
                  <a:rPr lang="fr-FR" b="0" dirty="0" err="1"/>
                  <a:t>ensure</a:t>
                </a:r>
                <a:r>
                  <a:rPr lang="fr-FR" b="0" dirty="0"/>
                  <a:t> </a:t>
                </a:r>
                <a:r>
                  <a:rPr lang="fr-FR" b="0" dirty="0" err="1"/>
                  <a:t>probabilistic</a:t>
                </a:r>
                <a:r>
                  <a:rPr lang="fr-FR" b="0" dirty="0"/>
                  <a:t>, non-</a:t>
                </a:r>
                <a:r>
                  <a:rPr lang="fr-FR" b="0" dirty="0" err="1"/>
                  <a:t>deterministic</a:t>
                </a:r>
                <a:r>
                  <a:rPr lang="fr-FR" b="0" dirty="0"/>
                  <a:t> </a:t>
                </a:r>
                <a:r>
                  <a:rPr lang="fr-FR" b="0" dirty="0" err="1"/>
                  <a:t>selection</a:t>
                </a:r>
                <a:endParaRPr lang="fr-FR" b="0" dirty="0"/>
              </a:p>
              <a:p>
                <a:endParaRPr lang="fr-FR" dirty="0"/>
              </a:p>
              <a:p>
                <a:endParaRPr lang="fr-FR" dirty="0"/>
              </a:p>
              <a:p>
                <a:pPr marL="114300" indent="0">
                  <a:buNone/>
                </a:pPr>
                <a:endParaRPr lang="fr-FR" dirty="0"/>
              </a:p>
              <a:p>
                <a:pPr marL="114300" indent="0">
                  <a:buNone/>
                </a:pPr>
                <a:r>
                  <a:rPr lang="fr-FR" sz="2000" b="0" dirty="0" err="1"/>
                  <a:t>Where</a:t>
                </a:r>
                <a:r>
                  <a:rPr lang="fr-FR" sz="2000" b="0" dirty="0"/>
                  <a:t>:</a:t>
                </a:r>
              </a:p>
              <a:p>
                <a14:m>
                  <m:oMath xmlns:m="http://schemas.openxmlformats.org/officeDocument/2006/math">
                    <m:r>
                      <a:rPr lang="fr-FR" sz="2000" b="0" i="1" smtClean="0">
                        <a:latin typeface="Cambria Math" panose="02040503050406030204" pitchFamily="18" charset="0"/>
                        <a:ea typeface="Cambria Math" panose="02040503050406030204" pitchFamily="18" charset="0"/>
                      </a:rPr>
                      <m:t>𝜀</m:t>
                    </m:r>
                  </m:oMath>
                </a14:m>
                <a:r>
                  <a:rPr lang="fr-FR" sz="2000" b="0" dirty="0"/>
                  <a:t>: </a:t>
                </a:r>
                <a:r>
                  <a:rPr lang="fr-FR" sz="2000" b="0" dirty="0" err="1"/>
                  <a:t>privacy</a:t>
                </a:r>
                <a:r>
                  <a:rPr lang="fr-FR" sz="2000" b="0" dirty="0"/>
                  <a:t> budget</a:t>
                </a:r>
              </a:p>
              <a:p>
                <a14:m>
                  <m:oMath xmlns:m="http://schemas.openxmlformats.org/officeDocument/2006/math">
                    <m:r>
                      <a:rPr lang="fr-FR" sz="2000" b="0" i="1" smtClean="0">
                        <a:latin typeface="Cambria Math" panose="02040503050406030204" pitchFamily="18" charset="0"/>
                        <a:ea typeface="Cambria Math" panose="02040503050406030204" pitchFamily="18" charset="0"/>
                      </a:rPr>
                      <m:t>∆</m:t>
                    </m:r>
                    <m:r>
                      <a:rPr lang="fr-FR" sz="2000" b="0" i="1">
                        <a:latin typeface="Cambria Math" panose="02040503050406030204" pitchFamily="18" charset="0"/>
                        <a:ea typeface="Cambria Math" panose="02040503050406030204" pitchFamily="18" charset="0"/>
                      </a:rPr>
                      <m:t> </m:t>
                    </m:r>
                  </m:oMath>
                </a14:m>
                <a:r>
                  <a:rPr lang="fr-FR" sz="2000" b="0" dirty="0"/>
                  <a:t>: </a:t>
                </a:r>
                <a:r>
                  <a:rPr lang="fr-FR" sz="2000" b="0" dirty="0" err="1"/>
                  <a:t>sensitivity</a:t>
                </a:r>
                <a:r>
                  <a:rPr lang="fr-FR" sz="2000" b="0" dirty="0"/>
                  <a:t> of </a:t>
                </a:r>
                <a:r>
                  <a:rPr lang="fr-FR" sz="2000" b="0" dirty="0" err="1"/>
                  <a:t>scoring</a:t>
                </a:r>
                <a:r>
                  <a:rPr lang="fr-FR" sz="2000" b="0" dirty="0"/>
                  <a:t> </a:t>
                </a:r>
                <a:r>
                  <a:rPr lang="fr-FR" sz="2000" b="0" dirty="0" err="1"/>
                  <a:t>function</a:t>
                </a:r>
                <a:endParaRPr lang="fr-FR" sz="2000" b="0" dirty="0"/>
              </a:p>
              <a:p>
                <a:endParaRPr lang="fr-FR" b="0" dirty="0"/>
              </a:p>
              <a:p>
                <a:endParaRPr lang="fr-FR" dirty="0"/>
              </a:p>
            </p:txBody>
          </p:sp>
        </mc:Choice>
        <mc:Fallback xmlns="">
          <p:sp>
            <p:nvSpPr>
              <p:cNvPr id="3" name="Espace réservé du texte 2">
                <a:extLst>
                  <a:ext uri="{FF2B5EF4-FFF2-40B4-BE49-F238E27FC236}">
                    <a16:creationId xmlns:a16="http://schemas.microsoft.com/office/drawing/2014/main" id="{4DD0CE02-D509-BC72-6BEE-E1F0DDE245EC}"/>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B0BBF3C3-1618-D46A-A361-16C4E4494BAF}"/>
              </a:ext>
            </a:extLst>
          </p:cNvPr>
          <p:cNvSpPr>
            <a:spLocks noGrp="1"/>
          </p:cNvSpPr>
          <p:nvPr>
            <p:ph type="sldNum" idx="12"/>
          </p:nvPr>
        </p:nvSpPr>
        <p:spPr/>
        <p:txBody>
          <a:bodyPr/>
          <a:lstStyle/>
          <a:p>
            <a:fld id="{C2260B4B-EE64-BD45-A8DA-C24CDAD50338}" type="slidenum">
              <a:rPr lang="en-US" smtClean="0"/>
              <a:pPr/>
              <a:t>89</a:t>
            </a:fld>
            <a:endParaRPr lang="en-US" dirty="0"/>
          </a:p>
        </p:txBody>
      </p:sp>
      <p:pic>
        <p:nvPicPr>
          <p:cNvPr id="6" name="Image 5">
            <a:extLst>
              <a:ext uri="{FF2B5EF4-FFF2-40B4-BE49-F238E27FC236}">
                <a16:creationId xmlns:a16="http://schemas.microsoft.com/office/drawing/2014/main" id="{DFA38641-1752-010F-B776-647FF70ADEE0}"/>
              </a:ext>
            </a:extLst>
          </p:cNvPr>
          <p:cNvPicPr>
            <a:picLocks noChangeAspect="1"/>
          </p:cNvPicPr>
          <p:nvPr/>
        </p:nvPicPr>
        <p:blipFill>
          <a:blip r:embed="rId3"/>
          <a:stretch>
            <a:fillRect/>
          </a:stretch>
        </p:blipFill>
        <p:spPr>
          <a:xfrm>
            <a:off x="3097445" y="1903956"/>
            <a:ext cx="5627020" cy="1341155"/>
          </a:xfrm>
          <a:prstGeom prst="rect">
            <a:avLst/>
          </a:prstGeom>
        </p:spPr>
      </p:pic>
    </p:spTree>
    <p:extLst>
      <p:ext uri="{BB962C8B-B14F-4D97-AF65-F5344CB8AC3E}">
        <p14:creationId xmlns:p14="http://schemas.microsoft.com/office/powerpoint/2010/main" val="43529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9"/>
          <p:cNvSpPr txBox="1">
            <a:spLocks noGrp="1"/>
          </p:cNvSpPr>
          <p:nvPr>
            <p:ph type="body" idx="1"/>
          </p:nvPr>
        </p:nvSpPr>
        <p:spPr>
          <a:xfrm>
            <a:off x="609600" y="3173708"/>
            <a:ext cx="10972800" cy="510600"/>
          </a:xfrm>
          <a:prstGeom prst="rect">
            <a:avLst/>
          </a:prstGeom>
        </p:spPr>
        <p:txBody>
          <a:bodyPr spcFirstLastPara="1" wrap="square" lIns="45700" tIns="45700" rIns="45700" bIns="45700" anchor="t" anchorCtr="0">
            <a:noAutofit/>
          </a:bodyPr>
          <a:lstStyle/>
          <a:p>
            <a:pPr marL="0" lvl="0" indent="0" algn="ctr" rtl="0">
              <a:lnSpc>
                <a:spcPct val="75000"/>
              </a:lnSpc>
              <a:spcBef>
                <a:spcPts val="0"/>
              </a:spcBef>
              <a:spcAft>
                <a:spcPts val="0"/>
              </a:spcAft>
              <a:buNone/>
            </a:pPr>
            <a:r>
              <a:rPr lang="en-US" sz="4500">
                <a:solidFill>
                  <a:schemeClr val="dk1"/>
                </a:solidFill>
              </a:rPr>
              <a:t>Motivating scenario</a:t>
            </a:r>
            <a:endParaRPr sz="4500"/>
          </a:p>
        </p:txBody>
      </p:sp>
      <p:sp>
        <p:nvSpPr>
          <p:cNvPr id="2" name="Espace réservé du numéro de diapositive 1">
            <a:extLst>
              <a:ext uri="{FF2B5EF4-FFF2-40B4-BE49-F238E27FC236}">
                <a16:creationId xmlns:a16="http://schemas.microsoft.com/office/drawing/2014/main" id="{87F4C19A-8223-63F8-903A-042C8A1F9110}"/>
              </a:ext>
            </a:extLst>
          </p:cNvPr>
          <p:cNvSpPr>
            <a:spLocks noGrp="1"/>
          </p:cNvSpPr>
          <p:nvPr>
            <p:ph type="sldNum" idx="12"/>
          </p:nvPr>
        </p:nvSpPr>
        <p:spPr/>
        <p:txBody>
          <a:bodyPr/>
          <a:lstStyle/>
          <a:p>
            <a:fld id="{C2260B4B-EE64-BD45-A8DA-C24CDAD50338}" type="slidenum">
              <a:rPr lang="en-US" smtClean="0"/>
              <a:pPr/>
              <a:t>9</a:t>
            </a:fld>
            <a:endParaRPr lang="en-US"/>
          </a:p>
        </p:txBody>
      </p:sp>
    </p:spTree>
    <p:extLst>
      <p:ext uri="{BB962C8B-B14F-4D97-AF65-F5344CB8AC3E}">
        <p14:creationId xmlns:p14="http://schemas.microsoft.com/office/powerpoint/2010/main" val="39879371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443613-694A-5E38-4F1A-012B81DB561A}"/>
              </a:ext>
            </a:extLst>
          </p:cNvPr>
          <p:cNvSpPr>
            <a:spLocks noGrp="1"/>
          </p:cNvSpPr>
          <p:nvPr>
            <p:ph type="title"/>
          </p:nvPr>
        </p:nvSpPr>
        <p:spPr/>
        <p:txBody>
          <a:bodyPr>
            <a:normAutofit/>
          </a:bodyPr>
          <a:lstStyle/>
          <a:p>
            <a:r>
              <a:rPr lang="fr-FR" dirty="0" err="1"/>
              <a:t>Experiments</a:t>
            </a:r>
            <a:r>
              <a:rPr lang="fr-FR" dirty="0"/>
              <a:t> </a:t>
            </a:r>
            <a:r>
              <a:rPr lang="fr-FR" dirty="0" err="1"/>
              <a:t>Overview</a:t>
            </a:r>
            <a:endParaRPr lang="fr-FR" dirty="0"/>
          </a:p>
        </p:txBody>
      </p:sp>
      <p:sp>
        <p:nvSpPr>
          <p:cNvPr id="3" name="Espace réservé du texte 2">
            <a:extLst>
              <a:ext uri="{FF2B5EF4-FFF2-40B4-BE49-F238E27FC236}">
                <a16:creationId xmlns:a16="http://schemas.microsoft.com/office/drawing/2014/main" id="{5D5525F3-7041-1BF7-BD36-7F7C0EAA9E50}"/>
              </a:ext>
            </a:extLst>
          </p:cNvPr>
          <p:cNvSpPr>
            <a:spLocks noGrp="1"/>
          </p:cNvSpPr>
          <p:nvPr>
            <p:ph type="body" idx="1"/>
          </p:nvPr>
        </p:nvSpPr>
        <p:spPr/>
        <p:txBody>
          <a:bodyPr>
            <a:normAutofit/>
          </a:bodyPr>
          <a:lstStyle/>
          <a:p>
            <a:r>
              <a:rPr lang="fr-FR" dirty="0"/>
              <a:t>Goal: </a:t>
            </a:r>
            <a:r>
              <a:rPr lang="fr-FR" b="0" dirty="0" err="1"/>
              <a:t>Validate</a:t>
            </a:r>
            <a:r>
              <a:rPr lang="fr-FR" b="0" dirty="0"/>
              <a:t> the </a:t>
            </a:r>
            <a:r>
              <a:rPr lang="fr-FR" b="0" dirty="0" err="1"/>
              <a:t>effectiveness</a:t>
            </a:r>
            <a:r>
              <a:rPr lang="fr-FR" b="0" dirty="0"/>
              <a:t> of </a:t>
            </a:r>
            <a:r>
              <a:rPr lang="fr-FR" b="0" dirty="0" err="1"/>
              <a:t>our</a:t>
            </a:r>
            <a:r>
              <a:rPr lang="fr-FR" b="0" dirty="0"/>
              <a:t> </a:t>
            </a:r>
            <a:r>
              <a:rPr lang="fr-FR" b="0" dirty="0" err="1"/>
              <a:t>anonymization</a:t>
            </a:r>
            <a:r>
              <a:rPr lang="fr-FR" b="0" dirty="0"/>
              <a:t> </a:t>
            </a:r>
            <a:r>
              <a:rPr lang="fr-FR" b="0" dirty="0" err="1"/>
              <a:t>framework</a:t>
            </a:r>
            <a:endParaRPr lang="fr-FR" b="0" dirty="0"/>
          </a:p>
          <a:p>
            <a:r>
              <a:rPr lang="fr-FR" dirty="0"/>
              <a:t>Focus: </a:t>
            </a:r>
            <a:r>
              <a:rPr lang="fr-FR" b="0" dirty="0"/>
              <a:t>Balance </a:t>
            </a:r>
            <a:r>
              <a:rPr lang="fr-FR" b="0" dirty="0" err="1"/>
              <a:t>between</a:t>
            </a:r>
            <a:r>
              <a:rPr lang="fr-FR" b="0" dirty="0"/>
              <a:t> </a:t>
            </a:r>
            <a:r>
              <a:rPr lang="fr-FR" b="0" dirty="0" err="1"/>
              <a:t>privacy</a:t>
            </a:r>
            <a:r>
              <a:rPr lang="fr-FR" b="0" dirty="0"/>
              <a:t> </a:t>
            </a:r>
            <a:r>
              <a:rPr lang="fr-FR" b="0" dirty="0" err="1"/>
              <a:t>preservation</a:t>
            </a:r>
            <a:r>
              <a:rPr lang="fr-FR" b="0" dirty="0"/>
              <a:t> and utility</a:t>
            </a:r>
          </a:p>
          <a:p>
            <a:r>
              <a:rPr lang="fr-FR" dirty="0" err="1"/>
              <a:t>Environment</a:t>
            </a:r>
            <a:r>
              <a:rPr lang="fr-FR" b="0" dirty="0"/>
              <a:t>: </a:t>
            </a:r>
          </a:p>
          <a:p>
            <a:pPr lvl="1"/>
            <a:r>
              <a:rPr lang="fr-FR" b="0" dirty="0"/>
              <a:t>Lenovo </a:t>
            </a:r>
            <a:r>
              <a:rPr lang="fr-FR" b="0" dirty="0" err="1"/>
              <a:t>ThinkPad</a:t>
            </a:r>
            <a:r>
              <a:rPr lang="fr-FR" b="0" dirty="0"/>
              <a:t> T15 Gen2</a:t>
            </a:r>
          </a:p>
          <a:p>
            <a:pPr lvl="1"/>
            <a:r>
              <a:rPr lang="fr-FR" b="0" dirty="0"/>
              <a:t>Intel® </a:t>
            </a:r>
            <a:r>
              <a:rPr lang="fr-FR" b="0" dirty="0" err="1"/>
              <a:t>Core</a:t>
            </a:r>
            <a:r>
              <a:rPr lang="fr-FR" b="0" dirty="0"/>
              <a:t>™ i7, 32GB RAM</a:t>
            </a:r>
          </a:p>
          <a:p>
            <a:pPr lvl="1"/>
            <a:r>
              <a:rPr lang="fr-FR" b="0" dirty="0"/>
              <a:t>OS: Debian</a:t>
            </a:r>
          </a:p>
          <a:p>
            <a:pPr lvl="1"/>
            <a:r>
              <a:rPr lang="fr-FR" b="0" dirty="0" err="1"/>
              <a:t>Implementation</a:t>
            </a:r>
            <a:r>
              <a:rPr lang="fr-FR" b="0" dirty="0"/>
              <a:t>: Python (</a:t>
            </a:r>
            <a:r>
              <a:rPr lang="fr-FR" b="0" dirty="0" err="1"/>
              <a:t>NetworkX</a:t>
            </a:r>
            <a:r>
              <a:rPr lang="fr-FR" b="0" dirty="0"/>
              <a:t>, </a:t>
            </a:r>
            <a:r>
              <a:rPr lang="fr-FR" b="0" dirty="0" err="1"/>
              <a:t>Scikit-learn</a:t>
            </a:r>
            <a:r>
              <a:rPr lang="fr-FR" b="0" dirty="0"/>
              <a:t>)</a:t>
            </a:r>
          </a:p>
          <a:p>
            <a:endParaRPr lang="fr-FR" b="0" dirty="0"/>
          </a:p>
          <a:p>
            <a:pPr lvl="1"/>
            <a:endParaRPr lang="fr-FR" b="0" dirty="0"/>
          </a:p>
          <a:p>
            <a:pPr lvl="1"/>
            <a:endParaRPr lang="fr-FR" b="0" dirty="0"/>
          </a:p>
          <a:p>
            <a:endParaRPr lang="fr-FR" dirty="0"/>
          </a:p>
        </p:txBody>
      </p:sp>
      <p:sp>
        <p:nvSpPr>
          <p:cNvPr id="4" name="Espace réservé du numéro de diapositive 3">
            <a:extLst>
              <a:ext uri="{FF2B5EF4-FFF2-40B4-BE49-F238E27FC236}">
                <a16:creationId xmlns:a16="http://schemas.microsoft.com/office/drawing/2014/main" id="{5486EF6E-3B46-2105-E994-37F7991C9307}"/>
              </a:ext>
            </a:extLst>
          </p:cNvPr>
          <p:cNvSpPr>
            <a:spLocks noGrp="1"/>
          </p:cNvSpPr>
          <p:nvPr>
            <p:ph type="sldNum" idx="12"/>
          </p:nvPr>
        </p:nvSpPr>
        <p:spPr/>
        <p:txBody>
          <a:bodyPr/>
          <a:lstStyle/>
          <a:p>
            <a:fld id="{C2260B4B-EE64-BD45-A8DA-C24CDAD50338}" type="slidenum">
              <a:rPr lang="en-US" smtClean="0"/>
              <a:pPr/>
              <a:t>90</a:t>
            </a:fld>
            <a:endParaRPr lang="en-US" dirty="0"/>
          </a:p>
        </p:txBody>
      </p:sp>
    </p:spTree>
    <p:extLst>
      <p:ext uri="{BB962C8B-B14F-4D97-AF65-F5344CB8AC3E}">
        <p14:creationId xmlns:p14="http://schemas.microsoft.com/office/powerpoint/2010/main" val="3157195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F4A5-E81E-69D6-9778-3720824959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81371D-CF58-C9CF-AB43-950D04063AB3}"/>
              </a:ext>
            </a:extLst>
          </p:cNvPr>
          <p:cNvSpPr>
            <a:spLocks noGrp="1"/>
          </p:cNvSpPr>
          <p:nvPr>
            <p:ph type="title"/>
          </p:nvPr>
        </p:nvSpPr>
        <p:spPr/>
        <p:txBody>
          <a:bodyPr>
            <a:normAutofit/>
          </a:bodyPr>
          <a:lstStyle/>
          <a:p>
            <a:r>
              <a:rPr lang="fr-FR" dirty="0" err="1"/>
              <a:t>Experiments</a:t>
            </a:r>
            <a:r>
              <a:rPr lang="fr-FR" dirty="0"/>
              <a:t> </a:t>
            </a:r>
            <a:r>
              <a:rPr lang="fr-FR" dirty="0" err="1"/>
              <a:t>Overview</a:t>
            </a:r>
            <a:endParaRPr lang="fr-FR" dirty="0"/>
          </a:p>
        </p:txBody>
      </p:sp>
      <p:sp>
        <p:nvSpPr>
          <p:cNvPr id="3" name="Espace réservé du texte 2">
            <a:extLst>
              <a:ext uri="{FF2B5EF4-FFF2-40B4-BE49-F238E27FC236}">
                <a16:creationId xmlns:a16="http://schemas.microsoft.com/office/drawing/2014/main" id="{1B65A792-A474-C585-23F5-148BB6A3F31D}"/>
              </a:ext>
            </a:extLst>
          </p:cNvPr>
          <p:cNvSpPr>
            <a:spLocks noGrp="1"/>
          </p:cNvSpPr>
          <p:nvPr>
            <p:ph type="body" idx="1"/>
          </p:nvPr>
        </p:nvSpPr>
        <p:spPr>
          <a:xfrm>
            <a:off x="598021" y="1268759"/>
            <a:ext cx="5101321" cy="3265663"/>
          </a:xfrm>
        </p:spPr>
        <p:txBody>
          <a:bodyPr>
            <a:normAutofit fontScale="77500" lnSpcReduction="20000"/>
          </a:bodyPr>
          <a:lstStyle/>
          <a:p>
            <a:r>
              <a:rPr lang="fr-FR" dirty="0" err="1"/>
              <a:t>Datasets</a:t>
            </a:r>
            <a:endParaRPr lang="fr-FR" dirty="0"/>
          </a:p>
          <a:p>
            <a:pPr lvl="1"/>
            <a:r>
              <a:rPr lang="fr-FR" b="0" dirty="0"/>
              <a:t>Real Data: </a:t>
            </a:r>
            <a:r>
              <a:rPr lang="fr-FR" b="0" dirty="0" err="1"/>
              <a:t>Gowalla</a:t>
            </a:r>
            <a:r>
              <a:rPr lang="fr-FR" b="0" dirty="0"/>
              <a:t> (196591 </a:t>
            </a:r>
            <a:r>
              <a:rPr lang="fr-FR" b="0" dirty="0" err="1"/>
              <a:t>users</a:t>
            </a:r>
            <a:r>
              <a:rPr lang="fr-FR" b="0" dirty="0"/>
              <a:t>, 950327 </a:t>
            </a:r>
            <a:r>
              <a:rPr lang="fr-FR" b="0" dirty="0" err="1"/>
              <a:t>friendship</a:t>
            </a:r>
            <a:r>
              <a:rPr lang="fr-FR" b="0" dirty="0"/>
              <a:t> </a:t>
            </a:r>
            <a:r>
              <a:rPr lang="fr-FR" b="0" dirty="0" err="1"/>
              <a:t>edges</a:t>
            </a:r>
            <a:r>
              <a:rPr lang="fr-FR" b="0" dirty="0"/>
              <a:t>)</a:t>
            </a:r>
          </a:p>
          <a:p>
            <a:pPr lvl="2"/>
            <a:r>
              <a:rPr lang="fr-FR" b="0" dirty="0"/>
              <a:t>Location-</a:t>
            </a:r>
            <a:r>
              <a:rPr lang="fr-FR" b="0" dirty="0" err="1"/>
              <a:t>based</a:t>
            </a:r>
            <a:r>
              <a:rPr lang="fr-FR" b="0" dirty="0"/>
              <a:t> social network (2009–2010)</a:t>
            </a:r>
          </a:p>
          <a:p>
            <a:pPr lvl="2"/>
            <a:r>
              <a:rPr lang="fr-FR" b="0" dirty="0" err="1"/>
              <a:t>Each</a:t>
            </a:r>
            <a:r>
              <a:rPr lang="fr-FR" b="0" dirty="0"/>
              <a:t> record: user ID, timestamp, latitude, longitude, location ID.</a:t>
            </a:r>
          </a:p>
          <a:p>
            <a:pPr lvl="2"/>
            <a:r>
              <a:rPr lang="fr-FR" b="0" dirty="0"/>
              <a:t>Focus on top 50 active </a:t>
            </a:r>
            <a:r>
              <a:rPr lang="fr-FR" b="0" dirty="0" err="1"/>
              <a:t>users</a:t>
            </a:r>
            <a:r>
              <a:rPr lang="fr-FR" b="0" dirty="0"/>
              <a:t> for </a:t>
            </a:r>
            <a:r>
              <a:rPr lang="fr-FR" b="0" dirty="0" err="1"/>
              <a:t>mobility</a:t>
            </a:r>
            <a:r>
              <a:rPr lang="fr-FR" b="0" dirty="0"/>
              <a:t> graphs.</a:t>
            </a:r>
          </a:p>
          <a:p>
            <a:pPr lvl="2"/>
            <a:endParaRPr lang="fr-FR" dirty="0"/>
          </a:p>
          <a:p>
            <a:endParaRPr lang="fr-FR" b="0" dirty="0"/>
          </a:p>
          <a:p>
            <a:endParaRPr lang="fr-FR" b="0" dirty="0"/>
          </a:p>
          <a:p>
            <a:pPr lvl="1"/>
            <a:endParaRPr lang="fr-FR" b="0" dirty="0"/>
          </a:p>
          <a:p>
            <a:pPr lvl="1"/>
            <a:endParaRPr lang="fr-FR" b="0" dirty="0"/>
          </a:p>
          <a:p>
            <a:endParaRPr lang="fr-FR" dirty="0"/>
          </a:p>
        </p:txBody>
      </p:sp>
      <p:sp>
        <p:nvSpPr>
          <p:cNvPr id="4" name="Espace réservé du numéro de diapositive 3">
            <a:extLst>
              <a:ext uri="{FF2B5EF4-FFF2-40B4-BE49-F238E27FC236}">
                <a16:creationId xmlns:a16="http://schemas.microsoft.com/office/drawing/2014/main" id="{9CDF7445-DD73-531A-3050-6E7DFF369EBC}"/>
              </a:ext>
            </a:extLst>
          </p:cNvPr>
          <p:cNvSpPr>
            <a:spLocks noGrp="1"/>
          </p:cNvSpPr>
          <p:nvPr>
            <p:ph type="sldNum" idx="12"/>
          </p:nvPr>
        </p:nvSpPr>
        <p:spPr/>
        <p:txBody>
          <a:bodyPr/>
          <a:lstStyle/>
          <a:p>
            <a:fld id="{C2260B4B-EE64-BD45-A8DA-C24CDAD50338}" type="slidenum">
              <a:rPr lang="en-US" smtClean="0"/>
              <a:pPr/>
              <a:t>91</a:t>
            </a:fld>
            <a:endParaRPr lang="en-US" dirty="0"/>
          </a:p>
        </p:txBody>
      </p:sp>
      <p:pic>
        <p:nvPicPr>
          <p:cNvPr id="5" name="Image 4">
            <a:extLst>
              <a:ext uri="{FF2B5EF4-FFF2-40B4-BE49-F238E27FC236}">
                <a16:creationId xmlns:a16="http://schemas.microsoft.com/office/drawing/2014/main" id="{508E57D5-2012-C3D0-4575-A9721CA986C5}"/>
              </a:ext>
            </a:extLst>
          </p:cNvPr>
          <p:cNvPicPr>
            <a:picLocks noChangeAspect="1"/>
          </p:cNvPicPr>
          <p:nvPr/>
        </p:nvPicPr>
        <p:blipFill>
          <a:blip r:embed="rId2"/>
          <a:stretch>
            <a:fillRect/>
          </a:stretch>
        </p:blipFill>
        <p:spPr>
          <a:xfrm>
            <a:off x="1554831" y="4534422"/>
            <a:ext cx="3187700" cy="1485900"/>
          </a:xfrm>
          <a:prstGeom prst="rect">
            <a:avLst/>
          </a:prstGeom>
        </p:spPr>
      </p:pic>
      <p:sp>
        <p:nvSpPr>
          <p:cNvPr id="6" name="Espace réservé du texte 2">
            <a:extLst>
              <a:ext uri="{FF2B5EF4-FFF2-40B4-BE49-F238E27FC236}">
                <a16:creationId xmlns:a16="http://schemas.microsoft.com/office/drawing/2014/main" id="{5DE6B089-7EA7-C738-AE72-5741207A5FF2}"/>
              </a:ext>
            </a:extLst>
          </p:cNvPr>
          <p:cNvSpPr txBox="1">
            <a:spLocks/>
          </p:cNvSpPr>
          <p:nvPr/>
        </p:nvSpPr>
        <p:spPr>
          <a:xfrm>
            <a:off x="6450668" y="1268759"/>
            <a:ext cx="5101321" cy="3265663"/>
          </a:xfrm>
          <a:prstGeom prst="rect">
            <a:avLst/>
          </a:prstGeom>
          <a:noFill/>
          <a:ln>
            <a:noFill/>
          </a:ln>
        </p:spPr>
        <p:txBody>
          <a:bodyPr spcFirstLastPara="1" wrap="square" lIns="45700" tIns="45700" rIns="45700"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1pPr>
            <a:lvl2pPr marL="914400" marR="0" lvl="1"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2pPr>
            <a:lvl3pPr marL="1371600" marR="0" lvl="2"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3pPr>
            <a:lvl4pPr marL="1828800" marR="0" lvl="3"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4pPr>
            <a:lvl5pPr marL="2286000" marR="0" lvl="4"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5pPr>
            <a:lvl6pPr marL="2743200" marR="0" lvl="5"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6pPr>
            <a:lvl7pPr marL="3200400" marR="0" lvl="6"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7pPr>
            <a:lvl8pPr marL="3657600" marR="0" lvl="7"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8pPr>
            <a:lvl9pPr marL="4114800" marR="0" lvl="8" indent="-342900" algn="l" rtl="0">
              <a:lnSpc>
                <a:spcPct val="100000"/>
              </a:lnSpc>
              <a:spcBef>
                <a:spcPts val="600"/>
              </a:spcBef>
              <a:spcAft>
                <a:spcPts val="0"/>
              </a:spcAft>
              <a:buClr>
                <a:srgbClr val="000000"/>
              </a:buClr>
              <a:buSzPts val="1800"/>
              <a:buFont typeface="Calibri"/>
              <a:buChar char="•"/>
              <a:defRPr sz="2800" b="1" i="0" u="none" strike="noStrike" cap="none">
                <a:solidFill>
                  <a:srgbClr val="000000"/>
                </a:solidFill>
                <a:latin typeface="Calibri"/>
                <a:ea typeface="Calibri"/>
                <a:cs typeface="Calibri"/>
                <a:sym typeface="Calibri"/>
              </a:defRPr>
            </a:lvl9pPr>
          </a:lstStyle>
          <a:p>
            <a:endParaRPr lang="fr-FR" dirty="0"/>
          </a:p>
          <a:p>
            <a:pPr lvl="1"/>
            <a:r>
              <a:rPr lang="fr-FR" b="0" dirty="0" err="1"/>
              <a:t>Synthetic</a:t>
            </a:r>
            <a:r>
              <a:rPr lang="fr-FR" b="0" dirty="0"/>
              <a:t> Data (</a:t>
            </a:r>
            <a:r>
              <a:rPr lang="fr-FR" b="0" dirty="0" err="1"/>
              <a:t>Generated</a:t>
            </a:r>
            <a:r>
              <a:rPr lang="fr-FR" b="0" dirty="0"/>
              <a:t> </a:t>
            </a:r>
            <a:r>
              <a:rPr lang="fr-FR" b="0" dirty="0" err="1"/>
              <a:t>with</a:t>
            </a:r>
            <a:r>
              <a:rPr lang="fr-FR" b="0" dirty="0"/>
              <a:t> </a:t>
            </a:r>
            <a:r>
              <a:rPr lang="fr-FR" b="0" dirty="0" err="1"/>
              <a:t>trajectory</a:t>
            </a:r>
            <a:r>
              <a:rPr lang="fr-FR" b="0" dirty="0"/>
              <a:t> simulation </a:t>
            </a:r>
            <a:r>
              <a:rPr lang="fr-FR" b="0" dirty="0" err="1"/>
              <a:t>algorithm</a:t>
            </a:r>
            <a:r>
              <a:rPr lang="fr-FR" b="0" dirty="0"/>
              <a:t>):  </a:t>
            </a:r>
          </a:p>
          <a:p>
            <a:pPr lvl="2"/>
            <a:r>
              <a:rPr lang="fr-FR" b="0" dirty="0"/>
              <a:t>50 </a:t>
            </a:r>
            <a:r>
              <a:rPr lang="fr-FR" b="0" dirty="0" err="1"/>
              <a:t>synthetic</a:t>
            </a:r>
            <a:r>
              <a:rPr lang="fr-FR" b="0" dirty="0"/>
              <a:t> </a:t>
            </a:r>
            <a:r>
              <a:rPr lang="fr-FR" b="0" dirty="0" err="1"/>
              <a:t>users</a:t>
            </a:r>
            <a:r>
              <a:rPr lang="fr-FR" b="0" dirty="0"/>
              <a:t>, </a:t>
            </a:r>
            <a:r>
              <a:rPr lang="fr-FR" b="0" dirty="0" err="1"/>
              <a:t>each</a:t>
            </a:r>
            <a:r>
              <a:rPr lang="fr-FR" b="0" dirty="0"/>
              <a:t> </a:t>
            </a:r>
            <a:r>
              <a:rPr lang="fr-FR" b="0" dirty="0" err="1"/>
              <a:t>with</a:t>
            </a:r>
            <a:r>
              <a:rPr lang="fr-FR" b="0" dirty="0"/>
              <a:t> </a:t>
            </a:r>
            <a:r>
              <a:rPr lang="fr-FR" b="0" dirty="0" err="1"/>
              <a:t>reduced</a:t>
            </a:r>
            <a:r>
              <a:rPr lang="fr-FR" b="0" dirty="0"/>
              <a:t> </a:t>
            </a:r>
            <a:r>
              <a:rPr lang="fr-FR" b="0" dirty="0" err="1"/>
              <a:t>mobility</a:t>
            </a:r>
            <a:r>
              <a:rPr lang="fr-FR" b="0" dirty="0"/>
              <a:t> graph</a:t>
            </a:r>
          </a:p>
          <a:p>
            <a:pPr lvl="2"/>
            <a:r>
              <a:rPr lang="fr-FR" b="0" dirty="0" err="1"/>
              <a:t>Enriched</a:t>
            </a:r>
            <a:r>
              <a:rPr lang="fr-FR" b="0" dirty="0"/>
              <a:t> </a:t>
            </a:r>
            <a:r>
              <a:rPr lang="fr-FR" b="0" dirty="0" err="1"/>
              <a:t>with</a:t>
            </a:r>
            <a:r>
              <a:rPr lang="fr-FR" b="0" dirty="0"/>
              <a:t> user-</a:t>
            </a:r>
            <a:r>
              <a:rPr lang="fr-FR" b="0" dirty="0" err="1"/>
              <a:t>specific</a:t>
            </a:r>
            <a:r>
              <a:rPr lang="fr-FR" b="0" dirty="0"/>
              <a:t> </a:t>
            </a:r>
            <a:r>
              <a:rPr lang="fr-FR" b="0" dirty="0" err="1"/>
              <a:t>privacy</a:t>
            </a:r>
            <a:r>
              <a:rPr lang="fr-FR" b="0" dirty="0"/>
              <a:t> </a:t>
            </a:r>
            <a:r>
              <a:rPr lang="fr-FR" b="0" dirty="0" err="1"/>
              <a:t>preferences</a:t>
            </a:r>
            <a:r>
              <a:rPr lang="fr-FR" b="0" dirty="0"/>
              <a:t> (</a:t>
            </a:r>
            <a:r>
              <a:rPr lang="fr-FR" b="0" dirty="0" err="1"/>
              <a:t>rule</a:t>
            </a:r>
            <a:r>
              <a:rPr lang="fr-FR" b="0" dirty="0"/>
              <a:t> </a:t>
            </a:r>
            <a:r>
              <a:rPr lang="fr-FR" b="0" dirty="0" err="1"/>
              <a:t>generator</a:t>
            </a:r>
            <a:r>
              <a:rPr lang="fr-FR" b="0" dirty="0"/>
              <a:t>)</a:t>
            </a:r>
          </a:p>
          <a:p>
            <a:pPr lvl="2"/>
            <a:r>
              <a:rPr lang="fr-FR" b="0" dirty="0"/>
              <a:t>Enables </a:t>
            </a:r>
            <a:r>
              <a:rPr lang="fr-FR" b="0" dirty="0" err="1"/>
              <a:t>reproducibility</a:t>
            </a:r>
            <a:r>
              <a:rPr lang="fr-FR" b="0" dirty="0"/>
              <a:t> and </a:t>
            </a:r>
            <a:r>
              <a:rPr lang="fr-FR" b="0" dirty="0" err="1"/>
              <a:t>controlled</a:t>
            </a:r>
            <a:r>
              <a:rPr lang="fr-FR" b="0" dirty="0"/>
              <a:t> </a:t>
            </a:r>
            <a:r>
              <a:rPr lang="fr-FR" b="0" dirty="0" err="1"/>
              <a:t>experiments</a:t>
            </a:r>
            <a:r>
              <a:rPr lang="fr-FR" b="0" dirty="0"/>
              <a:t>.</a:t>
            </a:r>
          </a:p>
          <a:p>
            <a:pPr lvl="2"/>
            <a:endParaRPr lang="fr-FR" dirty="0"/>
          </a:p>
          <a:p>
            <a:endParaRPr lang="fr-FR" b="0" dirty="0"/>
          </a:p>
          <a:p>
            <a:endParaRPr lang="fr-FR" b="0" dirty="0"/>
          </a:p>
          <a:p>
            <a:pPr lvl="1"/>
            <a:endParaRPr lang="fr-FR" b="0" dirty="0"/>
          </a:p>
          <a:p>
            <a:pPr lvl="1"/>
            <a:endParaRPr lang="fr-FR" b="0" dirty="0"/>
          </a:p>
          <a:p>
            <a:endParaRPr lang="fr-FR" dirty="0"/>
          </a:p>
        </p:txBody>
      </p:sp>
      <p:pic>
        <p:nvPicPr>
          <p:cNvPr id="7" name="Image 6">
            <a:extLst>
              <a:ext uri="{FF2B5EF4-FFF2-40B4-BE49-F238E27FC236}">
                <a16:creationId xmlns:a16="http://schemas.microsoft.com/office/drawing/2014/main" id="{F5588886-2810-B6FE-B94C-FEC2A95384E7}"/>
              </a:ext>
            </a:extLst>
          </p:cNvPr>
          <p:cNvPicPr>
            <a:picLocks noChangeAspect="1"/>
          </p:cNvPicPr>
          <p:nvPr/>
        </p:nvPicPr>
        <p:blipFill>
          <a:blip r:embed="rId3"/>
          <a:stretch>
            <a:fillRect/>
          </a:stretch>
        </p:blipFill>
        <p:spPr>
          <a:xfrm>
            <a:off x="8351275" y="4532664"/>
            <a:ext cx="2195640" cy="1487658"/>
          </a:xfrm>
          <a:prstGeom prst="rect">
            <a:avLst/>
          </a:prstGeom>
        </p:spPr>
      </p:pic>
    </p:spTree>
    <p:extLst>
      <p:ext uri="{BB962C8B-B14F-4D97-AF65-F5344CB8AC3E}">
        <p14:creationId xmlns:p14="http://schemas.microsoft.com/office/powerpoint/2010/main" val="31285710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4B0F-8DED-B54C-8C0B-B295E20294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E043614-EB49-358F-ACDD-247CD2EC90EE}"/>
              </a:ext>
            </a:extLst>
          </p:cNvPr>
          <p:cNvSpPr>
            <a:spLocks noGrp="1"/>
          </p:cNvSpPr>
          <p:nvPr>
            <p:ph type="title"/>
          </p:nvPr>
        </p:nvSpPr>
        <p:spPr/>
        <p:txBody>
          <a:bodyPr>
            <a:normAutofit/>
          </a:bodyPr>
          <a:lstStyle/>
          <a:p>
            <a:r>
              <a:rPr lang="fr-FR" dirty="0" err="1"/>
              <a:t>Experiments</a:t>
            </a:r>
            <a:r>
              <a:rPr lang="fr-FR" dirty="0"/>
              <a:t> </a:t>
            </a:r>
            <a:r>
              <a:rPr lang="fr-FR" dirty="0" err="1"/>
              <a:t>Overview</a:t>
            </a:r>
            <a:endParaRPr lang="fr-FR" dirty="0"/>
          </a:p>
        </p:txBody>
      </p:sp>
      <p:sp>
        <p:nvSpPr>
          <p:cNvPr id="3" name="Espace réservé du texte 2">
            <a:extLst>
              <a:ext uri="{FF2B5EF4-FFF2-40B4-BE49-F238E27FC236}">
                <a16:creationId xmlns:a16="http://schemas.microsoft.com/office/drawing/2014/main" id="{C5A54A0A-C6A8-FECE-F389-117D8F897CC3}"/>
              </a:ext>
            </a:extLst>
          </p:cNvPr>
          <p:cNvSpPr>
            <a:spLocks noGrp="1"/>
          </p:cNvSpPr>
          <p:nvPr>
            <p:ph type="body" idx="1"/>
          </p:nvPr>
        </p:nvSpPr>
        <p:spPr>
          <a:xfrm>
            <a:off x="598021" y="1268759"/>
            <a:ext cx="5101321" cy="3265663"/>
          </a:xfrm>
        </p:spPr>
        <p:txBody>
          <a:bodyPr>
            <a:normAutofit/>
          </a:bodyPr>
          <a:lstStyle/>
          <a:p>
            <a:r>
              <a:rPr lang="fr-FR" dirty="0" err="1"/>
              <a:t>Datasets</a:t>
            </a:r>
            <a:endParaRPr lang="fr-FR" b="0" dirty="0"/>
          </a:p>
          <a:p>
            <a:pPr lvl="2"/>
            <a:endParaRPr lang="fr-FR" dirty="0"/>
          </a:p>
          <a:p>
            <a:endParaRPr lang="fr-FR" b="0" dirty="0"/>
          </a:p>
          <a:p>
            <a:endParaRPr lang="fr-FR" b="0" dirty="0"/>
          </a:p>
          <a:p>
            <a:pPr lvl="1"/>
            <a:endParaRPr lang="fr-FR" b="0" dirty="0"/>
          </a:p>
          <a:p>
            <a:pPr lvl="1"/>
            <a:endParaRPr lang="fr-FR" b="0" dirty="0"/>
          </a:p>
          <a:p>
            <a:endParaRPr lang="fr-FR" dirty="0"/>
          </a:p>
        </p:txBody>
      </p:sp>
      <p:sp>
        <p:nvSpPr>
          <p:cNvPr id="4" name="Espace réservé du numéro de diapositive 3">
            <a:extLst>
              <a:ext uri="{FF2B5EF4-FFF2-40B4-BE49-F238E27FC236}">
                <a16:creationId xmlns:a16="http://schemas.microsoft.com/office/drawing/2014/main" id="{E9FD604E-61F9-E2D6-608D-469B3C482546}"/>
              </a:ext>
            </a:extLst>
          </p:cNvPr>
          <p:cNvSpPr>
            <a:spLocks noGrp="1"/>
          </p:cNvSpPr>
          <p:nvPr>
            <p:ph type="sldNum" idx="12"/>
          </p:nvPr>
        </p:nvSpPr>
        <p:spPr/>
        <p:txBody>
          <a:bodyPr/>
          <a:lstStyle/>
          <a:p>
            <a:fld id="{C2260B4B-EE64-BD45-A8DA-C24CDAD50338}" type="slidenum">
              <a:rPr lang="en-US" smtClean="0"/>
              <a:pPr/>
              <a:t>92</a:t>
            </a:fld>
            <a:endParaRPr lang="en-US" dirty="0"/>
          </a:p>
        </p:txBody>
      </p:sp>
      <p:pic>
        <p:nvPicPr>
          <p:cNvPr id="5" name="Image 4">
            <a:extLst>
              <a:ext uri="{FF2B5EF4-FFF2-40B4-BE49-F238E27FC236}">
                <a16:creationId xmlns:a16="http://schemas.microsoft.com/office/drawing/2014/main" id="{09C0B0A2-3F77-5892-F1D1-B1244F2CFF6B}"/>
              </a:ext>
            </a:extLst>
          </p:cNvPr>
          <p:cNvPicPr>
            <a:picLocks noChangeAspect="1"/>
          </p:cNvPicPr>
          <p:nvPr/>
        </p:nvPicPr>
        <p:blipFill>
          <a:blip r:embed="rId2"/>
          <a:stretch>
            <a:fillRect/>
          </a:stretch>
        </p:blipFill>
        <p:spPr>
          <a:xfrm>
            <a:off x="1554831" y="4534422"/>
            <a:ext cx="3187700" cy="1485900"/>
          </a:xfrm>
          <a:prstGeom prst="rect">
            <a:avLst/>
          </a:prstGeom>
        </p:spPr>
      </p:pic>
      <p:pic>
        <p:nvPicPr>
          <p:cNvPr id="7" name="Image 6">
            <a:extLst>
              <a:ext uri="{FF2B5EF4-FFF2-40B4-BE49-F238E27FC236}">
                <a16:creationId xmlns:a16="http://schemas.microsoft.com/office/drawing/2014/main" id="{5FEFFFDF-0CDE-1C43-80F2-0DBADD07E8CC}"/>
              </a:ext>
            </a:extLst>
          </p:cNvPr>
          <p:cNvPicPr>
            <a:picLocks noChangeAspect="1"/>
          </p:cNvPicPr>
          <p:nvPr/>
        </p:nvPicPr>
        <p:blipFill>
          <a:blip r:embed="rId3"/>
          <a:stretch>
            <a:fillRect/>
          </a:stretch>
        </p:blipFill>
        <p:spPr>
          <a:xfrm>
            <a:off x="8351275" y="4532664"/>
            <a:ext cx="2195640" cy="1487658"/>
          </a:xfrm>
          <a:prstGeom prst="rect">
            <a:avLst/>
          </a:prstGeom>
        </p:spPr>
      </p:pic>
      <p:pic>
        <p:nvPicPr>
          <p:cNvPr id="8" name="Image 7">
            <a:extLst>
              <a:ext uri="{FF2B5EF4-FFF2-40B4-BE49-F238E27FC236}">
                <a16:creationId xmlns:a16="http://schemas.microsoft.com/office/drawing/2014/main" id="{DEF596F5-E963-A3D2-6517-F3D3D38A5D38}"/>
              </a:ext>
            </a:extLst>
          </p:cNvPr>
          <p:cNvPicPr>
            <a:picLocks noChangeAspect="1"/>
          </p:cNvPicPr>
          <p:nvPr/>
        </p:nvPicPr>
        <p:blipFill>
          <a:blip r:embed="rId4"/>
          <a:stretch>
            <a:fillRect/>
          </a:stretch>
        </p:blipFill>
        <p:spPr>
          <a:xfrm>
            <a:off x="2596031" y="1938239"/>
            <a:ext cx="7142557" cy="1360487"/>
          </a:xfrm>
          <a:prstGeom prst="rect">
            <a:avLst/>
          </a:prstGeom>
        </p:spPr>
      </p:pic>
    </p:spTree>
    <p:extLst>
      <p:ext uri="{BB962C8B-B14F-4D97-AF65-F5344CB8AC3E}">
        <p14:creationId xmlns:p14="http://schemas.microsoft.com/office/powerpoint/2010/main" val="10133092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1A63FB-B83B-6232-B438-F64DC8C3B20A}"/>
              </a:ext>
            </a:extLst>
          </p:cNvPr>
          <p:cNvSpPr>
            <a:spLocks noGrp="1"/>
          </p:cNvSpPr>
          <p:nvPr>
            <p:ph type="title"/>
          </p:nvPr>
        </p:nvSpPr>
        <p:spPr/>
        <p:txBody>
          <a:bodyPr/>
          <a:lstStyle/>
          <a:p>
            <a:r>
              <a:rPr lang="fr-FR" dirty="0" err="1"/>
              <a:t>Experiments</a:t>
            </a:r>
            <a:r>
              <a:rPr lang="fr-FR" dirty="0"/>
              <a:t> </a:t>
            </a:r>
            <a:r>
              <a:rPr lang="fr-FR" dirty="0" err="1"/>
              <a:t>Overview</a:t>
            </a:r>
            <a:endParaRPr lang="fr-FR" dirty="0"/>
          </a:p>
        </p:txBody>
      </p:sp>
      <p:sp>
        <p:nvSpPr>
          <p:cNvPr id="3" name="Espace réservé du texte 2">
            <a:extLst>
              <a:ext uri="{FF2B5EF4-FFF2-40B4-BE49-F238E27FC236}">
                <a16:creationId xmlns:a16="http://schemas.microsoft.com/office/drawing/2014/main" id="{947F3047-6DD5-5FCD-BD32-7C2F300A1179}"/>
              </a:ext>
            </a:extLst>
          </p:cNvPr>
          <p:cNvSpPr>
            <a:spLocks noGrp="1"/>
          </p:cNvSpPr>
          <p:nvPr>
            <p:ph type="body" idx="1"/>
          </p:nvPr>
        </p:nvSpPr>
        <p:spPr/>
        <p:txBody>
          <a:bodyPr/>
          <a:lstStyle/>
          <a:p>
            <a:r>
              <a:rPr lang="fr-FR" dirty="0" err="1"/>
              <a:t>Parameter</a:t>
            </a:r>
            <a:r>
              <a:rPr lang="fr-FR" dirty="0"/>
              <a:t> </a:t>
            </a:r>
            <a:r>
              <a:rPr lang="fr-FR" dirty="0" err="1"/>
              <a:t>Selection</a:t>
            </a:r>
            <a:endParaRPr lang="fr-FR" dirty="0"/>
          </a:p>
          <a:p>
            <a:pPr marL="114300" indent="0">
              <a:buNone/>
            </a:pPr>
            <a:endParaRPr lang="fr-FR" dirty="0"/>
          </a:p>
        </p:txBody>
      </p:sp>
      <p:sp>
        <p:nvSpPr>
          <p:cNvPr id="4" name="Espace réservé du numéro de diapositive 3">
            <a:extLst>
              <a:ext uri="{FF2B5EF4-FFF2-40B4-BE49-F238E27FC236}">
                <a16:creationId xmlns:a16="http://schemas.microsoft.com/office/drawing/2014/main" id="{7955430B-7712-1A2A-1916-E615961D5AD2}"/>
              </a:ext>
            </a:extLst>
          </p:cNvPr>
          <p:cNvSpPr>
            <a:spLocks noGrp="1"/>
          </p:cNvSpPr>
          <p:nvPr>
            <p:ph type="sldNum" idx="12"/>
          </p:nvPr>
        </p:nvSpPr>
        <p:spPr/>
        <p:txBody>
          <a:bodyPr/>
          <a:lstStyle/>
          <a:p>
            <a:fld id="{C2260B4B-EE64-BD45-A8DA-C24CDAD50338}" type="slidenum">
              <a:rPr lang="en-US" smtClean="0"/>
              <a:pPr/>
              <a:t>93</a:t>
            </a:fld>
            <a:endParaRPr lang="en-US" dirty="0"/>
          </a:p>
        </p:txBody>
      </p:sp>
      <p:pic>
        <p:nvPicPr>
          <p:cNvPr id="6" name="Image 5">
            <a:extLst>
              <a:ext uri="{FF2B5EF4-FFF2-40B4-BE49-F238E27FC236}">
                <a16:creationId xmlns:a16="http://schemas.microsoft.com/office/drawing/2014/main" id="{AF1FB191-46BD-FA49-C8DB-C26EB51BB41B}"/>
              </a:ext>
            </a:extLst>
          </p:cNvPr>
          <p:cNvPicPr>
            <a:picLocks noChangeAspect="1"/>
          </p:cNvPicPr>
          <p:nvPr/>
        </p:nvPicPr>
        <p:blipFill>
          <a:blip r:embed="rId2"/>
          <a:stretch>
            <a:fillRect/>
          </a:stretch>
        </p:blipFill>
        <p:spPr>
          <a:xfrm>
            <a:off x="3130594" y="2147256"/>
            <a:ext cx="5268107" cy="2374639"/>
          </a:xfrm>
          <a:prstGeom prst="rect">
            <a:avLst/>
          </a:prstGeom>
        </p:spPr>
      </p:pic>
    </p:spTree>
    <p:extLst>
      <p:ext uri="{BB962C8B-B14F-4D97-AF65-F5344CB8AC3E}">
        <p14:creationId xmlns:p14="http://schemas.microsoft.com/office/powerpoint/2010/main" val="1268165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C03C-D375-BE83-C6EC-3463B182CB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164914-C532-1239-B571-2052065DC1B0}"/>
              </a:ext>
            </a:extLst>
          </p:cNvPr>
          <p:cNvSpPr>
            <a:spLocks noGrp="1"/>
          </p:cNvSpPr>
          <p:nvPr>
            <p:ph type="title"/>
          </p:nvPr>
        </p:nvSpPr>
        <p:spPr/>
        <p:txBody>
          <a:bodyPr/>
          <a:lstStyle/>
          <a:p>
            <a:r>
              <a:rPr lang="fr-FR" dirty="0" err="1"/>
              <a:t>Experiments</a:t>
            </a:r>
            <a:r>
              <a:rPr lang="fr-FR" dirty="0"/>
              <a:t> </a:t>
            </a:r>
            <a:r>
              <a:rPr lang="fr-FR" dirty="0" err="1"/>
              <a:t>Overview</a:t>
            </a:r>
            <a:endParaRPr lang="fr-FR" dirty="0"/>
          </a:p>
        </p:txBody>
      </p:sp>
      <p:sp>
        <p:nvSpPr>
          <p:cNvPr id="3" name="Espace réservé du texte 2">
            <a:extLst>
              <a:ext uri="{FF2B5EF4-FFF2-40B4-BE49-F238E27FC236}">
                <a16:creationId xmlns:a16="http://schemas.microsoft.com/office/drawing/2014/main" id="{D42588BD-D1FF-5ED8-EACD-272B99DD49BB}"/>
              </a:ext>
            </a:extLst>
          </p:cNvPr>
          <p:cNvSpPr>
            <a:spLocks noGrp="1"/>
          </p:cNvSpPr>
          <p:nvPr>
            <p:ph type="body" idx="1"/>
          </p:nvPr>
        </p:nvSpPr>
        <p:spPr/>
        <p:txBody>
          <a:bodyPr/>
          <a:lstStyle/>
          <a:p>
            <a:r>
              <a:rPr lang="fr-FR" dirty="0"/>
              <a:t>Evaluation </a:t>
            </a:r>
            <a:r>
              <a:rPr lang="fr-FR" dirty="0" err="1"/>
              <a:t>Metrics</a:t>
            </a:r>
            <a:endParaRPr lang="fr-FR" dirty="0"/>
          </a:p>
          <a:p>
            <a:pPr lvl="1"/>
            <a:r>
              <a:rPr lang="fr-FR" b="0" dirty="0" err="1"/>
              <a:t>Success</a:t>
            </a:r>
            <a:r>
              <a:rPr lang="fr-FR" b="0" dirty="0"/>
              <a:t> rate of zones </a:t>
            </a:r>
            <a:r>
              <a:rPr lang="fr-FR" b="0" dirty="0" err="1"/>
              <a:t>generation</a:t>
            </a:r>
            <a:endParaRPr lang="fr-FR" b="0" dirty="0"/>
          </a:p>
          <a:p>
            <a:pPr lvl="1"/>
            <a:endParaRPr lang="fr-FR" b="0" dirty="0"/>
          </a:p>
          <a:p>
            <a:pPr lvl="1"/>
            <a:r>
              <a:rPr lang="fr-FR" b="0" dirty="0"/>
              <a:t>Re-Identification </a:t>
            </a:r>
            <a:r>
              <a:rPr lang="fr-FR" b="0" dirty="0" err="1"/>
              <a:t>probability</a:t>
            </a:r>
            <a:endParaRPr lang="fr-FR" b="0" dirty="0"/>
          </a:p>
          <a:p>
            <a:pPr lvl="1"/>
            <a:endParaRPr lang="fr-FR" b="0" dirty="0"/>
          </a:p>
          <a:p>
            <a:pPr lvl="1"/>
            <a:r>
              <a:rPr lang="fr-FR" b="0" dirty="0" err="1"/>
              <a:t>Semantic</a:t>
            </a:r>
            <a:r>
              <a:rPr lang="fr-FR" b="0" dirty="0"/>
              <a:t> dispersion</a:t>
            </a:r>
          </a:p>
          <a:p>
            <a:pPr lvl="1"/>
            <a:endParaRPr lang="fr-FR" b="0" dirty="0"/>
          </a:p>
          <a:p>
            <a:pPr lvl="1"/>
            <a:r>
              <a:rPr lang="fr-FR" b="0" dirty="0" err="1"/>
              <a:t>Statistical</a:t>
            </a:r>
            <a:r>
              <a:rPr lang="fr-FR" b="0" dirty="0"/>
              <a:t> </a:t>
            </a:r>
            <a:r>
              <a:rPr lang="fr-FR" b="0" dirty="0" err="1"/>
              <a:t>credibility</a:t>
            </a:r>
            <a:endParaRPr lang="fr-FR" b="0" dirty="0"/>
          </a:p>
          <a:p>
            <a:pPr lvl="1"/>
            <a:endParaRPr lang="fr-FR" dirty="0"/>
          </a:p>
        </p:txBody>
      </p:sp>
      <p:sp>
        <p:nvSpPr>
          <p:cNvPr id="4" name="Espace réservé du numéro de diapositive 3">
            <a:extLst>
              <a:ext uri="{FF2B5EF4-FFF2-40B4-BE49-F238E27FC236}">
                <a16:creationId xmlns:a16="http://schemas.microsoft.com/office/drawing/2014/main" id="{E3DD051C-4AA8-A940-5CFF-D9F64E3ACF8B}"/>
              </a:ext>
            </a:extLst>
          </p:cNvPr>
          <p:cNvSpPr>
            <a:spLocks noGrp="1"/>
          </p:cNvSpPr>
          <p:nvPr>
            <p:ph type="sldNum" idx="12"/>
          </p:nvPr>
        </p:nvSpPr>
        <p:spPr/>
        <p:txBody>
          <a:bodyPr/>
          <a:lstStyle/>
          <a:p>
            <a:fld id="{C2260B4B-EE64-BD45-A8DA-C24CDAD50338}" type="slidenum">
              <a:rPr lang="en-US" smtClean="0"/>
              <a:pPr/>
              <a:t>94</a:t>
            </a:fld>
            <a:endParaRPr lang="en-US" dirty="0"/>
          </a:p>
        </p:txBody>
      </p:sp>
      <p:pic>
        <p:nvPicPr>
          <p:cNvPr id="5" name="Image 4">
            <a:extLst>
              <a:ext uri="{FF2B5EF4-FFF2-40B4-BE49-F238E27FC236}">
                <a16:creationId xmlns:a16="http://schemas.microsoft.com/office/drawing/2014/main" id="{BEC38233-8366-9CCD-0D69-95D8CAFAE8EE}"/>
              </a:ext>
            </a:extLst>
          </p:cNvPr>
          <p:cNvPicPr>
            <a:picLocks noChangeAspect="1"/>
          </p:cNvPicPr>
          <p:nvPr/>
        </p:nvPicPr>
        <p:blipFill>
          <a:blip r:embed="rId2"/>
          <a:stretch>
            <a:fillRect/>
          </a:stretch>
        </p:blipFill>
        <p:spPr>
          <a:xfrm>
            <a:off x="6104833" y="4724224"/>
            <a:ext cx="5646663" cy="988166"/>
          </a:xfrm>
          <a:prstGeom prst="rect">
            <a:avLst/>
          </a:prstGeom>
        </p:spPr>
      </p:pic>
      <p:pic>
        <p:nvPicPr>
          <p:cNvPr id="7" name="Image 6">
            <a:extLst>
              <a:ext uri="{FF2B5EF4-FFF2-40B4-BE49-F238E27FC236}">
                <a16:creationId xmlns:a16="http://schemas.microsoft.com/office/drawing/2014/main" id="{67E87CAA-47A1-F1BF-FD51-2B24221EBF82}"/>
              </a:ext>
            </a:extLst>
          </p:cNvPr>
          <p:cNvPicPr>
            <a:picLocks noChangeAspect="1"/>
          </p:cNvPicPr>
          <p:nvPr/>
        </p:nvPicPr>
        <p:blipFill>
          <a:blip r:embed="rId3"/>
          <a:stretch>
            <a:fillRect/>
          </a:stretch>
        </p:blipFill>
        <p:spPr>
          <a:xfrm>
            <a:off x="6545337" y="3660308"/>
            <a:ext cx="5646663" cy="988166"/>
          </a:xfrm>
          <a:prstGeom prst="rect">
            <a:avLst/>
          </a:prstGeom>
        </p:spPr>
      </p:pic>
      <p:pic>
        <p:nvPicPr>
          <p:cNvPr id="8" name="Image 7">
            <a:extLst>
              <a:ext uri="{FF2B5EF4-FFF2-40B4-BE49-F238E27FC236}">
                <a16:creationId xmlns:a16="http://schemas.microsoft.com/office/drawing/2014/main" id="{75A141B7-3834-3D15-2221-45168C676723}"/>
              </a:ext>
            </a:extLst>
          </p:cNvPr>
          <p:cNvPicPr>
            <a:picLocks noChangeAspect="1"/>
          </p:cNvPicPr>
          <p:nvPr/>
        </p:nvPicPr>
        <p:blipFill>
          <a:blip r:embed="rId4"/>
          <a:stretch>
            <a:fillRect/>
          </a:stretch>
        </p:blipFill>
        <p:spPr>
          <a:xfrm>
            <a:off x="8461826" y="2858665"/>
            <a:ext cx="2729219" cy="658777"/>
          </a:xfrm>
          <a:prstGeom prst="rect">
            <a:avLst/>
          </a:prstGeom>
        </p:spPr>
      </p:pic>
      <p:pic>
        <p:nvPicPr>
          <p:cNvPr id="9" name="Image 8">
            <a:extLst>
              <a:ext uri="{FF2B5EF4-FFF2-40B4-BE49-F238E27FC236}">
                <a16:creationId xmlns:a16="http://schemas.microsoft.com/office/drawing/2014/main" id="{026DB4C2-D534-5EF6-324C-3DC3A36842AF}"/>
              </a:ext>
            </a:extLst>
          </p:cNvPr>
          <p:cNvPicPr>
            <a:picLocks noChangeAspect="1"/>
          </p:cNvPicPr>
          <p:nvPr/>
        </p:nvPicPr>
        <p:blipFill>
          <a:blip r:embed="rId5"/>
          <a:stretch>
            <a:fillRect/>
          </a:stretch>
        </p:blipFill>
        <p:spPr>
          <a:xfrm>
            <a:off x="7720701" y="1719041"/>
            <a:ext cx="4211470" cy="894055"/>
          </a:xfrm>
          <a:prstGeom prst="rect">
            <a:avLst/>
          </a:prstGeom>
        </p:spPr>
      </p:pic>
    </p:spTree>
    <p:extLst>
      <p:ext uri="{BB962C8B-B14F-4D97-AF65-F5344CB8AC3E}">
        <p14:creationId xmlns:p14="http://schemas.microsoft.com/office/powerpoint/2010/main" val="39064898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699EE5-DE41-E849-CB6C-5533BD305C51}"/>
              </a:ext>
            </a:extLst>
          </p:cNvPr>
          <p:cNvSpPr>
            <a:spLocks noGrp="1"/>
          </p:cNvSpPr>
          <p:nvPr>
            <p:ph type="title"/>
          </p:nvPr>
        </p:nvSpPr>
        <p:spPr/>
        <p:txBody>
          <a:bodyPr/>
          <a:lstStyle/>
          <a:p>
            <a:r>
              <a:rPr lang="fr-FR" dirty="0" err="1"/>
              <a:t>Results</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F7A2E7F8-5796-27B0-E045-F7CF478B10F6}"/>
                  </a:ext>
                </a:extLst>
              </p:cNvPr>
              <p:cNvSpPr>
                <a:spLocks noGrp="1"/>
              </p:cNvSpPr>
              <p:nvPr>
                <p:ph type="body" idx="1"/>
              </p:nvPr>
            </p:nvSpPr>
            <p:spPr>
              <a:xfrm>
                <a:off x="598021" y="1268759"/>
                <a:ext cx="10953968" cy="1978153"/>
              </a:xfrm>
            </p:spPr>
            <p:txBody>
              <a:bodyPr>
                <a:normAutofit fontScale="85000" lnSpcReduction="20000"/>
              </a:bodyPr>
              <a:lstStyle/>
              <a:p>
                <a:r>
                  <a:rPr lang="fr-FR" dirty="0" err="1"/>
                  <a:t>Similarity-Based</a:t>
                </a:r>
                <a:r>
                  <a:rPr lang="fr-FR" dirty="0"/>
                  <a:t> Substitution</a:t>
                </a:r>
              </a:p>
              <a:p>
                <a:pPr lvl="1"/>
                <a:r>
                  <a:rPr lang="fr-FR" b="0" dirty="0"/>
                  <a:t>Replaces sensitive </a:t>
                </a:r>
                <a:r>
                  <a:rPr lang="fr-FR" b="0" dirty="0" err="1"/>
                  <a:t>POIs</a:t>
                </a:r>
                <a:r>
                  <a:rPr lang="fr-FR" b="0" dirty="0"/>
                  <a:t> </a:t>
                </a:r>
                <a:r>
                  <a:rPr lang="fr-FR" b="0" dirty="0" err="1"/>
                  <a:t>with</a:t>
                </a:r>
                <a:r>
                  <a:rPr lang="fr-FR" b="0" dirty="0"/>
                  <a:t> </a:t>
                </a:r>
                <a:r>
                  <a:rPr lang="fr-FR" b="0" dirty="0" err="1"/>
                  <a:t>semantically</a:t>
                </a:r>
                <a:r>
                  <a:rPr lang="fr-FR" b="0" dirty="0"/>
                  <a:t> </a:t>
                </a:r>
                <a:r>
                  <a:rPr lang="fr-FR" b="0" dirty="0" err="1"/>
                  <a:t>similar</a:t>
                </a:r>
                <a:r>
                  <a:rPr lang="fr-FR" b="0" dirty="0"/>
                  <a:t> alternatives</a:t>
                </a:r>
              </a:p>
              <a:p>
                <a:pPr lvl="1"/>
                <a:r>
                  <a:rPr lang="fr-FR" b="0" dirty="0" err="1"/>
                  <a:t>Lower</a:t>
                </a:r>
                <a:r>
                  <a:rPr lang="fr-FR" b="0" dirty="0"/>
                  <a:t> </a:t>
                </a:r>
                <a:r>
                  <a:rPr lang="fr-FR" b="0" dirty="0" err="1"/>
                  <a:t>success</a:t>
                </a:r>
                <a:r>
                  <a:rPr lang="fr-FR" b="0" dirty="0"/>
                  <a:t> rates </a:t>
                </a:r>
                <a:r>
                  <a:rPr lang="fr-FR" b="0" dirty="0" err="1"/>
                  <a:t>under</a:t>
                </a:r>
                <a:r>
                  <a:rPr lang="fr-FR" b="0" dirty="0"/>
                  <a:t> </a:t>
                </a:r>
                <a:r>
                  <a:rPr lang="fr-FR" b="0" dirty="0" err="1"/>
                  <a:t>semantic</a:t>
                </a:r>
                <a:r>
                  <a:rPr lang="fr-FR" b="0" dirty="0"/>
                  <a:t> </a:t>
                </a:r>
                <a:r>
                  <a:rPr lang="fr-FR" b="0" dirty="0" err="1"/>
                  <a:t>constraints</a:t>
                </a:r>
                <a:r>
                  <a:rPr lang="fr-FR" b="0" dirty="0"/>
                  <a:t> </a:t>
                </a:r>
                <a14:m>
                  <m:oMath xmlns:m="http://schemas.openxmlformats.org/officeDocument/2006/math">
                    <m:r>
                      <a:rPr lang="fr-FR" b="0" i="1">
                        <a:latin typeface="Cambria Math" panose="02040503050406030204" pitchFamily="18" charset="0"/>
                        <a:ea typeface="Cambria Math" panose="02040503050406030204" pitchFamily="18" charset="0"/>
                      </a:rPr>
                      <m:t>𝛽</m:t>
                    </m:r>
                  </m:oMath>
                </a14:m>
                <a:r>
                  <a:rPr lang="el-GR" b="0" dirty="0"/>
                  <a:t> </a:t>
                </a:r>
                <a:r>
                  <a:rPr lang="fr-FR" b="0" dirty="0"/>
                  <a:t>or minimum spatial </a:t>
                </a:r>
                <a:r>
                  <a:rPr lang="fr-FR" b="0" dirty="0" err="1"/>
                  <a:t>separation</a:t>
                </a:r>
                <a:r>
                  <a:rPr lang="fr-FR" b="0" dirty="0"/>
                  <a:t> </a:t>
                </a:r>
                <a14:m>
                  <m:oMath xmlns:m="http://schemas.openxmlformats.org/officeDocument/2006/math">
                    <m:r>
                      <a:rPr lang="fr-FR" b="0" i="1" smtClean="0">
                        <a:latin typeface="Cambria Math" panose="02040503050406030204" pitchFamily="18" charset="0"/>
                        <a:ea typeface="Cambria Math" panose="02040503050406030204" pitchFamily="18" charset="0"/>
                      </a:rPr>
                      <m:t>𝛿</m:t>
                    </m:r>
                  </m:oMath>
                </a14:m>
                <a:endParaRPr lang="el-GR" b="0" dirty="0"/>
              </a:p>
              <a:p>
                <a:pPr lvl="1"/>
                <a:r>
                  <a:rPr lang="fr-FR" b="0" dirty="0" err="1"/>
                  <a:t>Contextually</a:t>
                </a:r>
                <a:r>
                  <a:rPr lang="fr-FR" b="0" dirty="0"/>
                  <a:t> </a:t>
                </a:r>
                <a:r>
                  <a:rPr lang="fr-FR" b="0" dirty="0" err="1"/>
                  <a:t>coherent</a:t>
                </a:r>
                <a:r>
                  <a:rPr lang="fr-FR" b="0" dirty="0"/>
                  <a:t>, but </a:t>
                </a:r>
                <a:r>
                  <a:rPr lang="fr-FR" b="0" dirty="0" err="1"/>
                  <a:t>limited</a:t>
                </a:r>
                <a:r>
                  <a:rPr lang="fr-FR" b="0" dirty="0"/>
                  <a:t> </a:t>
                </a:r>
                <a:r>
                  <a:rPr lang="fr-FR" b="0" dirty="0" err="1"/>
                  <a:t>anonymity</a:t>
                </a:r>
                <a:endParaRPr lang="fr-FR" b="0" dirty="0"/>
              </a:p>
              <a:p>
                <a:pPr lvl="1"/>
                <a:endParaRPr lang="fr-FR" dirty="0"/>
              </a:p>
            </p:txBody>
          </p:sp>
        </mc:Choice>
        <mc:Fallback xmlns="">
          <p:sp>
            <p:nvSpPr>
              <p:cNvPr id="3" name="Espace réservé du texte 2">
                <a:extLst>
                  <a:ext uri="{FF2B5EF4-FFF2-40B4-BE49-F238E27FC236}">
                    <a16:creationId xmlns:a16="http://schemas.microsoft.com/office/drawing/2014/main" id="{F7A2E7F8-5796-27B0-E045-F7CF478B10F6}"/>
                  </a:ext>
                </a:extLst>
              </p:cNvPr>
              <p:cNvSpPr>
                <a:spLocks noGrp="1" noRot="1" noChangeAspect="1" noMove="1" noResize="1" noEditPoints="1" noAdjustHandles="1" noChangeArrowheads="1" noChangeShapeType="1" noTextEdit="1"/>
              </p:cNvSpPr>
              <p:nvPr>
                <p:ph type="body" idx="1"/>
              </p:nvPr>
            </p:nvSpPr>
            <p:spPr>
              <a:xfrm>
                <a:off x="598021" y="1268759"/>
                <a:ext cx="10953968" cy="1978153"/>
              </a:xfrm>
              <a:blipFill>
                <a:blip r:embed="rId3"/>
                <a:stretch>
                  <a:fillRect t="-1911" b="-1274"/>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C9587997-E68C-5AB0-F7CF-2010A6BD6EC8}"/>
              </a:ext>
            </a:extLst>
          </p:cNvPr>
          <p:cNvSpPr>
            <a:spLocks noGrp="1"/>
          </p:cNvSpPr>
          <p:nvPr>
            <p:ph type="sldNum" idx="12"/>
          </p:nvPr>
        </p:nvSpPr>
        <p:spPr/>
        <p:txBody>
          <a:bodyPr/>
          <a:lstStyle/>
          <a:p>
            <a:fld id="{C2260B4B-EE64-BD45-A8DA-C24CDAD50338}" type="slidenum">
              <a:rPr lang="en-US" smtClean="0"/>
              <a:pPr/>
              <a:t>95</a:t>
            </a:fld>
            <a:endParaRPr lang="en-US" dirty="0"/>
          </a:p>
        </p:txBody>
      </p:sp>
      <p:pic>
        <p:nvPicPr>
          <p:cNvPr id="5" name="Image 4">
            <a:extLst>
              <a:ext uri="{FF2B5EF4-FFF2-40B4-BE49-F238E27FC236}">
                <a16:creationId xmlns:a16="http://schemas.microsoft.com/office/drawing/2014/main" id="{43ABE41E-35F2-9C33-1648-8265A995529B}"/>
              </a:ext>
            </a:extLst>
          </p:cNvPr>
          <p:cNvPicPr>
            <a:picLocks noChangeAspect="1"/>
          </p:cNvPicPr>
          <p:nvPr/>
        </p:nvPicPr>
        <p:blipFill>
          <a:blip r:embed="rId4"/>
          <a:stretch>
            <a:fillRect/>
          </a:stretch>
        </p:blipFill>
        <p:spPr>
          <a:xfrm>
            <a:off x="2328862" y="3246912"/>
            <a:ext cx="7972425" cy="2690902"/>
          </a:xfrm>
          <a:prstGeom prst="rect">
            <a:avLst/>
          </a:prstGeom>
        </p:spPr>
      </p:pic>
      <p:sp>
        <p:nvSpPr>
          <p:cNvPr id="6" name="ZoneTexte 5">
            <a:extLst>
              <a:ext uri="{FF2B5EF4-FFF2-40B4-BE49-F238E27FC236}">
                <a16:creationId xmlns:a16="http://schemas.microsoft.com/office/drawing/2014/main" id="{00A4A984-36CD-7948-77C1-63080CEB41C2}"/>
              </a:ext>
            </a:extLst>
          </p:cNvPr>
          <p:cNvSpPr txBox="1"/>
          <p:nvPr/>
        </p:nvSpPr>
        <p:spPr>
          <a:xfrm>
            <a:off x="3257552" y="5841077"/>
            <a:ext cx="1350050" cy="307777"/>
          </a:xfrm>
          <a:prstGeom prst="rect">
            <a:avLst/>
          </a:prstGeom>
          <a:noFill/>
        </p:spPr>
        <p:txBody>
          <a:bodyPr wrap="none" rtlCol="0">
            <a:spAutoFit/>
          </a:bodyPr>
          <a:lstStyle/>
          <a:p>
            <a:r>
              <a:rPr lang="fr-FR" dirty="0" err="1"/>
              <a:t>Synthetic</a:t>
            </a:r>
            <a:r>
              <a:rPr lang="fr-FR" dirty="0"/>
              <a:t> Data</a:t>
            </a:r>
          </a:p>
        </p:txBody>
      </p:sp>
      <p:sp>
        <p:nvSpPr>
          <p:cNvPr id="8" name="ZoneTexte 7">
            <a:extLst>
              <a:ext uri="{FF2B5EF4-FFF2-40B4-BE49-F238E27FC236}">
                <a16:creationId xmlns:a16="http://schemas.microsoft.com/office/drawing/2014/main" id="{8DD112DA-5479-82A8-8585-B59BE84FFD6B}"/>
              </a:ext>
            </a:extLst>
          </p:cNvPr>
          <p:cNvSpPr txBox="1"/>
          <p:nvPr/>
        </p:nvSpPr>
        <p:spPr>
          <a:xfrm>
            <a:off x="7584400" y="5841076"/>
            <a:ext cx="981359" cy="307777"/>
          </a:xfrm>
          <a:prstGeom prst="rect">
            <a:avLst/>
          </a:prstGeom>
          <a:noFill/>
        </p:spPr>
        <p:txBody>
          <a:bodyPr wrap="none" rtlCol="0">
            <a:spAutoFit/>
          </a:bodyPr>
          <a:lstStyle/>
          <a:p>
            <a:r>
              <a:rPr lang="fr-FR" dirty="0"/>
              <a:t>Real Data</a:t>
            </a:r>
          </a:p>
        </p:txBody>
      </p:sp>
    </p:spTree>
    <p:extLst>
      <p:ext uri="{BB962C8B-B14F-4D97-AF65-F5344CB8AC3E}">
        <p14:creationId xmlns:p14="http://schemas.microsoft.com/office/powerpoint/2010/main" val="26901898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699EE5-DE41-E849-CB6C-5533BD305C51}"/>
              </a:ext>
            </a:extLst>
          </p:cNvPr>
          <p:cNvSpPr>
            <a:spLocks noGrp="1"/>
          </p:cNvSpPr>
          <p:nvPr>
            <p:ph type="title"/>
          </p:nvPr>
        </p:nvSpPr>
        <p:spPr/>
        <p:txBody>
          <a:bodyPr/>
          <a:lstStyle/>
          <a:p>
            <a:r>
              <a:rPr lang="fr-FR" dirty="0" err="1"/>
              <a:t>Results</a:t>
            </a:r>
            <a:endParaRPr lang="fr-FR" dirty="0"/>
          </a:p>
        </p:txBody>
      </p:sp>
      <p:sp>
        <p:nvSpPr>
          <p:cNvPr id="3" name="Espace réservé du texte 2">
            <a:extLst>
              <a:ext uri="{FF2B5EF4-FFF2-40B4-BE49-F238E27FC236}">
                <a16:creationId xmlns:a16="http://schemas.microsoft.com/office/drawing/2014/main" id="{F7A2E7F8-5796-27B0-E045-F7CF478B10F6}"/>
              </a:ext>
            </a:extLst>
          </p:cNvPr>
          <p:cNvSpPr>
            <a:spLocks noGrp="1"/>
          </p:cNvSpPr>
          <p:nvPr>
            <p:ph type="body" idx="1"/>
          </p:nvPr>
        </p:nvSpPr>
        <p:spPr>
          <a:xfrm>
            <a:off x="598021" y="1268759"/>
            <a:ext cx="10953968" cy="1978153"/>
          </a:xfrm>
        </p:spPr>
        <p:txBody>
          <a:bodyPr>
            <a:normAutofit fontScale="92500" lnSpcReduction="10000"/>
          </a:bodyPr>
          <a:lstStyle/>
          <a:p>
            <a:r>
              <a:rPr lang="fr-FR" dirty="0" err="1"/>
              <a:t>Dissimilarity-Based</a:t>
            </a:r>
            <a:r>
              <a:rPr lang="fr-FR" dirty="0"/>
              <a:t> Substitution</a:t>
            </a:r>
          </a:p>
          <a:p>
            <a:pPr lvl="1"/>
            <a:r>
              <a:rPr lang="fr-FR" b="0" dirty="0"/>
              <a:t>Replaces sensitive </a:t>
            </a:r>
            <a:r>
              <a:rPr lang="fr-FR" b="0" dirty="0" err="1"/>
              <a:t>POIs</a:t>
            </a:r>
            <a:r>
              <a:rPr lang="fr-FR" b="0" dirty="0"/>
              <a:t> </a:t>
            </a:r>
            <a:r>
              <a:rPr lang="fr-FR" b="0" dirty="0" err="1"/>
              <a:t>with</a:t>
            </a:r>
            <a:r>
              <a:rPr lang="fr-FR" b="0" dirty="0"/>
              <a:t> </a:t>
            </a:r>
            <a:r>
              <a:rPr lang="fr-FR" b="0" dirty="0" err="1"/>
              <a:t>semantically</a:t>
            </a:r>
            <a:r>
              <a:rPr lang="fr-FR" b="0" dirty="0"/>
              <a:t> </a:t>
            </a:r>
            <a:r>
              <a:rPr lang="fr-FR" b="0" dirty="0" err="1"/>
              <a:t>dissimilar</a:t>
            </a:r>
            <a:r>
              <a:rPr lang="fr-FR" b="0" dirty="0"/>
              <a:t> alternatives</a:t>
            </a:r>
          </a:p>
          <a:p>
            <a:pPr lvl="1"/>
            <a:r>
              <a:rPr lang="fr-FR" b="0" dirty="0" err="1"/>
              <a:t>Higher</a:t>
            </a:r>
            <a:r>
              <a:rPr lang="fr-FR" b="0" dirty="0"/>
              <a:t> </a:t>
            </a:r>
            <a:r>
              <a:rPr lang="fr-FR" b="0" dirty="0" err="1"/>
              <a:t>success</a:t>
            </a:r>
            <a:r>
              <a:rPr lang="fr-FR" b="0" dirty="0"/>
              <a:t> rates </a:t>
            </a:r>
            <a:r>
              <a:rPr lang="fr-FR" b="0" dirty="0" err="1"/>
              <a:t>than</a:t>
            </a:r>
            <a:r>
              <a:rPr lang="fr-FR" b="0" dirty="0"/>
              <a:t> </a:t>
            </a:r>
            <a:r>
              <a:rPr lang="fr-FR" b="0" dirty="0" err="1"/>
              <a:t>similarity-based</a:t>
            </a:r>
            <a:endParaRPr lang="fr-FR" b="0" dirty="0"/>
          </a:p>
          <a:p>
            <a:pPr lvl="1"/>
            <a:r>
              <a:rPr lang="fr-FR" b="0" dirty="0" err="1"/>
              <a:t>Wider</a:t>
            </a:r>
            <a:r>
              <a:rPr lang="fr-FR" b="0" dirty="0"/>
              <a:t> </a:t>
            </a:r>
            <a:r>
              <a:rPr lang="fr-FR" b="0" dirty="0" err="1"/>
              <a:t>search</a:t>
            </a:r>
            <a:r>
              <a:rPr lang="fr-FR" b="0" dirty="0"/>
              <a:t> </a:t>
            </a:r>
            <a:r>
              <a:rPr lang="fr-FR" b="0" dirty="0" err="1"/>
              <a:t>space</a:t>
            </a:r>
            <a:r>
              <a:rPr lang="fr-FR" b="0" dirty="0"/>
              <a:t> → </a:t>
            </a:r>
            <a:r>
              <a:rPr lang="fr-FR" b="0" dirty="0" err="1"/>
              <a:t>better</a:t>
            </a:r>
            <a:r>
              <a:rPr lang="fr-FR" b="0" dirty="0"/>
              <a:t> </a:t>
            </a:r>
            <a:r>
              <a:rPr lang="fr-FR" b="0" dirty="0" err="1"/>
              <a:t>anonymization</a:t>
            </a:r>
            <a:r>
              <a:rPr lang="fr-FR" b="0" dirty="0"/>
              <a:t>, but </a:t>
            </a:r>
            <a:r>
              <a:rPr lang="fr-FR" b="0" dirty="0" err="1"/>
              <a:t>may</a:t>
            </a:r>
            <a:r>
              <a:rPr lang="fr-FR" b="0" dirty="0"/>
              <a:t> </a:t>
            </a:r>
            <a:r>
              <a:rPr lang="fr-FR" b="0" dirty="0" err="1"/>
              <a:t>reduce</a:t>
            </a:r>
            <a:r>
              <a:rPr lang="fr-FR" b="0" dirty="0"/>
              <a:t> utility</a:t>
            </a:r>
          </a:p>
          <a:p>
            <a:pPr lvl="1"/>
            <a:endParaRPr lang="fr-FR" dirty="0"/>
          </a:p>
        </p:txBody>
      </p:sp>
      <p:sp>
        <p:nvSpPr>
          <p:cNvPr id="4" name="Espace réservé du numéro de diapositive 3">
            <a:extLst>
              <a:ext uri="{FF2B5EF4-FFF2-40B4-BE49-F238E27FC236}">
                <a16:creationId xmlns:a16="http://schemas.microsoft.com/office/drawing/2014/main" id="{C9587997-E68C-5AB0-F7CF-2010A6BD6EC8}"/>
              </a:ext>
            </a:extLst>
          </p:cNvPr>
          <p:cNvSpPr>
            <a:spLocks noGrp="1"/>
          </p:cNvSpPr>
          <p:nvPr>
            <p:ph type="sldNum" idx="12"/>
          </p:nvPr>
        </p:nvSpPr>
        <p:spPr/>
        <p:txBody>
          <a:bodyPr/>
          <a:lstStyle/>
          <a:p>
            <a:fld id="{C2260B4B-EE64-BD45-A8DA-C24CDAD50338}" type="slidenum">
              <a:rPr lang="en-US" smtClean="0"/>
              <a:pPr/>
              <a:t>96</a:t>
            </a:fld>
            <a:endParaRPr lang="en-US" dirty="0"/>
          </a:p>
        </p:txBody>
      </p:sp>
      <p:sp>
        <p:nvSpPr>
          <p:cNvPr id="6" name="ZoneTexte 5">
            <a:extLst>
              <a:ext uri="{FF2B5EF4-FFF2-40B4-BE49-F238E27FC236}">
                <a16:creationId xmlns:a16="http://schemas.microsoft.com/office/drawing/2014/main" id="{00A4A984-36CD-7948-77C1-63080CEB41C2}"/>
              </a:ext>
            </a:extLst>
          </p:cNvPr>
          <p:cNvSpPr txBox="1"/>
          <p:nvPr/>
        </p:nvSpPr>
        <p:spPr>
          <a:xfrm>
            <a:off x="3257552" y="5841077"/>
            <a:ext cx="1350050" cy="307777"/>
          </a:xfrm>
          <a:prstGeom prst="rect">
            <a:avLst/>
          </a:prstGeom>
          <a:noFill/>
        </p:spPr>
        <p:txBody>
          <a:bodyPr wrap="none" rtlCol="0">
            <a:spAutoFit/>
          </a:bodyPr>
          <a:lstStyle/>
          <a:p>
            <a:r>
              <a:rPr lang="fr-FR" dirty="0" err="1"/>
              <a:t>Synthetic</a:t>
            </a:r>
            <a:r>
              <a:rPr lang="fr-FR" dirty="0"/>
              <a:t> Data</a:t>
            </a:r>
          </a:p>
        </p:txBody>
      </p:sp>
      <p:sp>
        <p:nvSpPr>
          <p:cNvPr id="8" name="ZoneTexte 7">
            <a:extLst>
              <a:ext uri="{FF2B5EF4-FFF2-40B4-BE49-F238E27FC236}">
                <a16:creationId xmlns:a16="http://schemas.microsoft.com/office/drawing/2014/main" id="{8DD112DA-5479-82A8-8585-B59BE84FFD6B}"/>
              </a:ext>
            </a:extLst>
          </p:cNvPr>
          <p:cNvSpPr txBox="1"/>
          <p:nvPr/>
        </p:nvSpPr>
        <p:spPr>
          <a:xfrm>
            <a:off x="7584400" y="5841076"/>
            <a:ext cx="981359" cy="307777"/>
          </a:xfrm>
          <a:prstGeom prst="rect">
            <a:avLst/>
          </a:prstGeom>
          <a:noFill/>
        </p:spPr>
        <p:txBody>
          <a:bodyPr wrap="none" rtlCol="0">
            <a:spAutoFit/>
          </a:bodyPr>
          <a:lstStyle/>
          <a:p>
            <a:r>
              <a:rPr lang="fr-FR" dirty="0"/>
              <a:t>Real Data</a:t>
            </a:r>
          </a:p>
        </p:txBody>
      </p:sp>
      <p:pic>
        <p:nvPicPr>
          <p:cNvPr id="7" name="Image 6">
            <a:extLst>
              <a:ext uri="{FF2B5EF4-FFF2-40B4-BE49-F238E27FC236}">
                <a16:creationId xmlns:a16="http://schemas.microsoft.com/office/drawing/2014/main" id="{451CA27A-6571-5EB2-A818-E55BBB8AF9F5}"/>
              </a:ext>
            </a:extLst>
          </p:cNvPr>
          <p:cNvPicPr>
            <a:picLocks noChangeAspect="1"/>
          </p:cNvPicPr>
          <p:nvPr/>
        </p:nvPicPr>
        <p:blipFill>
          <a:blip r:embed="rId3"/>
          <a:stretch>
            <a:fillRect/>
          </a:stretch>
        </p:blipFill>
        <p:spPr>
          <a:xfrm>
            <a:off x="1917695" y="3169968"/>
            <a:ext cx="8314619" cy="2748052"/>
          </a:xfrm>
          <a:prstGeom prst="rect">
            <a:avLst/>
          </a:prstGeom>
        </p:spPr>
      </p:pic>
    </p:spTree>
    <p:extLst>
      <p:ext uri="{BB962C8B-B14F-4D97-AF65-F5344CB8AC3E}">
        <p14:creationId xmlns:p14="http://schemas.microsoft.com/office/powerpoint/2010/main" val="31803302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2CCD-B7DB-1149-72A8-6077B652A7B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ED4B434-18C0-C233-56B3-AC3C7E1ABB07}"/>
              </a:ext>
            </a:extLst>
          </p:cNvPr>
          <p:cNvSpPr>
            <a:spLocks noGrp="1"/>
          </p:cNvSpPr>
          <p:nvPr>
            <p:ph type="title"/>
          </p:nvPr>
        </p:nvSpPr>
        <p:spPr/>
        <p:txBody>
          <a:bodyPr/>
          <a:lstStyle/>
          <a:p>
            <a:r>
              <a:rPr lang="fr-FR" dirty="0" err="1"/>
              <a:t>Results</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C6B34271-CC84-92C5-43C4-0BE4974C4CFC}"/>
                  </a:ext>
                </a:extLst>
              </p:cNvPr>
              <p:cNvSpPr>
                <a:spLocks noGrp="1"/>
              </p:cNvSpPr>
              <p:nvPr>
                <p:ph type="body" idx="1"/>
              </p:nvPr>
            </p:nvSpPr>
            <p:spPr>
              <a:xfrm>
                <a:off x="598021" y="1268759"/>
                <a:ext cx="5497979" cy="4896546"/>
              </a:xfrm>
            </p:spPr>
            <p:txBody>
              <a:bodyPr/>
              <a:lstStyle/>
              <a:p>
                <a:r>
                  <a:rPr lang="fr-FR" dirty="0"/>
                  <a:t>Trade-off </a:t>
                </a:r>
                <a:r>
                  <a:rPr lang="fr-FR" dirty="0" err="1"/>
                  <a:t>with</a:t>
                </a:r>
                <a:r>
                  <a:rPr lang="fr-FR" dirty="0"/>
                  <a:t> Utility (</a:t>
                </a:r>
                <a14:m>
                  <m:oMath xmlns:m="http://schemas.openxmlformats.org/officeDocument/2006/math">
                    <m:r>
                      <a:rPr lang="fr-FR" b="0" i="1" smtClean="0">
                        <a:latin typeface="Cambria Math" panose="02040503050406030204" pitchFamily="18" charset="0"/>
                        <a:ea typeface="Cambria Math" panose="02040503050406030204" pitchFamily="18" charset="0"/>
                      </a:rPr>
                      <m:t>𝛼</m:t>
                    </m:r>
                  </m:oMath>
                </a14:m>
                <a:r>
                  <a:rPr lang="el-GR" dirty="0"/>
                  <a:t>)</a:t>
                </a:r>
              </a:p>
              <a:p>
                <a:pPr lvl="1"/>
                <a14:m>
                  <m:oMath xmlns:m="http://schemas.openxmlformats.org/officeDocument/2006/math">
                    <m:r>
                      <a:rPr lang="fr-FR" b="0" i="1">
                        <a:latin typeface="Cambria Math" panose="02040503050406030204" pitchFamily="18" charset="0"/>
                        <a:ea typeface="Cambria Math" panose="02040503050406030204" pitchFamily="18" charset="0"/>
                      </a:rPr>
                      <m:t>𝛼</m:t>
                    </m:r>
                    <m:r>
                      <a:rPr lang="fr-FR" b="0" i="1">
                        <a:latin typeface="Cambria Math" panose="02040503050406030204" pitchFamily="18" charset="0"/>
                        <a:ea typeface="Cambria Math" panose="02040503050406030204" pitchFamily="18" charset="0"/>
                      </a:rPr>
                      <m:t> ≈0</m:t>
                    </m:r>
                  </m:oMath>
                </a14:m>
                <a:r>
                  <a:rPr lang="el-GR" b="0" dirty="0"/>
                  <a:t>:</a:t>
                </a:r>
                <a:r>
                  <a:rPr lang="fr-FR" b="0" dirty="0"/>
                  <a:t> </a:t>
                </a:r>
                <a:r>
                  <a:rPr lang="fr-FR" b="0" dirty="0" err="1"/>
                  <a:t>favors</a:t>
                </a:r>
                <a:r>
                  <a:rPr lang="fr-FR" b="0" dirty="0"/>
                  <a:t> </a:t>
                </a:r>
                <a:r>
                  <a:rPr lang="fr-FR" b="0" dirty="0" err="1"/>
                  <a:t>path</a:t>
                </a:r>
                <a:r>
                  <a:rPr lang="fr-FR" b="0" dirty="0"/>
                  <a:t> </a:t>
                </a:r>
                <a:r>
                  <a:rPr lang="fr-FR" b="0" dirty="0" err="1"/>
                  <a:t>plausibility</a:t>
                </a:r>
                <a:r>
                  <a:rPr lang="fr-FR" b="0" dirty="0"/>
                  <a:t> → </a:t>
                </a:r>
                <a:r>
                  <a:rPr lang="fr-FR" b="0" dirty="0" err="1"/>
                  <a:t>higher</a:t>
                </a:r>
                <a:r>
                  <a:rPr lang="fr-FR" b="0" dirty="0"/>
                  <a:t> utility</a:t>
                </a:r>
              </a:p>
              <a:p>
                <a:pPr lvl="1"/>
                <a:r>
                  <a:rPr lang="fr-FR" b="0" dirty="0" err="1"/>
                  <a:t>Increasing</a:t>
                </a:r>
                <a:r>
                  <a:rPr lang="fr-FR" b="0" dirty="0"/>
                  <a:t> </a:t>
                </a:r>
                <a:r>
                  <a:rPr lang="el-GR" b="0" dirty="0"/>
                  <a:t>α: </a:t>
                </a:r>
                <a:r>
                  <a:rPr lang="fr-FR" b="0" dirty="0" err="1"/>
                  <a:t>favors</a:t>
                </a:r>
                <a:r>
                  <a:rPr lang="fr-FR" b="0" dirty="0"/>
                  <a:t> dispersion → </a:t>
                </a:r>
                <a:r>
                  <a:rPr lang="fr-FR" b="0" dirty="0" err="1"/>
                  <a:t>stronger</a:t>
                </a:r>
                <a:r>
                  <a:rPr lang="fr-FR" b="0" dirty="0"/>
                  <a:t> </a:t>
                </a:r>
                <a:r>
                  <a:rPr lang="fr-FR" b="0" dirty="0" err="1"/>
                  <a:t>privacy</a:t>
                </a:r>
                <a:r>
                  <a:rPr lang="fr-FR" b="0" dirty="0"/>
                  <a:t> but </a:t>
                </a:r>
                <a:r>
                  <a:rPr lang="fr-FR" b="0" dirty="0" err="1"/>
                  <a:t>reduced</a:t>
                </a:r>
                <a:r>
                  <a:rPr lang="fr-FR" b="0" dirty="0"/>
                  <a:t> utility</a:t>
                </a:r>
              </a:p>
              <a:p>
                <a:pPr lvl="1"/>
                <a:r>
                  <a:rPr lang="fr-FR" b="0" dirty="0"/>
                  <a:t>Balance </a:t>
                </a:r>
                <a:r>
                  <a:rPr lang="fr-FR" b="0" dirty="0" err="1"/>
                  <a:t>required</a:t>
                </a:r>
                <a:r>
                  <a:rPr lang="fr-FR" b="0" dirty="0"/>
                  <a:t> for crowdsourcing </a:t>
                </a:r>
                <a:r>
                  <a:rPr lang="fr-FR" b="0" dirty="0" err="1"/>
                  <a:t>usability</a:t>
                </a:r>
                <a:r>
                  <a:rPr lang="fr-FR" b="0" dirty="0"/>
                  <a:t>.</a:t>
                </a:r>
              </a:p>
              <a:p>
                <a:pPr lvl="1"/>
                <a:endParaRPr lang="fr-FR" b="0" dirty="0"/>
              </a:p>
              <a:p>
                <a:pPr lvl="1"/>
                <a:endParaRPr lang="fr-FR" dirty="0"/>
              </a:p>
            </p:txBody>
          </p:sp>
        </mc:Choice>
        <mc:Fallback xmlns="">
          <p:sp>
            <p:nvSpPr>
              <p:cNvPr id="3" name="Espace réservé du texte 2">
                <a:extLst>
                  <a:ext uri="{FF2B5EF4-FFF2-40B4-BE49-F238E27FC236}">
                    <a16:creationId xmlns:a16="http://schemas.microsoft.com/office/drawing/2014/main" id="{C6B34271-CC84-92C5-43C4-0BE4974C4CFC}"/>
                  </a:ext>
                </a:extLst>
              </p:cNvPr>
              <p:cNvSpPr>
                <a:spLocks noGrp="1" noRot="1" noChangeAspect="1" noMove="1" noResize="1" noEditPoints="1" noAdjustHandles="1" noChangeArrowheads="1" noChangeShapeType="1" noTextEdit="1"/>
              </p:cNvSpPr>
              <p:nvPr>
                <p:ph type="body" idx="1"/>
              </p:nvPr>
            </p:nvSpPr>
            <p:spPr>
              <a:xfrm>
                <a:off x="598021" y="1268759"/>
                <a:ext cx="5497979" cy="4896546"/>
              </a:xfrm>
              <a:blipFill>
                <a:blip r:embed="rId3"/>
                <a:stretch>
                  <a:fillRect r="-2765"/>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76D03D6A-F668-C648-E4C9-1701329FB7BC}"/>
              </a:ext>
            </a:extLst>
          </p:cNvPr>
          <p:cNvSpPr>
            <a:spLocks noGrp="1"/>
          </p:cNvSpPr>
          <p:nvPr>
            <p:ph type="sldNum" idx="12"/>
          </p:nvPr>
        </p:nvSpPr>
        <p:spPr/>
        <p:txBody>
          <a:bodyPr/>
          <a:lstStyle/>
          <a:p>
            <a:fld id="{C2260B4B-EE64-BD45-A8DA-C24CDAD50338}" type="slidenum">
              <a:rPr lang="en-US" smtClean="0"/>
              <a:pPr/>
              <a:t>97</a:t>
            </a:fld>
            <a:endParaRPr lang="en-US" dirty="0"/>
          </a:p>
        </p:txBody>
      </p:sp>
      <p:pic>
        <p:nvPicPr>
          <p:cNvPr id="5" name="Image 4">
            <a:extLst>
              <a:ext uri="{FF2B5EF4-FFF2-40B4-BE49-F238E27FC236}">
                <a16:creationId xmlns:a16="http://schemas.microsoft.com/office/drawing/2014/main" id="{C4B7FD22-7AB0-3D73-0A3B-369A1122841F}"/>
              </a:ext>
            </a:extLst>
          </p:cNvPr>
          <p:cNvPicPr>
            <a:picLocks noChangeAspect="1"/>
          </p:cNvPicPr>
          <p:nvPr/>
        </p:nvPicPr>
        <p:blipFill>
          <a:blip r:embed="rId4"/>
          <a:stretch>
            <a:fillRect/>
          </a:stretch>
        </p:blipFill>
        <p:spPr>
          <a:xfrm>
            <a:off x="6431505" y="1621532"/>
            <a:ext cx="5541827" cy="3702030"/>
          </a:xfrm>
          <a:prstGeom prst="rect">
            <a:avLst/>
          </a:prstGeom>
        </p:spPr>
      </p:pic>
    </p:spTree>
    <p:extLst>
      <p:ext uri="{BB962C8B-B14F-4D97-AF65-F5344CB8AC3E}">
        <p14:creationId xmlns:p14="http://schemas.microsoft.com/office/powerpoint/2010/main" val="4245685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8D215-5A4A-0306-DEC5-68AC8C9096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9D119A9-BC0E-A865-E42E-3FD871FA9DFA}"/>
              </a:ext>
            </a:extLst>
          </p:cNvPr>
          <p:cNvSpPr>
            <a:spLocks noGrp="1"/>
          </p:cNvSpPr>
          <p:nvPr>
            <p:ph type="title"/>
          </p:nvPr>
        </p:nvSpPr>
        <p:spPr/>
        <p:txBody>
          <a:bodyPr/>
          <a:lstStyle/>
          <a:p>
            <a:r>
              <a:rPr lang="fr-FR" dirty="0" err="1"/>
              <a:t>Results</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B2036C2E-E6FA-202C-98FA-478849558324}"/>
                  </a:ext>
                </a:extLst>
              </p:cNvPr>
              <p:cNvSpPr>
                <a:spLocks noGrp="1"/>
              </p:cNvSpPr>
              <p:nvPr>
                <p:ph type="body" idx="1"/>
              </p:nvPr>
            </p:nvSpPr>
            <p:spPr>
              <a:xfrm>
                <a:off x="598022" y="1268759"/>
                <a:ext cx="5176478" cy="4896546"/>
              </a:xfrm>
            </p:spPr>
            <p:txBody>
              <a:bodyPr/>
              <a:lstStyle/>
              <a:p>
                <a:r>
                  <a:rPr lang="fr-FR" dirty="0" err="1"/>
                  <a:t>Differential</a:t>
                </a:r>
                <a:r>
                  <a:rPr lang="fr-FR" dirty="0"/>
                  <a:t> </a:t>
                </a:r>
                <a:r>
                  <a:rPr lang="fr-FR" dirty="0" err="1"/>
                  <a:t>Privacy</a:t>
                </a:r>
                <a:r>
                  <a:rPr lang="fr-FR" dirty="0"/>
                  <a:t> </a:t>
                </a:r>
                <a:r>
                  <a:rPr lang="fr-FR" dirty="0" err="1"/>
                  <a:t>Effect</a:t>
                </a:r>
                <a:r>
                  <a:rPr lang="fr-FR" dirty="0"/>
                  <a:t> (</a:t>
                </a:r>
                <a14:m>
                  <m:oMath xmlns:m="http://schemas.openxmlformats.org/officeDocument/2006/math">
                    <m:r>
                      <a:rPr lang="fr-FR" b="0" i="1" smtClean="0">
                        <a:latin typeface="Cambria Math" panose="02040503050406030204" pitchFamily="18" charset="0"/>
                        <a:ea typeface="Cambria Math" panose="02040503050406030204" pitchFamily="18" charset="0"/>
                      </a:rPr>
                      <m:t>𝜀</m:t>
                    </m:r>
                  </m:oMath>
                </a14:m>
                <a:r>
                  <a:rPr lang="el-GR" dirty="0"/>
                  <a:t>)</a:t>
                </a:r>
              </a:p>
              <a:p>
                <a:pPr lvl="1"/>
                <a:r>
                  <a:rPr lang="fr-FR" b="0" dirty="0" err="1"/>
                  <a:t>Higher</a:t>
                </a:r>
                <a:r>
                  <a:rPr lang="fr-FR" b="0" dirty="0"/>
                  <a:t> </a:t>
                </a:r>
                <a14:m>
                  <m:oMath xmlns:m="http://schemas.openxmlformats.org/officeDocument/2006/math">
                    <m:r>
                      <a:rPr lang="fr-FR" b="0" i="1">
                        <a:latin typeface="Cambria Math" panose="02040503050406030204" pitchFamily="18" charset="0"/>
                        <a:ea typeface="Cambria Math" panose="02040503050406030204" pitchFamily="18" charset="0"/>
                      </a:rPr>
                      <m:t>𝜀</m:t>
                    </m:r>
                    <m:r>
                      <a:rPr lang="fr-FR" b="0" i="1">
                        <a:latin typeface="Cambria Math" panose="02040503050406030204" pitchFamily="18" charset="0"/>
                        <a:ea typeface="Cambria Math" panose="02040503050406030204" pitchFamily="18" charset="0"/>
                      </a:rPr>
                      <m:t> </m:t>
                    </m:r>
                  </m:oMath>
                </a14:m>
                <a:r>
                  <a:rPr lang="el-GR" b="0" dirty="0"/>
                  <a:t>: </a:t>
                </a:r>
                <a:r>
                  <a:rPr lang="fr-FR" b="0" dirty="0"/>
                  <a:t>utility </a:t>
                </a:r>
                <a:r>
                  <a:rPr lang="fr-FR" b="0" dirty="0" err="1"/>
                  <a:t>increases</a:t>
                </a:r>
                <a:r>
                  <a:rPr lang="fr-FR" b="0" dirty="0"/>
                  <a:t>, </a:t>
                </a:r>
                <a:r>
                  <a:rPr lang="fr-FR" b="0" dirty="0" err="1"/>
                  <a:t>privacy</a:t>
                </a:r>
                <a:r>
                  <a:rPr lang="fr-FR" b="0" dirty="0"/>
                  <a:t> </a:t>
                </a:r>
                <a:r>
                  <a:rPr lang="fr-FR" b="0" dirty="0" err="1"/>
                  <a:t>weakens</a:t>
                </a:r>
                <a:endParaRPr lang="fr-FR" b="0" dirty="0"/>
              </a:p>
              <a:p>
                <a:pPr lvl="1"/>
                <a:r>
                  <a:rPr lang="fr-FR" b="0" dirty="0" err="1"/>
                  <a:t>Lower</a:t>
                </a:r>
                <a:r>
                  <a:rPr lang="fr-FR" b="0" dirty="0"/>
                  <a:t> </a:t>
                </a:r>
                <a14:m>
                  <m:oMath xmlns:m="http://schemas.openxmlformats.org/officeDocument/2006/math">
                    <m:r>
                      <a:rPr lang="fr-FR" b="0" i="1">
                        <a:latin typeface="Cambria Math" panose="02040503050406030204" pitchFamily="18" charset="0"/>
                        <a:ea typeface="Cambria Math" panose="02040503050406030204" pitchFamily="18" charset="0"/>
                      </a:rPr>
                      <m:t>𝜀</m:t>
                    </m:r>
                    <m:r>
                      <a:rPr lang="fr-FR" b="0" i="1">
                        <a:latin typeface="Cambria Math" panose="02040503050406030204" pitchFamily="18" charset="0"/>
                        <a:ea typeface="Cambria Math" panose="02040503050406030204" pitchFamily="18" charset="0"/>
                      </a:rPr>
                      <m:t> </m:t>
                    </m:r>
                  </m:oMath>
                </a14:m>
                <a:r>
                  <a:rPr lang="el-GR" b="0" dirty="0"/>
                  <a:t>: </a:t>
                </a:r>
                <a:r>
                  <a:rPr lang="fr-FR" b="0" dirty="0" err="1"/>
                  <a:t>stronger</a:t>
                </a:r>
                <a:r>
                  <a:rPr lang="fr-FR" b="0" dirty="0"/>
                  <a:t> </a:t>
                </a:r>
                <a:r>
                  <a:rPr lang="fr-FR" b="0" dirty="0" err="1"/>
                  <a:t>privacy</a:t>
                </a:r>
                <a:r>
                  <a:rPr lang="fr-FR" b="0" dirty="0"/>
                  <a:t>, but </a:t>
                </a:r>
                <a:r>
                  <a:rPr lang="fr-FR" b="0" dirty="0" err="1"/>
                  <a:t>selection</a:t>
                </a:r>
                <a:r>
                  <a:rPr lang="fr-FR" b="0" dirty="0"/>
                  <a:t> </a:t>
                </a:r>
                <a:r>
                  <a:rPr lang="fr-FR" b="0" dirty="0" err="1"/>
                  <a:t>becomes</a:t>
                </a:r>
                <a:r>
                  <a:rPr lang="fr-FR" b="0" dirty="0"/>
                  <a:t> </a:t>
                </a:r>
                <a:r>
                  <a:rPr lang="fr-FR" b="0" dirty="0" err="1"/>
                  <a:t>noisy</a:t>
                </a:r>
                <a:endParaRPr lang="fr-FR" b="0" dirty="0"/>
              </a:p>
              <a:p>
                <a:pPr lvl="1"/>
                <a:r>
                  <a:rPr lang="fr-FR" b="0" dirty="0"/>
                  <a:t>Trade-off must </a:t>
                </a:r>
                <a:r>
                  <a:rPr lang="fr-FR" b="0" dirty="0" err="1"/>
                  <a:t>be</a:t>
                </a:r>
                <a:r>
                  <a:rPr lang="fr-FR" b="0" dirty="0"/>
                  <a:t> </a:t>
                </a:r>
                <a:r>
                  <a:rPr lang="fr-FR" b="0" dirty="0" err="1"/>
                  <a:t>tuned</a:t>
                </a:r>
                <a:r>
                  <a:rPr lang="fr-FR" b="0" dirty="0"/>
                  <a:t> </a:t>
                </a:r>
                <a:r>
                  <a:rPr lang="fr-FR" b="0" dirty="0" err="1"/>
                  <a:t>carefully</a:t>
                </a:r>
                <a:endParaRPr lang="fr-FR" b="0" dirty="0"/>
              </a:p>
              <a:p>
                <a:pPr lvl="1"/>
                <a:endParaRPr lang="fr-FR" b="0" dirty="0"/>
              </a:p>
              <a:p>
                <a:pPr lvl="1"/>
                <a:endParaRPr lang="fr-FR" dirty="0"/>
              </a:p>
            </p:txBody>
          </p:sp>
        </mc:Choice>
        <mc:Fallback xmlns="">
          <p:sp>
            <p:nvSpPr>
              <p:cNvPr id="3" name="Espace réservé du texte 2">
                <a:extLst>
                  <a:ext uri="{FF2B5EF4-FFF2-40B4-BE49-F238E27FC236}">
                    <a16:creationId xmlns:a16="http://schemas.microsoft.com/office/drawing/2014/main" id="{B2036C2E-E6FA-202C-98FA-478849558324}"/>
                  </a:ext>
                </a:extLst>
              </p:cNvPr>
              <p:cNvSpPr>
                <a:spLocks noGrp="1" noRot="1" noChangeAspect="1" noMove="1" noResize="1" noEditPoints="1" noAdjustHandles="1" noChangeArrowheads="1" noChangeShapeType="1" noTextEdit="1"/>
              </p:cNvSpPr>
              <p:nvPr>
                <p:ph type="body" idx="1"/>
              </p:nvPr>
            </p:nvSpPr>
            <p:spPr>
              <a:xfrm>
                <a:off x="598022" y="1268759"/>
                <a:ext cx="5176478" cy="4896546"/>
              </a:xfrm>
              <a:blipFill>
                <a:blip r:embed="rId2"/>
                <a:stretch>
                  <a:fillRect r="-1961"/>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EA55F5C3-D934-E97C-5EE4-DC084BC0E56F}"/>
              </a:ext>
            </a:extLst>
          </p:cNvPr>
          <p:cNvSpPr>
            <a:spLocks noGrp="1"/>
          </p:cNvSpPr>
          <p:nvPr>
            <p:ph type="sldNum" idx="12"/>
          </p:nvPr>
        </p:nvSpPr>
        <p:spPr/>
        <p:txBody>
          <a:bodyPr/>
          <a:lstStyle/>
          <a:p>
            <a:fld id="{C2260B4B-EE64-BD45-A8DA-C24CDAD50338}" type="slidenum">
              <a:rPr lang="en-US" smtClean="0"/>
              <a:pPr/>
              <a:t>98</a:t>
            </a:fld>
            <a:endParaRPr lang="en-US" dirty="0"/>
          </a:p>
        </p:txBody>
      </p:sp>
      <p:pic>
        <p:nvPicPr>
          <p:cNvPr id="6" name="Image 5">
            <a:extLst>
              <a:ext uri="{FF2B5EF4-FFF2-40B4-BE49-F238E27FC236}">
                <a16:creationId xmlns:a16="http://schemas.microsoft.com/office/drawing/2014/main" id="{D041B944-2FB8-2A75-AB04-A2848A76CB17}"/>
              </a:ext>
            </a:extLst>
          </p:cNvPr>
          <p:cNvPicPr>
            <a:picLocks noChangeAspect="1"/>
          </p:cNvPicPr>
          <p:nvPr/>
        </p:nvPicPr>
        <p:blipFill>
          <a:blip r:embed="rId3"/>
          <a:stretch>
            <a:fillRect/>
          </a:stretch>
        </p:blipFill>
        <p:spPr>
          <a:xfrm>
            <a:off x="5640189" y="2145363"/>
            <a:ext cx="6551811" cy="3052938"/>
          </a:xfrm>
          <a:prstGeom prst="rect">
            <a:avLst/>
          </a:prstGeom>
        </p:spPr>
      </p:pic>
    </p:spTree>
    <p:extLst>
      <p:ext uri="{BB962C8B-B14F-4D97-AF65-F5344CB8AC3E}">
        <p14:creationId xmlns:p14="http://schemas.microsoft.com/office/powerpoint/2010/main" val="22904946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1C4B-CBC9-182A-8AFE-F8AE65C723E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C71FE8B-BCD5-E371-1BDA-61ED5A255830}"/>
              </a:ext>
            </a:extLst>
          </p:cNvPr>
          <p:cNvSpPr>
            <a:spLocks noGrp="1"/>
          </p:cNvSpPr>
          <p:nvPr>
            <p:ph type="title"/>
          </p:nvPr>
        </p:nvSpPr>
        <p:spPr/>
        <p:txBody>
          <a:bodyPr/>
          <a:lstStyle/>
          <a:p>
            <a:r>
              <a:rPr lang="fr-FR" dirty="0" err="1"/>
              <a:t>Results</a:t>
            </a:r>
            <a:endParaRPr lang="fr-FR" dirty="0"/>
          </a:p>
        </p:txBody>
      </p:sp>
      <mc:AlternateContent xmlns:mc="http://schemas.openxmlformats.org/markup-compatibility/2006" xmlns:a14="http://schemas.microsoft.com/office/drawing/2010/main">
        <mc:Choice Requires="a14">
          <p:sp>
            <p:nvSpPr>
              <p:cNvPr id="3" name="Espace réservé du texte 2">
                <a:extLst>
                  <a:ext uri="{FF2B5EF4-FFF2-40B4-BE49-F238E27FC236}">
                    <a16:creationId xmlns:a16="http://schemas.microsoft.com/office/drawing/2014/main" id="{A93ACA98-B873-A9D3-95AC-1630F7C447E6}"/>
                  </a:ext>
                </a:extLst>
              </p:cNvPr>
              <p:cNvSpPr>
                <a:spLocks noGrp="1"/>
              </p:cNvSpPr>
              <p:nvPr>
                <p:ph type="body" idx="1"/>
              </p:nvPr>
            </p:nvSpPr>
            <p:spPr>
              <a:xfrm>
                <a:off x="598022" y="1268759"/>
                <a:ext cx="5176478" cy="4896546"/>
              </a:xfrm>
            </p:spPr>
            <p:txBody>
              <a:bodyPr/>
              <a:lstStyle/>
              <a:p>
                <a:r>
                  <a:rPr lang="fr-FR" dirty="0"/>
                  <a:t>Re-identification </a:t>
                </a:r>
                <a:r>
                  <a:rPr lang="fr-FR" dirty="0" err="1"/>
                  <a:t>Probability</a:t>
                </a:r>
                <a:r>
                  <a:rPr lang="fr-FR" dirty="0"/>
                  <a:t> – </a:t>
                </a:r>
                <a:r>
                  <a:rPr lang="fr-FR" dirty="0" err="1"/>
                  <a:t>Similarity-based</a:t>
                </a:r>
                <a:endParaRPr lang="el-GR" dirty="0"/>
              </a:p>
              <a:p>
                <a:pPr lvl="1"/>
                <a:r>
                  <a:rPr lang="fr-FR" b="0" dirty="0"/>
                  <a:t>Stable protection, </a:t>
                </a:r>
                <a14:m>
                  <m:oMath xmlns:m="http://schemas.openxmlformats.org/officeDocument/2006/math">
                    <m:r>
                      <a:rPr lang="fr-FR" b="0" i="1" smtClean="0">
                        <a:latin typeface="Cambria Math" panose="02040503050406030204" pitchFamily="18" charset="0"/>
                        <a:ea typeface="Cambria Math" panose="02040503050406030204" pitchFamily="18" charset="0"/>
                      </a:rPr>
                      <m:t>𝑃</m:t>
                    </m:r>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𝑙</m:t>
                        </m:r>
                      </m:e>
                      <m:sub>
                        <m:r>
                          <a:rPr lang="fr-FR" b="0" i="1" smtClean="0">
                            <a:latin typeface="Cambria Math" panose="02040503050406030204" pitchFamily="18" charset="0"/>
                            <a:ea typeface="Cambria Math" panose="02040503050406030204" pitchFamily="18" charset="0"/>
                          </a:rPr>
                          <m:t>𝑝</m:t>
                        </m:r>
                      </m:sub>
                    </m:sSub>
                    <m:r>
                      <a:rPr lang="fr-FR" b="0" i="1" smtClean="0">
                        <a:latin typeface="Cambria Math" panose="02040503050406030204" pitchFamily="18" charset="0"/>
                        <a:ea typeface="Cambria Math" panose="02040503050406030204" pitchFamily="18" charset="0"/>
                      </a:rPr>
                      <m:t>)</m:t>
                    </m:r>
                  </m:oMath>
                </a14:m>
                <a:r>
                  <a:rPr lang="fr-FR" b="0" dirty="0"/>
                  <a:t> &lt; 0.17 on </a:t>
                </a:r>
                <a:r>
                  <a:rPr lang="fr-FR" b="0" dirty="0" err="1"/>
                  <a:t>average</a:t>
                </a:r>
                <a:endParaRPr lang="fr-FR" b="0" dirty="0"/>
              </a:p>
              <a:p>
                <a:pPr lvl="1"/>
                <a:r>
                  <a:rPr lang="fr-FR" b="0" dirty="0" err="1"/>
                  <a:t>Occasional</a:t>
                </a:r>
                <a:r>
                  <a:rPr lang="fr-FR" b="0" dirty="0"/>
                  <a:t> </a:t>
                </a:r>
                <a:r>
                  <a:rPr lang="fr-FR" b="0" dirty="0" err="1"/>
                  <a:t>peaks</a:t>
                </a:r>
                <a:r>
                  <a:rPr lang="fr-FR" b="0" dirty="0"/>
                  <a:t> </a:t>
                </a:r>
                <a:r>
                  <a:rPr lang="fr-FR" b="0" dirty="0" err="1"/>
                  <a:t>linked</a:t>
                </a:r>
                <a:r>
                  <a:rPr lang="fr-FR" b="0" dirty="0"/>
                  <a:t> to </a:t>
                </a:r>
                <a:r>
                  <a:rPr lang="fr-FR" b="0" dirty="0" err="1"/>
                  <a:t>low</a:t>
                </a:r>
                <a:r>
                  <a:rPr lang="fr-FR" b="0" dirty="0"/>
                  <a:t> location </a:t>
                </a:r>
                <a:r>
                  <a:rPr lang="fr-FR" b="0" dirty="0" err="1"/>
                  <a:t>diversity</a:t>
                </a:r>
                <a:r>
                  <a:rPr lang="fr-FR" b="0" dirty="0"/>
                  <a:t> or </a:t>
                </a:r>
                <a:r>
                  <a:rPr lang="fr-FR" b="0" dirty="0" err="1"/>
                  <a:t>repetitive</a:t>
                </a:r>
                <a:r>
                  <a:rPr lang="fr-FR" b="0" dirty="0"/>
                  <a:t> patterns</a:t>
                </a:r>
              </a:p>
              <a:p>
                <a:pPr lvl="1"/>
                <a:endParaRPr lang="fr-FR" b="0" dirty="0"/>
              </a:p>
              <a:p>
                <a:pPr lvl="1"/>
                <a:endParaRPr lang="fr-FR" dirty="0"/>
              </a:p>
            </p:txBody>
          </p:sp>
        </mc:Choice>
        <mc:Fallback xmlns="">
          <p:sp>
            <p:nvSpPr>
              <p:cNvPr id="3" name="Espace réservé du texte 2">
                <a:extLst>
                  <a:ext uri="{FF2B5EF4-FFF2-40B4-BE49-F238E27FC236}">
                    <a16:creationId xmlns:a16="http://schemas.microsoft.com/office/drawing/2014/main" id="{A93ACA98-B873-A9D3-95AC-1630F7C447E6}"/>
                  </a:ext>
                </a:extLst>
              </p:cNvPr>
              <p:cNvSpPr>
                <a:spLocks noGrp="1" noRot="1" noChangeAspect="1" noMove="1" noResize="1" noEditPoints="1" noAdjustHandles="1" noChangeArrowheads="1" noChangeShapeType="1" noTextEdit="1"/>
              </p:cNvSpPr>
              <p:nvPr>
                <p:ph type="body" idx="1"/>
              </p:nvPr>
            </p:nvSpPr>
            <p:spPr>
              <a:xfrm>
                <a:off x="598022" y="1268759"/>
                <a:ext cx="5176478" cy="4896546"/>
              </a:xfrm>
              <a:blipFill>
                <a:blip r:embed="rId2"/>
                <a:stretch>
                  <a:fillRect/>
                </a:stretch>
              </a:blipFill>
            </p:spPr>
            <p:txBody>
              <a:bodyPr/>
              <a:lstStyle/>
              <a:p>
                <a:r>
                  <a:rPr lang="fr-FR">
                    <a:noFill/>
                  </a:rPr>
                  <a:t> </a:t>
                </a:r>
              </a:p>
            </p:txBody>
          </p:sp>
        </mc:Fallback>
      </mc:AlternateContent>
      <p:sp>
        <p:nvSpPr>
          <p:cNvPr id="4" name="Espace réservé du numéro de diapositive 3">
            <a:extLst>
              <a:ext uri="{FF2B5EF4-FFF2-40B4-BE49-F238E27FC236}">
                <a16:creationId xmlns:a16="http://schemas.microsoft.com/office/drawing/2014/main" id="{6B665FCA-F473-D914-2054-7F556F70B6A1}"/>
              </a:ext>
            </a:extLst>
          </p:cNvPr>
          <p:cNvSpPr>
            <a:spLocks noGrp="1"/>
          </p:cNvSpPr>
          <p:nvPr>
            <p:ph type="sldNum" idx="12"/>
          </p:nvPr>
        </p:nvSpPr>
        <p:spPr/>
        <p:txBody>
          <a:bodyPr/>
          <a:lstStyle/>
          <a:p>
            <a:fld id="{C2260B4B-EE64-BD45-A8DA-C24CDAD50338}" type="slidenum">
              <a:rPr lang="en-US" smtClean="0"/>
              <a:pPr/>
              <a:t>99</a:t>
            </a:fld>
            <a:endParaRPr lang="en-US" dirty="0"/>
          </a:p>
        </p:txBody>
      </p:sp>
      <p:pic>
        <p:nvPicPr>
          <p:cNvPr id="5" name="Image 4">
            <a:extLst>
              <a:ext uri="{FF2B5EF4-FFF2-40B4-BE49-F238E27FC236}">
                <a16:creationId xmlns:a16="http://schemas.microsoft.com/office/drawing/2014/main" id="{F5867057-E01D-AF78-427A-51014172D512}"/>
              </a:ext>
            </a:extLst>
          </p:cNvPr>
          <p:cNvPicPr>
            <a:picLocks noChangeAspect="1"/>
          </p:cNvPicPr>
          <p:nvPr/>
        </p:nvPicPr>
        <p:blipFill>
          <a:blip r:embed="rId3"/>
          <a:stretch>
            <a:fillRect/>
          </a:stretch>
        </p:blipFill>
        <p:spPr>
          <a:xfrm>
            <a:off x="5594960" y="2017897"/>
            <a:ext cx="6442688" cy="3072010"/>
          </a:xfrm>
          <a:prstGeom prst="rect">
            <a:avLst/>
          </a:prstGeom>
        </p:spPr>
      </p:pic>
    </p:spTree>
    <p:extLst>
      <p:ext uri="{BB962C8B-B14F-4D97-AF65-F5344CB8AC3E}">
        <p14:creationId xmlns:p14="http://schemas.microsoft.com/office/powerpoint/2010/main" val="2389408847"/>
      </p:ext>
    </p:extLst>
  </p:cSld>
  <p:clrMapOvr>
    <a:masterClrMapping/>
  </p:clrMapOvr>
</p:sld>
</file>

<file path=ppt/theme/theme1.xml><?xml version="1.0" encoding="utf-8"?>
<a:theme xmlns:a="http://schemas.openxmlformats.org/drawingml/2006/main" name="LIUPPA_2014">
  <a:themeElements>
    <a:clrScheme name="LIUPPA_2014">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ustom Desig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UPPA_2014">
  <a:themeElements>
    <a:clrScheme name="LIUPPA_2014">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5488</TotalTime>
  <Words>8283</Words>
  <Application>Microsoft Macintosh PowerPoint</Application>
  <PresentationFormat>Grand écran</PresentationFormat>
  <Paragraphs>1262</Paragraphs>
  <Slides>106</Slides>
  <Notes>65</Notes>
  <HiddenSlides>0</HiddenSlides>
  <MMClips>1</MMClips>
  <ScaleCrop>false</ScaleCrop>
  <HeadingPairs>
    <vt:vector size="6" baseType="variant">
      <vt:variant>
        <vt:lpstr>Polices utilisées</vt:lpstr>
      </vt:variant>
      <vt:variant>
        <vt:i4>18</vt:i4>
      </vt:variant>
      <vt:variant>
        <vt:lpstr>Thème</vt:lpstr>
      </vt:variant>
      <vt:variant>
        <vt:i4>2</vt:i4>
      </vt:variant>
      <vt:variant>
        <vt:lpstr>Titres des diapositives</vt:lpstr>
      </vt:variant>
      <vt:variant>
        <vt:i4>106</vt:i4>
      </vt:variant>
    </vt:vector>
  </HeadingPairs>
  <TitlesOfParts>
    <vt:vector size="126" baseType="lpstr">
      <vt:lpstr>Georgia</vt:lpstr>
      <vt:lpstr>Electrolize</vt:lpstr>
      <vt:lpstr>Open Sans</vt:lpstr>
      <vt:lpstr>Calibri,Sans-Serif</vt:lpstr>
      <vt:lpstr>Cambria Math</vt:lpstr>
      <vt:lpstr>GuardianTextSans</vt:lpstr>
      <vt:lpstr>Symbol</vt:lpstr>
      <vt:lpstr>Calibri</vt:lpstr>
      <vt:lpstr>Monotype Sorts</vt:lpstr>
      <vt:lpstr>Wingdings</vt:lpstr>
      <vt:lpstr>Helvetica</vt:lpstr>
      <vt:lpstr>Roboto</vt:lpstr>
      <vt:lpstr>Abadi MT Condensed Extra Bold</vt:lpstr>
      <vt:lpstr>Times New Roman</vt:lpstr>
      <vt:lpstr>Garamond</vt:lpstr>
      <vt:lpstr>Century</vt:lpstr>
      <vt:lpstr>Arial</vt:lpstr>
      <vt:lpstr>SimSun</vt:lpstr>
      <vt:lpstr>LIUPPA_2014</vt:lpstr>
      <vt:lpstr>6_Custom Design</vt:lpstr>
      <vt:lpstr>Présentation PowerPoint</vt:lpstr>
      <vt:lpstr>Where I am coming from …</vt:lpstr>
      <vt:lpstr>Group Photos</vt:lpstr>
      <vt:lpstr>Table of contents</vt:lpstr>
      <vt:lpstr>Introduction</vt:lpstr>
      <vt:lpstr>Introduction</vt:lpstr>
      <vt:lpstr>Introduction</vt:lpstr>
      <vt:lpstr>Spatial Crowdsourcing Architecture</vt:lpstr>
      <vt:lpstr>Présentation PowerPoint</vt:lpstr>
      <vt:lpstr>Motivating scenario</vt:lpstr>
      <vt:lpstr>Motivating scenario</vt:lpstr>
      <vt:lpstr>Motivating scenario</vt:lpstr>
      <vt:lpstr>Motivating scenario</vt:lpstr>
      <vt:lpstr>Motivating scenario</vt:lpstr>
      <vt:lpstr>Motivating scenario</vt:lpstr>
      <vt:lpstr>Motivating scenario</vt:lpstr>
      <vt:lpstr>Motivating scenario</vt:lpstr>
      <vt:lpstr>Motivating scenario</vt:lpstr>
      <vt:lpstr>Motivating scenario</vt:lpstr>
      <vt:lpstr>Anonymisation </vt:lpstr>
      <vt:lpstr>Anonymisation</vt:lpstr>
      <vt:lpstr>Anonymisation</vt:lpstr>
      <vt:lpstr>Présentation PowerPoint</vt:lpstr>
      <vt:lpstr>Anonymisation</vt:lpstr>
      <vt:lpstr>Anonymisation</vt:lpstr>
      <vt:lpstr>Is it suffisant?</vt:lpstr>
      <vt:lpstr>Some stories…</vt:lpstr>
      <vt:lpstr>Some stories…</vt:lpstr>
      <vt:lpstr>Other stories…</vt:lpstr>
      <vt:lpstr>Other stories…</vt:lpstr>
      <vt:lpstr>Location is a sensitive data</vt:lpstr>
      <vt:lpstr>Current situation</vt:lpstr>
      <vt:lpstr>Dummy location</vt:lpstr>
      <vt:lpstr>Spatial cloaking</vt:lpstr>
      <vt:lpstr>Spatial k-Anonymity</vt:lpstr>
      <vt:lpstr>Differential privacy</vt:lpstr>
      <vt:lpstr>Encryption</vt:lpstr>
      <vt:lpstr>However…</vt:lpstr>
      <vt:lpstr>However… </vt:lpstr>
      <vt:lpstr>However… </vt:lpstr>
      <vt:lpstr>Our approach: User centric</vt:lpstr>
      <vt:lpstr>Our approach: User centric</vt:lpstr>
      <vt:lpstr>Our approach: User centric</vt:lpstr>
      <vt:lpstr>Our approach: User centric</vt:lpstr>
      <vt:lpstr>Our approach: User centric</vt:lpstr>
      <vt:lpstr>Our approach: User centric</vt:lpstr>
      <vt:lpstr>Our approach: User centric</vt:lpstr>
      <vt:lpstr>Our approach: User centric</vt:lpstr>
      <vt:lpstr>SPARC+ Framework</vt:lpstr>
      <vt:lpstr>User Context Collection</vt:lpstr>
      <vt:lpstr>Présentation PowerPoint</vt:lpstr>
      <vt:lpstr>Our approach</vt:lpstr>
      <vt:lpstr>Our approach: 1-Data Preprocessing</vt:lpstr>
      <vt:lpstr>Our approach: 1-Data Preprocessing</vt:lpstr>
      <vt:lpstr>Présentation PowerPoint</vt:lpstr>
      <vt:lpstr>Our approach: 2-Mobility Graph Forming</vt:lpstr>
      <vt:lpstr>Our approach: 2-Mobility Graph Forming</vt:lpstr>
      <vt:lpstr>Our approach: 2-Mobility Graph Forming</vt:lpstr>
      <vt:lpstr>Our approach: 2-Mobility Graph Forming</vt:lpstr>
      <vt:lpstr>Our approach: 2-Mobility Graph Forming</vt:lpstr>
      <vt:lpstr>Our approach: 2-Mobility Graph Forming</vt:lpstr>
      <vt:lpstr>Our approach: 3-POI Extraction </vt:lpstr>
      <vt:lpstr>Our approach: 3-POI Extraction </vt:lpstr>
      <vt:lpstr>Présentation PowerPoint</vt:lpstr>
      <vt:lpstr>Présentation PowerPoint</vt:lpstr>
      <vt:lpstr>Présentation PowerPoint</vt:lpstr>
      <vt:lpstr>Présentation PowerPoint</vt:lpstr>
      <vt:lpstr>Présentation PowerPoint</vt:lpstr>
      <vt:lpstr>Présentation PowerPoint</vt:lpstr>
      <vt:lpstr>Experiments - Dataset Collection and Analysis</vt:lpstr>
      <vt:lpstr>Experiments</vt:lpstr>
      <vt:lpstr>Présentation PowerPoint</vt:lpstr>
      <vt:lpstr>Présentation PowerPoint</vt:lpstr>
      <vt:lpstr>Présentation PowerPoint</vt:lpstr>
      <vt:lpstr>Présentation PowerPoint</vt:lpstr>
      <vt:lpstr>SPARC+ Framework</vt:lpstr>
      <vt:lpstr>Privacy Preferences</vt:lpstr>
      <vt:lpstr>SPARC+ Framework</vt:lpstr>
      <vt:lpstr>Our approach: User centric</vt:lpstr>
      <vt:lpstr>Location Risk Inference</vt:lpstr>
      <vt:lpstr>SPARC+ Framework</vt:lpstr>
      <vt:lpstr>Location Protection Strategies</vt:lpstr>
      <vt:lpstr>Anonymization Zone Generation</vt:lpstr>
      <vt:lpstr>Anonymization Zone Generation</vt:lpstr>
      <vt:lpstr>Anonymization Zone Generation</vt:lpstr>
      <vt:lpstr>Scoring Function for Candidate Selection</vt:lpstr>
      <vt:lpstr>Scoring Function for Candidate Selection</vt:lpstr>
      <vt:lpstr>Scoring Function for Candidate Selection</vt:lpstr>
      <vt:lpstr>Differential Privacy Selection</vt:lpstr>
      <vt:lpstr>Experiments Overview</vt:lpstr>
      <vt:lpstr>Experiments Overview</vt:lpstr>
      <vt:lpstr>Experiments Overview</vt:lpstr>
      <vt:lpstr>Experiments Overview</vt:lpstr>
      <vt:lpstr>Experiments Overview</vt:lpstr>
      <vt:lpstr>Results</vt:lpstr>
      <vt:lpstr>Results</vt:lpstr>
      <vt:lpstr>Results</vt:lpstr>
      <vt:lpstr>Results</vt:lpstr>
      <vt:lpstr>Results</vt:lpstr>
      <vt:lpstr>Results</vt:lpstr>
      <vt:lpstr>Conclusion</vt:lpstr>
      <vt:lpstr>Présentation PowerPoint</vt:lpstr>
      <vt:lpstr>Présentation PowerPoint</vt:lpstr>
      <vt:lpstr>Présentation PowerPoint</vt:lpstr>
      <vt:lpstr>Présentation PowerPoint</vt:lpstr>
      <vt:lpstr>If you wish to know more about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Richard CHBEIR</cp:lastModifiedBy>
  <cp:revision>162</cp:revision>
  <dcterms:modified xsi:type="dcterms:W3CDTF">2025-10-24T08:49:35Z</dcterms:modified>
</cp:coreProperties>
</file>