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2.xml" ContentType="application/vnd.openxmlformats-officedocument.presentationml.notesSlide+xml"/>
  <Override PartName="/ppt/comments/comment1.xml" ContentType="application/vnd.openxmlformats-officedocument.presentationml.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57"/>
  </p:notesMasterIdLst>
  <p:handoutMasterIdLst>
    <p:handoutMasterId r:id="rId58"/>
  </p:handoutMasterIdLst>
  <p:sldIdLst>
    <p:sldId id="256" r:id="rId2"/>
    <p:sldId id="364" r:id="rId3"/>
    <p:sldId id="258" r:id="rId4"/>
    <p:sldId id="285" r:id="rId5"/>
    <p:sldId id="340" r:id="rId6"/>
    <p:sldId id="309" r:id="rId7"/>
    <p:sldId id="343" r:id="rId8"/>
    <p:sldId id="310" r:id="rId9"/>
    <p:sldId id="312" r:id="rId10"/>
    <p:sldId id="313" r:id="rId11"/>
    <p:sldId id="270" r:id="rId12"/>
    <p:sldId id="365" r:id="rId13"/>
    <p:sldId id="341" r:id="rId14"/>
    <p:sldId id="381" r:id="rId15"/>
    <p:sldId id="351" r:id="rId16"/>
    <p:sldId id="352" r:id="rId17"/>
    <p:sldId id="350" r:id="rId18"/>
    <p:sldId id="346" r:id="rId19"/>
    <p:sldId id="353" r:id="rId20"/>
    <p:sldId id="354" r:id="rId21"/>
    <p:sldId id="355" r:id="rId22"/>
    <p:sldId id="366" r:id="rId23"/>
    <p:sldId id="370" r:id="rId24"/>
    <p:sldId id="357" r:id="rId25"/>
    <p:sldId id="385" r:id="rId26"/>
    <p:sldId id="392" r:id="rId27"/>
    <p:sldId id="393" r:id="rId28"/>
    <p:sldId id="394" r:id="rId29"/>
    <p:sldId id="389" r:id="rId30"/>
    <p:sldId id="390" r:id="rId31"/>
    <p:sldId id="395" r:id="rId32"/>
    <p:sldId id="396" r:id="rId33"/>
    <p:sldId id="391" r:id="rId34"/>
    <p:sldId id="386" r:id="rId35"/>
    <p:sldId id="387" r:id="rId36"/>
    <p:sldId id="358" r:id="rId37"/>
    <p:sldId id="359" r:id="rId38"/>
    <p:sldId id="361" r:id="rId39"/>
    <p:sldId id="363" r:id="rId40"/>
    <p:sldId id="362" r:id="rId41"/>
    <p:sldId id="360" r:id="rId42"/>
    <p:sldId id="376" r:id="rId43"/>
    <p:sldId id="377" r:id="rId44"/>
    <p:sldId id="378" r:id="rId45"/>
    <p:sldId id="375" r:id="rId46"/>
    <p:sldId id="382" r:id="rId47"/>
    <p:sldId id="384" r:id="rId48"/>
    <p:sldId id="373" r:id="rId49"/>
    <p:sldId id="374" r:id="rId50"/>
    <p:sldId id="371" r:id="rId51"/>
    <p:sldId id="372" r:id="rId52"/>
    <p:sldId id="383" r:id="rId53"/>
    <p:sldId id="288" r:id="rId54"/>
    <p:sldId id="336" r:id="rId55"/>
    <p:sldId id="259" r:id="rId56"/>
  </p:sldIdLst>
  <p:sldSz cx="9144000" cy="6858000" type="screen4x3"/>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nnis Manolopoulos" initials="YM" lastIdx="2" clrIdx="0">
    <p:extLst>
      <p:ext uri="{19B8F6BF-5375-455C-9EA6-DF929625EA0E}">
        <p15:presenceInfo xmlns:p15="http://schemas.microsoft.com/office/powerpoint/2012/main" userId="S-1-5-21-1558194552-245385912-951803734-385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15" autoAdjust="0"/>
    <p:restoredTop sz="85149" autoAdjust="0"/>
  </p:normalViewPr>
  <p:slideViewPr>
    <p:cSldViewPr>
      <p:cViewPr varScale="1">
        <p:scale>
          <a:sx n="80" d="100"/>
          <a:sy n="80" d="100"/>
        </p:scale>
        <p:origin x="1670" y="58"/>
      </p:cViewPr>
      <p:guideLst>
        <p:guide orient="horz" pos="2160"/>
        <p:guide pos="2880"/>
      </p:guideLst>
    </p:cSldViewPr>
  </p:slideViewPr>
  <p:outlineViewPr>
    <p:cViewPr>
      <p:scale>
        <a:sx n="33" d="100"/>
        <a:sy n="33" d="100"/>
      </p:scale>
      <p:origin x="0" y="-11477"/>
    </p:cViewPr>
  </p:outlineViewPr>
  <p:notesTextViewPr>
    <p:cViewPr>
      <p:scale>
        <a:sx n="3" d="2"/>
        <a:sy n="3" d="2"/>
      </p:scale>
      <p:origin x="0" y="0"/>
    </p:cViewPr>
  </p:notesTextViewPr>
  <p:sorterViewPr>
    <p:cViewPr>
      <p:scale>
        <a:sx n="140" d="100"/>
        <a:sy n="140" d="100"/>
      </p:scale>
      <p:origin x="0" y="-3648"/>
    </p:cViewPr>
  </p:sorterViewPr>
  <p:notesViewPr>
    <p:cSldViewPr>
      <p:cViewPr varScale="1">
        <p:scale>
          <a:sx n="96" d="100"/>
          <a:sy n="96" d="100"/>
        </p:scale>
        <p:origin x="1488" y="5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dirty="0" smtClean="0"/>
              <a:t>Production</a:t>
            </a:r>
            <a:r>
              <a:rPr lang="en-US" sz="1600" baseline="0" dirty="0" smtClean="0"/>
              <a:t>/country during 2010-2023 (270 papers)</a:t>
            </a:r>
            <a:endParaRPr lang="en-US" sz="1600" dirty="0"/>
          </a:p>
        </c:rich>
      </c:tx>
      <c:layout/>
      <c:overlay val="0"/>
    </c:title>
    <c:autoTitleDeleted val="0"/>
    <c:plotArea>
      <c:layout/>
      <c:lineChart>
        <c:grouping val="standard"/>
        <c:varyColors val="0"/>
        <c:ser>
          <c:idx val="0"/>
          <c:order val="0"/>
          <c:marker>
            <c:symbol val="none"/>
          </c:marker>
          <c:cat>
            <c:strRef>
              <c:f>ProductionPerCountry!$N$1:$N$48</c:f>
              <c:strCache>
                <c:ptCount val="48"/>
                <c:pt idx="0">
                  <c:v>China</c:v>
                </c:pt>
                <c:pt idx="1">
                  <c:v>USA</c:v>
                </c:pt>
                <c:pt idx="2">
                  <c:v>Germany</c:v>
                </c:pt>
                <c:pt idx="3">
                  <c:v>India</c:v>
                </c:pt>
                <c:pt idx="4">
                  <c:v>Canada</c:v>
                </c:pt>
                <c:pt idx="5">
                  <c:v>Iran</c:v>
                </c:pt>
                <c:pt idx="6">
                  <c:v>Korea</c:v>
                </c:pt>
                <c:pt idx="7">
                  <c:v>Netherlands</c:v>
                </c:pt>
                <c:pt idx="8">
                  <c:v>Tunisia</c:v>
                </c:pt>
                <c:pt idx="9">
                  <c:v>Japan</c:v>
                </c:pt>
                <c:pt idx="10">
                  <c:v>Taiwan</c:v>
                </c:pt>
                <c:pt idx="11">
                  <c:v>Vietnam</c:v>
                </c:pt>
                <c:pt idx="12">
                  <c:v>Singapore</c:v>
                </c:pt>
                <c:pt idx="13">
                  <c:v>Italy</c:v>
                </c:pt>
                <c:pt idx="14">
                  <c:v>Pakistan</c:v>
                </c:pt>
                <c:pt idx="15">
                  <c:v>Turkiye</c:v>
                </c:pt>
                <c:pt idx="16">
                  <c:v>Russia</c:v>
                </c:pt>
                <c:pt idx="17">
                  <c:v>Thailand</c:v>
                </c:pt>
                <c:pt idx="18">
                  <c:v>Algeria</c:v>
                </c:pt>
                <c:pt idx="19">
                  <c:v>Belgium</c:v>
                </c:pt>
                <c:pt idx="20">
                  <c:v>Brazil</c:v>
                </c:pt>
                <c:pt idx="21">
                  <c:v>Bangladesh</c:v>
                </c:pt>
                <c:pt idx="22">
                  <c:v>UK</c:v>
                </c:pt>
                <c:pt idx="23">
                  <c:v>Romania</c:v>
                </c:pt>
                <c:pt idx="24">
                  <c:v>France</c:v>
                </c:pt>
                <c:pt idx="25">
                  <c:v>Australia</c:v>
                </c:pt>
                <c:pt idx="26">
                  <c:v>Switzerland</c:v>
                </c:pt>
                <c:pt idx="27">
                  <c:v>Malaysia</c:v>
                </c:pt>
                <c:pt idx="28">
                  <c:v>Poland</c:v>
                </c:pt>
                <c:pt idx="29">
                  <c:v>Greece</c:v>
                </c:pt>
                <c:pt idx="30">
                  <c:v>Egypt</c:v>
                </c:pt>
                <c:pt idx="31">
                  <c:v>Austria</c:v>
                </c:pt>
                <c:pt idx="32">
                  <c:v>Ethiopia</c:v>
                </c:pt>
                <c:pt idx="33">
                  <c:v>Lebanon</c:v>
                </c:pt>
                <c:pt idx="34">
                  <c:v>Morocco</c:v>
                </c:pt>
                <c:pt idx="35">
                  <c:v>Norway</c:v>
                </c:pt>
                <c:pt idx="36">
                  <c:v>Indonesia</c:v>
                </c:pt>
                <c:pt idx="37">
                  <c:v>Nigeria</c:v>
                </c:pt>
                <c:pt idx="38">
                  <c:v>Saudi Arabia</c:v>
                </c:pt>
                <c:pt idx="39">
                  <c:v>Spain</c:v>
                </c:pt>
                <c:pt idx="40">
                  <c:v>Hungary</c:v>
                </c:pt>
                <c:pt idx="41">
                  <c:v>Kenya</c:v>
                </c:pt>
                <c:pt idx="42">
                  <c:v>Oman</c:v>
                </c:pt>
                <c:pt idx="43">
                  <c:v>UAE</c:v>
                </c:pt>
                <c:pt idx="44">
                  <c:v>Ireland</c:v>
                </c:pt>
                <c:pt idx="45">
                  <c:v>Czechia</c:v>
                </c:pt>
                <c:pt idx="46">
                  <c:v>Portugal</c:v>
                </c:pt>
                <c:pt idx="47">
                  <c:v>Brunei</c:v>
                </c:pt>
              </c:strCache>
            </c:strRef>
          </c:cat>
          <c:val>
            <c:numRef>
              <c:f>ProductionPerCountry!$O$1:$O$48</c:f>
              <c:numCache>
                <c:formatCode>0.0</c:formatCode>
                <c:ptCount val="48"/>
                <c:pt idx="0">
                  <c:v>83.722916666666677</c:v>
                </c:pt>
                <c:pt idx="1">
                  <c:v>32.377083333333331</c:v>
                </c:pt>
                <c:pt idx="2">
                  <c:v>27.466666666666669</c:v>
                </c:pt>
                <c:pt idx="3">
                  <c:v>18.083333333333336</c:v>
                </c:pt>
                <c:pt idx="4">
                  <c:v>8.9333333333333336</c:v>
                </c:pt>
                <c:pt idx="5">
                  <c:v>7.25</c:v>
                </c:pt>
                <c:pt idx="6">
                  <c:v>6.8333333333333348</c:v>
                </c:pt>
                <c:pt idx="7">
                  <c:v>6.5</c:v>
                </c:pt>
                <c:pt idx="8">
                  <c:v>6.375</c:v>
                </c:pt>
                <c:pt idx="9">
                  <c:v>5.7083333333333321</c:v>
                </c:pt>
                <c:pt idx="10">
                  <c:v>5.6428571428571432</c:v>
                </c:pt>
                <c:pt idx="11">
                  <c:v>5.6</c:v>
                </c:pt>
                <c:pt idx="12">
                  <c:v>5</c:v>
                </c:pt>
                <c:pt idx="13">
                  <c:v>4.625</c:v>
                </c:pt>
                <c:pt idx="14">
                  <c:v>3.7500000000000004</c:v>
                </c:pt>
                <c:pt idx="15">
                  <c:v>3.6666666666666665</c:v>
                </c:pt>
                <c:pt idx="16">
                  <c:v>3.5</c:v>
                </c:pt>
                <c:pt idx="17">
                  <c:v>3</c:v>
                </c:pt>
                <c:pt idx="18">
                  <c:v>2.6666666666666665</c:v>
                </c:pt>
                <c:pt idx="19">
                  <c:v>2</c:v>
                </c:pt>
                <c:pt idx="20">
                  <c:v>2</c:v>
                </c:pt>
                <c:pt idx="21">
                  <c:v>1.8571428571428572</c:v>
                </c:pt>
                <c:pt idx="22">
                  <c:v>1.7178571428571427</c:v>
                </c:pt>
                <c:pt idx="23">
                  <c:v>1.6</c:v>
                </c:pt>
                <c:pt idx="24">
                  <c:v>1.5333333333333332</c:v>
                </c:pt>
                <c:pt idx="25">
                  <c:v>1.5000000000000002</c:v>
                </c:pt>
                <c:pt idx="26">
                  <c:v>1.5</c:v>
                </c:pt>
                <c:pt idx="27">
                  <c:v>1.3928571428571428</c:v>
                </c:pt>
                <c:pt idx="28">
                  <c:v>1.3333333333333333</c:v>
                </c:pt>
                <c:pt idx="29">
                  <c:v>1.2666666666666666</c:v>
                </c:pt>
                <c:pt idx="30">
                  <c:v>1.1666666666666665</c:v>
                </c:pt>
                <c:pt idx="31">
                  <c:v>1</c:v>
                </c:pt>
                <c:pt idx="32">
                  <c:v>1</c:v>
                </c:pt>
                <c:pt idx="33">
                  <c:v>1</c:v>
                </c:pt>
                <c:pt idx="34">
                  <c:v>1</c:v>
                </c:pt>
                <c:pt idx="35">
                  <c:v>1</c:v>
                </c:pt>
                <c:pt idx="36">
                  <c:v>0.83333333333333326</c:v>
                </c:pt>
                <c:pt idx="37">
                  <c:v>0.8214285714285714</c:v>
                </c:pt>
                <c:pt idx="38">
                  <c:v>0.66666666666666674</c:v>
                </c:pt>
                <c:pt idx="39">
                  <c:v>0.66666666666666663</c:v>
                </c:pt>
                <c:pt idx="40">
                  <c:v>0.5</c:v>
                </c:pt>
                <c:pt idx="41">
                  <c:v>0.33333333333333331</c:v>
                </c:pt>
                <c:pt idx="42">
                  <c:v>0.33333333333333331</c:v>
                </c:pt>
                <c:pt idx="43">
                  <c:v>0.33333333333333331</c:v>
                </c:pt>
                <c:pt idx="44">
                  <c:v>0.30000000000000004</c:v>
                </c:pt>
                <c:pt idx="45">
                  <c:v>0.25</c:v>
                </c:pt>
                <c:pt idx="46">
                  <c:v>0.25</c:v>
                </c:pt>
                <c:pt idx="47">
                  <c:v>0.14285714285714285</c:v>
                </c:pt>
              </c:numCache>
            </c:numRef>
          </c:val>
          <c:smooth val="0"/>
          <c:extLst>
            <c:ext xmlns:c16="http://schemas.microsoft.com/office/drawing/2014/chart" uri="{C3380CC4-5D6E-409C-BE32-E72D297353CC}">
              <c16:uniqueId val="{00000000-1E4E-4DCA-B4D4-D899B4D2B6C1}"/>
            </c:ext>
          </c:extLst>
        </c:ser>
        <c:dLbls>
          <c:showLegendKey val="0"/>
          <c:showVal val="0"/>
          <c:showCatName val="0"/>
          <c:showSerName val="0"/>
          <c:showPercent val="0"/>
          <c:showBubbleSize val="0"/>
        </c:dLbls>
        <c:smooth val="0"/>
        <c:axId val="369229824"/>
        <c:axId val="209950912"/>
      </c:lineChart>
      <c:catAx>
        <c:axId val="369229824"/>
        <c:scaling>
          <c:orientation val="minMax"/>
        </c:scaling>
        <c:delete val="0"/>
        <c:axPos val="b"/>
        <c:title>
          <c:tx>
            <c:rich>
              <a:bodyPr/>
              <a:lstStyle/>
              <a:p>
                <a:pPr>
                  <a:defRPr/>
                </a:pPr>
                <a:r>
                  <a:rPr lang="en-US"/>
                  <a:t>Country</a:t>
                </a:r>
              </a:p>
            </c:rich>
          </c:tx>
          <c:layout/>
          <c:overlay val="0"/>
        </c:title>
        <c:numFmt formatCode="General" sourceLinked="0"/>
        <c:majorTickMark val="out"/>
        <c:minorTickMark val="none"/>
        <c:tickLblPos val="nextTo"/>
        <c:crossAx val="209950912"/>
        <c:crosses val="autoZero"/>
        <c:auto val="1"/>
        <c:lblAlgn val="ctr"/>
        <c:lblOffset val="100"/>
        <c:noMultiLvlLbl val="0"/>
      </c:catAx>
      <c:valAx>
        <c:axId val="209950912"/>
        <c:scaling>
          <c:orientation val="minMax"/>
        </c:scaling>
        <c:delete val="0"/>
        <c:axPos val="l"/>
        <c:majorGridlines/>
        <c:title>
          <c:tx>
            <c:rich>
              <a:bodyPr/>
              <a:lstStyle/>
              <a:p>
                <a:pPr>
                  <a:defRPr/>
                </a:pPr>
                <a:r>
                  <a:rPr lang="el-GR"/>
                  <a:t>#</a:t>
                </a:r>
                <a:r>
                  <a:rPr lang="el-GR" baseline="0"/>
                  <a:t> </a:t>
                </a:r>
                <a:r>
                  <a:rPr lang="en-GB" baseline="0"/>
                  <a:t>papers</a:t>
                </a:r>
                <a:endParaRPr lang="en-US"/>
              </a:p>
            </c:rich>
          </c:tx>
          <c:layout/>
          <c:overlay val="0"/>
        </c:title>
        <c:numFmt formatCode="0.0" sourceLinked="1"/>
        <c:majorTickMark val="out"/>
        <c:minorTickMark val="none"/>
        <c:tickLblPos val="nextTo"/>
        <c:crossAx val="36922982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dirty="0">
                <a:solidFill>
                  <a:sysClr val="windowText" lastClr="000000"/>
                </a:solidFill>
              </a:rPr>
              <a:t>Production/country</a:t>
            </a:r>
            <a:r>
              <a:rPr lang="en-US" sz="1600" b="1" baseline="0" dirty="0">
                <a:solidFill>
                  <a:sysClr val="windowText" lastClr="000000"/>
                </a:solidFill>
              </a:rPr>
              <a:t> during 2018-2023 (160 papers)</a:t>
            </a:r>
            <a:endParaRPr lang="en-US" sz="1600" b="1" dirty="0">
              <a:solidFill>
                <a:sysClr val="windowText" lastClr="000000"/>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ProductionPerCountry5!$K$3:$K$47</c:f>
              <c:strCache>
                <c:ptCount val="45"/>
                <c:pt idx="0">
                  <c:v>China</c:v>
                </c:pt>
                <c:pt idx="1">
                  <c:v>Germany</c:v>
                </c:pt>
                <c:pt idx="2">
                  <c:v>India</c:v>
                </c:pt>
                <c:pt idx="3">
                  <c:v>USA</c:v>
                </c:pt>
                <c:pt idx="4">
                  <c:v>Korea</c:v>
                </c:pt>
                <c:pt idx="5">
                  <c:v>Japan</c:v>
                </c:pt>
                <c:pt idx="6">
                  <c:v>Iran</c:v>
                </c:pt>
                <c:pt idx="7">
                  <c:v>Tunisia</c:v>
                </c:pt>
                <c:pt idx="8">
                  <c:v>Pakistan</c:v>
                </c:pt>
                <c:pt idx="9">
                  <c:v>Turkiye</c:v>
                </c:pt>
                <c:pt idx="10">
                  <c:v>Canada</c:v>
                </c:pt>
                <c:pt idx="11">
                  <c:v>Netherlands</c:v>
                </c:pt>
                <c:pt idx="12">
                  <c:v>Thailand</c:v>
                </c:pt>
                <c:pt idx="13">
                  <c:v>Algeria</c:v>
                </c:pt>
                <c:pt idx="14">
                  <c:v>Taiwan</c:v>
                </c:pt>
                <c:pt idx="15">
                  <c:v>Italy</c:v>
                </c:pt>
                <c:pt idx="16">
                  <c:v>Vietnam</c:v>
                </c:pt>
                <c:pt idx="17">
                  <c:v>Bangladesh</c:v>
                </c:pt>
                <c:pt idx="18">
                  <c:v>UK</c:v>
                </c:pt>
                <c:pt idx="19">
                  <c:v>Australia</c:v>
                </c:pt>
                <c:pt idx="20">
                  <c:v>Russia</c:v>
                </c:pt>
                <c:pt idx="21">
                  <c:v>Switzerland</c:v>
                </c:pt>
                <c:pt idx="22">
                  <c:v>France</c:v>
                </c:pt>
                <c:pt idx="23">
                  <c:v>Poland</c:v>
                </c:pt>
                <c:pt idx="24">
                  <c:v>Egypt</c:v>
                </c:pt>
                <c:pt idx="25">
                  <c:v>Austria</c:v>
                </c:pt>
                <c:pt idx="26">
                  <c:v>Brazil</c:v>
                </c:pt>
                <c:pt idx="27">
                  <c:v>Ethiopia</c:v>
                </c:pt>
                <c:pt idx="28">
                  <c:v>Lebanon</c:v>
                </c:pt>
                <c:pt idx="29">
                  <c:v>Morocco</c:v>
                </c:pt>
                <c:pt idx="30">
                  <c:v>Indonesia</c:v>
                </c:pt>
                <c:pt idx="31">
                  <c:v>Nigeria</c:v>
                </c:pt>
                <c:pt idx="32">
                  <c:v>Greece</c:v>
                </c:pt>
                <c:pt idx="33">
                  <c:v>Spain</c:v>
                </c:pt>
                <c:pt idx="34">
                  <c:v>Saudi Arabia</c:v>
                </c:pt>
                <c:pt idx="35">
                  <c:v>Belgium</c:v>
                </c:pt>
                <c:pt idx="36">
                  <c:v>Hungary</c:v>
                </c:pt>
                <c:pt idx="37">
                  <c:v>Malaysia</c:v>
                </c:pt>
                <c:pt idx="38">
                  <c:v>Kenya</c:v>
                </c:pt>
                <c:pt idx="39">
                  <c:v>Oman</c:v>
                </c:pt>
                <c:pt idx="40">
                  <c:v>UAE</c:v>
                </c:pt>
                <c:pt idx="41">
                  <c:v>Czechia</c:v>
                </c:pt>
                <c:pt idx="42">
                  <c:v>Portugal</c:v>
                </c:pt>
                <c:pt idx="43">
                  <c:v>Ireland</c:v>
                </c:pt>
                <c:pt idx="44">
                  <c:v>Brunei</c:v>
                </c:pt>
              </c:strCache>
            </c:strRef>
          </c:cat>
          <c:val>
            <c:numRef>
              <c:f>ProductionPerCountry5!$L$3:$L$47</c:f>
              <c:numCache>
                <c:formatCode>0.0</c:formatCode>
                <c:ptCount val="45"/>
                <c:pt idx="0">
                  <c:v>54.714583333333323</c:v>
                </c:pt>
                <c:pt idx="1">
                  <c:v>16.399999999999999</c:v>
                </c:pt>
                <c:pt idx="2">
                  <c:v>12.416666666666666</c:v>
                </c:pt>
                <c:pt idx="3">
                  <c:v>9.0604166666666668</c:v>
                </c:pt>
                <c:pt idx="4">
                  <c:v>5.0000000000000009</c:v>
                </c:pt>
                <c:pt idx="5">
                  <c:v>4.4083333333333332</c:v>
                </c:pt>
                <c:pt idx="6">
                  <c:v>4.25</c:v>
                </c:pt>
                <c:pt idx="7">
                  <c:v>4</c:v>
                </c:pt>
                <c:pt idx="8">
                  <c:v>3.7500000000000004</c:v>
                </c:pt>
                <c:pt idx="9">
                  <c:v>3.6666666666666665</c:v>
                </c:pt>
                <c:pt idx="10">
                  <c:v>3.2916666666666665</c:v>
                </c:pt>
                <c:pt idx="11">
                  <c:v>3</c:v>
                </c:pt>
                <c:pt idx="12">
                  <c:v>3</c:v>
                </c:pt>
                <c:pt idx="13">
                  <c:v>2.6666666666666665</c:v>
                </c:pt>
                <c:pt idx="14">
                  <c:v>2.6428571428571428</c:v>
                </c:pt>
                <c:pt idx="15">
                  <c:v>2</c:v>
                </c:pt>
                <c:pt idx="16">
                  <c:v>2</c:v>
                </c:pt>
                <c:pt idx="17">
                  <c:v>1.8571428571428572</c:v>
                </c:pt>
                <c:pt idx="18">
                  <c:v>1.7178571428571427</c:v>
                </c:pt>
                <c:pt idx="19">
                  <c:v>1.5000000000000002</c:v>
                </c:pt>
                <c:pt idx="20">
                  <c:v>1.5</c:v>
                </c:pt>
                <c:pt idx="21">
                  <c:v>1.5</c:v>
                </c:pt>
                <c:pt idx="22">
                  <c:v>1.3333333333333333</c:v>
                </c:pt>
                <c:pt idx="23">
                  <c:v>1.3333333333333333</c:v>
                </c:pt>
                <c:pt idx="24">
                  <c:v>1.0833333333333333</c:v>
                </c:pt>
                <c:pt idx="25">
                  <c:v>1</c:v>
                </c:pt>
                <c:pt idx="26">
                  <c:v>1</c:v>
                </c:pt>
                <c:pt idx="27">
                  <c:v>1</c:v>
                </c:pt>
                <c:pt idx="28">
                  <c:v>1</c:v>
                </c:pt>
                <c:pt idx="29">
                  <c:v>1</c:v>
                </c:pt>
                <c:pt idx="30">
                  <c:v>0.83333333333333326</c:v>
                </c:pt>
                <c:pt idx="31">
                  <c:v>0.8214285714285714</c:v>
                </c:pt>
                <c:pt idx="32">
                  <c:v>0.76666666666666661</c:v>
                </c:pt>
                <c:pt idx="33">
                  <c:v>0.66666666666666663</c:v>
                </c:pt>
                <c:pt idx="34">
                  <c:v>0.58333333333333337</c:v>
                </c:pt>
                <c:pt idx="35">
                  <c:v>0.5</c:v>
                </c:pt>
                <c:pt idx="36">
                  <c:v>0.5</c:v>
                </c:pt>
                <c:pt idx="37">
                  <c:v>0.39285714285714285</c:v>
                </c:pt>
                <c:pt idx="38">
                  <c:v>0.33333333333333331</c:v>
                </c:pt>
                <c:pt idx="39">
                  <c:v>0.33333333333333331</c:v>
                </c:pt>
                <c:pt idx="40">
                  <c:v>0.33333333333333331</c:v>
                </c:pt>
                <c:pt idx="41">
                  <c:v>0.25</c:v>
                </c:pt>
                <c:pt idx="42">
                  <c:v>0.25</c:v>
                </c:pt>
                <c:pt idx="43">
                  <c:v>0.2</c:v>
                </c:pt>
                <c:pt idx="44">
                  <c:v>0.14285714285714285</c:v>
                </c:pt>
              </c:numCache>
            </c:numRef>
          </c:val>
          <c:smooth val="0"/>
          <c:extLst>
            <c:ext xmlns:c16="http://schemas.microsoft.com/office/drawing/2014/chart" uri="{C3380CC4-5D6E-409C-BE32-E72D297353CC}">
              <c16:uniqueId val="{00000000-57FA-4DE5-9CC9-7369C42E7B88}"/>
            </c:ext>
          </c:extLst>
        </c:ser>
        <c:dLbls>
          <c:showLegendKey val="0"/>
          <c:showVal val="0"/>
          <c:showCatName val="0"/>
          <c:showSerName val="0"/>
          <c:showPercent val="0"/>
          <c:showBubbleSize val="0"/>
        </c:dLbls>
        <c:smooth val="0"/>
        <c:axId val="369702912"/>
        <c:axId val="367198784"/>
      </c:lineChart>
      <c:catAx>
        <c:axId val="369702912"/>
        <c:scaling>
          <c:orientation val="minMax"/>
        </c:scaling>
        <c:delete val="0"/>
        <c:axPos val="b"/>
        <c:title>
          <c:tx>
            <c:rich>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solidFill>
                      <a:sysClr val="windowText" lastClr="000000"/>
                    </a:solidFill>
                  </a:rPr>
                  <a:t>Country</a:t>
                </a:r>
              </a:p>
            </c:rich>
          </c:tx>
          <c:layout/>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7198784"/>
        <c:crosses val="autoZero"/>
        <c:auto val="1"/>
        <c:lblAlgn val="ctr"/>
        <c:lblOffset val="100"/>
        <c:noMultiLvlLbl val="0"/>
      </c:catAx>
      <c:valAx>
        <c:axId val="3671987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solidFill>
                      <a:sysClr val="windowText" lastClr="000000"/>
                    </a:solidFill>
                  </a:rPr>
                  <a:t>#  papers</a:t>
                </a:r>
              </a:p>
            </c:rich>
          </c:tx>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97029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US" b="1">
                <a:solidFill>
                  <a:sysClr val="windowText" lastClr="000000"/>
                </a:solidFill>
              </a:rPr>
              <a:t>Comparison</a:t>
            </a:r>
            <a:r>
              <a:rPr lang="en-US" b="1" baseline="0">
                <a:solidFill>
                  <a:sysClr val="windowText" lastClr="000000"/>
                </a:solidFill>
              </a:rPr>
              <a:t> of China-USA-Germany-India</a:t>
            </a:r>
            <a:endParaRPr lang="en-US" b="1">
              <a:solidFill>
                <a:sysClr val="windowText" lastClr="000000"/>
              </a:solidFill>
            </a:endParaRP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val>
            <c:numRef>
              <c:f>'4countries'!$G$2:$G$21</c:f>
              <c:numCache>
                <c:formatCode>0.0%</c:formatCode>
                <c:ptCount val="20"/>
                <c:pt idx="0">
                  <c:v>0.21428571428571427</c:v>
                </c:pt>
                <c:pt idx="1">
                  <c:v>0.21428571428571427</c:v>
                </c:pt>
                <c:pt idx="2">
                  <c:v>0.21428571428571427</c:v>
                </c:pt>
                <c:pt idx="3">
                  <c:v>0.35714285714285715</c:v>
                </c:pt>
                <c:pt idx="4">
                  <c:v>0.31818181818181818</c:v>
                </c:pt>
                <c:pt idx="5">
                  <c:v>0.29411764705882354</c:v>
                </c:pt>
                <c:pt idx="6">
                  <c:v>0.31818181818181818</c:v>
                </c:pt>
                <c:pt idx="7">
                  <c:v>0.28000000000000003</c:v>
                </c:pt>
                <c:pt idx="8">
                  <c:v>0.27777777777777779</c:v>
                </c:pt>
                <c:pt idx="9">
                  <c:v>0.296875</c:v>
                </c:pt>
                <c:pt idx="10">
                  <c:v>0.29335443037974679</c:v>
                </c:pt>
                <c:pt idx="11">
                  <c:v>0.289367816091954</c:v>
                </c:pt>
                <c:pt idx="12">
                  <c:v>0.27843642611683844</c:v>
                </c:pt>
                <c:pt idx="13">
                  <c:v>0.26371212121212118</c:v>
                </c:pt>
                <c:pt idx="14">
                  <c:v>0.28574074074074063</c:v>
                </c:pt>
                <c:pt idx="15">
                  <c:v>0.30623664529914524</c:v>
                </c:pt>
                <c:pt idx="16">
                  <c:v>0.33476221640488646</c:v>
                </c:pt>
                <c:pt idx="17">
                  <c:v>0.32770741556534494</c:v>
                </c:pt>
                <c:pt idx="18">
                  <c:v>0.31506971465629041</c:v>
                </c:pt>
                <c:pt idx="19">
                  <c:v>0.31008487654320976</c:v>
                </c:pt>
              </c:numCache>
            </c:numRef>
          </c:val>
          <c:smooth val="0"/>
          <c:extLst>
            <c:ext xmlns:c16="http://schemas.microsoft.com/office/drawing/2014/chart" uri="{C3380CC4-5D6E-409C-BE32-E72D297353CC}">
              <c16:uniqueId val="{00000000-0283-4DEB-A049-F1C6E9C67DD5}"/>
            </c:ext>
          </c:extLst>
        </c:ser>
        <c:ser>
          <c:idx val="1"/>
          <c:order val="1"/>
          <c:spPr>
            <a:ln w="28575" cap="rnd">
              <a:solidFill>
                <a:schemeClr val="accent2"/>
              </a:solidFill>
              <a:round/>
            </a:ln>
            <a:effectLst/>
          </c:spPr>
          <c:marker>
            <c:symbol val="none"/>
          </c:marker>
          <c:val>
            <c:numRef>
              <c:f>'4countries'!$H$2:$H$21</c:f>
              <c:numCache>
                <c:formatCode>0.0%</c:formatCode>
                <c:ptCount val="20"/>
                <c:pt idx="0">
                  <c:v>0.14285714285714285</c:v>
                </c:pt>
                <c:pt idx="1">
                  <c:v>0.14285714285714285</c:v>
                </c:pt>
                <c:pt idx="2">
                  <c:v>0.14285714285714285</c:v>
                </c:pt>
                <c:pt idx="3">
                  <c:v>0.2857142857142857</c:v>
                </c:pt>
                <c:pt idx="4">
                  <c:v>0.27272727272727271</c:v>
                </c:pt>
                <c:pt idx="5">
                  <c:v>0.17647058823529413</c:v>
                </c:pt>
                <c:pt idx="6">
                  <c:v>0.18181818181818182</c:v>
                </c:pt>
                <c:pt idx="7">
                  <c:v>0.2</c:v>
                </c:pt>
                <c:pt idx="8">
                  <c:v>0.18703703703703703</c:v>
                </c:pt>
                <c:pt idx="9">
                  <c:v>0.22291666666666668</c:v>
                </c:pt>
                <c:pt idx="10">
                  <c:v>0.25042194092827008</c:v>
                </c:pt>
                <c:pt idx="11">
                  <c:v>0.2388888888888889</c:v>
                </c:pt>
                <c:pt idx="12">
                  <c:v>0.22663230240549828</c:v>
                </c:pt>
                <c:pt idx="13">
                  <c:v>0.21196969696969697</c:v>
                </c:pt>
                <c:pt idx="14">
                  <c:v>0.20185185185185187</c:v>
                </c:pt>
                <c:pt idx="15">
                  <c:v>0.17768429487179488</c:v>
                </c:pt>
                <c:pt idx="16">
                  <c:v>0.15014179755671903</c:v>
                </c:pt>
                <c:pt idx="17">
                  <c:v>0.1327184287812041</c:v>
                </c:pt>
                <c:pt idx="18">
                  <c:v>0.12111705577172502</c:v>
                </c:pt>
                <c:pt idx="19">
                  <c:v>0.11991512345679012</c:v>
                </c:pt>
              </c:numCache>
            </c:numRef>
          </c:val>
          <c:smooth val="0"/>
          <c:extLst>
            <c:ext xmlns:c16="http://schemas.microsoft.com/office/drawing/2014/chart" uri="{C3380CC4-5D6E-409C-BE32-E72D297353CC}">
              <c16:uniqueId val="{00000001-0283-4DEB-A049-F1C6E9C67DD5}"/>
            </c:ext>
          </c:extLst>
        </c:ser>
        <c:ser>
          <c:idx val="2"/>
          <c:order val="2"/>
          <c:spPr>
            <a:ln w="28575" cap="rnd">
              <a:solidFill>
                <a:schemeClr val="accent3"/>
              </a:solidFill>
              <a:round/>
            </a:ln>
            <a:effectLst/>
          </c:spPr>
          <c:marker>
            <c:symbol val="none"/>
          </c:marker>
          <c:val>
            <c:numRef>
              <c:f>'4countries'!$I$2:$I$21</c:f>
              <c:numCache>
                <c:formatCode>0.0%</c:formatCode>
                <c:ptCount val="20"/>
                <c:pt idx="0">
                  <c:v>0</c:v>
                </c:pt>
                <c:pt idx="1">
                  <c:v>0</c:v>
                </c:pt>
                <c:pt idx="2">
                  <c:v>0</c:v>
                </c:pt>
                <c:pt idx="3">
                  <c:v>0</c:v>
                </c:pt>
                <c:pt idx="4">
                  <c:v>0</c:v>
                </c:pt>
                <c:pt idx="5">
                  <c:v>0.17647058823529413</c:v>
                </c:pt>
                <c:pt idx="6">
                  <c:v>0.13636363636363635</c:v>
                </c:pt>
                <c:pt idx="7">
                  <c:v>0.12</c:v>
                </c:pt>
                <c:pt idx="8">
                  <c:v>8.3333333333333329E-2</c:v>
                </c:pt>
                <c:pt idx="9">
                  <c:v>8.5416666666666669E-2</c:v>
                </c:pt>
                <c:pt idx="10">
                  <c:v>8.1856540084388182E-2</c:v>
                </c:pt>
                <c:pt idx="11">
                  <c:v>9.7318007662835257E-2</c:v>
                </c:pt>
                <c:pt idx="12">
                  <c:v>9.7594501718213059E-2</c:v>
                </c:pt>
                <c:pt idx="13">
                  <c:v>0.1006060606060606</c:v>
                </c:pt>
                <c:pt idx="14">
                  <c:v>9.1851851851851837E-2</c:v>
                </c:pt>
                <c:pt idx="15">
                  <c:v>8.6324786324786323E-2</c:v>
                </c:pt>
                <c:pt idx="16">
                  <c:v>9.1448516579406641E-2</c:v>
                </c:pt>
                <c:pt idx="17">
                  <c:v>9.8972099853157136E-2</c:v>
                </c:pt>
                <c:pt idx="18">
                  <c:v>0.10298313878080416</c:v>
                </c:pt>
                <c:pt idx="19">
                  <c:v>0.1017283950617284</c:v>
                </c:pt>
              </c:numCache>
            </c:numRef>
          </c:val>
          <c:smooth val="0"/>
          <c:extLst>
            <c:ext xmlns:c16="http://schemas.microsoft.com/office/drawing/2014/chart" uri="{C3380CC4-5D6E-409C-BE32-E72D297353CC}">
              <c16:uniqueId val="{00000002-0283-4DEB-A049-F1C6E9C67DD5}"/>
            </c:ext>
          </c:extLst>
        </c:ser>
        <c:ser>
          <c:idx val="3"/>
          <c:order val="3"/>
          <c:spPr>
            <a:ln w="28575" cap="rnd">
              <a:solidFill>
                <a:schemeClr val="accent4"/>
              </a:solidFill>
              <a:round/>
            </a:ln>
            <a:effectLst/>
          </c:spPr>
          <c:marker>
            <c:symbol val="none"/>
          </c:marker>
          <c:val>
            <c:numRef>
              <c:f>'4countries'!$J$2:$J$21</c:f>
              <c:numCache>
                <c:formatCode>0.0%</c:formatCode>
                <c:ptCount val="20"/>
                <c:pt idx="0">
                  <c:v>0</c:v>
                </c:pt>
                <c:pt idx="1">
                  <c:v>0</c:v>
                </c:pt>
                <c:pt idx="2">
                  <c:v>0</c:v>
                </c:pt>
                <c:pt idx="3">
                  <c:v>0</c:v>
                </c:pt>
                <c:pt idx="4">
                  <c:v>0</c:v>
                </c:pt>
                <c:pt idx="5">
                  <c:v>0</c:v>
                </c:pt>
                <c:pt idx="6">
                  <c:v>0</c:v>
                </c:pt>
                <c:pt idx="7">
                  <c:v>0</c:v>
                </c:pt>
                <c:pt idx="8">
                  <c:v>2.7777777777777776E-2</c:v>
                </c:pt>
                <c:pt idx="9">
                  <c:v>1.5625E-2</c:v>
                </c:pt>
                <c:pt idx="10">
                  <c:v>1.2658227848101266E-2</c:v>
                </c:pt>
                <c:pt idx="11">
                  <c:v>2.2988505747126436E-2</c:v>
                </c:pt>
                <c:pt idx="12">
                  <c:v>3.0927835051546393E-2</c:v>
                </c:pt>
                <c:pt idx="13">
                  <c:v>5.1515151515151521E-2</c:v>
                </c:pt>
                <c:pt idx="14">
                  <c:v>4.1975308641975309E-2</c:v>
                </c:pt>
                <c:pt idx="15">
                  <c:v>4.9145299145299144E-2</c:v>
                </c:pt>
                <c:pt idx="16">
                  <c:v>5.0610820244328107E-2</c:v>
                </c:pt>
                <c:pt idx="17">
                  <c:v>5.690161527165933E-2</c:v>
                </c:pt>
                <c:pt idx="18">
                  <c:v>6.6472114137483801E-2</c:v>
                </c:pt>
                <c:pt idx="19">
                  <c:v>6.6975308641975317E-2</c:v>
                </c:pt>
              </c:numCache>
            </c:numRef>
          </c:val>
          <c:smooth val="0"/>
          <c:extLst>
            <c:ext xmlns:c16="http://schemas.microsoft.com/office/drawing/2014/chart" uri="{C3380CC4-5D6E-409C-BE32-E72D297353CC}">
              <c16:uniqueId val="{00000003-0283-4DEB-A049-F1C6E9C67DD5}"/>
            </c:ext>
          </c:extLst>
        </c:ser>
        <c:dLbls>
          <c:showLegendKey val="0"/>
          <c:showVal val="0"/>
          <c:showCatName val="0"/>
          <c:showSerName val="0"/>
          <c:showPercent val="0"/>
          <c:showBubbleSize val="0"/>
        </c:dLbls>
        <c:smooth val="0"/>
        <c:axId val="369239552"/>
        <c:axId val="209949760"/>
      </c:lineChart>
      <c:catAx>
        <c:axId val="369239552"/>
        <c:scaling>
          <c:orientation val="minMax"/>
        </c:scaling>
        <c:delete val="0"/>
        <c:axPos val="b"/>
        <c:title>
          <c:tx>
            <c:rich>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solidFill>
                      <a:sysClr val="windowText" lastClr="000000"/>
                    </a:solidFill>
                  </a:rPr>
                  <a:t>Year</a:t>
                </a:r>
              </a:p>
            </c:rich>
          </c:tx>
          <c:layout/>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949760"/>
        <c:crosses val="autoZero"/>
        <c:auto val="1"/>
        <c:lblAlgn val="ctr"/>
        <c:lblOffset val="100"/>
        <c:noMultiLvlLbl val="0"/>
      </c:catAx>
      <c:valAx>
        <c:axId val="2099497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1">
                    <a:solidFill>
                      <a:sysClr val="windowText" lastClr="000000"/>
                    </a:solidFill>
                  </a:rPr>
                  <a:t>Percentage/year</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9239552"/>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9D4-445A-BFA9-0718637926C6}"/>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9D4-445A-BFA9-0718637926C6}"/>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9D4-445A-BFA9-0718637926C6}"/>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B9D4-445A-BFA9-0718637926C6}"/>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B9D4-445A-BFA9-0718637926C6}"/>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B9D4-445A-BFA9-0718637926C6}"/>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B9D4-445A-BFA9-0718637926C6}"/>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B9D4-445A-BFA9-0718637926C6}"/>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1-B9D4-445A-BFA9-0718637926C6}"/>
              </c:ext>
            </c:extLst>
          </c:dPt>
          <c:dPt>
            <c:idx val="9"/>
            <c:bubble3D val="0"/>
            <c:spPr>
              <a:solidFill>
                <a:schemeClr val="accent4">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3-B9D4-445A-BFA9-0718637926C6}"/>
              </c:ext>
            </c:extLst>
          </c:dPt>
          <c:dPt>
            <c:idx val="10"/>
            <c:bubble3D val="0"/>
            <c:spPr>
              <a:solidFill>
                <a:schemeClr val="accent5">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5-B9D4-445A-BFA9-0718637926C6}"/>
              </c:ext>
            </c:extLst>
          </c:dPt>
          <c:dPt>
            <c:idx val="11"/>
            <c:bubble3D val="0"/>
            <c:spPr>
              <a:solidFill>
                <a:schemeClr val="accent6">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7-B9D4-445A-BFA9-0718637926C6}"/>
              </c:ext>
            </c:extLst>
          </c:dPt>
          <c:dPt>
            <c:idx val="12"/>
            <c:bubble3D val="0"/>
            <c:spPr>
              <a:solidFill>
                <a:schemeClr val="accent1">
                  <a:lumMod val="80000"/>
                  <a:lumOff val="2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9-B9D4-445A-BFA9-0718637926C6}"/>
              </c:ext>
            </c:extLst>
          </c:dPt>
          <c:dPt>
            <c:idx val="13"/>
            <c:bubble3D val="0"/>
            <c:spPr>
              <a:solidFill>
                <a:schemeClr val="accent2">
                  <a:lumMod val="80000"/>
                  <a:lumOff val="2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B-B9D4-445A-BFA9-0718637926C6}"/>
              </c:ext>
            </c:extLst>
          </c:dPt>
          <c:dPt>
            <c:idx val="14"/>
            <c:bubble3D val="0"/>
            <c:spPr>
              <a:solidFill>
                <a:schemeClr val="accent3">
                  <a:lumMod val="80000"/>
                  <a:lumOff val="2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D-B9D4-445A-BFA9-0718637926C6}"/>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venues!$D$2:$D$16</c:f>
              <c:strCache>
                <c:ptCount val="15"/>
                <c:pt idx="0">
                  <c:v>Scientometrics</c:v>
                </c:pt>
                <c:pt idx="1">
                  <c:v>JCDL conf</c:v>
                </c:pt>
                <c:pt idx="2">
                  <c:v>ECIR conf</c:v>
                </c:pt>
                <c:pt idx="3">
                  <c:v>SIGIR conf</c:v>
                </c:pt>
                <c:pt idx="4">
                  <c:v>Knowledge-based Systems</c:v>
                </c:pt>
                <c:pt idx="5">
                  <c:v>Expert Systems with Applications</c:v>
                </c:pt>
                <c:pt idx="6">
                  <c:v>CIKM conf</c:v>
                </c:pt>
                <c:pt idx="7">
                  <c:v>IEEE Access</c:v>
                </c:pt>
                <c:pt idx="8">
                  <c:v>IJDL</c:v>
                </c:pt>
                <c:pt idx="9">
                  <c:v>TPDL conf</c:v>
                </c:pt>
                <c:pt idx="10">
                  <c:v>WWW</c:v>
                </c:pt>
                <c:pt idx="11">
                  <c:v>ICADL conf</c:v>
                </c:pt>
                <c:pt idx="12">
                  <c:v>ICCCI conf</c:v>
                </c:pt>
                <c:pt idx="13">
                  <c:v>ISSI conf</c:v>
                </c:pt>
                <c:pt idx="14">
                  <c:v>KSEM conf</c:v>
                </c:pt>
              </c:strCache>
            </c:strRef>
          </c:cat>
          <c:val>
            <c:numRef>
              <c:f>venues!$E$2:$E$16</c:f>
              <c:numCache>
                <c:formatCode>General</c:formatCode>
                <c:ptCount val="15"/>
                <c:pt idx="0">
                  <c:v>39</c:v>
                </c:pt>
                <c:pt idx="1">
                  <c:v>24</c:v>
                </c:pt>
                <c:pt idx="2">
                  <c:v>9</c:v>
                </c:pt>
                <c:pt idx="3">
                  <c:v>8</c:v>
                </c:pt>
                <c:pt idx="4">
                  <c:v>7</c:v>
                </c:pt>
                <c:pt idx="5">
                  <c:v>6</c:v>
                </c:pt>
                <c:pt idx="6">
                  <c:v>5</c:v>
                </c:pt>
                <c:pt idx="7">
                  <c:v>5</c:v>
                </c:pt>
                <c:pt idx="8">
                  <c:v>5</c:v>
                </c:pt>
                <c:pt idx="9">
                  <c:v>5</c:v>
                </c:pt>
                <c:pt idx="10">
                  <c:v>5</c:v>
                </c:pt>
                <c:pt idx="11">
                  <c:v>4</c:v>
                </c:pt>
                <c:pt idx="12">
                  <c:v>4</c:v>
                </c:pt>
                <c:pt idx="13">
                  <c:v>4</c:v>
                </c:pt>
                <c:pt idx="14">
                  <c:v>4</c:v>
                </c:pt>
              </c:numCache>
            </c:numRef>
          </c:val>
          <c:extLst>
            <c:ext xmlns:c16="http://schemas.microsoft.com/office/drawing/2014/chart" uri="{C3380CC4-5D6E-409C-BE32-E72D297353CC}">
              <c16:uniqueId val="{0000001E-B9D4-445A-BFA9-0718637926C6}"/>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3-09-06T13:33:03.978" idx="1">
    <p:pos x="10" y="10"/>
    <p:text/>
    <p:extLst>
      <p:ext uri="{C676402C-5697-4E1C-873F-D02D1690AC5C}">
        <p15:threadingInfo xmlns:p15="http://schemas.microsoft.com/office/powerpoint/2012/main" timeZoneBias="-180"/>
      </p:ext>
    </p:extLst>
  </p:cm>
  <p:cm authorId="1" dt="2023-09-06T13:33:14.076" idx="2">
    <p:pos x="146" y="146"/>
    <p:text/>
    <p:extLst>
      <p:ext uri="{C676402C-5697-4E1C-873F-D02D1690AC5C}">
        <p15:threadingInfo xmlns:p15="http://schemas.microsoft.com/office/powerpoint/2012/main" timeZoneBias="-1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622798" y="1"/>
            <a:ext cx="4301543" cy="341064"/>
          </a:xfrm>
          <a:prstGeom prst="rect">
            <a:avLst/>
          </a:prstGeom>
        </p:spPr>
        <p:txBody>
          <a:bodyPr vert="horz" lIns="91440" tIns="45720" rIns="91440" bIns="45720" rtlCol="0"/>
          <a:lstStyle>
            <a:lvl1pPr algn="r">
              <a:defRPr sz="1200"/>
            </a:lvl1pPr>
          </a:lstStyle>
          <a:p>
            <a:fld id="{B0E7D970-B2DE-49E1-A4B6-31DF0DF707B3}" type="datetimeFigureOut">
              <a:rPr lang="en-US" smtClean="0"/>
              <a:t>11/16/2023</a:t>
            </a:fld>
            <a:endParaRPr lang="en-US"/>
          </a:p>
        </p:txBody>
      </p:sp>
      <p:sp>
        <p:nvSpPr>
          <p:cNvPr id="4" name="Footer Placeholder 3"/>
          <p:cNvSpPr>
            <a:spLocks noGrp="1"/>
          </p:cNvSpPr>
          <p:nvPr>
            <p:ph type="ftr" sz="quarter" idx="2"/>
          </p:nvPr>
        </p:nvSpPr>
        <p:spPr>
          <a:xfrm>
            <a:off x="0" y="6456612"/>
            <a:ext cx="4301543" cy="3410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622798" y="6456612"/>
            <a:ext cx="4301543" cy="341063"/>
          </a:xfrm>
          <a:prstGeom prst="rect">
            <a:avLst/>
          </a:prstGeom>
        </p:spPr>
        <p:txBody>
          <a:bodyPr vert="horz" lIns="91440" tIns="45720" rIns="91440" bIns="45720" rtlCol="0" anchor="b"/>
          <a:lstStyle>
            <a:lvl1pPr algn="r">
              <a:defRPr sz="1200"/>
            </a:lvl1pPr>
          </a:lstStyle>
          <a:p>
            <a:fld id="{BEEC6493-4149-4580-B89D-50AEEB767D00}" type="slidenum">
              <a:rPr lang="en-US" smtClean="0"/>
              <a:t>‹#›</a:t>
            </a:fld>
            <a:endParaRPr lang="en-US"/>
          </a:p>
        </p:txBody>
      </p:sp>
    </p:spTree>
    <p:extLst>
      <p:ext uri="{BB962C8B-B14F-4D97-AF65-F5344CB8AC3E}">
        <p14:creationId xmlns:p14="http://schemas.microsoft.com/office/powerpoint/2010/main" val="27565475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22798" y="0"/>
            <a:ext cx="4301543" cy="339884"/>
          </a:xfrm>
          <a:prstGeom prst="rect">
            <a:avLst/>
          </a:prstGeom>
        </p:spPr>
        <p:txBody>
          <a:bodyPr vert="horz" lIns="91440" tIns="45720" rIns="91440" bIns="45720" rtlCol="0"/>
          <a:lstStyle>
            <a:lvl1pPr algn="r">
              <a:defRPr sz="1200"/>
            </a:lvl1pPr>
          </a:lstStyle>
          <a:p>
            <a:fld id="{16469892-55EC-4B54-8147-F4D686FCF9B5}" type="datetimeFigureOut">
              <a:rPr lang="en-US" smtClean="0"/>
              <a:t>11/16/2023</a:t>
            </a:fld>
            <a:endParaRPr lang="en-US"/>
          </a:p>
        </p:txBody>
      </p:sp>
      <p:sp>
        <p:nvSpPr>
          <p:cNvPr id="4" name="Slide Image Placeholder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2664" y="3228896"/>
            <a:ext cx="7941310" cy="305895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456612"/>
            <a:ext cx="4301543" cy="33988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22798" y="6456612"/>
            <a:ext cx="4301543" cy="339884"/>
          </a:xfrm>
          <a:prstGeom prst="rect">
            <a:avLst/>
          </a:prstGeom>
        </p:spPr>
        <p:txBody>
          <a:bodyPr vert="horz" lIns="91440" tIns="45720" rIns="91440" bIns="45720" rtlCol="0" anchor="b"/>
          <a:lstStyle>
            <a:lvl1pPr algn="r">
              <a:defRPr sz="1200"/>
            </a:lvl1pPr>
          </a:lstStyle>
          <a:p>
            <a:fld id="{EDD96D8F-5DFF-4B37-9BEC-9869726D0E56}" type="slidenum">
              <a:rPr lang="en-US" smtClean="0"/>
              <a:t>‹#›</a:t>
            </a:fld>
            <a:endParaRPr lang="en-US"/>
          </a:p>
        </p:txBody>
      </p:sp>
    </p:spTree>
    <p:extLst>
      <p:ext uri="{BB962C8B-B14F-4D97-AF65-F5344CB8AC3E}">
        <p14:creationId xmlns:p14="http://schemas.microsoft.com/office/powerpoint/2010/main" val="742960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aseline="0" dirty="0" smtClean="0"/>
              <a:t>Good morning to all and thank you for the generous introduction</a:t>
            </a:r>
          </a:p>
          <a:p>
            <a:endParaRPr lang="en-US" sz="1100" baseline="0" dirty="0" smtClean="0"/>
          </a:p>
          <a:p>
            <a:r>
              <a:rPr lang="en-US" sz="1100" baseline="0" dirty="0" smtClean="0"/>
              <a:t>Le me tell you a short story.</a:t>
            </a:r>
          </a:p>
          <a:p>
            <a:r>
              <a:rPr lang="en-GB" sz="1100" baseline="0" dirty="0" smtClean="0"/>
              <a:t>When I received this invitation, I did not want to repeat one of the two talks that I had delivered a few times each. </a:t>
            </a:r>
            <a:r>
              <a:rPr lang="en-US" sz="1100" baseline="0" dirty="0" smtClean="0"/>
              <a:t>So, I decided to make an effort for a brand new talk. I hope that during the next hour I will succeed in attracting your interest.</a:t>
            </a:r>
          </a:p>
          <a:p>
            <a:endParaRPr lang="en-US" sz="1100" baseline="0" dirty="0" smtClean="0"/>
          </a:p>
          <a:p>
            <a:r>
              <a:rPr lang="en-US" sz="1100" dirty="0" smtClean="0"/>
              <a:t>My current affiliation is with</a:t>
            </a:r>
            <a:r>
              <a:rPr lang="en-US" sz="1100" baseline="0" dirty="0" smtClean="0"/>
              <a:t> the Open university of Cyprus. The biggest part of my research contributions was delivered when I was affiliated with the Aristotle University of Thessaloniki. My lab was focusing in data management, which means classical databases, data mining, data warehouses, data structures, data science in general, and finally </a:t>
            </a:r>
            <a:r>
              <a:rPr lang="en-US" sz="1100" baseline="0" dirty="0" err="1" smtClean="0"/>
              <a:t>Scientometrics</a:t>
            </a:r>
            <a:r>
              <a:rPr lang="en-US" sz="1100" baseline="0" dirty="0" smtClean="0"/>
              <a:t>, which is my hobby.</a:t>
            </a:r>
            <a:r>
              <a:rPr lang="en-US" sz="1100" dirty="0" smtClean="0"/>
              <a:t> </a:t>
            </a:r>
          </a:p>
          <a:p>
            <a:endParaRPr lang="en-US" sz="1100" dirty="0" smtClean="0"/>
          </a:p>
          <a:p>
            <a:r>
              <a:rPr lang="en-US" sz="1100" dirty="0" smtClean="0"/>
              <a:t>This is how</a:t>
            </a:r>
            <a:r>
              <a:rPr lang="en-US" sz="1100" baseline="0" dirty="0" smtClean="0"/>
              <a:t> I came up with </a:t>
            </a:r>
            <a:r>
              <a:rPr lang="en-US" sz="1100" dirty="0" smtClean="0"/>
              <a:t>this title, which has 2</a:t>
            </a:r>
            <a:r>
              <a:rPr lang="en-US" sz="1100" baseline="0" dirty="0" smtClean="0"/>
              <a:t> distinct components: “recommendation” and “scholarly publishing”</a:t>
            </a:r>
            <a:endParaRPr lang="en-US" sz="1100" dirty="0" smtClean="0"/>
          </a:p>
          <a:p>
            <a:endParaRPr lang="en-US" sz="11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aseline="0" dirty="0" smtClean="0"/>
          </a:p>
          <a:p>
            <a:endParaRPr lang="en-US" sz="1100" baseline="0" dirty="0" smtClean="0"/>
          </a:p>
          <a:p>
            <a:endParaRPr lang="en-US" sz="1100" baseline="0" dirty="0" smtClean="0"/>
          </a:p>
          <a:p>
            <a:endParaRPr lang="en-US" sz="1100" baseline="0" dirty="0" smtClean="0"/>
          </a:p>
        </p:txBody>
      </p:sp>
      <p:sp>
        <p:nvSpPr>
          <p:cNvPr id="4" name="Slide Number Placeholder 3"/>
          <p:cNvSpPr>
            <a:spLocks noGrp="1"/>
          </p:cNvSpPr>
          <p:nvPr>
            <p:ph type="sldNum" sz="quarter" idx="10"/>
          </p:nvPr>
        </p:nvSpPr>
        <p:spPr/>
        <p:txBody>
          <a:bodyPr/>
          <a:lstStyle/>
          <a:p>
            <a:fld id="{EDD96D8F-5DFF-4B37-9BEC-9869726D0E56}" type="slidenum">
              <a:rPr lang="en-US" smtClean="0"/>
              <a:t>1</a:t>
            </a:fld>
            <a:endParaRPr lang="en-US"/>
          </a:p>
        </p:txBody>
      </p:sp>
    </p:spTree>
    <p:extLst>
      <p:ext uri="{BB962C8B-B14F-4D97-AF65-F5344CB8AC3E}">
        <p14:creationId xmlns:p14="http://schemas.microsoft.com/office/powerpoint/2010/main" val="3173039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Preferences change</a:t>
            </a:r>
            <a:r>
              <a:rPr lang="en-US" baseline="0" dirty="0" smtClean="0"/>
              <a:t> with time.</a:t>
            </a:r>
          </a:p>
          <a:p>
            <a:r>
              <a:rPr lang="en-GB" baseline="0" dirty="0" smtClean="0"/>
              <a:t>T</a:t>
            </a:r>
            <a:r>
              <a:rPr lang="en-US" baseline="0" dirty="0" err="1" smtClean="0"/>
              <a:t>eenagers</a:t>
            </a:r>
            <a:r>
              <a:rPr lang="en-US" baseline="0" dirty="0" smtClean="0"/>
              <a:t> may like cartoons; then may like action movies; after years they may like romantic movies.</a:t>
            </a:r>
          </a:p>
          <a:p>
            <a:endParaRPr lang="en-US" baseline="0" dirty="0" smtClean="0"/>
          </a:p>
          <a:p>
            <a:r>
              <a:rPr lang="en-US" baseline="0" dirty="0" smtClean="0"/>
              <a:t>Also, there is periodicity according to seasons, according to big events, like vacations, family events, Christmas and so on.</a:t>
            </a:r>
            <a:endParaRPr lang="en-US" dirty="0"/>
          </a:p>
        </p:txBody>
      </p:sp>
      <p:sp>
        <p:nvSpPr>
          <p:cNvPr id="4" name="Slide Number Placeholder 3"/>
          <p:cNvSpPr>
            <a:spLocks noGrp="1"/>
          </p:cNvSpPr>
          <p:nvPr>
            <p:ph type="sldNum" sz="quarter" idx="10"/>
          </p:nvPr>
        </p:nvSpPr>
        <p:spPr/>
        <p:txBody>
          <a:bodyPr/>
          <a:lstStyle/>
          <a:p>
            <a:fld id="{FF9989E3-4048-3C4C-BE63-5654A3066072}" type="slidenum">
              <a:rPr lang="en-US" smtClean="0"/>
              <a:t>10</a:t>
            </a:fld>
            <a:endParaRPr lang="en-US"/>
          </a:p>
        </p:txBody>
      </p:sp>
    </p:spTree>
    <p:extLst>
      <p:ext uri="{BB962C8B-B14F-4D97-AF65-F5344CB8AC3E}">
        <p14:creationId xmlns:p14="http://schemas.microsoft.com/office/powerpoint/2010/main" val="1366038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data can be represented</a:t>
            </a:r>
            <a:r>
              <a:rPr lang="en-US" baseline="0" dirty="0" smtClean="0"/>
              <a:t> in several ways. </a:t>
            </a:r>
          </a:p>
          <a:p>
            <a:pPr marL="171450" indent="-171450">
              <a:buFontTx/>
              <a:buChar char="-"/>
            </a:pPr>
            <a:r>
              <a:rPr lang="en-US" baseline="0" dirty="0" smtClean="0"/>
              <a:t>Using matrices</a:t>
            </a:r>
          </a:p>
          <a:p>
            <a:pPr marL="171450" indent="-171450">
              <a:buFontTx/>
              <a:buChar char="-"/>
            </a:pPr>
            <a:r>
              <a:rPr lang="en-US" baseline="0" dirty="0" smtClean="0"/>
              <a:t>Using tensors</a:t>
            </a:r>
          </a:p>
          <a:p>
            <a:pPr marL="171450" indent="-171450">
              <a:buFontTx/>
              <a:buChar char="-"/>
            </a:pPr>
            <a:r>
              <a:rPr lang="en-US" baseline="0" dirty="0" smtClean="0"/>
              <a:t>Using graphs</a:t>
            </a:r>
          </a:p>
          <a:p>
            <a:pPr marL="171450" indent="-171450">
              <a:buFontTx/>
              <a:buChar char="-"/>
            </a:pPr>
            <a:r>
              <a:rPr lang="en-US" baseline="0" dirty="0" smtClean="0"/>
              <a:t>Using combinations of the above</a:t>
            </a:r>
          </a:p>
          <a:p>
            <a:pPr marL="171450" indent="-171450">
              <a:buFontTx/>
              <a:buChar char="-"/>
            </a:pPr>
            <a:endParaRPr lang="en-US" baseline="0" dirty="0" smtClean="0"/>
          </a:p>
          <a:p>
            <a:r>
              <a:rPr lang="en-US" dirty="0" smtClean="0"/>
              <a:t>An </a:t>
            </a:r>
            <a:r>
              <a:rPr lang="en-US" baseline="0" dirty="0" smtClean="0"/>
              <a:t>important technique to improve efficiency is matrix factorization.</a:t>
            </a:r>
          </a:p>
          <a:p>
            <a:r>
              <a:rPr lang="en-US" baseline="0" dirty="0" smtClean="0"/>
              <a:t>We can see the 2-d table with users and movies and ratings. In reality these tables are huge and sparse.</a:t>
            </a:r>
          </a:p>
          <a:p>
            <a:endParaRPr lang="en-US" baseline="0" dirty="0" smtClean="0"/>
          </a:p>
          <a:p>
            <a:r>
              <a:rPr lang="en-US" baseline="0" dirty="0" smtClean="0"/>
              <a:t>With matrix factorization we can extract smaller tables with the same information or very similar approximate information.</a:t>
            </a:r>
          </a:p>
          <a:p>
            <a:r>
              <a:rPr lang="en-US" baseline="0" dirty="0" smtClean="0"/>
              <a:t>For example, the left table stands for the rows feature, whereas the right table stands for the column feature.</a:t>
            </a:r>
          </a:p>
          <a:p>
            <a:endParaRPr lang="en-US" baseline="0" dirty="0" smtClean="0"/>
          </a:p>
          <a:p>
            <a:r>
              <a:rPr lang="en-US" dirty="0" smtClean="0"/>
              <a:t>Tensors are matrices in higher dimensions, 3, 4, and so on.</a:t>
            </a:r>
          </a:p>
          <a:p>
            <a:r>
              <a:rPr lang="en-US" baseline="0" dirty="0" smtClean="0"/>
              <a:t>For example, here we have</a:t>
            </a:r>
          </a:p>
          <a:p>
            <a:r>
              <a:rPr lang="en-US" dirty="0" smtClean="0"/>
              <a:t>- 3D tensor : User, Item, Type </a:t>
            </a:r>
          </a:p>
          <a:p>
            <a:r>
              <a:rPr lang="en-US" dirty="0" smtClean="0"/>
              <a:t>We can apply tensor factorization like matrix factorization to decrease the</a:t>
            </a:r>
            <a:r>
              <a:rPr lang="en-US" baseline="0" dirty="0" smtClean="0"/>
              <a:t> volume, the dimensionality.</a:t>
            </a:r>
            <a:endParaRPr lang="en-US" dirty="0"/>
          </a:p>
        </p:txBody>
      </p:sp>
      <p:sp>
        <p:nvSpPr>
          <p:cNvPr id="4" name="Slide Number Placeholder 3"/>
          <p:cNvSpPr>
            <a:spLocks noGrp="1"/>
          </p:cNvSpPr>
          <p:nvPr>
            <p:ph type="sldNum" sz="quarter" idx="10"/>
          </p:nvPr>
        </p:nvSpPr>
        <p:spPr/>
        <p:txBody>
          <a:bodyPr/>
          <a:lstStyle/>
          <a:p>
            <a:fld id="{EDD96D8F-5DFF-4B37-9BEC-9869726D0E56}" type="slidenum">
              <a:rPr lang="en-US" smtClean="0"/>
              <a:t>11</a:t>
            </a:fld>
            <a:endParaRPr lang="en-US"/>
          </a:p>
        </p:txBody>
      </p:sp>
    </p:spTree>
    <p:extLst>
      <p:ext uri="{BB962C8B-B14F-4D97-AF65-F5344CB8AC3E}">
        <p14:creationId xmlns:p14="http://schemas.microsoft.com/office/powerpoint/2010/main" val="1443821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we pass to visit</a:t>
            </a:r>
            <a:r>
              <a:rPr lang="en-US" baseline="0" dirty="0" smtClean="0"/>
              <a:t> some key concepts in </a:t>
            </a:r>
            <a:r>
              <a:rPr lang="en-US" baseline="0" dirty="0" err="1" smtClean="0"/>
              <a:t>scientometric</a:t>
            </a:r>
            <a:r>
              <a:rPr lang="en-US" baseline="0" dirty="0" smtClean="0"/>
              <a:t> entities and scholarly publishing</a:t>
            </a:r>
          </a:p>
          <a:p>
            <a:endParaRPr lang="en-US" baseline="0" dirty="0" smtClean="0"/>
          </a:p>
        </p:txBody>
      </p:sp>
      <p:sp>
        <p:nvSpPr>
          <p:cNvPr id="4" name="Slide Number Placeholder 3"/>
          <p:cNvSpPr>
            <a:spLocks noGrp="1"/>
          </p:cNvSpPr>
          <p:nvPr>
            <p:ph type="sldNum" sz="quarter" idx="10"/>
          </p:nvPr>
        </p:nvSpPr>
        <p:spPr/>
        <p:txBody>
          <a:bodyPr/>
          <a:lstStyle/>
          <a:p>
            <a:fld id="{EDD96D8F-5DFF-4B37-9BEC-9869726D0E56}"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198898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figure is extracted from DBLP; I </a:t>
            </a:r>
            <a:r>
              <a:rPr lang="en-GB" baseline="0" dirty="0" smtClean="0"/>
              <a:t>am sure that you all know this digital library, which was based initially at Trier, but now it is controlled by </a:t>
            </a:r>
            <a:r>
              <a:rPr lang="en-GB" baseline="0" dirty="0" err="1" smtClean="0"/>
              <a:t>Schloss</a:t>
            </a:r>
            <a:r>
              <a:rPr lang="en-GB" baseline="0" dirty="0" smtClean="0"/>
              <a:t> </a:t>
            </a:r>
            <a:r>
              <a:rPr lang="en-GB" baseline="0" dirty="0" err="1" smtClean="0"/>
              <a:t>Dagstuhl</a:t>
            </a:r>
            <a:r>
              <a:rPr lang="en-GB" baseline="0" dirty="0" smtClean="0"/>
              <a:t>.</a:t>
            </a:r>
          </a:p>
          <a:p>
            <a:endParaRPr lang="en-GB" baseline="0" dirty="0" smtClean="0"/>
          </a:p>
          <a:p>
            <a:r>
              <a:rPr lang="en-GB" baseline="0" dirty="0" smtClean="0"/>
              <a:t>Here we see how that scientific production – stored in DBLP - increases each year.</a:t>
            </a:r>
          </a:p>
          <a:p>
            <a:r>
              <a:rPr lang="en-GB" baseline="0" dirty="0" smtClean="0"/>
              <a:t>Roughly after 20 years the production is 5 to 6 times larger. Also, we can remark a linear increase.</a:t>
            </a:r>
          </a:p>
          <a:p>
            <a:endParaRPr lang="en-GB" baseline="0" dirty="0" smtClean="0"/>
          </a:p>
          <a:p>
            <a:r>
              <a:rPr lang="en-GB" baseline="0" dirty="0" smtClean="0"/>
              <a:t>This is figure is updated dynamically by DBLP</a:t>
            </a:r>
          </a:p>
          <a:p>
            <a:endParaRPr lang="en-US" dirty="0"/>
          </a:p>
        </p:txBody>
      </p:sp>
      <p:sp>
        <p:nvSpPr>
          <p:cNvPr id="4" name="Slide Number Placeholder 3"/>
          <p:cNvSpPr>
            <a:spLocks noGrp="1"/>
          </p:cNvSpPr>
          <p:nvPr>
            <p:ph type="sldNum" sz="quarter" idx="10"/>
          </p:nvPr>
        </p:nvSpPr>
        <p:spPr/>
        <p:txBody>
          <a:bodyPr/>
          <a:lstStyle/>
          <a:p>
            <a:fld id="{EDD96D8F-5DFF-4B37-9BEC-9869726D0E56}" type="slidenum">
              <a:rPr lang="en-US" smtClean="0"/>
              <a:t>13</a:t>
            </a:fld>
            <a:endParaRPr lang="en-US"/>
          </a:p>
        </p:txBody>
      </p:sp>
    </p:spTree>
    <p:extLst>
      <p:ext uri="{BB962C8B-B14F-4D97-AF65-F5344CB8AC3E}">
        <p14:creationId xmlns:p14="http://schemas.microsoft.com/office/powerpoint/2010/main" val="1443821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figure is also from DBLP.</a:t>
            </a:r>
          </a:p>
          <a:p>
            <a:r>
              <a:rPr lang="en-GB" baseline="0" dirty="0" smtClean="0"/>
              <a:t>It shows the production which is stored in DBLP in an accumulated way.</a:t>
            </a:r>
          </a:p>
          <a:p>
            <a:r>
              <a:rPr lang="en-GB" baseline="0" dirty="0" smtClean="0"/>
              <a:t>There is a three-fold increase in 10 years.</a:t>
            </a:r>
          </a:p>
          <a:p>
            <a:endParaRPr lang="en-US" dirty="0"/>
          </a:p>
        </p:txBody>
      </p:sp>
      <p:sp>
        <p:nvSpPr>
          <p:cNvPr id="4" name="Slide Number Placeholder 3"/>
          <p:cNvSpPr>
            <a:spLocks noGrp="1"/>
          </p:cNvSpPr>
          <p:nvPr>
            <p:ph type="sldNum" sz="quarter" idx="10"/>
          </p:nvPr>
        </p:nvSpPr>
        <p:spPr/>
        <p:txBody>
          <a:bodyPr/>
          <a:lstStyle/>
          <a:p>
            <a:fld id="{EDD96D8F-5DFF-4B37-9BEC-9869726D0E56}" type="slidenum">
              <a:rPr lang="en-US" smtClean="0"/>
              <a:t>14</a:t>
            </a:fld>
            <a:endParaRPr lang="en-US"/>
          </a:p>
        </p:txBody>
      </p:sp>
    </p:spTree>
    <p:extLst>
      <p:ext uri="{BB962C8B-B14F-4D97-AF65-F5344CB8AC3E}">
        <p14:creationId xmlns:p14="http://schemas.microsoft.com/office/powerpoint/2010/main" val="1694121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Please, see the underlined words.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I read with you.</a:t>
            </a:r>
            <a:endParaRPr lang="en-GB" dirty="0" smtClean="0"/>
          </a:p>
          <a:p>
            <a:r>
              <a:rPr lang="en-GB" dirty="0" smtClean="0"/>
              <a:t>Citations, Journals, conferences, patents</a:t>
            </a:r>
          </a:p>
          <a:p>
            <a:r>
              <a:rPr lang="en-GB" dirty="0" smtClean="0"/>
              <a:t>These are key </a:t>
            </a:r>
            <a:r>
              <a:rPr lang="en-GB" dirty="0" err="1" smtClean="0"/>
              <a:t>scientometric</a:t>
            </a:r>
            <a:r>
              <a:rPr lang="en-GB" baseline="0" dirty="0" smtClean="0"/>
              <a:t> entities.</a:t>
            </a:r>
          </a:p>
        </p:txBody>
      </p:sp>
      <p:sp>
        <p:nvSpPr>
          <p:cNvPr id="4" name="Slide Number Placeholder 3"/>
          <p:cNvSpPr>
            <a:spLocks noGrp="1"/>
          </p:cNvSpPr>
          <p:nvPr>
            <p:ph type="sldNum" sz="quarter" idx="10"/>
          </p:nvPr>
        </p:nvSpPr>
        <p:spPr/>
        <p:txBody>
          <a:bodyPr/>
          <a:lstStyle/>
          <a:p>
            <a:fld id="{EDD96D8F-5DFF-4B37-9BEC-9869726D0E56}" type="slidenum">
              <a:rPr lang="en-US" smtClean="0"/>
              <a:t>15</a:t>
            </a:fld>
            <a:endParaRPr lang="en-US"/>
          </a:p>
        </p:txBody>
      </p:sp>
    </p:spTree>
    <p:extLst>
      <p:ext uri="{BB962C8B-B14F-4D97-AF65-F5344CB8AC3E}">
        <p14:creationId xmlns:p14="http://schemas.microsoft.com/office/powerpoint/2010/main" val="1443821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Again, please, see the underlined words.</a:t>
            </a:r>
            <a:endParaRPr lang="el-G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I read with you.</a:t>
            </a:r>
            <a:endParaRPr lang="en-GB" dirty="0" smtClean="0"/>
          </a:p>
          <a:p>
            <a:r>
              <a:rPr lang="en-GB" dirty="0" smtClean="0"/>
              <a:t>Co-author, keyword, topic, dataset.</a:t>
            </a:r>
          </a:p>
          <a:p>
            <a:r>
              <a:rPr lang="en-GB" dirty="0" smtClean="0"/>
              <a:t>These are some other key </a:t>
            </a:r>
            <a:r>
              <a:rPr lang="en-GB" dirty="0" err="1" smtClean="0"/>
              <a:t>scientometric</a:t>
            </a:r>
            <a:r>
              <a:rPr lang="en-GB" baseline="0" dirty="0" smtClean="0"/>
              <a:t> entities.</a:t>
            </a:r>
          </a:p>
          <a:p>
            <a:endParaRPr lang="en-US" dirty="0"/>
          </a:p>
        </p:txBody>
      </p:sp>
      <p:sp>
        <p:nvSpPr>
          <p:cNvPr id="4" name="Slide Number Placeholder 3"/>
          <p:cNvSpPr>
            <a:spLocks noGrp="1"/>
          </p:cNvSpPr>
          <p:nvPr>
            <p:ph type="sldNum" sz="quarter" idx="10"/>
          </p:nvPr>
        </p:nvSpPr>
        <p:spPr/>
        <p:txBody>
          <a:bodyPr/>
          <a:lstStyle/>
          <a:p>
            <a:fld id="{EDD96D8F-5DFF-4B37-9BEC-9869726D0E56}" type="slidenum">
              <a:rPr lang="en-US" smtClean="0"/>
              <a:t>16</a:t>
            </a:fld>
            <a:endParaRPr lang="en-US"/>
          </a:p>
        </p:txBody>
      </p:sp>
    </p:spTree>
    <p:extLst>
      <p:ext uri="{BB962C8B-B14F-4D97-AF65-F5344CB8AC3E}">
        <p14:creationId xmlns:p14="http://schemas.microsoft.com/office/powerpoint/2010/main" val="1443821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nice figure</a:t>
            </a:r>
            <a:r>
              <a:rPr lang="en-US" baseline="0" dirty="0" smtClean="0"/>
              <a:t> has been extracted from a survey which is cited here and at the end, as well.</a:t>
            </a:r>
          </a:p>
          <a:p>
            <a:endParaRPr lang="en-US" baseline="0" dirty="0" smtClean="0"/>
          </a:p>
          <a:p>
            <a:r>
              <a:rPr lang="en-US" baseline="0" dirty="0" smtClean="0"/>
              <a:t>The term “Literature” stands for paper, article, publication, patent, research document </a:t>
            </a:r>
            <a:r>
              <a:rPr lang="en-US" baseline="0" dirty="0" err="1" smtClean="0"/>
              <a:t>etc</a:t>
            </a:r>
            <a:endParaRPr lang="en-US" baseline="0" dirty="0" smtClean="0"/>
          </a:p>
          <a:p>
            <a:r>
              <a:rPr lang="en-US" baseline="0" dirty="0" smtClean="0"/>
              <a:t>The term “Collaborator” stands for co-author, researcher, </a:t>
            </a:r>
            <a:r>
              <a:rPr lang="en-US" baseline="0" dirty="0" err="1" smtClean="0"/>
              <a:t>etc</a:t>
            </a:r>
            <a:endParaRPr lang="en-US" baseline="0" dirty="0" smtClean="0"/>
          </a:p>
          <a:p>
            <a:r>
              <a:rPr lang="en-US" baseline="0" dirty="0" smtClean="0"/>
              <a:t>The term “Reviewer” stands for expert, supervisor</a:t>
            </a:r>
          </a:p>
          <a:p>
            <a:r>
              <a:rPr lang="en-US" baseline="0" dirty="0" smtClean="0"/>
              <a:t>The term “Conference/Journal” is self explained</a:t>
            </a:r>
          </a:p>
          <a:p>
            <a:r>
              <a:rPr lang="en-US" baseline="0" dirty="0" smtClean="0"/>
              <a:t>The term “Other” stands for topic, keyword</a:t>
            </a:r>
          </a:p>
          <a:p>
            <a:endParaRPr lang="en-GB" baseline="0" dirty="0" smtClean="0"/>
          </a:p>
          <a:p>
            <a:r>
              <a:rPr lang="en-GB" baseline="0" dirty="0" smtClean="0"/>
              <a:t>The authors say that they collected 500 papers, whereas their survey overviews about half of them, 225.</a:t>
            </a:r>
          </a:p>
          <a:p>
            <a:r>
              <a:rPr lang="en-GB" baseline="0" dirty="0" smtClean="0"/>
              <a:t>The bottom figure shows the frequency of the classified objects in this set of 225 paper.</a:t>
            </a:r>
          </a:p>
          <a:p>
            <a:r>
              <a:rPr lang="en-GB" baseline="0" dirty="0" smtClean="0"/>
              <a:t>More than half of the papers are related to Literature and Collaborator.</a:t>
            </a:r>
            <a:endParaRPr lang="en-US" baseline="0" dirty="0" smtClean="0"/>
          </a:p>
        </p:txBody>
      </p:sp>
      <p:sp>
        <p:nvSpPr>
          <p:cNvPr id="4" name="Slide Number Placeholder 3"/>
          <p:cNvSpPr>
            <a:spLocks noGrp="1"/>
          </p:cNvSpPr>
          <p:nvPr>
            <p:ph type="sldNum" sz="quarter" idx="10"/>
          </p:nvPr>
        </p:nvSpPr>
        <p:spPr/>
        <p:txBody>
          <a:bodyPr/>
          <a:lstStyle/>
          <a:p>
            <a:fld id="{EDD96D8F-5DFF-4B37-9BEC-9869726D0E56}" type="slidenum">
              <a:rPr lang="en-US" smtClean="0"/>
              <a:t>17</a:t>
            </a:fld>
            <a:endParaRPr lang="en-US"/>
          </a:p>
        </p:txBody>
      </p:sp>
    </p:spTree>
    <p:extLst>
      <p:ext uri="{BB962C8B-B14F-4D97-AF65-F5344CB8AC3E}">
        <p14:creationId xmlns:p14="http://schemas.microsoft.com/office/powerpoint/2010/main" val="1443821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This figure is extracted from another survey which appeared at the Springer journal of Digital Libraries.</a:t>
            </a:r>
          </a:p>
          <a:p>
            <a:r>
              <a:rPr lang="en-GB" baseline="0" dirty="0" smtClean="0"/>
              <a:t>This set consists of 217 paper. In this set we can also the increase of production per year.</a:t>
            </a:r>
            <a:endParaRPr lang="en-US" dirty="0"/>
          </a:p>
        </p:txBody>
      </p:sp>
      <p:sp>
        <p:nvSpPr>
          <p:cNvPr id="4" name="Slide Number Placeholder 3"/>
          <p:cNvSpPr>
            <a:spLocks noGrp="1"/>
          </p:cNvSpPr>
          <p:nvPr>
            <p:ph type="sldNum" sz="quarter" idx="10"/>
          </p:nvPr>
        </p:nvSpPr>
        <p:spPr/>
        <p:txBody>
          <a:bodyPr/>
          <a:lstStyle/>
          <a:p>
            <a:fld id="{EDD96D8F-5DFF-4B37-9BEC-9869726D0E56}" type="slidenum">
              <a:rPr lang="en-US" smtClean="0"/>
              <a:t>18</a:t>
            </a:fld>
            <a:endParaRPr lang="en-US"/>
          </a:p>
        </p:txBody>
      </p:sp>
    </p:spTree>
    <p:extLst>
      <p:ext uri="{BB962C8B-B14F-4D97-AF65-F5344CB8AC3E}">
        <p14:creationId xmlns:p14="http://schemas.microsoft.com/office/powerpoint/2010/main" val="14438211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These figures are drawn based on my own dataset of papers. I extracted from each paper the nationality of its authors. If there are 2 authors from 2 different countries, then I credit ½ point to each country, and so on.</a:t>
            </a:r>
          </a:p>
          <a:p>
            <a:endParaRPr lang="en-GB" baseline="0" dirty="0" smtClean="0"/>
          </a:p>
          <a:p>
            <a:r>
              <a:rPr lang="en-GB" baseline="0" dirty="0" smtClean="0"/>
              <a:t>We see that during the period China is by far first, with USA second, and then Germany, India, Canada, Iran, Korea, Netherlands and so on. I also mention Netherlands, because at Leiden there an institution focusing on </a:t>
            </a:r>
            <a:r>
              <a:rPr lang="en-GB" baseline="0" dirty="0" err="1" smtClean="0"/>
              <a:t>scientometric</a:t>
            </a:r>
            <a:r>
              <a:rPr lang="en-GB" baseline="0" dirty="0" smtClean="0"/>
              <a:t> studies. They also produce a university ranking.</a:t>
            </a:r>
          </a:p>
          <a:p>
            <a:endParaRPr lang="en-GB" baseline="0" dirty="0" smtClean="0"/>
          </a:p>
          <a:p>
            <a:r>
              <a:rPr lang="en-GB" baseline="0" dirty="0" smtClean="0"/>
              <a:t>We see how things change in the last 5 years, 2018-2023.</a:t>
            </a:r>
          </a:p>
          <a:p>
            <a:r>
              <a:rPr lang="en-GB" baseline="0" dirty="0" smtClean="0"/>
              <a:t>First is China, then Germany, India, USA, Korea, Iran etc.</a:t>
            </a:r>
          </a:p>
          <a:p>
            <a:endParaRPr lang="en-GB" baseline="0" dirty="0" smtClean="0"/>
          </a:p>
          <a:p>
            <a:r>
              <a:rPr lang="en-GB" baseline="0" dirty="0" smtClean="0"/>
              <a:t>This change in the national contributions triggered me.</a:t>
            </a:r>
          </a:p>
          <a:p>
            <a:endParaRPr lang="en-GB"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DD96D8F-5DFF-4B37-9BEC-9869726D0E56}" type="slidenum">
              <a:rPr lang="en-US" smtClean="0"/>
              <a:t>19</a:t>
            </a:fld>
            <a:endParaRPr lang="en-US"/>
          </a:p>
        </p:txBody>
      </p:sp>
    </p:spTree>
    <p:extLst>
      <p:ext uri="{BB962C8B-B14F-4D97-AF65-F5344CB8AC3E}">
        <p14:creationId xmlns:p14="http://schemas.microsoft.com/office/powerpoint/2010/main" val="1443821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t>
            </a:r>
            <a:r>
              <a:rPr lang="en-GB" dirty="0" smtClean="0"/>
              <a:t>the</a:t>
            </a:r>
            <a:r>
              <a:rPr lang="en-GB" baseline="0" dirty="0" smtClean="0"/>
              <a:t> outline of the </a:t>
            </a:r>
            <a:r>
              <a:rPr lang="en-US" dirty="0" smtClean="0"/>
              <a:t>presentation. </a:t>
            </a:r>
          </a:p>
          <a:p>
            <a:endParaRPr lang="en-US" dirty="0" smtClean="0"/>
          </a:p>
          <a:p>
            <a:r>
              <a:rPr lang="en-US" dirty="0" smtClean="0"/>
              <a:t>In the first two parts I am going to introduce some basic concepts about the two pillars: recommendation</a:t>
            </a:r>
            <a:r>
              <a:rPr lang="en-US" baseline="0" dirty="0" smtClean="0"/>
              <a:t> and </a:t>
            </a:r>
            <a:r>
              <a:rPr lang="en-US" baseline="0" dirty="0" err="1" smtClean="0"/>
              <a:t>scientometric</a:t>
            </a:r>
            <a:r>
              <a:rPr lang="en-US" baseline="0" dirty="0" smtClean="0"/>
              <a:t> entities. In particular, in the second part, I am going to deliver some statistics and show tendencies.</a:t>
            </a:r>
          </a:p>
          <a:p>
            <a:endParaRPr lang="en-US" baseline="0" dirty="0" smtClean="0"/>
          </a:p>
          <a:p>
            <a:r>
              <a:rPr lang="en-US" baseline="0" dirty="0" smtClean="0"/>
              <a:t>In the third part, I am going to present some characteristic approaches related to the above </a:t>
            </a:r>
            <a:r>
              <a:rPr lang="en-US" baseline="0" dirty="0" err="1" smtClean="0"/>
              <a:t>scientometric</a:t>
            </a:r>
            <a:r>
              <a:rPr lang="en-US" baseline="0" dirty="0" smtClean="0"/>
              <a:t> entities, like an </a:t>
            </a:r>
          </a:p>
          <a:p>
            <a:r>
              <a:rPr lang="en-US" baseline="0" dirty="0" smtClean="0"/>
              <a:t>anthology. And “last but not least”, I will touch questions about biases.</a:t>
            </a:r>
          </a:p>
          <a:p>
            <a:endParaRPr lang="en-US" baseline="0" dirty="0" smtClean="0"/>
          </a:p>
          <a:p>
            <a:r>
              <a:rPr lang="en-US" baseline="0" dirty="0" smtClean="0"/>
              <a:t>The literature is already vast, and grows further. At the end, I will mention some interesting articles/surveys, for further reading.</a:t>
            </a:r>
          </a:p>
          <a:p>
            <a:endParaRPr lang="en-US" baseline="0" dirty="0" smtClean="0"/>
          </a:p>
        </p:txBody>
      </p:sp>
      <p:sp>
        <p:nvSpPr>
          <p:cNvPr id="4" name="Slide Number Placeholder 3"/>
          <p:cNvSpPr>
            <a:spLocks noGrp="1"/>
          </p:cNvSpPr>
          <p:nvPr>
            <p:ph type="sldNum" sz="quarter" idx="10"/>
          </p:nvPr>
        </p:nvSpPr>
        <p:spPr/>
        <p:txBody>
          <a:bodyPr/>
          <a:lstStyle/>
          <a:p>
            <a:fld id="{EDD96D8F-5DFF-4B37-9BEC-9869726D0E56}"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2769464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Here we the production of these four countries over the years.</a:t>
            </a:r>
          </a:p>
          <a:p>
            <a:r>
              <a:rPr lang="en-GB" baseline="0" dirty="0" smtClean="0"/>
              <a:t>We see how USA draws back during the last years, and USA is approached by Germany and India, in terms of annual production.</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DD96D8F-5DFF-4B37-9BEC-9869726D0E56}" type="slidenum">
              <a:rPr lang="en-US" smtClean="0"/>
              <a:t>20</a:t>
            </a:fld>
            <a:endParaRPr lang="en-US"/>
          </a:p>
        </p:txBody>
      </p:sp>
    </p:spTree>
    <p:extLst>
      <p:ext uri="{BB962C8B-B14F-4D97-AF65-F5344CB8AC3E}">
        <p14:creationId xmlns:p14="http://schemas.microsoft.com/office/powerpoint/2010/main" val="26935728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Here we see the main outlets.</a:t>
            </a:r>
          </a:p>
          <a:p>
            <a:r>
              <a:rPr lang="en-GB" baseline="0" dirty="0" smtClean="0"/>
              <a:t>The big majority of my 270 papers has been published in </a:t>
            </a:r>
            <a:r>
              <a:rPr lang="en-GB" baseline="0" dirty="0" err="1" smtClean="0"/>
              <a:t>Scientometrics</a:t>
            </a:r>
            <a:r>
              <a:rPr lang="en-GB" baseline="0" dirty="0" smtClean="0"/>
              <a:t>/Elsevier. </a:t>
            </a:r>
          </a:p>
          <a:p>
            <a:r>
              <a:rPr lang="en-GB" baseline="0" dirty="0" smtClean="0"/>
              <a:t>It is a traditional and archival journal, with 35 years of history and about 130 volumes.</a:t>
            </a:r>
          </a:p>
          <a:p>
            <a:r>
              <a:rPr lang="en-GB" baseline="0" dirty="0" smtClean="0"/>
              <a:t>Then comes a conference, JCDL; it is the American conference on Digital libraries.</a:t>
            </a:r>
          </a:p>
          <a:p>
            <a:r>
              <a:rPr lang="en-GB" baseline="0" dirty="0" smtClean="0"/>
              <a:t>Them comes ECIR and ACM SIGIR conference, focusing on Information Retrieval.</a:t>
            </a:r>
          </a:p>
          <a:p>
            <a:endParaRPr lang="en-GB" baseline="0" dirty="0" smtClean="0"/>
          </a:p>
          <a:p>
            <a:r>
              <a:rPr lang="en-GB" baseline="0" dirty="0" smtClean="0"/>
              <a:t>So, basically the literature can be found in journals and conferences related to </a:t>
            </a:r>
            <a:r>
              <a:rPr lang="en-GB" baseline="0" dirty="0" err="1" smtClean="0"/>
              <a:t>Scientometrics</a:t>
            </a:r>
            <a:r>
              <a:rPr lang="en-GB" baseline="0" dirty="0" smtClean="0"/>
              <a:t>, DL conferences and IR conferences, plus some peripheral outlets.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DD96D8F-5DFF-4B37-9BEC-9869726D0E56}" type="slidenum">
              <a:rPr lang="en-US" smtClean="0"/>
              <a:t>21</a:t>
            </a:fld>
            <a:endParaRPr lang="en-US"/>
          </a:p>
        </p:txBody>
      </p:sp>
    </p:spTree>
    <p:extLst>
      <p:ext uri="{BB962C8B-B14F-4D97-AF65-F5344CB8AC3E}">
        <p14:creationId xmlns:p14="http://schemas.microsoft.com/office/powerpoint/2010/main" val="28377668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Here is a title cloud.</a:t>
            </a:r>
          </a:p>
          <a:p>
            <a:r>
              <a:rPr lang="en-US" baseline="0" dirty="0" smtClean="0"/>
              <a:t>My 270 paper titles contain 681 words.</a:t>
            </a:r>
          </a:p>
          <a:p>
            <a:r>
              <a:rPr lang="en-US" baseline="0" dirty="0" smtClean="0"/>
              <a:t>This cloud consists of the 100 most common words.</a:t>
            </a:r>
          </a:p>
          <a:p>
            <a:r>
              <a:rPr lang="en-GB" baseline="0" dirty="0" smtClean="0"/>
              <a:t>I did not do any pre-process.</a:t>
            </a:r>
            <a:endParaRPr lang="en-US" baseline="0" dirty="0" smtClean="0"/>
          </a:p>
          <a:p>
            <a:r>
              <a:rPr lang="en-US" baseline="0" dirty="0" smtClean="0"/>
              <a:t>We see several repetitions because we have no stemming.</a:t>
            </a:r>
          </a:p>
          <a:p>
            <a:r>
              <a:rPr lang="en-US" baseline="0" dirty="0" smtClean="0"/>
              <a:t>Also, we have singular-plural cases.</a:t>
            </a:r>
          </a:p>
          <a:p>
            <a:r>
              <a:rPr lang="en-US" baseline="0" dirty="0" smtClean="0"/>
              <a:t>So, here the information is blurred.</a:t>
            </a:r>
          </a:p>
          <a:p>
            <a:r>
              <a:rPr lang="en-US" baseline="0" dirty="0" smtClean="0"/>
              <a:t>In the next slide, I will focus on the keyword cloud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DD96D8F-5DFF-4B37-9BEC-9869726D0E56}" type="slidenum">
              <a:rPr lang="en-US" smtClean="0"/>
              <a:t>22</a:t>
            </a:fld>
            <a:endParaRPr lang="en-US"/>
          </a:p>
        </p:txBody>
      </p:sp>
    </p:spTree>
    <p:extLst>
      <p:ext uri="{BB962C8B-B14F-4D97-AF65-F5344CB8AC3E}">
        <p14:creationId xmlns:p14="http://schemas.microsoft.com/office/powerpoint/2010/main" val="34525070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Only singular</a:t>
            </a:r>
          </a:p>
          <a:p>
            <a:r>
              <a:rPr lang="en-GB" baseline="0" dirty="0" smtClean="0"/>
              <a:t>Personalized </a:t>
            </a:r>
            <a:r>
              <a:rPr lang="en-GB" baseline="0" dirty="0" smtClean="0">
                <a:sym typeface="Wingdings" panose="05000000000000000000" pitchFamily="2" charset="2"/>
              </a:rPr>
              <a:t> personalization</a:t>
            </a:r>
          </a:p>
          <a:p>
            <a:r>
              <a:rPr lang="en-GB" baseline="0" dirty="0" smtClean="0">
                <a:sym typeface="Wingdings" panose="05000000000000000000" pitchFamily="2" charset="2"/>
              </a:rPr>
              <a:t>Recommend, recommender  recommendation</a:t>
            </a:r>
          </a:p>
          <a:p>
            <a:r>
              <a:rPr lang="en-GB" baseline="0" dirty="0" smtClean="0">
                <a:sym typeface="Wingdings" panose="05000000000000000000" pitchFamily="2" charset="2"/>
              </a:rPr>
              <a:t>Collaborator  collaboration</a:t>
            </a:r>
          </a:p>
          <a:p>
            <a:r>
              <a:rPr lang="en-GB" baseline="0" dirty="0" smtClean="0">
                <a:sym typeface="Wingdings" panose="05000000000000000000" pitchFamily="2" charset="2"/>
              </a:rPr>
              <a:t>Paper, article, document  publication</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DD96D8F-5DFF-4B37-9BEC-9869726D0E56}" type="slidenum">
              <a:rPr lang="en-US" smtClean="0"/>
              <a:t>23</a:t>
            </a:fld>
            <a:endParaRPr lang="en-US"/>
          </a:p>
        </p:txBody>
      </p:sp>
    </p:spTree>
    <p:extLst>
      <p:ext uri="{BB962C8B-B14F-4D97-AF65-F5344CB8AC3E}">
        <p14:creationId xmlns:p14="http://schemas.microsoft.com/office/powerpoint/2010/main" val="23175334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So, we move the next part.</a:t>
            </a:r>
          </a:p>
          <a:p>
            <a:endParaRPr lang="en-GB" baseline="0" dirty="0" smtClean="0"/>
          </a:p>
          <a:p>
            <a:r>
              <a:rPr lang="en-GB" baseline="0" dirty="0" smtClean="0"/>
              <a:t>Here I am going to touch lightly some technical papers, their methodologies used, their technologies for the </a:t>
            </a:r>
            <a:r>
              <a:rPr lang="en-GB" baseline="0" dirty="0" err="1" smtClean="0"/>
              <a:t>scientometric</a:t>
            </a:r>
            <a:r>
              <a:rPr lang="en-GB" baseline="0" dirty="0" smtClean="0"/>
              <a:t> entities that we see here: Citation, supervisor, journal and venue/conference.</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EDD96D8F-5DFF-4B37-9BEC-9869726D0E56}"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3306768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Citations are the most popular </a:t>
            </a:r>
            <a:r>
              <a:rPr lang="en-GB" baseline="0" dirty="0" err="1" smtClean="0"/>
              <a:t>scientometric</a:t>
            </a:r>
            <a:r>
              <a:rPr lang="en-GB" baseline="0" dirty="0" smtClean="0"/>
              <a:t> entities studies in the filed of recommendation for scholarly publishing.</a:t>
            </a:r>
          </a:p>
          <a:p>
            <a:r>
              <a:rPr lang="en-GB" baseline="0" dirty="0" smtClean="0"/>
              <a:t>There are many surveys already which categorize and overview a long list of papers.</a:t>
            </a:r>
          </a:p>
          <a:p>
            <a:r>
              <a:rPr lang="en-GB" baseline="0" dirty="0" smtClean="0"/>
              <a:t>This paper here is one of the many which have appeared.</a:t>
            </a:r>
          </a:p>
          <a:p>
            <a:endParaRPr lang="en-GB" baseline="0" dirty="0" smtClean="0"/>
          </a:p>
          <a:p>
            <a:r>
              <a:rPr lang="en-GB" baseline="0" dirty="0" smtClean="0"/>
              <a:t>Again here, we see production per year and the accumulated production.</a:t>
            </a:r>
          </a:p>
          <a:p>
            <a:r>
              <a:rPr lang="en-GB" baseline="0" dirty="0" smtClean="0"/>
              <a:t>We see the linear increase of the blue line.</a:t>
            </a:r>
          </a:p>
          <a:p>
            <a:r>
              <a:rPr lang="en-GB" baseline="0" dirty="0" smtClean="0"/>
              <a:t>Of course, linear is also the increase of the total production related to citation recommendation.</a:t>
            </a:r>
          </a:p>
          <a:p>
            <a:endParaRPr lang="en-GB" baseline="0" dirty="0" smtClean="0"/>
          </a:p>
        </p:txBody>
      </p:sp>
      <p:sp>
        <p:nvSpPr>
          <p:cNvPr id="4" name="Slide Number Placeholder 3"/>
          <p:cNvSpPr>
            <a:spLocks noGrp="1"/>
          </p:cNvSpPr>
          <p:nvPr>
            <p:ph type="sldNum" sz="quarter" idx="10"/>
          </p:nvPr>
        </p:nvSpPr>
        <p:spPr/>
        <p:txBody>
          <a:bodyPr/>
          <a:lstStyle/>
          <a:p>
            <a:fld id="{EDD96D8F-5DFF-4B37-9BEC-9869726D0E56}"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0894999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This diagram here shows a generic workflow, a general methodology.</a:t>
            </a:r>
          </a:p>
          <a:p>
            <a:endParaRPr lang="en-GB" baseline="0" dirty="0" smtClean="0"/>
          </a:p>
          <a:p>
            <a:r>
              <a:rPr lang="en-GB" baseline="0" dirty="0" smtClean="0"/>
              <a:t>On one hand we have a digital library of research papers.</a:t>
            </a:r>
          </a:p>
          <a:p>
            <a:r>
              <a:rPr lang="en-GB" baseline="0" dirty="0" smtClean="0"/>
              <a:t>From these papers we extract features and metadata, keywords the most important.</a:t>
            </a:r>
          </a:p>
          <a:p>
            <a:endParaRPr lang="en-GB" baseline="0" dirty="0" smtClean="0"/>
          </a:p>
          <a:p>
            <a:r>
              <a:rPr lang="en-GB" baseline="0" dirty="0" smtClean="0"/>
              <a:t>On the other hand we have users. These users can be autonomous, but more often they can make a social network.</a:t>
            </a:r>
          </a:p>
          <a:p>
            <a:r>
              <a:rPr lang="en-GB" baseline="0" dirty="0" smtClean="0"/>
              <a:t>So, we extract profiles of the users.</a:t>
            </a:r>
          </a:p>
          <a:p>
            <a:endParaRPr lang="en-GB" baseline="0" dirty="0" smtClean="0"/>
          </a:p>
          <a:p>
            <a:r>
              <a:rPr lang="en-GB" baseline="0" dirty="0" smtClean="0"/>
              <a:t>We exploit papers features and user profiles, and via some algorithmic process we get the recommendations.</a:t>
            </a:r>
          </a:p>
          <a:p>
            <a:endParaRPr lang="en-GB" baseline="0" dirty="0" smtClean="0"/>
          </a:p>
          <a:p>
            <a:r>
              <a:rPr lang="en-GB" baseline="0" dirty="0" smtClean="0"/>
              <a:t>It is important to see here, what the authors mean as algorithmic processes.</a:t>
            </a:r>
          </a:p>
          <a:p>
            <a:r>
              <a:rPr lang="en-GB" baseline="0" dirty="0" smtClean="0"/>
              <a:t>We see CB, CF, GB, DL, Hybrid.</a:t>
            </a:r>
          </a:p>
        </p:txBody>
      </p:sp>
      <p:sp>
        <p:nvSpPr>
          <p:cNvPr id="4" name="Slide Number Placeholder 3"/>
          <p:cNvSpPr>
            <a:spLocks noGrp="1"/>
          </p:cNvSpPr>
          <p:nvPr>
            <p:ph type="sldNum" sz="quarter" idx="10"/>
          </p:nvPr>
        </p:nvSpPr>
        <p:spPr/>
        <p:txBody>
          <a:bodyPr/>
          <a:lstStyle/>
          <a:p>
            <a:fld id="{EDD96D8F-5DFF-4B37-9BEC-9869726D0E56}"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170417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Here, we see the distribution of papers in the specific survey with respect to the involved methodology.</a:t>
            </a:r>
          </a:p>
          <a:p>
            <a:r>
              <a:rPr lang="en-GB" baseline="0" dirty="0" smtClean="0"/>
              <a:t>Most of the papers use deep learning methods, but all other methodologies are represented very well.</a:t>
            </a:r>
          </a:p>
        </p:txBody>
      </p:sp>
      <p:sp>
        <p:nvSpPr>
          <p:cNvPr id="4" name="Slide Number Placeholder 3"/>
          <p:cNvSpPr>
            <a:spLocks noGrp="1"/>
          </p:cNvSpPr>
          <p:nvPr>
            <p:ph type="sldNum" sz="quarter" idx="10"/>
          </p:nvPr>
        </p:nvSpPr>
        <p:spPr/>
        <p:txBody>
          <a:bodyPr/>
          <a:lstStyle/>
          <a:p>
            <a:fld id="{EDD96D8F-5DFF-4B37-9BEC-9869726D0E56}"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4047907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In a similar way to the previous figures, this one shows the recent trend towards solutions for citation recommendation based on neural networks</a:t>
            </a:r>
          </a:p>
        </p:txBody>
      </p:sp>
      <p:sp>
        <p:nvSpPr>
          <p:cNvPr id="4" name="Slide Number Placeholder 3"/>
          <p:cNvSpPr>
            <a:spLocks noGrp="1"/>
          </p:cNvSpPr>
          <p:nvPr>
            <p:ph type="sldNum" sz="quarter" idx="10"/>
          </p:nvPr>
        </p:nvSpPr>
        <p:spPr/>
        <p:txBody>
          <a:bodyPr/>
          <a:lstStyle/>
          <a:p>
            <a:fld id="{EDD96D8F-5DFF-4B37-9BEC-9869726D0E56}"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6316181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Although, in a previous slide collaborative filtering was introduced, here we show side-by-side these two methodologies which are quite siblings.</a:t>
            </a:r>
          </a:p>
          <a:p>
            <a:endParaRPr lang="en-GB" baseline="0" dirty="0" smtClean="0"/>
          </a:p>
          <a:p>
            <a:r>
              <a:rPr lang="en-GB" baseline="0" dirty="0" smtClean="0"/>
              <a:t>In CB filtering, the recommendation is extracted based on the similarity of objects, and only.</a:t>
            </a:r>
          </a:p>
          <a:p>
            <a:r>
              <a:rPr lang="en-GB" baseline="0" dirty="0" smtClean="0"/>
              <a:t>For example, thus user liked or bought a console and a keyboard, and the system returns some object which are similar to the previous ones according to some similarity function (</a:t>
            </a:r>
            <a:r>
              <a:rPr lang="en-GB" baseline="0" dirty="0" err="1" smtClean="0"/>
              <a:t>Jaccard</a:t>
            </a:r>
            <a:r>
              <a:rPr lang="en-GB" baseline="0" dirty="0" smtClean="0"/>
              <a:t>, cosine </a:t>
            </a:r>
            <a:r>
              <a:rPr lang="en-GB" baseline="0" dirty="0" err="1" smtClean="0"/>
              <a:t>etc</a:t>
            </a:r>
            <a:r>
              <a:rPr lang="en-GB" baseline="0" dirty="0" smtClean="0"/>
              <a:t>).</a:t>
            </a:r>
          </a:p>
          <a:p>
            <a:endParaRPr lang="en-GB" baseline="0" dirty="0" smtClean="0"/>
          </a:p>
          <a:p>
            <a:r>
              <a:rPr lang="en-GB" baseline="0" dirty="0" smtClean="0"/>
              <a:t>In the right, we have an example of Collaborative filtering.</a:t>
            </a:r>
          </a:p>
          <a:p>
            <a:r>
              <a:rPr lang="en-GB" baseline="0" dirty="0" smtClean="0"/>
              <a:t>The first user likes 3 items, the second likes 2. In common they like 1 item out of 4 items. The similarity degree is ¼.</a:t>
            </a:r>
          </a:p>
          <a:p>
            <a:r>
              <a:rPr lang="en-GB" baseline="0" dirty="0" smtClean="0"/>
              <a:t>So, the system provides this recommendation with green arrows.</a:t>
            </a:r>
          </a:p>
        </p:txBody>
      </p:sp>
      <p:sp>
        <p:nvSpPr>
          <p:cNvPr id="4" name="Slide Number Placeholder 3"/>
          <p:cNvSpPr>
            <a:spLocks noGrp="1"/>
          </p:cNvSpPr>
          <p:nvPr>
            <p:ph type="sldNum" sz="quarter" idx="10"/>
          </p:nvPr>
        </p:nvSpPr>
        <p:spPr/>
        <p:txBody>
          <a:bodyPr/>
          <a:lstStyle/>
          <a:p>
            <a:fld id="{EDD96D8F-5DFF-4B37-9BEC-9869726D0E56}"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541842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all know the discussion about </a:t>
            </a:r>
            <a:r>
              <a:rPr lang="en-US" baseline="0" dirty="0" smtClean="0"/>
              <a:t>the </a:t>
            </a:r>
            <a:r>
              <a:rPr lang="en-US" baseline="0" dirty="0"/>
              <a:t>so-called 4</a:t>
            </a:r>
            <a:r>
              <a:rPr lang="en-US" baseline="30000" dirty="0"/>
              <a:t>th</a:t>
            </a:r>
            <a:r>
              <a:rPr lang="en-US" baseline="0" dirty="0"/>
              <a:t> industrial revolution</a:t>
            </a:r>
            <a:r>
              <a:rPr lang="en-US" baseline="0" dirty="0" smtClean="0"/>
              <a:t>. The </a:t>
            </a:r>
            <a:r>
              <a:rPr lang="en-US" baseline="0" dirty="0"/>
              <a:t>main driving force, the main asset, is </a:t>
            </a:r>
            <a:r>
              <a:rPr lang="en-US" baseline="0" dirty="0" smtClean="0"/>
              <a:t>the concept </a:t>
            </a:r>
            <a:r>
              <a:rPr lang="en-US" baseline="0" dirty="0"/>
              <a:t>of </a:t>
            </a:r>
            <a:r>
              <a:rPr lang="en-US" baseline="0" dirty="0" smtClean="0"/>
              <a:t>information, or data if you prefer.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It </a:t>
            </a:r>
            <a:r>
              <a:rPr lang="en-US" baseline="0" dirty="0"/>
              <a:t>was probably </a:t>
            </a:r>
            <a:r>
              <a:rPr lang="en-US" baseline="0" dirty="0" smtClean="0"/>
              <a:t>30 </a:t>
            </a:r>
            <a:r>
              <a:rPr lang="en-US" baseline="0" dirty="0"/>
              <a:t>years ago </a:t>
            </a:r>
            <a:r>
              <a:rPr lang="en-US" baseline="0" dirty="0" smtClean="0"/>
              <a:t>when </a:t>
            </a:r>
            <a:r>
              <a:rPr lang="en-US" baseline="0" dirty="0"/>
              <a:t>more than 50% of the daily produced data were </a:t>
            </a:r>
            <a:r>
              <a:rPr lang="en-US" baseline="0" dirty="0" smtClean="0"/>
              <a:t>machine-made </a:t>
            </a:r>
            <a:r>
              <a:rPr lang="en-US" baseline="0" dirty="0"/>
              <a:t>(sensors, satellite, photos </a:t>
            </a:r>
            <a:r>
              <a:rPr lang="en-US" baseline="0" dirty="0" err="1"/>
              <a:t>etc</a:t>
            </a:r>
            <a:r>
              <a:rPr lang="en-US" baseline="0" dirty="0"/>
              <a:t>) instead of typed data by humans. </a:t>
            </a:r>
            <a:r>
              <a:rPr lang="en-US" baseline="0" dirty="0" smtClean="0"/>
              <a:t>The </a:t>
            </a:r>
            <a:r>
              <a:rPr lang="en-US" baseline="0" dirty="0"/>
              <a:t>term “communication skin” was proposed to emphasize the fact that lots of data were produced from satellites (meteorological data, military spying </a:t>
            </a:r>
            <a:r>
              <a:rPr lang="en-US" baseline="0" dirty="0" err="1"/>
              <a:t>etc</a:t>
            </a:r>
            <a:r>
              <a:rPr lang="en-US" baseline="0" dirty="0" smtClean="0"/>
              <a:t>). Another </a:t>
            </a:r>
            <a:r>
              <a:rPr lang="en-US" baseline="0" dirty="0"/>
              <a:t>crucial factor was the www </a:t>
            </a:r>
            <a:r>
              <a:rPr lang="en-US" baseline="0" dirty="0" smtClean="0"/>
              <a:t>itself, </a:t>
            </a:r>
            <a:r>
              <a:rPr lang="en-US" baseline="0" dirty="0"/>
              <a:t>which entered its present mature phase</a:t>
            </a:r>
            <a:r>
              <a:rPr lang="en-US" baseline="0" dirty="0" smtClean="0"/>
              <a:t>. New domains are appearing like </a:t>
            </a:r>
            <a:r>
              <a:rPr lang="en-US" baseline="0" dirty="0" err="1" smtClean="0"/>
              <a:t>eu</a:t>
            </a:r>
            <a:r>
              <a:rPr lang="en-US" baseline="0" dirty="0" smtClean="0"/>
              <a:t>, </a:t>
            </a:r>
            <a:r>
              <a:rPr lang="en-US" baseline="0" dirty="0" err="1" smtClean="0"/>
              <a:t>tv</a:t>
            </a:r>
            <a:r>
              <a:rPr lang="en-US" baseline="0" dirty="0" smtClean="0"/>
              <a:t> next to state domains, </a:t>
            </a:r>
            <a:r>
              <a:rPr lang="en-US" baseline="0" dirty="0" err="1" smtClean="0"/>
              <a:t>edu</a:t>
            </a:r>
            <a:r>
              <a:rPr lang="en-US" baseline="0" dirty="0" smtClean="0"/>
              <a:t>, org, </a:t>
            </a:r>
            <a:r>
              <a:rPr lang="en-US" baseline="0" dirty="0" err="1" smtClean="0"/>
              <a:t>gov</a:t>
            </a:r>
            <a:r>
              <a:rPr lang="en-US" baseline="0" dirty="0" smtClean="0"/>
              <a:t>, mil and so on.</a:t>
            </a:r>
          </a:p>
          <a:p>
            <a:endParaRPr lang="en-US" baseline="0" dirty="0" smtClean="0"/>
          </a:p>
          <a:p>
            <a:r>
              <a:rPr lang="en-US" baseline="0" dirty="0" smtClean="0"/>
              <a:t>The </a:t>
            </a:r>
            <a:r>
              <a:rPr lang="en-US" baseline="0" dirty="0"/>
              <a:t>term Web 2.0 was </a:t>
            </a:r>
            <a:r>
              <a:rPr lang="en-US" baseline="0" dirty="0" smtClean="0"/>
              <a:t>coined </a:t>
            </a:r>
            <a:r>
              <a:rPr lang="en-US" baseline="0" dirty="0"/>
              <a:t>to illustrate the web era where information is not static but users can share information such as images, videos, texts </a:t>
            </a:r>
            <a:r>
              <a:rPr lang="en-US" baseline="0" dirty="0" err="1"/>
              <a:t>etc</a:t>
            </a:r>
            <a:r>
              <a:rPr lang="en-US" baseline="0" dirty="0"/>
              <a:t> in social networks. This way the traffic on web reached huge numbers in quantities. </a:t>
            </a:r>
            <a:endParaRPr lang="en-US" baseline="0" dirty="0" smtClean="0"/>
          </a:p>
          <a:p>
            <a:endParaRPr lang="en-US" baseline="0" dirty="0" smtClean="0"/>
          </a:p>
          <a:p>
            <a:r>
              <a:rPr lang="en-US" baseline="0" dirty="0" smtClean="0"/>
              <a:t>Here </a:t>
            </a:r>
            <a:r>
              <a:rPr lang="en-US" baseline="0" dirty="0"/>
              <a:t>we focus in recommendation systems. These systems initially appeared as tools in </a:t>
            </a:r>
            <a:r>
              <a:rPr lang="en-US" baseline="0" dirty="0" smtClean="0"/>
              <a:t>e-commerce </a:t>
            </a:r>
            <a:r>
              <a:rPr lang="en-US" baseline="0" dirty="0"/>
              <a:t>platforms </a:t>
            </a:r>
            <a:r>
              <a:rPr lang="en-US" baseline="0" dirty="0" smtClean="0"/>
              <a:t>(like amazon, for example). In an early </a:t>
            </a:r>
            <a:r>
              <a:rPr lang="en-US" baseline="0" dirty="0"/>
              <a:t>stage recommendation was used in social networks for link prediction, that is to recommend </a:t>
            </a:r>
            <a:r>
              <a:rPr lang="en-US" baseline="0" dirty="0" smtClean="0"/>
              <a:t>friends </a:t>
            </a:r>
            <a:r>
              <a:rPr lang="en-US" baseline="0" dirty="0"/>
              <a:t>to </a:t>
            </a:r>
            <a:r>
              <a:rPr lang="en-US" baseline="0" dirty="0" smtClean="0"/>
              <a:t>social network </a:t>
            </a:r>
            <a:r>
              <a:rPr lang="en-US" baseline="0" dirty="0"/>
              <a:t>users based on paths of unilateral </a:t>
            </a:r>
            <a:r>
              <a:rPr lang="en-US" baseline="0" dirty="0" smtClean="0"/>
              <a:t>graphs. </a:t>
            </a:r>
            <a:endParaRPr lang="en-US" dirty="0"/>
          </a:p>
        </p:txBody>
      </p:sp>
      <p:sp>
        <p:nvSpPr>
          <p:cNvPr id="4" name="Slide Number Placeholder 3"/>
          <p:cNvSpPr>
            <a:spLocks noGrp="1"/>
          </p:cNvSpPr>
          <p:nvPr>
            <p:ph type="sldNum" sz="quarter" idx="10"/>
          </p:nvPr>
        </p:nvSpPr>
        <p:spPr/>
        <p:txBody>
          <a:bodyPr/>
          <a:lstStyle/>
          <a:p>
            <a:fld id="{EDD96D8F-5DFF-4B37-9BEC-9869726D0E56}" type="slidenum">
              <a:rPr lang="en-US" smtClean="0"/>
              <a:t>3</a:t>
            </a:fld>
            <a:endParaRPr lang="en-US"/>
          </a:p>
        </p:txBody>
      </p:sp>
    </p:spTree>
    <p:extLst>
      <p:ext uri="{BB962C8B-B14F-4D97-AF65-F5344CB8AC3E}">
        <p14:creationId xmlns:p14="http://schemas.microsoft.com/office/powerpoint/2010/main" val="15912105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Tx/>
              <a:buNone/>
            </a:pPr>
            <a:r>
              <a:rPr lang="en-GB" baseline="0" dirty="0" smtClean="0"/>
              <a:t>Here we see further deeper, 2 variations of collaborative filtering.</a:t>
            </a:r>
          </a:p>
          <a:p>
            <a:pPr marL="0" indent="0">
              <a:buFontTx/>
              <a:buNone/>
            </a:pPr>
            <a:endParaRPr lang="en-GB" baseline="0" dirty="0" smtClean="0"/>
          </a:p>
          <a:p>
            <a:pPr marL="0" indent="0">
              <a:buFontTx/>
              <a:buNone/>
            </a:pPr>
            <a:r>
              <a:rPr lang="en-GB" baseline="0" dirty="0" smtClean="0"/>
              <a:t>On the left-hand side we have a bipartite graph with user and items.</a:t>
            </a:r>
            <a:r>
              <a:rPr lang="el-GR" baseline="0" dirty="0" smtClean="0"/>
              <a:t> </a:t>
            </a:r>
            <a:r>
              <a:rPr lang="en-GB" baseline="0" dirty="0" smtClean="0"/>
              <a:t>The recommendation is used according to user similarities.</a:t>
            </a:r>
          </a:p>
          <a:p>
            <a:pPr marL="0" indent="0">
              <a:buFontTx/>
              <a:buNone/>
            </a:pPr>
            <a:endParaRPr lang="en-GB" baseline="0" dirty="0" smtClean="0"/>
          </a:p>
          <a:p>
            <a:pPr marL="0" indent="0">
              <a:buFontTx/>
              <a:buNone/>
            </a:pPr>
            <a:r>
              <a:rPr lang="en-GB" baseline="0" dirty="0" smtClean="0"/>
              <a:t>At the right-hand side, again we have a bipartite graph but the recommendation is done based on the similarity of the items.</a:t>
            </a:r>
          </a:p>
        </p:txBody>
      </p:sp>
      <p:sp>
        <p:nvSpPr>
          <p:cNvPr id="4" name="Slide Number Placeholder 3"/>
          <p:cNvSpPr>
            <a:spLocks noGrp="1"/>
          </p:cNvSpPr>
          <p:nvPr>
            <p:ph type="sldNum" sz="quarter" idx="10"/>
          </p:nvPr>
        </p:nvSpPr>
        <p:spPr/>
        <p:txBody>
          <a:bodyPr/>
          <a:lstStyle/>
          <a:p>
            <a:fld id="{EDD96D8F-5DFF-4B37-9BEC-9869726D0E56}"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044023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Here is another example. We have papers which cite papers.</a:t>
            </a:r>
          </a:p>
          <a:p>
            <a:endParaRPr lang="en-GB" baseline="0" dirty="0" smtClean="0"/>
          </a:p>
          <a:p>
            <a:r>
              <a:rPr lang="en-GB" baseline="0" dirty="0" smtClean="0"/>
              <a:t>P1 and P2 are similar because they have common citations, e.g. P6.</a:t>
            </a:r>
          </a:p>
          <a:p>
            <a:endParaRPr lang="en-GB" baseline="0" dirty="0" smtClean="0"/>
          </a:p>
          <a:p>
            <a:r>
              <a:rPr lang="en-GB" baseline="0" dirty="0" smtClean="0"/>
              <a:t>P1 and P4 are similar – although they have not common citation – because they have common citations with papers which have common citations.</a:t>
            </a:r>
          </a:p>
          <a:p>
            <a:endParaRPr lang="en-GB" baseline="0" dirty="0" smtClean="0"/>
          </a:p>
          <a:p>
            <a:r>
              <a:rPr lang="en-GB" baseline="0" dirty="0" smtClean="0"/>
              <a:t>So, we can define similarity in many ways.</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EDD96D8F-5DFF-4B37-9BEC-9869726D0E56}"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13996205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Except CB, CF and DL methodologies, we have also methodologies based on graphs.</a:t>
            </a:r>
          </a:p>
          <a:p>
            <a:endParaRPr lang="en-GB" baseline="0" dirty="0" smtClean="0"/>
          </a:p>
          <a:p>
            <a:r>
              <a:rPr lang="en-GB" baseline="0" dirty="0" smtClean="0"/>
              <a:t>Here we have an Heterogeneous Information Network consisting of papers, users, topics and relations between them.</a:t>
            </a:r>
          </a:p>
          <a:p>
            <a:endParaRPr lang="en-GB" baseline="0" dirty="0" smtClean="0"/>
          </a:p>
          <a:p>
            <a:r>
              <a:rPr lang="en-GB" baseline="0" dirty="0" smtClean="0"/>
              <a:t>We will see further examples on k-partite graphs in the next.</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EDD96D8F-5DFF-4B37-9BEC-9869726D0E56}"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31904899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GB" baseline="0" dirty="0" smtClean="0"/>
              <a:t>There are many surveys already which categorize and overview a long list of papers.</a:t>
            </a:r>
          </a:p>
          <a:p>
            <a:r>
              <a:rPr lang="en-GB" baseline="0" dirty="0" smtClean="0"/>
              <a:t>I choose this as a basis for our discussion because one of the authors is a doctoral student of mine.</a:t>
            </a:r>
          </a:p>
          <a:p>
            <a:endParaRPr lang="en-GB" baseline="0" dirty="0" smtClean="0"/>
          </a:p>
          <a:p>
            <a:r>
              <a:rPr lang="en-GB" baseline="0" dirty="0" smtClean="0"/>
              <a:t>In this paper, the authors are categorizing citation recommendation works along many dimensions.</a:t>
            </a:r>
          </a:p>
          <a:p>
            <a:r>
              <a:rPr lang="en-GB" baseline="0" dirty="0" smtClean="0"/>
              <a:t>As you see: platform, features, data representation, methodologies, types, inherent problems, and personalization.</a:t>
            </a:r>
          </a:p>
          <a:p>
            <a:r>
              <a:rPr lang="en-GB" baseline="0" dirty="0" smtClean="0"/>
              <a:t>In fast, I am going to comment on some of them which probably need some explanations.</a:t>
            </a:r>
          </a:p>
          <a:p>
            <a:endParaRPr lang="en-GB" baseline="0" dirty="0" smtClean="0"/>
          </a:p>
          <a:p>
            <a:pPr marL="171450" indent="-171450">
              <a:buFontTx/>
              <a:buChar char="-"/>
            </a:pPr>
            <a:r>
              <a:rPr lang="en-GB" baseline="0" dirty="0" smtClean="0"/>
              <a:t>Most systems are off-line</a:t>
            </a:r>
          </a:p>
          <a:p>
            <a:pPr marL="171450" indent="-171450">
              <a:buFontTx/>
              <a:buChar char="-"/>
            </a:pPr>
            <a:r>
              <a:rPr lang="en-GB" baseline="0" dirty="0" smtClean="0"/>
              <a:t>Time changes the datasets and the preferences in a dynamic way</a:t>
            </a:r>
          </a:p>
          <a:p>
            <a:pPr marL="171450" indent="-171450">
              <a:buFontTx/>
              <a:buChar char="-"/>
            </a:pPr>
            <a:r>
              <a:rPr lang="en-GB" baseline="0" dirty="0" smtClean="0"/>
              <a:t>Tags are useful in the case of content-based recommendation</a:t>
            </a:r>
          </a:p>
          <a:p>
            <a:pPr marL="171450" indent="-171450">
              <a:buFontTx/>
              <a:buChar char="-"/>
            </a:pPr>
            <a:r>
              <a:rPr lang="en-GB" baseline="0" dirty="0" smtClean="0"/>
              <a:t>User profiles are useful in the case of collaborative filtering</a:t>
            </a:r>
          </a:p>
          <a:p>
            <a:pPr marL="171450" indent="-171450">
              <a:buFontTx/>
              <a:buChar char="-"/>
            </a:pPr>
            <a:r>
              <a:rPr lang="en-GB" baseline="0" dirty="0" smtClean="0"/>
              <a:t>Group profiles are harder and are against the notion of personalization</a:t>
            </a:r>
          </a:p>
          <a:p>
            <a:pPr marL="171450" indent="-171450">
              <a:buFontTx/>
              <a:buChar char="-"/>
            </a:pPr>
            <a:r>
              <a:rPr lang="en-GB" baseline="0" dirty="0" smtClean="0"/>
              <a:t>What do we represent in citation and social networks ?</a:t>
            </a:r>
          </a:p>
          <a:p>
            <a:pPr marL="171450" indent="-171450">
              <a:buFontTx/>
              <a:buChar char="-"/>
            </a:pPr>
            <a:r>
              <a:rPr lang="en-GB" baseline="0" dirty="0" smtClean="0"/>
              <a:t>Matrix and graph representations are just representation of the same thing. The difference is in the available operations on them. For example, we can view matrix as a set vector and compute similarities, or perform SVD, or LDA, or apply </a:t>
            </a:r>
            <a:r>
              <a:rPr lang="en-GB" baseline="0" dirty="0" err="1" smtClean="0"/>
              <a:t>tf-idf</a:t>
            </a:r>
            <a:r>
              <a:rPr lang="en-GB" baseline="0" dirty="0" smtClean="0"/>
              <a:t>, which is a standard in IR.</a:t>
            </a:r>
          </a:p>
          <a:p>
            <a:pPr marL="171450" indent="-171450">
              <a:buFontTx/>
              <a:buChar char="-"/>
            </a:pPr>
            <a:r>
              <a:rPr lang="en-GB" baseline="0" dirty="0" smtClean="0"/>
              <a:t>We categorize graphs in </a:t>
            </a:r>
            <a:r>
              <a:rPr lang="en-GB" baseline="0" dirty="0" err="1" smtClean="0"/>
              <a:t>uni</a:t>
            </a:r>
            <a:r>
              <a:rPr lang="en-GB" baseline="0" dirty="0" smtClean="0"/>
              <a:t>-partite, bi-partite, k-partite and so on. Random walks can be applied to graphs.</a:t>
            </a:r>
          </a:p>
          <a:p>
            <a:pPr marL="171450" indent="-171450">
              <a:buFontTx/>
              <a:buChar char="-"/>
            </a:pPr>
            <a:r>
              <a:rPr lang="en-GB" baseline="0" dirty="0" smtClean="0"/>
              <a:t>Hybrid</a:t>
            </a:r>
          </a:p>
          <a:p>
            <a:pPr marL="171450" indent="-171450">
              <a:buFontTx/>
              <a:buChar char="-"/>
            </a:pPr>
            <a:r>
              <a:rPr lang="en-GB" baseline="0" dirty="0" smtClean="0"/>
              <a:t>Factorization explained</a:t>
            </a:r>
          </a:p>
          <a:p>
            <a:pPr marL="171450" indent="-171450">
              <a:buFontTx/>
              <a:buChar char="-"/>
            </a:pPr>
            <a:r>
              <a:rPr lang="en-GB" baseline="0" dirty="0" smtClean="0"/>
              <a:t>Random walks (a drunk man will find at some point his home, a bird not). PageRank is based on RWR</a:t>
            </a:r>
          </a:p>
          <a:p>
            <a:pPr marL="171450" indent="-171450">
              <a:buFontTx/>
              <a:buChar char="-"/>
            </a:pPr>
            <a:r>
              <a:rPr lang="en-GB" baseline="0" dirty="0" smtClean="0"/>
              <a:t>Topic models</a:t>
            </a:r>
          </a:p>
          <a:p>
            <a:pPr marL="171450" indent="-171450">
              <a:buFontTx/>
              <a:buChar char="-"/>
            </a:pPr>
            <a:r>
              <a:rPr lang="en-GB" baseline="0" dirty="0" smtClean="0"/>
              <a:t>Neural networks have penetrated all types of fields. We all know the general architecture: one input layer, one output layer, and several layers in between. Convolutional NN, Recurrent NN, deep belief networks, Tensor NN, LSTM </a:t>
            </a:r>
            <a:r>
              <a:rPr lang="en-GB" baseline="0" dirty="0" err="1" smtClean="0"/>
              <a:t>etc</a:t>
            </a:r>
            <a:endParaRPr lang="en-GB" baseline="0" dirty="0" smtClean="0"/>
          </a:p>
          <a:p>
            <a:pPr marL="171450" indent="-171450">
              <a:buFontTx/>
              <a:buChar char="-"/>
            </a:pPr>
            <a:r>
              <a:rPr lang="en-GB" baseline="0" dirty="0" smtClean="0"/>
              <a:t>Clustering, unsupervised technique (k-means, </a:t>
            </a:r>
            <a:r>
              <a:rPr lang="en-GB" baseline="0" dirty="0" err="1" smtClean="0"/>
              <a:t>knn</a:t>
            </a:r>
            <a:r>
              <a:rPr lang="en-GB" baseline="0" dirty="0" smtClean="0"/>
              <a:t> </a:t>
            </a:r>
            <a:r>
              <a:rPr lang="en-GB" baseline="0" dirty="0" err="1" smtClean="0"/>
              <a:t>etc</a:t>
            </a:r>
            <a:r>
              <a:rPr lang="en-GB" baseline="0" dirty="0" smtClean="0"/>
              <a:t>), </a:t>
            </a:r>
          </a:p>
          <a:p>
            <a:pPr marL="171450" indent="-171450">
              <a:buFontTx/>
              <a:buChar char="-"/>
            </a:pPr>
            <a:r>
              <a:rPr lang="en-GB" baseline="0" dirty="0" smtClean="0"/>
              <a:t>Classification, supervised technique (SVM, Naïve Bayes, Decision trees </a:t>
            </a:r>
            <a:r>
              <a:rPr lang="en-GB" baseline="0" dirty="0" err="1" smtClean="0"/>
              <a:t>etc</a:t>
            </a:r>
            <a:r>
              <a:rPr lang="en-GB" baseline="0" dirty="0" smtClean="0"/>
              <a:t>)</a:t>
            </a:r>
            <a:endParaRPr lang="el-GR" baseline="0" dirty="0" smtClean="0"/>
          </a:p>
          <a:p>
            <a:pPr marL="171450" indent="-171450">
              <a:buFontTx/>
              <a:buChar char="-"/>
            </a:pPr>
            <a:r>
              <a:rPr lang="en-GB" baseline="0" dirty="0" smtClean="0"/>
              <a:t>Problems, explained in the beginning</a:t>
            </a:r>
          </a:p>
          <a:p>
            <a:pPr marL="171450" indent="-171450">
              <a:buFontTx/>
              <a:buChar char="-"/>
            </a:pPr>
            <a:r>
              <a:rPr lang="en-GB" baseline="0" dirty="0" smtClean="0"/>
              <a:t>Personalization. Most system offer personalization. Non-personalized systems provide the same top-N to all users.</a:t>
            </a:r>
          </a:p>
          <a:p>
            <a:pPr marL="171450" indent="-171450">
              <a:buFontTx/>
              <a:buChar char="-"/>
            </a:pPr>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EDD96D8F-5DFF-4B37-9BEC-9869726D0E56}"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1134476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p:txBody>
      </p:sp>
      <p:sp>
        <p:nvSpPr>
          <p:cNvPr id="4" name="Slide Number Placeholder 3"/>
          <p:cNvSpPr>
            <a:spLocks noGrp="1"/>
          </p:cNvSpPr>
          <p:nvPr>
            <p:ph type="sldNum" sz="quarter" idx="10"/>
          </p:nvPr>
        </p:nvSpPr>
        <p:spPr/>
        <p:txBody>
          <a:bodyPr/>
          <a:lstStyle/>
          <a:p>
            <a:fld id="{EDD96D8F-5DFF-4B37-9BEC-9869726D0E56}"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18236121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Here we see another example of Heterogeneous Information Network, or 3-partite graph if you like</a:t>
            </a:r>
          </a:p>
          <a:p>
            <a:endParaRPr lang="en-GB" baseline="0" dirty="0" smtClean="0"/>
          </a:p>
          <a:p>
            <a:r>
              <a:rPr lang="en-GB" baseline="0" dirty="0" smtClean="0"/>
              <a:t>What are the </a:t>
            </a:r>
            <a:r>
              <a:rPr lang="en-GB" baseline="0" dirty="0" err="1" smtClean="0"/>
              <a:t>scientometric</a:t>
            </a:r>
            <a:r>
              <a:rPr lang="en-GB" baseline="0" dirty="0" smtClean="0"/>
              <a:t> entities here?</a:t>
            </a:r>
          </a:p>
          <a:p>
            <a:pPr marL="171450" indent="-171450">
              <a:buFontTx/>
              <a:buChar char="-"/>
            </a:pPr>
            <a:r>
              <a:rPr lang="en-GB" baseline="0" dirty="0" smtClean="0"/>
              <a:t>papers, users, tags, behaviour/activities, relationship between these entities.</a:t>
            </a:r>
          </a:p>
          <a:p>
            <a:pPr marL="0" indent="0">
              <a:buFontTx/>
              <a:buNone/>
            </a:pPr>
            <a:r>
              <a:rPr lang="en-GB" baseline="0" dirty="0" smtClean="0"/>
              <a:t>We could have more entities, but it would be difficult to visualize.</a:t>
            </a:r>
          </a:p>
          <a:p>
            <a:pPr marL="0" indent="0">
              <a:buFontTx/>
              <a:buNone/>
            </a:pPr>
            <a:endParaRPr lang="en-GB" baseline="0" dirty="0" smtClean="0"/>
          </a:p>
          <a:p>
            <a:pPr marL="0" indent="0">
              <a:buFontTx/>
              <a:buNone/>
            </a:pPr>
            <a:r>
              <a:rPr lang="en-GB" baseline="0" dirty="0" smtClean="0"/>
              <a:t>Here, we several relationships: read, write </a:t>
            </a:r>
            <a:r>
              <a:rPr lang="en-GB" baseline="0" dirty="0" err="1" smtClean="0"/>
              <a:t>etc</a:t>
            </a:r>
            <a:endParaRPr lang="en-GB" baseline="0" dirty="0" smtClean="0"/>
          </a:p>
          <a:p>
            <a:pPr marL="0" indent="0">
              <a:buFontTx/>
              <a:buNone/>
            </a:pPr>
            <a:r>
              <a:rPr lang="en-GB" baseline="0" dirty="0" smtClean="0"/>
              <a:t>From this setting we can extract </a:t>
            </a:r>
          </a:p>
          <a:p>
            <a:pPr marL="171450" indent="-171450">
              <a:buFontTx/>
              <a:buChar char="-"/>
            </a:pPr>
            <a:r>
              <a:rPr lang="en-GB" baseline="0" dirty="0" err="1" smtClean="0"/>
              <a:t>Uni</a:t>
            </a:r>
            <a:r>
              <a:rPr lang="en-GB" baseline="0" dirty="0" smtClean="0"/>
              <a:t>-partite graphs</a:t>
            </a:r>
          </a:p>
          <a:p>
            <a:pPr marL="171450" indent="-171450">
              <a:buFontTx/>
              <a:buChar char="-"/>
            </a:pPr>
            <a:r>
              <a:rPr lang="en-GB" baseline="0" dirty="0" smtClean="0"/>
              <a:t>Bi-partite graphs</a:t>
            </a:r>
          </a:p>
          <a:p>
            <a:pPr marL="171450" indent="-171450">
              <a:buFontTx/>
              <a:buChar char="-"/>
            </a:pPr>
            <a:r>
              <a:rPr lang="en-GB" baseline="0" dirty="0" smtClean="0"/>
              <a:t>Tri-partite graphs</a:t>
            </a:r>
          </a:p>
          <a:p>
            <a:pPr marL="0" indent="0">
              <a:buFontTx/>
              <a:buNone/>
            </a:pPr>
            <a:r>
              <a:rPr lang="en-GB" baseline="0" dirty="0" smtClean="0"/>
              <a:t>In such a setting a random walk with restart can work and provide recommendations.</a:t>
            </a:r>
          </a:p>
          <a:p>
            <a:pPr marL="0" indent="0">
              <a:buFontTx/>
              <a:buNone/>
            </a:pPr>
            <a:endParaRPr lang="en-GB" baseline="0" dirty="0" smtClean="0"/>
          </a:p>
        </p:txBody>
      </p:sp>
      <p:sp>
        <p:nvSpPr>
          <p:cNvPr id="4" name="Slide Number Placeholder 3"/>
          <p:cNvSpPr>
            <a:spLocks noGrp="1"/>
          </p:cNvSpPr>
          <p:nvPr>
            <p:ph type="sldNum" sz="quarter" idx="10"/>
          </p:nvPr>
        </p:nvSpPr>
        <p:spPr/>
        <p:txBody>
          <a:bodyPr/>
          <a:lstStyle/>
          <a:p>
            <a:fld id="{EDD96D8F-5DFF-4B37-9BEC-9869726D0E56}"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33604396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Here, the topic is supervisor recommendation.</a:t>
            </a:r>
          </a:p>
          <a:p>
            <a:r>
              <a:rPr lang="en-GB" baseline="0" dirty="0" smtClean="0"/>
              <a:t>I found this case interesting and funny.</a:t>
            </a:r>
          </a:p>
          <a:p>
            <a:r>
              <a:rPr lang="en-GB" baseline="0" dirty="0" smtClean="0"/>
              <a:t>However, the substance is the same.</a:t>
            </a:r>
          </a:p>
          <a:p>
            <a:r>
              <a:rPr lang="en-GB" baseline="0" dirty="0" smtClean="0"/>
              <a:t>We have a 2-partite graph, professors and students.</a:t>
            </a:r>
          </a:p>
          <a:p>
            <a:r>
              <a:rPr lang="en-GB" baseline="0" dirty="0" smtClean="0"/>
              <a:t>First, the specific system builds the profile of the professors based on MAS, CORE, CVs etc.</a:t>
            </a:r>
          </a:p>
          <a:p>
            <a:r>
              <a:rPr lang="en-GB" baseline="0" dirty="0" smtClean="0"/>
              <a:t>Then when a student needs to find a supervisor, then he enters some keywords and his profile is constructed.</a:t>
            </a:r>
          </a:p>
          <a:p>
            <a:r>
              <a:rPr lang="en-GB" baseline="0" dirty="0" smtClean="0"/>
              <a:t>Finally, the system provides a list of professors with info about their publication record, their research record, their supervision record etc.</a:t>
            </a:r>
            <a:endParaRPr lang="en-US" baseline="0" dirty="0" smtClean="0"/>
          </a:p>
        </p:txBody>
      </p:sp>
      <p:sp>
        <p:nvSpPr>
          <p:cNvPr id="4" name="Slide Number Placeholder 3"/>
          <p:cNvSpPr>
            <a:spLocks noGrp="1"/>
          </p:cNvSpPr>
          <p:nvPr>
            <p:ph type="sldNum" sz="quarter" idx="10"/>
          </p:nvPr>
        </p:nvSpPr>
        <p:spPr/>
        <p:txBody>
          <a:bodyPr/>
          <a:lstStyle/>
          <a:p>
            <a:fld id="{EDD96D8F-5DFF-4B37-9BEC-9869726D0E56}"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23157573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In a metaphoric manner, a colleague of mine once said: if at high jump the horizontal bar is at 2m, then you have to jump 2.01 m, not more, not less.</a:t>
            </a:r>
          </a:p>
          <a:p>
            <a:endParaRPr lang="en-GB" baseline="0" dirty="0" smtClean="0"/>
          </a:p>
          <a:p>
            <a:r>
              <a:rPr lang="en-GB" baseline="0" dirty="0" smtClean="0"/>
              <a:t>Again, there is a 2-phase methodology.</a:t>
            </a:r>
          </a:p>
          <a:p>
            <a:endParaRPr lang="en-GB" baseline="0" dirty="0" smtClean="0"/>
          </a:p>
          <a:p>
            <a:r>
              <a:rPr lang="en-GB" baseline="0" dirty="0" smtClean="0"/>
              <a:t>First the user makes a query. This query can be keywords or can be the whole abstract.</a:t>
            </a:r>
          </a:p>
          <a:p>
            <a:r>
              <a:rPr lang="en-GB" baseline="0" dirty="0" smtClean="0"/>
              <a:t>Then the system selects a number of journals and ranks according to some similarity function.</a:t>
            </a:r>
          </a:p>
          <a:p>
            <a:endParaRPr lang="en-GB" baseline="0" dirty="0" smtClean="0"/>
          </a:p>
          <a:p>
            <a:endParaRPr lang="en-US" baseline="0" dirty="0" smtClean="0"/>
          </a:p>
        </p:txBody>
      </p:sp>
      <p:sp>
        <p:nvSpPr>
          <p:cNvPr id="4" name="Slide Number Placeholder 3"/>
          <p:cNvSpPr>
            <a:spLocks noGrp="1"/>
          </p:cNvSpPr>
          <p:nvPr>
            <p:ph type="sldNum" sz="quarter" idx="10"/>
          </p:nvPr>
        </p:nvSpPr>
        <p:spPr/>
        <p:txBody>
          <a:bodyPr/>
          <a:lstStyle/>
          <a:p>
            <a:fld id="{EDD96D8F-5DFF-4B37-9BEC-9869726D0E56}"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37557433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DD96D8F-5DFF-4B37-9BEC-9869726D0E56}"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7779448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DD96D8F-5DFF-4B37-9BEC-9869726D0E56}"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3480323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a:t>
            </a:r>
            <a:r>
              <a:rPr lang="en-US" baseline="0" dirty="0" smtClean="0"/>
              <a:t> old is the area of Recommendation Systems, how mature is the community, research-wise.</a:t>
            </a:r>
          </a:p>
          <a:p>
            <a:endParaRPr lang="en-US" baseline="0" dirty="0" smtClean="0"/>
          </a:p>
          <a:p>
            <a:r>
              <a:rPr lang="en-US" baseline="0" dirty="0" smtClean="0"/>
              <a:t>The flagship outlet is the ACM Conference on Recommendation Systems, in short </a:t>
            </a:r>
            <a:r>
              <a:rPr lang="en-US" baseline="0" dirty="0" err="1" smtClean="0"/>
              <a:t>RecSys</a:t>
            </a:r>
            <a:r>
              <a:rPr lang="en-US" baseline="0" dirty="0" smtClean="0"/>
              <a:t>.</a:t>
            </a:r>
          </a:p>
          <a:p>
            <a:endParaRPr lang="en-US" baseline="0" dirty="0" smtClean="0"/>
          </a:p>
          <a:p>
            <a:r>
              <a:rPr lang="en-US" baseline="0" dirty="0" smtClean="0"/>
              <a:t>We see how things started during the first years, 2007-2008-2009</a:t>
            </a:r>
            <a:endParaRPr lang="en-US" dirty="0"/>
          </a:p>
        </p:txBody>
      </p:sp>
      <p:sp>
        <p:nvSpPr>
          <p:cNvPr id="4" name="Slide Number Placeholder 3"/>
          <p:cNvSpPr>
            <a:spLocks noGrp="1"/>
          </p:cNvSpPr>
          <p:nvPr>
            <p:ph type="sldNum" sz="quarter" idx="10"/>
          </p:nvPr>
        </p:nvSpPr>
        <p:spPr/>
        <p:txBody>
          <a:bodyPr/>
          <a:lstStyle/>
          <a:p>
            <a:fld id="{EDD96D8F-5DFF-4B37-9BEC-9869726D0E56}" type="slidenum">
              <a:rPr lang="en-US" smtClean="0"/>
              <a:t>4</a:t>
            </a:fld>
            <a:endParaRPr lang="en-US"/>
          </a:p>
        </p:txBody>
      </p:sp>
    </p:spTree>
    <p:extLst>
      <p:ext uri="{BB962C8B-B14F-4D97-AF65-F5344CB8AC3E}">
        <p14:creationId xmlns:p14="http://schemas.microsoft.com/office/powerpoint/2010/main" val="36656216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But how users finally choose the journal to submit.</a:t>
            </a:r>
          </a:p>
          <a:p>
            <a:r>
              <a:rPr lang="en-GB" baseline="0" dirty="0" smtClean="0"/>
              <a:t>According to this survey, we see that most of the participants considered that acceptance rate and publication speed are the most important.</a:t>
            </a:r>
          </a:p>
          <a:p>
            <a:r>
              <a:rPr lang="en-GB" baseline="0" dirty="0" smtClean="0"/>
              <a:t>We could all agree more or less with this opinions.</a:t>
            </a:r>
          </a:p>
          <a:p>
            <a:endParaRPr lang="en-US" baseline="0" dirty="0" smtClean="0"/>
          </a:p>
        </p:txBody>
      </p:sp>
      <p:sp>
        <p:nvSpPr>
          <p:cNvPr id="4" name="Slide Number Placeholder 3"/>
          <p:cNvSpPr>
            <a:spLocks noGrp="1"/>
          </p:cNvSpPr>
          <p:nvPr>
            <p:ph type="sldNum" sz="quarter" idx="10"/>
          </p:nvPr>
        </p:nvSpPr>
        <p:spPr/>
        <p:txBody>
          <a:bodyPr/>
          <a:lstStyle/>
          <a:p>
            <a:fld id="{EDD96D8F-5DFF-4B37-9BEC-9869726D0E56}"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25207105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When we talk about major publishing houses, we have some guarantees about quality control. Elsevier, Springer, IEEE, ACM </a:t>
            </a:r>
            <a:r>
              <a:rPr lang="en-GB" baseline="0" dirty="0" err="1" smtClean="0"/>
              <a:t>etc</a:t>
            </a:r>
            <a:r>
              <a:rPr lang="en-GB" baseline="0" dirty="0" smtClean="0"/>
              <a:t> etc.</a:t>
            </a:r>
          </a:p>
          <a:p>
            <a:endParaRPr lang="en-GB" baseline="0" dirty="0" smtClean="0"/>
          </a:p>
          <a:p>
            <a:r>
              <a:rPr lang="en-GB" baseline="0" dirty="0" smtClean="0"/>
              <a:t>However, nowadays there are many open access journals, for which we may not have information and we have to avoid predator journals. Of course, Beall list is informative on this. This flood of open access has obliged the major publishers to turn to open or hybrid style.</a:t>
            </a:r>
          </a:p>
          <a:p>
            <a:endParaRPr lang="en-GB" baseline="0" dirty="0" smtClean="0"/>
          </a:p>
          <a:p>
            <a:r>
              <a:rPr lang="en-GB" baseline="0" dirty="0" smtClean="0"/>
              <a:t>Here, we have a recommender for open access journals. B!SON. It extracts data from nay public information systems like DOAJ, Open Citations etc. Practically, it uses the same method of 2-phases. First the user provides a query and then the system replies a list of OA journals by using some combination of text and bibliographic information.</a:t>
            </a:r>
            <a:endParaRPr lang="en-US" baseline="0" dirty="0" smtClean="0"/>
          </a:p>
        </p:txBody>
      </p:sp>
      <p:sp>
        <p:nvSpPr>
          <p:cNvPr id="4" name="Slide Number Placeholder 3"/>
          <p:cNvSpPr>
            <a:spLocks noGrp="1"/>
          </p:cNvSpPr>
          <p:nvPr>
            <p:ph type="sldNum" sz="quarter" idx="10"/>
          </p:nvPr>
        </p:nvSpPr>
        <p:spPr/>
        <p:txBody>
          <a:bodyPr/>
          <a:lstStyle/>
          <a:p>
            <a:fld id="{EDD96D8F-5DFF-4B37-9BEC-9869726D0E56}"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27390016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This figure is taken from a paper of 2009.</a:t>
            </a:r>
          </a:p>
          <a:p>
            <a:r>
              <a:rPr lang="en-GB" baseline="0" dirty="0" smtClean="0"/>
              <a:t>The depicted data are up to 2007. More than 2000 conferences curated at DBLP.</a:t>
            </a:r>
          </a:p>
          <a:p>
            <a:endParaRPr lang="en-GB" baseline="0" dirty="0" smtClean="0"/>
          </a:p>
          <a:p>
            <a:r>
              <a:rPr lang="en-GB" baseline="0" dirty="0" smtClean="0"/>
              <a:t>Additionally, I found from other papers and sources that</a:t>
            </a:r>
          </a:p>
          <a:p>
            <a:pPr marL="171450" indent="-171450">
              <a:buFontTx/>
              <a:buChar char="-"/>
            </a:pPr>
            <a:r>
              <a:rPr lang="en-GB" baseline="0" dirty="0" smtClean="0"/>
              <a:t>in 2015 the number of conferences was 3711</a:t>
            </a:r>
          </a:p>
          <a:p>
            <a:pPr marL="171450" indent="-171450">
              <a:buFontTx/>
              <a:buChar char="-"/>
            </a:pPr>
            <a:r>
              <a:rPr lang="en-GB" baseline="0" dirty="0" smtClean="0"/>
              <a:t>in 2023, as of today, the number of conferences is 400</a:t>
            </a:r>
          </a:p>
          <a:p>
            <a:pPr marL="0" indent="0">
              <a:buFontTx/>
              <a:buNone/>
            </a:pPr>
            <a:r>
              <a:rPr lang="en-GB" baseline="0" dirty="0" smtClean="0"/>
              <a:t>We see a dramatic increase during the next years.</a:t>
            </a:r>
          </a:p>
          <a:p>
            <a:pPr marL="0" indent="0">
              <a:buFontTx/>
              <a:buNone/>
            </a:pPr>
            <a:endParaRPr lang="en-GB" baseline="0" dirty="0" smtClean="0"/>
          </a:p>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EDD96D8F-5DFF-4B37-9BEC-9869726D0E56}"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34243357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baseline="0" dirty="0" smtClean="0"/>
              <a:t>high quality venues, acceptance ratio, CORE </a:t>
            </a:r>
            <a:r>
              <a:rPr lang="en-GB" baseline="0" dirty="0" err="1" smtClean="0"/>
              <a:t>etc</a:t>
            </a:r>
            <a:endParaRPr lang="en-GB" baseline="0" dirty="0" smtClean="0"/>
          </a:p>
          <a:p>
            <a:pPr marL="171450" indent="-171450">
              <a:buFontTx/>
              <a:buChar char="-"/>
            </a:pPr>
            <a:r>
              <a:rPr lang="en-GB" baseline="0" dirty="0" smtClean="0"/>
              <a:t>not only this, but also relevance</a:t>
            </a:r>
          </a:p>
          <a:p>
            <a:pPr marL="171450" indent="-171450">
              <a:buFontTx/>
              <a:buChar char="-"/>
            </a:pPr>
            <a:r>
              <a:rPr lang="en-GB" baseline="0" dirty="0" smtClean="0"/>
              <a:t>connectivity to the community</a:t>
            </a:r>
          </a:p>
          <a:p>
            <a:pPr marL="0" indent="0">
              <a:buFontTx/>
              <a:buNone/>
            </a:pPr>
            <a:endParaRPr lang="en-GB" baseline="0" dirty="0" smtClean="0"/>
          </a:p>
          <a:p>
            <a:pPr marL="0" indent="0">
              <a:buFontTx/>
              <a:buNone/>
            </a:pPr>
            <a:r>
              <a:rPr lang="en-GB" baseline="0" dirty="0" smtClean="0"/>
              <a:t>So, here we have 2-partite graph with authors and venues. We have a co-author relationship and a author-venue relationship.</a:t>
            </a:r>
          </a:p>
          <a:p>
            <a:pPr marL="0" indent="0">
              <a:buFontTx/>
              <a:buNone/>
            </a:pPr>
            <a:r>
              <a:rPr lang="en-GB" baseline="0" dirty="0" smtClean="0"/>
              <a:t>Besides this graph is a weighted graph with weights on the edges.</a:t>
            </a:r>
          </a:p>
          <a:p>
            <a:pPr marL="0" indent="0">
              <a:buFontTx/>
              <a:buNone/>
            </a:pPr>
            <a:r>
              <a:rPr lang="en-GB" baseline="0" dirty="0" smtClean="0"/>
              <a:t>We perform a random walk with restart on this graph.</a:t>
            </a:r>
          </a:p>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EDD96D8F-5DFF-4B37-9BEC-9869726D0E56}"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4241898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A generic architecture of the system. </a:t>
            </a:r>
          </a:p>
          <a:p>
            <a:r>
              <a:rPr lang="en-GB" baseline="0" dirty="0" smtClean="0"/>
              <a:t>They call it PAVE, Personalized Academic Venue recommendation Exploiting co-publication networks.</a:t>
            </a:r>
          </a:p>
          <a:p>
            <a:r>
              <a:rPr lang="en-GB" baseline="0" dirty="0" smtClean="0"/>
              <a:t>From DBLP data are extracted about co-authorship and author-venue relationship.</a:t>
            </a:r>
          </a:p>
          <a:p>
            <a:r>
              <a:rPr lang="en-GB" baseline="0" dirty="0" smtClean="0"/>
              <a:t>Some pre</a:t>
            </a:r>
            <a:r>
              <a:rPr lang="el-GR" baseline="0" dirty="0" smtClean="0"/>
              <a:t>-</a:t>
            </a:r>
            <a:r>
              <a:rPr lang="en-GB" baseline="0" dirty="0" smtClean="0"/>
              <a:t>processing of the graph takes place and then RWR is performed.</a:t>
            </a:r>
            <a:endParaRPr lang="en-US" baseline="0" dirty="0" smtClean="0"/>
          </a:p>
        </p:txBody>
      </p:sp>
      <p:sp>
        <p:nvSpPr>
          <p:cNvPr id="4" name="Slide Number Placeholder 3"/>
          <p:cNvSpPr>
            <a:spLocks noGrp="1"/>
          </p:cNvSpPr>
          <p:nvPr>
            <p:ph type="sldNum" sz="quarter" idx="10"/>
          </p:nvPr>
        </p:nvSpPr>
        <p:spPr/>
        <p:txBody>
          <a:bodyPr/>
          <a:lstStyle/>
          <a:p>
            <a:fld id="{EDD96D8F-5DFF-4B37-9BEC-9869726D0E56}"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26471106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pass to the last part, the delicate issue of ethics and bias</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EDD96D8F-5DFF-4B37-9BEC-9869726D0E56}"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15766047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For example, leading digital libraries such as Elsevier, </a:t>
            </a:r>
            <a:r>
              <a:rPr lang="en-GB" baseline="0" dirty="0" err="1" smtClean="0"/>
              <a:t>PuMed</a:t>
            </a:r>
            <a:r>
              <a:rPr lang="en-GB" baseline="0" dirty="0" smtClean="0"/>
              <a:t>, </a:t>
            </a:r>
            <a:r>
              <a:rPr lang="en-GB" baseline="0" dirty="0" err="1" smtClean="0"/>
              <a:t>SpringerLink</a:t>
            </a:r>
            <a:r>
              <a:rPr lang="en-GB" baseline="0" dirty="0" smtClean="0"/>
              <a:t> have systems that can send out email alerts of provide feeds on paper recommendation.</a:t>
            </a:r>
          </a:p>
          <a:p>
            <a:endParaRPr lang="en-GB" baseline="0" dirty="0" smtClean="0"/>
          </a:p>
        </p:txBody>
      </p:sp>
      <p:sp>
        <p:nvSpPr>
          <p:cNvPr id="4" name="Slide Number Placeholder 3"/>
          <p:cNvSpPr>
            <a:spLocks noGrp="1"/>
          </p:cNvSpPr>
          <p:nvPr>
            <p:ph type="sldNum" sz="quarter" idx="10"/>
          </p:nvPr>
        </p:nvSpPr>
        <p:spPr/>
        <p:txBody>
          <a:bodyPr/>
          <a:lstStyle/>
          <a:p>
            <a:fld id="{EDD96D8F-5DFF-4B37-9BEC-9869726D0E56}" type="slidenum">
              <a:rPr lang="en-US" smtClean="0"/>
              <a:t>46</a:t>
            </a:fld>
            <a:endParaRPr lang="en-US"/>
          </a:p>
        </p:txBody>
      </p:sp>
    </p:spTree>
    <p:extLst>
      <p:ext uri="{BB962C8B-B14F-4D97-AF65-F5344CB8AC3E}">
        <p14:creationId xmlns:p14="http://schemas.microsoft.com/office/powerpoint/2010/main" val="1592726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b="0" i="1" kern="1200" dirty="0" smtClean="0">
                <a:solidFill>
                  <a:schemeClr val="tx1"/>
                </a:solidFill>
                <a:effectLst/>
                <a:latin typeface="+mn-lt"/>
                <a:ea typeface="+mn-ea"/>
                <a:cs typeface="+mn-cs"/>
              </a:rPr>
              <a:t>Users tend to conform their beliefs with those of their peers, friends, and those in the same communities, even if doing so goes against their own judgment, meaning the rating values do not always signify true user preference</a:t>
            </a:r>
            <a:endParaRPr lang="el-GR" sz="1200" b="0" i="1" kern="1200" dirty="0" smtClean="0">
              <a:solidFill>
                <a:schemeClr val="tx1"/>
              </a:solidFill>
              <a:effectLst/>
              <a:latin typeface="+mn-lt"/>
              <a:ea typeface="+mn-ea"/>
              <a:cs typeface="+mn-cs"/>
            </a:endParaRPr>
          </a:p>
          <a:p>
            <a:pPr marL="171450" indent="-171450">
              <a:buFontTx/>
              <a:buChar char="-"/>
            </a:pPr>
            <a:r>
              <a:rPr lang="en-US" sz="1200" b="0" i="1" kern="1200" dirty="0" smtClean="0">
                <a:solidFill>
                  <a:schemeClr val="tx1"/>
                </a:solidFill>
                <a:effectLst/>
                <a:latin typeface="+mn-lt"/>
                <a:ea typeface="+mn-ea"/>
                <a:cs typeface="+mn-cs"/>
              </a:rPr>
              <a:t>Users tend to interact with items in higher position of the recommendation list regardless of the items’ actual relevance</a:t>
            </a:r>
            <a:endParaRPr lang="el-GR" sz="1200" b="0" i="1" kern="1200" dirty="0" smtClean="0">
              <a:solidFill>
                <a:schemeClr val="tx1"/>
              </a:solidFill>
              <a:effectLst/>
              <a:latin typeface="+mn-lt"/>
              <a:ea typeface="+mn-ea"/>
              <a:cs typeface="+mn-cs"/>
            </a:endParaRPr>
          </a:p>
          <a:p>
            <a:pPr marL="171450" indent="-171450">
              <a:buFontTx/>
              <a:buChar char="-"/>
            </a:pPr>
            <a:r>
              <a:rPr lang="en-US" sz="1200" b="0" i="1" kern="1200" dirty="0" smtClean="0">
                <a:solidFill>
                  <a:schemeClr val="tx1"/>
                </a:solidFill>
                <a:effectLst/>
                <a:latin typeface="+mn-lt"/>
                <a:ea typeface="+mn-ea"/>
                <a:cs typeface="+mn-cs"/>
              </a:rPr>
              <a:t>Users sometimes choose to rate items not out of relevance or item quality, but simply because they are influenced by other factors like item popularity, higher citation count of author, paper, etc. which have little or nothing to do with relevance or quality. As a result, observed ratings are not a representative sample of all ratings</a:t>
            </a:r>
            <a:r>
              <a:rPr lang="en-US" sz="1200" b="0" i="0" kern="1200" dirty="0" smtClean="0">
                <a:solidFill>
                  <a:schemeClr val="tx1"/>
                </a:solidFill>
                <a:effectLst/>
                <a:latin typeface="+mn-lt"/>
                <a:ea typeface="+mn-ea"/>
                <a:cs typeface="+mn-cs"/>
              </a:rPr>
              <a:t> </a:t>
            </a:r>
            <a:endParaRPr lang="el-GR" sz="1200" b="0" i="0" kern="1200" dirty="0" smtClean="0">
              <a:solidFill>
                <a:schemeClr val="tx1"/>
              </a:solidFill>
              <a:effectLst/>
              <a:latin typeface="+mn-lt"/>
              <a:ea typeface="+mn-ea"/>
              <a:cs typeface="+mn-cs"/>
            </a:endParaRPr>
          </a:p>
          <a:p>
            <a:pPr marL="171450" indent="-171450">
              <a:buFontTx/>
              <a:buChar char="-"/>
            </a:pPr>
            <a:endParaRPr lang="el-GR" sz="1200" b="0" i="0" kern="1200" baseline="0" dirty="0" smtClean="0">
              <a:solidFill>
                <a:schemeClr val="tx1"/>
              </a:solidFill>
              <a:effectLst/>
              <a:latin typeface="+mn-lt"/>
              <a:ea typeface="+mn-ea"/>
              <a:cs typeface="+mn-cs"/>
            </a:endParaRPr>
          </a:p>
          <a:p>
            <a:pPr marL="171450" indent="-171450">
              <a:buFontTx/>
              <a:buChar char="-"/>
            </a:pPr>
            <a:r>
              <a:rPr lang="en-US" sz="1200" b="0" i="1" kern="1200" dirty="0" smtClean="0">
                <a:solidFill>
                  <a:schemeClr val="tx1"/>
                </a:solidFill>
                <a:effectLst/>
                <a:latin typeface="+mn-lt"/>
                <a:ea typeface="+mn-ea"/>
                <a:cs typeface="+mn-cs"/>
              </a:rPr>
              <a:t>The model makes assumptions to better learn the target function and to generalize the training data</a:t>
            </a:r>
            <a:endParaRPr lang="el-GR" sz="1200" b="0" i="1" kern="1200" dirty="0" smtClean="0">
              <a:solidFill>
                <a:schemeClr val="tx1"/>
              </a:solidFill>
              <a:effectLst/>
              <a:latin typeface="+mn-lt"/>
              <a:ea typeface="+mn-ea"/>
              <a:cs typeface="+mn-cs"/>
            </a:endParaRPr>
          </a:p>
          <a:p>
            <a:pPr marL="171450" indent="-171450">
              <a:buFontTx/>
              <a:buChar char="-"/>
            </a:pPr>
            <a:r>
              <a:rPr lang="en-US" sz="1200" b="0" i="1" kern="1200" dirty="0" smtClean="0">
                <a:solidFill>
                  <a:schemeClr val="tx1"/>
                </a:solidFill>
                <a:effectLst/>
                <a:latin typeface="+mn-lt"/>
                <a:ea typeface="+mn-ea"/>
                <a:cs typeface="+mn-cs"/>
              </a:rPr>
              <a:t>Users are exposed to certain relevant items. However, the unobserved items without interaction do not mean that they are irrelevant or represent negative preference</a:t>
            </a:r>
            <a:endParaRPr lang="el-GR" sz="1200" b="0" i="1" kern="1200" dirty="0" smtClean="0">
              <a:solidFill>
                <a:schemeClr val="tx1"/>
              </a:solidFill>
              <a:effectLst/>
              <a:latin typeface="+mn-lt"/>
              <a:ea typeface="+mn-ea"/>
              <a:cs typeface="+mn-cs"/>
            </a:endParaRPr>
          </a:p>
          <a:p>
            <a:pPr marL="171450" indent="-171450">
              <a:buFontTx/>
              <a:buChar char="-"/>
            </a:pPr>
            <a:r>
              <a:rPr lang="en-US" sz="1200" b="0" i="1" kern="1200" dirty="0" smtClean="0">
                <a:solidFill>
                  <a:schemeClr val="tx1"/>
                </a:solidFill>
                <a:effectLst/>
                <a:latin typeface="+mn-lt"/>
                <a:ea typeface="+mn-ea"/>
                <a:cs typeface="+mn-cs"/>
              </a:rPr>
              <a:t>The tendency of the recommender system’s algorithm to favor a few popular items while under-representing the majority of other items</a:t>
            </a:r>
            <a:endParaRPr lang="el-GR" sz="1200" b="0" i="1" kern="1200" dirty="0" smtClean="0">
              <a:solidFill>
                <a:schemeClr val="tx1"/>
              </a:solidFill>
              <a:effectLst/>
              <a:latin typeface="+mn-lt"/>
              <a:ea typeface="+mn-ea"/>
              <a:cs typeface="+mn-cs"/>
            </a:endParaRPr>
          </a:p>
          <a:p>
            <a:pPr marL="171450" indent="-171450">
              <a:buFontTx/>
              <a:buChar char="-"/>
            </a:pPr>
            <a:r>
              <a:rPr lang="en-US" sz="1200" b="0" i="1" kern="1200" dirty="0" smtClean="0">
                <a:solidFill>
                  <a:schemeClr val="tx1"/>
                </a:solidFill>
                <a:effectLst/>
                <a:latin typeface="+mn-lt"/>
                <a:ea typeface="+mn-ea"/>
                <a:cs typeface="+mn-cs"/>
              </a:rPr>
              <a:t>The system systematically and unfairly discriminates against certain individuals or groups of individuals in favor of others</a:t>
            </a:r>
            <a:endParaRPr lang="en-GB" baseline="0" dirty="0" smtClean="0"/>
          </a:p>
        </p:txBody>
      </p:sp>
      <p:sp>
        <p:nvSpPr>
          <p:cNvPr id="4" name="Slide Number Placeholder 3"/>
          <p:cNvSpPr>
            <a:spLocks noGrp="1"/>
          </p:cNvSpPr>
          <p:nvPr>
            <p:ph type="sldNum" sz="quarter" idx="10"/>
          </p:nvPr>
        </p:nvSpPr>
        <p:spPr/>
        <p:txBody>
          <a:bodyPr/>
          <a:lstStyle/>
          <a:p>
            <a:fld id="{EDD96D8F-5DFF-4B37-9BEC-9869726D0E56}" type="slidenum">
              <a:rPr lang="en-US" smtClean="0"/>
              <a:t>47</a:t>
            </a:fld>
            <a:endParaRPr lang="en-US"/>
          </a:p>
        </p:txBody>
      </p:sp>
    </p:spTree>
    <p:extLst>
      <p:ext uri="{BB962C8B-B14F-4D97-AF65-F5344CB8AC3E}">
        <p14:creationId xmlns:p14="http://schemas.microsoft.com/office/powerpoint/2010/main" val="29013015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Wikipedia citations have been proposed as </a:t>
            </a:r>
            <a:r>
              <a:rPr lang="en-GB" baseline="0" dirty="0" err="1" smtClean="0"/>
              <a:t>altmetrics</a:t>
            </a:r>
            <a:r>
              <a:rPr lang="en-GB" baseline="0" dirty="0" smtClean="0"/>
              <a:t>. Wikipedia has been criticized for masculine and geek culture. </a:t>
            </a:r>
          </a:p>
          <a:p>
            <a:r>
              <a:rPr lang="en-GB" baseline="0" dirty="0" smtClean="0"/>
              <a:t>To what extent is this true?</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Categorization according to the </a:t>
            </a:r>
            <a:r>
              <a:rPr lang="en-GB" baseline="0" dirty="0" err="1" smtClean="0"/>
              <a:t>Center</a:t>
            </a:r>
            <a:r>
              <a:rPr lang="en-GB" baseline="0" dirty="0" smtClean="0"/>
              <a:t> for Science and Technology Studies of the Leiden University.</a:t>
            </a:r>
            <a:endParaRPr lang="en-GB" sz="1200" b="0" i="0" u="none" strike="noStrike" kern="1200" dirty="0" smtClean="0">
              <a:solidFill>
                <a:schemeClr val="tx1"/>
              </a:solidFill>
              <a:effectLst/>
              <a:latin typeface="+mn-lt"/>
              <a:ea typeface="+mn-ea"/>
              <a:cs typeface="+mn-cs"/>
            </a:endParaRPr>
          </a:p>
          <a:p>
            <a:pPr marL="171450" indent="-171450" algn="l">
              <a:buFontTx/>
              <a:buChar char="-"/>
            </a:pPr>
            <a:r>
              <a:rPr lang="en-GB" baseline="0" dirty="0" smtClean="0"/>
              <a:t>Biomedical and Health Sciences</a:t>
            </a:r>
          </a:p>
          <a:p>
            <a:pPr marL="171450" indent="-171450" algn="l">
              <a:buFontTx/>
              <a:buChar char="-"/>
            </a:pPr>
            <a:r>
              <a:rPr lang="en-GB" baseline="0" dirty="0" smtClean="0"/>
              <a:t>Life and Earth Sciences</a:t>
            </a:r>
          </a:p>
          <a:p>
            <a:pPr marL="171450" indent="-171450" algn="l">
              <a:buFontTx/>
              <a:buChar char="-"/>
            </a:pPr>
            <a:r>
              <a:rPr lang="en-GB" baseline="0" dirty="0" smtClean="0"/>
              <a:t>Physical Sciences and Engineering</a:t>
            </a:r>
          </a:p>
          <a:p>
            <a:pPr marL="171450" indent="-171450" algn="l">
              <a:buFontTx/>
              <a:buChar char="-"/>
            </a:pPr>
            <a:r>
              <a:rPr lang="en-GB" baseline="0" dirty="0" smtClean="0"/>
              <a:t>Mathematics and Computer Science</a:t>
            </a:r>
          </a:p>
          <a:p>
            <a:pPr marL="171450" indent="-171450" algn="l">
              <a:buFontTx/>
              <a:buChar char="-"/>
            </a:pPr>
            <a:r>
              <a:rPr lang="en-GB" baseline="0" dirty="0" smtClean="0"/>
              <a:t>Social Sciences and Humanities</a:t>
            </a:r>
          </a:p>
          <a:p>
            <a:pPr marL="0" indent="0">
              <a:buFontTx/>
              <a:buNone/>
            </a:pPr>
            <a:r>
              <a:rPr lang="en-GB" baseline="0" dirty="0" smtClean="0"/>
              <a:t>Also, </a:t>
            </a:r>
            <a:r>
              <a:rPr lang="en-GB" baseline="0" dirty="0" err="1" smtClean="0"/>
              <a:t>Agglophone</a:t>
            </a:r>
            <a:r>
              <a:rPr lang="en-GB" baseline="0" dirty="0" smtClean="0"/>
              <a:t> sphere vs Non-</a:t>
            </a:r>
            <a:r>
              <a:rPr lang="en-GB" baseline="0" dirty="0" err="1" smtClean="0"/>
              <a:t>Agglophone</a:t>
            </a:r>
            <a:r>
              <a:rPr lang="en-GB" baseline="0" dirty="0" smtClean="0"/>
              <a:t> sphere.</a:t>
            </a:r>
          </a:p>
          <a:p>
            <a:pPr marL="0" indent="0">
              <a:buFontTx/>
              <a:buNone/>
            </a:pPr>
            <a:endParaRPr lang="en-GB" baseline="0" dirty="0" smtClean="0"/>
          </a:p>
          <a:p>
            <a:pPr marL="0" indent="0">
              <a:buFontTx/>
              <a:buNone/>
            </a:pPr>
            <a:r>
              <a:rPr lang="en-GB" baseline="0" dirty="0" smtClean="0"/>
              <a:t>The authors collected </a:t>
            </a:r>
            <a:r>
              <a:rPr lang="el-GR" baseline="0" dirty="0" smtClean="0"/>
              <a:t>~</a:t>
            </a:r>
            <a:r>
              <a:rPr lang="en-GB" baseline="0" dirty="0" smtClean="0"/>
              <a:t>1.9 M papers for the control group and </a:t>
            </a:r>
            <a:r>
              <a:rPr lang="el-GR" baseline="0" dirty="0" smtClean="0"/>
              <a:t>~200</a:t>
            </a:r>
            <a:r>
              <a:rPr lang="en-GB" baseline="0" dirty="0" smtClean="0"/>
              <a:t>k wiki citations</a:t>
            </a:r>
          </a:p>
          <a:p>
            <a:r>
              <a:rPr lang="en-GB" baseline="0" dirty="0" smtClean="0"/>
              <a:t>What do we read these tables?</a:t>
            </a:r>
          </a:p>
          <a:p>
            <a:endParaRPr lang="en-GB" baseline="0" dirty="0" smtClean="0"/>
          </a:p>
        </p:txBody>
      </p:sp>
      <p:sp>
        <p:nvSpPr>
          <p:cNvPr id="4" name="Slide Number Placeholder 3"/>
          <p:cNvSpPr>
            <a:spLocks noGrp="1"/>
          </p:cNvSpPr>
          <p:nvPr>
            <p:ph type="sldNum" sz="quarter" idx="10"/>
          </p:nvPr>
        </p:nvSpPr>
        <p:spPr/>
        <p:txBody>
          <a:bodyPr/>
          <a:lstStyle/>
          <a:p>
            <a:fld id="{EDD96D8F-5DFF-4B37-9BEC-9869726D0E56}" type="slidenum">
              <a:rPr lang="en-US" smtClean="0"/>
              <a:t>48</a:t>
            </a:fld>
            <a:endParaRPr lang="en-US"/>
          </a:p>
        </p:txBody>
      </p:sp>
    </p:spTree>
    <p:extLst>
      <p:ext uri="{BB962C8B-B14F-4D97-AF65-F5344CB8AC3E}">
        <p14:creationId xmlns:p14="http://schemas.microsoft.com/office/powerpoint/2010/main" val="27678754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EDD96D8F-5DFF-4B37-9BEC-9869726D0E56}" type="slidenum">
              <a:rPr lang="en-US" smtClean="0"/>
              <a:t>49</a:t>
            </a:fld>
            <a:endParaRPr lang="en-US"/>
          </a:p>
        </p:txBody>
      </p:sp>
    </p:spTree>
    <p:extLst>
      <p:ext uri="{BB962C8B-B14F-4D97-AF65-F5344CB8AC3E}">
        <p14:creationId xmlns:p14="http://schemas.microsoft.com/office/powerpoint/2010/main" val="2728808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smtClean="0"/>
              <a:t>And here we see</a:t>
            </a:r>
            <a:r>
              <a:rPr lang="en-US" baseline="0" dirty="0" smtClean="0"/>
              <a:t> how things have evolved until now. </a:t>
            </a:r>
            <a:r>
              <a:rPr lang="en-US" baseline="0" dirty="0" err="1" smtClean="0"/>
              <a:t>RecSys</a:t>
            </a:r>
            <a:r>
              <a:rPr lang="en-US" baseline="0" dirty="0" smtClean="0"/>
              <a:t> is a mega-conference, spanning several days, with lots of collocated workshops, volumes of proceedings etc. </a:t>
            </a:r>
            <a:endParaRPr lang="el-GR" dirty="0"/>
          </a:p>
        </p:txBody>
      </p:sp>
      <p:sp>
        <p:nvSpPr>
          <p:cNvPr id="4" name="Θέση αριθμού διαφάνειας 3"/>
          <p:cNvSpPr>
            <a:spLocks noGrp="1"/>
          </p:cNvSpPr>
          <p:nvPr>
            <p:ph type="sldNum" sz="quarter" idx="10"/>
          </p:nvPr>
        </p:nvSpPr>
        <p:spPr/>
        <p:txBody>
          <a:bodyPr/>
          <a:lstStyle/>
          <a:p>
            <a:fld id="{EDD96D8F-5DFF-4B37-9BEC-9869726D0E56}" type="slidenum">
              <a:rPr lang="en-US" smtClean="0"/>
              <a:t>5</a:t>
            </a:fld>
            <a:endParaRPr lang="en-US"/>
          </a:p>
        </p:txBody>
      </p:sp>
    </p:spTree>
    <p:extLst>
      <p:ext uri="{BB962C8B-B14F-4D97-AF65-F5344CB8AC3E}">
        <p14:creationId xmlns:p14="http://schemas.microsoft.com/office/powerpoint/2010/main" val="13805576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author considers a spectrum: at</a:t>
            </a:r>
            <a:r>
              <a:rPr lang="en-GB" baseline="0" dirty="0" smtClean="0"/>
              <a:t> one end is redundancy, at the other is variety.</a:t>
            </a:r>
          </a:p>
          <a:p>
            <a:pPr marL="171450" indent="-171450">
              <a:buFontTx/>
              <a:buChar char="-"/>
            </a:pPr>
            <a:r>
              <a:rPr lang="en-GB" baseline="0" dirty="0" smtClean="0"/>
              <a:t>At one end, recommenders choose from co-citations</a:t>
            </a:r>
          </a:p>
          <a:p>
            <a:pPr marL="171450" indent="-171450">
              <a:buFontTx/>
              <a:buChar char="-"/>
            </a:pPr>
            <a:r>
              <a:rPr lang="en-GB" baseline="0" dirty="0" smtClean="0"/>
              <a:t>At the other end recommenders choose at random</a:t>
            </a:r>
          </a:p>
          <a:p>
            <a:pPr marL="0" indent="0">
              <a:buFontTx/>
              <a:buNone/>
            </a:pPr>
            <a:r>
              <a:rPr lang="en-GB" baseline="0" dirty="0" smtClean="0"/>
              <a:t>Of course, these are just models</a:t>
            </a:r>
            <a:endParaRPr lang="en-GB" dirty="0" smtClean="0"/>
          </a:p>
          <a:p>
            <a:endParaRPr lang="en-GB" dirty="0" smtClean="0"/>
          </a:p>
          <a:p>
            <a:r>
              <a:rPr lang="en-GB" dirty="0" smtClean="0"/>
              <a:t>Scenario</a:t>
            </a:r>
            <a:r>
              <a:rPr lang="en-GB" baseline="0" dirty="0" smtClean="0"/>
              <a:t> A: each paper is cited once. So we have variety</a:t>
            </a:r>
          </a:p>
          <a:p>
            <a:r>
              <a:rPr lang="en-GB" baseline="0" dirty="0" smtClean="0"/>
              <a:t>Scenario B: all papers cite one paper. We call this redundancy (expected patterns, expected co-</a:t>
            </a:r>
            <a:r>
              <a:rPr lang="en-GB" baseline="0" dirty="0" err="1" smtClean="0"/>
              <a:t>occurences</a:t>
            </a:r>
            <a:r>
              <a:rPr lang="en-GB" baseline="0" dirty="0" smtClean="0"/>
              <a:t>)</a:t>
            </a:r>
          </a:p>
          <a:p>
            <a:r>
              <a:rPr lang="en-GB" baseline="0" dirty="0" smtClean="0"/>
              <a:t>These are extremes. Practically, the underlying distribution is a Pareto distribution.</a:t>
            </a:r>
          </a:p>
        </p:txBody>
      </p:sp>
      <p:sp>
        <p:nvSpPr>
          <p:cNvPr id="4" name="Slide Number Placeholder 3"/>
          <p:cNvSpPr>
            <a:spLocks noGrp="1"/>
          </p:cNvSpPr>
          <p:nvPr>
            <p:ph type="sldNum" sz="quarter" idx="10"/>
          </p:nvPr>
        </p:nvSpPr>
        <p:spPr/>
        <p:txBody>
          <a:bodyPr/>
          <a:lstStyle/>
          <a:p>
            <a:fld id="{EDD96D8F-5DFF-4B37-9BEC-9869726D0E56}" type="slidenum">
              <a:rPr lang="en-US" smtClean="0"/>
              <a:t>50</a:t>
            </a:fld>
            <a:endParaRPr lang="en-US"/>
          </a:p>
        </p:txBody>
      </p:sp>
    </p:spTree>
    <p:extLst>
      <p:ext uri="{BB962C8B-B14F-4D97-AF65-F5344CB8AC3E}">
        <p14:creationId xmlns:p14="http://schemas.microsoft.com/office/powerpoint/2010/main" val="30051831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Machines/tools draw from co-citations or key-word queries (such as academic search engines and recommender systems)</a:t>
            </a:r>
            <a:r>
              <a:rPr lang="en-US" baseline="0" dirty="0" smtClean="0"/>
              <a:t>.</a:t>
            </a:r>
          </a:p>
          <a:p>
            <a:r>
              <a:rPr lang="en-GB" baseline="0" dirty="0" smtClean="0"/>
              <a:t>The gravity of highly-cited papers. There is a kind of reinforcement and leads to limiting the researcher’s view of the world.</a:t>
            </a:r>
          </a:p>
          <a:p>
            <a:r>
              <a:rPr lang="en-GB" baseline="0" dirty="0" smtClean="0"/>
              <a:t>Many tools are categorized in this class: Google Scholar, MAS, </a:t>
            </a:r>
            <a:r>
              <a:rPr lang="en-GB" baseline="0" dirty="0" err="1" smtClean="0"/>
              <a:t>WoS</a:t>
            </a:r>
            <a:r>
              <a:rPr lang="en-GB" baseline="0" dirty="0" smtClean="0"/>
              <a:t>, Semantic Scholar </a:t>
            </a:r>
            <a:r>
              <a:rPr lang="en-GB" baseline="0" dirty="0" err="1" smtClean="0"/>
              <a:t>etc</a:t>
            </a:r>
            <a:endParaRPr lang="en-GB" baseline="0" dirty="0" smtClean="0"/>
          </a:p>
          <a:p>
            <a:endParaRPr lang="en-GB" baseline="0" dirty="0" smtClean="0"/>
          </a:p>
          <a:p>
            <a:r>
              <a:rPr lang="en-GB" baseline="0" dirty="0" smtClean="0"/>
              <a:t>On the other side of the spectrum: individual CVs, institutional repositories, Journal </a:t>
            </a:r>
            <a:r>
              <a:rPr lang="en-GB" baseline="0" dirty="0" err="1" smtClean="0"/>
              <a:t>ToCs</a:t>
            </a:r>
            <a:r>
              <a:rPr lang="en-GB" baseline="0" dirty="0" smtClean="0"/>
              <a:t>, random paper bots on Twitter.</a:t>
            </a:r>
          </a:p>
          <a:p>
            <a:endParaRPr lang="en-GB" baseline="0" dirty="0" smtClean="0"/>
          </a:p>
          <a:p>
            <a:r>
              <a:rPr lang="en-GB" baseline="0" dirty="0" smtClean="0"/>
              <a:t>So, basically, modern search tools lead to another kind of bias, which is against variety and innovation.</a:t>
            </a:r>
          </a:p>
        </p:txBody>
      </p:sp>
      <p:sp>
        <p:nvSpPr>
          <p:cNvPr id="4" name="Slide Number Placeholder 3"/>
          <p:cNvSpPr>
            <a:spLocks noGrp="1"/>
          </p:cNvSpPr>
          <p:nvPr>
            <p:ph type="sldNum" sz="quarter" idx="10"/>
          </p:nvPr>
        </p:nvSpPr>
        <p:spPr/>
        <p:txBody>
          <a:bodyPr/>
          <a:lstStyle/>
          <a:p>
            <a:fld id="{EDD96D8F-5DFF-4B37-9BEC-9869726D0E56}" type="slidenum">
              <a:rPr lang="en-US" smtClean="0"/>
              <a:t>51</a:t>
            </a:fld>
            <a:endParaRPr lang="en-US"/>
          </a:p>
        </p:txBody>
      </p:sp>
    </p:spTree>
    <p:extLst>
      <p:ext uri="{BB962C8B-B14F-4D97-AF65-F5344CB8AC3E}">
        <p14:creationId xmlns:p14="http://schemas.microsoft.com/office/powerpoint/2010/main" val="40850151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A system that recommends a paper stating “recommended because you read paper X” is a white-box recommender. A system that refers to top picks is a black box.</a:t>
            </a:r>
          </a:p>
          <a:p>
            <a:endParaRPr lang="en-GB" baseline="0" dirty="0" smtClean="0"/>
          </a:p>
          <a:p>
            <a:r>
              <a:rPr lang="en-GB" baseline="0" dirty="0" smtClean="0"/>
              <a:t>Digital libraries must consider ways to correct popularity biases (the long tail effect).</a:t>
            </a:r>
          </a:p>
          <a:p>
            <a:endParaRPr lang="en-GB" baseline="0" dirty="0" smtClean="0"/>
          </a:p>
          <a:p>
            <a:r>
              <a:rPr lang="en-GB" baseline="0" dirty="0" smtClean="0"/>
              <a:t>Typically, engines fail to bring relevant articles. One reason is the inability to handle synonyms. For example, “liver cell” and “hepatocyte”</a:t>
            </a:r>
          </a:p>
          <a:p>
            <a:endParaRPr lang="en-GB" baseline="0" dirty="0" smtClean="0"/>
          </a:p>
          <a:p>
            <a:r>
              <a:rPr lang="en-GB" baseline="0" dirty="0" smtClean="0"/>
              <a:t>Test-of-time award in KDD-2021</a:t>
            </a:r>
          </a:p>
          <a:p>
            <a:r>
              <a:rPr lang="en-GB" baseline="0" dirty="0" smtClean="0"/>
              <a:t>Best paper award in SIGIR-2020</a:t>
            </a:r>
          </a:p>
        </p:txBody>
      </p:sp>
      <p:sp>
        <p:nvSpPr>
          <p:cNvPr id="4" name="Slide Number Placeholder 3"/>
          <p:cNvSpPr>
            <a:spLocks noGrp="1"/>
          </p:cNvSpPr>
          <p:nvPr>
            <p:ph type="sldNum" sz="quarter" idx="10"/>
          </p:nvPr>
        </p:nvSpPr>
        <p:spPr/>
        <p:txBody>
          <a:bodyPr/>
          <a:lstStyle/>
          <a:p>
            <a:fld id="{EDD96D8F-5DFF-4B37-9BEC-9869726D0E56}" type="slidenum">
              <a:rPr lang="en-US" smtClean="0"/>
              <a:t>52</a:t>
            </a:fld>
            <a:endParaRPr lang="en-US"/>
          </a:p>
        </p:txBody>
      </p:sp>
    </p:spTree>
    <p:extLst>
      <p:ext uri="{BB962C8B-B14F-4D97-AF65-F5344CB8AC3E}">
        <p14:creationId xmlns:p14="http://schemas.microsoft.com/office/powerpoint/2010/main" val="371415420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Here are two outcomes of our activities on these two areas. The first was published in 2014, the second on in 2021. Both by Springer</a:t>
            </a:r>
          </a:p>
        </p:txBody>
      </p:sp>
      <p:sp>
        <p:nvSpPr>
          <p:cNvPr id="4" name="Slide Number Placeholder 3"/>
          <p:cNvSpPr>
            <a:spLocks noGrp="1"/>
          </p:cNvSpPr>
          <p:nvPr>
            <p:ph type="sldNum" sz="quarter" idx="10"/>
          </p:nvPr>
        </p:nvSpPr>
        <p:spPr/>
        <p:txBody>
          <a:bodyPr/>
          <a:lstStyle/>
          <a:p>
            <a:fld id="{EDD96D8F-5DFF-4B37-9BEC-9869726D0E56}" type="slidenum">
              <a:rPr lang="en-US" smtClean="0"/>
              <a:t>54</a:t>
            </a:fld>
            <a:endParaRPr lang="en-US"/>
          </a:p>
        </p:txBody>
      </p:sp>
    </p:spTree>
    <p:extLst>
      <p:ext uri="{BB962C8B-B14F-4D97-AF65-F5344CB8AC3E}">
        <p14:creationId xmlns:p14="http://schemas.microsoft.com/office/powerpoint/2010/main" val="1546010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Recommenders set a win-win situation for both ends of the line: the customer and the provider.</a:t>
            </a:r>
          </a:p>
          <a:p>
            <a:r>
              <a:rPr lang="en-US" dirty="0" smtClean="0"/>
              <a:t>What</a:t>
            </a:r>
            <a:r>
              <a:rPr lang="en-US" baseline="0" dirty="0" smtClean="0"/>
              <a:t> is the benefit for the customer ?</a:t>
            </a:r>
          </a:p>
          <a:p>
            <a:pPr marL="171450" indent="-171450">
              <a:buFontTx/>
              <a:buChar char="-"/>
            </a:pPr>
            <a:r>
              <a:rPr lang="en-US" baseline="0" dirty="0" smtClean="0"/>
              <a:t>Focuses on interesting objects</a:t>
            </a:r>
          </a:p>
          <a:p>
            <a:pPr marL="171450" indent="-171450">
              <a:buFontTx/>
              <a:buChar char="-"/>
            </a:pPr>
            <a:r>
              <a:rPr lang="en-US" baseline="0" dirty="0" smtClean="0"/>
              <a:t>Narrows down the plethora of choices</a:t>
            </a:r>
          </a:p>
          <a:p>
            <a:pPr marL="171450" indent="-171450">
              <a:buFontTx/>
              <a:buChar char="-"/>
            </a:pPr>
            <a:r>
              <a:rPr lang="en-US" baseline="0" dirty="0" smtClean="0"/>
              <a:t>Further allows for browsing and explore alternatives</a:t>
            </a:r>
          </a:p>
          <a:p>
            <a:pPr marL="0" indent="0">
              <a:buFontTx/>
              <a:buNone/>
            </a:pPr>
            <a:r>
              <a:rPr lang="en-US" baseline="0" dirty="0" smtClean="0"/>
              <a:t>On the other hand, what is the benefit for the provider ?</a:t>
            </a:r>
          </a:p>
          <a:p>
            <a:pPr marL="171450" indent="-171450">
              <a:buFontTx/>
              <a:buChar char="-"/>
            </a:pPr>
            <a:r>
              <a:rPr lang="en-US" dirty="0" smtClean="0"/>
              <a:t>He provides personalized services, which is</a:t>
            </a:r>
            <a:r>
              <a:rPr lang="en-US" baseline="0" dirty="0" smtClean="0"/>
              <a:t> a highly desired characteristic</a:t>
            </a:r>
          </a:p>
          <a:p>
            <a:pPr marL="171450" indent="-171450">
              <a:buFontTx/>
              <a:buChar char="-"/>
            </a:pPr>
            <a:r>
              <a:rPr lang="en-US" baseline="0" dirty="0" smtClean="0"/>
              <a:t>He enjoys increased loyalty from customers due to their satisfaction</a:t>
            </a:r>
          </a:p>
          <a:p>
            <a:pPr marL="171450" indent="-171450">
              <a:buFontTx/>
              <a:buChar char="-"/>
            </a:pPr>
            <a:r>
              <a:rPr lang="en-US" baseline="0" dirty="0" smtClean="0"/>
              <a:t>He can further increase sales by triggering and intriguing the customer.</a:t>
            </a:r>
          </a:p>
          <a:p>
            <a:pPr marL="171450" indent="-171450">
              <a:buFontTx/>
              <a:buChar char="-"/>
            </a:pPr>
            <a:endParaRPr lang="en-US" baseline="0" dirty="0" smtClean="0"/>
          </a:p>
          <a:p>
            <a:pPr marL="0" indent="0">
              <a:buFontTx/>
              <a:buNone/>
            </a:pPr>
            <a:r>
              <a:rPr lang="en-US" baseline="0" dirty="0" smtClean="0"/>
              <a:t>The problem here has one name: Evaluation.</a:t>
            </a:r>
          </a:p>
          <a:p>
            <a:pPr marL="0" indent="0">
              <a:buFontTx/>
              <a:buNone/>
            </a:pPr>
            <a:r>
              <a:rPr lang="en-US" baseline="0" dirty="0" smtClean="0"/>
              <a:t>What is the probability that a customer will follow a recommendation, and he will be happy about their choice</a:t>
            </a:r>
            <a:endParaRPr lang="en-US" dirty="0"/>
          </a:p>
        </p:txBody>
      </p:sp>
      <p:sp>
        <p:nvSpPr>
          <p:cNvPr id="4" name="Slide Number Placeholder 3"/>
          <p:cNvSpPr>
            <a:spLocks noGrp="1"/>
          </p:cNvSpPr>
          <p:nvPr>
            <p:ph type="sldNum" sz="quarter" idx="10"/>
          </p:nvPr>
        </p:nvSpPr>
        <p:spPr/>
        <p:txBody>
          <a:bodyPr/>
          <a:lstStyle/>
          <a:p>
            <a:fld id="{EDD96D8F-5DFF-4B37-9BEC-9869726D0E56}" type="slidenum">
              <a:rPr lang="en-US" smtClean="0"/>
              <a:t>6</a:t>
            </a:fld>
            <a:endParaRPr lang="en-US"/>
          </a:p>
        </p:txBody>
      </p:sp>
    </p:spTree>
    <p:extLst>
      <p:ext uri="{BB962C8B-B14F-4D97-AF65-F5344CB8AC3E}">
        <p14:creationId xmlns:p14="http://schemas.microsoft.com/office/powerpoint/2010/main" val="3658041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number of applications of recommendation systems in practice and the number of mega-enterprises which have embraced this technology is tremendous.</a:t>
            </a:r>
          </a:p>
          <a:p>
            <a:endParaRPr lang="en-GB" baseline="0" dirty="0" smtClean="0"/>
          </a:p>
          <a:p>
            <a:r>
              <a:rPr lang="en-GB" baseline="0" dirty="0" smtClean="0"/>
              <a:t>We see here a few but typical examples of enterprises which are relying their businesses in recommendation </a:t>
            </a:r>
            <a:endParaRPr lang="en-US" dirty="0"/>
          </a:p>
        </p:txBody>
      </p:sp>
      <p:sp>
        <p:nvSpPr>
          <p:cNvPr id="4" name="Slide Number Placeholder 3"/>
          <p:cNvSpPr>
            <a:spLocks noGrp="1"/>
          </p:cNvSpPr>
          <p:nvPr>
            <p:ph type="sldNum" sz="quarter" idx="10"/>
          </p:nvPr>
        </p:nvSpPr>
        <p:spPr/>
        <p:txBody>
          <a:bodyPr/>
          <a:lstStyle/>
          <a:p>
            <a:fld id="{EDD96D8F-5DFF-4B37-9BEC-9869726D0E56}" type="slidenum">
              <a:rPr lang="en-US" smtClean="0"/>
              <a:t>7</a:t>
            </a:fld>
            <a:endParaRPr lang="en-US"/>
          </a:p>
        </p:txBody>
      </p:sp>
    </p:spTree>
    <p:extLst>
      <p:ext uri="{BB962C8B-B14F-4D97-AF65-F5344CB8AC3E}">
        <p14:creationId xmlns:p14="http://schemas.microsoft.com/office/powerpoint/2010/main" val="3658041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a:spcBef>
                <a:spcPts val="2400"/>
              </a:spcBef>
            </a:pPr>
            <a:r>
              <a:rPr lang="en-US" dirty="0" smtClean="0"/>
              <a:t>There are several challenges for a recommendation system</a:t>
            </a:r>
            <a:r>
              <a:rPr lang="en-US" baseline="0" dirty="0" smtClean="0"/>
              <a:t> to be effective and efficient.</a:t>
            </a:r>
          </a:p>
          <a:p>
            <a:pPr>
              <a:spcBef>
                <a:spcPts val="2400"/>
              </a:spcBef>
            </a:pPr>
            <a:endParaRPr lang="en-US" baseline="0" dirty="0" smtClean="0"/>
          </a:p>
          <a:p>
            <a:pPr>
              <a:spcBef>
                <a:spcPts val="2400"/>
              </a:spcBef>
            </a:pPr>
            <a:r>
              <a:rPr lang="en-US" baseline="0" dirty="0" smtClean="0"/>
              <a:t>Basically, they rely on collaborative filtering. In simple words, the system recommends to a user an object, according to the previous preferences of the user plus the preferences of users with similar taste.</a:t>
            </a:r>
          </a:p>
          <a:p>
            <a:pPr>
              <a:spcBef>
                <a:spcPts val="2400"/>
              </a:spcBef>
            </a:pPr>
            <a:endParaRPr lang="en-US" baseline="0" dirty="0" smtClean="0"/>
          </a:p>
          <a:p>
            <a:pPr>
              <a:spcBef>
                <a:spcPts val="2400"/>
              </a:spcBef>
            </a:pPr>
            <a:r>
              <a:rPr lang="en-US" baseline="0" dirty="0" smtClean="0"/>
              <a:t>For example, Bob likes movie M1 and M2. Alice likes movie M1 and seeks for a new movie. Since Bob and Alice share some preferences, we recommend Alice to see movie M2.</a:t>
            </a:r>
          </a:p>
          <a:p>
            <a:pPr>
              <a:spcBef>
                <a:spcPts val="2400"/>
              </a:spcBef>
            </a:pPr>
            <a:endParaRPr lang="en-US" baseline="0" dirty="0" smtClean="0"/>
          </a:p>
          <a:p>
            <a:pPr>
              <a:spcBef>
                <a:spcPts val="2400"/>
              </a:spcBef>
            </a:pPr>
            <a:r>
              <a:rPr lang="en-US" baseline="0" dirty="0" smtClean="0"/>
              <a:t>Here, we have two difficult problems:</a:t>
            </a:r>
          </a:p>
          <a:p>
            <a:pPr marL="171450" indent="-171450">
              <a:spcBef>
                <a:spcPts val="2400"/>
              </a:spcBef>
              <a:buFontTx/>
              <a:buChar char="-"/>
            </a:pPr>
            <a:r>
              <a:rPr lang="en-US" baseline="0" dirty="0" smtClean="0"/>
              <a:t>Data sparsity. Imagine that databases can have thousands of movies but the average user has seen and rated very few of them </a:t>
            </a:r>
          </a:p>
          <a:p>
            <a:pPr marL="171450" indent="-171450">
              <a:spcBef>
                <a:spcPts val="2400"/>
              </a:spcBef>
              <a:buFontTx/>
              <a:buChar char="-"/>
            </a:pPr>
            <a:r>
              <a:rPr lang="en-US" baseline="0" dirty="0" smtClean="0"/>
              <a:t>Cold start. What happens with a new user who has not expressed many preferences at all, or very few. </a:t>
            </a:r>
            <a:endParaRPr lang="en-US" dirty="0" smtClean="0"/>
          </a:p>
        </p:txBody>
      </p:sp>
      <p:sp>
        <p:nvSpPr>
          <p:cNvPr id="4" name="Slide Number Placeholder 3"/>
          <p:cNvSpPr>
            <a:spLocks noGrp="1"/>
          </p:cNvSpPr>
          <p:nvPr>
            <p:ph type="sldNum" sz="quarter" idx="10"/>
          </p:nvPr>
        </p:nvSpPr>
        <p:spPr/>
        <p:txBody>
          <a:bodyPr/>
          <a:lstStyle/>
          <a:p>
            <a:fld id="{FF9989E3-4048-3C4C-BE63-5654A3066072}" type="slidenum">
              <a:rPr lang="en-US" smtClean="0"/>
              <a:t>8</a:t>
            </a:fld>
            <a:endParaRPr lang="en-US"/>
          </a:p>
        </p:txBody>
      </p:sp>
    </p:spTree>
    <p:extLst>
      <p:ext uri="{BB962C8B-B14F-4D97-AF65-F5344CB8AC3E}">
        <p14:creationId xmlns:p14="http://schemas.microsoft.com/office/powerpoint/2010/main" val="2935563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Bias is another important problem.</a:t>
            </a:r>
          </a:p>
          <a:p>
            <a:endParaRPr lang="en-US" dirty="0" smtClean="0"/>
          </a:p>
          <a:p>
            <a:r>
              <a:rPr lang="en-US" dirty="0" smtClean="0"/>
              <a:t>For example, the first user is very generous.</a:t>
            </a:r>
            <a:r>
              <a:rPr lang="en-US" baseline="0" dirty="0" smtClean="0"/>
              <a:t> We see that the average ranking is 4.</a:t>
            </a:r>
          </a:p>
          <a:p>
            <a:r>
              <a:rPr lang="en-US" baseline="0" dirty="0" smtClean="0"/>
              <a:t>On the other hand, we see the fourth user who is very stiff, his average ranking is only 1.5.</a:t>
            </a:r>
          </a:p>
          <a:p>
            <a:endParaRPr lang="en-US" baseline="0" dirty="0" smtClean="0"/>
          </a:p>
          <a:p>
            <a:r>
              <a:rPr lang="en-US" baseline="0" dirty="0" smtClean="0"/>
              <a:t>The same problem arises in the dimension of items. </a:t>
            </a:r>
          </a:p>
          <a:p>
            <a:r>
              <a:rPr lang="en-US" baseline="0" dirty="0" smtClean="0"/>
              <a:t>The first item has taken 4.5, the second only 2.75.</a:t>
            </a:r>
            <a:endParaRPr lang="en-US" dirty="0" smtClean="0"/>
          </a:p>
          <a:p>
            <a:endParaRPr lang="en-US" dirty="0" smtClean="0"/>
          </a:p>
          <a:p>
            <a:r>
              <a:rPr lang="en-US" dirty="0" smtClean="0"/>
              <a:t>We have to normalize data before using for</a:t>
            </a:r>
            <a:r>
              <a:rPr lang="en-US" baseline="0" dirty="0" smtClean="0"/>
              <a:t> actual decision making</a:t>
            </a:r>
            <a:endParaRPr lang="en-US" dirty="0"/>
          </a:p>
        </p:txBody>
      </p:sp>
      <p:sp>
        <p:nvSpPr>
          <p:cNvPr id="4" name="Slide Number Placeholder 3"/>
          <p:cNvSpPr>
            <a:spLocks noGrp="1"/>
          </p:cNvSpPr>
          <p:nvPr>
            <p:ph type="sldNum" sz="quarter" idx="10"/>
          </p:nvPr>
        </p:nvSpPr>
        <p:spPr/>
        <p:txBody>
          <a:bodyPr/>
          <a:lstStyle/>
          <a:p>
            <a:fld id="{81C9BF73-05BF-A34A-A698-8DBFF01B922A}" type="slidenum">
              <a:rPr lang="en-US" smtClean="0"/>
              <a:t>9</a:t>
            </a:fld>
            <a:endParaRPr lang="en-US"/>
          </a:p>
        </p:txBody>
      </p:sp>
    </p:spTree>
    <p:extLst>
      <p:ext uri="{BB962C8B-B14F-4D97-AF65-F5344CB8AC3E}">
        <p14:creationId xmlns:p14="http://schemas.microsoft.com/office/powerpoint/2010/main" val="164585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r>
              <a:rPr lang="en-US"/>
              <a:t>July 2019</a:t>
            </a:r>
          </a:p>
        </p:txBody>
      </p:sp>
      <p:sp>
        <p:nvSpPr>
          <p:cNvPr id="20" name="Footer Placeholder 19"/>
          <p:cNvSpPr>
            <a:spLocks noGrp="1"/>
          </p:cNvSpPr>
          <p:nvPr>
            <p:ph type="ftr" sz="quarter" idx="11"/>
          </p:nvPr>
        </p:nvSpPr>
        <p:spPr/>
        <p:txBody>
          <a:bodyPr/>
          <a:lstStyle/>
          <a:p>
            <a:r>
              <a:rPr lang="en-US"/>
              <a:t>INISTA conference</a:t>
            </a:r>
          </a:p>
        </p:txBody>
      </p:sp>
      <p:sp>
        <p:nvSpPr>
          <p:cNvPr id="10" name="Slide Number Placeholder 9"/>
          <p:cNvSpPr>
            <a:spLocks noGrp="1"/>
          </p:cNvSpPr>
          <p:nvPr>
            <p:ph type="sldNum" sz="quarter" idx="12"/>
          </p:nvPr>
        </p:nvSpPr>
        <p:spPr/>
        <p:txBody>
          <a:bodyPr/>
          <a:lstStyle/>
          <a:p>
            <a:fld id="{E0030DF1-160A-4516-8C48-264B4573769E}"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July 2019</a:t>
            </a:r>
          </a:p>
        </p:txBody>
      </p:sp>
      <p:sp>
        <p:nvSpPr>
          <p:cNvPr id="5" name="Footer Placeholder 4"/>
          <p:cNvSpPr>
            <a:spLocks noGrp="1"/>
          </p:cNvSpPr>
          <p:nvPr>
            <p:ph type="ftr" sz="quarter" idx="11"/>
          </p:nvPr>
        </p:nvSpPr>
        <p:spPr/>
        <p:txBody>
          <a:bodyPr/>
          <a:lstStyle/>
          <a:p>
            <a:r>
              <a:rPr lang="en-US"/>
              <a:t>INISTA conference</a:t>
            </a:r>
          </a:p>
        </p:txBody>
      </p:sp>
      <p:sp>
        <p:nvSpPr>
          <p:cNvPr id="6" name="Slide Number Placeholder 5"/>
          <p:cNvSpPr>
            <a:spLocks noGrp="1"/>
          </p:cNvSpPr>
          <p:nvPr>
            <p:ph type="sldNum" sz="quarter" idx="12"/>
          </p:nvPr>
        </p:nvSpPr>
        <p:spPr/>
        <p:txBody>
          <a:bodyPr/>
          <a:lstStyle/>
          <a:p>
            <a:fld id="{E0030DF1-160A-4516-8C48-264B4573769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July 2019</a:t>
            </a:r>
          </a:p>
        </p:txBody>
      </p:sp>
      <p:sp>
        <p:nvSpPr>
          <p:cNvPr id="5" name="Footer Placeholder 4"/>
          <p:cNvSpPr>
            <a:spLocks noGrp="1"/>
          </p:cNvSpPr>
          <p:nvPr>
            <p:ph type="ftr" sz="quarter" idx="11"/>
          </p:nvPr>
        </p:nvSpPr>
        <p:spPr/>
        <p:txBody>
          <a:bodyPr/>
          <a:lstStyle/>
          <a:p>
            <a:r>
              <a:rPr lang="en-US"/>
              <a:t>INISTA conference</a:t>
            </a:r>
          </a:p>
        </p:txBody>
      </p:sp>
      <p:sp>
        <p:nvSpPr>
          <p:cNvPr id="6" name="Slide Number Placeholder 5"/>
          <p:cNvSpPr>
            <a:spLocks noGrp="1"/>
          </p:cNvSpPr>
          <p:nvPr>
            <p:ph type="sldNum" sz="quarter" idx="12"/>
          </p:nvPr>
        </p:nvSpPr>
        <p:spPr/>
        <p:txBody>
          <a:bodyPr/>
          <a:lstStyle/>
          <a:p>
            <a:fld id="{E0030DF1-160A-4516-8C48-264B4573769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July 2019</a:t>
            </a:r>
          </a:p>
        </p:txBody>
      </p:sp>
      <p:sp>
        <p:nvSpPr>
          <p:cNvPr id="5" name="Footer Placeholder 4"/>
          <p:cNvSpPr>
            <a:spLocks noGrp="1"/>
          </p:cNvSpPr>
          <p:nvPr>
            <p:ph type="ftr" sz="quarter" idx="11"/>
          </p:nvPr>
        </p:nvSpPr>
        <p:spPr/>
        <p:txBody>
          <a:bodyPr/>
          <a:lstStyle/>
          <a:p>
            <a:r>
              <a:rPr lang="en-US"/>
              <a:t>INISTA conference</a:t>
            </a:r>
          </a:p>
        </p:txBody>
      </p:sp>
      <p:sp>
        <p:nvSpPr>
          <p:cNvPr id="6" name="Slide Number Placeholder 5"/>
          <p:cNvSpPr>
            <a:spLocks noGrp="1"/>
          </p:cNvSpPr>
          <p:nvPr>
            <p:ph type="sldNum" sz="quarter" idx="12"/>
          </p:nvPr>
        </p:nvSpPr>
        <p:spPr/>
        <p:txBody>
          <a:bodyPr/>
          <a:lstStyle/>
          <a:p>
            <a:fld id="{E0030DF1-160A-4516-8C48-264B4573769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r>
              <a:rPr lang="en-US"/>
              <a:t>July 2019</a:t>
            </a:r>
          </a:p>
        </p:txBody>
      </p:sp>
      <p:sp>
        <p:nvSpPr>
          <p:cNvPr id="5" name="Footer Placeholder 4"/>
          <p:cNvSpPr>
            <a:spLocks noGrp="1"/>
          </p:cNvSpPr>
          <p:nvPr>
            <p:ph type="ftr" sz="quarter" idx="11"/>
          </p:nvPr>
        </p:nvSpPr>
        <p:spPr/>
        <p:txBody>
          <a:bodyPr/>
          <a:lstStyle/>
          <a:p>
            <a:r>
              <a:rPr lang="en-US"/>
              <a:t>INISTA conference</a:t>
            </a:r>
          </a:p>
        </p:txBody>
      </p:sp>
      <p:sp>
        <p:nvSpPr>
          <p:cNvPr id="6" name="Slide Number Placeholder 5"/>
          <p:cNvSpPr>
            <a:spLocks noGrp="1"/>
          </p:cNvSpPr>
          <p:nvPr>
            <p:ph type="sldNum" sz="quarter" idx="12"/>
          </p:nvPr>
        </p:nvSpPr>
        <p:spPr/>
        <p:txBody>
          <a:bodyPr/>
          <a:lstStyle/>
          <a:p>
            <a:fld id="{E0030DF1-160A-4516-8C48-264B4573769E}"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r>
              <a:rPr lang="en-US"/>
              <a:t>July 2019</a:t>
            </a:r>
          </a:p>
        </p:txBody>
      </p:sp>
      <p:sp>
        <p:nvSpPr>
          <p:cNvPr id="6" name="Footer Placeholder 5"/>
          <p:cNvSpPr>
            <a:spLocks noGrp="1"/>
          </p:cNvSpPr>
          <p:nvPr>
            <p:ph type="ftr" sz="quarter" idx="11"/>
          </p:nvPr>
        </p:nvSpPr>
        <p:spPr/>
        <p:txBody>
          <a:bodyPr/>
          <a:lstStyle/>
          <a:p>
            <a:r>
              <a:rPr lang="en-US"/>
              <a:t>INISTA conference</a:t>
            </a:r>
          </a:p>
        </p:txBody>
      </p:sp>
      <p:sp>
        <p:nvSpPr>
          <p:cNvPr id="7" name="Slide Number Placeholder 6"/>
          <p:cNvSpPr>
            <a:spLocks noGrp="1"/>
          </p:cNvSpPr>
          <p:nvPr>
            <p:ph type="sldNum" sz="quarter" idx="12"/>
          </p:nvPr>
        </p:nvSpPr>
        <p:spPr/>
        <p:txBody>
          <a:bodyPr/>
          <a:lstStyle/>
          <a:p>
            <a:fld id="{E0030DF1-160A-4516-8C48-264B4573769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r>
              <a:rPr lang="en-US"/>
              <a:t>July 2019</a:t>
            </a:r>
          </a:p>
        </p:txBody>
      </p:sp>
      <p:sp>
        <p:nvSpPr>
          <p:cNvPr id="8" name="Footer Placeholder 7"/>
          <p:cNvSpPr>
            <a:spLocks noGrp="1"/>
          </p:cNvSpPr>
          <p:nvPr>
            <p:ph type="ftr" sz="quarter" idx="11"/>
          </p:nvPr>
        </p:nvSpPr>
        <p:spPr/>
        <p:txBody>
          <a:bodyPr/>
          <a:lstStyle/>
          <a:p>
            <a:r>
              <a:rPr lang="en-US"/>
              <a:t>INISTA conference</a:t>
            </a:r>
          </a:p>
        </p:txBody>
      </p:sp>
      <p:sp>
        <p:nvSpPr>
          <p:cNvPr id="9" name="Slide Number Placeholder 8"/>
          <p:cNvSpPr>
            <a:spLocks noGrp="1"/>
          </p:cNvSpPr>
          <p:nvPr>
            <p:ph type="sldNum" sz="quarter" idx="12"/>
          </p:nvPr>
        </p:nvSpPr>
        <p:spPr/>
        <p:txBody>
          <a:bodyPr/>
          <a:lstStyle/>
          <a:p>
            <a:fld id="{E0030DF1-160A-4516-8C48-264B4573769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r>
              <a:rPr lang="en-US"/>
              <a:t>July 2019</a:t>
            </a:r>
          </a:p>
        </p:txBody>
      </p:sp>
      <p:sp>
        <p:nvSpPr>
          <p:cNvPr id="4" name="Footer Placeholder 3"/>
          <p:cNvSpPr>
            <a:spLocks noGrp="1"/>
          </p:cNvSpPr>
          <p:nvPr>
            <p:ph type="ftr" sz="quarter" idx="11"/>
          </p:nvPr>
        </p:nvSpPr>
        <p:spPr/>
        <p:txBody>
          <a:bodyPr/>
          <a:lstStyle/>
          <a:p>
            <a:r>
              <a:rPr lang="en-US"/>
              <a:t>INISTA conference</a:t>
            </a:r>
          </a:p>
        </p:txBody>
      </p:sp>
      <p:sp>
        <p:nvSpPr>
          <p:cNvPr id="5" name="Slide Number Placeholder 4"/>
          <p:cNvSpPr>
            <a:spLocks noGrp="1"/>
          </p:cNvSpPr>
          <p:nvPr>
            <p:ph type="sldNum" sz="quarter" idx="12"/>
          </p:nvPr>
        </p:nvSpPr>
        <p:spPr/>
        <p:txBody>
          <a:bodyPr/>
          <a:lstStyle/>
          <a:p>
            <a:fld id="{E0030DF1-160A-4516-8C48-264B4573769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r>
              <a:rPr lang="en-US"/>
              <a:t>July 2019</a:t>
            </a:r>
          </a:p>
        </p:txBody>
      </p:sp>
      <p:sp>
        <p:nvSpPr>
          <p:cNvPr id="3" name="Footer Placeholder 2"/>
          <p:cNvSpPr>
            <a:spLocks noGrp="1"/>
          </p:cNvSpPr>
          <p:nvPr>
            <p:ph type="ftr" sz="quarter" idx="11"/>
          </p:nvPr>
        </p:nvSpPr>
        <p:spPr/>
        <p:txBody>
          <a:bodyPr/>
          <a:lstStyle/>
          <a:p>
            <a:r>
              <a:rPr lang="en-US"/>
              <a:t>INISTA conference</a:t>
            </a:r>
          </a:p>
        </p:txBody>
      </p:sp>
      <p:sp>
        <p:nvSpPr>
          <p:cNvPr id="4" name="Slide Number Placeholder 3"/>
          <p:cNvSpPr>
            <a:spLocks noGrp="1"/>
          </p:cNvSpPr>
          <p:nvPr>
            <p:ph type="sldNum" sz="quarter" idx="12"/>
          </p:nvPr>
        </p:nvSpPr>
        <p:spPr/>
        <p:txBody>
          <a:bodyPr/>
          <a:lstStyle/>
          <a:p>
            <a:fld id="{E0030DF1-160A-4516-8C48-264B4573769E}"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r>
              <a:rPr lang="en-US"/>
              <a:t>July 2019</a:t>
            </a:r>
          </a:p>
        </p:txBody>
      </p:sp>
      <p:sp>
        <p:nvSpPr>
          <p:cNvPr id="6" name="Footer Placeholder 5"/>
          <p:cNvSpPr>
            <a:spLocks noGrp="1"/>
          </p:cNvSpPr>
          <p:nvPr>
            <p:ph type="ftr" sz="quarter" idx="11"/>
          </p:nvPr>
        </p:nvSpPr>
        <p:spPr/>
        <p:txBody>
          <a:bodyPr/>
          <a:lstStyle/>
          <a:p>
            <a:r>
              <a:rPr lang="en-US"/>
              <a:t>INISTA conference</a:t>
            </a:r>
          </a:p>
        </p:txBody>
      </p:sp>
      <p:sp>
        <p:nvSpPr>
          <p:cNvPr id="7" name="Slide Number Placeholder 6"/>
          <p:cNvSpPr>
            <a:spLocks noGrp="1"/>
          </p:cNvSpPr>
          <p:nvPr>
            <p:ph type="sldNum" sz="quarter" idx="12"/>
          </p:nvPr>
        </p:nvSpPr>
        <p:spPr/>
        <p:txBody>
          <a:bodyPr/>
          <a:lstStyle/>
          <a:p>
            <a:fld id="{E0030DF1-160A-4516-8C48-264B4573769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r>
              <a:rPr lang="en-US"/>
              <a:t>July 2019</a:t>
            </a:r>
          </a:p>
        </p:txBody>
      </p:sp>
      <p:sp>
        <p:nvSpPr>
          <p:cNvPr id="6" name="Footer Placeholder 5"/>
          <p:cNvSpPr>
            <a:spLocks noGrp="1"/>
          </p:cNvSpPr>
          <p:nvPr>
            <p:ph type="ftr" sz="quarter" idx="11"/>
          </p:nvPr>
        </p:nvSpPr>
        <p:spPr/>
        <p:txBody>
          <a:bodyPr/>
          <a:lstStyle/>
          <a:p>
            <a:r>
              <a:rPr lang="en-US"/>
              <a:t>INISTA conference</a:t>
            </a:r>
          </a:p>
        </p:txBody>
      </p:sp>
      <p:sp>
        <p:nvSpPr>
          <p:cNvPr id="7" name="Slide Number Placeholder 6"/>
          <p:cNvSpPr>
            <a:spLocks noGrp="1"/>
          </p:cNvSpPr>
          <p:nvPr>
            <p:ph type="sldNum" sz="quarter" idx="12"/>
          </p:nvPr>
        </p:nvSpPr>
        <p:spPr/>
        <p:txBody>
          <a:bodyPr/>
          <a:lstStyle/>
          <a:p>
            <a:fld id="{E0030DF1-160A-4516-8C48-264B4573769E}"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r>
              <a:rPr lang="en-US"/>
              <a:t>July 2019</a:t>
            </a: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en-US"/>
              <a:t>INISTA conference</a:t>
            </a: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0030DF1-160A-4516-8C48-264B4573769E}"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tiff"/><Relationship Id="rId7"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51.jpg"/></Relationships>
</file>

<file path=ppt/slides/_rels/slide5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10" Type="http://schemas.openxmlformats.org/officeDocument/2006/relationships/image" Target="../media/image15.png"/><Relationship Id="rId4" Type="http://schemas.openxmlformats.org/officeDocument/2006/relationships/image" Target="../media/image7.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8.tif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6.png"/><Relationship Id="rId4" Type="http://schemas.openxmlformats.org/officeDocument/2006/relationships/image" Target="../media/image13.pn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608" y="692696"/>
            <a:ext cx="8064896" cy="1472184"/>
          </a:xfrm>
        </p:spPr>
        <p:txBody>
          <a:bodyPr>
            <a:noAutofit/>
          </a:bodyPr>
          <a:lstStyle/>
          <a:p>
            <a:pPr algn="ctr"/>
            <a:r>
              <a:rPr lang="en-US" b="1" dirty="0" smtClean="0"/>
              <a:t>Recommendation Systems in Scholarly Publishing</a:t>
            </a:r>
            <a:endParaRPr lang="en-US" b="1" dirty="0"/>
          </a:p>
        </p:txBody>
      </p:sp>
      <p:sp>
        <p:nvSpPr>
          <p:cNvPr id="3" name="Subtitle 2"/>
          <p:cNvSpPr>
            <a:spLocks noGrp="1"/>
          </p:cNvSpPr>
          <p:nvPr>
            <p:ph type="subTitle" idx="1"/>
          </p:nvPr>
        </p:nvSpPr>
        <p:spPr>
          <a:xfrm>
            <a:off x="971600" y="2636912"/>
            <a:ext cx="8172400" cy="1800200"/>
          </a:xfrm>
        </p:spPr>
        <p:txBody>
          <a:bodyPr>
            <a:noAutofit/>
          </a:bodyPr>
          <a:lstStyle/>
          <a:p>
            <a:pPr algn="ctr"/>
            <a:endParaRPr lang="en-US" sz="1400" dirty="0">
              <a:effectLst>
                <a:outerShdw blurRad="38100" dist="38100" dir="2700000" algn="tl">
                  <a:srgbClr val="000000">
                    <a:alpha val="43137"/>
                  </a:srgbClr>
                </a:outerShdw>
              </a:effectLst>
            </a:endParaRPr>
          </a:p>
          <a:p>
            <a:pPr algn="ctr"/>
            <a:r>
              <a:rPr lang="en-US" sz="4000" dirty="0" smtClean="0">
                <a:effectLst>
                  <a:outerShdw blurRad="38100" dist="38100" dir="2700000" algn="tl">
                    <a:srgbClr val="000000">
                      <a:alpha val="43137"/>
                    </a:srgbClr>
                  </a:outerShdw>
                </a:effectLst>
              </a:rPr>
              <a:t>Yannis Manolopoulos</a:t>
            </a:r>
            <a:endParaRPr lang="en-US" sz="4000" dirty="0">
              <a:effectLst>
                <a:outerShdw blurRad="38100" dist="38100" dir="2700000" algn="tl">
                  <a:srgbClr val="000000">
                    <a:alpha val="43137"/>
                  </a:srgbClr>
                </a:outerShdw>
              </a:effectLst>
            </a:endParaRPr>
          </a:p>
          <a:p>
            <a:pPr algn="ctr"/>
            <a:r>
              <a:rPr lang="en-US" sz="4000" dirty="0">
                <a:effectLst>
                  <a:outerShdw blurRad="38100" dist="38100" dir="2700000" algn="tl">
                    <a:srgbClr val="000000">
                      <a:alpha val="43137"/>
                    </a:srgbClr>
                  </a:outerShdw>
                </a:effectLst>
              </a:rPr>
              <a:t>Open University of Cyprus</a:t>
            </a:r>
          </a:p>
        </p:txBody>
      </p:sp>
      <p:sp>
        <p:nvSpPr>
          <p:cNvPr id="5" name="TextBox 4"/>
          <p:cNvSpPr txBox="1"/>
          <p:nvPr/>
        </p:nvSpPr>
        <p:spPr>
          <a:xfrm>
            <a:off x="971600" y="6120884"/>
            <a:ext cx="3408818" cy="523220"/>
          </a:xfrm>
          <a:prstGeom prst="rect">
            <a:avLst/>
          </a:prstGeom>
          <a:noFill/>
        </p:spPr>
        <p:txBody>
          <a:bodyPr wrap="none" rtlCol="0">
            <a:spAutoFit/>
          </a:bodyPr>
          <a:lstStyle/>
          <a:p>
            <a:r>
              <a:rPr lang="en-US" sz="2800" dirty="0" smtClean="0">
                <a:effectLst>
                  <a:outerShdw blurRad="38100" dist="38100" dir="2700000" algn="tl">
                    <a:srgbClr val="000000">
                      <a:alpha val="43137"/>
                    </a:srgbClr>
                  </a:outerShdw>
                </a:effectLst>
              </a:rPr>
              <a:t>15</a:t>
            </a:r>
            <a:r>
              <a:rPr lang="en-US" sz="2800" baseline="30000" dirty="0" smtClean="0">
                <a:effectLst>
                  <a:outerShdw blurRad="38100" dist="38100" dir="2700000" algn="tl">
                    <a:srgbClr val="000000">
                      <a:alpha val="43137"/>
                    </a:srgbClr>
                  </a:outerShdw>
                </a:effectLst>
              </a:rPr>
              <a:t>th</a:t>
            </a:r>
            <a:r>
              <a:rPr lang="en-US" sz="2800" dirty="0" smtClean="0">
                <a:effectLst>
                  <a:outerShdw blurRad="38100" dist="38100" dir="2700000" algn="tl">
                    <a:srgbClr val="000000">
                      <a:alpha val="43137"/>
                    </a:srgbClr>
                  </a:outerShdw>
                </a:effectLst>
              </a:rPr>
              <a:t> IC3K Conference</a:t>
            </a:r>
            <a:endParaRPr lang="en-US" sz="2800" dirty="0">
              <a:effectLst>
                <a:outerShdw blurRad="38100" dist="38100" dir="2700000" algn="tl">
                  <a:srgbClr val="000000">
                    <a:alpha val="43137"/>
                  </a:srgbClr>
                </a:outerShdw>
              </a:effectLst>
            </a:endParaRPr>
          </a:p>
        </p:txBody>
      </p:sp>
      <p:sp>
        <p:nvSpPr>
          <p:cNvPr id="6" name="TextBox 5"/>
          <p:cNvSpPr txBox="1"/>
          <p:nvPr/>
        </p:nvSpPr>
        <p:spPr>
          <a:xfrm>
            <a:off x="5580112" y="6120884"/>
            <a:ext cx="3600400" cy="523220"/>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rPr>
              <a:t>November 2023, Rome</a:t>
            </a:r>
            <a:endParaRPr lang="en-US" sz="28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a:spLocks noGrp="1"/>
          </p:cNvSpPr>
          <p:nvPr>
            <p:ph idx="1"/>
          </p:nvPr>
        </p:nvSpPr>
        <p:spPr>
          <a:xfrm>
            <a:off x="1043608" y="4077458"/>
            <a:ext cx="8100392" cy="710888"/>
          </a:xfrm>
        </p:spPr>
        <p:txBody>
          <a:bodyPr>
            <a:normAutofit/>
          </a:bodyPr>
          <a:lstStyle/>
          <a:p>
            <a:pPr marL="0" indent="0" algn="ctr">
              <a:buNone/>
            </a:pPr>
            <a:r>
              <a:rPr lang="en-US" b="1" dirty="0">
                <a:solidFill>
                  <a:srgbClr val="FF0000"/>
                </a:solidFill>
              </a:rPr>
              <a:t>Capture </a:t>
            </a:r>
            <a:r>
              <a:rPr lang="en-US" b="1" dirty="0" smtClean="0">
                <a:solidFill>
                  <a:srgbClr val="FF0000"/>
                </a:solidFill>
              </a:rPr>
              <a:t>users</a:t>
            </a:r>
            <a:r>
              <a:rPr lang="en-US" b="1" dirty="0">
                <a:solidFill>
                  <a:srgbClr val="FF0000"/>
                </a:solidFill>
              </a:rPr>
              <a:t>’ </a:t>
            </a:r>
            <a:r>
              <a:rPr lang="en-US" b="1" dirty="0" smtClean="0">
                <a:solidFill>
                  <a:srgbClr val="FF0000"/>
                </a:solidFill>
              </a:rPr>
              <a:t>time evolving </a:t>
            </a:r>
            <a:r>
              <a:rPr lang="en-US" b="1" dirty="0">
                <a:solidFill>
                  <a:srgbClr val="FF0000"/>
                </a:solidFill>
              </a:rPr>
              <a:t>preferences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2400" dirty="0"/>
          </a:p>
        </p:txBody>
      </p:sp>
      <p:grpSp>
        <p:nvGrpSpPr>
          <p:cNvPr id="4" name="Group 3"/>
          <p:cNvGrpSpPr/>
          <p:nvPr/>
        </p:nvGrpSpPr>
        <p:grpSpPr>
          <a:xfrm>
            <a:off x="1180104" y="1942636"/>
            <a:ext cx="3299095" cy="1521804"/>
            <a:chOff x="1941632" y="2496231"/>
            <a:chExt cx="4058682" cy="1556304"/>
          </a:xfrm>
        </p:grpSpPr>
        <p:grpSp>
          <p:nvGrpSpPr>
            <p:cNvPr id="5" name="Group 4"/>
            <p:cNvGrpSpPr/>
            <p:nvPr/>
          </p:nvGrpSpPr>
          <p:grpSpPr>
            <a:xfrm>
              <a:off x="3666625" y="3269384"/>
              <a:ext cx="805003" cy="783151"/>
              <a:chOff x="1212835" y="4793872"/>
              <a:chExt cx="910044" cy="904063"/>
            </a:xfrm>
          </p:grpSpPr>
          <p:pic>
            <p:nvPicPr>
              <p:cNvPr id="27" name="Picture 26"/>
              <p:cNvPicPr>
                <a:picLocks noChangeAspect="1"/>
              </p:cNvPicPr>
              <p:nvPr/>
            </p:nvPicPr>
            <p:blipFill>
              <a:blip r:embed="rId3"/>
              <a:stretch>
                <a:fillRect/>
              </a:stretch>
            </p:blipFill>
            <p:spPr>
              <a:xfrm>
                <a:off x="1264093" y="4793872"/>
                <a:ext cx="686484" cy="599529"/>
              </a:xfrm>
              <a:prstGeom prst="rect">
                <a:avLst/>
              </a:prstGeom>
            </p:spPr>
          </p:pic>
          <p:sp>
            <p:nvSpPr>
              <p:cNvPr id="28" name="TextBox 27"/>
              <p:cNvSpPr txBox="1"/>
              <p:nvPr/>
            </p:nvSpPr>
            <p:spPr>
              <a:xfrm>
                <a:off x="1212835" y="5343670"/>
                <a:ext cx="910044" cy="354265"/>
              </a:xfrm>
              <a:prstGeom prst="rect">
                <a:avLst/>
              </a:prstGeom>
              <a:noFill/>
            </p:spPr>
            <p:txBody>
              <a:bodyPr wrap="none" rtlCol="0">
                <a:spAutoFit/>
              </a:bodyPr>
              <a:lstStyle/>
              <a:p>
                <a:r>
                  <a:rPr lang="en-US" sz="1350" dirty="0"/>
                  <a:t>Action</a:t>
                </a:r>
              </a:p>
            </p:txBody>
          </p:sp>
        </p:grpSp>
        <p:grpSp>
          <p:nvGrpSpPr>
            <p:cNvPr id="6" name="Group 5"/>
            <p:cNvGrpSpPr/>
            <p:nvPr/>
          </p:nvGrpSpPr>
          <p:grpSpPr>
            <a:xfrm>
              <a:off x="4954715" y="3265422"/>
              <a:ext cx="1045599" cy="751696"/>
              <a:chOff x="5751480" y="6028611"/>
              <a:chExt cx="1182035" cy="867751"/>
            </a:xfrm>
          </p:grpSpPr>
          <p:pic>
            <p:nvPicPr>
              <p:cNvPr id="25" name="Picture 24"/>
              <p:cNvPicPr>
                <a:picLocks noChangeAspect="1"/>
              </p:cNvPicPr>
              <p:nvPr/>
            </p:nvPicPr>
            <p:blipFill>
              <a:blip r:embed="rId3"/>
              <a:stretch>
                <a:fillRect/>
              </a:stretch>
            </p:blipFill>
            <p:spPr>
              <a:xfrm>
                <a:off x="5840463" y="6028611"/>
                <a:ext cx="686484" cy="599529"/>
              </a:xfrm>
              <a:prstGeom prst="rect">
                <a:avLst/>
              </a:prstGeom>
            </p:spPr>
          </p:pic>
          <p:sp>
            <p:nvSpPr>
              <p:cNvPr id="26" name="TextBox 25"/>
              <p:cNvSpPr txBox="1"/>
              <p:nvPr/>
            </p:nvSpPr>
            <p:spPr>
              <a:xfrm>
                <a:off x="5751480" y="6542097"/>
                <a:ext cx="1182035" cy="354265"/>
              </a:xfrm>
              <a:prstGeom prst="rect">
                <a:avLst/>
              </a:prstGeom>
              <a:noFill/>
            </p:spPr>
            <p:txBody>
              <a:bodyPr wrap="none" rtlCol="0">
                <a:spAutoFit/>
              </a:bodyPr>
              <a:lstStyle/>
              <a:p>
                <a:r>
                  <a:rPr lang="en-US" sz="1350" dirty="0"/>
                  <a:t>Romantic</a:t>
                </a:r>
              </a:p>
            </p:txBody>
          </p:sp>
        </p:grpSp>
        <p:grpSp>
          <p:nvGrpSpPr>
            <p:cNvPr id="7" name="Group 6"/>
            <p:cNvGrpSpPr/>
            <p:nvPr/>
          </p:nvGrpSpPr>
          <p:grpSpPr>
            <a:xfrm>
              <a:off x="1941632" y="2496231"/>
              <a:ext cx="3876139" cy="969176"/>
              <a:chOff x="371475" y="1856635"/>
              <a:chExt cx="6115050" cy="1542532"/>
            </a:xfrm>
          </p:grpSpPr>
          <p:cxnSp>
            <p:nvCxnSpPr>
              <p:cNvPr id="11" name="line 28"/>
              <p:cNvCxnSpPr/>
              <p:nvPr/>
            </p:nvCxnSpPr>
            <p:spPr>
              <a:xfrm>
                <a:off x="371475" y="2628900"/>
                <a:ext cx="6115050" cy="0"/>
              </a:xfrm>
              <a:prstGeom prst="line">
                <a:avLst/>
              </a:prstGeom>
              <a:ln w="28575">
                <a:solidFill>
                  <a:schemeClr val="tx1">
                    <a:lumMod val="50000"/>
                    <a:lumOff val="50000"/>
                  </a:schemeClr>
                </a:solidFill>
                <a:prstDash val="sysDot"/>
                <a:headEnd type="oval" w="med" len="med"/>
                <a:tailEnd type="triangle" w="lg" len="lg"/>
              </a:ln>
            </p:spPr>
            <p:style>
              <a:lnRef idx="1">
                <a:schemeClr val="accent1"/>
              </a:lnRef>
              <a:fillRef idx="0">
                <a:schemeClr val="accent1"/>
              </a:fillRef>
              <a:effectRef idx="0">
                <a:schemeClr val="accent1"/>
              </a:effectRef>
              <a:fontRef idx="minor">
                <a:schemeClr val="tx1"/>
              </a:fontRef>
            </p:style>
          </p:cxnSp>
          <p:sp>
            <p:nvSpPr>
              <p:cNvPr id="12" name="shape 0"/>
              <p:cNvSpPr/>
              <p:nvPr/>
            </p:nvSpPr>
            <p:spPr>
              <a:xfrm>
                <a:off x="514350" y="2587344"/>
                <a:ext cx="171450" cy="80010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oAutofit/>
              </a:bodyPr>
              <a:lstStyle/>
              <a:p>
                <a:pPr algn="ctr"/>
                <a:r>
                  <a:rPr lang="en-US" sz="788" dirty="0"/>
                  <a:t>1995</a:t>
                </a:r>
              </a:p>
            </p:txBody>
          </p:sp>
          <p:sp>
            <p:nvSpPr>
              <p:cNvPr id="14" name="Oval 13"/>
              <p:cNvSpPr/>
              <p:nvPr/>
            </p:nvSpPr>
            <p:spPr>
              <a:xfrm>
                <a:off x="522007" y="2554663"/>
                <a:ext cx="156138" cy="156137"/>
              </a:xfrm>
              <a:prstGeom prst="ellipse">
                <a:avLst/>
              </a:prstGeom>
              <a:solidFill>
                <a:schemeClr val="bg1"/>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sz="1013"/>
              </a:p>
            </p:txBody>
          </p:sp>
          <p:sp>
            <p:nvSpPr>
              <p:cNvPr id="15" name="shape 38"/>
              <p:cNvSpPr/>
              <p:nvPr/>
            </p:nvSpPr>
            <p:spPr>
              <a:xfrm flipV="1">
                <a:off x="1552931" y="1856635"/>
                <a:ext cx="171450" cy="8001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oAutofit/>
              </a:bodyPr>
              <a:lstStyle/>
              <a:p>
                <a:pPr algn="ctr"/>
                <a:r>
                  <a:rPr lang="en-US" sz="788" dirty="0"/>
                  <a:t>2000</a:t>
                </a:r>
              </a:p>
            </p:txBody>
          </p:sp>
          <p:sp>
            <p:nvSpPr>
              <p:cNvPr id="16" name="Oval 15"/>
              <p:cNvSpPr/>
              <p:nvPr/>
            </p:nvSpPr>
            <p:spPr>
              <a:xfrm flipV="1">
                <a:off x="1560589" y="2533279"/>
                <a:ext cx="156137" cy="156137"/>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sz="1013"/>
              </a:p>
            </p:txBody>
          </p:sp>
          <p:sp>
            <p:nvSpPr>
              <p:cNvPr id="17" name="shape 41"/>
              <p:cNvSpPr/>
              <p:nvPr/>
            </p:nvSpPr>
            <p:spPr>
              <a:xfrm>
                <a:off x="2591513" y="2599067"/>
                <a:ext cx="171450" cy="8001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oAutofit/>
              </a:bodyPr>
              <a:lstStyle/>
              <a:p>
                <a:pPr algn="ctr"/>
                <a:r>
                  <a:rPr lang="en-US" sz="788" dirty="0"/>
                  <a:t>2005</a:t>
                </a:r>
              </a:p>
            </p:txBody>
          </p:sp>
          <p:sp>
            <p:nvSpPr>
              <p:cNvPr id="18" name="Oval 17"/>
              <p:cNvSpPr/>
              <p:nvPr/>
            </p:nvSpPr>
            <p:spPr>
              <a:xfrm>
                <a:off x="2599170" y="2554663"/>
                <a:ext cx="156137" cy="156137"/>
              </a:xfrm>
              <a:prstGeom prst="ellipse">
                <a:avLst/>
              </a:prstGeom>
              <a:solidFill>
                <a:schemeClr val="bg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sz="1013"/>
              </a:p>
            </p:txBody>
          </p:sp>
          <p:sp>
            <p:nvSpPr>
              <p:cNvPr id="19" name="shape 44"/>
              <p:cNvSpPr/>
              <p:nvPr/>
            </p:nvSpPr>
            <p:spPr>
              <a:xfrm flipV="1">
                <a:off x="3630094" y="1856635"/>
                <a:ext cx="171450" cy="8001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oAutofit/>
              </a:bodyPr>
              <a:lstStyle/>
              <a:p>
                <a:pPr algn="ctr"/>
                <a:r>
                  <a:rPr lang="en-US" sz="788" dirty="0"/>
                  <a:t>2010</a:t>
                </a:r>
              </a:p>
            </p:txBody>
          </p:sp>
          <p:sp>
            <p:nvSpPr>
              <p:cNvPr id="20" name="Oval 19"/>
              <p:cNvSpPr/>
              <p:nvPr/>
            </p:nvSpPr>
            <p:spPr>
              <a:xfrm flipV="1">
                <a:off x="3637751" y="2533279"/>
                <a:ext cx="156137" cy="156137"/>
              </a:xfrm>
              <a:prstGeom prst="ellipse">
                <a:avLst/>
              </a:prstGeom>
              <a:solidFill>
                <a:schemeClr val="bg1"/>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sz="1013"/>
              </a:p>
            </p:txBody>
          </p:sp>
          <p:sp>
            <p:nvSpPr>
              <p:cNvPr id="21" name="shape 47"/>
              <p:cNvSpPr/>
              <p:nvPr/>
            </p:nvSpPr>
            <p:spPr>
              <a:xfrm>
                <a:off x="4668675" y="2587344"/>
                <a:ext cx="171450" cy="80010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oAutofit/>
              </a:bodyPr>
              <a:lstStyle/>
              <a:p>
                <a:pPr algn="ctr"/>
                <a:r>
                  <a:rPr lang="en-US" sz="788" dirty="0"/>
                  <a:t>2015</a:t>
                </a:r>
              </a:p>
            </p:txBody>
          </p:sp>
          <p:sp>
            <p:nvSpPr>
              <p:cNvPr id="22" name="Oval 21"/>
              <p:cNvSpPr/>
              <p:nvPr/>
            </p:nvSpPr>
            <p:spPr>
              <a:xfrm>
                <a:off x="4676332" y="2554663"/>
                <a:ext cx="156137" cy="156137"/>
              </a:xfrm>
              <a:prstGeom prst="ellipse">
                <a:avLst/>
              </a:prstGeom>
              <a:solidFill>
                <a:schemeClr val="bg1"/>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sz="1013"/>
              </a:p>
            </p:txBody>
          </p:sp>
          <p:sp>
            <p:nvSpPr>
              <p:cNvPr id="23" name="shape 50"/>
              <p:cNvSpPr/>
              <p:nvPr/>
            </p:nvSpPr>
            <p:spPr>
              <a:xfrm flipV="1">
                <a:off x="5707255" y="1856635"/>
                <a:ext cx="171450" cy="80010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oAutofit/>
              </a:bodyPr>
              <a:lstStyle/>
              <a:p>
                <a:pPr algn="ctr"/>
                <a:r>
                  <a:rPr lang="en-US" sz="788" dirty="0"/>
                  <a:t>2020</a:t>
                </a:r>
              </a:p>
            </p:txBody>
          </p:sp>
          <p:sp>
            <p:nvSpPr>
              <p:cNvPr id="24" name="Oval 23"/>
              <p:cNvSpPr/>
              <p:nvPr/>
            </p:nvSpPr>
            <p:spPr>
              <a:xfrm flipV="1">
                <a:off x="5714912" y="2533279"/>
                <a:ext cx="156137" cy="156137"/>
              </a:xfrm>
              <a:prstGeom prst="ellipse">
                <a:avLst/>
              </a:prstGeom>
              <a:solidFill>
                <a:schemeClr val="bg1"/>
              </a:solid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sz="1013"/>
              </a:p>
            </p:txBody>
          </p:sp>
        </p:grpSp>
        <p:grpSp>
          <p:nvGrpSpPr>
            <p:cNvPr id="8" name="Group 7"/>
            <p:cNvGrpSpPr/>
            <p:nvPr/>
          </p:nvGrpSpPr>
          <p:grpSpPr>
            <a:xfrm>
              <a:off x="2331507" y="3269384"/>
              <a:ext cx="970973" cy="783151"/>
              <a:chOff x="1212835" y="4793872"/>
              <a:chExt cx="1097672" cy="904063"/>
            </a:xfrm>
          </p:grpSpPr>
          <p:pic>
            <p:nvPicPr>
              <p:cNvPr id="9" name="Picture 8"/>
              <p:cNvPicPr>
                <a:picLocks noChangeAspect="1"/>
              </p:cNvPicPr>
              <p:nvPr/>
            </p:nvPicPr>
            <p:blipFill>
              <a:blip r:embed="rId3"/>
              <a:stretch>
                <a:fillRect/>
              </a:stretch>
            </p:blipFill>
            <p:spPr>
              <a:xfrm>
                <a:off x="1264093" y="4793872"/>
                <a:ext cx="686484" cy="599529"/>
              </a:xfrm>
              <a:prstGeom prst="rect">
                <a:avLst/>
              </a:prstGeom>
            </p:spPr>
          </p:pic>
          <p:sp>
            <p:nvSpPr>
              <p:cNvPr id="10" name="TextBox 9"/>
              <p:cNvSpPr txBox="1"/>
              <p:nvPr/>
            </p:nvSpPr>
            <p:spPr>
              <a:xfrm>
                <a:off x="1212835" y="5343670"/>
                <a:ext cx="1097672" cy="354265"/>
              </a:xfrm>
              <a:prstGeom prst="rect">
                <a:avLst/>
              </a:prstGeom>
              <a:noFill/>
            </p:spPr>
            <p:txBody>
              <a:bodyPr wrap="none" rtlCol="0">
                <a:spAutoFit/>
              </a:bodyPr>
              <a:lstStyle/>
              <a:p>
                <a:r>
                  <a:rPr lang="en-US" sz="1350" dirty="0"/>
                  <a:t>Cartoon</a:t>
                </a:r>
              </a:p>
            </p:txBody>
          </p:sp>
        </p:grpSp>
      </p:grpSp>
      <p:sp>
        <p:nvSpPr>
          <p:cNvPr id="29" name="Content Placeholder 6"/>
          <p:cNvSpPr txBox="1">
            <a:spLocks/>
          </p:cNvSpPr>
          <p:nvPr/>
        </p:nvSpPr>
        <p:spPr>
          <a:xfrm>
            <a:off x="1632325" y="1440000"/>
            <a:ext cx="3347254" cy="447955"/>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b="1" i="1" dirty="0"/>
              <a:t>Long-term preferences</a:t>
            </a:r>
          </a:p>
        </p:txBody>
      </p:sp>
      <p:grpSp>
        <p:nvGrpSpPr>
          <p:cNvPr id="30" name="Group 29"/>
          <p:cNvGrpSpPr/>
          <p:nvPr/>
        </p:nvGrpSpPr>
        <p:grpSpPr>
          <a:xfrm>
            <a:off x="5105569" y="1440000"/>
            <a:ext cx="3786911" cy="2424941"/>
            <a:chOff x="5792888" y="1371717"/>
            <a:chExt cx="5049214" cy="3233254"/>
          </a:xfrm>
        </p:grpSpPr>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2931" y="3125909"/>
              <a:ext cx="925836" cy="1479062"/>
            </a:xfrm>
            <a:prstGeom prst="rect">
              <a:avLst/>
            </a:prstGeom>
          </p:spPr>
        </p:pic>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53253" y="2751228"/>
              <a:ext cx="659888" cy="424214"/>
            </a:xfrm>
            <a:prstGeom prst="rect">
              <a:avLst/>
            </a:prstGeom>
          </p:spPr>
        </p:pic>
        <p:grpSp>
          <p:nvGrpSpPr>
            <p:cNvPr id="33" name="Group 32"/>
            <p:cNvGrpSpPr/>
            <p:nvPr/>
          </p:nvGrpSpPr>
          <p:grpSpPr>
            <a:xfrm>
              <a:off x="5792888" y="1950822"/>
              <a:ext cx="4403224" cy="1418619"/>
              <a:chOff x="371475" y="1856635"/>
              <a:chExt cx="6115050" cy="1542532"/>
            </a:xfrm>
          </p:grpSpPr>
          <p:cxnSp>
            <p:nvCxnSpPr>
              <p:cNvPr id="35" name="line 28"/>
              <p:cNvCxnSpPr/>
              <p:nvPr/>
            </p:nvCxnSpPr>
            <p:spPr>
              <a:xfrm>
                <a:off x="371475" y="2628900"/>
                <a:ext cx="6115050" cy="0"/>
              </a:xfrm>
              <a:prstGeom prst="line">
                <a:avLst/>
              </a:prstGeom>
              <a:ln w="28575">
                <a:solidFill>
                  <a:schemeClr val="tx1">
                    <a:lumMod val="50000"/>
                    <a:lumOff val="50000"/>
                  </a:schemeClr>
                </a:solidFill>
                <a:prstDash val="sysDot"/>
                <a:headEnd type="oval" w="med" len="med"/>
                <a:tailEnd type="triangle" w="lg" len="lg"/>
              </a:ln>
            </p:spPr>
            <p:style>
              <a:lnRef idx="1">
                <a:schemeClr val="accent1"/>
              </a:lnRef>
              <a:fillRef idx="0">
                <a:schemeClr val="accent1"/>
              </a:fillRef>
              <a:effectRef idx="0">
                <a:schemeClr val="accent1"/>
              </a:effectRef>
              <a:fontRef idx="minor">
                <a:schemeClr val="tx1"/>
              </a:fontRef>
            </p:style>
          </p:cxnSp>
          <p:sp>
            <p:nvSpPr>
              <p:cNvPr id="36" name="shape 0"/>
              <p:cNvSpPr/>
              <p:nvPr/>
            </p:nvSpPr>
            <p:spPr>
              <a:xfrm>
                <a:off x="514350" y="2587344"/>
                <a:ext cx="171450" cy="80010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oAutofit/>
              </a:bodyPr>
              <a:lstStyle/>
              <a:p>
                <a:pPr algn="ctr"/>
                <a:r>
                  <a:rPr lang="en-US" sz="788" dirty="0"/>
                  <a:t>1995</a:t>
                </a:r>
              </a:p>
            </p:txBody>
          </p:sp>
          <p:sp>
            <p:nvSpPr>
              <p:cNvPr id="37" name="Oval 36"/>
              <p:cNvSpPr/>
              <p:nvPr/>
            </p:nvSpPr>
            <p:spPr>
              <a:xfrm>
                <a:off x="522007" y="2554663"/>
                <a:ext cx="156138" cy="156137"/>
              </a:xfrm>
              <a:prstGeom prst="ellipse">
                <a:avLst/>
              </a:prstGeom>
              <a:solidFill>
                <a:schemeClr val="bg1"/>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sz="1013"/>
              </a:p>
            </p:txBody>
          </p:sp>
          <p:sp>
            <p:nvSpPr>
              <p:cNvPr id="38" name="shape 38"/>
              <p:cNvSpPr/>
              <p:nvPr/>
            </p:nvSpPr>
            <p:spPr>
              <a:xfrm flipV="1">
                <a:off x="1552931" y="1856635"/>
                <a:ext cx="171450" cy="8001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oAutofit/>
              </a:bodyPr>
              <a:lstStyle/>
              <a:p>
                <a:pPr algn="ctr"/>
                <a:r>
                  <a:rPr lang="en-US" sz="788" dirty="0"/>
                  <a:t>2000</a:t>
                </a:r>
              </a:p>
            </p:txBody>
          </p:sp>
          <p:sp>
            <p:nvSpPr>
              <p:cNvPr id="39" name="Oval 38"/>
              <p:cNvSpPr/>
              <p:nvPr/>
            </p:nvSpPr>
            <p:spPr>
              <a:xfrm flipV="1">
                <a:off x="1560589" y="2533279"/>
                <a:ext cx="156137" cy="156137"/>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sz="1013"/>
              </a:p>
            </p:txBody>
          </p:sp>
          <p:sp>
            <p:nvSpPr>
              <p:cNvPr id="40" name="shape 41"/>
              <p:cNvSpPr/>
              <p:nvPr/>
            </p:nvSpPr>
            <p:spPr>
              <a:xfrm>
                <a:off x="2591513" y="2599067"/>
                <a:ext cx="171450" cy="8001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oAutofit/>
              </a:bodyPr>
              <a:lstStyle/>
              <a:p>
                <a:pPr algn="ctr"/>
                <a:r>
                  <a:rPr lang="en-US" sz="788" dirty="0"/>
                  <a:t>2005</a:t>
                </a:r>
              </a:p>
            </p:txBody>
          </p:sp>
          <p:sp>
            <p:nvSpPr>
              <p:cNvPr id="41" name="Oval 40"/>
              <p:cNvSpPr/>
              <p:nvPr/>
            </p:nvSpPr>
            <p:spPr>
              <a:xfrm>
                <a:off x="2599170" y="2554663"/>
                <a:ext cx="156137" cy="156137"/>
              </a:xfrm>
              <a:prstGeom prst="ellipse">
                <a:avLst/>
              </a:prstGeom>
              <a:solidFill>
                <a:schemeClr val="bg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sz="1013"/>
              </a:p>
            </p:txBody>
          </p:sp>
          <p:sp>
            <p:nvSpPr>
              <p:cNvPr id="42" name="shape 44"/>
              <p:cNvSpPr/>
              <p:nvPr/>
            </p:nvSpPr>
            <p:spPr>
              <a:xfrm flipV="1">
                <a:off x="3630094" y="1856635"/>
                <a:ext cx="171450" cy="8001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oAutofit/>
              </a:bodyPr>
              <a:lstStyle/>
              <a:p>
                <a:pPr algn="ctr"/>
                <a:r>
                  <a:rPr lang="en-US" sz="788" dirty="0"/>
                  <a:t>2010</a:t>
                </a:r>
              </a:p>
            </p:txBody>
          </p:sp>
          <p:sp>
            <p:nvSpPr>
              <p:cNvPr id="43" name="Oval 42"/>
              <p:cNvSpPr/>
              <p:nvPr/>
            </p:nvSpPr>
            <p:spPr>
              <a:xfrm flipV="1">
                <a:off x="3637751" y="2533279"/>
                <a:ext cx="156137" cy="156137"/>
              </a:xfrm>
              <a:prstGeom prst="ellipse">
                <a:avLst/>
              </a:prstGeom>
              <a:solidFill>
                <a:schemeClr val="bg1"/>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sz="1013"/>
              </a:p>
            </p:txBody>
          </p:sp>
          <p:sp>
            <p:nvSpPr>
              <p:cNvPr id="44" name="shape 47"/>
              <p:cNvSpPr/>
              <p:nvPr/>
            </p:nvSpPr>
            <p:spPr>
              <a:xfrm>
                <a:off x="4668675" y="2587344"/>
                <a:ext cx="171450" cy="80010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oAutofit/>
              </a:bodyPr>
              <a:lstStyle/>
              <a:p>
                <a:pPr algn="ctr"/>
                <a:r>
                  <a:rPr lang="en-US" sz="788" dirty="0"/>
                  <a:t>2015</a:t>
                </a:r>
              </a:p>
            </p:txBody>
          </p:sp>
          <p:sp>
            <p:nvSpPr>
              <p:cNvPr id="45" name="Oval 44"/>
              <p:cNvSpPr/>
              <p:nvPr/>
            </p:nvSpPr>
            <p:spPr>
              <a:xfrm>
                <a:off x="4676332" y="2554663"/>
                <a:ext cx="156137" cy="156137"/>
              </a:xfrm>
              <a:prstGeom prst="ellipse">
                <a:avLst/>
              </a:prstGeom>
              <a:solidFill>
                <a:schemeClr val="bg1"/>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sz="1013"/>
              </a:p>
            </p:txBody>
          </p:sp>
          <p:sp>
            <p:nvSpPr>
              <p:cNvPr id="46" name="shape 50"/>
              <p:cNvSpPr/>
              <p:nvPr/>
            </p:nvSpPr>
            <p:spPr>
              <a:xfrm flipV="1">
                <a:off x="5707255" y="1856635"/>
                <a:ext cx="171450" cy="80010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oAutofit/>
              </a:bodyPr>
              <a:lstStyle/>
              <a:p>
                <a:pPr algn="ctr"/>
                <a:r>
                  <a:rPr lang="en-US" sz="788" dirty="0"/>
                  <a:t>2020</a:t>
                </a:r>
              </a:p>
            </p:txBody>
          </p:sp>
          <p:sp>
            <p:nvSpPr>
              <p:cNvPr id="47" name="Oval 46"/>
              <p:cNvSpPr/>
              <p:nvPr/>
            </p:nvSpPr>
            <p:spPr>
              <a:xfrm flipV="1">
                <a:off x="5714912" y="2533279"/>
                <a:ext cx="156137" cy="156137"/>
              </a:xfrm>
              <a:prstGeom prst="ellipse">
                <a:avLst/>
              </a:prstGeom>
              <a:solidFill>
                <a:schemeClr val="bg1"/>
              </a:solid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sz="1013"/>
              </a:p>
            </p:txBody>
          </p:sp>
        </p:grpSp>
        <p:sp>
          <p:nvSpPr>
            <p:cNvPr id="34" name="Content Placeholder 6"/>
            <p:cNvSpPr txBox="1">
              <a:spLocks/>
            </p:cNvSpPr>
            <p:nvPr/>
          </p:nvSpPr>
          <p:spPr>
            <a:xfrm>
              <a:off x="6379097" y="1371717"/>
              <a:ext cx="4463005" cy="93536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b="1" i="1" dirty="0"/>
                <a:t>Short-term preferences</a:t>
              </a:r>
            </a:p>
          </p:txBody>
        </p:sp>
      </p:grpSp>
      <p:sp>
        <p:nvSpPr>
          <p:cNvPr id="3" name="Slide Number Placeholder 2"/>
          <p:cNvSpPr>
            <a:spLocks noGrp="1"/>
          </p:cNvSpPr>
          <p:nvPr>
            <p:ph type="sldNum" sz="quarter" idx="12"/>
          </p:nvPr>
        </p:nvSpPr>
        <p:spPr/>
        <p:txBody>
          <a:bodyPr/>
          <a:lstStyle/>
          <a:p>
            <a:fld id="{DC4B49CA-5F80-6840-87D8-126155353DD7}" type="slidenum">
              <a:rPr lang="en-US" smtClean="0"/>
              <a:t>10</a:t>
            </a:fld>
            <a:endParaRPr lang="en-US"/>
          </a:p>
        </p:txBody>
      </p:sp>
      <p:pic>
        <p:nvPicPr>
          <p:cNvPr id="50" name="Picture 4" descr="1.jp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185852" y="4787521"/>
            <a:ext cx="2223948" cy="1665815"/>
          </a:xfrm>
          <a:prstGeom prst="rect">
            <a:avLst/>
          </a:prstGeom>
        </p:spPr>
      </p:pic>
      <p:pic>
        <p:nvPicPr>
          <p:cNvPr id="51" name="Picture 6" descr="2.jp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661012" y="4809835"/>
            <a:ext cx="2089476" cy="1643501"/>
          </a:xfrm>
          <a:prstGeom prst="rect">
            <a:avLst/>
          </a:prstGeom>
        </p:spPr>
      </p:pic>
      <p:sp>
        <p:nvSpPr>
          <p:cNvPr id="55" name="Title 1"/>
          <p:cNvSpPr>
            <a:spLocks noGrp="1"/>
          </p:cNvSpPr>
          <p:nvPr>
            <p:ph type="title"/>
          </p:nvPr>
        </p:nvSpPr>
        <p:spPr>
          <a:xfrm>
            <a:off x="1080000" y="360000"/>
            <a:ext cx="7890080" cy="720000"/>
          </a:xfrm>
        </p:spPr>
        <p:txBody>
          <a:bodyPr/>
          <a:lstStyle/>
          <a:p>
            <a:r>
              <a:rPr lang="en-US" sz="4000" dirty="0"/>
              <a:t>Challenges</a:t>
            </a:r>
            <a:endParaRPr lang="en-US" dirty="0"/>
          </a:p>
        </p:txBody>
      </p:sp>
    </p:spTree>
    <p:extLst>
      <p:ext uri="{BB962C8B-B14F-4D97-AF65-F5344CB8AC3E}">
        <p14:creationId xmlns:p14="http://schemas.microsoft.com/office/powerpoint/2010/main" val="33331037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8136000" cy="720000"/>
          </a:xfrm>
        </p:spPr>
        <p:txBody>
          <a:bodyPr>
            <a:normAutofit fontScale="90000"/>
          </a:bodyPr>
          <a:lstStyle/>
          <a:p>
            <a:r>
              <a:rPr lang="en-US" dirty="0"/>
              <a:t>Data Representation</a:t>
            </a:r>
          </a:p>
        </p:txBody>
      </p:sp>
      <p:sp>
        <p:nvSpPr>
          <p:cNvPr id="3" name="Content Placeholder 2"/>
          <p:cNvSpPr>
            <a:spLocks noGrp="1"/>
          </p:cNvSpPr>
          <p:nvPr>
            <p:ph idx="1"/>
          </p:nvPr>
        </p:nvSpPr>
        <p:spPr>
          <a:xfrm>
            <a:off x="1115616" y="1260000"/>
            <a:ext cx="2664296" cy="2345432"/>
          </a:xfrm>
        </p:spPr>
        <p:txBody>
          <a:bodyPr>
            <a:normAutofit/>
          </a:bodyPr>
          <a:lstStyle/>
          <a:p>
            <a:pPr>
              <a:spcBef>
                <a:spcPts val="1200"/>
              </a:spcBef>
            </a:pPr>
            <a:r>
              <a:rPr lang="en-US" sz="2800" dirty="0"/>
              <a:t>Matrix-based</a:t>
            </a:r>
          </a:p>
          <a:p>
            <a:pPr>
              <a:spcBef>
                <a:spcPts val="1200"/>
              </a:spcBef>
            </a:pPr>
            <a:r>
              <a:rPr lang="en-US" sz="2800" dirty="0"/>
              <a:t>Tensor-based</a:t>
            </a:r>
          </a:p>
          <a:p>
            <a:pPr>
              <a:spcBef>
                <a:spcPts val="1200"/>
              </a:spcBef>
            </a:pPr>
            <a:r>
              <a:rPr lang="en-US" sz="2800" dirty="0"/>
              <a:t>Graph-based</a:t>
            </a:r>
          </a:p>
          <a:p>
            <a:pPr>
              <a:spcBef>
                <a:spcPts val="1200"/>
              </a:spcBef>
            </a:pPr>
            <a:r>
              <a:rPr lang="en-US" sz="2800" dirty="0"/>
              <a:t>Hybrid</a:t>
            </a:r>
          </a:p>
        </p:txBody>
      </p:sp>
      <p:sp>
        <p:nvSpPr>
          <p:cNvPr id="4" name="Slide Number Placeholder 3"/>
          <p:cNvSpPr>
            <a:spLocks noGrp="1"/>
          </p:cNvSpPr>
          <p:nvPr>
            <p:ph type="sldNum" sz="quarter" idx="12"/>
          </p:nvPr>
        </p:nvSpPr>
        <p:spPr/>
        <p:txBody>
          <a:bodyPr/>
          <a:lstStyle/>
          <a:p>
            <a:fld id="{E0030DF1-160A-4516-8C48-264B4573769E}" type="slidenum">
              <a:rPr lang="en-US" smtClean="0"/>
              <a:pPr/>
              <a:t>11</a:t>
            </a:fld>
            <a:endParaRPr lang="en-US"/>
          </a:p>
        </p:txBody>
      </p:sp>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3102" y="1484784"/>
            <a:ext cx="5500897" cy="2232248"/>
          </a:xfrm>
          <a:prstGeom prst="rect">
            <a:avLst/>
          </a:prstGeom>
        </p:spPr>
      </p:pic>
      <p:sp>
        <p:nvSpPr>
          <p:cNvPr id="8" name="Content Placeholder 2"/>
          <p:cNvSpPr txBox="1">
            <a:spLocks/>
          </p:cNvSpPr>
          <p:nvPr/>
        </p:nvSpPr>
        <p:spPr>
          <a:xfrm>
            <a:off x="971600" y="4293096"/>
            <a:ext cx="3168352" cy="1800200"/>
          </a:xfrm>
          <a:prstGeom prst="rect">
            <a:avLst/>
          </a:prstGeom>
        </p:spPr>
        <p:txBody>
          <a:bodyPr>
            <a:normAutofit lnSpcReduction="1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spcBef>
                <a:spcPts val="1200"/>
              </a:spcBef>
            </a:pPr>
            <a:r>
              <a:rPr lang="en-US" sz="2800" b="1" dirty="0" smtClean="0">
                <a:solidFill>
                  <a:srgbClr val="FF0000"/>
                </a:solidFill>
              </a:rPr>
              <a:t>Matrix factorization</a:t>
            </a:r>
          </a:p>
          <a:p>
            <a:pPr>
              <a:spcBef>
                <a:spcPts val="1200"/>
              </a:spcBef>
            </a:pPr>
            <a:r>
              <a:rPr lang="en-US" sz="2800" b="1" dirty="0" smtClean="0">
                <a:solidFill>
                  <a:srgbClr val="FF0000"/>
                </a:solidFill>
              </a:rPr>
              <a:t>Dimensionality reduction</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0616" y="4201096"/>
            <a:ext cx="4680520" cy="19842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7890080" cy="720000"/>
          </a:xfrm>
        </p:spPr>
        <p:txBody>
          <a:bodyPr>
            <a:normAutofit/>
          </a:bodyPr>
          <a:lstStyle/>
          <a:p>
            <a:r>
              <a:rPr lang="en-US" sz="4000" dirty="0"/>
              <a:t>Presentation Menu</a:t>
            </a:r>
          </a:p>
        </p:txBody>
      </p:sp>
      <p:sp>
        <p:nvSpPr>
          <p:cNvPr id="3" name="Content Placeholder 2"/>
          <p:cNvSpPr>
            <a:spLocks noGrp="1"/>
          </p:cNvSpPr>
          <p:nvPr>
            <p:ph idx="1"/>
          </p:nvPr>
        </p:nvSpPr>
        <p:spPr>
          <a:xfrm>
            <a:off x="1080000" y="1260000"/>
            <a:ext cx="7498080" cy="5486400"/>
          </a:xfrm>
        </p:spPr>
        <p:txBody>
          <a:bodyPr>
            <a:normAutofit fontScale="70000" lnSpcReduction="20000"/>
          </a:bodyPr>
          <a:lstStyle/>
          <a:p>
            <a:pPr>
              <a:lnSpc>
                <a:spcPct val="110000"/>
              </a:lnSpc>
            </a:pPr>
            <a:r>
              <a:rPr lang="en-US" dirty="0" smtClean="0"/>
              <a:t>Recommendation Systems</a:t>
            </a:r>
            <a:endParaRPr lang="en-US" dirty="0"/>
          </a:p>
          <a:p>
            <a:pPr lvl="1">
              <a:lnSpc>
                <a:spcPct val="110000"/>
              </a:lnSpc>
              <a:spcBef>
                <a:spcPts val="600"/>
              </a:spcBef>
            </a:pPr>
            <a:r>
              <a:rPr lang="en-US" dirty="0" smtClean="0"/>
              <a:t>Information age and Social networks</a:t>
            </a:r>
            <a:endParaRPr lang="en-US" dirty="0"/>
          </a:p>
          <a:p>
            <a:pPr lvl="1">
              <a:lnSpc>
                <a:spcPct val="110000"/>
              </a:lnSpc>
              <a:spcBef>
                <a:spcPts val="600"/>
              </a:spcBef>
            </a:pPr>
            <a:r>
              <a:rPr lang="en-US" dirty="0" smtClean="0"/>
              <a:t>Challenges and Data representation</a:t>
            </a:r>
            <a:endParaRPr lang="en-US" dirty="0"/>
          </a:p>
          <a:p>
            <a:pPr>
              <a:lnSpc>
                <a:spcPct val="110000"/>
              </a:lnSpc>
            </a:pPr>
            <a:r>
              <a:rPr lang="en-US" dirty="0" err="1" smtClean="0">
                <a:solidFill>
                  <a:srgbClr val="FF0000"/>
                </a:solidFill>
              </a:rPr>
              <a:t>Scientometric</a:t>
            </a:r>
            <a:r>
              <a:rPr lang="en-US" dirty="0" smtClean="0">
                <a:solidFill>
                  <a:srgbClr val="FF0000"/>
                </a:solidFill>
              </a:rPr>
              <a:t> Entities</a:t>
            </a:r>
          </a:p>
          <a:p>
            <a:pPr lvl="1">
              <a:lnSpc>
                <a:spcPct val="110000"/>
              </a:lnSpc>
              <a:spcBef>
                <a:spcPts val="600"/>
              </a:spcBef>
            </a:pPr>
            <a:r>
              <a:rPr lang="en-US" dirty="0" smtClean="0"/>
              <a:t>Abundance of Scholarly Data</a:t>
            </a:r>
          </a:p>
          <a:p>
            <a:pPr lvl="1">
              <a:lnSpc>
                <a:spcPct val="110000"/>
              </a:lnSpc>
              <a:spcBef>
                <a:spcPts val="600"/>
              </a:spcBef>
            </a:pPr>
            <a:r>
              <a:rPr lang="en-US" dirty="0" smtClean="0"/>
              <a:t>Taxonomy</a:t>
            </a:r>
          </a:p>
          <a:p>
            <a:pPr lvl="1">
              <a:lnSpc>
                <a:spcPct val="110000"/>
              </a:lnSpc>
              <a:spcBef>
                <a:spcPts val="600"/>
              </a:spcBef>
            </a:pPr>
            <a:r>
              <a:rPr lang="en-US" dirty="0" smtClean="0"/>
              <a:t>Statistics</a:t>
            </a:r>
          </a:p>
          <a:p>
            <a:pPr>
              <a:lnSpc>
                <a:spcPct val="110000"/>
              </a:lnSpc>
            </a:pPr>
            <a:r>
              <a:rPr lang="en-US" dirty="0" smtClean="0"/>
              <a:t>Approaches on the Intersection</a:t>
            </a:r>
          </a:p>
          <a:p>
            <a:pPr lvl="1">
              <a:lnSpc>
                <a:spcPct val="110000"/>
              </a:lnSpc>
              <a:spcBef>
                <a:spcPts val="600"/>
              </a:spcBef>
            </a:pPr>
            <a:r>
              <a:rPr lang="en-GB" dirty="0" smtClean="0"/>
              <a:t>Citation</a:t>
            </a:r>
            <a:endParaRPr lang="en-US" dirty="0" smtClean="0"/>
          </a:p>
          <a:p>
            <a:pPr lvl="1">
              <a:lnSpc>
                <a:spcPct val="110000"/>
              </a:lnSpc>
              <a:spcBef>
                <a:spcPts val="600"/>
              </a:spcBef>
            </a:pPr>
            <a:r>
              <a:rPr lang="en-US" dirty="0" smtClean="0"/>
              <a:t>Supervisor</a:t>
            </a:r>
          </a:p>
          <a:p>
            <a:pPr lvl="1">
              <a:lnSpc>
                <a:spcPct val="110000"/>
              </a:lnSpc>
              <a:spcBef>
                <a:spcPts val="600"/>
              </a:spcBef>
            </a:pPr>
            <a:r>
              <a:rPr lang="en-GB" dirty="0" smtClean="0"/>
              <a:t>Journal</a:t>
            </a:r>
          </a:p>
          <a:p>
            <a:pPr lvl="1">
              <a:lnSpc>
                <a:spcPct val="110000"/>
              </a:lnSpc>
              <a:spcBef>
                <a:spcPts val="600"/>
              </a:spcBef>
            </a:pPr>
            <a:r>
              <a:rPr lang="en-GB" dirty="0" smtClean="0"/>
              <a:t>Venue</a:t>
            </a:r>
          </a:p>
          <a:p>
            <a:pPr>
              <a:lnSpc>
                <a:spcPct val="110000"/>
              </a:lnSpc>
            </a:pPr>
            <a:r>
              <a:rPr lang="en-GB" dirty="0"/>
              <a:t>Bias in Recommenders</a:t>
            </a:r>
            <a:endParaRPr lang="en-US" dirty="0"/>
          </a:p>
          <a:p>
            <a:pPr>
              <a:lnSpc>
                <a:spcPct val="110000"/>
              </a:lnSpc>
            </a:pPr>
            <a:r>
              <a:rPr lang="en-US" dirty="0" smtClean="0"/>
              <a:t>Further Reading</a:t>
            </a:r>
            <a:endParaRPr lang="en-US" dirty="0"/>
          </a:p>
        </p:txBody>
      </p:sp>
      <p:sp>
        <p:nvSpPr>
          <p:cNvPr id="4" name="Slide Number Placeholder 3"/>
          <p:cNvSpPr>
            <a:spLocks noGrp="1"/>
          </p:cNvSpPr>
          <p:nvPr>
            <p:ph type="sldNum" sz="quarter" idx="12"/>
          </p:nvPr>
        </p:nvSpPr>
        <p:spPr/>
        <p:txBody>
          <a:bodyPr/>
          <a:lstStyle/>
          <a:p>
            <a:fld id="{E0030DF1-160A-4516-8C48-264B4573769E}" type="slidenum">
              <a:rPr lang="en-US" smtClean="0">
                <a:solidFill>
                  <a:srgbClr val="E7DEC9">
                    <a:shade val="50000"/>
                    <a:satMod val="200000"/>
                  </a:srgbClr>
                </a:solidFill>
              </a:rPr>
              <a:pPr/>
              <a:t>12</a:t>
            </a:fld>
            <a:endParaRPr lang="en-US">
              <a:solidFill>
                <a:srgbClr val="E7DEC9">
                  <a:shade val="50000"/>
                  <a:satMod val="200000"/>
                </a:srgbClr>
              </a:solidFill>
            </a:endParaRPr>
          </a:p>
        </p:txBody>
      </p:sp>
    </p:spTree>
    <p:extLst>
      <p:ext uri="{BB962C8B-B14F-4D97-AF65-F5344CB8AC3E}">
        <p14:creationId xmlns:p14="http://schemas.microsoft.com/office/powerpoint/2010/main" val="22915631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8136000" cy="720000"/>
          </a:xfrm>
        </p:spPr>
        <p:txBody>
          <a:bodyPr>
            <a:normAutofit/>
          </a:bodyPr>
          <a:lstStyle/>
          <a:p>
            <a:r>
              <a:rPr lang="en-US" sz="4000" dirty="0" smtClean="0"/>
              <a:t>Abundance of Bibliographic Data</a:t>
            </a:r>
            <a:endParaRPr lang="en-US" sz="4000" dirty="0"/>
          </a:p>
        </p:txBody>
      </p:sp>
      <p:sp>
        <p:nvSpPr>
          <p:cNvPr id="4" name="Slide Number Placeholder 3"/>
          <p:cNvSpPr>
            <a:spLocks noGrp="1"/>
          </p:cNvSpPr>
          <p:nvPr>
            <p:ph type="sldNum" sz="quarter" idx="12"/>
          </p:nvPr>
        </p:nvSpPr>
        <p:spPr/>
        <p:txBody>
          <a:bodyPr/>
          <a:lstStyle/>
          <a:p>
            <a:fld id="{E0030DF1-160A-4516-8C48-264B4573769E}" type="slidenum">
              <a:rPr lang="en-US" smtClean="0"/>
              <a:pPr/>
              <a:t>13</a:t>
            </a:fld>
            <a:endParaRPr lang="en-US"/>
          </a:p>
        </p:txBody>
      </p:sp>
      <p:sp>
        <p:nvSpPr>
          <p:cNvPr id="9" name="Θέση περιεχομένου 8"/>
          <p:cNvSpPr>
            <a:spLocks noGrp="1"/>
          </p:cNvSpPr>
          <p:nvPr>
            <p:ph idx="1"/>
          </p:nvPr>
        </p:nvSpPr>
        <p:spPr>
          <a:xfrm>
            <a:off x="1008000" y="6422592"/>
            <a:ext cx="8100392" cy="421822"/>
          </a:xfrm>
        </p:spPr>
        <p:txBody>
          <a:bodyPr>
            <a:normAutofit lnSpcReduction="10000"/>
          </a:bodyPr>
          <a:lstStyle/>
          <a:p>
            <a:pPr marL="82296" indent="0">
              <a:buNone/>
            </a:pPr>
            <a:r>
              <a:rPr lang="en-US" sz="2400" u="sng" dirty="0" smtClean="0">
                <a:solidFill>
                  <a:schemeClr val="tx1">
                    <a:lumMod val="95000"/>
                    <a:lumOff val="5000"/>
                  </a:schemeClr>
                </a:solidFill>
              </a:rPr>
              <a:t>https</a:t>
            </a:r>
            <a:r>
              <a:rPr lang="en-US" sz="2400" u="sng" dirty="0">
                <a:solidFill>
                  <a:schemeClr val="tx1">
                    <a:lumMod val="95000"/>
                    <a:lumOff val="5000"/>
                  </a:schemeClr>
                </a:solidFill>
              </a:rPr>
              <a:t>://dblp.org/statistics/newrecordsperyear.html</a:t>
            </a:r>
            <a:endParaRPr lang="en-US" sz="2400" u="sng" dirty="0" smtClean="0">
              <a:solidFill>
                <a:schemeClr val="tx1">
                  <a:lumMod val="95000"/>
                  <a:lumOff val="5000"/>
                </a:schemeClr>
              </a:solidFill>
            </a:endParaRPr>
          </a:p>
          <a:p>
            <a:pPr marL="82296" indent="0">
              <a:buNone/>
            </a:pPr>
            <a:endParaRPr lang="en-US" sz="2400" dirty="0"/>
          </a:p>
          <a:p>
            <a:pPr marL="82296" indent="0">
              <a:buNone/>
            </a:pPr>
            <a:endParaRPr lang="el-GR"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1340768"/>
            <a:ext cx="7373919" cy="4915946"/>
          </a:xfrm>
          <a:prstGeom prst="rect">
            <a:avLst/>
          </a:prstGeom>
        </p:spPr>
      </p:pic>
      <p:sp>
        <p:nvSpPr>
          <p:cNvPr id="6" name="Rectangle 5"/>
          <p:cNvSpPr/>
          <p:nvPr/>
        </p:nvSpPr>
        <p:spPr>
          <a:xfrm>
            <a:off x="1008000" y="6381328"/>
            <a:ext cx="8136000" cy="413956"/>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13764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8136000" cy="720000"/>
          </a:xfrm>
        </p:spPr>
        <p:txBody>
          <a:bodyPr>
            <a:normAutofit/>
          </a:bodyPr>
          <a:lstStyle/>
          <a:p>
            <a:r>
              <a:rPr lang="en-US" sz="4000" dirty="0" smtClean="0"/>
              <a:t>Abundance of Bibliographic Data</a:t>
            </a:r>
            <a:endParaRPr lang="en-US" sz="4000" dirty="0"/>
          </a:p>
        </p:txBody>
      </p:sp>
      <p:sp>
        <p:nvSpPr>
          <p:cNvPr id="4" name="Slide Number Placeholder 3"/>
          <p:cNvSpPr>
            <a:spLocks noGrp="1"/>
          </p:cNvSpPr>
          <p:nvPr>
            <p:ph type="sldNum" sz="quarter" idx="12"/>
          </p:nvPr>
        </p:nvSpPr>
        <p:spPr/>
        <p:txBody>
          <a:bodyPr/>
          <a:lstStyle/>
          <a:p>
            <a:fld id="{E0030DF1-160A-4516-8C48-264B4573769E}" type="slidenum">
              <a:rPr lang="en-US" smtClean="0"/>
              <a:pPr/>
              <a:t>14</a:t>
            </a:fld>
            <a:endParaRPr lang="en-US"/>
          </a:p>
        </p:txBody>
      </p:sp>
      <p:sp>
        <p:nvSpPr>
          <p:cNvPr id="9" name="Θέση περιεχομένου 8"/>
          <p:cNvSpPr>
            <a:spLocks noGrp="1"/>
          </p:cNvSpPr>
          <p:nvPr>
            <p:ph idx="1"/>
          </p:nvPr>
        </p:nvSpPr>
        <p:spPr>
          <a:xfrm>
            <a:off x="1008000" y="6357697"/>
            <a:ext cx="8100392" cy="486717"/>
          </a:xfrm>
        </p:spPr>
        <p:txBody>
          <a:bodyPr>
            <a:normAutofit/>
          </a:bodyPr>
          <a:lstStyle/>
          <a:p>
            <a:pPr marL="82296" indent="0">
              <a:buNone/>
            </a:pPr>
            <a:r>
              <a:rPr lang="en-US" sz="2400" u="sng" dirty="0" smtClean="0">
                <a:solidFill>
                  <a:schemeClr val="tx1">
                    <a:lumMod val="95000"/>
                    <a:lumOff val="5000"/>
                  </a:schemeClr>
                </a:solidFill>
              </a:rPr>
              <a:t>http://dblp.org/statistics/recordsindblp</a:t>
            </a:r>
          </a:p>
          <a:p>
            <a:pPr marL="82296" indent="0">
              <a:buNone/>
            </a:pPr>
            <a:endParaRPr lang="en-US" sz="2400" dirty="0"/>
          </a:p>
          <a:p>
            <a:pPr marL="82296" indent="0">
              <a:buNone/>
            </a:pPr>
            <a:endParaRPr lang="el-GR"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1801" y="1112454"/>
            <a:ext cx="7619047" cy="5079365"/>
          </a:xfrm>
          <a:prstGeom prst="rect">
            <a:avLst/>
          </a:prstGeom>
        </p:spPr>
      </p:pic>
      <p:sp>
        <p:nvSpPr>
          <p:cNvPr id="6" name="Rectangle 5"/>
          <p:cNvSpPr/>
          <p:nvPr/>
        </p:nvSpPr>
        <p:spPr>
          <a:xfrm>
            <a:off x="1008000" y="6381328"/>
            <a:ext cx="8136000" cy="413956"/>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91026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8136000" cy="720000"/>
          </a:xfrm>
        </p:spPr>
        <p:txBody>
          <a:bodyPr>
            <a:normAutofit/>
          </a:bodyPr>
          <a:lstStyle/>
          <a:p>
            <a:r>
              <a:rPr lang="en-US" sz="4000" dirty="0" smtClean="0"/>
              <a:t>Abundance of Bibliographic Data</a:t>
            </a:r>
            <a:endParaRPr lang="en-US" sz="4000" dirty="0"/>
          </a:p>
        </p:txBody>
      </p:sp>
      <p:sp>
        <p:nvSpPr>
          <p:cNvPr id="4" name="Slide Number Placeholder 3"/>
          <p:cNvSpPr>
            <a:spLocks noGrp="1"/>
          </p:cNvSpPr>
          <p:nvPr>
            <p:ph type="sldNum" sz="quarter" idx="12"/>
          </p:nvPr>
        </p:nvSpPr>
        <p:spPr/>
        <p:txBody>
          <a:bodyPr/>
          <a:lstStyle/>
          <a:p>
            <a:fld id="{E0030DF1-160A-4516-8C48-264B4573769E}" type="slidenum">
              <a:rPr lang="en-US" smtClean="0"/>
              <a:pPr/>
              <a:t>15</a:t>
            </a:fld>
            <a:endParaRPr lang="en-US"/>
          </a:p>
        </p:txBody>
      </p:sp>
      <p:sp>
        <p:nvSpPr>
          <p:cNvPr id="3" name="Θέση περιεχομένου 2"/>
          <p:cNvSpPr>
            <a:spLocks noGrp="1"/>
          </p:cNvSpPr>
          <p:nvPr>
            <p:ph idx="1"/>
          </p:nvPr>
        </p:nvSpPr>
        <p:spPr>
          <a:xfrm>
            <a:off x="1080000" y="1447800"/>
            <a:ext cx="7740472" cy="4800600"/>
          </a:xfrm>
        </p:spPr>
        <p:txBody>
          <a:bodyPr>
            <a:normAutofit/>
          </a:bodyPr>
          <a:lstStyle/>
          <a:p>
            <a:r>
              <a:rPr lang="en-US" sz="2400" dirty="0"/>
              <a:t>“The rapid growth of scientific publications brings the problem of finding appropriate </a:t>
            </a:r>
            <a:r>
              <a:rPr lang="en-US" sz="2400" u="sng" dirty="0"/>
              <a:t>citations</a:t>
            </a:r>
            <a:r>
              <a:rPr lang="en-US" sz="2400" dirty="0"/>
              <a:t> for authors”</a:t>
            </a:r>
          </a:p>
          <a:p>
            <a:r>
              <a:rPr lang="en-US" sz="2400" dirty="0" smtClean="0"/>
              <a:t>“</a:t>
            </a:r>
            <a:r>
              <a:rPr lang="en-US" sz="2400" dirty="0"/>
              <a:t>The increase in the number of scholarly </a:t>
            </a:r>
            <a:r>
              <a:rPr lang="en-US" sz="2400" u="sng" dirty="0"/>
              <a:t>journals</a:t>
            </a:r>
            <a:r>
              <a:rPr lang="en-US" sz="2400" dirty="0"/>
              <a:t> has made it difficult for researchers to choose the correct journal for publishing their articles”</a:t>
            </a:r>
          </a:p>
          <a:p>
            <a:r>
              <a:rPr lang="en-US" sz="2400" dirty="0"/>
              <a:t>“Choosing a suitable academic venue for publishing one’s research can represent a challenging task considering the plethora of available </a:t>
            </a:r>
            <a:r>
              <a:rPr lang="en-US" sz="2400" u="sng" dirty="0"/>
              <a:t>conferences</a:t>
            </a:r>
            <a:r>
              <a:rPr lang="en-US" sz="2400" dirty="0" smtClean="0"/>
              <a:t>”</a:t>
            </a:r>
          </a:p>
          <a:p>
            <a:r>
              <a:rPr lang="en-US" sz="2400" dirty="0" smtClean="0"/>
              <a:t>“With the explosive growth of patent applications, how to recommend relevant </a:t>
            </a:r>
            <a:r>
              <a:rPr lang="en-US" sz="2400" u="sng" dirty="0" smtClean="0"/>
              <a:t>patents</a:t>
            </a:r>
            <a:r>
              <a:rPr lang="en-US" sz="2400" dirty="0" smtClean="0"/>
              <a:t> from the massive number of patents has become an extremely challenging problem”</a:t>
            </a:r>
          </a:p>
        </p:txBody>
      </p:sp>
    </p:spTree>
    <p:extLst>
      <p:ext uri="{BB962C8B-B14F-4D97-AF65-F5344CB8AC3E}">
        <p14:creationId xmlns:p14="http://schemas.microsoft.com/office/powerpoint/2010/main" val="21389116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8136000" cy="720000"/>
          </a:xfrm>
        </p:spPr>
        <p:txBody>
          <a:bodyPr>
            <a:normAutofit/>
          </a:bodyPr>
          <a:lstStyle/>
          <a:p>
            <a:r>
              <a:rPr lang="en-US" sz="4000" dirty="0" smtClean="0"/>
              <a:t>Abundance of Bibliographic Data</a:t>
            </a:r>
            <a:endParaRPr lang="en-US" sz="4000" dirty="0"/>
          </a:p>
        </p:txBody>
      </p:sp>
      <p:sp>
        <p:nvSpPr>
          <p:cNvPr id="4" name="Slide Number Placeholder 3"/>
          <p:cNvSpPr>
            <a:spLocks noGrp="1"/>
          </p:cNvSpPr>
          <p:nvPr>
            <p:ph type="sldNum" sz="quarter" idx="12"/>
          </p:nvPr>
        </p:nvSpPr>
        <p:spPr/>
        <p:txBody>
          <a:bodyPr/>
          <a:lstStyle/>
          <a:p>
            <a:fld id="{E0030DF1-160A-4516-8C48-264B4573769E}" type="slidenum">
              <a:rPr lang="en-US" smtClean="0"/>
              <a:pPr/>
              <a:t>16</a:t>
            </a:fld>
            <a:endParaRPr lang="en-US"/>
          </a:p>
        </p:txBody>
      </p:sp>
      <p:sp>
        <p:nvSpPr>
          <p:cNvPr id="3" name="Θέση περιεχομένου 2"/>
          <p:cNvSpPr>
            <a:spLocks noGrp="1"/>
          </p:cNvSpPr>
          <p:nvPr>
            <p:ph idx="1"/>
          </p:nvPr>
        </p:nvSpPr>
        <p:spPr>
          <a:xfrm>
            <a:off x="1080000" y="1447800"/>
            <a:ext cx="7884488" cy="4800600"/>
          </a:xfrm>
        </p:spPr>
        <p:txBody>
          <a:bodyPr>
            <a:normAutofit/>
          </a:bodyPr>
          <a:lstStyle/>
          <a:p>
            <a:r>
              <a:rPr lang="en-US" sz="2400" dirty="0" smtClean="0"/>
              <a:t>“Finding the most suitable </a:t>
            </a:r>
            <a:r>
              <a:rPr lang="en-US" sz="2400" u="sng" dirty="0" smtClean="0"/>
              <a:t>co-author </a:t>
            </a:r>
            <a:r>
              <a:rPr lang="en-US" sz="2400" dirty="0" smtClean="0"/>
              <a:t>is one of the most important ways to conduct effective research”</a:t>
            </a:r>
          </a:p>
          <a:p>
            <a:r>
              <a:rPr lang="en-US" sz="2400" dirty="0"/>
              <a:t>“With the increasing number of scientific papers, it is difficult for researchers to locate the most relevant and important </a:t>
            </a:r>
            <a:r>
              <a:rPr lang="en-US" sz="2400" u="sng" dirty="0"/>
              <a:t>keywords</a:t>
            </a:r>
            <a:r>
              <a:rPr lang="en-US" sz="2400" dirty="0"/>
              <a:t> from the vast majority of papers and establish the research focus and preliminaries”</a:t>
            </a:r>
          </a:p>
          <a:p>
            <a:r>
              <a:rPr lang="en-US" sz="2400" dirty="0" smtClean="0"/>
              <a:t>“With </a:t>
            </a:r>
            <a:r>
              <a:rPr lang="en-US" sz="2400" dirty="0"/>
              <a:t>the world of academia growing at a tremendous rate, we have an enormous number of researchers on hosts of research </a:t>
            </a:r>
            <a:r>
              <a:rPr lang="en-US" sz="2400" u="sng" dirty="0"/>
              <a:t>topics</a:t>
            </a:r>
            <a:r>
              <a:rPr lang="en-US" sz="2400" dirty="0"/>
              <a:t>”</a:t>
            </a:r>
          </a:p>
          <a:p>
            <a:r>
              <a:rPr lang="en-US" sz="2400" dirty="0" smtClean="0"/>
              <a:t>“</a:t>
            </a:r>
            <a:r>
              <a:rPr lang="en-US" sz="2400" dirty="0"/>
              <a:t>The steadily rising number of </a:t>
            </a:r>
            <a:r>
              <a:rPr lang="en-US" sz="2400" u="sng" dirty="0"/>
              <a:t>datasets</a:t>
            </a:r>
            <a:r>
              <a:rPr lang="en-US" sz="2400" dirty="0"/>
              <a:t> is making it increasingly difficult for researchers and practitioners to be aware of all datasets”</a:t>
            </a:r>
          </a:p>
          <a:p>
            <a:pPr marL="82296" indent="0">
              <a:buNone/>
            </a:pPr>
            <a:endParaRPr lang="en-US" sz="2400" dirty="0" smtClean="0"/>
          </a:p>
          <a:p>
            <a:endParaRPr lang="en-US" sz="2400" dirty="0" smtClean="0"/>
          </a:p>
          <a:p>
            <a:endParaRPr lang="el-GR" dirty="0"/>
          </a:p>
        </p:txBody>
      </p:sp>
    </p:spTree>
    <p:extLst>
      <p:ext uri="{BB962C8B-B14F-4D97-AF65-F5344CB8AC3E}">
        <p14:creationId xmlns:p14="http://schemas.microsoft.com/office/powerpoint/2010/main" val="22191907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8136000" cy="720000"/>
          </a:xfrm>
        </p:spPr>
        <p:txBody>
          <a:bodyPr>
            <a:normAutofit/>
          </a:bodyPr>
          <a:lstStyle/>
          <a:p>
            <a:r>
              <a:rPr lang="en-US" sz="4000" dirty="0" smtClean="0"/>
              <a:t>A Taxonomy of </a:t>
            </a:r>
            <a:r>
              <a:rPr lang="en-US" sz="4000" dirty="0" err="1" smtClean="0"/>
              <a:t>Scientometric</a:t>
            </a:r>
            <a:r>
              <a:rPr lang="en-US" sz="4000" dirty="0" smtClean="0"/>
              <a:t> Entities</a:t>
            </a:r>
            <a:endParaRPr lang="en-US" sz="4000" dirty="0"/>
          </a:p>
        </p:txBody>
      </p:sp>
      <p:sp>
        <p:nvSpPr>
          <p:cNvPr id="4" name="Slide Number Placeholder 3"/>
          <p:cNvSpPr>
            <a:spLocks noGrp="1"/>
          </p:cNvSpPr>
          <p:nvPr>
            <p:ph type="sldNum" sz="quarter" idx="12"/>
          </p:nvPr>
        </p:nvSpPr>
        <p:spPr/>
        <p:txBody>
          <a:bodyPr/>
          <a:lstStyle/>
          <a:p>
            <a:fld id="{E0030DF1-160A-4516-8C48-264B4573769E}" type="slidenum">
              <a:rPr lang="en-US" smtClean="0"/>
              <a:pPr/>
              <a:t>17</a:t>
            </a:fld>
            <a:endParaRPr lang="en-US"/>
          </a:p>
        </p:txBody>
      </p:sp>
      <p:pic>
        <p:nvPicPr>
          <p:cNvPr id="7" name="Εικόνα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4216" y="1124744"/>
            <a:ext cx="7092280" cy="2887034"/>
          </a:xfrm>
          <a:prstGeom prst="rect">
            <a:avLst/>
          </a:prstGeom>
        </p:spPr>
      </p:pic>
      <p:sp>
        <p:nvSpPr>
          <p:cNvPr id="9" name="Θέση περιεχομένου 8"/>
          <p:cNvSpPr>
            <a:spLocks noGrp="1"/>
          </p:cNvSpPr>
          <p:nvPr>
            <p:ph idx="1"/>
          </p:nvPr>
        </p:nvSpPr>
        <p:spPr>
          <a:xfrm>
            <a:off x="1008000" y="6237312"/>
            <a:ext cx="8100392" cy="607102"/>
          </a:xfrm>
          <a:ln w="38100">
            <a:solidFill>
              <a:schemeClr val="accent1"/>
            </a:solidFill>
          </a:ln>
        </p:spPr>
        <p:txBody>
          <a:bodyPr>
            <a:normAutofit/>
          </a:bodyPr>
          <a:lstStyle/>
          <a:p>
            <a:pPr marL="82296" indent="0">
              <a:buNone/>
            </a:pPr>
            <a:r>
              <a:rPr lang="en-US" sz="1600" dirty="0" smtClean="0"/>
              <a:t>Zhang Z., </a:t>
            </a:r>
            <a:r>
              <a:rPr lang="en-US" sz="1600" dirty="0" err="1" smtClean="0"/>
              <a:t>Patra</a:t>
            </a:r>
            <a:r>
              <a:rPr lang="en-US" sz="1600" dirty="0" smtClean="0"/>
              <a:t> B.G., </a:t>
            </a:r>
            <a:r>
              <a:rPr lang="en-US" sz="1600" dirty="0" err="1" smtClean="0"/>
              <a:t>Yaseen</a:t>
            </a:r>
            <a:r>
              <a:rPr lang="en-US" sz="1600" dirty="0" smtClean="0"/>
              <a:t> A., Zhu J., Sabharwal R., Roberts K., Cao T. and Wu H.: “</a:t>
            </a:r>
            <a:r>
              <a:rPr lang="en-US" sz="1600" dirty="0"/>
              <a:t>Scholarly recommendation systems: A literature survey”, </a:t>
            </a:r>
            <a:r>
              <a:rPr lang="en-US" sz="1600" i="1" dirty="0"/>
              <a:t>Knowledge and Information Systems,</a:t>
            </a:r>
            <a:r>
              <a:rPr lang="en-US" sz="1600" dirty="0"/>
              <a:t> 2023.</a:t>
            </a:r>
          </a:p>
          <a:p>
            <a:pPr marL="82296" indent="0">
              <a:buNone/>
            </a:pPr>
            <a:endParaRPr lang="el-GR"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3441504"/>
            <a:ext cx="5184576" cy="2580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876256" y="4731971"/>
            <a:ext cx="1944216" cy="1015663"/>
          </a:xfrm>
          <a:prstGeom prst="rect">
            <a:avLst/>
          </a:prstGeom>
          <a:noFill/>
        </p:spPr>
        <p:txBody>
          <a:bodyPr wrap="square" rtlCol="0">
            <a:spAutoFit/>
          </a:bodyPr>
          <a:lstStyle/>
          <a:p>
            <a:pPr algn="ctr"/>
            <a:r>
              <a:rPr lang="en-US" sz="2000" b="1" dirty="0" smtClean="0"/>
              <a:t>225 papers selected from 500 papers</a:t>
            </a:r>
          </a:p>
        </p:txBody>
      </p:sp>
    </p:spTree>
    <p:extLst>
      <p:ext uri="{BB962C8B-B14F-4D97-AF65-F5344CB8AC3E}">
        <p14:creationId xmlns:p14="http://schemas.microsoft.com/office/powerpoint/2010/main" val="22165466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8136000" cy="720000"/>
          </a:xfrm>
        </p:spPr>
        <p:txBody>
          <a:bodyPr>
            <a:normAutofit/>
          </a:bodyPr>
          <a:lstStyle/>
          <a:p>
            <a:r>
              <a:rPr lang="en-US" sz="4000" dirty="0" smtClean="0"/>
              <a:t>Production over the Years</a:t>
            </a:r>
            <a:endParaRPr lang="en-US" sz="4000" dirty="0"/>
          </a:p>
        </p:txBody>
      </p:sp>
      <p:sp>
        <p:nvSpPr>
          <p:cNvPr id="4" name="Slide Number Placeholder 3"/>
          <p:cNvSpPr>
            <a:spLocks noGrp="1"/>
          </p:cNvSpPr>
          <p:nvPr>
            <p:ph type="sldNum" sz="quarter" idx="12"/>
          </p:nvPr>
        </p:nvSpPr>
        <p:spPr/>
        <p:txBody>
          <a:bodyPr/>
          <a:lstStyle/>
          <a:p>
            <a:fld id="{E0030DF1-160A-4516-8C48-264B4573769E}" type="slidenum">
              <a:rPr lang="en-US" smtClean="0"/>
              <a:pPr/>
              <a:t>18</a:t>
            </a:fld>
            <a:endParaRPr lang="en-US"/>
          </a:p>
        </p:txBody>
      </p:sp>
      <p:sp>
        <p:nvSpPr>
          <p:cNvPr id="7" name="Θέση περιεχομένου 8"/>
          <p:cNvSpPr>
            <a:spLocks noGrp="1"/>
          </p:cNvSpPr>
          <p:nvPr>
            <p:ph idx="1"/>
          </p:nvPr>
        </p:nvSpPr>
        <p:spPr>
          <a:xfrm>
            <a:off x="1008000" y="6237312"/>
            <a:ext cx="8100392" cy="607102"/>
          </a:xfrm>
          <a:ln w="38100">
            <a:solidFill>
              <a:schemeClr val="accent1"/>
            </a:solidFill>
          </a:ln>
        </p:spPr>
        <p:txBody>
          <a:bodyPr>
            <a:normAutofit/>
          </a:bodyPr>
          <a:lstStyle/>
          <a:p>
            <a:pPr marL="82296" indent="0">
              <a:buNone/>
            </a:pPr>
            <a:r>
              <a:rPr lang="en-US" sz="1600" dirty="0" err="1" smtClean="0"/>
              <a:t>Beel</a:t>
            </a:r>
            <a:r>
              <a:rPr lang="en-US" sz="1600" dirty="0" smtClean="0"/>
              <a:t> J., </a:t>
            </a:r>
            <a:r>
              <a:rPr lang="en-US" sz="1600" dirty="0" err="1" smtClean="0"/>
              <a:t>Gipp</a:t>
            </a:r>
            <a:r>
              <a:rPr lang="en-US" sz="1600" dirty="0" smtClean="0"/>
              <a:t> B., Langer S. and </a:t>
            </a:r>
            <a:r>
              <a:rPr lang="en-US" sz="1600" dirty="0" err="1" smtClean="0"/>
              <a:t>Breitinger</a:t>
            </a:r>
            <a:r>
              <a:rPr lang="en-US" sz="1600" dirty="0" smtClean="0"/>
              <a:t> C.: “Research-paper recommender systems: </a:t>
            </a:r>
            <a:br>
              <a:rPr lang="en-US" sz="1600" dirty="0" smtClean="0"/>
            </a:br>
            <a:r>
              <a:rPr lang="en-US" sz="1600" dirty="0" smtClean="0"/>
              <a:t>A literature survey”, </a:t>
            </a:r>
            <a:r>
              <a:rPr lang="en-US" sz="1600" i="1" dirty="0" smtClean="0"/>
              <a:t>International Journal on Digital Libraries</a:t>
            </a:r>
            <a:r>
              <a:rPr lang="en-US" sz="1600" dirty="0" smtClean="0"/>
              <a:t>, 2016.</a:t>
            </a:r>
            <a:endParaRPr lang="el-GR" dirty="0"/>
          </a:p>
        </p:txBody>
      </p:sp>
      <p:sp>
        <p:nvSpPr>
          <p:cNvPr id="10" name="TextBox 9"/>
          <p:cNvSpPr txBox="1"/>
          <p:nvPr/>
        </p:nvSpPr>
        <p:spPr>
          <a:xfrm>
            <a:off x="2901967" y="5573271"/>
            <a:ext cx="4392488" cy="400110"/>
          </a:xfrm>
          <a:prstGeom prst="rect">
            <a:avLst/>
          </a:prstGeom>
          <a:noFill/>
        </p:spPr>
        <p:txBody>
          <a:bodyPr wrap="square" rtlCol="0">
            <a:spAutoFit/>
          </a:bodyPr>
          <a:lstStyle/>
          <a:p>
            <a:pPr algn="ctr"/>
            <a:r>
              <a:rPr lang="en-US" sz="2000" b="1" dirty="0" smtClean="0"/>
              <a:t>My collection : 270 papers</a:t>
            </a:r>
          </a:p>
        </p:txBody>
      </p:sp>
      <p:graphicFrame>
        <p:nvGraphicFramePr>
          <p:cNvPr id="5" name="Πίνακας 4"/>
          <p:cNvGraphicFramePr>
            <a:graphicFrameLocks noGrp="1"/>
          </p:cNvGraphicFramePr>
          <p:nvPr>
            <p:extLst>
              <p:ext uri="{D42A27DB-BD31-4B8C-83A1-F6EECF244321}">
                <p14:modId xmlns:p14="http://schemas.microsoft.com/office/powerpoint/2010/main" val="3536877743"/>
              </p:ext>
            </p:extLst>
          </p:nvPr>
        </p:nvGraphicFramePr>
        <p:xfrm>
          <a:off x="1115616" y="4550292"/>
          <a:ext cx="7920883" cy="822924"/>
        </p:xfrm>
        <a:graphic>
          <a:graphicData uri="http://schemas.openxmlformats.org/drawingml/2006/table">
            <a:tbl>
              <a:tblPr/>
              <a:tblGrid>
                <a:gridCol w="323668">
                  <a:extLst>
                    <a:ext uri="{9D8B030D-6E8A-4147-A177-3AD203B41FA5}">
                      <a16:colId xmlns:a16="http://schemas.microsoft.com/office/drawing/2014/main" val="20000"/>
                    </a:ext>
                  </a:extLst>
                </a:gridCol>
                <a:gridCol w="314678">
                  <a:extLst>
                    <a:ext uri="{9D8B030D-6E8A-4147-A177-3AD203B41FA5}">
                      <a16:colId xmlns:a16="http://schemas.microsoft.com/office/drawing/2014/main" val="20001"/>
                    </a:ext>
                  </a:extLst>
                </a:gridCol>
                <a:gridCol w="323668">
                  <a:extLst>
                    <a:ext uri="{9D8B030D-6E8A-4147-A177-3AD203B41FA5}">
                      <a16:colId xmlns:a16="http://schemas.microsoft.com/office/drawing/2014/main" val="20002"/>
                    </a:ext>
                  </a:extLst>
                </a:gridCol>
                <a:gridCol w="314678">
                  <a:extLst>
                    <a:ext uri="{9D8B030D-6E8A-4147-A177-3AD203B41FA5}">
                      <a16:colId xmlns:a16="http://schemas.microsoft.com/office/drawing/2014/main" val="20003"/>
                    </a:ext>
                  </a:extLst>
                </a:gridCol>
                <a:gridCol w="323668">
                  <a:extLst>
                    <a:ext uri="{9D8B030D-6E8A-4147-A177-3AD203B41FA5}">
                      <a16:colId xmlns:a16="http://schemas.microsoft.com/office/drawing/2014/main" val="20004"/>
                    </a:ext>
                  </a:extLst>
                </a:gridCol>
                <a:gridCol w="314678">
                  <a:extLst>
                    <a:ext uri="{9D8B030D-6E8A-4147-A177-3AD203B41FA5}">
                      <a16:colId xmlns:a16="http://schemas.microsoft.com/office/drawing/2014/main" val="20005"/>
                    </a:ext>
                  </a:extLst>
                </a:gridCol>
                <a:gridCol w="314678">
                  <a:extLst>
                    <a:ext uri="{9D8B030D-6E8A-4147-A177-3AD203B41FA5}">
                      <a16:colId xmlns:a16="http://schemas.microsoft.com/office/drawing/2014/main" val="20006"/>
                    </a:ext>
                  </a:extLst>
                </a:gridCol>
                <a:gridCol w="323668">
                  <a:extLst>
                    <a:ext uri="{9D8B030D-6E8A-4147-A177-3AD203B41FA5}">
                      <a16:colId xmlns:a16="http://schemas.microsoft.com/office/drawing/2014/main" val="20007"/>
                    </a:ext>
                  </a:extLst>
                </a:gridCol>
                <a:gridCol w="323668">
                  <a:extLst>
                    <a:ext uri="{9D8B030D-6E8A-4147-A177-3AD203B41FA5}">
                      <a16:colId xmlns:a16="http://schemas.microsoft.com/office/drawing/2014/main" val="20008"/>
                    </a:ext>
                  </a:extLst>
                </a:gridCol>
                <a:gridCol w="323668">
                  <a:extLst>
                    <a:ext uri="{9D8B030D-6E8A-4147-A177-3AD203B41FA5}">
                      <a16:colId xmlns:a16="http://schemas.microsoft.com/office/drawing/2014/main" val="20009"/>
                    </a:ext>
                  </a:extLst>
                </a:gridCol>
                <a:gridCol w="323668">
                  <a:extLst>
                    <a:ext uri="{9D8B030D-6E8A-4147-A177-3AD203B41FA5}">
                      <a16:colId xmlns:a16="http://schemas.microsoft.com/office/drawing/2014/main" val="20010"/>
                    </a:ext>
                  </a:extLst>
                </a:gridCol>
                <a:gridCol w="323668">
                  <a:extLst>
                    <a:ext uri="{9D8B030D-6E8A-4147-A177-3AD203B41FA5}">
                      <a16:colId xmlns:a16="http://schemas.microsoft.com/office/drawing/2014/main" val="20011"/>
                    </a:ext>
                  </a:extLst>
                </a:gridCol>
                <a:gridCol w="323668">
                  <a:extLst>
                    <a:ext uri="{9D8B030D-6E8A-4147-A177-3AD203B41FA5}">
                      <a16:colId xmlns:a16="http://schemas.microsoft.com/office/drawing/2014/main" val="20012"/>
                    </a:ext>
                  </a:extLst>
                </a:gridCol>
                <a:gridCol w="323668">
                  <a:extLst>
                    <a:ext uri="{9D8B030D-6E8A-4147-A177-3AD203B41FA5}">
                      <a16:colId xmlns:a16="http://schemas.microsoft.com/office/drawing/2014/main" val="20013"/>
                    </a:ext>
                  </a:extLst>
                </a:gridCol>
                <a:gridCol w="323668">
                  <a:extLst>
                    <a:ext uri="{9D8B030D-6E8A-4147-A177-3AD203B41FA5}">
                      <a16:colId xmlns:a16="http://schemas.microsoft.com/office/drawing/2014/main" val="20014"/>
                    </a:ext>
                  </a:extLst>
                </a:gridCol>
                <a:gridCol w="323668">
                  <a:extLst>
                    <a:ext uri="{9D8B030D-6E8A-4147-A177-3AD203B41FA5}">
                      <a16:colId xmlns:a16="http://schemas.microsoft.com/office/drawing/2014/main" val="20015"/>
                    </a:ext>
                  </a:extLst>
                </a:gridCol>
                <a:gridCol w="323668">
                  <a:extLst>
                    <a:ext uri="{9D8B030D-6E8A-4147-A177-3AD203B41FA5}">
                      <a16:colId xmlns:a16="http://schemas.microsoft.com/office/drawing/2014/main" val="20016"/>
                    </a:ext>
                  </a:extLst>
                </a:gridCol>
                <a:gridCol w="350641">
                  <a:extLst>
                    <a:ext uri="{9D8B030D-6E8A-4147-A177-3AD203B41FA5}">
                      <a16:colId xmlns:a16="http://schemas.microsoft.com/office/drawing/2014/main" val="20017"/>
                    </a:ext>
                  </a:extLst>
                </a:gridCol>
                <a:gridCol w="350641">
                  <a:extLst>
                    <a:ext uri="{9D8B030D-6E8A-4147-A177-3AD203B41FA5}">
                      <a16:colId xmlns:a16="http://schemas.microsoft.com/office/drawing/2014/main" val="20018"/>
                    </a:ext>
                  </a:extLst>
                </a:gridCol>
                <a:gridCol w="350641">
                  <a:extLst>
                    <a:ext uri="{9D8B030D-6E8A-4147-A177-3AD203B41FA5}">
                      <a16:colId xmlns:a16="http://schemas.microsoft.com/office/drawing/2014/main" val="20019"/>
                    </a:ext>
                  </a:extLst>
                </a:gridCol>
                <a:gridCol w="350641">
                  <a:extLst>
                    <a:ext uri="{9D8B030D-6E8A-4147-A177-3AD203B41FA5}">
                      <a16:colId xmlns:a16="http://schemas.microsoft.com/office/drawing/2014/main" val="20020"/>
                    </a:ext>
                  </a:extLst>
                </a:gridCol>
                <a:gridCol w="350641">
                  <a:extLst>
                    <a:ext uri="{9D8B030D-6E8A-4147-A177-3AD203B41FA5}">
                      <a16:colId xmlns:a16="http://schemas.microsoft.com/office/drawing/2014/main" val="20021"/>
                    </a:ext>
                  </a:extLst>
                </a:gridCol>
                <a:gridCol w="350641">
                  <a:extLst>
                    <a:ext uri="{9D8B030D-6E8A-4147-A177-3AD203B41FA5}">
                      <a16:colId xmlns:a16="http://schemas.microsoft.com/office/drawing/2014/main" val="20022"/>
                    </a:ext>
                  </a:extLst>
                </a:gridCol>
                <a:gridCol w="350641">
                  <a:extLst>
                    <a:ext uri="{9D8B030D-6E8A-4147-A177-3AD203B41FA5}">
                      <a16:colId xmlns:a16="http://schemas.microsoft.com/office/drawing/2014/main" val="20023"/>
                    </a:ext>
                  </a:extLst>
                </a:gridCol>
              </a:tblGrid>
              <a:tr h="231810">
                <a:tc>
                  <a:txBody>
                    <a:bodyPr/>
                    <a:lstStyle/>
                    <a:p>
                      <a:pPr algn="ctr" fontAlgn="b"/>
                      <a:r>
                        <a:rPr lang="el-GR" sz="1000" b="0" i="0" u="none" strike="noStrike">
                          <a:solidFill>
                            <a:srgbClr val="000000"/>
                          </a:solidFill>
                          <a:effectLst/>
                          <a:latin typeface="Calibri"/>
                        </a:rPr>
                        <a:t>2000</a:t>
                      </a:r>
                    </a:p>
                  </a:txBody>
                  <a:tcPr marL="8548" marR="8548" marT="854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00" b="0" i="0" u="none" strike="noStrike">
                          <a:solidFill>
                            <a:srgbClr val="000000"/>
                          </a:solidFill>
                          <a:effectLst/>
                          <a:latin typeface="Calibri"/>
                        </a:rPr>
                        <a:t>2001</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00" b="0" i="0" u="none" strike="noStrike">
                          <a:solidFill>
                            <a:srgbClr val="000000"/>
                          </a:solidFill>
                          <a:effectLst/>
                          <a:latin typeface="Calibri"/>
                        </a:rPr>
                        <a:t>2002</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00" b="0" i="0" u="none" strike="noStrike">
                          <a:solidFill>
                            <a:srgbClr val="000000"/>
                          </a:solidFill>
                          <a:effectLst/>
                          <a:latin typeface="Calibri"/>
                        </a:rPr>
                        <a:t>2003</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00" b="0" i="0" u="none" strike="noStrike">
                          <a:solidFill>
                            <a:srgbClr val="000000"/>
                          </a:solidFill>
                          <a:effectLst/>
                          <a:latin typeface="Calibri"/>
                        </a:rPr>
                        <a:t>2004</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00" b="0" i="0" u="none" strike="noStrike">
                          <a:solidFill>
                            <a:srgbClr val="000000"/>
                          </a:solidFill>
                          <a:effectLst/>
                          <a:latin typeface="Calibri"/>
                        </a:rPr>
                        <a:t>2005</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00" b="0" i="0" u="none" strike="noStrike">
                          <a:solidFill>
                            <a:srgbClr val="000000"/>
                          </a:solidFill>
                          <a:effectLst/>
                          <a:latin typeface="Calibri"/>
                        </a:rPr>
                        <a:t>2006</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00" b="0" i="0" u="none" strike="noStrike">
                          <a:solidFill>
                            <a:srgbClr val="000000"/>
                          </a:solidFill>
                          <a:effectLst/>
                          <a:latin typeface="Calibri"/>
                        </a:rPr>
                        <a:t>2007</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00" b="0" i="0" u="none" strike="noStrike">
                          <a:solidFill>
                            <a:srgbClr val="000000"/>
                          </a:solidFill>
                          <a:effectLst/>
                          <a:latin typeface="Calibri"/>
                        </a:rPr>
                        <a:t>2008</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00" b="0" i="0" u="none" strike="noStrike">
                          <a:solidFill>
                            <a:srgbClr val="000000"/>
                          </a:solidFill>
                          <a:effectLst/>
                          <a:latin typeface="Calibri"/>
                        </a:rPr>
                        <a:t>2009</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00" b="0" i="0" u="none" strike="noStrike">
                          <a:solidFill>
                            <a:srgbClr val="000000"/>
                          </a:solidFill>
                          <a:effectLst/>
                          <a:latin typeface="Calibri"/>
                        </a:rPr>
                        <a:t>2010</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00" b="0" i="0" u="none" strike="noStrike">
                          <a:solidFill>
                            <a:srgbClr val="000000"/>
                          </a:solidFill>
                          <a:effectLst/>
                          <a:latin typeface="Calibri"/>
                        </a:rPr>
                        <a:t>2011</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00" b="0" i="0" u="none" strike="noStrike">
                          <a:solidFill>
                            <a:srgbClr val="000000"/>
                          </a:solidFill>
                          <a:effectLst/>
                          <a:latin typeface="Calibri"/>
                        </a:rPr>
                        <a:t>2012</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00" b="0" i="0" u="none" strike="noStrike">
                          <a:solidFill>
                            <a:srgbClr val="000000"/>
                          </a:solidFill>
                          <a:effectLst/>
                          <a:latin typeface="Calibri"/>
                        </a:rPr>
                        <a:t>2013</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00" b="0" i="0" u="none" strike="noStrike">
                          <a:solidFill>
                            <a:srgbClr val="000000"/>
                          </a:solidFill>
                          <a:effectLst/>
                          <a:latin typeface="Calibri"/>
                        </a:rPr>
                        <a:t>2014</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00" b="0" i="0" u="none" strike="noStrike">
                          <a:solidFill>
                            <a:srgbClr val="000000"/>
                          </a:solidFill>
                          <a:effectLst/>
                          <a:latin typeface="Calibri"/>
                        </a:rPr>
                        <a:t>2015</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00" b="0" i="0" u="none" strike="noStrike">
                          <a:solidFill>
                            <a:srgbClr val="000000"/>
                          </a:solidFill>
                          <a:effectLst/>
                          <a:latin typeface="Calibri"/>
                        </a:rPr>
                        <a:t>2016</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00" b="0" i="0" u="none" strike="noStrike">
                          <a:solidFill>
                            <a:srgbClr val="000000"/>
                          </a:solidFill>
                          <a:effectLst/>
                          <a:latin typeface="Calibri"/>
                        </a:rPr>
                        <a:t>2017</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00" b="0" i="0" u="none" strike="noStrike">
                          <a:solidFill>
                            <a:srgbClr val="000000"/>
                          </a:solidFill>
                          <a:effectLst/>
                          <a:latin typeface="Calibri"/>
                        </a:rPr>
                        <a:t>2018</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00" b="0" i="0" u="none" strike="noStrike">
                          <a:solidFill>
                            <a:srgbClr val="000000"/>
                          </a:solidFill>
                          <a:effectLst/>
                          <a:latin typeface="Calibri"/>
                        </a:rPr>
                        <a:t>2019</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00" b="0" i="0" u="none" strike="noStrike">
                          <a:solidFill>
                            <a:srgbClr val="000000"/>
                          </a:solidFill>
                          <a:effectLst/>
                          <a:latin typeface="Calibri"/>
                        </a:rPr>
                        <a:t>2020</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00" b="0" i="0" u="none" strike="noStrike">
                          <a:solidFill>
                            <a:srgbClr val="000000"/>
                          </a:solidFill>
                          <a:effectLst/>
                          <a:latin typeface="Calibri"/>
                        </a:rPr>
                        <a:t>2021</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00" b="0" i="0" u="none" strike="noStrike">
                          <a:solidFill>
                            <a:srgbClr val="000000"/>
                          </a:solidFill>
                          <a:effectLst/>
                          <a:latin typeface="Calibri"/>
                        </a:rPr>
                        <a:t>2022</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00" b="0" i="0" u="none" strike="noStrike">
                          <a:solidFill>
                            <a:srgbClr val="000000"/>
                          </a:solidFill>
                          <a:effectLst/>
                          <a:latin typeface="Calibri"/>
                        </a:rPr>
                        <a:t>2023</a:t>
                      </a:r>
                    </a:p>
                  </a:txBody>
                  <a:tcPr marL="8548" marR="8548" marT="854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9762">
                <a:tc>
                  <a:txBody>
                    <a:bodyPr/>
                    <a:lstStyle/>
                    <a:p>
                      <a:pPr algn="ctr" fontAlgn="b"/>
                      <a:r>
                        <a:rPr lang="el-GR" sz="1300" b="0" i="0" u="none" strike="noStrike">
                          <a:solidFill>
                            <a:srgbClr val="000000"/>
                          </a:solidFill>
                          <a:effectLst/>
                          <a:latin typeface="Calibri"/>
                        </a:rPr>
                        <a:t>1</a:t>
                      </a:r>
                    </a:p>
                  </a:txBody>
                  <a:tcPr marL="8548" marR="8548" marT="854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 </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2</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 </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5</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 </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 </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7</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11</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17</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22</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25</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36</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64</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79</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87</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97</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110</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135</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156</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191</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227</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257</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270</a:t>
                      </a:r>
                    </a:p>
                  </a:txBody>
                  <a:tcPr marL="8548" marR="8548" marT="854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1352">
                <a:tc>
                  <a:txBody>
                    <a:bodyPr/>
                    <a:lstStyle/>
                    <a:p>
                      <a:pPr algn="ctr" fontAlgn="b"/>
                      <a:r>
                        <a:rPr lang="el-GR" sz="1300" b="0" i="0" u="none" strike="noStrike">
                          <a:solidFill>
                            <a:srgbClr val="000000"/>
                          </a:solidFill>
                          <a:effectLst/>
                          <a:latin typeface="Calibri"/>
                        </a:rPr>
                        <a:t>1</a:t>
                      </a:r>
                    </a:p>
                  </a:txBody>
                  <a:tcPr marL="8548" marR="8548" marT="854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 </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1</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 </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3</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 </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 </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2</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4</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6</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5</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3</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11</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28</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15</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8</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10</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13</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25</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21</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35</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36</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l-GR" sz="1300" b="0" i="0" u="none" strike="noStrike">
                          <a:solidFill>
                            <a:srgbClr val="000000"/>
                          </a:solidFill>
                          <a:effectLst/>
                          <a:latin typeface="Calibri"/>
                        </a:rPr>
                        <a:t>30</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l-GR" sz="1300" b="0" i="0" u="none" strike="noStrike" dirty="0">
                          <a:solidFill>
                            <a:srgbClr val="000000"/>
                          </a:solidFill>
                          <a:effectLst/>
                          <a:latin typeface="Calibri"/>
                        </a:rPr>
                        <a:t>13</a:t>
                      </a:r>
                    </a:p>
                  </a:txBody>
                  <a:tcPr marL="8548" marR="8548" marT="854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12" name="Picture 2" descr="Fig.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9983" y="1140375"/>
            <a:ext cx="6200440" cy="2677932"/>
          </a:xfrm>
          <a:prstGeom prst="rect">
            <a:avLst/>
          </a:prstGeom>
          <a:noFill/>
          <a:extLst>
            <a:ext uri="{909E8E84-426E-40DD-AFC4-6F175D3DCCD1}">
              <a14:hiddenFill xmlns:a14="http://schemas.microsoft.com/office/drawing/2010/main">
                <a:solidFill>
                  <a:srgbClr val="FFFFFF"/>
                </a:solidFill>
              </a14:hiddenFill>
            </a:ext>
          </a:extLst>
        </p:spPr>
      </p:pic>
      <p:sp>
        <p:nvSpPr>
          <p:cNvPr id="3" name="Down Arrow 2"/>
          <p:cNvSpPr/>
          <p:nvPr/>
        </p:nvSpPr>
        <p:spPr>
          <a:xfrm rot="5810657">
            <a:off x="8096802" y="2976884"/>
            <a:ext cx="65632" cy="9370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20505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8136000" cy="720000"/>
          </a:xfrm>
        </p:spPr>
        <p:txBody>
          <a:bodyPr>
            <a:normAutofit/>
          </a:bodyPr>
          <a:lstStyle/>
          <a:p>
            <a:r>
              <a:rPr lang="en-US" sz="4000" dirty="0" smtClean="0"/>
              <a:t>Production per Country</a:t>
            </a:r>
            <a:endParaRPr lang="en-US" sz="4000" dirty="0"/>
          </a:p>
        </p:txBody>
      </p:sp>
      <p:sp>
        <p:nvSpPr>
          <p:cNvPr id="4" name="Slide Number Placeholder 3"/>
          <p:cNvSpPr>
            <a:spLocks noGrp="1"/>
          </p:cNvSpPr>
          <p:nvPr>
            <p:ph type="sldNum" sz="quarter" idx="12"/>
          </p:nvPr>
        </p:nvSpPr>
        <p:spPr/>
        <p:txBody>
          <a:bodyPr/>
          <a:lstStyle/>
          <a:p>
            <a:fld id="{E0030DF1-160A-4516-8C48-264B4573769E}" type="slidenum">
              <a:rPr lang="en-US" smtClean="0"/>
              <a:pPr/>
              <a:t>19</a:t>
            </a:fld>
            <a:endParaRPr lang="en-US"/>
          </a:p>
        </p:txBody>
      </p:sp>
      <p:graphicFrame>
        <p:nvGraphicFramePr>
          <p:cNvPr id="5" name="Γράφημα 1"/>
          <p:cNvGraphicFramePr>
            <a:graphicFrameLocks/>
          </p:cNvGraphicFramePr>
          <p:nvPr>
            <p:extLst>
              <p:ext uri="{D42A27DB-BD31-4B8C-83A1-F6EECF244321}">
                <p14:modId xmlns:p14="http://schemas.microsoft.com/office/powerpoint/2010/main" val="990410820"/>
              </p:ext>
            </p:extLst>
          </p:nvPr>
        </p:nvGraphicFramePr>
        <p:xfrm>
          <a:off x="899591" y="1431134"/>
          <a:ext cx="8171256" cy="25739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3292368859"/>
              </p:ext>
            </p:extLst>
          </p:nvPr>
        </p:nvGraphicFramePr>
        <p:xfrm>
          <a:off x="986148" y="4149079"/>
          <a:ext cx="7978339" cy="25450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80658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7890080" cy="720000"/>
          </a:xfrm>
        </p:spPr>
        <p:txBody>
          <a:bodyPr>
            <a:normAutofit/>
          </a:bodyPr>
          <a:lstStyle/>
          <a:p>
            <a:r>
              <a:rPr lang="en-US" sz="4000" dirty="0"/>
              <a:t>Presentation Menu</a:t>
            </a:r>
          </a:p>
        </p:txBody>
      </p:sp>
      <p:sp>
        <p:nvSpPr>
          <p:cNvPr id="3" name="Content Placeholder 2"/>
          <p:cNvSpPr>
            <a:spLocks noGrp="1"/>
          </p:cNvSpPr>
          <p:nvPr>
            <p:ph idx="1"/>
          </p:nvPr>
        </p:nvSpPr>
        <p:spPr>
          <a:xfrm>
            <a:off x="1080000" y="1260000"/>
            <a:ext cx="7498080" cy="5486400"/>
          </a:xfrm>
        </p:spPr>
        <p:txBody>
          <a:bodyPr>
            <a:normAutofit fontScale="70000" lnSpcReduction="20000"/>
          </a:bodyPr>
          <a:lstStyle/>
          <a:p>
            <a:pPr>
              <a:lnSpc>
                <a:spcPct val="110000"/>
              </a:lnSpc>
            </a:pPr>
            <a:r>
              <a:rPr lang="en-US" dirty="0" smtClean="0">
                <a:solidFill>
                  <a:srgbClr val="FF0000"/>
                </a:solidFill>
              </a:rPr>
              <a:t>Recommendation Systems</a:t>
            </a:r>
            <a:endParaRPr lang="en-US" dirty="0">
              <a:solidFill>
                <a:srgbClr val="FF0000"/>
              </a:solidFill>
            </a:endParaRPr>
          </a:p>
          <a:p>
            <a:pPr lvl="1">
              <a:lnSpc>
                <a:spcPct val="110000"/>
              </a:lnSpc>
              <a:spcBef>
                <a:spcPts val="600"/>
              </a:spcBef>
            </a:pPr>
            <a:r>
              <a:rPr lang="en-US" dirty="0" smtClean="0"/>
              <a:t>Information age and Social networks</a:t>
            </a:r>
            <a:endParaRPr lang="en-US" dirty="0"/>
          </a:p>
          <a:p>
            <a:pPr lvl="1">
              <a:lnSpc>
                <a:spcPct val="110000"/>
              </a:lnSpc>
              <a:spcBef>
                <a:spcPts val="600"/>
              </a:spcBef>
            </a:pPr>
            <a:r>
              <a:rPr lang="en-US" dirty="0"/>
              <a:t>Challenges and Data </a:t>
            </a:r>
            <a:r>
              <a:rPr lang="en-US" dirty="0" smtClean="0"/>
              <a:t>representation</a:t>
            </a:r>
            <a:endParaRPr lang="en-US" dirty="0"/>
          </a:p>
          <a:p>
            <a:pPr>
              <a:lnSpc>
                <a:spcPct val="110000"/>
              </a:lnSpc>
            </a:pPr>
            <a:r>
              <a:rPr lang="en-US" dirty="0" err="1" smtClean="0"/>
              <a:t>Scientometric</a:t>
            </a:r>
            <a:r>
              <a:rPr lang="en-US" dirty="0" smtClean="0"/>
              <a:t> Entities</a:t>
            </a:r>
          </a:p>
          <a:p>
            <a:pPr lvl="1">
              <a:lnSpc>
                <a:spcPct val="110000"/>
              </a:lnSpc>
              <a:spcBef>
                <a:spcPts val="600"/>
              </a:spcBef>
            </a:pPr>
            <a:r>
              <a:rPr lang="en-US" dirty="0" smtClean="0"/>
              <a:t>Abundance of Scholarly Data</a:t>
            </a:r>
          </a:p>
          <a:p>
            <a:pPr lvl="1">
              <a:lnSpc>
                <a:spcPct val="110000"/>
              </a:lnSpc>
              <a:spcBef>
                <a:spcPts val="600"/>
              </a:spcBef>
            </a:pPr>
            <a:r>
              <a:rPr lang="en-US" dirty="0" smtClean="0"/>
              <a:t>Taxonomy</a:t>
            </a:r>
          </a:p>
          <a:p>
            <a:pPr lvl="1">
              <a:lnSpc>
                <a:spcPct val="110000"/>
              </a:lnSpc>
              <a:spcBef>
                <a:spcPts val="600"/>
              </a:spcBef>
            </a:pPr>
            <a:r>
              <a:rPr lang="en-US" dirty="0" smtClean="0"/>
              <a:t>Statistics</a:t>
            </a:r>
          </a:p>
          <a:p>
            <a:pPr>
              <a:lnSpc>
                <a:spcPct val="110000"/>
              </a:lnSpc>
            </a:pPr>
            <a:r>
              <a:rPr lang="en-US" dirty="0" smtClean="0"/>
              <a:t>Approaches on the Intersection</a:t>
            </a:r>
          </a:p>
          <a:p>
            <a:pPr lvl="1">
              <a:lnSpc>
                <a:spcPct val="110000"/>
              </a:lnSpc>
              <a:spcBef>
                <a:spcPts val="600"/>
              </a:spcBef>
            </a:pPr>
            <a:r>
              <a:rPr lang="en-GB" dirty="0" smtClean="0"/>
              <a:t>Citation</a:t>
            </a:r>
            <a:endParaRPr lang="en-US" dirty="0" smtClean="0"/>
          </a:p>
          <a:p>
            <a:pPr lvl="1">
              <a:lnSpc>
                <a:spcPct val="110000"/>
              </a:lnSpc>
              <a:spcBef>
                <a:spcPts val="600"/>
              </a:spcBef>
            </a:pPr>
            <a:r>
              <a:rPr lang="en-US" dirty="0" smtClean="0"/>
              <a:t>Supervisor</a:t>
            </a:r>
          </a:p>
          <a:p>
            <a:pPr lvl="1">
              <a:lnSpc>
                <a:spcPct val="110000"/>
              </a:lnSpc>
              <a:spcBef>
                <a:spcPts val="600"/>
              </a:spcBef>
            </a:pPr>
            <a:r>
              <a:rPr lang="en-GB" dirty="0" smtClean="0"/>
              <a:t>Journal</a:t>
            </a:r>
          </a:p>
          <a:p>
            <a:pPr lvl="1">
              <a:lnSpc>
                <a:spcPct val="110000"/>
              </a:lnSpc>
              <a:spcBef>
                <a:spcPts val="600"/>
              </a:spcBef>
            </a:pPr>
            <a:r>
              <a:rPr lang="en-GB" dirty="0" smtClean="0"/>
              <a:t>Venue</a:t>
            </a:r>
          </a:p>
          <a:p>
            <a:pPr>
              <a:lnSpc>
                <a:spcPct val="110000"/>
              </a:lnSpc>
            </a:pPr>
            <a:r>
              <a:rPr lang="en-GB" dirty="0" smtClean="0"/>
              <a:t>Bias in Recommenders</a:t>
            </a:r>
            <a:endParaRPr lang="en-US" dirty="0"/>
          </a:p>
          <a:p>
            <a:pPr>
              <a:lnSpc>
                <a:spcPct val="110000"/>
              </a:lnSpc>
            </a:pPr>
            <a:r>
              <a:rPr lang="en-US" dirty="0" smtClean="0"/>
              <a:t>Further Reading</a:t>
            </a:r>
            <a:endParaRPr lang="en-US" dirty="0"/>
          </a:p>
        </p:txBody>
      </p:sp>
      <p:sp>
        <p:nvSpPr>
          <p:cNvPr id="4" name="Slide Number Placeholder 3"/>
          <p:cNvSpPr>
            <a:spLocks noGrp="1"/>
          </p:cNvSpPr>
          <p:nvPr>
            <p:ph type="sldNum" sz="quarter" idx="12"/>
          </p:nvPr>
        </p:nvSpPr>
        <p:spPr/>
        <p:txBody>
          <a:bodyPr/>
          <a:lstStyle/>
          <a:p>
            <a:fld id="{E0030DF1-160A-4516-8C48-264B4573769E}" type="slidenum">
              <a:rPr lang="en-US" smtClean="0">
                <a:solidFill>
                  <a:srgbClr val="E7DEC9">
                    <a:shade val="50000"/>
                    <a:satMod val="200000"/>
                  </a:srgbClr>
                </a:solidFill>
              </a:rPr>
              <a:pPr/>
              <a:t>2</a:t>
            </a:fld>
            <a:endParaRPr lang="en-US">
              <a:solidFill>
                <a:srgbClr val="E7DEC9">
                  <a:shade val="50000"/>
                  <a:satMod val="200000"/>
                </a:srgbClr>
              </a:solidFill>
            </a:endParaRPr>
          </a:p>
        </p:txBody>
      </p:sp>
    </p:spTree>
    <p:extLst>
      <p:ext uri="{BB962C8B-B14F-4D97-AF65-F5344CB8AC3E}">
        <p14:creationId xmlns:p14="http://schemas.microsoft.com/office/powerpoint/2010/main" val="23953083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8136000" cy="720000"/>
          </a:xfrm>
        </p:spPr>
        <p:txBody>
          <a:bodyPr>
            <a:normAutofit/>
          </a:bodyPr>
          <a:lstStyle/>
          <a:p>
            <a:r>
              <a:rPr lang="en-US" sz="4000" dirty="0" smtClean="0"/>
              <a:t>Production per Country</a:t>
            </a:r>
            <a:endParaRPr lang="en-US" sz="4000" dirty="0"/>
          </a:p>
        </p:txBody>
      </p:sp>
      <p:sp>
        <p:nvSpPr>
          <p:cNvPr id="4" name="Slide Number Placeholder 3"/>
          <p:cNvSpPr>
            <a:spLocks noGrp="1"/>
          </p:cNvSpPr>
          <p:nvPr>
            <p:ph type="sldNum" sz="quarter" idx="12"/>
          </p:nvPr>
        </p:nvSpPr>
        <p:spPr/>
        <p:txBody>
          <a:bodyPr/>
          <a:lstStyle/>
          <a:p>
            <a:fld id="{E0030DF1-160A-4516-8C48-264B4573769E}" type="slidenum">
              <a:rPr lang="en-US" smtClean="0"/>
              <a:pPr/>
              <a:t>20</a:t>
            </a:fld>
            <a:endParaRPr lang="en-US"/>
          </a:p>
        </p:txBody>
      </p:sp>
      <p:graphicFrame>
        <p:nvGraphicFramePr>
          <p:cNvPr id="6" name="Chart 5"/>
          <p:cNvGraphicFramePr>
            <a:graphicFrameLocks/>
          </p:cNvGraphicFramePr>
          <p:nvPr>
            <p:extLst>
              <p:ext uri="{D42A27DB-BD31-4B8C-83A1-F6EECF244321}">
                <p14:modId xmlns:p14="http://schemas.microsoft.com/office/powerpoint/2010/main" val="2659462206"/>
              </p:ext>
            </p:extLst>
          </p:nvPr>
        </p:nvGraphicFramePr>
        <p:xfrm>
          <a:off x="2286000" y="2057400"/>
          <a:ext cx="5598368" cy="35318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6272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ext uri="{D42A27DB-BD31-4B8C-83A1-F6EECF244321}">
                <p14:modId xmlns:p14="http://schemas.microsoft.com/office/powerpoint/2010/main" val="3776404476"/>
              </p:ext>
            </p:extLst>
          </p:nvPr>
        </p:nvGraphicFramePr>
        <p:xfrm>
          <a:off x="1008000" y="1080000"/>
          <a:ext cx="8136000" cy="5778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1008000" y="360000"/>
            <a:ext cx="8136000" cy="720000"/>
          </a:xfrm>
        </p:spPr>
        <p:txBody>
          <a:bodyPr>
            <a:normAutofit/>
          </a:bodyPr>
          <a:lstStyle/>
          <a:p>
            <a:r>
              <a:rPr lang="en-US" sz="4000" dirty="0" smtClean="0"/>
              <a:t>Main Outlets</a:t>
            </a:r>
            <a:endParaRPr lang="en-US" sz="4000" dirty="0"/>
          </a:p>
        </p:txBody>
      </p:sp>
      <p:sp>
        <p:nvSpPr>
          <p:cNvPr id="4" name="Slide Number Placeholder 3"/>
          <p:cNvSpPr>
            <a:spLocks noGrp="1"/>
          </p:cNvSpPr>
          <p:nvPr>
            <p:ph type="sldNum" sz="quarter" idx="12"/>
          </p:nvPr>
        </p:nvSpPr>
        <p:spPr/>
        <p:txBody>
          <a:bodyPr/>
          <a:lstStyle/>
          <a:p>
            <a:fld id="{E0030DF1-160A-4516-8C48-264B4573769E}" type="slidenum">
              <a:rPr lang="en-US" smtClean="0"/>
              <a:pPr/>
              <a:t>21</a:t>
            </a:fld>
            <a:endParaRPr lang="en-US"/>
          </a:p>
        </p:txBody>
      </p:sp>
      <p:sp>
        <p:nvSpPr>
          <p:cNvPr id="3" name="TextBox 2"/>
          <p:cNvSpPr txBox="1"/>
          <p:nvPr/>
        </p:nvSpPr>
        <p:spPr>
          <a:xfrm>
            <a:off x="6876256" y="1763524"/>
            <a:ext cx="1211550" cy="369332"/>
          </a:xfrm>
          <a:prstGeom prst="rect">
            <a:avLst/>
          </a:prstGeom>
          <a:noFill/>
        </p:spPr>
        <p:txBody>
          <a:bodyPr wrap="none" rtlCol="0">
            <a:spAutoFit/>
          </a:bodyPr>
          <a:lstStyle/>
          <a:p>
            <a:r>
              <a:rPr lang="en-GB" dirty="0" smtClean="0"/>
              <a:t>136 papers</a:t>
            </a:r>
            <a:endParaRPr lang="en-US" dirty="0"/>
          </a:p>
        </p:txBody>
      </p:sp>
    </p:spTree>
    <p:extLst>
      <p:ext uri="{BB962C8B-B14F-4D97-AF65-F5344CB8AC3E}">
        <p14:creationId xmlns:p14="http://schemas.microsoft.com/office/powerpoint/2010/main" val="2238518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8136000" cy="720000"/>
          </a:xfrm>
        </p:spPr>
        <p:txBody>
          <a:bodyPr>
            <a:normAutofit/>
          </a:bodyPr>
          <a:lstStyle/>
          <a:p>
            <a:r>
              <a:rPr lang="en-GB" sz="4000" dirty="0" smtClean="0"/>
              <a:t>Title Cloud</a:t>
            </a:r>
            <a:endParaRPr lang="en-US" sz="4000" dirty="0"/>
          </a:p>
        </p:txBody>
      </p:sp>
      <p:sp>
        <p:nvSpPr>
          <p:cNvPr id="4" name="Slide Number Placeholder 3"/>
          <p:cNvSpPr>
            <a:spLocks noGrp="1"/>
          </p:cNvSpPr>
          <p:nvPr>
            <p:ph type="sldNum" sz="quarter" idx="12"/>
          </p:nvPr>
        </p:nvSpPr>
        <p:spPr/>
        <p:txBody>
          <a:bodyPr/>
          <a:lstStyle/>
          <a:p>
            <a:fld id="{E0030DF1-160A-4516-8C48-264B4573769E}" type="slidenum">
              <a:rPr lang="en-US" smtClean="0"/>
              <a:pPr/>
              <a:t>22</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000" y="1440000"/>
            <a:ext cx="7849589" cy="4860000"/>
          </a:xfrm>
          <a:prstGeom prst="rect">
            <a:avLst/>
          </a:prstGeom>
        </p:spPr>
      </p:pic>
      <p:sp>
        <p:nvSpPr>
          <p:cNvPr id="7" name="TextBox 6"/>
          <p:cNvSpPr txBox="1"/>
          <p:nvPr/>
        </p:nvSpPr>
        <p:spPr>
          <a:xfrm>
            <a:off x="6030654" y="959862"/>
            <a:ext cx="2898935" cy="461665"/>
          </a:xfrm>
          <a:prstGeom prst="rect">
            <a:avLst/>
          </a:prstGeom>
          <a:noFill/>
        </p:spPr>
        <p:txBody>
          <a:bodyPr wrap="none" rtlCol="0">
            <a:spAutoFit/>
          </a:bodyPr>
          <a:lstStyle/>
          <a:p>
            <a:r>
              <a:rPr lang="en-GB" sz="2400" dirty="0" smtClean="0"/>
              <a:t>100 out of 681 words</a:t>
            </a:r>
            <a:endParaRPr lang="en-US" sz="2400" dirty="0"/>
          </a:p>
        </p:txBody>
      </p:sp>
      <p:sp>
        <p:nvSpPr>
          <p:cNvPr id="3" name="Στρογγυλεμένο ορθογώνιο 2"/>
          <p:cNvSpPr/>
          <p:nvPr/>
        </p:nvSpPr>
        <p:spPr>
          <a:xfrm>
            <a:off x="2339752" y="3573016"/>
            <a:ext cx="5328592" cy="6480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rgbClr val="FF0000"/>
              </a:solidFill>
            </a:endParaRPr>
          </a:p>
        </p:txBody>
      </p:sp>
      <p:sp>
        <p:nvSpPr>
          <p:cNvPr id="5" name="Στρογγυλεμένο ορθογώνιο 4"/>
          <p:cNvSpPr/>
          <p:nvPr/>
        </p:nvSpPr>
        <p:spPr>
          <a:xfrm>
            <a:off x="3851920" y="3140968"/>
            <a:ext cx="1800200"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Στρογγυλεμένο ορθογώνιο 7"/>
          <p:cNvSpPr/>
          <p:nvPr/>
        </p:nvSpPr>
        <p:spPr>
          <a:xfrm>
            <a:off x="2339752" y="5733256"/>
            <a:ext cx="2016224"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Στρογγυλεμένο ορθογώνιο 8"/>
          <p:cNvSpPr/>
          <p:nvPr/>
        </p:nvSpPr>
        <p:spPr>
          <a:xfrm>
            <a:off x="6732240" y="5373216"/>
            <a:ext cx="1512168"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Στρογγυλεμένο ορθογώνιο 9"/>
          <p:cNvSpPr/>
          <p:nvPr/>
        </p:nvSpPr>
        <p:spPr>
          <a:xfrm>
            <a:off x="5004794" y="2348880"/>
            <a:ext cx="1223390"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Στρογγυλεμένο ορθογώνιο 10"/>
          <p:cNvSpPr/>
          <p:nvPr/>
        </p:nvSpPr>
        <p:spPr>
          <a:xfrm>
            <a:off x="3275856" y="1988840"/>
            <a:ext cx="936104" cy="468052"/>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Στρογγυλεμένο ορθογώνιο 11"/>
          <p:cNvSpPr/>
          <p:nvPr/>
        </p:nvSpPr>
        <p:spPr>
          <a:xfrm>
            <a:off x="3131840" y="2996952"/>
            <a:ext cx="720080" cy="288032"/>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Στρογγυλεμένο ορθογώνιο 12"/>
          <p:cNvSpPr/>
          <p:nvPr/>
        </p:nvSpPr>
        <p:spPr>
          <a:xfrm>
            <a:off x="3743908" y="3501008"/>
            <a:ext cx="900100" cy="288032"/>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Στρογγυλεμένο ορθογώνιο 14"/>
          <p:cNvSpPr/>
          <p:nvPr/>
        </p:nvSpPr>
        <p:spPr>
          <a:xfrm>
            <a:off x="7596336" y="3897052"/>
            <a:ext cx="1008112" cy="324036"/>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Στρογγυλεμένο ορθογώνιο 15"/>
          <p:cNvSpPr/>
          <p:nvPr/>
        </p:nvSpPr>
        <p:spPr>
          <a:xfrm>
            <a:off x="3491880" y="3429000"/>
            <a:ext cx="702078" cy="216024"/>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Στρογγυλεμένο ορθογώνιο 17"/>
          <p:cNvSpPr/>
          <p:nvPr/>
        </p:nvSpPr>
        <p:spPr>
          <a:xfrm>
            <a:off x="6516216" y="4221088"/>
            <a:ext cx="576064" cy="144016"/>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Στρογγυλεμένο ορθογώνιο 18"/>
          <p:cNvSpPr/>
          <p:nvPr/>
        </p:nvSpPr>
        <p:spPr>
          <a:xfrm>
            <a:off x="6444208" y="5013176"/>
            <a:ext cx="936104" cy="216024"/>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Στρογγυλεμένο ορθογώνιο 19"/>
          <p:cNvSpPr/>
          <p:nvPr/>
        </p:nvSpPr>
        <p:spPr>
          <a:xfrm>
            <a:off x="4355976" y="1700808"/>
            <a:ext cx="1440160" cy="432048"/>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Στρογγυλεμένο ορθογώνιο 20"/>
          <p:cNvSpPr/>
          <p:nvPr/>
        </p:nvSpPr>
        <p:spPr>
          <a:xfrm>
            <a:off x="4139952" y="2222866"/>
            <a:ext cx="720080" cy="342038"/>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51703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P spid="9" grpId="0" animBg="1"/>
      <p:bldP spid="10" grpId="0" animBg="1"/>
      <p:bldP spid="11" grpId="0" animBg="1"/>
      <p:bldP spid="12" grpId="0" animBg="1"/>
      <p:bldP spid="13" grpId="0" animBg="1"/>
      <p:bldP spid="15" grpId="0" animBg="1"/>
      <p:bldP spid="16" grpId="0" animBg="1"/>
      <p:bldP spid="18" grpId="0" animBg="1"/>
      <p:bldP spid="19" grpId="0" animBg="1"/>
      <p:bldP spid="20"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8136000" cy="720000"/>
          </a:xfrm>
        </p:spPr>
        <p:txBody>
          <a:bodyPr>
            <a:normAutofit/>
          </a:bodyPr>
          <a:lstStyle/>
          <a:p>
            <a:r>
              <a:rPr lang="en-GB" sz="4000" dirty="0" smtClean="0"/>
              <a:t>Key-word Cloud</a:t>
            </a:r>
            <a:endParaRPr lang="en-US" sz="4000" dirty="0"/>
          </a:p>
        </p:txBody>
      </p:sp>
      <p:sp>
        <p:nvSpPr>
          <p:cNvPr id="4" name="Slide Number Placeholder 3"/>
          <p:cNvSpPr>
            <a:spLocks noGrp="1"/>
          </p:cNvSpPr>
          <p:nvPr>
            <p:ph type="sldNum" sz="quarter" idx="12"/>
          </p:nvPr>
        </p:nvSpPr>
        <p:spPr/>
        <p:txBody>
          <a:bodyPr/>
          <a:lstStyle/>
          <a:p>
            <a:fld id="{E0030DF1-160A-4516-8C48-264B4573769E}" type="slidenum">
              <a:rPr lang="en-US" smtClean="0"/>
              <a:pPr/>
              <a:t>23</a:t>
            </a:fld>
            <a:endParaRPr lang="en-US"/>
          </a:p>
        </p:txBody>
      </p:sp>
      <p:sp>
        <p:nvSpPr>
          <p:cNvPr id="5" name="TextBox 4"/>
          <p:cNvSpPr txBox="1"/>
          <p:nvPr/>
        </p:nvSpPr>
        <p:spPr>
          <a:xfrm>
            <a:off x="4104827" y="959862"/>
            <a:ext cx="5003677" cy="461665"/>
          </a:xfrm>
          <a:prstGeom prst="rect">
            <a:avLst/>
          </a:prstGeom>
          <a:noFill/>
        </p:spPr>
        <p:txBody>
          <a:bodyPr wrap="none" rtlCol="0">
            <a:spAutoFit/>
          </a:bodyPr>
          <a:lstStyle/>
          <a:p>
            <a:r>
              <a:rPr lang="en-GB" sz="2400" dirty="0" smtClean="0"/>
              <a:t>After processing ; 75 out of 465 words</a:t>
            </a:r>
            <a:endParaRPr lang="en-US" sz="2400" dirty="0"/>
          </a:p>
        </p:txBody>
      </p:sp>
      <p:pic>
        <p:nvPicPr>
          <p:cNvPr id="22" name="Εικόνα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1440000"/>
            <a:ext cx="7849592" cy="4860000"/>
          </a:xfrm>
          <a:prstGeom prst="rect">
            <a:avLst/>
          </a:prstGeom>
        </p:spPr>
      </p:pic>
      <p:sp>
        <p:nvSpPr>
          <p:cNvPr id="23" name="Στρογγυλεμένο ορθογώνιο 22"/>
          <p:cNvSpPr/>
          <p:nvPr/>
        </p:nvSpPr>
        <p:spPr>
          <a:xfrm>
            <a:off x="3491880" y="2276872"/>
            <a:ext cx="1152128" cy="288032"/>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Στρογγυλεμένο ορθογώνιο 23"/>
          <p:cNvSpPr/>
          <p:nvPr/>
        </p:nvSpPr>
        <p:spPr>
          <a:xfrm>
            <a:off x="2555776" y="5373216"/>
            <a:ext cx="1656184" cy="360040"/>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 name="Στρογγυλεμένο ορθογώνιο 24"/>
          <p:cNvSpPr/>
          <p:nvPr/>
        </p:nvSpPr>
        <p:spPr>
          <a:xfrm>
            <a:off x="6300192" y="2348880"/>
            <a:ext cx="720080" cy="216024"/>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 name="Στρογγυλεμένο ορθογώνιο 25"/>
          <p:cNvSpPr/>
          <p:nvPr/>
        </p:nvSpPr>
        <p:spPr>
          <a:xfrm>
            <a:off x="2627784" y="2456892"/>
            <a:ext cx="864096" cy="252028"/>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 name="Στρογγυλεμένο ορθογώνιο 26"/>
          <p:cNvSpPr/>
          <p:nvPr/>
        </p:nvSpPr>
        <p:spPr>
          <a:xfrm>
            <a:off x="3707904" y="2528900"/>
            <a:ext cx="576064" cy="252028"/>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 name="Στρογγυλεμένο ορθογώνιο 27"/>
          <p:cNvSpPr/>
          <p:nvPr/>
        </p:nvSpPr>
        <p:spPr>
          <a:xfrm>
            <a:off x="6876256" y="3356992"/>
            <a:ext cx="526921" cy="216024"/>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Στρογγυλεμένο ορθογώνιο 28"/>
          <p:cNvSpPr/>
          <p:nvPr/>
        </p:nvSpPr>
        <p:spPr>
          <a:xfrm>
            <a:off x="2627784" y="3068960"/>
            <a:ext cx="576064" cy="288032"/>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 name="Στρογγυλεμένο ορθογώνιο 29"/>
          <p:cNvSpPr/>
          <p:nvPr/>
        </p:nvSpPr>
        <p:spPr>
          <a:xfrm>
            <a:off x="4283968" y="1772816"/>
            <a:ext cx="1746686"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1" name="Στρογγυλεμένο ορθογώνιο 30"/>
          <p:cNvSpPr/>
          <p:nvPr/>
        </p:nvSpPr>
        <p:spPr>
          <a:xfrm>
            <a:off x="6300192" y="1844824"/>
            <a:ext cx="1224136" cy="18002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2" name="Στρογγυλεμένο ορθογώνιο 31"/>
          <p:cNvSpPr/>
          <p:nvPr/>
        </p:nvSpPr>
        <p:spPr>
          <a:xfrm>
            <a:off x="6228184" y="1628800"/>
            <a:ext cx="1080120" cy="2520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3" name="Στρογγυλεμένο ορθογώνιο 32"/>
          <p:cNvSpPr/>
          <p:nvPr/>
        </p:nvSpPr>
        <p:spPr>
          <a:xfrm>
            <a:off x="3635896" y="3212976"/>
            <a:ext cx="720080" cy="2520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4" name="Στρογγυλεμένο ορθογώνιο 33"/>
          <p:cNvSpPr/>
          <p:nvPr/>
        </p:nvSpPr>
        <p:spPr>
          <a:xfrm>
            <a:off x="3923928" y="1988840"/>
            <a:ext cx="1440160"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5" name="Στρογγυλεμένο ορθογώνιο 34"/>
          <p:cNvSpPr/>
          <p:nvPr/>
        </p:nvSpPr>
        <p:spPr>
          <a:xfrm>
            <a:off x="3059832" y="4725144"/>
            <a:ext cx="1152128"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6" name="Στρογγυλεμένο ορθογώνιο 35"/>
          <p:cNvSpPr/>
          <p:nvPr/>
        </p:nvSpPr>
        <p:spPr>
          <a:xfrm>
            <a:off x="5868144" y="5553236"/>
            <a:ext cx="1440160" cy="18002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7" name="Στρογγυλεμένο ορθογώνιο 36"/>
          <p:cNvSpPr/>
          <p:nvPr/>
        </p:nvSpPr>
        <p:spPr>
          <a:xfrm>
            <a:off x="3923928" y="2708920"/>
            <a:ext cx="1728192"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8" name="Στρογγυλεμένο ορθογώνιο 37"/>
          <p:cNvSpPr/>
          <p:nvPr/>
        </p:nvSpPr>
        <p:spPr>
          <a:xfrm>
            <a:off x="7020272" y="4149080"/>
            <a:ext cx="936104"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9" name="Στρογγυλεμένο ορθογώνιο 38"/>
          <p:cNvSpPr/>
          <p:nvPr/>
        </p:nvSpPr>
        <p:spPr>
          <a:xfrm>
            <a:off x="4067944" y="3465004"/>
            <a:ext cx="936104" cy="2520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2275086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7890080" cy="720000"/>
          </a:xfrm>
        </p:spPr>
        <p:txBody>
          <a:bodyPr>
            <a:normAutofit/>
          </a:bodyPr>
          <a:lstStyle/>
          <a:p>
            <a:r>
              <a:rPr lang="en-US" sz="4000" dirty="0"/>
              <a:t>Presentation Menu</a:t>
            </a:r>
          </a:p>
        </p:txBody>
      </p:sp>
      <p:sp>
        <p:nvSpPr>
          <p:cNvPr id="3" name="Content Placeholder 2"/>
          <p:cNvSpPr>
            <a:spLocks noGrp="1"/>
          </p:cNvSpPr>
          <p:nvPr>
            <p:ph idx="1"/>
          </p:nvPr>
        </p:nvSpPr>
        <p:spPr>
          <a:xfrm>
            <a:off x="1080000" y="1260000"/>
            <a:ext cx="7498080" cy="5486400"/>
          </a:xfrm>
        </p:spPr>
        <p:txBody>
          <a:bodyPr>
            <a:normAutofit fontScale="70000" lnSpcReduction="20000"/>
          </a:bodyPr>
          <a:lstStyle/>
          <a:p>
            <a:pPr>
              <a:lnSpc>
                <a:spcPct val="110000"/>
              </a:lnSpc>
            </a:pPr>
            <a:r>
              <a:rPr lang="en-US" dirty="0" smtClean="0"/>
              <a:t>Recommendation Systems</a:t>
            </a:r>
            <a:endParaRPr lang="en-US" dirty="0"/>
          </a:p>
          <a:p>
            <a:pPr lvl="1">
              <a:lnSpc>
                <a:spcPct val="110000"/>
              </a:lnSpc>
              <a:spcBef>
                <a:spcPts val="600"/>
              </a:spcBef>
            </a:pPr>
            <a:r>
              <a:rPr lang="en-US" dirty="0" smtClean="0"/>
              <a:t>Information age and Social networks</a:t>
            </a:r>
            <a:endParaRPr lang="en-US" dirty="0"/>
          </a:p>
          <a:p>
            <a:pPr lvl="1">
              <a:lnSpc>
                <a:spcPct val="110000"/>
              </a:lnSpc>
              <a:spcBef>
                <a:spcPts val="600"/>
              </a:spcBef>
            </a:pPr>
            <a:r>
              <a:rPr lang="en-US" dirty="0"/>
              <a:t>Challenges and Data </a:t>
            </a:r>
            <a:r>
              <a:rPr lang="en-US" dirty="0" smtClean="0"/>
              <a:t>representation</a:t>
            </a:r>
            <a:endParaRPr lang="en-US" dirty="0"/>
          </a:p>
          <a:p>
            <a:pPr>
              <a:lnSpc>
                <a:spcPct val="110000"/>
              </a:lnSpc>
            </a:pPr>
            <a:r>
              <a:rPr lang="en-US" dirty="0" err="1" smtClean="0"/>
              <a:t>Scientometric</a:t>
            </a:r>
            <a:r>
              <a:rPr lang="en-US" dirty="0" smtClean="0"/>
              <a:t> Entities</a:t>
            </a:r>
          </a:p>
          <a:p>
            <a:pPr lvl="1">
              <a:lnSpc>
                <a:spcPct val="110000"/>
              </a:lnSpc>
              <a:spcBef>
                <a:spcPts val="600"/>
              </a:spcBef>
            </a:pPr>
            <a:r>
              <a:rPr lang="en-US" dirty="0" smtClean="0"/>
              <a:t>Abundance of Scholarly Data</a:t>
            </a:r>
          </a:p>
          <a:p>
            <a:pPr lvl="1">
              <a:lnSpc>
                <a:spcPct val="110000"/>
              </a:lnSpc>
              <a:spcBef>
                <a:spcPts val="600"/>
              </a:spcBef>
            </a:pPr>
            <a:r>
              <a:rPr lang="en-US" dirty="0" smtClean="0"/>
              <a:t>Taxonomy</a:t>
            </a:r>
          </a:p>
          <a:p>
            <a:pPr lvl="1">
              <a:lnSpc>
                <a:spcPct val="110000"/>
              </a:lnSpc>
              <a:spcBef>
                <a:spcPts val="600"/>
              </a:spcBef>
            </a:pPr>
            <a:r>
              <a:rPr lang="en-US" dirty="0" smtClean="0"/>
              <a:t>Statistics</a:t>
            </a:r>
          </a:p>
          <a:p>
            <a:pPr>
              <a:lnSpc>
                <a:spcPct val="110000"/>
              </a:lnSpc>
            </a:pPr>
            <a:r>
              <a:rPr lang="en-US" dirty="0" smtClean="0">
                <a:solidFill>
                  <a:srgbClr val="FF0000"/>
                </a:solidFill>
              </a:rPr>
              <a:t>Approaches on the Intersection</a:t>
            </a:r>
          </a:p>
          <a:p>
            <a:pPr lvl="1">
              <a:lnSpc>
                <a:spcPct val="110000"/>
              </a:lnSpc>
              <a:spcBef>
                <a:spcPts val="600"/>
              </a:spcBef>
            </a:pPr>
            <a:r>
              <a:rPr lang="en-US" dirty="0" smtClean="0"/>
              <a:t>Citation</a:t>
            </a:r>
          </a:p>
          <a:p>
            <a:pPr lvl="1">
              <a:lnSpc>
                <a:spcPct val="110000"/>
              </a:lnSpc>
              <a:spcBef>
                <a:spcPts val="600"/>
              </a:spcBef>
            </a:pPr>
            <a:r>
              <a:rPr lang="en-US" dirty="0" smtClean="0"/>
              <a:t>Supervisor</a:t>
            </a:r>
          </a:p>
          <a:p>
            <a:pPr lvl="1">
              <a:lnSpc>
                <a:spcPct val="110000"/>
              </a:lnSpc>
              <a:spcBef>
                <a:spcPts val="600"/>
              </a:spcBef>
            </a:pPr>
            <a:r>
              <a:rPr lang="en-GB" dirty="0" smtClean="0"/>
              <a:t>Journal</a:t>
            </a:r>
          </a:p>
          <a:p>
            <a:pPr lvl="1">
              <a:lnSpc>
                <a:spcPct val="110000"/>
              </a:lnSpc>
              <a:spcBef>
                <a:spcPts val="600"/>
              </a:spcBef>
            </a:pPr>
            <a:r>
              <a:rPr lang="en-GB" dirty="0" smtClean="0"/>
              <a:t>Venue</a:t>
            </a:r>
          </a:p>
          <a:p>
            <a:pPr>
              <a:lnSpc>
                <a:spcPct val="110000"/>
              </a:lnSpc>
            </a:pPr>
            <a:r>
              <a:rPr lang="en-GB" dirty="0"/>
              <a:t>Bias in Recommenders</a:t>
            </a:r>
            <a:endParaRPr lang="en-US" dirty="0"/>
          </a:p>
          <a:p>
            <a:pPr>
              <a:lnSpc>
                <a:spcPct val="110000"/>
              </a:lnSpc>
            </a:pPr>
            <a:r>
              <a:rPr lang="en-US" dirty="0" smtClean="0"/>
              <a:t>Further Reading</a:t>
            </a:r>
            <a:endParaRPr lang="en-US" dirty="0"/>
          </a:p>
        </p:txBody>
      </p:sp>
      <p:sp>
        <p:nvSpPr>
          <p:cNvPr id="4" name="Slide Number Placeholder 3"/>
          <p:cNvSpPr>
            <a:spLocks noGrp="1"/>
          </p:cNvSpPr>
          <p:nvPr>
            <p:ph type="sldNum" sz="quarter" idx="12"/>
          </p:nvPr>
        </p:nvSpPr>
        <p:spPr/>
        <p:txBody>
          <a:bodyPr/>
          <a:lstStyle/>
          <a:p>
            <a:fld id="{E0030DF1-160A-4516-8C48-264B4573769E}" type="slidenum">
              <a:rPr lang="en-US" smtClean="0">
                <a:solidFill>
                  <a:srgbClr val="E7DEC9">
                    <a:shade val="50000"/>
                    <a:satMod val="200000"/>
                  </a:srgbClr>
                </a:solidFill>
              </a:rPr>
              <a:pPr/>
              <a:t>24</a:t>
            </a:fld>
            <a:endParaRPr lang="en-US">
              <a:solidFill>
                <a:srgbClr val="E7DEC9">
                  <a:shade val="50000"/>
                  <a:satMod val="200000"/>
                </a:srgbClr>
              </a:solidFill>
            </a:endParaRPr>
          </a:p>
        </p:txBody>
      </p:sp>
    </p:spTree>
    <p:extLst>
      <p:ext uri="{BB962C8B-B14F-4D97-AF65-F5344CB8AC3E}">
        <p14:creationId xmlns:p14="http://schemas.microsoft.com/office/powerpoint/2010/main" val="21975141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7890080" cy="720000"/>
          </a:xfrm>
        </p:spPr>
        <p:txBody>
          <a:bodyPr>
            <a:normAutofit/>
          </a:bodyPr>
          <a:lstStyle/>
          <a:p>
            <a:r>
              <a:rPr lang="en-US" sz="4000" dirty="0" smtClean="0"/>
              <a:t>Recommending Citations</a:t>
            </a:r>
            <a:endParaRPr lang="en-US" sz="4000" dirty="0"/>
          </a:p>
        </p:txBody>
      </p:sp>
      <p:sp>
        <p:nvSpPr>
          <p:cNvPr id="4" name="Slide Number Placeholder 3"/>
          <p:cNvSpPr>
            <a:spLocks noGrp="1"/>
          </p:cNvSpPr>
          <p:nvPr>
            <p:ph type="sldNum" sz="quarter" idx="12"/>
          </p:nvPr>
        </p:nvSpPr>
        <p:spPr/>
        <p:txBody>
          <a:bodyPr/>
          <a:lstStyle/>
          <a:p>
            <a:fld id="{E0030DF1-160A-4516-8C48-264B4573769E}" type="slidenum">
              <a:rPr lang="en-US" smtClean="0">
                <a:solidFill>
                  <a:srgbClr val="E7DEC9">
                    <a:shade val="50000"/>
                    <a:satMod val="200000"/>
                  </a:srgbClr>
                </a:solidFill>
              </a:rPr>
              <a:pPr/>
              <a:t>25</a:t>
            </a:fld>
            <a:endParaRPr lang="en-US" dirty="0">
              <a:solidFill>
                <a:srgbClr val="E7DEC9">
                  <a:shade val="50000"/>
                  <a:satMod val="200000"/>
                </a:srgbClr>
              </a:solidFill>
            </a:endParaRPr>
          </a:p>
        </p:txBody>
      </p:sp>
      <p:sp>
        <p:nvSpPr>
          <p:cNvPr id="5" name="Θέση περιεχομένου 8"/>
          <p:cNvSpPr txBox="1">
            <a:spLocks/>
          </p:cNvSpPr>
          <p:nvPr/>
        </p:nvSpPr>
        <p:spPr>
          <a:xfrm>
            <a:off x="1008000" y="6237312"/>
            <a:ext cx="8075112" cy="607102"/>
          </a:xfrm>
          <a:prstGeom prst="rect">
            <a:avLst/>
          </a:prstGeom>
          <a:ln w="38100">
            <a:solidFill>
              <a:schemeClr val="accent1"/>
            </a:solidFill>
          </a:ln>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1450" dirty="0" smtClean="0"/>
              <a:t>Ali Z., </a:t>
            </a:r>
            <a:r>
              <a:rPr lang="en-US" sz="1450" dirty="0" err="1" smtClean="0"/>
              <a:t>Ullah</a:t>
            </a:r>
            <a:r>
              <a:rPr lang="en-US" sz="1450" dirty="0" smtClean="0"/>
              <a:t> I., Khan A., Jan A.U. and Muhammad </a:t>
            </a:r>
            <a:r>
              <a:rPr lang="en-US" sz="1450" dirty="0"/>
              <a:t>K</a:t>
            </a:r>
            <a:r>
              <a:rPr lang="en-US" sz="1450" dirty="0" smtClean="0"/>
              <a:t>.: “An overview and evaluation of citation recommendation models”, </a:t>
            </a:r>
            <a:r>
              <a:rPr lang="en-US" sz="1450" i="1" dirty="0" err="1" smtClean="0"/>
              <a:t>Scientometrics</a:t>
            </a:r>
            <a:r>
              <a:rPr lang="en-US" sz="1450" dirty="0" smtClean="0"/>
              <a:t>, 2021.</a:t>
            </a:r>
            <a:endParaRPr lang="el-GR" sz="1450" dirty="0"/>
          </a:p>
        </p:txBody>
      </p:sp>
      <p:pic>
        <p:nvPicPr>
          <p:cNvPr id="3074" name="Picture 2" descr="Fig.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201068"/>
            <a:ext cx="6743250" cy="491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2127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7890080" cy="720000"/>
          </a:xfrm>
        </p:spPr>
        <p:txBody>
          <a:bodyPr>
            <a:normAutofit/>
          </a:bodyPr>
          <a:lstStyle/>
          <a:p>
            <a:r>
              <a:rPr lang="en-US" sz="4000" dirty="0" smtClean="0"/>
              <a:t>Recommending Citations</a:t>
            </a:r>
            <a:endParaRPr lang="en-US" sz="4000" dirty="0"/>
          </a:p>
        </p:txBody>
      </p:sp>
      <p:sp>
        <p:nvSpPr>
          <p:cNvPr id="4" name="Slide Number Placeholder 3"/>
          <p:cNvSpPr>
            <a:spLocks noGrp="1"/>
          </p:cNvSpPr>
          <p:nvPr>
            <p:ph type="sldNum" sz="quarter" idx="12"/>
          </p:nvPr>
        </p:nvSpPr>
        <p:spPr/>
        <p:txBody>
          <a:bodyPr/>
          <a:lstStyle/>
          <a:p>
            <a:fld id="{E0030DF1-160A-4516-8C48-264B4573769E}" type="slidenum">
              <a:rPr lang="en-US" smtClean="0">
                <a:solidFill>
                  <a:srgbClr val="E7DEC9">
                    <a:shade val="50000"/>
                    <a:satMod val="200000"/>
                  </a:srgbClr>
                </a:solidFill>
              </a:rPr>
              <a:pPr/>
              <a:t>26</a:t>
            </a:fld>
            <a:endParaRPr lang="en-US" dirty="0">
              <a:solidFill>
                <a:srgbClr val="E7DEC9">
                  <a:shade val="50000"/>
                  <a:satMod val="200000"/>
                </a:srgbClr>
              </a:solidFill>
            </a:endParaRPr>
          </a:p>
        </p:txBody>
      </p:sp>
      <p:sp>
        <p:nvSpPr>
          <p:cNvPr id="5" name="Θέση περιεχομένου 8"/>
          <p:cNvSpPr txBox="1">
            <a:spLocks/>
          </p:cNvSpPr>
          <p:nvPr/>
        </p:nvSpPr>
        <p:spPr>
          <a:xfrm>
            <a:off x="1008000" y="6237312"/>
            <a:ext cx="8075112" cy="607102"/>
          </a:xfrm>
          <a:prstGeom prst="rect">
            <a:avLst/>
          </a:prstGeom>
          <a:ln w="38100">
            <a:solidFill>
              <a:schemeClr val="accent1"/>
            </a:solidFill>
          </a:ln>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1450" dirty="0" smtClean="0"/>
              <a:t>Ali Z., </a:t>
            </a:r>
            <a:r>
              <a:rPr lang="en-US" sz="1450" dirty="0" err="1" smtClean="0"/>
              <a:t>Ullah</a:t>
            </a:r>
            <a:r>
              <a:rPr lang="en-US" sz="1450" dirty="0" smtClean="0"/>
              <a:t> I., Khan A., Jan A.U. and Muhammad </a:t>
            </a:r>
            <a:r>
              <a:rPr lang="en-US" sz="1450" dirty="0"/>
              <a:t>K</a:t>
            </a:r>
            <a:r>
              <a:rPr lang="en-US" sz="1450" dirty="0" smtClean="0"/>
              <a:t>.: “An overview and evaluation of citation recommendation models”, </a:t>
            </a:r>
            <a:r>
              <a:rPr lang="en-US" sz="1450" i="1" dirty="0" err="1" smtClean="0"/>
              <a:t>Scientometrics</a:t>
            </a:r>
            <a:r>
              <a:rPr lang="en-US" sz="1450" dirty="0" smtClean="0"/>
              <a:t>, 2021.</a:t>
            </a:r>
            <a:endParaRPr lang="el-GR" sz="1450" dirty="0"/>
          </a:p>
        </p:txBody>
      </p:sp>
      <p:pic>
        <p:nvPicPr>
          <p:cNvPr id="3076" name="Picture 4" descr="Fig.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066097"/>
            <a:ext cx="6336704" cy="4957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8759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7890080" cy="720000"/>
          </a:xfrm>
        </p:spPr>
        <p:txBody>
          <a:bodyPr>
            <a:normAutofit/>
          </a:bodyPr>
          <a:lstStyle/>
          <a:p>
            <a:r>
              <a:rPr lang="en-US" sz="4000" dirty="0" smtClean="0"/>
              <a:t>Recommending Citations</a:t>
            </a:r>
            <a:endParaRPr lang="en-US" sz="4000" dirty="0"/>
          </a:p>
        </p:txBody>
      </p:sp>
      <p:sp>
        <p:nvSpPr>
          <p:cNvPr id="4" name="Slide Number Placeholder 3"/>
          <p:cNvSpPr>
            <a:spLocks noGrp="1"/>
          </p:cNvSpPr>
          <p:nvPr>
            <p:ph type="sldNum" sz="quarter" idx="12"/>
          </p:nvPr>
        </p:nvSpPr>
        <p:spPr/>
        <p:txBody>
          <a:bodyPr/>
          <a:lstStyle/>
          <a:p>
            <a:fld id="{E0030DF1-160A-4516-8C48-264B4573769E}" type="slidenum">
              <a:rPr lang="en-US" smtClean="0">
                <a:solidFill>
                  <a:srgbClr val="E7DEC9">
                    <a:shade val="50000"/>
                    <a:satMod val="200000"/>
                  </a:srgbClr>
                </a:solidFill>
              </a:rPr>
              <a:pPr/>
              <a:t>27</a:t>
            </a:fld>
            <a:endParaRPr lang="en-US" dirty="0">
              <a:solidFill>
                <a:srgbClr val="E7DEC9">
                  <a:shade val="50000"/>
                  <a:satMod val="200000"/>
                </a:srgbClr>
              </a:solidFill>
            </a:endParaRPr>
          </a:p>
        </p:txBody>
      </p:sp>
      <p:sp>
        <p:nvSpPr>
          <p:cNvPr id="5" name="Θέση περιεχομένου 8"/>
          <p:cNvSpPr txBox="1">
            <a:spLocks/>
          </p:cNvSpPr>
          <p:nvPr/>
        </p:nvSpPr>
        <p:spPr>
          <a:xfrm>
            <a:off x="1008000" y="6237312"/>
            <a:ext cx="8075112" cy="607102"/>
          </a:xfrm>
          <a:prstGeom prst="rect">
            <a:avLst/>
          </a:prstGeom>
          <a:ln w="38100">
            <a:solidFill>
              <a:schemeClr val="accent1"/>
            </a:solidFill>
          </a:ln>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1450" dirty="0" smtClean="0"/>
              <a:t>Ali Z., </a:t>
            </a:r>
            <a:r>
              <a:rPr lang="en-US" sz="1450" dirty="0" err="1" smtClean="0"/>
              <a:t>Ullah</a:t>
            </a:r>
            <a:r>
              <a:rPr lang="en-US" sz="1450" dirty="0" smtClean="0"/>
              <a:t> I., Khan A., Jan A.U. and Muhammad </a:t>
            </a:r>
            <a:r>
              <a:rPr lang="en-US" sz="1450" dirty="0"/>
              <a:t>K</a:t>
            </a:r>
            <a:r>
              <a:rPr lang="en-US" sz="1450" dirty="0" smtClean="0"/>
              <a:t>.: “An overview and evaluation of citation recommendation models”, </a:t>
            </a:r>
            <a:r>
              <a:rPr lang="en-US" sz="1450" i="1" dirty="0" err="1" smtClean="0"/>
              <a:t>Scientometrics</a:t>
            </a:r>
            <a:r>
              <a:rPr lang="en-US" sz="1450" dirty="0" smtClean="0"/>
              <a:t>, 2021.</a:t>
            </a:r>
            <a:endParaRPr lang="el-GR" sz="1450" dirty="0"/>
          </a:p>
        </p:txBody>
      </p:sp>
      <p:pic>
        <p:nvPicPr>
          <p:cNvPr id="4098" name="Picture 2" descr="Fig.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196752"/>
            <a:ext cx="6837373" cy="4910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8858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7890080" cy="720000"/>
          </a:xfrm>
        </p:spPr>
        <p:txBody>
          <a:bodyPr>
            <a:normAutofit/>
          </a:bodyPr>
          <a:lstStyle/>
          <a:p>
            <a:r>
              <a:rPr lang="en-US" sz="4000" dirty="0" smtClean="0"/>
              <a:t>Recommending Citations</a:t>
            </a:r>
            <a:endParaRPr lang="en-US" sz="4000" dirty="0"/>
          </a:p>
        </p:txBody>
      </p:sp>
      <p:sp>
        <p:nvSpPr>
          <p:cNvPr id="4" name="Slide Number Placeholder 3"/>
          <p:cNvSpPr>
            <a:spLocks noGrp="1"/>
          </p:cNvSpPr>
          <p:nvPr>
            <p:ph type="sldNum" sz="quarter" idx="12"/>
          </p:nvPr>
        </p:nvSpPr>
        <p:spPr/>
        <p:txBody>
          <a:bodyPr/>
          <a:lstStyle/>
          <a:p>
            <a:fld id="{E0030DF1-160A-4516-8C48-264B4573769E}" type="slidenum">
              <a:rPr lang="en-US" smtClean="0">
                <a:solidFill>
                  <a:srgbClr val="E7DEC9">
                    <a:shade val="50000"/>
                    <a:satMod val="200000"/>
                  </a:srgbClr>
                </a:solidFill>
              </a:rPr>
              <a:pPr/>
              <a:t>28</a:t>
            </a:fld>
            <a:endParaRPr lang="en-US" dirty="0">
              <a:solidFill>
                <a:srgbClr val="E7DEC9">
                  <a:shade val="50000"/>
                  <a:satMod val="200000"/>
                </a:srgbClr>
              </a:solidFill>
            </a:endParaRPr>
          </a:p>
        </p:txBody>
      </p:sp>
      <p:sp>
        <p:nvSpPr>
          <p:cNvPr id="5" name="Θέση περιεχομένου 8"/>
          <p:cNvSpPr txBox="1">
            <a:spLocks/>
          </p:cNvSpPr>
          <p:nvPr/>
        </p:nvSpPr>
        <p:spPr>
          <a:xfrm>
            <a:off x="1008000" y="6237312"/>
            <a:ext cx="8075112" cy="607102"/>
          </a:xfrm>
          <a:prstGeom prst="rect">
            <a:avLst/>
          </a:prstGeom>
          <a:ln w="38100">
            <a:solidFill>
              <a:schemeClr val="accent1"/>
            </a:solidFill>
          </a:ln>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1450" dirty="0" smtClean="0"/>
              <a:t>Ali Z., </a:t>
            </a:r>
            <a:r>
              <a:rPr lang="en-US" sz="1450" dirty="0" err="1" smtClean="0"/>
              <a:t>Ullah</a:t>
            </a:r>
            <a:r>
              <a:rPr lang="en-US" sz="1450" dirty="0" smtClean="0"/>
              <a:t> I., Khan A., Jan A.U. and Muhammad </a:t>
            </a:r>
            <a:r>
              <a:rPr lang="en-US" sz="1450" dirty="0"/>
              <a:t>K</a:t>
            </a:r>
            <a:r>
              <a:rPr lang="en-US" sz="1450" dirty="0" smtClean="0"/>
              <a:t>.: “An overview and evaluation of citation recommendation models”, </a:t>
            </a:r>
            <a:r>
              <a:rPr lang="en-US" sz="1450" i="1" dirty="0" err="1" smtClean="0"/>
              <a:t>Scientometrics</a:t>
            </a:r>
            <a:r>
              <a:rPr lang="en-US" sz="1450" dirty="0" smtClean="0"/>
              <a:t>, 2021.</a:t>
            </a:r>
            <a:endParaRPr lang="el-GR" sz="1450" dirty="0"/>
          </a:p>
        </p:txBody>
      </p:sp>
      <p:pic>
        <p:nvPicPr>
          <p:cNvPr id="6146" name="Picture 2" descr="Fi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7470" y="1412776"/>
            <a:ext cx="7196978" cy="472683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idx="1"/>
          </p:nvPr>
        </p:nvSpPr>
        <p:spPr>
          <a:xfrm>
            <a:off x="900000" y="1080000"/>
            <a:ext cx="8316536" cy="540000"/>
          </a:xfrm>
        </p:spPr>
        <p:txBody>
          <a:bodyPr>
            <a:noAutofit/>
          </a:bodyPr>
          <a:lstStyle/>
          <a:p>
            <a:pPr>
              <a:spcBef>
                <a:spcPts val="0"/>
              </a:spcBef>
              <a:spcAft>
                <a:spcPts val="600"/>
              </a:spcAft>
            </a:pPr>
            <a:r>
              <a:rPr lang="en-GB" sz="2200" dirty="0" smtClean="0"/>
              <a:t>Key methodologies: deep learning based approaches.</a:t>
            </a:r>
            <a:endParaRPr lang="en-GB" sz="2200" dirty="0"/>
          </a:p>
        </p:txBody>
      </p:sp>
    </p:spTree>
    <p:extLst>
      <p:ext uri="{BB962C8B-B14F-4D97-AF65-F5344CB8AC3E}">
        <p14:creationId xmlns:p14="http://schemas.microsoft.com/office/powerpoint/2010/main" val="19922292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7890080" cy="720000"/>
          </a:xfrm>
        </p:spPr>
        <p:txBody>
          <a:bodyPr>
            <a:normAutofit/>
          </a:bodyPr>
          <a:lstStyle/>
          <a:p>
            <a:r>
              <a:rPr lang="en-US" sz="4000" dirty="0" smtClean="0"/>
              <a:t>Recommending Citations</a:t>
            </a:r>
            <a:endParaRPr lang="en-US" sz="4000" dirty="0"/>
          </a:p>
        </p:txBody>
      </p:sp>
      <p:sp>
        <p:nvSpPr>
          <p:cNvPr id="4" name="Slide Number Placeholder 3"/>
          <p:cNvSpPr>
            <a:spLocks noGrp="1"/>
          </p:cNvSpPr>
          <p:nvPr>
            <p:ph type="sldNum" sz="quarter" idx="12"/>
          </p:nvPr>
        </p:nvSpPr>
        <p:spPr/>
        <p:txBody>
          <a:bodyPr/>
          <a:lstStyle/>
          <a:p>
            <a:fld id="{E0030DF1-160A-4516-8C48-264B4573769E}" type="slidenum">
              <a:rPr lang="en-US" smtClean="0">
                <a:solidFill>
                  <a:srgbClr val="E7DEC9">
                    <a:shade val="50000"/>
                    <a:satMod val="200000"/>
                  </a:srgbClr>
                </a:solidFill>
              </a:rPr>
              <a:pPr/>
              <a:t>29</a:t>
            </a:fld>
            <a:endParaRPr lang="en-US" dirty="0">
              <a:solidFill>
                <a:srgbClr val="E7DEC9">
                  <a:shade val="50000"/>
                  <a:satMod val="200000"/>
                </a:srgbClr>
              </a:solidFill>
            </a:endParaRPr>
          </a:p>
        </p:txBody>
      </p:sp>
      <p:sp>
        <p:nvSpPr>
          <p:cNvPr id="8" name="Content Placeholder 2"/>
          <p:cNvSpPr>
            <a:spLocks noGrp="1"/>
          </p:cNvSpPr>
          <p:nvPr>
            <p:ph idx="1"/>
          </p:nvPr>
        </p:nvSpPr>
        <p:spPr>
          <a:xfrm>
            <a:off x="900000" y="1080000"/>
            <a:ext cx="8316536" cy="540000"/>
          </a:xfrm>
        </p:spPr>
        <p:txBody>
          <a:bodyPr>
            <a:noAutofit/>
          </a:bodyPr>
          <a:lstStyle/>
          <a:p>
            <a:pPr>
              <a:spcBef>
                <a:spcPts val="0"/>
              </a:spcBef>
              <a:spcAft>
                <a:spcPts val="600"/>
              </a:spcAft>
            </a:pPr>
            <a:r>
              <a:rPr lang="en-GB" sz="2200" dirty="0" smtClean="0"/>
              <a:t>Key methodologies: Collaborative filtering vs Content-based filtering</a:t>
            </a:r>
            <a:endParaRPr lang="en-GB" sz="2200" dirty="0"/>
          </a:p>
        </p:txBody>
      </p:sp>
      <p:pic>
        <p:nvPicPr>
          <p:cNvPr id="1028" name="Picture 4" descr="https://www.andreaperlato.com/img/recsy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1930" y="1620000"/>
            <a:ext cx="7196698" cy="475479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043608" y="6444044"/>
            <a:ext cx="8424936" cy="369332"/>
          </a:xfrm>
          <a:prstGeom prst="rect">
            <a:avLst/>
          </a:prstGeom>
        </p:spPr>
        <p:txBody>
          <a:bodyPr wrap="square">
            <a:spAutoFit/>
          </a:bodyPr>
          <a:lstStyle/>
          <a:p>
            <a:r>
              <a:rPr lang="en-US" dirty="0"/>
              <a:t>https://www.andreaperlato.com/theorypost/recommender-system-of-scientific-paper/</a:t>
            </a:r>
          </a:p>
        </p:txBody>
      </p:sp>
      <p:sp>
        <p:nvSpPr>
          <p:cNvPr id="3" name="Rectangle 2"/>
          <p:cNvSpPr/>
          <p:nvPr/>
        </p:nvSpPr>
        <p:spPr>
          <a:xfrm>
            <a:off x="1008000" y="6453336"/>
            <a:ext cx="8136000" cy="413956"/>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08474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9749" y="3284984"/>
            <a:ext cx="4160763"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008000" y="360000"/>
            <a:ext cx="7890080" cy="720000"/>
          </a:xfrm>
        </p:spPr>
        <p:txBody>
          <a:bodyPr>
            <a:normAutofit fontScale="90000"/>
          </a:bodyPr>
          <a:lstStyle/>
          <a:p>
            <a:r>
              <a:rPr lang="en-US" sz="4000" dirty="0"/>
              <a:t>Information </a:t>
            </a:r>
            <a:r>
              <a:rPr lang="en-US" sz="4000" dirty="0" smtClean="0"/>
              <a:t>Age and Social Networks</a:t>
            </a:r>
            <a:endParaRPr lang="en-US" sz="4000" dirty="0"/>
          </a:p>
        </p:txBody>
      </p:sp>
      <p:sp>
        <p:nvSpPr>
          <p:cNvPr id="3" name="Content Placeholder 2"/>
          <p:cNvSpPr>
            <a:spLocks noGrp="1"/>
          </p:cNvSpPr>
          <p:nvPr>
            <p:ph idx="1"/>
          </p:nvPr>
        </p:nvSpPr>
        <p:spPr>
          <a:xfrm>
            <a:off x="1080000" y="1260000"/>
            <a:ext cx="7448872" cy="4800600"/>
          </a:xfrm>
        </p:spPr>
        <p:txBody>
          <a:bodyPr>
            <a:normAutofit/>
          </a:bodyPr>
          <a:lstStyle/>
          <a:p>
            <a:pPr>
              <a:spcBef>
                <a:spcPts val="2400"/>
              </a:spcBef>
            </a:pPr>
            <a:r>
              <a:rPr lang="en-US" dirty="0"/>
              <a:t>Plethora of available information online</a:t>
            </a:r>
          </a:p>
          <a:p>
            <a:pPr>
              <a:spcBef>
                <a:spcPts val="2400"/>
              </a:spcBef>
            </a:pPr>
            <a:r>
              <a:rPr lang="en-US" dirty="0"/>
              <a:t>Increase in web </a:t>
            </a:r>
            <a:r>
              <a:rPr lang="en-US" dirty="0" smtClean="0"/>
              <a:t>traffic, new domains</a:t>
            </a:r>
          </a:p>
          <a:p>
            <a:pPr>
              <a:spcBef>
                <a:spcPts val="2400"/>
              </a:spcBef>
            </a:pPr>
            <a:r>
              <a:rPr lang="en-US" dirty="0" smtClean="0"/>
              <a:t>Emergence of social networks</a:t>
            </a:r>
          </a:p>
          <a:p>
            <a:pPr>
              <a:spcBef>
                <a:spcPts val="2400"/>
              </a:spcBef>
            </a:pPr>
            <a:r>
              <a:rPr lang="en-US" dirty="0" smtClean="0"/>
              <a:t>Emergence of </a:t>
            </a:r>
            <a:br>
              <a:rPr lang="en-US" dirty="0" smtClean="0"/>
            </a:br>
            <a:r>
              <a:rPr lang="en-US" dirty="0" smtClean="0"/>
              <a:t>recommender </a:t>
            </a:r>
            <a:br>
              <a:rPr lang="en-US" dirty="0" smtClean="0"/>
            </a:br>
            <a:r>
              <a:rPr lang="en-US" dirty="0" smtClean="0"/>
              <a:t>systems</a:t>
            </a:r>
            <a:endParaRPr lang="en-US" dirty="0"/>
          </a:p>
        </p:txBody>
      </p:sp>
      <p:sp>
        <p:nvSpPr>
          <p:cNvPr id="4" name="Slide Number Placeholder 3"/>
          <p:cNvSpPr>
            <a:spLocks noGrp="1"/>
          </p:cNvSpPr>
          <p:nvPr>
            <p:ph type="sldNum" sz="quarter" idx="12"/>
          </p:nvPr>
        </p:nvSpPr>
        <p:spPr/>
        <p:txBody>
          <a:bodyPr/>
          <a:lstStyle/>
          <a:p>
            <a:fld id="{E0030DF1-160A-4516-8C48-264B4573769E}"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q.opengenus.org/content/images/2020/05/user-item-based-filtering.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556792"/>
            <a:ext cx="8496944" cy="477953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08000" y="360000"/>
            <a:ext cx="7890080" cy="720000"/>
          </a:xfrm>
        </p:spPr>
        <p:txBody>
          <a:bodyPr>
            <a:normAutofit/>
          </a:bodyPr>
          <a:lstStyle/>
          <a:p>
            <a:r>
              <a:rPr lang="en-US" sz="4000" dirty="0" smtClean="0"/>
              <a:t>Recommending Citations</a:t>
            </a:r>
            <a:endParaRPr lang="en-US" sz="4000" dirty="0"/>
          </a:p>
        </p:txBody>
      </p:sp>
      <p:sp>
        <p:nvSpPr>
          <p:cNvPr id="4" name="Slide Number Placeholder 3"/>
          <p:cNvSpPr>
            <a:spLocks noGrp="1"/>
          </p:cNvSpPr>
          <p:nvPr>
            <p:ph type="sldNum" sz="quarter" idx="12"/>
          </p:nvPr>
        </p:nvSpPr>
        <p:spPr/>
        <p:txBody>
          <a:bodyPr/>
          <a:lstStyle/>
          <a:p>
            <a:fld id="{E0030DF1-160A-4516-8C48-264B4573769E}" type="slidenum">
              <a:rPr lang="en-US" smtClean="0">
                <a:solidFill>
                  <a:srgbClr val="E7DEC9">
                    <a:shade val="50000"/>
                    <a:satMod val="200000"/>
                  </a:srgbClr>
                </a:solidFill>
              </a:rPr>
              <a:pPr/>
              <a:t>30</a:t>
            </a:fld>
            <a:endParaRPr lang="en-US" dirty="0">
              <a:solidFill>
                <a:srgbClr val="E7DEC9">
                  <a:shade val="50000"/>
                  <a:satMod val="200000"/>
                </a:srgbClr>
              </a:solidFill>
            </a:endParaRPr>
          </a:p>
        </p:txBody>
      </p:sp>
      <p:sp>
        <p:nvSpPr>
          <p:cNvPr id="3" name="Rectangle 2"/>
          <p:cNvSpPr/>
          <p:nvPr/>
        </p:nvSpPr>
        <p:spPr>
          <a:xfrm>
            <a:off x="1043608" y="6453336"/>
            <a:ext cx="7344816" cy="369332"/>
          </a:xfrm>
          <a:prstGeom prst="rect">
            <a:avLst/>
          </a:prstGeom>
        </p:spPr>
        <p:txBody>
          <a:bodyPr wrap="square">
            <a:spAutoFit/>
          </a:bodyPr>
          <a:lstStyle/>
          <a:p>
            <a:r>
              <a:rPr lang="en-US" dirty="0"/>
              <a:t>https://iq.opengenus.org/introduction-to-recommendation-system/</a:t>
            </a:r>
          </a:p>
        </p:txBody>
      </p:sp>
      <p:sp>
        <p:nvSpPr>
          <p:cNvPr id="9" name="Content Placeholder 2"/>
          <p:cNvSpPr txBox="1">
            <a:spLocks/>
          </p:cNvSpPr>
          <p:nvPr/>
        </p:nvSpPr>
        <p:spPr>
          <a:xfrm>
            <a:off x="900000" y="1080000"/>
            <a:ext cx="8316536" cy="540000"/>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spcBef>
                <a:spcPts val="0"/>
              </a:spcBef>
              <a:spcAft>
                <a:spcPts val="600"/>
              </a:spcAft>
            </a:pPr>
            <a:r>
              <a:rPr lang="en-GB" sz="2200" dirty="0" smtClean="0"/>
              <a:t>Key methodologies</a:t>
            </a:r>
            <a:r>
              <a:rPr lang="en-GB" sz="2200" dirty="0"/>
              <a:t>: user-item filtering vs item-item filtering</a:t>
            </a:r>
          </a:p>
        </p:txBody>
      </p:sp>
      <p:sp>
        <p:nvSpPr>
          <p:cNvPr id="8" name="Rectangle 7"/>
          <p:cNvSpPr/>
          <p:nvPr/>
        </p:nvSpPr>
        <p:spPr>
          <a:xfrm>
            <a:off x="1008000" y="6453336"/>
            <a:ext cx="8136000" cy="413956"/>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74467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7890080" cy="720000"/>
          </a:xfrm>
        </p:spPr>
        <p:txBody>
          <a:bodyPr>
            <a:normAutofit/>
          </a:bodyPr>
          <a:lstStyle/>
          <a:p>
            <a:r>
              <a:rPr lang="en-US" sz="4000" dirty="0" smtClean="0"/>
              <a:t>Recommending Citations</a:t>
            </a:r>
            <a:endParaRPr lang="en-US" sz="4000" dirty="0"/>
          </a:p>
        </p:txBody>
      </p:sp>
      <p:sp>
        <p:nvSpPr>
          <p:cNvPr id="4" name="Slide Number Placeholder 3"/>
          <p:cNvSpPr>
            <a:spLocks noGrp="1"/>
          </p:cNvSpPr>
          <p:nvPr>
            <p:ph type="sldNum" sz="quarter" idx="12"/>
          </p:nvPr>
        </p:nvSpPr>
        <p:spPr/>
        <p:txBody>
          <a:bodyPr/>
          <a:lstStyle/>
          <a:p>
            <a:fld id="{E0030DF1-160A-4516-8C48-264B4573769E}" type="slidenum">
              <a:rPr lang="en-US" smtClean="0">
                <a:solidFill>
                  <a:srgbClr val="E7DEC9">
                    <a:shade val="50000"/>
                    <a:satMod val="200000"/>
                  </a:srgbClr>
                </a:solidFill>
              </a:rPr>
              <a:pPr/>
              <a:t>31</a:t>
            </a:fld>
            <a:endParaRPr lang="en-US" dirty="0">
              <a:solidFill>
                <a:srgbClr val="E7DEC9">
                  <a:shade val="50000"/>
                  <a:satMod val="200000"/>
                </a:srgbClr>
              </a:solidFill>
            </a:endParaRPr>
          </a:p>
        </p:txBody>
      </p:sp>
      <p:sp>
        <p:nvSpPr>
          <p:cNvPr id="8" name="Content Placeholder 2"/>
          <p:cNvSpPr>
            <a:spLocks noGrp="1"/>
          </p:cNvSpPr>
          <p:nvPr>
            <p:ph idx="1"/>
          </p:nvPr>
        </p:nvSpPr>
        <p:spPr>
          <a:xfrm>
            <a:off x="900000" y="1080000"/>
            <a:ext cx="8316536" cy="540000"/>
          </a:xfrm>
        </p:spPr>
        <p:txBody>
          <a:bodyPr>
            <a:noAutofit/>
          </a:bodyPr>
          <a:lstStyle/>
          <a:p>
            <a:pPr>
              <a:spcBef>
                <a:spcPts val="0"/>
              </a:spcBef>
              <a:spcAft>
                <a:spcPts val="600"/>
              </a:spcAft>
            </a:pPr>
            <a:r>
              <a:rPr lang="en-GB" sz="2200" dirty="0" smtClean="0"/>
              <a:t>Key methodologies: Similarity calculation</a:t>
            </a:r>
            <a:endParaRPr lang="en-GB" sz="2200" dirty="0"/>
          </a:p>
        </p:txBody>
      </p:sp>
      <p:pic>
        <p:nvPicPr>
          <p:cNvPr id="7170" name="Picture 2" descr="Fig.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3174" y="1988840"/>
            <a:ext cx="7816731" cy="3908366"/>
          </a:xfrm>
          <a:prstGeom prst="rect">
            <a:avLst/>
          </a:prstGeom>
          <a:noFill/>
          <a:extLst>
            <a:ext uri="{909E8E84-426E-40DD-AFC4-6F175D3DCCD1}">
              <a14:hiddenFill xmlns:a14="http://schemas.microsoft.com/office/drawing/2010/main">
                <a:solidFill>
                  <a:srgbClr val="FFFFFF"/>
                </a:solidFill>
              </a14:hiddenFill>
            </a:ext>
          </a:extLst>
        </p:spPr>
      </p:pic>
      <p:sp>
        <p:nvSpPr>
          <p:cNvPr id="9" name="Θέση περιεχομένου 8"/>
          <p:cNvSpPr txBox="1">
            <a:spLocks/>
          </p:cNvSpPr>
          <p:nvPr/>
        </p:nvSpPr>
        <p:spPr>
          <a:xfrm>
            <a:off x="1008000" y="6237312"/>
            <a:ext cx="8075112" cy="607102"/>
          </a:xfrm>
          <a:prstGeom prst="rect">
            <a:avLst/>
          </a:prstGeom>
          <a:ln w="38100">
            <a:solidFill>
              <a:schemeClr val="accent1"/>
            </a:solidFill>
          </a:ln>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1450" dirty="0" smtClean="0"/>
              <a:t>Ali Z., </a:t>
            </a:r>
            <a:r>
              <a:rPr lang="en-US" sz="1450" dirty="0" err="1" smtClean="0"/>
              <a:t>Ullah</a:t>
            </a:r>
            <a:r>
              <a:rPr lang="en-US" sz="1450" dirty="0" smtClean="0"/>
              <a:t> I., Khan A., Jan A.U. and Muhammad </a:t>
            </a:r>
            <a:r>
              <a:rPr lang="en-US" sz="1450" dirty="0"/>
              <a:t>K</a:t>
            </a:r>
            <a:r>
              <a:rPr lang="en-US" sz="1450" dirty="0" smtClean="0"/>
              <a:t>.: “An overview and evaluation of citation recommendation models”, </a:t>
            </a:r>
            <a:r>
              <a:rPr lang="en-US" sz="1450" i="1" dirty="0" err="1" smtClean="0"/>
              <a:t>Scientometrics</a:t>
            </a:r>
            <a:r>
              <a:rPr lang="en-US" sz="1450" dirty="0" smtClean="0"/>
              <a:t>, 2021.</a:t>
            </a:r>
            <a:endParaRPr lang="el-GR" sz="1450" dirty="0"/>
          </a:p>
        </p:txBody>
      </p:sp>
    </p:spTree>
    <p:extLst>
      <p:ext uri="{BB962C8B-B14F-4D97-AF65-F5344CB8AC3E}">
        <p14:creationId xmlns:p14="http://schemas.microsoft.com/office/powerpoint/2010/main" val="35418574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ig.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60" y="1475344"/>
            <a:ext cx="5575116" cy="469884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08000" y="360000"/>
            <a:ext cx="7890080" cy="720000"/>
          </a:xfrm>
        </p:spPr>
        <p:txBody>
          <a:bodyPr>
            <a:normAutofit/>
          </a:bodyPr>
          <a:lstStyle/>
          <a:p>
            <a:r>
              <a:rPr lang="en-US" sz="4000" dirty="0" smtClean="0"/>
              <a:t>Recommending Citations</a:t>
            </a:r>
            <a:endParaRPr lang="en-US" sz="4000" dirty="0"/>
          </a:p>
        </p:txBody>
      </p:sp>
      <p:sp>
        <p:nvSpPr>
          <p:cNvPr id="4" name="Slide Number Placeholder 3"/>
          <p:cNvSpPr>
            <a:spLocks noGrp="1"/>
          </p:cNvSpPr>
          <p:nvPr>
            <p:ph type="sldNum" sz="quarter" idx="12"/>
          </p:nvPr>
        </p:nvSpPr>
        <p:spPr/>
        <p:txBody>
          <a:bodyPr/>
          <a:lstStyle/>
          <a:p>
            <a:fld id="{E0030DF1-160A-4516-8C48-264B4573769E}" type="slidenum">
              <a:rPr lang="en-US" smtClean="0">
                <a:solidFill>
                  <a:srgbClr val="E7DEC9">
                    <a:shade val="50000"/>
                    <a:satMod val="200000"/>
                  </a:srgbClr>
                </a:solidFill>
              </a:rPr>
              <a:pPr/>
              <a:t>32</a:t>
            </a:fld>
            <a:endParaRPr lang="en-US" dirty="0">
              <a:solidFill>
                <a:srgbClr val="E7DEC9">
                  <a:shade val="50000"/>
                  <a:satMod val="200000"/>
                </a:srgbClr>
              </a:solidFill>
            </a:endParaRPr>
          </a:p>
        </p:txBody>
      </p:sp>
      <p:sp>
        <p:nvSpPr>
          <p:cNvPr id="5" name="Θέση περιεχομένου 8"/>
          <p:cNvSpPr txBox="1">
            <a:spLocks/>
          </p:cNvSpPr>
          <p:nvPr/>
        </p:nvSpPr>
        <p:spPr>
          <a:xfrm>
            <a:off x="1008000" y="6237312"/>
            <a:ext cx="8075112" cy="607102"/>
          </a:xfrm>
          <a:prstGeom prst="rect">
            <a:avLst/>
          </a:prstGeom>
          <a:ln w="38100">
            <a:solidFill>
              <a:schemeClr val="accent1"/>
            </a:solidFill>
          </a:ln>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1450" dirty="0" smtClean="0"/>
              <a:t>Ali Z., </a:t>
            </a:r>
            <a:r>
              <a:rPr lang="en-US" sz="1450" dirty="0" err="1" smtClean="0"/>
              <a:t>Ullah</a:t>
            </a:r>
            <a:r>
              <a:rPr lang="en-US" sz="1450" dirty="0" smtClean="0"/>
              <a:t> I., Khan A., Jan A.U. and Muhammad </a:t>
            </a:r>
            <a:r>
              <a:rPr lang="en-US" sz="1450" dirty="0"/>
              <a:t>K</a:t>
            </a:r>
            <a:r>
              <a:rPr lang="en-US" sz="1450" dirty="0" smtClean="0"/>
              <a:t>.: “An overview and evaluation of citation recommendation models”, </a:t>
            </a:r>
            <a:r>
              <a:rPr lang="en-US" sz="1450" i="1" dirty="0" err="1" smtClean="0"/>
              <a:t>Scientometrics</a:t>
            </a:r>
            <a:r>
              <a:rPr lang="en-US" sz="1450" dirty="0" smtClean="0"/>
              <a:t>, 2021.</a:t>
            </a:r>
            <a:endParaRPr lang="el-GR" sz="1450" dirty="0"/>
          </a:p>
        </p:txBody>
      </p:sp>
      <p:sp>
        <p:nvSpPr>
          <p:cNvPr id="7" name="Content Placeholder 2"/>
          <p:cNvSpPr>
            <a:spLocks noGrp="1"/>
          </p:cNvSpPr>
          <p:nvPr>
            <p:ph idx="1"/>
          </p:nvPr>
        </p:nvSpPr>
        <p:spPr>
          <a:xfrm>
            <a:off x="900000" y="1080000"/>
            <a:ext cx="8064488" cy="540000"/>
          </a:xfrm>
        </p:spPr>
        <p:txBody>
          <a:bodyPr>
            <a:noAutofit/>
          </a:bodyPr>
          <a:lstStyle/>
          <a:p>
            <a:pPr>
              <a:spcBef>
                <a:spcPts val="0"/>
              </a:spcBef>
              <a:spcAft>
                <a:spcPts val="600"/>
              </a:spcAft>
            </a:pPr>
            <a:r>
              <a:rPr lang="en-GB" sz="2200" dirty="0" smtClean="0"/>
              <a:t>Key methodologies: graph based approaches</a:t>
            </a:r>
            <a:endParaRPr lang="en-GB" sz="2200" dirty="0"/>
          </a:p>
        </p:txBody>
      </p:sp>
    </p:spTree>
    <p:extLst>
      <p:ext uri="{BB962C8B-B14F-4D97-AF65-F5344CB8AC3E}">
        <p14:creationId xmlns:p14="http://schemas.microsoft.com/office/powerpoint/2010/main" val="41470441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7890080" cy="720000"/>
          </a:xfrm>
        </p:spPr>
        <p:txBody>
          <a:bodyPr>
            <a:normAutofit/>
          </a:bodyPr>
          <a:lstStyle/>
          <a:p>
            <a:r>
              <a:rPr lang="en-US" sz="4000" dirty="0" smtClean="0"/>
              <a:t>Recommending Citations</a:t>
            </a:r>
            <a:endParaRPr lang="en-US" sz="4000" dirty="0"/>
          </a:p>
        </p:txBody>
      </p:sp>
      <p:sp>
        <p:nvSpPr>
          <p:cNvPr id="4" name="Slide Number Placeholder 3"/>
          <p:cNvSpPr>
            <a:spLocks noGrp="1"/>
          </p:cNvSpPr>
          <p:nvPr>
            <p:ph type="sldNum" sz="quarter" idx="12"/>
          </p:nvPr>
        </p:nvSpPr>
        <p:spPr/>
        <p:txBody>
          <a:bodyPr/>
          <a:lstStyle/>
          <a:p>
            <a:fld id="{E0030DF1-160A-4516-8C48-264B4573769E}" type="slidenum">
              <a:rPr lang="en-US" smtClean="0">
                <a:solidFill>
                  <a:srgbClr val="E7DEC9">
                    <a:shade val="50000"/>
                    <a:satMod val="200000"/>
                  </a:srgbClr>
                </a:solidFill>
              </a:rPr>
              <a:pPr/>
              <a:t>33</a:t>
            </a:fld>
            <a:endParaRPr lang="en-US" dirty="0">
              <a:solidFill>
                <a:srgbClr val="E7DEC9">
                  <a:shade val="50000"/>
                  <a:satMod val="200000"/>
                </a:srgbClr>
              </a:solidFill>
            </a:endParaRPr>
          </a:p>
        </p:txBody>
      </p:sp>
      <p:sp>
        <p:nvSpPr>
          <p:cNvPr id="5" name="Θέση περιεχομένου 8"/>
          <p:cNvSpPr txBox="1">
            <a:spLocks/>
          </p:cNvSpPr>
          <p:nvPr/>
        </p:nvSpPr>
        <p:spPr>
          <a:xfrm>
            <a:off x="1008000" y="6237312"/>
            <a:ext cx="8100392" cy="607102"/>
          </a:xfrm>
          <a:prstGeom prst="rect">
            <a:avLst/>
          </a:prstGeom>
          <a:ln w="38100">
            <a:solidFill>
              <a:schemeClr val="accent1"/>
            </a:solidFill>
          </a:ln>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1450" dirty="0" smtClean="0"/>
              <a:t>Ali Z., Qi G., Kefalas P., </a:t>
            </a:r>
            <a:r>
              <a:rPr lang="en-US" sz="1450" dirty="0" err="1" smtClean="0"/>
              <a:t>Abro</a:t>
            </a:r>
            <a:r>
              <a:rPr lang="en-US" sz="1450" dirty="0" smtClean="0"/>
              <a:t> W.A. and Ali B.: “A graph-based taxonomy of citation recommendation models”, </a:t>
            </a:r>
            <a:r>
              <a:rPr lang="en-US" sz="1450" i="1" dirty="0" smtClean="0"/>
              <a:t>Artificial Intelligence Review</a:t>
            </a:r>
            <a:r>
              <a:rPr lang="en-US" sz="1450" dirty="0" smtClean="0"/>
              <a:t>, 2020.</a:t>
            </a:r>
            <a:endParaRPr lang="el-GR" sz="1450" dirty="0"/>
          </a:p>
        </p:txBody>
      </p:sp>
      <p:sp>
        <p:nvSpPr>
          <p:cNvPr id="8" name="Content Placeholder 2"/>
          <p:cNvSpPr>
            <a:spLocks noGrp="1"/>
          </p:cNvSpPr>
          <p:nvPr>
            <p:ph idx="1"/>
          </p:nvPr>
        </p:nvSpPr>
        <p:spPr>
          <a:xfrm>
            <a:off x="1080000" y="1260000"/>
            <a:ext cx="4356096" cy="4833296"/>
          </a:xfrm>
        </p:spPr>
        <p:txBody>
          <a:bodyPr>
            <a:noAutofit/>
          </a:bodyPr>
          <a:lstStyle/>
          <a:p>
            <a:pPr>
              <a:spcBef>
                <a:spcPts val="0"/>
              </a:spcBef>
              <a:spcAft>
                <a:spcPts val="600"/>
              </a:spcAft>
            </a:pPr>
            <a:r>
              <a:rPr lang="en-GB" sz="2400" dirty="0" smtClean="0"/>
              <a:t>Algorithms taxonomy</a:t>
            </a:r>
          </a:p>
          <a:p>
            <a:pPr marL="627063" lvl="2" indent="-265113">
              <a:spcBef>
                <a:spcPts val="0"/>
              </a:spcBef>
              <a:spcAft>
                <a:spcPts val="600"/>
              </a:spcAft>
            </a:pPr>
            <a:r>
              <a:rPr lang="en-GB" sz="2000" dirty="0" smtClean="0"/>
              <a:t>Off-line majority of platforms</a:t>
            </a:r>
          </a:p>
          <a:p>
            <a:pPr marL="627063" lvl="2" indent="-265113">
              <a:spcBef>
                <a:spcPts val="0"/>
              </a:spcBef>
              <a:spcAft>
                <a:spcPts val="600"/>
              </a:spcAft>
            </a:pPr>
            <a:r>
              <a:rPr lang="en-GB" sz="2000" dirty="0" smtClean="0"/>
              <a:t>“Time flies”</a:t>
            </a:r>
            <a:endParaRPr lang="en-GB" sz="2000" dirty="0"/>
          </a:p>
          <a:p>
            <a:pPr marL="627063" lvl="2" indent="-265113">
              <a:spcBef>
                <a:spcPts val="0"/>
              </a:spcBef>
              <a:spcAft>
                <a:spcPts val="600"/>
              </a:spcAft>
            </a:pPr>
            <a:r>
              <a:rPr lang="en-GB" sz="2000" dirty="0" smtClean="0"/>
              <a:t>Tags ≈ keywords</a:t>
            </a:r>
          </a:p>
          <a:p>
            <a:pPr marL="627063" lvl="2" indent="-265113">
              <a:spcBef>
                <a:spcPts val="0"/>
              </a:spcBef>
              <a:spcAft>
                <a:spcPts val="600"/>
              </a:spcAft>
            </a:pPr>
            <a:r>
              <a:rPr lang="en-GB" sz="2000" dirty="0" smtClean="0"/>
              <a:t>User vs group profiles</a:t>
            </a:r>
          </a:p>
          <a:p>
            <a:pPr marL="627063" lvl="2" indent="-265113">
              <a:spcBef>
                <a:spcPts val="0"/>
              </a:spcBef>
              <a:spcAft>
                <a:spcPts val="600"/>
              </a:spcAft>
            </a:pPr>
            <a:r>
              <a:rPr lang="en-GB" sz="2000" dirty="0" smtClean="0"/>
              <a:t>Citation vs social networks</a:t>
            </a:r>
          </a:p>
          <a:p>
            <a:pPr marL="627063" lvl="2" indent="-265113">
              <a:spcBef>
                <a:spcPts val="0"/>
              </a:spcBef>
              <a:spcAft>
                <a:spcPts val="600"/>
              </a:spcAft>
            </a:pPr>
            <a:r>
              <a:rPr lang="en-GB" sz="2000" dirty="0" smtClean="0"/>
              <a:t>Matrix vs graph representation</a:t>
            </a:r>
          </a:p>
          <a:p>
            <a:pPr marL="627063" lvl="2" indent="-265113">
              <a:spcBef>
                <a:spcPts val="0"/>
              </a:spcBef>
              <a:spcAft>
                <a:spcPts val="600"/>
              </a:spcAft>
            </a:pPr>
            <a:r>
              <a:rPr lang="en-GB" sz="2000" dirty="0" smtClean="0"/>
              <a:t>Random walk P(</a:t>
            </a:r>
            <a:r>
              <a:rPr lang="en-GB" sz="2000" dirty="0" err="1" smtClean="0"/>
              <a:t>i,j</a:t>
            </a:r>
            <a:r>
              <a:rPr lang="en-GB" sz="2000" dirty="0" smtClean="0"/>
              <a:t>)=1/</a:t>
            </a:r>
            <a:r>
              <a:rPr lang="en-GB" sz="2000" dirty="0" err="1" smtClean="0"/>
              <a:t>OutDegree</a:t>
            </a:r>
            <a:endParaRPr lang="en-GB" sz="2000" dirty="0"/>
          </a:p>
          <a:p>
            <a:pPr marL="627063" lvl="2" indent="-265113">
              <a:spcBef>
                <a:spcPts val="0"/>
              </a:spcBef>
              <a:spcAft>
                <a:spcPts val="600"/>
              </a:spcAft>
            </a:pPr>
            <a:r>
              <a:rPr lang="en-GB" sz="2000" dirty="0" smtClean="0"/>
              <a:t>With restart </a:t>
            </a:r>
            <a:r>
              <a:rPr lang="en-US" sz="2000" dirty="0" smtClean="0"/>
              <a:t>r </a:t>
            </a:r>
            <a:r>
              <a:rPr lang="en-US" sz="2000" dirty="0"/>
              <a:t>= </a:t>
            </a:r>
            <a:r>
              <a:rPr lang="en-US" sz="2000" dirty="0" err="1"/>
              <a:t>cWr</a:t>
            </a:r>
            <a:r>
              <a:rPr lang="en-US" sz="2000" dirty="0"/>
              <a:t>+ (</a:t>
            </a:r>
            <a:r>
              <a:rPr lang="en-US" sz="2000" dirty="0" smtClean="0"/>
              <a:t>1-c)e</a:t>
            </a:r>
          </a:p>
          <a:p>
            <a:pPr marL="627063" lvl="2" indent="-265113">
              <a:spcBef>
                <a:spcPts val="0"/>
              </a:spcBef>
              <a:spcAft>
                <a:spcPts val="600"/>
              </a:spcAft>
            </a:pPr>
            <a:r>
              <a:rPr lang="en-GB" sz="2000" dirty="0" smtClean="0"/>
              <a:t>NN, Clustering, Classification</a:t>
            </a:r>
          </a:p>
          <a:p>
            <a:pPr marL="627063" lvl="2" indent="-265113">
              <a:spcBef>
                <a:spcPts val="0"/>
              </a:spcBef>
              <a:spcAft>
                <a:spcPts val="600"/>
              </a:spcAft>
            </a:pPr>
            <a:r>
              <a:rPr lang="en-GB" sz="2000" dirty="0" smtClean="0"/>
              <a:t>Recommendation types</a:t>
            </a:r>
          </a:p>
          <a:p>
            <a:pPr marL="627063" lvl="2" indent="-265113">
              <a:spcBef>
                <a:spcPts val="0"/>
              </a:spcBef>
              <a:spcAft>
                <a:spcPts val="600"/>
              </a:spcAft>
            </a:pPr>
            <a:r>
              <a:rPr lang="en-GB" sz="2000" dirty="0" smtClean="0"/>
              <a:t>Problems faced</a:t>
            </a:r>
          </a:p>
          <a:p>
            <a:pPr marL="627063" lvl="2" indent="-265113">
              <a:spcBef>
                <a:spcPts val="0"/>
              </a:spcBef>
              <a:spcAft>
                <a:spcPts val="600"/>
              </a:spcAft>
            </a:pPr>
            <a:r>
              <a:rPr lang="en-GB" sz="2000" dirty="0" smtClean="0"/>
              <a:t>Personalization</a:t>
            </a:r>
          </a:p>
          <a:p>
            <a:pPr marL="627063" lvl="2" indent="-265113">
              <a:spcBef>
                <a:spcPts val="0"/>
              </a:spcBef>
              <a:spcAft>
                <a:spcPts val="600"/>
              </a:spcAft>
            </a:pPr>
            <a:endParaRPr lang="el-GR" sz="2000" dirty="0" smtClean="0"/>
          </a:p>
        </p:txBody>
      </p:sp>
      <p:pic>
        <p:nvPicPr>
          <p:cNvPr id="2050" name="Picture 2" descr="Fig.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668" y="1079999"/>
            <a:ext cx="3718444" cy="5085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6584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7890080" cy="720000"/>
          </a:xfrm>
        </p:spPr>
        <p:txBody>
          <a:bodyPr>
            <a:normAutofit/>
          </a:bodyPr>
          <a:lstStyle/>
          <a:p>
            <a:r>
              <a:rPr lang="en-US" sz="4000" dirty="0" smtClean="0"/>
              <a:t>Recommending Citations</a:t>
            </a:r>
            <a:endParaRPr lang="en-US" sz="4000" dirty="0"/>
          </a:p>
        </p:txBody>
      </p:sp>
      <p:sp>
        <p:nvSpPr>
          <p:cNvPr id="4" name="Slide Number Placeholder 3"/>
          <p:cNvSpPr>
            <a:spLocks noGrp="1"/>
          </p:cNvSpPr>
          <p:nvPr>
            <p:ph type="sldNum" sz="quarter" idx="12"/>
          </p:nvPr>
        </p:nvSpPr>
        <p:spPr/>
        <p:txBody>
          <a:bodyPr/>
          <a:lstStyle/>
          <a:p>
            <a:fld id="{E0030DF1-160A-4516-8C48-264B4573769E}" type="slidenum">
              <a:rPr lang="en-US" smtClean="0">
                <a:solidFill>
                  <a:srgbClr val="E7DEC9">
                    <a:shade val="50000"/>
                    <a:satMod val="200000"/>
                  </a:srgbClr>
                </a:solidFill>
              </a:rPr>
              <a:pPr/>
              <a:t>34</a:t>
            </a:fld>
            <a:endParaRPr lang="en-US" dirty="0">
              <a:solidFill>
                <a:srgbClr val="E7DEC9">
                  <a:shade val="50000"/>
                  <a:satMod val="200000"/>
                </a:srgbClr>
              </a:solidFill>
            </a:endParaRPr>
          </a:p>
        </p:txBody>
      </p:sp>
      <p:sp>
        <p:nvSpPr>
          <p:cNvPr id="5" name="Θέση περιεχομένου 8"/>
          <p:cNvSpPr txBox="1">
            <a:spLocks/>
          </p:cNvSpPr>
          <p:nvPr/>
        </p:nvSpPr>
        <p:spPr>
          <a:xfrm>
            <a:off x="1008000" y="6237312"/>
            <a:ext cx="8100392" cy="607102"/>
          </a:xfrm>
          <a:prstGeom prst="rect">
            <a:avLst/>
          </a:prstGeom>
          <a:ln w="38100">
            <a:solidFill>
              <a:schemeClr val="accent1"/>
            </a:solidFill>
          </a:ln>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1450" dirty="0" smtClean="0"/>
              <a:t>Ali Z., Qi G., Kefalas P., </a:t>
            </a:r>
            <a:r>
              <a:rPr lang="en-US" sz="1450" dirty="0" err="1" smtClean="0"/>
              <a:t>Abro</a:t>
            </a:r>
            <a:r>
              <a:rPr lang="en-US" sz="1450" dirty="0" smtClean="0"/>
              <a:t> W.A. and Ali B.: “A graph-based taxonomy of citation recommendation models”, </a:t>
            </a:r>
            <a:r>
              <a:rPr lang="en-US" sz="1450" i="1" dirty="0" smtClean="0"/>
              <a:t>Artificial Intelligence Review</a:t>
            </a:r>
            <a:r>
              <a:rPr lang="en-US" sz="1450" dirty="0" smtClean="0"/>
              <a:t>, 2020.</a:t>
            </a:r>
            <a:endParaRPr lang="el-GR" sz="1450" dirty="0"/>
          </a:p>
        </p:txBody>
      </p:sp>
      <p:pic>
        <p:nvPicPr>
          <p:cNvPr id="3074" name="Picture 2" descr="fig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5075" y="1046937"/>
            <a:ext cx="3953317" cy="514800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a:spLocks noGrp="1"/>
          </p:cNvSpPr>
          <p:nvPr>
            <p:ph idx="1"/>
          </p:nvPr>
        </p:nvSpPr>
        <p:spPr>
          <a:xfrm>
            <a:off x="1080000" y="1260000"/>
            <a:ext cx="4356096" cy="4833296"/>
          </a:xfrm>
        </p:spPr>
        <p:txBody>
          <a:bodyPr>
            <a:noAutofit/>
          </a:bodyPr>
          <a:lstStyle/>
          <a:p>
            <a:pPr>
              <a:spcBef>
                <a:spcPts val="0"/>
              </a:spcBef>
              <a:spcAft>
                <a:spcPts val="600"/>
              </a:spcAft>
            </a:pPr>
            <a:r>
              <a:rPr lang="en-GB" sz="2400" dirty="0" smtClean="0"/>
              <a:t>Algorithms taxonomy</a:t>
            </a:r>
          </a:p>
          <a:p>
            <a:pPr marL="627063" lvl="2" indent="-265113">
              <a:spcBef>
                <a:spcPts val="0"/>
              </a:spcBef>
              <a:spcAft>
                <a:spcPts val="600"/>
              </a:spcAft>
            </a:pPr>
            <a:r>
              <a:rPr lang="en-GB" sz="2000" dirty="0" smtClean="0"/>
              <a:t>Off-line majority of platforms</a:t>
            </a:r>
          </a:p>
          <a:p>
            <a:pPr marL="627063" lvl="2" indent="-265113">
              <a:spcBef>
                <a:spcPts val="0"/>
              </a:spcBef>
              <a:spcAft>
                <a:spcPts val="600"/>
              </a:spcAft>
            </a:pPr>
            <a:r>
              <a:rPr lang="en-GB" sz="2000" dirty="0" smtClean="0"/>
              <a:t>“Time flies”</a:t>
            </a:r>
            <a:endParaRPr lang="en-GB" sz="2000" dirty="0"/>
          </a:p>
          <a:p>
            <a:pPr marL="627063" lvl="2" indent="-265113">
              <a:spcBef>
                <a:spcPts val="0"/>
              </a:spcBef>
              <a:spcAft>
                <a:spcPts val="600"/>
              </a:spcAft>
            </a:pPr>
            <a:r>
              <a:rPr lang="en-GB" sz="2000" dirty="0" smtClean="0"/>
              <a:t>Tags ≈ keywords</a:t>
            </a:r>
          </a:p>
          <a:p>
            <a:pPr marL="627063" lvl="2" indent="-265113">
              <a:spcBef>
                <a:spcPts val="0"/>
              </a:spcBef>
              <a:spcAft>
                <a:spcPts val="600"/>
              </a:spcAft>
            </a:pPr>
            <a:r>
              <a:rPr lang="en-GB" sz="2000" dirty="0" smtClean="0"/>
              <a:t>User vs group profiles</a:t>
            </a:r>
          </a:p>
          <a:p>
            <a:pPr marL="627063" lvl="2" indent="-265113">
              <a:spcBef>
                <a:spcPts val="0"/>
              </a:spcBef>
              <a:spcAft>
                <a:spcPts val="600"/>
              </a:spcAft>
            </a:pPr>
            <a:r>
              <a:rPr lang="en-GB" sz="2000" dirty="0" smtClean="0"/>
              <a:t>Citation vs social networks</a:t>
            </a:r>
          </a:p>
          <a:p>
            <a:pPr marL="627063" lvl="2" indent="-265113">
              <a:spcBef>
                <a:spcPts val="0"/>
              </a:spcBef>
              <a:spcAft>
                <a:spcPts val="600"/>
              </a:spcAft>
            </a:pPr>
            <a:r>
              <a:rPr lang="en-GB" sz="2000" dirty="0" smtClean="0"/>
              <a:t>Matrix vs graph representation</a:t>
            </a:r>
          </a:p>
          <a:p>
            <a:pPr marL="627063" lvl="2" indent="-265113">
              <a:spcBef>
                <a:spcPts val="0"/>
              </a:spcBef>
              <a:spcAft>
                <a:spcPts val="600"/>
              </a:spcAft>
            </a:pPr>
            <a:r>
              <a:rPr lang="en-GB" sz="2000" dirty="0" smtClean="0"/>
              <a:t>Random walk P(</a:t>
            </a:r>
            <a:r>
              <a:rPr lang="en-GB" sz="2000" dirty="0" err="1" smtClean="0"/>
              <a:t>i,j</a:t>
            </a:r>
            <a:r>
              <a:rPr lang="en-GB" sz="2000" dirty="0" smtClean="0"/>
              <a:t>)=1/</a:t>
            </a:r>
            <a:r>
              <a:rPr lang="en-GB" sz="2000" dirty="0" err="1" smtClean="0"/>
              <a:t>OutDegree</a:t>
            </a:r>
            <a:endParaRPr lang="en-GB" sz="2000" dirty="0"/>
          </a:p>
          <a:p>
            <a:pPr marL="627063" lvl="2" indent="-265113">
              <a:spcBef>
                <a:spcPts val="0"/>
              </a:spcBef>
              <a:spcAft>
                <a:spcPts val="600"/>
              </a:spcAft>
            </a:pPr>
            <a:r>
              <a:rPr lang="en-GB" sz="2000" dirty="0" smtClean="0"/>
              <a:t>With restart </a:t>
            </a:r>
            <a:r>
              <a:rPr lang="en-US" sz="2000" dirty="0" smtClean="0"/>
              <a:t>r </a:t>
            </a:r>
            <a:r>
              <a:rPr lang="en-US" sz="2000" dirty="0"/>
              <a:t>= </a:t>
            </a:r>
            <a:r>
              <a:rPr lang="en-US" sz="2000" dirty="0" err="1"/>
              <a:t>cWr</a:t>
            </a:r>
            <a:r>
              <a:rPr lang="en-US" sz="2000" dirty="0"/>
              <a:t>+ (</a:t>
            </a:r>
            <a:r>
              <a:rPr lang="en-US" sz="2000" dirty="0" smtClean="0"/>
              <a:t>1-c)e</a:t>
            </a:r>
          </a:p>
          <a:p>
            <a:pPr marL="627063" lvl="2" indent="-265113">
              <a:spcBef>
                <a:spcPts val="0"/>
              </a:spcBef>
              <a:spcAft>
                <a:spcPts val="600"/>
              </a:spcAft>
            </a:pPr>
            <a:r>
              <a:rPr lang="en-GB" sz="2000" dirty="0" smtClean="0"/>
              <a:t>NN, Clustering, Classification</a:t>
            </a:r>
          </a:p>
          <a:p>
            <a:pPr marL="627063" lvl="2" indent="-265113">
              <a:spcBef>
                <a:spcPts val="0"/>
              </a:spcBef>
              <a:spcAft>
                <a:spcPts val="600"/>
              </a:spcAft>
            </a:pPr>
            <a:r>
              <a:rPr lang="en-GB" sz="2000" dirty="0" smtClean="0"/>
              <a:t>Recommendation types</a:t>
            </a:r>
          </a:p>
          <a:p>
            <a:pPr marL="627063" lvl="2" indent="-265113">
              <a:spcBef>
                <a:spcPts val="0"/>
              </a:spcBef>
              <a:spcAft>
                <a:spcPts val="600"/>
              </a:spcAft>
            </a:pPr>
            <a:r>
              <a:rPr lang="en-GB" sz="2000" dirty="0" smtClean="0"/>
              <a:t>Problems faced</a:t>
            </a:r>
          </a:p>
          <a:p>
            <a:pPr marL="627063" lvl="2" indent="-265113">
              <a:spcBef>
                <a:spcPts val="0"/>
              </a:spcBef>
              <a:spcAft>
                <a:spcPts val="600"/>
              </a:spcAft>
            </a:pPr>
            <a:r>
              <a:rPr lang="en-GB" sz="2000" dirty="0" smtClean="0"/>
              <a:t>Personalization</a:t>
            </a:r>
          </a:p>
          <a:p>
            <a:pPr marL="627063" lvl="2" indent="-265113">
              <a:spcBef>
                <a:spcPts val="0"/>
              </a:spcBef>
              <a:spcAft>
                <a:spcPts val="600"/>
              </a:spcAft>
            </a:pPr>
            <a:endParaRPr lang="el-GR" sz="2000" dirty="0" smtClean="0"/>
          </a:p>
        </p:txBody>
      </p:sp>
    </p:spTree>
    <p:extLst>
      <p:ext uri="{BB962C8B-B14F-4D97-AF65-F5344CB8AC3E}">
        <p14:creationId xmlns:p14="http://schemas.microsoft.com/office/powerpoint/2010/main" val="18063410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7890080" cy="720000"/>
          </a:xfrm>
        </p:spPr>
        <p:txBody>
          <a:bodyPr>
            <a:normAutofit/>
          </a:bodyPr>
          <a:lstStyle/>
          <a:p>
            <a:r>
              <a:rPr lang="en-US" sz="4000" dirty="0" smtClean="0"/>
              <a:t>Recommending Citations</a:t>
            </a:r>
            <a:endParaRPr lang="en-US" sz="4000" dirty="0"/>
          </a:p>
        </p:txBody>
      </p:sp>
      <p:sp>
        <p:nvSpPr>
          <p:cNvPr id="4" name="Slide Number Placeholder 3"/>
          <p:cNvSpPr>
            <a:spLocks noGrp="1"/>
          </p:cNvSpPr>
          <p:nvPr>
            <p:ph type="sldNum" sz="quarter" idx="12"/>
          </p:nvPr>
        </p:nvSpPr>
        <p:spPr/>
        <p:txBody>
          <a:bodyPr/>
          <a:lstStyle/>
          <a:p>
            <a:fld id="{E0030DF1-160A-4516-8C48-264B4573769E}" type="slidenum">
              <a:rPr lang="en-US" smtClean="0">
                <a:solidFill>
                  <a:srgbClr val="E7DEC9">
                    <a:shade val="50000"/>
                    <a:satMod val="200000"/>
                  </a:srgbClr>
                </a:solidFill>
              </a:rPr>
              <a:pPr/>
              <a:t>35</a:t>
            </a:fld>
            <a:endParaRPr lang="en-US" dirty="0">
              <a:solidFill>
                <a:srgbClr val="E7DEC9">
                  <a:shade val="50000"/>
                  <a:satMod val="200000"/>
                </a:srgbClr>
              </a:solidFill>
            </a:endParaRPr>
          </a:p>
        </p:txBody>
      </p:sp>
      <p:sp>
        <p:nvSpPr>
          <p:cNvPr id="5" name="Θέση περιεχομένου 8"/>
          <p:cNvSpPr txBox="1">
            <a:spLocks/>
          </p:cNvSpPr>
          <p:nvPr/>
        </p:nvSpPr>
        <p:spPr>
          <a:xfrm>
            <a:off x="1008000" y="6237312"/>
            <a:ext cx="8100392" cy="607102"/>
          </a:xfrm>
          <a:prstGeom prst="rect">
            <a:avLst/>
          </a:prstGeom>
          <a:ln w="38100">
            <a:solidFill>
              <a:schemeClr val="accent1"/>
            </a:solidFill>
          </a:ln>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1450" dirty="0" smtClean="0"/>
              <a:t>Ali Z., Qi G., Kefalas P., </a:t>
            </a:r>
            <a:r>
              <a:rPr lang="en-US" sz="1450" dirty="0" err="1" smtClean="0"/>
              <a:t>Abro</a:t>
            </a:r>
            <a:r>
              <a:rPr lang="en-US" sz="1450" dirty="0" smtClean="0"/>
              <a:t> W.A. and Ali B.: “A graph-based taxonomy of citation recommendation models”, </a:t>
            </a:r>
            <a:r>
              <a:rPr lang="en-US" sz="1450" i="1" dirty="0" smtClean="0"/>
              <a:t>Artificial Intelligence Review</a:t>
            </a:r>
            <a:r>
              <a:rPr lang="en-US" sz="1450" dirty="0" smtClean="0"/>
              <a:t>, 2020.</a:t>
            </a:r>
            <a:endParaRPr lang="el-GR" sz="1450" dirty="0"/>
          </a:p>
        </p:txBody>
      </p:sp>
      <p:sp>
        <p:nvSpPr>
          <p:cNvPr id="8" name="Content Placeholder 2"/>
          <p:cNvSpPr>
            <a:spLocks noGrp="1"/>
          </p:cNvSpPr>
          <p:nvPr>
            <p:ph idx="1"/>
          </p:nvPr>
        </p:nvSpPr>
        <p:spPr>
          <a:xfrm>
            <a:off x="1080000" y="1260000"/>
            <a:ext cx="3636016" cy="4833296"/>
          </a:xfrm>
        </p:spPr>
        <p:txBody>
          <a:bodyPr>
            <a:noAutofit/>
          </a:bodyPr>
          <a:lstStyle/>
          <a:p>
            <a:pPr>
              <a:spcBef>
                <a:spcPts val="0"/>
              </a:spcBef>
              <a:spcAft>
                <a:spcPts val="600"/>
              </a:spcAft>
            </a:pPr>
            <a:r>
              <a:rPr lang="en-GB" sz="2400" dirty="0" smtClean="0"/>
              <a:t>A graph-based approach</a:t>
            </a:r>
            <a:endParaRPr lang="en-GB" sz="2000" dirty="0"/>
          </a:p>
        </p:txBody>
      </p:sp>
      <p:pic>
        <p:nvPicPr>
          <p:cNvPr id="3" name="Picture 2"/>
          <p:cNvPicPr>
            <a:picLocks noChangeAspect="1"/>
          </p:cNvPicPr>
          <p:nvPr/>
        </p:nvPicPr>
        <p:blipFill>
          <a:blip r:embed="rId3"/>
          <a:stretch>
            <a:fillRect/>
          </a:stretch>
        </p:blipFill>
        <p:spPr>
          <a:xfrm>
            <a:off x="1780326" y="1953048"/>
            <a:ext cx="6555740" cy="4116383"/>
          </a:xfrm>
          <a:prstGeom prst="rect">
            <a:avLst/>
          </a:prstGeom>
        </p:spPr>
      </p:pic>
    </p:spTree>
    <p:extLst>
      <p:ext uri="{BB962C8B-B14F-4D97-AF65-F5344CB8AC3E}">
        <p14:creationId xmlns:p14="http://schemas.microsoft.com/office/powerpoint/2010/main" val="7174250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7890080" cy="720000"/>
          </a:xfrm>
        </p:spPr>
        <p:txBody>
          <a:bodyPr>
            <a:normAutofit/>
          </a:bodyPr>
          <a:lstStyle/>
          <a:p>
            <a:r>
              <a:rPr lang="en-US" sz="4000" dirty="0" smtClean="0"/>
              <a:t>Recommending Supervisor</a:t>
            </a:r>
            <a:endParaRPr lang="en-US" sz="4000" dirty="0"/>
          </a:p>
        </p:txBody>
      </p:sp>
      <p:sp>
        <p:nvSpPr>
          <p:cNvPr id="3" name="Content Placeholder 2"/>
          <p:cNvSpPr>
            <a:spLocks noGrp="1"/>
          </p:cNvSpPr>
          <p:nvPr>
            <p:ph idx="1"/>
          </p:nvPr>
        </p:nvSpPr>
        <p:spPr>
          <a:xfrm>
            <a:off x="1080000" y="1260000"/>
            <a:ext cx="7990848" cy="4545264"/>
          </a:xfrm>
        </p:spPr>
        <p:txBody>
          <a:bodyPr>
            <a:noAutofit/>
          </a:bodyPr>
          <a:lstStyle/>
          <a:p>
            <a:pPr>
              <a:lnSpc>
                <a:spcPct val="110000"/>
              </a:lnSpc>
            </a:pPr>
            <a:r>
              <a:rPr lang="en-US" sz="2400" dirty="0" smtClean="0"/>
              <a:t>Previous approaches were based on Multiple Criteria Decision Making</a:t>
            </a:r>
          </a:p>
          <a:p>
            <a:pPr>
              <a:lnSpc>
                <a:spcPct val="110000"/>
              </a:lnSpc>
            </a:pPr>
            <a:r>
              <a:rPr lang="en-GB" sz="2400" dirty="0" smtClean="0"/>
              <a:t>Subjective criteria as they are reflecting judgements and opinions of both students and professors</a:t>
            </a:r>
          </a:p>
          <a:p>
            <a:pPr>
              <a:lnSpc>
                <a:spcPct val="110000"/>
              </a:lnSpc>
            </a:pPr>
            <a:r>
              <a:rPr lang="en-GB" sz="2400" u="sng" dirty="0" err="1" smtClean="0"/>
              <a:t>RecAdvisor</a:t>
            </a:r>
            <a:r>
              <a:rPr lang="en-GB" sz="2400" dirty="0" smtClean="0"/>
              <a:t>: a tool based on objective criteria</a:t>
            </a:r>
            <a:r>
              <a:rPr lang="en-US" sz="2400" dirty="0" smtClean="0"/>
              <a:t>. Data selected from </a:t>
            </a:r>
            <a:r>
              <a:rPr lang="en-GB" sz="2400" dirty="0" smtClean="0"/>
              <a:t>MAS, CORE, CVs (e.g. info about previous students, grants </a:t>
            </a:r>
            <a:r>
              <a:rPr lang="en-GB" sz="2400" dirty="0" err="1" smtClean="0"/>
              <a:t>etc</a:t>
            </a:r>
            <a:r>
              <a:rPr lang="en-GB" sz="2400" dirty="0" smtClean="0"/>
              <a:t>), doctoral dissertation information etc.</a:t>
            </a:r>
          </a:p>
          <a:p>
            <a:pPr>
              <a:lnSpc>
                <a:spcPct val="110000"/>
              </a:lnSpc>
            </a:pPr>
            <a:r>
              <a:rPr lang="en-GB" sz="2400" dirty="0" smtClean="0"/>
              <a:t>First, users build their own profile into the system</a:t>
            </a:r>
          </a:p>
          <a:p>
            <a:pPr>
              <a:lnSpc>
                <a:spcPct val="110000"/>
              </a:lnSpc>
            </a:pPr>
            <a:r>
              <a:rPr lang="en-GB" sz="2400" dirty="0" smtClean="0"/>
              <a:t>Then, the system provides a list of professors with info about publications, grant record, </a:t>
            </a:r>
            <a:r>
              <a:rPr lang="en-GB" sz="2400" dirty="0" err="1" smtClean="0"/>
              <a:t>etc</a:t>
            </a:r>
            <a:endParaRPr lang="en-GB" sz="2400" dirty="0" smtClean="0"/>
          </a:p>
        </p:txBody>
      </p:sp>
      <p:sp>
        <p:nvSpPr>
          <p:cNvPr id="4" name="Slide Number Placeholder 3"/>
          <p:cNvSpPr>
            <a:spLocks noGrp="1"/>
          </p:cNvSpPr>
          <p:nvPr>
            <p:ph type="sldNum" sz="quarter" idx="12"/>
          </p:nvPr>
        </p:nvSpPr>
        <p:spPr/>
        <p:txBody>
          <a:bodyPr/>
          <a:lstStyle/>
          <a:p>
            <a:fld id="{E0030DF1-160A-4516-8C48-264B4573769E}" type="slidenum">
              <a:rPr lang="en-US" smtClean="0">
                <a:solidFill>
                  <a:srgbClr val="E7DEC9">
                    <a:shade val="50000"/>
                    <a:satMod val="200000"/>
                  </a:srgbClr>
                </a:solidFill>
              </a:rPr>
              <a:pPr/>
              <a:t>36</a:t>
            </a:fld>
            <a:endParaRPr lang="en-US">
              <a:solidFill>
                <a:srgbClr val="E7DEC9">
                  <a:shade val="50000"/>
                  <a:satMod val="200000"/>
                </a:srgbClr>
              </a:solidFill>
            </a:endParaRPr>
          </a:p>
        </p:txBody>
      </p:sp>
      <p:sp>
        <p:nvSpPr>
          <p:cNvPr id="5" name="Θέση περιεχομένου 8"/>
          <p:cNvSpPr txBox="1">
            <a:spLocks/>
          </p:cNvSpPr>
          <p:nvPr/>
        </p:nvSpPr>
        <p:spPr>
          <a:xfrm>
            <a:off x="1008000" y="6237312"/>
            <a:ext cx="8100392" cy="607102"/>
          </a:xfrm>
          <a:prstGeom prst="rect">
            <a:avLst/>
          </a:prstGeom>
          <a:ln w="38100">
            <a:solidFill>
              <a:schemeClr val="accent1"/>
            </a:solidFill>
          </a:ln>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Font typeface="Wingdings 2"/>
              <a:buNone/>
            </a:pPr>
            <a:r>
              <a:rPr lang="en-US" sz="1600" dirty="0" smtClean="0"/>
              <a:t>Mir </a:t>
            </a:r>
            <a:r>
              <a:rPr lang="en-US" sz="1600" dirty="0" err="1" smtClean="0"/>
              <a:t>Anamul</a:t>
            </a:r>
            <a:r>
              <a:rPr lang="en-US" sz="1600" dirty="0" smtClean="0"/>
              <a:t> Hasan and Daniel G. </a:t>
            </a:r>
            <a:r>
              <a:rPr lang="en-US" sz="1600" dirty="0" err="1" smtClean="0"/>
              <a:t>Scwartz</a:t>
            </a:r>
            <a:r>
              <a:rPr lang="en-US" sz="1600" dirty="0" smtClean="0"/>
              <a:t>: “</a:t>
            </a:r>
            <a:r>
              <a:rPr lang="en-US" sz="1600" dirty="0" err="1" smtClean="0"/>
              <a:t>RecAdvisor</a:t>
            </a:r>
            <a:r>
              <a:rPr lang="en-US" sz="1600" dirty="0" smtClean="0"/>
              <a:t>: Criteria-based Ph.D. Supervisor Recommendation”, </a:t>
            </a:r>
            <a:r>
              <a:rPr lang="en-US" sz="1600" i="1" dirty="0" smtClean="0"/>
              <a:t>Proceedings 41</a:t>
            </a:r>
            <a:r>
              <a:rPr lang="en-US" sz="1600" i="1" baseline="30000" dirty="0" smtClean="0"/>
              <a:t>st</a:t>
            </a:r>
            <a:r>
              <a:rPr lang="en-US" sz="1600" i="1" dirty="0" smtClean="0"/>
              <a:t> SIGIR Conference</a:t>
            </a:r>
            <a:r>
              <a:rPr lang="en-US" sz="1600" dirty="0" smtClean="0"/>
              <a:t>, 2018.</a:t>
            </a:r>
            <a:endParaRPr lang="el-GR" dirty="0"/>
          </a:p>
        </p:txBody>
      </p:sp>
    </p:spTree>
    <p:extLst>
      <p:ext uri="{BB962C8B-B14F-4D97-AF65-F5344CB8AC3E}">
        <p14:creationId xmlns:p14="http://schemas.microsoft.com/office/powerpoint/2010/main" val="42327848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7890080" cy="720000"/>
          </a:xfrm>
        </p:spPr>
        <p:txBody>
          <a:bodyPr>
            <a:normAutofit/>
          </a:bodyPr>
          <a:lstStyle/>
          <a:p>
            <a:r>
              <a:rPr lang="en-US" sz="4000" dirty="0" smtClean="0"/>
              <a:t>Recommending Journals</a:t>
            </a:r>
            <a:endParaRPr lang="en-US" sz="4000" dirty="0"/>
          </a:p>
        </p:txBody>
      </p:sp>
      <p:sp>
        <p:nvSpPr>
          <p:cNvPr id="3" name="Content Placeholder 2"/>
          <p:cNvSpPr>
            <a:spLocks noGrp="1"/>
          </p:cNvSpPr>
          <p:nvPr>
            <p:ph idx="1"/>
          </p:nvPr>
        </p:nvSpPr>
        <p:spPr>
          <a:xfrm>
            <a:off x="1080000" y="1259999"/>
            <a:ext cx="7990848" cy="1056615"/>
          </a:xfrm>
        </p:spPr>
        <p:txBody>
          <a:bodyPr>
            <a:noAutofit/>
          </a:bodyPr>
          <a:lstStyle/>
          <a:p>
            <a:pPr>
              <a:lnSpc>
                <a:spcPct val="110000"/>
              </a:lnSpc>
            </a:pPr>
            <a:r>
              <a:rPr lang="en-GB" sz="2400" dirty="0" smtClean="0"/>
              <a:t>Rejection is the norm</a:t>
            </a:r>
            <a:endParaRPr lang="el-GR" sz="2400" dirty="0" smtClean="0"/>
          </a:p>
          <a:p>
            <a:pPr>
              <a:lnSpc>
                <a:spcPct val="110000"/>
              </a:lnSpc>
            </a:pPr>
            <a:r>
              <a:rPr lang="en-GB" sz="2400" dirty="0" smtClean="0"/>
              <a:t>From Scopus we know that</a:t>
            </a:r>
          </a:p>
          <a:p>
            <a:pPr>
              <a:lnSpc>
                <a:spcPct val="110000"/>
              </a:lnSpc>
            </a:pPr>
            <a:endParaRPr lang="en-GB" sz="2400" dirty="0"/>
          </a:p>
          <a:p>
            <a:pPr>
              <a:lnSpc>
                <a:spcPct val="110000"/>
              </a:lnSpc>
            </a:pPr>
            <a:endParaRPr lang="en-GB" sz="2400" dirty="0" smtClean="0"/>
          </a:p>
          <a:p>
            <a:pPr>
              <a:lnSpc>
                <a:spcPct val="110000"/>
              </a:lnSpc>
            </a:pPr>
            <a:endParaRPr lang="en-GB" sz="2400" dirty="0"/>
          </a:p>
          <a:p>
            <a:pPr>
              <a:lnSpc>
                <a:spcPct val="110000"/>
              </a:lnSpc>
            </a:pPr>
            <a:r>
              <a:rPr lang="en-GB" sz="2400" dirty="0" smtClean="0"/>
              <a:t>The Elsevier recommender algorithm is divided in two parts</a:t>
            </a:r>
          </a:p>
          <a:p>
            <a:pPr lvl="1">
              <a:lnSpc>
                <a:spcPct val="110000"/>
              </a:lnSpc>
            </a:pPr>
            <a:r>
              <a:rPr lang="en-GB" sz="2000" dirty="0" smtClean="0"/>
              <a:t>First, match the user query to the existing papers in the database</a:t>
            </a:r>
            <a:r>
              <a:rPr lang="en-US" sz="2000" dirty="0" smtClean="0"/>
              <a:t>, based on Okapi BM25 algorithm for IR</a:t>
            </a:r>
          </a:p>
          <a:p>
            <a:pPr lvl="1">
              <a:lnSpc>
                <a:spcPct val="110000"/>
              </a:lnSpc>
            </a:pPr>
            <a:r>
              <a:rPr lang="en-GB" sz="2000" dirty="0" smtClean="0"/>
              <a:t>Then, rank the journals according to the average BM25 score per journal for the top X papers</a:t>
            </a:r>
          </a:p>
        </p:txBody>
      </p:sp>
      <p:sp>
        <p:nvSpPr>
          <p:cNvPr id="4" name="Slide Number Placeholder 3"/>
          <p:cNvSpPr>
            <a:spLocks noGrp="1"/>
          </p:cNvSpPr>
          <p:nvPr>
            <p:ph type="sldNum" sz="quarter" idx="12"/>
          </p:nvPr>
        </p:nvSpPr>
        <p:spPr/>
        <p:txBody>
          <a:bodyPr/>
          <a:lstStyle/>
          <a:p>
            <a:fld id="{E0030DF1-160A-4516-8C48-264B4573769E}" type="slidenum">
              <a:rPr lang="en-US" smtClean="0">
                <a:solidFill>
                  <a:srgbClr val="E7DEC9">
                    <a:shade val="50000"/>
                    <a:satMod val="200000"/>
                  </a:srgbClr>
                </a:solidFill>
              </a:rPr>
              <a:pPr/>
              <a:t>37</a:t>
            </a:fld>
            <a:endParaRPr lang="en-US">
              <a:solidFill>
                <a:srgbClr val="E7DEC9">
                  <a:shade val="50000"/>
                  <a:satMod val="200000"/>
                </a:srgbClr>
              </a:solidFill>
            </a:endParaRPr>
          </a:p>
        </p:txBody>
      </p:sp>
      <p:sp>
        <p:nvSpPr>
          <p:cNvPr id="9" name="Θέση περιεχομένου 8"/>
          <p:cNvSpPr txBox="1">
            <a:spLocks/>
          </p:cNvSpPr>
          <p:nvPr/>
        </p:nvSpPr>
        <p:spPr>
          <a:xfrm>
            <a:off x="1008000" y="6237312"/>
            <a:ext cx="8100392" cy="607102"/>
          </a:xfrm>
          <a:prstGeom prst="rect">
            <a:avLst/>
          </a:prstGeom>
          <a:ln w="38100">
            <a:solidFill>
              <a:schemeClr val="accent1"/>
            </a:solidFill>
          </a:ln>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1600" dirty="0" smtClean="0"/>
              <a:t>Kang N. </a:t>
            </a:r>
            <a:r>
              <a:rPr lang="en-US" sz="1600" dirty="0" err="1" smtClean="0"/>
              <a:t>Doormenbal</a:t>
            </a:r>
            <a:r>
              <a:rPr lang="en-US" sz="1600" dirty="0" smtClean="0"/>
              <a:t> M. and </a:t>
            </a:r>
            <a:r>
              <a:rPr lang="en-US" sz="1600" dirty="0" err="1" smtClean="0"/>
              <a:t>Schijvenaars</a:t>
            </a:r>
            <a:r>
              <a:rPr lang="en-US" sz="1600" dirty="0" smtClean="0"/>
              <a:t> B.: “Elsevier journal finder: Recommending journals for your paper”, </a:t>
            </a:r>
            <a:r>
              <a:rPr lang="en-US" sz="1600" i="1" dirty="0" smtClean="0"/>
              <a:t>Proceedings 9</a:t>
            </a:r>
            <a:r>
              <a:rPr lang="en-US" sz="1600" i="1" baseline="30000" dirty="0" smtClean="0"/>
              <a:t>th</a:t>
            </a:r>
            <a:r>
              <a:rPr lang="en-US" sz="1600" i="1" dirty="0" smtClean="0"/>
              <a:t> </a:t>
            </a:r>
            <a:r>
              <a:rPr lang="en-US" sz="1600" i="1" dirty="0" err="1" smtClean="0"/>
              <a:t>RecSys</a:t>
            </a:r>
            <a:r>
              <a:rPr lang="en-US" sz="1600" i="1" dirty="0" smtClean="0"/>
              <a:t> Conference</a:t>
            </a:r>
            <a:r>
              <a:rPr lang="en-US" sz="1600" dirty="0" smtClean="0"/>
              <a:t>, 2015.</a:t>
            </a:r>
            <a:endParaRPr lang="el-GR" dirty="0"/>
          </a:p>
        </p:txBody>
      </p:sp>
      <p:sp>
        <p:nvSpPr>
          <p:cNvPr id="10" name="Content Placeholder 2"/>
          <p:cNvSpPr txBox="1">
            <a:spLocks/>
          </p:cNvSpPr>
          <p:nvPr/>
        </p:nvSpPr>
        <p:spPr>
          <a:xfrm>
            <a:off x="1029523" y="2379229"/>
            <a:ext cx="7990848" cy="1083890"/>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ctr">
              <a:lnSpc>
                <a:spcPct val="110000"/>
              </a:lnSpc>
            </a:pPr>
            <a:r>
              <a:rPr lang="en-GB" sz="2400" dirty="0" smtClean="0">
                <a:solidFill>
                  <a:srgbClr val="FF0000"/>
                </a:solidFill>
              </a:rPr>
              <a:t>12 millions of peer reviewed papers between 1992-2002</a:t>
            </a:r>
          </a:p>
          <a:p>
            <a:pPr algn="ctr">
              <a:lnSpc>
                <a:spcPct val="110000"/>
              </a:lnSpc>
            </a:pPr>
            <a:r>
              <a:rPr lang="en-GB" sz="2400" dirty="0" smtClean="0">
                <a:solidFill>
                  <a:srgbClr val="FF0000"/>
                </a:solidFill>
              </a:rPr>
              <a:t>this number doubled during 2003-2012</a:t>
            </a:r>
          </a:p>
          <a:p>
            <a:pPr marL="82296" indent="0">
              <a:lnSpc>
                <a:spcPct val="110000"/>
              </a:lnSpc>
              <a:buFont typeface="Wingdings 2"/>
              <a:buNone/>
            </a:pPr>
            <a:endParaRPr lang="en-US" sz="2400" dirty="0" smtClean="0"/>
          </a:p>
        </p:txBody>
      </p:sp>
    </p:spTree>
    <p:extLst>
      <p:ext uri="{BB962C8B-B14F-4D97-AF65-F5344CB8AC3E}">
        <p14:creationId xmlns:p14="http://schemas.microsoft.com/office/powerpoint/2010/main" val="7026588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7890080" cy="720000"/>
          </a:xfrm>
        </p:spPr>
        <p:txBody>
          <a:bodyPr>
            <a:normAutofit/>
          </a:bodyPr>
          <a:lstStyle/>
          <a:p>
            <a:r>
              <a:rPr lang="en-US" sz="4000" dirty="0" smtClean="0"/>
              <a:t>Recommending Journals</a:t>
            </a:r>
            <a:endParaRPr lang="en-US" sz="4000" dirty="0"/>
          </a:p>
        </p:txBody>
      </p:sp>
      <p:sp>
        <p:nvSpPr>
          <p:cNvPr id="3" name="Content Placeholder 2"/>
          <p:cNvSpPr>
            <a:spLocks noGrp="1"/>
          </p:cNvSpPr>
          <p:nvPr>
            <p:ph idx="1"/>
          </p:nvPr>
        </p:nvSpPr>
        <p:spPr>
          <a:xfrm>
            <a:off x="1080000" y="1260000"/>
            <a:ext cx="7990848" cy="440808"/>
          </a:xfrm>
        </p:spPr>
        <p:txBody>
          <a:bodyPr>
            <a:noAutofit/>
          </a:bodyPr>
          <a:lstStyle/>
          <a:p>
            <a:pPr>
              <a:lnSpc>
                <a:spcPct val="110000"/>
              </a:lnSpc>
            </a:pPr>
            <a:r>
              <a:rPr lang="en-GB" sz="2400" dirty="0" smtClean="0"/>
              <a:t>All major publishers have a tool</a:t>
            </a:r>
          </a:p>
          <a:p>
            <a:pPr lvl="1">
              <a:lnSpc>
                <a:spcPct val="110000"/>
              </a:lnSpc>
            </a:pPr>
            <a:r>
              <a:rPr lang="en-US" sz="1800" u="sng" dirty="0"/>
              <a:t>https://journalfinder.elsevier.com</a:t>
            </a:r>
            <a:r>
              <a:rPr lang="en-US" sz="1800" u="sng" dirty="0" smtClean="0"/>
              <a:t>/</a:t>
            </a:r>
            <a:endParaRPr lang="en-US" sz="1800" u="sng" dirty="0"/>
          </a:p>
          <a:p>
            <a:pPr lvl="1">
              <a:lnSpc>
                <a:spcPct val="110000"/>
              </a:lnSpc>
            </a:pPr>
            <a:r>
              <a:rPr lang="en-US" sz="1800" u="sng" dirty="0" smtClean="0"/>
              <a:t>https</a:t>
            </a:r>
            <a:r>
              <a:rPr lang="en-US" sz="1800" u="sng" dirty="0"/>
              <a:t>://journalsuggester.springer.com</a:t>
            </a:r>
            <a:r>
              <a:rPr lang="en-US" sz="1800" u="sng" dirty="0" smtClean="0"/>
              <a:t>/</a:t>
            </a:r>
          </a:p>
          <a:p>
            <a:pPr lvl="1">
              <a:lnSpc>
                <a:spcPct val="110000"/>
              </a:lnSpc>
            </a:pPr>
            <a:r>
              <a:rPr lang="en-US" sz="1800" u="sng" dirty="0"/>
              <a:t>https://</a:t>
            </a:r>
            <a:r>
              <a:rPr lang="en-US" sz="1800" u="sng" dirty="0" smtClean="0"/>
              <a:t>publication-recommender.ieee.org/home</a:t>
            </a:r>
          </a:p>
          <a:p>
            <a:pPr lvl="1">
              <a:lnSpc>
                <a:spcPct val="110000"/>
              </a:lnSpc>
            </a:pPr>
            <a:r>
              <a:rPr lang="en-US" sz="1800" u="sng" dirty="0"/>
              <a:t>https://</a:t>
            </a:r>
            <a:r>
              <a:rPr lang="en-US" sz="1800" u="sng" dirty="0" smtClean="0"/>
              <a:t>www.edanzediting.com/journal-selector</a:t>
            </a:r>
          </a:p>
          <a:p>
            <a:pPr lvl="1">
              <a:lnSpc>
                <a:spcPct val="110000"/>
              </a:lnSpc>
            </a:pPr>
            <a:r>
              <a:rPr lang="en-US" sz="1800" u="sng" dirty="0"/>
              <a:t>https://</a:t>
            </a:r>
            <a:r>
              <a:rPr lang="en-US" sz="1800" u="sng" dirty="0" smtClean="0"/>
              <a:t>www.enago.com/researcher-hub/journal-finder.htm</a:t>
            </a:r>
          </a:p>
          <a:p>
            <a:pPr lvl="1">
              <a:lnSpc>
                <a:spcPct val="110000"/>
              </a:lnSpc>
            </a:pPr>
            <a:r>
              <a:rPr lang="en-US" sz="1800" u="sng" dirty="0"/>
              <a:t>https://jane.biosemantics.org</a:t>
            </a:r>
            <a:r>
              <a:rPr lang="en-US" sz="1800" u="sng" dirty="0" smtClean="0"/>
              <a:t>/</a:t>
            </a:r>
            <a:endParaRPr lang="en-US" sz="1800" u="sng" dirty="0"/>
          </a:p>
          <a:p>
            <a:pPr lvl="1">
              <a:lnSpc>
                <a:spcPct val="110000"/>
              </a:lnSpc>
            </a:pPr>
            <a:r>
              <a:rPr lang="en-US" sz="1800" u="sng" dirty="0"/>
              <a:t>https://www.journalguide.com</a:t>
            </a:r>
            <a:r>
              <a:rPr lang="en-US" sz="1800" u="sng" dirty="0" smtClean="0"/>
              <a:t>/</a:t>
            </a:r>
          </a:p>
          <a:p>
            <a:pPr lvl="1">
              <a:lnSpc>
                <a:spcPct val="110000"/>
              </a:lnSpc>
            </a:pPr>
            <a:r>
              <a:rPr lang="en-US" sz="1800" u="sng" dirty="0">
                <a:solidFill>
                  <a:srgbClr val="0070C0"/>
                </a:solidFill>
              </a:rPr>
              <a:t>https://</a:t>
            </a:r>
            <a:r>
              <a:rPr lang="en-US" sz="1800" u="sng" dirty="0" smtClean="0">
                <a:solidFill>
                  <a:srgbClr val="0070C0"/>
                </a:solidFill>
              </a:rPr>
              <a:t>www.mdpi.com/about/journalselector</a:t>
            </a:r>
          </a:p>
          <a:p>
            <a:pPr lvl="1">
              <a:lnSpc>
                <a:spcPct val="110000"/>
              </a:lnSpc>
            </a:pPr>
            <a:r>
              <a:rPr lang="en-US" sz="1800" u="sng" dirty="0">
                <a:solidFill>
                  <a:srgbClr val="0070C0"/>
                </a:solidFill>
              </a:rPr>
              <a:t>https://</a:t>
            </a:r>
            <a:r>
              <a:rPr lang="en-US" sz="1800" u="sng" dirty="0" smtClean="0">
                <a:solidFill>
                  <a:srgbClr val="0070C0"/>
                </a:solidFill>
              </a:rPr>
              <a:t>journalfinder.wiley.com/</a:t>
            </a:r>
            <a:endParaRPr lang="en-US" sz="1800" u="sng" dirty="0">
              <a:solidFill>
                <a:srgbClr val="0070C0"/>
              </a:solidFill>
            </a:endParaRPr>
          </a:p>
          <a:p>
            <a:pPr lvl="1">
              <a:lnSpc>
                <a:spcPct val="110000"/>
              </a:lnSpc>
            </a:pPr>
            <a:r>
              <a:rPr lang="en-US" sz="1800" u="sng" dirty="0" smtClean="0">
                <a:solidFill>
                  <a:srgbClr val="0070C0"/>
                </a:solidFill>
              </a:rPr>
              <a:t>https</a:t>
            </a:r>
            <a:r>
              <a:rPr lang="en-US" sz="1800" u="sng" dirty="0">
                <a:solidFill>
                  <a:srgbClr val="0070C0"/>
                </a:solidFill>
              </a:rPr>
              <a:t>://journal-recommender.sagepub.com</a:t>
            </a:r>
            <a:r>
              <a:rPr lang="en-US" sz="1800" u="sng" dirty="0" smtClean="0">
                <a:solidFill>
                  <a:srgbClr val="0070C0"/>
                </a:solidFill>
              </a:rPr>
              <a:t>/</a:t>
            </a:r>
          </a:p>
          <a:p>
            <a:pPr lvl="1">
              <a:lnSpc>
                <a:spcPct val="110000"/>
              </a:lnSpc>
            </a:pPr>
            <a:r>
              <a:rPr lang="en-US" sz="1800" u="sng" dirty="0" smtClean="0">
                <a:solidFill>
                  <a:srgbClr val="0070C0"/>
                </a:solidFill>
              </a:rPr>
              <a:t>https</a:t>
            </a:r>
            <a:r>
              <a:rPr lang="en-US" sz="1800" u="sng" dirty="0">
                <a:solidFill>
                  <a:srgbClr val="0070C0"/>
                </a:solidFill>
              </a:rPr>
              <a:t>://</a:t>
            </a:r>
            <a:r>
              <a:rPr lang="en-US" sz="1800" u="sng" dirty="0" smtClean="0">
                <a:solidFill>
                  <a:srgbClr val="0070C0"/>
                </a:solidFill>
              </a:rPr>
              <a:t>www.cambridge.org/universitypress/author-services/services/journal-recommendation/</a:t>
            </a:r>
          </a:p>
          <a:p>
            <a:pPr>
              <a:lnSpc>
                <a:spcPct val="110000"/>
              </a:lnSpc>
            </a:pPr>
            <a:endParaRPr lang="en-US" sz="2400" dirty="0" smtClean="0"/>
          </a:p>
        </p:txBody>
      </p:sp>
      <p:sp>
        <p:nvSpPr>
          <p:cNvPr id="4" name="Slide Number Placeholder 3"/>
          <p:cNvSpPr>
            <a:spLocks noGrp="1"/>
          </p:cNvSpPr>
          <p:nvPr>
            <p:ph type="sldNum" sz="quarter" idx="12"/>
          </p:nvPr>
        </p:nvSpPr>
        <p:spPr/>
        <p:txBody>
          <a:bodyPr/>
          <a:lstStyle/>
          <a:p>
            <a:fld id="{E0030DF1-160A-4516-8C48-264B4573769E}" type="slidenum">
              <a:rPr lang="en-US" smtClean="0">
                <a:solidFill>
                  <a:srgbClr val="E7DEC9">
                    <a:shade val="50000"/>
                    <a:satMod val="200000"/>
                  </a:srgbClr>
                </a:solidFill>
              </a:rPr>
              <a:pPr/>
              <a:t>38</a:t>
            </a:fld>
            <a:endParaRPr lang="en-US">
              <a:solidFill>
                <a:srgbClr val="E7DEC9">
                  <a:shade val="50000"/>
                  <a:satMod val="200000"/>
                </a:srgbClr>
              </a:solidFill>
            </a:endParaRPr>
          </a:p>
        </p:txBody>
      </p:sp>
      <p:sp>
        <p:nvSpPr>
          <p:cNvPr id="5" name="Θέση περιεχομένου 8"/>
          <p:cNvSpPr txBox="1">
            <a:spLocks/>
          </p:cNvSpPr>
          <p:nvPr/>
        </p:nvSpPr>
        <p:spPr>
          <a:xfrm>
            <a:off x="1008000" y="6237312"/>
            <a:ext cx="8100392" cy="607102"/>
          </a:xfrm>
          <a:prstGeom prst="rect">
            <a:avLst/>
          </a:prstGeom>
          <a:ln w="38100">
            <a:solidFill>
              <a:schemeClr val="accent1"/>
            </a:solidFill>
          </a:ln>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1600" dirty="0" smtClean="0"/>
              <a:t>Nam N.D., </a:t>
            </a:r>
            <a:r>
              <a:rPr lang="en-US" sz="1600" dirty="0" err="1" smtClean="0"/>
              <a:t>Trung</a:t>
            </a:r>
            <a:r>
              <a:rPr lang="en-US" sz="1600" dirty="0" smtClean="0"/>
              <a:t> T., </a:t>
            </a:r>
            <a:r>
              <a:rPr lang="en-US" sz="1600" dirty="0" err="1" smtClean="0"/>
              <a:t>Trung</a:t>
            </a:r>
            <a:r>
              <a:rPr lang="en-US" sz="1600" dirty="0" smtClean="0"/>
              <a:t> N.T. and Thao T.P.T.: “Manuscript matcher: A tool for finding the best journal”, </a:t>
            </a:r>
            <a:r>
              <a:rPr lang="en-US" sz="1600" i="1" dirty="0" smtClean="0"/>
              <a:t>Proceedings 13</a:t>
            </a:r>
            <a:r>
              <a:rPr lang="en-US" sz="1600" i="1" baseline="30000" dirty="0" smtClean="0"/>
              <a:t>th</a:t>
            </a:r>
            <a:r>
              <a:rPr lang="en-US" sz="1600" i="1" dirty="0" smtClean="0"/>
              <a:t> IMCIC Conference</a:t>
            </a:r>
            <a:r>
              <a:rPr lang="en-US" sz="1600" dirty="0" smtClean="0"/>
              <a:t>, 2022.</a:t>
            </a:r>
            <a:endParaRPr lang="el-GR" dirty="0"/>
          </a:p>
        </p:txBody>
      </p:sp>
    </p:spTree>
    <p:extLst>
      <p:ext uri="{BB962C8B-B14F-4D97-AF65-F5344CB8AC3E}">
        <p14:creationId xmlns:p14="http://schemas.microsoft.com/office/powerpoint/2010/main" val="23383047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7890080" cy="720000"/>
          </a:xfrm>
        </p:spPr>
        <p:txBody>
          <a:bodyPr>
            <a:normAutofit/>
          </a:bodyPr>
          <a:lstStyle/>
          <a:p>
            <a:r>
              <a:rPr lang="en-US" sz="4000" dirty="0" smtClean="0"/>
              <a:t>Recommending Journals</a:t>
            </a:r>
            <a:endParaRPr lang="en-US" sz="4000" dirty="0"/>
          </a:p>
        </p:txBody>
      </p:sp>
      <p:sp>
        <p:nvSpPr>
          <p:cNvPr id="3" name="Content Placeholder 2"/>
          <p:cNvSpPr>
            <a:spLocks noGrp="1"/>
          </p:cNvSpPr>
          <p:nvPr>
            <p:ph idx="1"/>
          </p:nvPr>
        </p:nvSpPr>
        <p:spPr>
          <a:xfrm>
            <a:off x="1080000" y="1260000"/>
            <a:ext cx="7990848" cy="512816"/>
          </a:xfrm>
        </p:spPr>
        <p:txBody>
          <a:bodyPr>
            <a:noAutofit/>
          </a:bodyPr>
          <a:lstStyle/>
          <a:p>
            <a:pPr>
              <a:lnSpc>
                <a:spcPct val="110000"/>
              </a:lnSpc>
            </a:pPr>
            <a:r>
              <a:rPr lang="en-GB" sz="2400" dirty="0" smtClean="0"/>
              <a:t>All major publishers have a tool</a:t>
            </a:r>
            <a:endParaRPr lang="en-US" sz="2400" dirty="0" smtClean="0"/>
          </a:p>
        </p:txBody>
      </p:sp>
      <p:sp>
        <p:nvSpPr>
          <p:cNvPr id="4" name="Slide Number Placeholder 3"/>
          <p:cNvSpPr>
            <a:spLocks noGrp="1"/>
          </p:cNvSpPr>
          <p:nvPr>
            <p:ph type="sldNum" sz="quarter" idx="12"/>
          </p:nvPr>
        </p:nvSpPr>
        <p:spPr/>
        <p:txBody>
          <a:bodyPr/>
          <a:lstStyle/>
          <a:p>
            <a:fld id="{E0030DF1-160A-4516-8C48-264B4573769E}" type="slidenum">
              <a:rPr lang="en-US" smtClean="0">
                <a:solidFill>
                  <a:srgbClr val="E7DEC9">
                    <a:shade val="50000"/>
                    <a:satMod val="200000"/>
                  </a:srgbClr>
                </a:solidFill>
              </a:rPr>
              <a:pPr/>
              <a:t>39</a:t>
            </a:fld>
            <a:endParaRPr lang="en-US">
              <a:solidFill>
                <a:srgbClr val="E7DEC9">
                  <a:shade val="50000"/>
                  <a:satMod val="200000"/>
                </a:srgbClr>
              </a:solidFill>
            </a:endParaRPr>
          </a:p>
        </p:txBody>
      </p:sp>
      <p:sp>
        <p:nvSpPr>
          <p:cNvPr id="5" name="Θέση περιεχομένου 8"/>
          <p:cNvSpPr txBox="1">
            <a:spLocks/>
          </p:cNvSpPr>
          <p:nvPr/>
        </p:nvSpPr>
        <p:spPr>
          <a:xfrm>
            <a:off x="1008000" y="6237312"/>
            <a:ext cx="8100392" cy="607102"/>
          </a:xfrm>
          <a:prstGeom prst="rect">
            <a:avLst/>
          </a:prstGeom>
          <a:ln w="38100">
            <a:solidFill>
              <a:schemeClr val="accent1"/>
            </a:solidFill>
          </a:ln>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1600" dirty="0" smtClean="0"/>
              <a:t>Nam N.D., </a:t>
            </a:r>
            <a:r>
              <a:rPr lang="en-US" sz="1600" dirty="0" err="1" smtClean="0"/>
              <a:t>Trung</a:t>
            </a:r>
            <a:r>
              <a:rPr lang="en-US" sz="1600" dirty="0" smtClean="0"/>
              <a:t> T., </a:t>
            </a:r>
            <a:r>
              <a:rPr lang="en-US" sz="1600" dirty="0" err="1" smtClean="0"/>
              <a:t>Trung</a:t>
            </a:r>
            <a:r>
              <a:rPr lang="en-US" sz="1600" dirty="0" smtClean="0"/>
              <a:t> N.T. and Thao T.P.T.: “Manuscript matcher: A tool for finding the best journal”, </a:t>
            </a:r>
            <a:r>
              <a:rPr lang="en-US" sz="1600" i="1" dirty="0" smtClean="0"/>
              <a:t>Proceedings 13</a:t>
            </a:r>
            <a:r>
              <a:rPr lang="en-US" sz="1600" i="1" baseline="30000" dirty="0" smtClean="0"/>
              <a:t>th</a:t>
            </a:r>
            <a:r>
              <a:rPr lang="en-US" sz="1600" i="1" dirty="0" smtClean="0"/>
              <a:t> IMCIC Conference</a:t>
            </a:r>
            <a:r>
              <a:rPr lang="en-US" sz="1600" dirty="0" smtClean="0"/>
              <a:t>, 2022.</a:t>
            </a:r>
            <a:endParaRPr lang="el-GR" dirty="0"/>
          </a:p>
        </p:txBody>
      </p:sp>
      <p:graphicFrame>
        <p:nvGraphicFramePr>
          <p:cNvPr id="7" name="Table 6"/>
          <p:cNvGraphicFramePr>
            <a:graphicFrameLocks noGrp="1"/>
          </p:cNvGraphicFramePr>
          <p:nvPr>
            <p:extLst>
              <p:ext uri="{D42A27DB-BD31-4B8C-83A1-F6EECF244321}">
                <p14:modId xmlns:p14="http://schemas.microsoft.com/office/powerpoint/2010/main" val="489663655"/>
              </p:ext>
            </p:extLst>
          </p:nvPr>
        </p:nvGraphicFramePr>
        <p:xfrm>
          <a:off x="2624624" y="1911856"/>
          <a:ext cx="4656831" cy="1872210"/>
        </p:xfrm>
        <a:graphic>
          <a:graphicData uri="http://schemas.openxmlformats.org/drawingml/2006/table">
            <a:tbl>
              <a:tblPr/>
              <a:tblGrid>
                <a:gridCol w="2111819">
                  <a:extLst>
                    <a:ext uri="{9D8B030D-6E8A-4147-A177-3AD203B41FA5}">
                      <a16:colId xmlns:a16="http://schemas.microsoft.com/office/drawing/2014/main" val="3085504903"/>
                    </a:ext>
                  </a:extLst>
                </a:gridCol>
                <a:gridCol w="636253">
                  <a:extLst>
                    <a:ext uri="{9D8B030D-6E8A-4147-A177-3AD203B41FA5}">
                      <a16:colId xmlns:a16="http://schemas.microsoft.com/office/drawing/2014/main" val="316346394"/>
                    </a:ext>
                  </a:extLst>
                </a:gridCol>
                <a:gridCol w="636253">
                  <a:extLst>
                    <a:ext uri="{9D8B030D-6E8A-4147-A177-3AD203B41FA5}">
                      <a16:colId xmlns:a16="http://schemas.microsoft.com/office/drawing/2014/main" val="4106487578"/>
                    </a:ext>
                  </a:extLst>
                </a:gridCol>
                <a:gridCol w="636253">
                  <a:extLst>
                    <a:ext uri="{9D8B030D-6E8A-4147-A177-3AD203B41FA5}">
                      <a16:colId xmlns:a16="http://schemas.microsoft.com/office/drawing/2014/main" val="3403850714"/>
                    </a:ext>
                  </a:extLst>
                </a:gridCol>
                <a:gridCol w="636253">
                  <a:extLst>
                    <a:ext uri="{9D8B030D-6E8A-4147-A177-3AD203B41FA5}">
                      <a16:colId xmlns:a16="http://schemas.microsoft.com/office/drawing/2014/main" val="826608948"/>
                    </a:ext>
                  </a:extLst>
                </a:gridCol>
              </a:tblGrid>
              <a:tr h="420817">
                <a:tc>
                  <a:txBody>
                    <a:bodyPr/>
                    <a:lstStyle/>
                    <a:p>
                      <a:pPr algn="l" fontAlgn="ctr"/>
                      <a:r>
                        <a:rPr lang="en-US" sz="1100" b="0" i="0" u="none" strike="noStrike">
                          <a:solidFill>
                            <a:srgbClr val="000000"/>
                          </a:solidFill>
                          <a:effectLst/>
                          <a:latin typeface="Calibri" panose="020F0502020204030204" pitchFamily="34" charset="0"/>
                        </a:rPr>
                        <a:t> Manuscript Matchers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rPr>
                        <a:t>Title and Abstract</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rPr>
                        <a:t>Keyword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rPr>
                        <a:t>Field of research</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rPr>
                        <a:t>Open Access</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503737298"/>
                  </a:ext>
                </a:extLst>
              </a:tr>
              <a:tr h="206115">
                <a:tc>
                  <a:txBody>
                    <a:bodyPr/>
                    <a:lstStyle/>
                    <a:p>
                      <a:pPr algn="l" fontAlgn="ctr"/>
                      <a:r>
                        <a:rPr lang="en-US" sz="1100" b="0" i="0" u="none" strike="noStrike">
                          <a:solidFill>
                            <a:srgbClr val="000000"/>
                          </a:solidFill>
                          <a:effectLst/>
                          <a:latin typeface="Calibri" panose="020F0502020204030204" pitchFamily="34" charset="0"/>
                        </a:rPr>
                        <a:t> Elsevier Journal Finder</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rPr>
                        <a:t>Yes</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100" b="0" i="0" u="none" strike="noStrike">
                          <a:solidFill>
                            <a:srgbClr val="000000"/>
                          </a:solidFill>
                          <a:effectLst/>
                          <a:latin typeface="Calibri" panose="020F0502020204030204" pitchFamily="34" charset="0"/>
                        </a:rPr>
                        <a:t>Yes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100" b="0" i="0" u="none" strike="noStrike">
                          <a:solidFill>
                            <a:srgbClr val="000000"/>
                          </a:solidFill>
                          <a:effectLst/>
                          <a:latin typeface="Calibri" panose="020F0502020204030204" pitchFamily="34" charset="0"/>
                        </a:rPr>
                        <a:t>Yes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100" b="0" i="0" u="none" strike="noStrike">
                          <a:solidFill>
                            <a:srgbClr val="000000"/>
                          </a:solidFill>
                          <a:effectLst/>
                          <a:latin typeface="Calibri" panose="020F0502020204030204" pitchFamily="34" charset="0"/>
                        </a:rPr>
                        <a:t>Yes</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3171992805"/>
                  </a:ext>
                </a:extLst>
              </a:tr>
              <a:tr h="206115">
                <a:tc>
                  <a:txBody>
                    <a:bodyPr/>
                    <a:lstStyle/>
                    <a:p>
                      <a:pPr algn="l" fontAlgn="ctr"/>
                      <a:r>
                        <a:rPr lang="en-US" sz="1100" b="0" i="0" u="none" strike="noStrike" dirty="0">
                          <a:solidFill>
                            <a:srgbClr val="000000"/>
                          </a:solidFill>
                          <a:effectLst/>
                          <a:latin typeface="Calibri" panose="020F0502020204030204" pitchFamily="34" charset="0"/>
                        </a:rPr>
                        <a:t> Springer </a:t>
                      </a:r>
                      <a:r>
                        <a:rPr lang="en-US" sz="1100" b="0" i="0" u="none" strike="noStrike" dirty="0" smtClean="0">
                          <a:solidFill>
                            <a:srgbClr val="000000"/>
                          </a:solidFill>
                          <a:effectLst/>
                          <a:latin typeface="Calibri" panose="020F0502020204030204" pitchFamily="34" charset="0"/>
                        </a:rPr>
                        <a:t>Journal </a:t>
                      </a:r>
                      <a:r>
                        <a:rPr lang="en-US" sz="1100" b="0" i="0" u="none" strike="noStrike" dirty="0" err="1" smtClean="0">
                          <a:solidFill>
                            <a:srgbClr val="000000"/>
                          </a:solidFill>
                          <a:effectLst/>
                          <a:latin typeface="Calibri" panose="020F0502020204030204" pitchFamily="34" charset="0"/>
                        </a:rPr>
                        <a:t>Suggester</a:t>
                      </a:r>
                      <a:endParaRPr lang="en-US"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rPr>
                        <a:t>Yes</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100" b="0" i="0" u="none" strike="noStrike" dirty="0">
                          <a:solidFill>
                            <a:srgbClr val="000000"/>
                          </a:solidFill>
                          <a:effectLst/>
                          <a:latin typeface="Calibri" panose="020F0502020204030204" pitchFamily="34" charset="0"/>
                        </a:rPr>
                        <a:t>Yes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100" b="0" i="0" u="none" strike="noStrike">
                          <a:solidFill>
                            <a:srgbClr val="000000"/>
                          </a:solidFill>
                          <a:effectLst/>
                          <a:latin typeface="Calibri" panose="020F0502020204030204" pitchFamily="34" charset="0"/>
                        </a:rPr>
                        <a:t>Yes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100" b="0" i="0" u="none" strike="noStrike">
                          <a:solidFill>
                            <a:srgbClr val="000000"/>
                          </a:solidFill>
                          <a:effectLst/>
                          <a:latin typeface="Calibri" panose="020F0502020204030204" pitchFamily="34" charset="0"/>
                        </a:rPr>
                        <a:t>Yes</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788000778"/>
                  </a:ext>
                </a:extLst>
              </a:tr>
              <a:tr h="206115">
                <a:tc>
                  <a:txBody>
                    <a:bodyPr/>
                    <a:lstStyle/>
                    <a:p>
                      <a:pPr algn="l" fontAlgn="ctr"/>
                      <a:r>
                        <a:rPr lang="en-US" sz="1100" b="0" i="0" u="none" strike="noStrike" dirty="0">
                          <a:solidFill>
                            <a:srgbClr val="000000"/>
                          </a:solidFill>
                          <a:effectLst/>
                          <a:latin typeface="Calibri" panose="020F0502020204030204" pitchFamily="34" charset="0"/>
                        </a:rPr>
                        <a:t> IEEE Journal Recommender</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rPr>
                        <a:t>Yes</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100" b="0" i="0" u="none" strike="noStrike">
                          <a:solidFill>
                            <a:srgbClr val="000000"/>
                          </a:solidFill>
                          <a:effectLst/>
                          <a:latin typeface="Calibri" panose="020F0502020204030204" pitchFamily="34" charset="0"/>
                        </a:rPr>
                        <a:t>Yes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100" b="0" i="0" u="none" strike="noStrike">
                          <a:solidFill>
                            <a:srgbClr val="000000"/>
                          </a:solidFill>
                          <a:effectLst/>
                          <a:latin typeface="Calibri" panose="020F0502020204030204" pitchFamily="34" charset="0"/>
                        </a:rPr>
                        <a:t>No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No</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4237896380"/>
                  </a:ext>
                </a:extLst>
              </a:tr>
              <a:tr h="206115">
                <a:tc>
                  <a:txBody>
                    <a:bodyPr/>
                    <a:lstStyle/>
                    <a:p>
                      <a:pPr algn="l" fontAlgn="ctr"/>
                      <a:r>
                        <a:rPr lang="en-US" sz="1100" b="0" i="0" u="none" strike="noStrike">
                          <a:solidFill>
                            <a:srgbClr val="000000"/>
                          </a:solidFill>
                          <a:effectLst/>
                          <a:latin typeface="Calibri" panose="020F0502020204030204" pitchFamily="34" charset="0"/>
                        </a:rPr>
                        <a:t> Edanz Journal Selector</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rPr>
                        <a:t>Yes</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100" b="0" i="0" u="none" strike="noStrike">
                          <a:solidFill>
                            <a:srgbClr val="000000"/>
                          </a:solidFill>
                          <a:effectLst/>
                          <a:latin typeface="Calibri" panose="020F0502020204030204" pitchFamily="34" charset="0"/>
                        </a:rPr>
                        <a:t>Yes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100" b="0" i="0" u="none" strike="noStrike">
                          <a:solidFill>
                            <a:srgbClr val="000000"/>
                          </a:solidFill>
                          <a:effectLst/>
                          <a:latin typeface="Calibri" panose="020F0502020204030204" pitchFamily="34" charset="0"/>
                        </a:rPr>
                        <a:t>Yes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100" b="0" i="0" u="none" strike="noStrike">
                          <a:solidFill>
                            <a:srgbClr val="000000"/>
                          </a:solidFill>
                          <a:effectLst/>
                          <a:latin typeface="Calibri" panose="020F0502020204030204" pitchFamily="34" charset="0"/>
                        </a:rPr>
                        <a:t>Yes</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3113371133"/>
                  </a:ext>
                </a:extLst>
              </a:tr>
              <a:tr h="206115">
                <a:tc>
                  <a:txBody>
                    <a:bodyPr/>
                    <a:lstStyle/>
                    <a:p>
                      <a:pPr algn="l" fontAlgn="ctr"/>
                      <a:r>
                        <a:rPr lang="en-US" sz="1100" b="0" i="0" u="none" strike="noStrike">
                          <a:solidFill>
                            <a:srgbClr val="000000"/>
                          </a:solidFill>
                          <a:effectLst/>
                          <a:latin typeface="Calibri" panose="020F0502020204030204" pitchFamily="34" charset="0"/>
                        </a:rPr>
                        <a:t> Enago Open Access Journal Finder</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rPr>
                        <a:t>Yes</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100" b="0" i="0" u="none" strike="noStrike">
                          <a:solidFill>
                            <a:srgbClr val="000000"/>
                          </a:solidFill>
                          <a:effectLst/>
                          <a:latin typeface="Calibri" panose="020F0502020204030204" pitchFamily="34" charset="0"/>
                        </a:rPr>
                        <a:t>No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Yes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100" b="0" i="0" u="none" strike="noStrike">
                          <a:solidFill>
                            <a:srgbClr val="000000"/>
                          </a:solidFill>
                          <a:effectLst/>
                          <a:latin typeface="Calibri" panose="020F0502020204030204" pitchFamily="34" charset="0"/>
                        </a:rPr>
                        <a:t>Yes</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4244508248"/>
                  </a:ext>
                </a:extLst>
              </a:tr>
              <a:tr h="206115">
                <a:tc>
                  <a:txBody>
                    <a:bodyPr/>
                    <a:lstStyle/>
                    <a:p>
                      <a:pPr algn="l" fontAlgn="ctr"/>
                      <a:r>
                        <a:rPr lang="en-US" sz="1100" b="0" i="0" u="none" strike="noStrike">
                          <a:solidFill>
                            <a:srgbClr val="000000"/>
                          </a:solidFill>
                          <a:effectLst/>
                          <a:latin typeface="Calibri" panose="020F0502020204030204" pitchFamily="34" charset="0"/>
                        </a:rPr>
                        <a:t> Journal/Author Name Estimator</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rPr>
                        <a:t>Yes</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100" b="0" i="0" u="none" strike="noStrike">
                          <a:solidFill>
                            <a:srgbClr val="000000"/>
                          </a:solidFill>
                          <a:effectLst/>
                          <a:latin typeface="Calibri" panose="020F0502020204030204" pitchFamily="34" charset="0"/>
                        </a:rPr>
                        <a:t>Yes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100" b="0" i="0" u="none" strike="noStrike">
                          <a:solidFill>
                            <a:srgbClr val="000000"/>
                          </a:solidFill>
                          <a:effectLst/>
                          <a:latin typeface="Calibri" panose="020F0502020204030204" pitchFamily="34" charset="0"/>
                        </a:rPr>
                        <a:t>No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Yes</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3166157252"/>
                  </a:ext>
                </a:extLst>
              </a:tr>
              <a:tr h="214703">
                <a:tc>
                  <a:txBody>
                    <a:bodyPr/>
                    <a:lstStyle/>
                    <a:p>
                      <a:pPr algn="l" fontAlgn="ctr"/>
                      <a:r>
                        <a:rPr lang="en-US" sz="1100" b="0" i="0" u="none" strike="noStrike">
                          <a:solidFill>
                            <a:srgbClr val="000000"/>
                          </a:solidFill>
                          <a:effectLst/>
                          <a:latin typeface="Calibri" panose="020F0502020204030204" pitchFamily="34" charset="0"/>
                        </a:rPr>
                        <a:t> Journal Guide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rPr>
                        <a:t>Yes</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100" b="0" i="0" u="none" strike="noStrike">
                          <a:solidFill>
                            <a:srgbClr val="000000"/>
                          </a:solidFill>
                          <a:effectLst/>
                          <a:latin typeface="Calibri" panose="020F0502020204030204" pitchFamily="34" charset="0"/>
                        </a:rPr>
                        <a:t>Yes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100" b="0" i="0" u="none" strike="noStrike">
                          <a:solidFill>
                            <a:srgbClr val="000000"/>
                          </a:solidFill>
                          <a:effectLst/>
                          <a:latin typeface="Calibri" panose="020F0502020204030204" pitchFamily="34" charset="0"/>
                        </a:rPr>
                        <a:t>No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dirty="0">
                          <a:solidFill>
                            <a:srgbClr val="000000"/>
                          </a:solidFill>
                          <a:effectLst/>
                          <a:latin typeface="Calibri" panose="020F0502020204030204" pitchFamily="34" charset="0"/>
                        </a:rPr>
                        <a:t>Yes</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2314999477"/>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69057521"/>
              </p:ext>
            </p:extLst>
          </p:nvPr>
        </p:nvGraphicFramePr>
        <p:xfrm>
          <a:off x="1187624" y="3946793"/>
          <a:ext cx="7710457" cy="2151479"/>
        </p:xfrm>
        <a:graphic>
          <a:graphicData uri="http://schemas.openxmlformats.org/drawingml/2006/table">
            <a:tbl>
              <a:tblPr/>
              <a:tblGrid>
                <a:gridCol w="2320480">
                  <a:extLst>
                    <a:ext uri="{9D8B030D-6E8A-4147-A177-3AD203B41FA5}">
                      <a16:colId xmlns:a16="http://schemas.microsoft.com/office/drawing/2014/main" val="519962313"/>
                    </a:ext>
                  </a:extLst>
                </a:gridCol>
                <a:gridCol w="822449">
                  <a:extLst>
                    <a:ext uri="{9D8B030D-6E8A-4147-A177-3AD203B41FA5}">
                      <a16:colId xmlns:a16="http://schemas.microsoft.com/office/drawing/2014/main" val="4146527346"/>
                    </a:ext>
                  </a:extLst>
                </a:gridCol>
                <a:gridCol w="822449">
                  <a:extLst>
                    <a:ext uri="{9D8B030D-6E8A-4147-A177-3AD203B41FA5}">
                      <a16:colId xmlns:a16="http://schemas.microsoft.com/office/drawing/2014/main" val="681971106"/>
                    </a:ext>
                  </a:extLst>
                </a:gridCol>
                <a:gridCol w="822449">
                  <a:extLst>
                    <a:ext uri="{9D8B030D-6E8A-4147-A177-3AD203B41FA5}">
                      <a16:colId xmlns:a16="http://schemas.microsoft.com/office/drawing/2014/main" val="1996213097"/>
                    </a:ext>
                  </a:extLst>
                </a:gridCol>
                <a:gridCol w="822449">
                  <a:extLst>
                    <a:ext uri="{9D8B030D-6E8A-4147-A177-3AD203B41FA5}">
                      <a16:colId xmlns:a16="http://schemas.microsoft.com/office/drawing/2014/main" val="4004112269"/>
                    </a:ext>
                  </a:extLst>
                </a:gridCol>
                <a:gridCol w="2100181">
                  <a:extLst>
                    <a:ext uri="{9D8B030D-6E8A-4147-A177-3AD203B41FA5}">
                      <a16:colId xmlns:a16="http://schemas.microsoft.com/office/drawing/2014/main" val="1339019114"/>
                    </a:ext>
                  </a:extLst>
                </a:gridCol>
              </a:tblGrid>
              <a:tr h="483590">
                <a:tc>
                  <a:txBody>
                    <a:bodyPr/>
                    <a:lstStyle/>
                    <a:p>
                      <a:pPr algn="l" fontAlgn="ctr"/>
                      <a:r>
                        <a:rPr lang="en-US" sz="1100" b="0" i="0" u="none" strike="noStrike">
                          <a:solidFill>
                            <a:srgbClr val="000000"/>
                          </a:solidFill>
                          <a:effectLst/>
                          <a:latin typeface="Calibri" panose="020F0502020204030204" pitchFamily="34" charset="0"/>
                        </a:rPr>
                        <a:t> Manuscript Matchers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rPr>
                        <a:t>Acceptance Rate</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rPr>
                        <a:t>CiteScore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rPr>
                        <a:t>Impact Factor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rPr>
                        <a:t>Publication Time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rPr>
                        <a:t>Database</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054070813"/>
                  </a:ext>
                </a:extLst>
              </a:tr>
              <a:tr h="236860">
                <a:tc>
                  <a:txBody>
                    <a:bodyPr/>
                    <a:lstStyle/>
                    <a:p>
                      <a:pPr algn="l" fontAlgn="ctr"/>
                      <a:r>
                        <a:rPr lang="en-US" sz="1100" b="0" i="0" u="none" strike="noStrike">
                          <a:solidFill>
                            <a:srgbClr val="000000"/>
                          </a:solidFill>
                          <a:effectLst/>
                          <a:latin typeface="Calibri" panose="020F0502020204030204" pitchFamily="34" charset="0"/>
                        </a:rPr>
                        <a:t> Elsevier Journal Finder</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rPr>
                        <a:t>Yes</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100" b="0" i="0" u="none" strike="noStrike">
                          <a:solidFill>
                            <a:srgbClr val="000000"/>
                          </a:solidFill>
                          <a:effectLst/>
                          <a:latin typeface="Calibri" panose="020F0502020204030204" pitchFamily="34" charset="0"/>
                        </a:rPr>
                        <a:t>Yes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100" b="0" i="0" u="none" strike="noStrike">
                          <a:solidFill>
                            <a:srgbClr val="000000"/>
                          </a:solidFill>
                          <a:effectLst/>
                          <a:latin typeface="Calibri" panose="020F0502020204030204" pitchFamily="34" charset="0"/>
                        </a:rPr>
                        <a:t>Yes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100" b="0" i="0" u="none" strike="noStrike">
                          <a:solidFill>
                            <a:srgbClr val="000000"/>
                          </a:solidFill>
                          <a:effectLst/>
                          <a:latin typeface="Calibri" panose="020F0502020204030204" pitchFamily="34" charset="0"/>
                        </a:rPr>
                        <a:t>Yes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100" b="0" i="0" u="none" strike="noStrike">
                          <a:solidFill>
                            <a:srgbClr val="000000"/>
                          </a:solidFill>
                          <a:effectLst/>
                          <a:latin typeface="Calibri" panose="020F0502020204030204" pitchFamily="34" charset="0"/>
                        </a:rPr>
                        <a:t>Elsevier (2900)</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2641843207"/>
                  </a:ext>
                </a:extLst>
              </a:tr>
              <a:tr h="236860">
                <a:tc>
                  <a:txBody>
                    <a:bodyPr/>
                    <a:lstStyle/>
                    <a:p>
                      <a:pPr algn="l" fontAlgn="ctr"/>
                      <a:r>
                        <a:rPr lang="en-US" sz="1100" b="0" i="0" u="none" strike="noStrike" dirty="0">
                          <a:solidFill>
                            <a:srgbClr val="000000"/>
                          </a:solidFill>
                          <a:effectLst/>
                          <a:latin typeface="Calibri" panose="020F0502020204030204" pitchFamily="34" charset="0"/>
                        </a:rPr>
                        <a:t> Springer </a:t>
                      </a:r>
                      <a:r>
                        <a:rPr lang="en-US" sz="1100" b="0" i="0" u="none" strike="noStrike" dirty="0" smtClean="0">
                          <a:solidFill>
                            <a:srgbClr val="000000"/>
                          </a:solidFill>
                          <a:effectLst/>
                          <a:latin typeface="Calibri" panose="020F0502020204030204" pitchFamily="34" charset="0"/>
                        </a:rPr>
                        <a:t>Journal </a:t>
                      </a:r>
                      <a:r>
                        <a:rPr lang="en-US" sz="1100" b="0" i="0" u="none" strike="noStrike" dirty="0" err="1" smtClean="0">
                          <a:solidFill>
                            <a:srgbClr val="000000"/>
                          </a:solidFill>
                          <a:effectLst/>
                          <a:latin typeface="Calibri" panose="020F0502020204030204" pitchFamily="34" charset="0"/>
                        </a:rPr>
                        <a:t>Suggester</a:t>
                      </a:r>
                      <a:endParaRPr lang="en-US"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rPr>
                        <a:t>Yes</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100" b="0" i="0" u="none" strike="noStrike">
                          <a:solidFill>
                            <a:srgbClr val="000000"/>
                          </a:solidFill>
                          <a:effectLst/>
                          <a:latin typeface="Calibri" panose="020F0502020204030204" pitchFamily="34" charset="0"/>
                        </a:rPr>
                        <a:t>No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Yes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100" b="0" i="0" u="none" strike="noStrike">
                          <a:solidFill>
                            <a:srgbClr val="000000"/>
                          </a:solidFill>
                          <a:effectLst/>
                          <a:latin typeface="Calibri" panose="020F0502020204030204" pitchFamily="34" charset="0"/>
                        </a:rPr>
                        <a:t>Yes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100" b="0" i="0" u="none" strike="noStrike">
                          <a:solidFill>
                            <a:srgbClr val="000000"/>
                          </a:solidFill>
                          <a:effectLst/>
                          <a:latin typeface="Calibri" panose="020F0502020204030204" pitchFamily="34" charset="0"/>
                        </a:rPr>
                        <a:t>Springer, Biomed (2600)</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843274230"/>
                  </a:ext>
                </a:extLst>
              </a:tr>
              <a:tr h="236860">
                <a:tc>
                  <a:txBody>
                    <a:bodyPr/>
                    <a:lstStyle/>
                    <a:p>
                      <a:pPr algn="l" fontAlgn="ctr"/>
                      <a:r>
                        <a:rPr lang="en-US" sz="1100" b="0" i="0" u="none" strike="noStrike">
                          <a:solidFill>
                            <a:srgbClr val="000000"/>
                          </a:solidFill>
                          <a:effectLst/>
                          <a:latin typeface="Calibri" panose="020F0502020204030204" pitchFamily="34" charset="0"/>
                        </a:rPr>
                        <a:t> IEEE Journal Recommender</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rPr>
                        <a:t>No</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No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No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Yes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100" b="0" i="0" u="none" strike="noStrike">
                          <a:solidFill>
                            <a:srgbClr val="000000"/>
                          </a:solidFill>
                          <a:effectLst/>
                          <a:latin typeface="Calibri" panose="020F0502020204030204" pitchFamily="34" charset="0"/>
                        </a:rPr>
                        <a:t>IEEE (1670)</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565892434"/>
                  </a:ext>
                </a:extLst>
              </a:tr>
              <a:tr h="236860">
                <a:tc>
                  <a:txBody>
                    <a:bodyPr/>
                    <a:lstStyle/>
                    <a:p>
                      <a:pPr algn="l" fontAlgn="ctr"/>
                      <a:r>
                        <a:rPr lang="en-US" sz="1100" b="0" i="0" u="none" strike="noStrike">
                          <a:solidFill>
                            <a:srgbClr val="000000"/>
                          </a:solidFill>
                          <a:effectLst/>
                          <a:latin typeface="Calibri" panose="020F0502020204030204" pitchFamily="34" charset="0"/>
                        </a:rPr>
                        <a:t> Edanz Journal Selector</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rPr>
                        <a:t>Yes</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100" b="0" i="0" u="none" strike="noStrike">
                          <a:solidFill>
                            <a:srgbClr val="000000"/>
                          </a:solidFill>
                          <a:effectLst/>
                          <a:latin typeface="Calibri" panose="020F0502020204030204" pitchFamily="34" charset="0"/>
                        </a:rPr>
                        <a:t>No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Yes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100" b="0" i="0" u="none" strike="noStrike">
                          <a:solidFill>
                            <a:srgbClr val="000000"/>
                          </a:solidFill>
                          <a:effectLst/>
                          <a:latin typeface="Calibri" panose="020F0502020204030204" pitchFamily="34" charset="0"/>
                        </a:rPr>
                        <a:t>No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(28651)</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431602826"/>
                  </a:ext>
                </a:extLst>
              </a:tr>
              <a:tr h="236860">
                <a:tc>
                  <a:txBody>
                    <a:bodyPr/>
                    <a:lstStyle/>
                    <a:p>
                      <a:pPr algn="l" fontAlgn="ctr"/>
                      <a:r>
                        <a:rPr lang="en-US" sz="1100" b="0" i="0" u="none" strike="noStrike" dirty="0">
                          <a:solidFill>
                            <a:srgbClr val="000000"/>
                          </a:solidFill>
                          <a:effectLst/>
                          <a:latin typeface="Calibri" panose="020F0502020204030204" pitchFamily="34" charset="0"/>
                        </a:rPr>
                        <a:t> </a:t>
                      </a:r>
                      <a:r>
                        <a:rPr lang="en-US" sz="1100" b="0" i="0" u="none" strike="noStrike" dirty="0" err="1">
                          <a:solidFill>
                            <a:srgbClr val="000000"/>
                          </a:solidFill>
                          <a:effectLst/>
                          <a:latin typeface="Calibri" panose="020F0502020204030204" pitchFamily="34" charset="0"/>
                        </a:rPr>
                        <a:t>Enago</a:t>
                      </a:r>
                      <a:r>
                        <a:rPr lang="en-US" sz="1100" b="0" i="0" u="none" strike="noStrike" dirty="0">
                          <a:solidFill>
                            <a:srgbClr val="000000"/>
                          </a:solidFill>
                          <a:effectLst/>
                          <a:latin typeface="Calibri" panose="020F0502020204030204" pitchFamily="34" charset="0"/>
                        </a:rPr>
                        <a:t> Open Access Journal Finder</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rPr>
                        <a:t>Yes</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100" b="0" i="0" u="none" strike="noStrike">
                          <a:solidFill>
                            <a:srgbClr val="000000"/>
                          </a:solidFill>
                          <a:effectLst/>
                          <a:latin typeface="Calibri" panose="020F0502020204030204" pitchFamily="34" charset="0"/>
                        </a:rPr>
                        <a:t>No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No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Yes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100" b="0" i="0" u="none" strike="noStrike" dirty="0">
                          <a:solidFill>
                            <a:srgbClr val="000000"/>
                          </a:solidFill>
                          <a:effectLst/>
                          <a:latin typeface="Calibri" panose="020F0502020204030204" pitchFamily="34" charset="0"/>
                        </a:rPr>
                        <a:t>Web of Science, Scopus (</a:t>
                      </a:r>
                      <a:r>
                        <a:rPr lang="en-US" sz="1100" b="0" i="0" u="none" strike="noStrike" dirty="0" smtClean="0">
                          <a:solidFill>
                            <a:srgbClr val="000000"/>
                          </a:solidFill>
                          <a:effectLst/>
                          <a:latin typeface="Calibri" panose="020F0502020204030204" pitchFamily="34" charset="0"/>
                        </a:rPr>
                        <a:t>10700</a:t>
                      </a:r>
                      <a:r>
                        <a:rPr lang="el-GR" sz="1100" b="0" i="0" u="none" strike="noStrike" dirty="0" smtClean="0">
                          <a:solidFill>
                            <a:srgbClr val="000000"/>
                          </a:solidFill>
                          <a:effectLst/>
                          <a:latin typeface="Calibri" panose="020F0502020204030204" pitchFamily="34" charset="0"/>
                        </a:rPr>
                        <a:t>)</a:t>
                      </a:r>
                      <a:endParaRPr lang="en-US" sz="11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292347132"/>
                  </a:ext>
                </a:extLst>
              </a:tr>
              <a:tr h="236860">
                <a:tc>
                  <a:txBody>
                    <a:bodyPr/>
                    <a:lstStyle/>
                    <a:p>
                      <a:pPr algn="l" fontAlgn="ctr"/>
                      <a:r>
                        <a:rPr lang="en-US" sz="1100" b="0" i="0" u="none" strike="noStrike">
                          <a:solidFill>
                            <a:srgbClr val="000000"/>
                          </a:solidFill>
                          <a:effectLst/>
                          <a:latin typeface="Calibri" panose="020F0502020204030204" pitchFamily="34" charset="0"/>
                        </a:rPr>
                        <a:t> Journal/Author Name Estimator</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rPr>
                        <a:t>Yes</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100" b="0" i="0" u="none" strike="noStrike">
                          <a:solidFill>
                            <a:srgbClr val="000000"/>
                          </a:solidFill>
                          <a:effectLst/>
                          <a:latin typeface="Calibri" panose="020F0502020204030204" pitchFamily="34" charset="0"/>
                        </a:rPr>
                        <a:t>Yes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100" b="0" i="0" u="none" strike="noStrike">
                          <a:solidFill>
                            <a:srgbClr val="000000"/>
                          </a:solidFill>
                          <a:effectLst/>
                          <a:latin typeface="Calibri" panose="020F0502020204030204" pitchFamily="34" charset="0"/>
                        </a:rPr>
                        <a:t>Yes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100" b="0" i="0" u="none" strike="noStrike">
                          <a:solidFill>
                            <a:srgbClr val="000000"/>
                          </a:solidFill>
                          <a:effectLst/>
                          <a:latin typeface="Calibri" panose="020F0502020204030204" pitchFamily="34" charset="0"/>
                        </a:rPr>
                        <a:t>No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Medline, DOAJ</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414760505"/>
                  </a:ext>
                </a:extLst>
              </a:tr>
              <a:tr h="246729">
                <a:tc>
                  <a:txBody>
                    <a:bodyPr/>
                    <a:lstStyle/>
                    <a:p>
                      <a:pPr algn="l" fontAlgn="ctr"/>
                      <a:r>
                        <a:rPr lang="en-US" sz="1100" b="0" i="0" u="none" strike="noStrike">
                          <a:solidFill>
                            <a:srgbClr val="000000"/>
                          </a:solidFill>
                          <a:effectLst/>
                          <a:latin typeface="Calibri" panose="020F0502020204030204" pitchFamily="34" charset="0"/>
                        </a:rPr>
                        <a:t> Journal Guide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rPr>
                        <a:t>Yes</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100" b="0" i="0" u="none" strike="noStrike">
                          <a:solidFill>
                            <a:srgbClr val="000000"/>
                          </a:solidFill>
                          <a:effectLst/>
                          <a:latin typeface="Calibri" panose="020F0502020204030204" pitchFamily="34" charset="0"/>
                        </a:rPr>
                        <a:t>Yes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100" b="0" i="0" u="none" strike="noStrike">
                          <a:solidFill>
                            <a:srgbClr val="000000"/>
                          </a:solidFill>
                          <a:effectLst/>
                          <a:latin typeface="Calibri" panose="020F0502020204030204" pitchFamily="34" charset="0"/>
                        </a:rPr>
                        <a:t>Yes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100" b="0" i="0" u="none" strike="noStrike">
                          <a:solidFill>
                            <a:srgbClr val="000000"/>
                          </a:solidFill>
                          <a:effectLst/>
                          <a:latin typeface="Calibri" panose="020F0502020204030204" pitchFamily="34" charset="0"/>
                        </a:rPr>
                        <a:t>Yes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100" b="0" i="0" u="none" strike="noStrike" dirty="0">
                          <a:solidFill>
                            <a:srgbClr val="000000"/>
                          </a:solidFill>
                          <a:effectLst/>
                          <a:latin typeface="Calibri" panose="020F0502020204030204" pitchFamily="34" charset="0"/>
                        </a:rPr>
                        <a:t>Research Square</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616540979"/>
                  </a:ext>
                </a:extLst>
              </a:tr>
            </a:tbl>
          </a:graphicData>
        </a:graphic>
      </p:graphicFrame>
    </p:spTree>
    <p:extLst>
      <p:ext uri="{BB962C8B-B14F-4D97-AF65-F5344CB8AC3E}">
        <p14:creationId xmlns:p14="http://schemas.microsoft.com/office/powerpoint/2010/main" val="23018296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8136000" cy="720000"/>
          </a:xfrm>
        </p:spPr>
        <p:txBody>
          <a:bodyPr>
            <a:normAutofit/>
          </a:bodyPr>
          <a:lstStyle/>
          <a:p>
            <a:r>
              <a:rPr lang="en-US" sz="4000" dirty="0" smtClean="0"/>
              <a:t>How the Community Started</a:t>
            </a:r>
            <a:endParaRPr lang="en-US" sz="4000" dirty="0"/>
          </a:p>
        </p:txBody>
      </p:sp>
      <p:sp>
        <p:nvSpPr>
          <p:cNvPr id="4" name="Slide Number Placeholder 3"/>
          <p:cNvSpPr>
            <a:spLocks noGrp="1"/>
          </p:cNvSpPr>
          <p:nvPr>
            <p:ph type="sldNum" sz="quarter" idx="12"/>
          </p:nvPr>
        </p:nvSpPr>
        <p:spPr/>
        <p:txBody>
          <a:bodyPr/>
          <a:lstStyle/>
          <a:p>
            <a:fld id="{E0030DF1-160A-4516-8C48-264B4573769E}" type="slidenum">
              <a:rPr lang="en-US" smtClean="0"/>
              <a:pPr/>
              <a:t>4</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725" y="1677458"/>
            <a:ext cx="7727829" cy="2821271"/>
          </a:xfrm>
          <a:prstGeom prst="rect">
            <a:avLst/>
          </a:prstGeom>
        </p:spPr>
      </p:pic>
      <p:sp>
        <p:nvSpPr>
          <p:cNvPr id="7" name="TextBox 6"/>
          <p:cNvSpPr txBox="1"/>
          <p:nvPr/>
        </p:nvSpPr>
        <p:spPr>
          <a:xfrm>
            <a:off x="7925556" y="4256185"/>
            <a:ext cx="720080" cy="400110"/>
          </a:xfrm>
          <a:prstGeom prst="rect">
            <a:avLst/>
          </a:prstGeom>
          <a:noFill/>
        </p:spPr>
        <p:txBody>
          <a:bodyPr wrap="square" rtlCol="0">
            <a:spAutoFit/>
          </a:bodyPr>
          <a:lstStyle/>
          <a:p>
            <a:r>
              <a:rPr lang="en-US" sz="2000" b="1" dirty="0">
                <a:solidFill>
                  <a:srgbClr val="FF0000"/>
                </a:solidFill>
              </a:rPr>
              <a:t>38</a:t>
            </a:r>
          </a:p>
        </p:txBody>
      </p:sp>
      <p:sp>
        <p:nvSpPr>
          <p:cNvPr id="9" name="TextBox 8"/>
          <p:cNvSpPr txBox="1"/>
          <p:nvPr/>
        </p:nvSpPr>
        <p:spPr>
          <a:xfrm>
            <a:off x="7893568" y="3340888"/>
            <a:ext cx="720080" cy="400110"/>
          </a:xfrm>
          <a:prstGeom prst="rect">
            <a:avLst/>
          </a:prstGeom>
          <a:noFill/>
        </p:spPr>
        <p:txBody>
          <a:bodyPr wrap="square" rtlCol="0">
            <a:spAutoFit/>
          </a:bodyPr>
          <a:lstStyle/>
          <a:p>
            <a:r>
              <a:rPr lang="en-US" sz="2000" b="1" dirty="0">
                <a:solidFill>
                  <a:srgbClr val="FF0000"/>
                </a:solidFill>
              </a:rPr>
              <a:t>47</a:t>
            </a:r>
          </a:p>
        </p:txBody>
      </p:sp>
      <p:sp>
        <p:nvSpPr>
          <p:cNvPr id="10" name="TextBox 9"/>
          <p:cNvSpPr txBox="1"/>
          <p:nvPr/>
        </p:nvSpPr>
        <p:spPr>
          <a:xfrm>
            <a:off x="7925556" y="2483130"/>
            <a:ext cx="720080" cy="400110"/>
          </a:xfrm>
          <a:prstGeom prst="rect">
            <a:avLst/>
          </a:prstGeom>
          <a:noFill/>
        </p:spPr>
        <p:txBody>
          <a:bodyPr wrap="square" rtlCol="0">
            <a:spAutoFit/>
          </a:bodyPr>
          <a:lstStyle/>
          <a:p>
            <a:r>
              <a:rPr lang="en-US" sz="2000" b="1" dirty="0">
                <a:solidFill>
                  <a:srgbClr val="FF0000"/>
                </a:solidFill>
              </a:rPr>
              <a:t>82</a:t>
            </a:r>
          </a:p>
        </p:txBody>
      </p:sp>
      <p:sp>
        <p:nvSpPr>
          <p:cNvPr id="11" name="Down Arrow 10"/>
          <p:cNvSpPr/>
          <p:nvPr/>
        </p:nvSpPr>
        <p:spPr>
          <a:xfrm rot="12948944">
            <a:off x="6437682" y="4130184"/>
            <a:ext cx="855524" cy="11410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rot="1948806">
            <a:off x="7223876" y="997704"/>
            <a:ext cx="855524" cy="11410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7890080" cy="720000"/>
          </a:xfrm>
        </p:spPr>
        <p:txBody>
          <a:bodyPr>
            <a:normAutofit/>
          </a:bodyPr>
          <a:lstStyle/>
          <a:p>
            <a:r>
              <a:rPr lang="en-US" sz="4000" dirty="0" smtClean="0"/>
              <a:t>Recommending Journals</a:t>
            </a:r>
            <a:endParaRPr lang="en-US" sz="4000" dirty="0"/>
          </a:p>
        </p:txBody>
      </p:sp>
      <p:sp>
        <p:nvSpPr>
          <p:cNvPr id="3" name="Content Placeholder 2"/>
          <p:cNvSpPr>
            <a:spLocks noGrp="1"/>
          </p:cNvSpPr>
          <p:nvPr>
            <p:ph idx="1"/>
          </p:nvPr>
        </p:nvSpPr>
        <p:spPr>
          <a:xfrm>
            <a:off x="1115616" y="1268760"/>
            <a:ext cx="7308424" cy="1736952"/>
          </a:xfrm>
        </p:spPr>
        <p:txBody>
          <a:bodyPr>
            <a:noAutofit/>
          </a:bodyPr>
          <a:lstStyle/>
          <a:p>
            <a:pPr>
              <a:lnSpc>
                <a:spcPct val="110000"/>
              </a:lnSpc>
            </a:pPr>
            <a:r>
              <a:rPr lang="en-GB" sz="2400" dirty="0" smtClean="0"/>
              <a:t>Although the manuscript matchers are connected to particular publishers/databases, they have similar vital functions, a matching score based on impact factor, acceptance rate, production times, </a:t>
            </a:r>
            <a:r>
              <a:rPr lang="en-GB" sz="2400" dirty="0" err="1" smtClean="0"/>
              <a:t>etc</a:t>
            </a:r>
            <a:endParaRPr lang="en-GB" sz="2400" dirty="0" smtClean="0"/>
          </a:p>
        </p:txBody>
      </p:sp>
      <p:sp>
        <p:nvSpPr>
          <p:cNvPr id="4" name="Slide Number Placeholder 3"/>
          <p:cNvSpPr>
            <a:spLocks noGrp="1"/>
          </p:cNvSpPr>
          <p:nvPr>
            <p:ph type="sldNum" sz="quarter" idx="12"/>
          </p:nvPr>
        </p:nvSpPr>
        <p:spPr/>
        <p:txBody>
          <a:bodyPr/>
          <a:lstStyle/>
          <a:p>
            <a:fld id="{E0030DF1-160A-4516-8C48-264B4573769E}" type="slidenum">
              <a:rPr lang="en-US" smtClean="0">
                <a:solidFill>
                  <a:srgbClr val="E7DEC9">
                    <a:shade val="50000"/>
                    <a:satMod val="200000"/>
                  </a:srgbClr>
                </a:solidFill>
              </a:rPr>
              <a:pPr/>
              <a:t>40</a:t>
            </a:fld>
            <a:endParaRPr lang="en-US">
              <a:solidFill>
                <a:srgbClr val="E7DEC9">
                  <a:shade val="50000"/>
                  <a:satMod val="200000"/>
                </a:srgbClr>
              </a:solidFill>
            </a:endParaRPr>
          </a:p>
        </p:txBody>
      </p:sp>
      <p:sp>
        <p:nvSpPr>
          <p:cNvPr id="5" name="Θέση περιεχομένου 8"/>
          <p:cNvSpPr txBox="1">
            <a:spLocks/>
          </p:cNvSpPr>
          <p:nvPr/>
        </p:nvSpPr>
        <p:spPr>
          <a:xfrm>
            <a:off x="1008000" y="6237312"/>
            <a:ext cx="8100392" cy="607102"/>
          </a:xfrm>
          <a:prstGeom prst="rect">
            <a:avLst/>
          </a:prstGeom>
          <a:ln w="38100">
            <a:solidFill>
              <a:schemeClr val="accent1"/>
            </a:solidFill>
          </a:ln>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1600" dirty="0" smtClean="0"/>
              <a:t>Nam N.D., </a:t>
            </a:r>
            <a:r>
              <a:rPr lang="en-US" sz="1600" dirty="0" err="1" smtClean="0"/>
              <a:t>Trung</a:t>
            </a:r>
            <a:r>
              <a:rPr lang="en-US" sz="1600" dirty="0" smtClean="0"/>
              <a:t> T., </a:t>
            </a:r>
            <a:r>
              <a:rPr lang="en-US" sz="1600" dirty="0" err="1" smtClean="0"/>
              <a:t>Trung</a:t>
            </a:r>
            <a:r>
              <a:rPr lang="en-US" sz="1600" dirty="0" smtClean="0"/>
              <a:t> N.T. and Thao T.P.T.: “Manuscript matcher: A tool for finding the best journal”, </a:t>
            </a:r>
            <a:r>
              <a:rPr lang="en-US" sz="1600" i="1" dirty="0" smtClean="0"/>
              <a:t>Proceedings 13</a:t>
            </a:r>
            <a:r>
              <a:rPr lang="en-US" sz="1600" i="1" baseline="30000" dirty="0" smtClean="0"/>
              <a:t>th</a:t>
            </a:r>
            <a:r>
              <a:rPr lang="en-US" sz="1600" i="1" dirty="0" smtClean="0"/>
              <a:t> IMCIC Conference</a:t>
            </a:r>
            <a:r>
              <a:rPr lang="en-US" sz="1600" dirty="0" smtClean="0"/>
              <a:t>, 2022.</a:t>
            </a:r>
            <a:endParaRPr lang="el-GR" dirty="0"/>
          </a:p>
        </p:txBody>
      </p:sp>
      <p:graphicFrame>
        <p:nvGraphicFramePr>
          <p:cNvPr id="10" name="Table 9"/>
          <p:cNvGraphicFramePr>
            <a:graphicFrameLocks noGrp="1"/>
          </p:cNvGraphicFramePr>
          <p:nvPr>
            <p:extLst>
              <p:ext uri="{D42A27DB-BD31-4B8C-83A1-F6EECF244321}">
                <p14:modId xmlns:p14="http://schemas.microsoft.com/office/powerpoint/2010/main" val="2282883488"/>
              </p:ext>
            </p:extLst>
          </p:nvPr>
        </p:nvGraphicFramePr>
        <p:xfrm>
          <a:off x="2411760" y="3176952"/>
          <a:ext cx="5400600" cy="2808310"/>
        </p:xfrm>
        <a:graphic>
          <a:graphicData uri="http://schemas.openxmlformats.org/drawingml/2006/table">
            <a:tbl>
              <a:tblPr/>
              <a:tblGrid>
                <a:gridCol w="3950439">
                  <a:extLst>
                    <a:ext uri="{9D8B030D-6E8A-4147-A177-3AD203B41FA5}">
                      <a16:colId xmlns:a16="http://schemas.microsoft.com/office/drawing/2014/main" val="2736699778"/>
                    </a:ext>
                  </a:extLst>
                </a:gridCol>
                <a:gridCol w="1450161">
                  <a:extLst>
                    <a:ext uri="{9D8B030D-6E8A-4147-A177-3AD203B41FA5}">
                      <a16:colId xmlns:a16="http://schemas.microsoft.com/office/drawing/2014/main" val="3983966639"/>
                    </a:ext>
                  </a:extLst>
                </a:gridCol>
              </a:tblGrid>
              <a:tr h="320065">
                <a:tc>
                  <a:txBody>
                    <a:bodyPr/>
                    <a:lstStyle/>
                    <a:p>
                      <a:pPr algn="l" fontAlgn="ctr"/>
                      <a:r>
                        <a:rPr lang="en-US" sz="1400" b="1" i="0" u="none" strike="noStrike" dirty="0">
                          <a:solidFill>
                            <a:srgbClr val="000000"/>
                          </a:solidFill>
                          <a:effectLst/>
                          <a:latin typeface="Calibri" panose="020F0502020204030204" pitchFamily="34" charset="0"/>
                        </a:rPr>
                        <a:t> Priority Criteria</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rgbClr val="000000"/>
                          </a:solidFill>
                          <a:effectLst/>
                          <a:latin typeface="Calibri" panose="020F0502020204030204" pitchFamily="34" charset="0"/>
                        </a:rPr>
                        <a:t>Percentage</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667081240"/>
                  </a:ext>
                </a:extLst>
              </a:tr>
              <a:tr h="309740">
                <a:tc>
                  <a:txBody>
                    <a:bodyPr/>
                    <a:lstStyle/>
                    <a:p>
                      <a:pPr algn="l" fontAlgn="b"/>
                      <a:r>
                        <a:rPr lang="en-US" sz="1400" b="0" i="0" u="none" strike="noStrike">
                          <a:solidFill>
                            <a:srgbClr val="000000"/>
                          </a:solidFill>
                          <a:effectLst/>
                          <a:latin typeface="Calibri" panose="020F0502020204030204" pitchFamily="34" charset="0"/>
                        </a:rPr>
                        <a:t> Acceptance rate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9881486"/>
                  </a:ext>
                </a:extLst>
              </a:tr>
              <a:tr h="309740">
                <a:tc>
                  <a:txBody>
                    <a:bodyPr/>
                    <a:lstStyle/>
                    <a:p>
                      <a:pPr algn="l" fontAlgn="b"/>
                      <a:r>
                        <a:rPr lang="en-US" sz="1400" b="0" i="0" u="none" strike="noStrike" dirty="0">
                          <a:solidFill>
                            <a:srgbClr val="000000"/>
                          </a:solidFill>
                          <a:effectLst/>
                          <a:latin typeface="Calibri" panose="020F0502020204030204" pitchFamily="34" charset="0"/>
                        </a:rPr>
                        <a:t> Publication </a:t>
                      </a:r>
                      <a:r>
                        <a:rPr lang="en-US" sz="1400" b="0" i="0" u="none" strike="noStrike" dirty="0" smtClean="0">
                          <a:solidFill>
                            <a:srgbClr val="000000"/>
                          </a:solidFill>
                          <a:effectLst/>
                          <a:latin typeface="Calibri" panose="020F0502020204030204" pitchFamily="34" charset="0"/>
                        </a:rPr>
                        <a:t>speed</a:t>
                      </a:r>
                      <a:endParaRPr lang="en-US" sz="14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25</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2613298"/>
                  </a:ext>
                </a:extLst>
              </a:tr>
              <a:tr h="309740">
                <a:tc>
                  <a:txBody>
                    <a:bodyPr/>
                    <a:lstStyle/>
                    <a:p>
                      <a:pPr algn="l" fontAlgn="b"/>
                      <a:r>
                        <a:rPr lang="en-US" sz="1400" b="0" i="0" u="none" strike="noStrike" dirty="0">
                          <a:solidFill>
                            <a:srgbClr val="000000"/>
                          </a:solidFill>
                          <a:effectLst/>
                          <a:latin typeface="Calibri" panose="020F0502020204030204" pitchFamily="34" charset="0"/>
                        </a:rPr>
                        <a:t> Publication </a:t>
                      </a:r>
                      <a:r>
                        <a:rPr lang="en-US" sz="1400" b="0" i="0" u="none" strike="noStrike" dirty="0" smtClean="0">
                          <a:solidFill>
                            <a:srgbClr val="000000"/>
                          </a:solidFill>
                          <a:effectLst/>
                          <a:latin typeface="Calibri" panose="020F0502020204030204" pitchFamily="34" charset="0"/>
                        </a:rPr>
                        <a:t>fees</a:t>
                      </a:r>
                      <a:endParaRPr lang="en-US" sz="14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15</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1700371"/>
                  </a:ext>
                </a:extLst>
              </a:tr>
              <a:tr h="309740">
                <a:tc>
                  <a:txBody>
                    <a:bodyPr/>
                    <a:lstStyle/>
                    <a:p>
                      <a:pPr algn="l" fontAlgn="b"/>
                      <a:r>
                        <a:rPr lang="en-US" sz="1400" b="0" i="0" u="none" strike="noStrike">
                          <a:solidFill>
                            <a:srgbClr val="000000"/>
                          </a:solidFill>
                          <a:effectLst/>
                          <a:latin typeface="Calibri" panose="020F0502020204030204" pitchFamily="34" charset="0"/>
                        </a:rPr>
                        <a:t> Accessibility (OA), number of readers</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5507190"/>
                  </a:ext>
                </a:extLst>
              </a:tr>
              <a:tr h="309740">
                <a:tc>
                  <a:txBody>
                    <a:bodyPr/>
                    <a:lstStyle/>
                    <a:p>
                      <a:pPr algn="l" fontAlgn="ctr"/>
                      <a:r>
                        <a:rPr lang="en-US" sz="1400" b="0" i="0" u="none" strike="noStrike">
                          <a:solidFill>
                            <a:srgbClr val="000000"/>
                          </a:solidFill>
                          <a:effectLst/>
                          <a:latin typeface="Calibri" panose="020F0502020204030204" pitchFamily="34" charset="0"/>
                        </a:rPr>
                        <a:t> ISI/Scopus list of journals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7</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6254208"/>
                  </a:ext>
                </a:extLst>
              </a:tr>
              <a:tr h="309740">
                <a:tc>
                  <a:txBody>
                    <a:bodyPr/>
                    <a:lstStyle/>
                    <a:p>
                      <a:pPr algn="l" fontAlgn="b"/>
                      <a:r>
                        <a:rPr lang="en-US" sz="1400" b="0" i="0" u="none" strike="noStrike">
                          <a:solidFill>
                            <a:srgbClr val="000000"/>
                          </a:solidFill>
                          <a:effectLst/>
                          <a:latin typeface="Calibri" panose="020F0502020204030204" pitchFamily="34" charset="0"/>
                        </a:rPr>
                        <a:t> Impact Factor, Cite Score</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5</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9023277"/>
                  </a:ext>
                </a:extLst>
              </a:tr>
              <a:tr h="309740">
                <a:tc>
                  <a:txBody>
                    <a:bodyPr/>
                    <a:lstStyle/>
                    <a:p>
                      <a:pPr algn="l" fontAlgn="ctr"/>
                      <a:r>
                        <a:rPr lang="en-US" sz="1400" b="0" i="0" u="none" strike="noStrike">
                          <a:solidFill>
                            <a:srgbClr val="000000"/>
                          </a:solidFill>
                          <a:effectLst/>
                          <a:latin typeface="Calibri" panose="020F0502020204030204" pitchFamily="34" charset="0"/>
                        </a:rPr>
                        <a:t> Field of research</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1801025"/>
                  </a:ext>
                </a:extLst>
              </a:tr>
              <a:tr h="320065">
                <a:tc>
                  <a:txBody>
                    <a:bodyPr/>
                    <a:lstStyle/>
                    <a:p>
                      <a:pPr algn="l" fontAlgn="b"/>
                      <a:r>
                        <a:rPr lang="en-US" sz="1400" b="0" i="0" u="none" strike="noStrike">
                          <a:solidFill>
                            <a:srgbClr val="000000"/>
                          </a:solidFill>
                          <a:effectLst/>
                          <a:latin typeface="Calibri" panose="020F0502020204030204" pitchFamily="34" charset="0"/>
                        </a:rPr>
                        <a:t> Others</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3</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7810167"/>
                  </a:ext>
                </a:extLst>
              </a:tr>
            </a:tbl>
          </a:graphicData>
        </a:graphic>
      </p:graphicFrame>
    </p:spTree>
    <p:extLst>
      <p:ext uri="{BB962C8B-B14F-4D97-AF65-F5344CB8AC3E}">
        <p14:creationId xmlns:p14="http://schemas.microsoft.com/office/powerpoint/2010/main" val="404806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7890080" cy="720000"/>
          </a:xfrm>
        </p:spPr>
        <p:txBody>
          <a:bodyPr>
            <a:normAutofit/>
          </a:bodyPr>
          <a:lstStyle/>
          <a:p>
            <a:r>
              <a:rPr lang="en-US" sz="4000" dirty="0" smtClean="0">
                <a:effectLst>
                  <a:outerShdw blurRad="38100" dist="38100" dir="2700000" algn="tl">
                    <a:srgbClr val="000000">
                      <a:alpha val="43137"/>
                    </a:srgbClr>
                  </a:outerShdw>
                </a:effectLst>
              </a:rPr>
              <a:t>Recommending </a:t>
            </a:r>
            <a:r>
              <a:rPr lang="el-GR" sz="4000" dirty="0" smtClean="0">
                <a:effectLst>
                  <a:outerShdw blurRad="38100" dist="38100" dir="2700000" algn="tl">
                    <a:srgbClr val="000000">
                      <a:alpha val="43137"/>
                    </a:srgbClr>
                  </a:outerShdw>
                </a:effectLst>
              </a:rPr>
              <a:t>ΟΑ </a:t>
            </a:r>
            <a:r>
              <a:rPr lang="en-US" sz="4000" dirty="0" smtClean="0">
                <a:effectLst>
                  <a:outerShdw blurRad="38100" dist="38100" dir="2700000" algn="tl">
                    <a:srgbClr val="000000">
                      <a:alpha val="43137"/>
                    </a:srgbClr>
                  </a:outerShdw>
                </a:effectLst>
              </a:rPr>
              <a:t>Journals</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080000" y="1260000"/>
            <a:ext cx="8028392" cy="4617272"/>
          </a:xfrm>
        </p:spPr>
        <p:txBody>
          <a:bodyPr>
            <a:noAutofit/>
          </a:bodyPr>
          <a:lstStyle/>
          <a:p>
            <a:pPr>
              <a:spcBef>
                <a:spcPts val="0"/>
              </a:spcBef>
              <a:spcAft>
                <a:spcPts val="400"/>
              </a:spcAft>
            </a:pPr>
            <a:r>
              <a:rPr lang="en-GB" sz="2400" dirty="0" smtClean="0"/>
              <a:t>The Open Access landscape keeps growing, making harder to choose a suitable journal to publish research findings</a:t>
            </a:r>
          </a:p>
          <a:p>
            <a:pPr>
              <a:spcBef>
                <a:spcPts val="0"/>
              </a:spcBef>
              <a:spcAft>
                <a:spcPts val="400"/>
              </a:spcAft>
            </a:pPr>
            <a:r>
              <a:rPr lang="en-GB" sz="2300" dirty="0" smtClean="0"/>
              <a:t>Bibliometric &amp; Semantic Open Access Recommender Network </a:t>
            </a:r>
          </a:p>
          <a:p>
            <a:pPr>
              <a:spcBef>
                <a:spcPts val="0"/>
              </a:spcBef>
              <a:spcAft>
                <a:spcPts val="400"/>
              </a:spcAft>
            </a:pPr>
            <a:r>
              <a:rPr lang="en-GB" sz="2400" dirty="0" smtClean="0"/>
              <a:t>B!SON is build on top of</a:t>
            </a:r>
          </a:p>
          <a:p>
            <a:pPr lvl="1">
              <a:spcBef>
                <a:spcPts val="0"/>
              </a:spcBef>
              <a:spcAft>
                <a:spcPts val="400"/>
              </a:spcAft>
            </a:pPr>
            <a:r>
              <a:rPr lang="en-GB" sz="2000" dirty="0" smtClean="0"/>
              <a:t>DOAJ: 			17,669 journals, 7,489,975 articles</a:t>
            </a:r>
          </a:p>
          <a:p>
            <a:pPr lvl="1">
              <a:spcBef>
                <a:spcPts val="0"/>
              </a:spcBef>
              <a:spcAft>
                <a:spcPts val="400"/>
              </a:spcAft>
            </a:pPr>
            <a:r>
              <a:rPr lang="en-GB" sz="2000" dirty="0" smtClean="0"/>
              <a:t>Open Citations: 	         72,268,850 articles, 1,294,283,603 citations</a:t>
            </a:r>
          </a:p>
          <a:p>
            <a:pPr lvl="1">
              <a:spcBef>
                <a:spcPts val="0"/>
              </a:spcBef>
              <a:spcAft>
                <a:spcPts val="400"/>
              </a:spcAft>
            </a:pPr>
            <a:r>
              <a:rPr lang="en-GB" sz="2000" dirty="0" smtClean="0"/>
              <a:t>Journal Checker Tool: 	is a journal compliant with Plan-S?</a:t>
            </a:r>
          </a:p>
          <a:p>
            <a:pPr lvl="1">
              <a:spcBef>
                <a:spcPts val="0"/>
              </a:spcBef>
              <a:spcAft>
                <a:spcPts val="400"/>
              </a:spcAft>
            </a:pPr>
            <a:r>
              <a:rPr lang="en-GB" sz="2000" dirty="0" smtClean="0"/>
              <a:t>Other data sources: 	</a:t>
            </a:r>
            <a:r>
              <a:rPr lang="en-GB" sz="2000" dirty="0" err="1" smtClean="0"/>
              <a:t>Crossref</a:t>
            </a:r>
            <a:r>
              <a:rPr lang="en-GB" sz="2000" dirty="0" smtClean="0"/>
              <a:t>, </a:t>
            </a:r>
            <a:r>
              <a:rPr lang="en-GB" sz="2000" dirty="0" err="1" smtClean="0"/>
              <a:t>OpenAlex</a:t>
            </a:r>
            <a:endParaRPr lang="en-GB" sz="2000" dirty="0" smtClean="0"/>
          </a:p>
          <a:p>
            <a:pPr>
              <a:spcBef>
                <a:spcPts val="0"/>
              </a:spcBef>
              <a:spcAft>
                <a:spcPts val="400"/>
              </a:spcAft>
            </a:pPr>
            <a:r>
              <a:rPr lang="en-GB" sz="2400" dirty="0" smtClean="0"/>
              <a:t>Technologies used</a:t>
            </a:r>
          </a:p>
          <a:p>
            <a:pPr lvl="1">
              <a:spcBef>
                <a:spcPts val="0"/>
              </a:spcBef>
              <a:spcAft>
                <a:spcPts val="400"/>
              </a:spcAft>
            </a:pPr>
            <a:r>
              <a:rPr lang="en-GB" sz="2000" dirty="0" smtClean="0"/>
              <a:t>Data integration: 	PostgreSQL</a:t>
            </a:r>
            <a:r>
              <a:rPr lang="en-GB" sz="2000" dirty="0"/>
              <a:t>, </a:t>
            </a:r>
            <a:r>
              <a:rPr lang="en-GB" sz="2000" dirty="0" err="1" smtClean="0"/>
              <a:t>Elasticsearch</a:t>
            </a:r>
            <a:r>
              <a:rPr lang="en-GB" sz="2000" dirty="0" smtClean="0"/>
              <a:t>, Django backend, Vue.js frontend</a:t>
            </a:r>
          </a:p>
          <a:p>
            <a:pPr lvl="1">
              <a:spcBef>
                <a:spcPts val="0"/>
              </a:spcBef>
              <a:spcAft>
                <a:spcPts val="400"/>
              </a:spcAft>
            </a:pPr>
            <a:r>
              <a:rPr lang="en-GB" sz="2000" dirty="0" smtClean="0"/>
              <a:t>Recommendation:	Text similarity (OKAPI BM25), bibliographic coupling, combination of text and bibliographic similarity</a:t>
            </a:r>
          </a:p>
        </p:txBody>
      </p:sp>
      <p:sp>
        <p:nvSpPr>
          <p:cNvPr id="4" name="Slide Number Placeholder 3"/>
          <p:cNvSpPr>
            <a:spLocks noGrp="1"/>
          </p:cNvSpPr>
          <p:nvPr>
            <p:ph type="sldNum" sz="quarter" idx="12"/>
          </p:nvPr>
        </p:nvSpPr>
        <p:spPr/>
        <p:txBody>
          <a:bodyPr/>
          <a:lstStyle/>
          <a:p>
            <a:fld id="{E0030DF1-160A-4516-8C48-264B4573769E}" type="slidenum">
              <a:rPr lang="en-US" smtClean="0">
                <a:solidFill>
                  <a:srgbClr val="E7DEC9">
                    <a:shade val="50000"/>
                    <a:satMod val="200000"/>
                  </a:srgbClr>
                </a:solidFill>
              </a:rPr>
              <a:pPr/>
              <a:t>41</a:t>
            </a:fld>
            <a:endParaRPr lang="en-US">
              <a:solidFill>
                <a:srgbClr val="E7DEC9">
                  <a:shade val="50000"/>
                  <a:satMod val="200000"/>
                </a:srgbClr>
              </a:solidFill>
            </a:endParaRPr>
          </a:p>
        </p:txBody>
      </p:sp>
      <p:sp>
        <p:nvSpPr>
          <p:cNvPr id="5" name="Θέση περιεχομένου 8"/>
          <p:cNvSpPr txBox="1">
            <a:spLocks/>
          </p:cNvSpPr>
          <p:nvPr/>
        </p:nvSpPr>
        <p:spPr>
          <a:xfrm>
            <a:off x="1008000" y="6237312"/>
            <a:ext cx="8100392" cy="607102"/>
          </a:xfrm>
          <a:prstGeom prst="rect">
            <a:avLst/>
          </a:prstGeom>
          <a:ln w="38100">
            <a:solidFill>
              <a:schemeClr val="accent1"/>
            </a:solidFill>
          </a:ln>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1600" dirty="0" err="1" smtClean="0"/>
              <a:t>Entrup</a:t>
            </a:r>
            <a:r>
              <a:rPr lang="en-US" sz="1600" dirty="0" smtClean="0"/>
              <a:t> E., </a:t>
            </a:r>
            <a:r>
              <a:rPr lang="en-US" sz="1600" dirty="0" err="1" smtClean="0"/>
              <a:t>Eppelin</a:t>
            </a:r>
            <a:r>
              <a:rPr lang="en-US" sz="1600" dirty="0" smtClean="0"/>
              <a:t> A., </a:t>
            </a:r>
            <a:r>
              <a:rPr lang="en-US" sz="1600" dirty="0" err="1" smtClean="0"/>
              <a:t>Ewerth</a:t>
            </a:r>
            <a:r>
              <a:rPr lang="en-US" sz="1600" dirty="0" smtClean="0"/>
              <a:t> R., </a:t>
            </a:r>
            <a:r>
              <a:rPr lang="en-US" sz="1600" dirty="0" err="1" smtClean="0"/>
              <a:t>Hartwig</a:t>
            </a:r>
            <a:r>
              <a:rPr lang="en-US" sz="1600" dirty="0" smtClean="0"/>
              <a:t> J., </a:t>
            </a:r>
            <a:r>
              <a:rPr lang="en-US" sz="1600" dirty="0" err="1" smtClean="0"/>
              <a:t>Tullney</a:t>
            </a:r>
            <a:r>
              <a:rPr lang="en-US" sz="1600" dirty="0" smtClean="0"/>
              <a:t> M., </a:t>
            </a:r>
            <a:r>
              <a:rPr lang="en-US" sz="1600" dirty="0" err="1" smtClean="0"/>
              <a:t>Wohlgemuth</a:t>
            </a:r>
            <a:r>
              <a:rPr lang="en-US" sz="1600" dirty="0" smtClean="0"/>
              <a:t> M., Hoppe A.: “B!SON: A tool for open access journal recommendation”, </a:t>
            </a:r>
            <a:r>
              <a:rPr lang="en-US" sz="1600" i="1" dirty="0" smtClean="0"/>
              <a:t>Proceedings 26</a:t>
            </a:r>
            <a:r>
              <a:rPr lang="en-US" sz="1600" i="1" baseline="30000" dirty="0" smtClean="0"/>
              <a:t>th</a:t>
            </a:r>
            <a:r>
              <a:rPr lang="en-US" sz="1600" i="1" dirty="0" smtClean="0"/>
              <a:t> TPDL Conference</a:t>
            </a:r>
            <a:r>
              <a:rPr lang="en-US" sz="1600" dirty="0" smtClean="0"/>
              <a:t>, 2022.</a:t>
            </a:r>
            <a:endParaRPr lang="el-GR" dirty="0"/>
          </a:p>
        </p:txBody>
      </p:sp>
    </p:spTree>
    <p:extLst>
      <p:ext uri="{BB962C8B-B14F-4D97-AF65-F5344CB8AC3E}">
        <p14:creationId xmlns:p14="http://schemas.microsoft.com/office/powerpoint/2010/main" val="29907554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7890080" cy="720000"/>
          </a:xfrm>
        </p:spPr>
        <p:txBody>
          <a:bodyPr>
            <a:normAutofit/>
          </a:bodyPr>
          <a:lstStyle/>
          <a:p>
            <a:r>
              <a:rPr lang="en-US" sz="4000" dirty="0" smtClean="0"/>
              <a:t>Recommending Conferences</a:t>
            </a:r>
            <a:endParaRPr lang="en-US" sz="4000" dirty="0"/>
          </a:p>
        </p:txBody>
      </p:sp>
      <p:sp>
        <p:nvSpPr>
          <p:cNvPr id="3" name="Content Placeholder 2"/>
          <p:cNvSpPr>
            <a:spLocks noGrp="1"/>
          </p:cNvSpPr>
          <p:nvPr>
            <p:ph idx="1"/>
          </p:nvPr>
        </p:nvSpPr>
        <p:spPr>
          <a:xfrm>
            <a:off x="6938028" y="1466712"/>
            <a:ext cx="2132819" cy="4617272"/>
          </a:xfrm>
        </p:spPr>
        <p:txBody>
          <a:bodyPr>
            <a:noAutofit/>
          </a:bodyPr>
          <a:lstStyle/>
          <a:p>
            <a:pPr>
              <a:spcBef>
                <a:spcPts val="0"/>
              </a:spcBef>
              <a:spcAft>
                <a:spcPts val="400"/>
              </a:spcAft>
            </a:pPr>
            <a:r>
              <a:rPr lang="en-GB" sz="2400" dirty="0" smtClean="0"/>
              <a:t>2000+ conferences in 2006</a:t>
            </a:r>
          </a:p>
          <a:p>
            <a:pPr>
              <a:spcBef>
                <a:spcPts val="0"/>
              </a:spcBef>
              <a:spcAft>
                <a:spcPts val="400"/>
              </a:spcAft>
            </a:pPr>
            <a:r>
              <a:rPr lang="en-GB" sz="2400" dirty="0" smtClean="0"/>
              <a:t>3711 conferences in 2015</a:t>
            </a:r>
          </a:p>
          <a:p>
            <a:pPr>
              <a:spcBef>
                <a:spcPts val="0"/>
              </a:spcBef>
              <a:spcAft>
                <a:spcPts val="400"/>
              </a:spcAft>
            </a:pPr>
            <a:r>
              <a:rPr lang="en-GB" sz="2400" dirty="0" smtClean="0"/>
              <a:t>6400  conferences</a:t>
            </a:r>
            <a:r>
              <a:rPr lang="en-GB" sz="2400" dirty="0"/>
              <a:t> </a:t>
            </a:r>
            <a:r>
              <a:rPr lang="en-GB" sz="2400" dirty="0" smtClean="0"/>
              <a:t>as of today, 15/11/2023</a:t>
            </a:r>
          </a:p>
        </p:txBody>
      </p:sp>
      <p:sp>
        <p:nvSpPr>
          <p:cNvPr id="4" name="Slide Number Placeholder 3"/>
          <p:cNvSpPr>
            <a:spLocks noGrp="1"/>
          </p:cNvSpPr>
          <p:nvPr>
            <p:ph type="sldNum" sz="quarter" idx="12"/>
          </p:nvPr>
        </p:nvSpPr>
        <p:spPr/>
        <p:txBody>
          <a:bodyPr/>
          <a:lstStyle/>
          <a:p>
            <a:fld id="{E0030DF1-160A-4516-8C48-264B4573769E}" type="slidenum">
              <a:rPr lang="en-US" smtClean="0">
                <a:solidFill>
                  <a:srgbClr val="E7DEC9">
                    <a:shade val="50000"/>
                    <a:satMod val="200000"/>
                  </a:srgbClr>
                </a:solidFill>
              </a:rPr>
              <a:pPr/>
              <a:t>42</a:t>
            </a:fld>
            <a:endParaRPr lang="en-US" dirty="0">
              <a:solidFill>
                <a:srgbClr val="E7DEC9">
                  <a:shade val="50000"/>
                  <a:satMod val="200000"/>
                </a:srgbClr>
              </a:solidFill>
            </a:endParaRPr>
          </a:p>
        </p:txBody>
      </p:sp>
      <p:sp>
        <p:nvSpPr>
          <p:cNvPr id="5" name="Θέση περιεχομένου 8"/>
          <p:cNvSpPr txBox="1">
            <a:spLocks/>
          </p:cNvSpPr>
          <p:nvPr/>
        </p:nvSpPr>
        <p:spPr>
          <a:xfrm>
            <a:off x="1008000" y="6237312"/>
            <a:ext cx="8100392" cy="607102"/>
          </a:xfrm>
          <a:prstGeom prst="rect">
            <a:avLst/>
          </a:prstGeom>
          <a:ln w="38100">
            <a:solidFill>
              <a:schemeClr val="accent1"/>
            </a:solidFill>
          </a:ln>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1600" dirty="0" err="1" smtClean="0"/>
              <a:t>Klamma</a:t>
            </a:r>
            <a:r>
              <a:rPr lang="en-US" sz="1600" dirty="0" smtClean="0"/>
              <a:t> R., </a:t>
            </a:r>
            <a:r>
              <a:rPr lang="en-US" sz="1600" dirty="0" err="1" smtClean="0"/>
              <a:t>Cuong</a:t>
            </a:r>
            <a:r>
              <a:rPr lang="en-US" sz="1600" dirty="0" smtClean="0"/>
              <a:t> P.M. and Cao Y.: “You never walk alone: Recommending academic events based on social network analysis”, </a:t>
            </a:r>
            <a:r>
              <a:rPr lang="en-US" sz="1600" i="1" dirty="0" smtClean="0"/>
              <a:t>Proceedings 1</a:t>
            </a:r>
            <a:r>
              <a:rPr lang="en-US" sz="1600" i="1" baseline="30000" dirty="0" smtClean="0"/>
              <a:t>st</a:t>
            </a:r>
            <a:r>
              <a:rPr lang="en-US" sz="1600" i="1" dirty="0" smtClean="0"/>
              <a:t> COMPLEX Conference</a:t>
            </a:r>
            <a:r>
              <a:rPr lang="en-US" sz="1600" dirty="0" smtClean="0"/>
              <a:t>, 2009.</a:t>
            </a:r>
            <a:endParaRPr lang="el-GR"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1412776"/>
            <a:ext cx="5803029" cy="4725144"/>
          </a:xfrm>
          <a:prstGeom prst="rect">
            <a:avLst/>
          </a:prstGeom>
        </p:spPr>
      </p:pic>
    </p:spTree>
    <p:extLst>
      <p:ext uri="{BB962C8B-B14F-4D97-AF65-F5344CB8AC3E}">
        <p14:creationId xmlns:p14="http://schemas.microsoft.com/office/powerpoint/2010/main" val="34048344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2871825"/>
            <a:ext cx="3563536" cy="3286858"/>
          </a:xfrm>
          <a:prstGeom prst="rect">
            <a:avLst/>
          </a:prstGeom>
        </p:spPr>
      </p:pic>
      <p:sp>
        <p:nvSpPr>
          <p:cNvPr id="2" name="Title 1"/>
          <p:cNvSpPr>
            <a:spLocks noGrp="1"/>
          </p:cNvSpPr>
          <p:nvPr>
            <p:ph type="title"/>
          </p:nvPr>
        </p:nvSpPr>
        <p:spPr>
          <a:xfrm>
            <a:off x="1008000" y="360000"/>
            <a:ext cx="7890080" cy="720000"/>
          </a:xfrm>
        </p:spPr>
        <p:txBody>
          <a:bodyPr>
            <a:normAutofit/>
          </a:bodyPr>
          <a:lstStyle/>
          <a:p>
            <a:r>
              <a:rPr lang="en-US" sz="4000" dirty="0" smtClean="0"/>
              <a:t>Recommending Conferences</a:t>
            </a:r>
            <a:endParaRPr lang="en-US" sz="4000" dirty="0"/>
          </a:p>
        </p:txBody>
      </p:sp>
      <p:sp>
        <p:nvSpPr>
          <p:cNvPr id="4" name="Slide Number Placeholder 3"/>
          <p:cNvSpPr>
            <a:spLocks noGrp="1"/>
          </p:cNvSpPr>
          <p:nvPr>
            <p:ph type="sldNum" sz="quarter" idx="12"/>
          </p:nvPr>
        </p:nvSpPr>
        <p:spPr/>
        <p:txBody>
          <a:bodyPr/>
          <a:lstStyle/>
          <a:p>
            <a:fld id="{E0030DF1-160A-4516-8C48-264B4573769E}" type="slidenum">
              <a:rPr lang="en-US" smtClean="0">
                <a:solidFill>
                  <a:srgbClr val="E7DEC9">
                    <a:shade val="50000"/>
                    <a:satMod val="200000"/>
                  </a:srgbClr>
                </a:solidFill>
              </a:rPr>
              <a:pPr/>
              <a:t>43</a:t>
            </a:fld>
            <a:endParaRPr lang="en-US" dirty="0">
              <a:solidFill>
                <a:srgbClr val="E7DEC9">
                  <a:shade val="50000"/>
                  <a:satMod val="200000"/>
                </a:srgbClr>
              </a:solidFill>
            </a:endParaRPr>
          </a:p>
        </p:txBody>
      </p:sp>
      <p:sp>
        <p:nvSpPr>
          <p:cNvPr id="5" name="Θέση περιεχομένου 8"/>
          <p:cNvSpPr txBox="1">
            <a:spLocks/>
          </p:cNvSpPr>
          <p:nvPr/>
        </p:nvSpPr>
        <p:spPr>
          <a:xfrm>
            <a:off x="1008000" y="6237312"/>
            <a:ext cx="8100392" cy="607102"/>
          </a:xfrm>
          <a:prstGeom prst="rect">
            <a:avLst/>
          </a:prstGeom>
          <a:ln w="38100">
            <a:solidFill>
              <a:schemeClr val="accent1"/>
            </a:solidFill>
          </a:ln>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1450" dirty="0" smtClean="0"/>
              <a:t>Yu S., Liu J., Yang Z., Chen Z., Jiang H., </a:t>
            </a:r>
            <a:r>
              <a:rPr lang="en-US" sz="1450" dirty="0" err="1" smtClean="0"/>
              <a:t>Tolba</a:t>
            </a:r>
            <a:r>
              <a:rPr lang="en-US" sz="1450" dirty="0" smtClean="0"/>
              <a:t> A. and Xia F.: “PAVE: Personalized academic venue recommendation exploiting co-publication networks”, </a:t>
            </a:r>
            <a:r>
              <a:rPr lang="en-US" sz="1450" i="1" dirty="0" smtClean="0"/>
              <a:t>Journal of Network &amp; Computer Applications</a:t>
            </a:r>
            <a:r>
              <a:rPr lang="en-US" sz="1450" dirty="0" smtClean="0"/>
              <a:t>, 2018.</a:t>
            </a:r>
            <a:endParaRPr lang="el-GR" sz="1450" dirty="0"/>
          </a:p>
        </p:txBody>
      </p:sp>
      <p:sp>
        <p:nvSpPr>
          <p:cNvPr id="8" name="Content Placeholder 2"/>
          <p:cNvSpPr>
            <a:spLocks noGrp="1"/>
          </p:cNvSpPr>
          <p:nvPr>
            <p:ph idx="1"/>
          </p:nvPr>
        </p:nvSpPr>
        <p:spPr>
          <a:xfrm>
            <a:off x="1080000" y="1260000"/>
            <a:ext cx="8028392" cy="4617272"/>
          </a:xfrm>
        </p:spPr>
        <p:txBody>
          <a:bodyPr>
            <a:noAutofit/>
          </a:bodyPr>
          <a:lstStyle/>
          <a:p>
            <a:pPr>
              <a:spcBef>
                <a:spcPts val="0"/>
              </a:spcBef>
              <a:spcAft>
                <a:spcPts val="400"/>
              </a:spcAft>
            </a:pPr>
            <a:r>
              <a:rPr lang="en-GB" sz="2400" dirty="0" smtClean="0"/>
              <a:t>How researchers choose conferences?</a:t>
            </a:r>
          </a:p>
          <a:p>
            <a:pPr lvl="2">
              <a:spcBef>
                <a:spcPts val="0"/>
              </a:spcBef>
              <a:spcAft>
                <a:spcPts val="400"/>
              </a:spcAft>
            </a:pPr>
            <a:r>
              <a:rPr lang="en-GB" sz="2000" dirty="0" smtClean="0"/>
              <a:t>Where can I obtain high quality venues?</a:t>
            </a:r>
          </a:p>
          <a:p>
            <a:pPr lvl="2">
              <a:spcBef>
                <a:spcPts val="0"/>
              </a:spcBef>
              <a:spcAft>
                <a:spcPts val="400"/>
              </a:spcAft>
            </a:pPr>
            <a:r>
              <a:rPr lang="en-GB" sz="2000" dirty="0"/>
              <a:t>Which venues are most suitable for me to contribute papers?</a:t>
            </a:r>
          </a:p>
          <a:p>
            <a:pPr lvl="2">
              <a:spcBef>
                <a:spcPts val="0"/>
              </a:spcBef>
              <a:spcAft>
                <a:spcPts val="400"/>
              </a:spcAft>
            </a:pPr>
            <a:r>
              <a:rPr lang="en-GB" sz="2000" dirty="0" smtClean="0"/>
              <a:t>What are the most relevant conferences I should participate?</a:t>
            </a:r>
          </a:p>
          <a:p>
            <a:pPr>
              <a:spcBef>
                <a:spcPts val="0"/>
              </a:spcBef>
              <a:spcAft>
                <a:spcPts val="400"/>
              </a:spcAft>
            </a:pPr>
            <a:r>
              <a:rPr lang="en-GB" sz="2400" dirty="0" smtClean="0"/>
              <a:t>Integrate authors, venues </a:t>
            </a:r>
            <a:br>
              <a:rPr lang="en-GB" sz="2400" dirty="0" smtClean="0"/>
            </a:br>
            <a:r>
              <a:rPr lang="en-GB" sz="2400" dirty="0" smtClean="0"/>
              <a:t>and publications into a </a:t>
            </a:r>
            <a:br>
              <a:rPr lang="en-GB" sz="2400" dirty="0" smtClean="0"/>
            </a:br>
            <a:r>
              <a:rPr lang="en-GB" sz="2400" dirty="0" smtClean="0"/>
              <a:t>co-publication network</a:t>
            </a:r>
          </a:p>
          <a:p>
            <a:pPr>
              <a:spcBef>
                <a:spcPts val="0"/>
              </a:spcBef>
              <a:spcAft>
                <a:spcPts val="400"/>
              </a:spcAft>
            </a:pPr>
            <a:r>
              <a:rPr lang="en-GB" sz="2400" dirty="0" smtClean="0"/>
              <a:t>Introduce metrics </a:t>
            </a:r>
          </a:p>
          <a:p>
            <a:pPr lvl="2">
              <a:spcBef>
                <a:spcPts val="0"/>
              </a:spcBef>
              <a:spcAft>
                <a:spcPts val="400"/>
              </a:spcAft>
            </a:pPr>
            <a:r>
              <a:rPr lang="en-GB" sz="2000" dirty="0" smtClean="0"/>
              <a:t>Co-publication frequency</a:t>
            </a:r>
          </a:p>
          <a:p>
            <a:pPr lvl="2">
              <a:spcBef>
                <a:spcPts val="0"/>
              </a:spcBef>
              <a:spcAft>
                <a:spcPts val="400"/>
              </a:spcAft>
            </a:pPr>
            <a:r>
              <a:rPr lang="en-GB" sz="2000" dirty="0" smtClean="0"/>
              <a:t>Relation weight</a:t>
            </a:r>
          </a:p>
          <a:p>
            <a:pPr lvl="2">
              <a:spcBef>
                <a:spcPts val="0"/>
              </a:spcBef>
              <a:spcAft>
                <a:spcPts val="400"/>
              </a:spcAft>
            </a:pPr>
            <a:r>
              <a:rPr lang="en-GB" sz="2000" dirty="0" smtClean="0"/>
              <a:t>Academic level</a:t>
            </a:r>
          </a:p>
          <a:p>
            <a:pPr>
              <a:spcBef>
                <a:spcPts val="0"/>
              </a:spcBef>
              <a:spcAft>
                <a:spcPts val="400"/>
              </a:spcAft>
            </a:pPr>
            <a:r>
              <a:rPr lang="en-GB" sz="2400" dirty="0" smtClean="0"/>
              <a:t>Random Walk with Restart</a:t>
            </a:r>
          </a:p>
        </p:txBody>
      </p:sp>
    </p:spTree>
    <p:extLst>
      <p:ext uri="{BB962C8B-B14F-4D97-AF65-F5344CB8AC3E}">
        <p14:creationId xmlns:p14="http://schemas.microsoft.com/office/powerpoint/2010/main" val="32259740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7890080" cy="720000"/>
          </a:xfrm>
        </p:spPr>
        <p:txBody>
          <a:bodyPr>
            <a:normAutofit/>
          </a:bodyPr>
          <a:lstStyle/>
          <a:p>
            <a:r>
              <a:rPr lang="en-US" sz="4000" dirty="0" smtClean="0"/>
              <a:t>Recommending Conferences</a:t>
            </a:r>
            <a:endParaRPr lang="en-US" sz="4000" dirty="0"/>
          </a:p>
        </p:txBody>
      </p:sp>
      <p:sp>
        <p:nvSpPr>
          <p:cNvPr id="4" name="Slide Number Placeholder 3"/>
          <p:cNvSpPr>
            <a:spLocks noGrp="1"/>
          </p:cNvSpPr>
          <p:nvPr>
            <p:ph type="sldNum" sz="quarter" idx="12"/>
          </p:nvPr>
        </p:nvSpPr>
        <p:spPr/>
        <p:txBody>
          <a:bodyPr/>
          <a:lstStyle/>
          <a:p>
            <a:fld id="{E0030DF1-160A-4516-8C48-264B4573769E}" type="slidenum">
              <a:rPr lang="en-US" smtClean="0">
                <a:solidFill>
                  <a:srgbClr val="E7DEC9">
                    <a:shade val="50000"/>
                    <a:satMod val="200000"/>
                  </a:srgbClr>
                </a:solidFill>
              </a:rPr>
              <a:pPr/>
              <a:t>44</a:t>
            </a:fld>
            <a:endParaRPr lang="en-US" dirty="0">
              <a:solidFill>
                <a:srgbClr val="E7DEC9">
                  <a:shade val="50000"/>
                  <a:satMod val="200000"/>
                </a:srgbClr>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8106" y="1340768"/>
            <a:ext cx="6637676" cy="4707072"/>
          </a:xfrm>
          <a:prstGeom prst="rect">
            <a:avLst/>
          </a:prstGeom>
        </p:spPr>
      </p:pic>
      <p:sp>
        <p:nvSpPr>
          <p:cNvPr id="6" name="Θέση περιεχομένου 8"/>
          <p:cNvSpPr txBox="1">
            <a:spLocks/>
          </p:cNvSpPr>
          <p:nvPr/>
        </p:nvSpPr>
        <p:spPr>
          <a:xfrm>
            <a:off x="1008000" y="6237312"/>
            <a:ext cx="8100392" cy="607102"/>
          </a:xfrm>
          <a:prstGeom prst="rect">
            <a:avLst/>
          </a:prstGeom>
          <a:ln w="38100">
            <a:solidFill>
              <a:schemeClr val="accent1"/>
            </a:solidFill>
          </a:ln>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1450" dirty="0" smtClean="0"/>
              <a:t>Yu S., Liu J., Yang Z., Chen Z., Jiang H., </a:t>
            </a:r>
            <a:r>
              <a:rPr lang="en-US" sz="1450" dirty="0" err="1" smtClean="0"/>
              <a:t>Tolba</a:t>
            </a:r>
            <a:r>
              <a:rPr lang="en-US" sz="1450" dirty="0" smtClean="0"/>
              <a:t> A. and Xia F.: “PAVE: Personalized academic venue recommendation exploiting co-publication networks”, </a:t>
            </a:r>
            <a:r>
              <a:rPr lang="en-US" sz="1450" i="1" dirty="0" smtClean="0"/>
              <a:t>Journal of Network &amp; Computer Applications</a:t>
            </a:r>
            <a:r>
              <a:rPr lang="en-US" sz="1450" dirty="0" smtClean="0"/>
              <a:t>, 2018.</a:t>
            </a:r>
            <a:endParaRPr lang="el-GR" sz="1450" dirty="0"/>
          </a:p>
        </p:txBody>
      </p:sp>
      <p:sp>
        <p:nvSpPr>
          <p:cNvPr id="7" name="Content Placeholder 2"/>
          <p:cNvSpPr>
            <a:spLocks noGrp="1"/>
          </p:cNvSpPr>
          <p:nvPr>
            <p:ph idx="1"/>
          </p:nvPr>
        </p:nvSpPr>
        <p:spPr>
          <a:xfrm>
            <a:off x="1187624" y="3140968"/>
            <a:ext cx="1584176" cy="875005"/>
          </a:xfrm>
        </p:spPr>
        <p:txBody>
          <a:bodyPr>
            <a:noAutofit/>
          </a:bodyPr>
          <a:lstStyle/>
          <a:p>
            <a:pPr marL="82296" indent="0">
              <a:spcBef>
                <a:spcPts val="0"/>
              </a:spcBef>
              <a:spcAft>
                <a:spcPts val="400"/>
              </a:spcAft>
              <a:buNone/>
            </a:pPr>
            <a:r>
              <a:rPr lang="en-GB" sz="2400" dirty="0" smtClean="0"/>
              <a:t>PAVE workflow </a:t>
            </a:r>
          </a:p>
        </p:txBody>
      </p:sp>
    </p:spTree>
    <p:extLst>
      <p:ext uri="{BB962C8B-B14F-4D97-AF65-F5344CB8AC3E}">
        <p14:creationId xmlns:p14="http://schemas.microsoft.com/office/powerpoint/2010/main" val="17894655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7890080" cy="720000"/>
          </a:xfrm>
        </p:spPr>
        <p:txBody>
          <a:bodyPr>
            <a:normAutofit/>
          </a:bodyPr>
          <a:lstStyle/>
          <a:p>
            <a:r>
              <a:rPr lang="en-US" sz="4000" dirty="0"/>
              <a:t>Presentation Menu</a:t>
            </a:r>
          </a:p>
        </p:txBody>
      </p:sp>
      <p:sp>
        <p:nvSpPr>
          <p:cNvPr id="3" name="Content Placeholder 2"/>
          <p:cNvSpPr>
            <a:spLocks noGrp="1"/>
          </p:cNvSpPr>
          <p:nvPr>
            <p:ph idx="1"/>
          </p:nvPr>
        </p:nvSpPr>
        <p:spPr>
          <a:xfrm>
            <a:off x="1080000" y="1260000"/>
            <a:ext cx="7498080" cy="5486400"/>
          </a:xfrm>
        </p:spPr>
        <p:txBody>
          <a:bodyPr>
            <a:normAutofit fontScale="70000" lnSpcReduction="20000"/>
          </a:bodyPr>
          <a:lstStyle/>
          <a:p>
            <a:pPr>
              <a:lnSpc>
                <a:spcPct val="110000"/>
              </a:lnSpc>
            </a:pPr>
            <a:r>
              <a:rPr lang="en-US" dirty="0" smtClean="0"/>
              <a:t>Recommendation Systems</a:t>
            </a:r>
            <a:endParaRPr lang="en-US" dirty="0"/>
          </a:p>
          <a:p>
            <a:pPr lvl="1">
              <a:lnSpc>
                <a:spcPct val="110000"/>
              </a:lnSpc>
              <a:spcBef>
                <a:spcPts val="600"/>
              </a:spcBef>
            </a:pPr>
            <a:r>
              <a:rPr lang="en-US" dirty="0" smtClean="0"/>
              <a:t>Information age and Social networks</a:t>
            </a:r>
            <a:endParaRPr lang="en-US" dirty="0"/>
          </a:p>
          <a:p>
            <a:pPr lvl="1">
              <a:lnSpc>
                <a:spcPct val="110000"/>
              </a:lnSpc>
              <a:spcBef>
                <a:spcPts val="600"/>
              </a:spcBef>
            </a:pPr>
            <a:r>
              <a:rPr lang="en-US" dirty="0"/>
              <a:t>Challenges and Data </a:t>
            </a:r>
            <a:r>
              <a:rPr lang="en-US" dirty="0" smtClean="0"/>
              <a:t>representation</a:t>
            </a:r>
            <a:endParaRPr lang="en-US" dirty="0"/>
          </a:p>
          <a:p>
            <a:pPr>
              <a:lnSpc>
                <a:spcPct val="110000"/>
              </a:lnSpc>
            </a:pPr>
            <a:r>
              <a:rPr lang="en-US" dirty="0" err="1" smtClean="0"/>
              <a:t>Scientometric</a:t>
            </a:r>
            <a:r>
              <a:rPr lang="en-US" dirty="0" smtClean="0"/>
              <a:t> Entities</a:t>
            </a:r>
          </a:p>
          <a:p>
            <a:pPr lvl="1">
              <a:lnSpc>
                <a:spcPct val="110000"/>
              </a:lnSpc>
              <a:spcBef>
                <a:spcPts val="600"/>
              </a:spcBef>
            </a:pPr>
            <a:r>
              <a:rPr lang="en-US" dirty="0" smtClean="0"/>
              <a:t>Abundance of Scholarly Data</a:t>
            </a:r>
          </a:p>
          <a:p>
            <a:pPr lvl="1">
              <a:lnSpc>
                <a:spcPct val="110000"/>
              </a:lnSpc>
              <a:spcBef>
                <a:spcPts val="600"/>
              </a:spcBef>
            </a:pPr>
            <a:r>
              <a:rPr lang="en-US" dirty="0" smtClean="0"/>
              <a:t>Taxonomy</a:t>
            </a:r>
          </a:p>
          <a:p>
            <a:pPr lvl="1">
              <a:lnSpc>
                <a:spcPct val="110000"/>
              </a:lnSpc>
              <a:spcBef>
                <a:spcPts val="600"/>
              </a:spcBef>
            </a:pPr>
            <a:r>
              <a:rPr lang="en-US" dirty="0" smtClean="0"/>
              <a:t>Statistics</a:t>
            </a:r>
          </a:p>
          <a:p>
            <a:pPr>
              <a:lnSpc>
                <a:spcPct val="110000"/>
              </a:lnSpc>
            </a:pPr>
            <a:r>
              <a:rPr lang="en-US" dirty="0" smtClean="0"/>
              <a:t>Approaches on the Intersection</a:t>
            </a:r>
          </a:p>
          <a:p>
            <a:pPr lvl="1">
              <a:lnSpc>
                <a:spcPct val="110000"/>
              </a:lnSpc>
              <a:spcBef>
                <a:spcPts val="600"/>
              </a:spcBef>
            </a:pPr>
            <a:r>
              <a:rPr lang="en-GB" dirty="0" smtClean="0"/>
              <a:t>Citation</a:t>
            </a:r>
            <a:endParaRPr lang="en-US" dirty="0" smtClean="0"/>
          </a:p>
          <a:p>
            <a:pPr lvl="1">
              <a:lnSpc>
                <a:spcPct val="110000"/>
              </a:lnSpc>
              <a:spcBef>
                <a:spcPts val="600"/>
              </a:spcBef>
            </a:pPr>
            <a:r>
              <a:rPr lang="en-US" dirty="0" smtClean="0"/>
              <a:t>Supervisor</a:t>
            </a:r>
          </a:p>
          <a:p>
            <a:pPr lvl="1">
              <a:lnSpc>
                <a:spcPct val="110000"/>
              </a:lnSpc>
              <a:spcBef>
                <a:spcPts val="600"/>
              </a:spcBef>
            </a:pPr>
            <a:r>
              <a:rPr lang="en-GB" dirty="0" smtClean="0"/>
              <a:t>Journal</a:t>
            </a:r>
          </a:p>
          <a:p>
            <a:pPr lvl="1">
              <a:lnSpc>
                <a:spcPct val="110000"/>
              </a:lnSpc>
              <a:spcBef>
                <a:spcPts val="600"/>
              </a:spcBef>
            </a:pPr>
            <a:r>
              <a:rPr lang="en-GB" dirty="0" smtClean="0"/>
              <a:t>Venue</a:t>
            </a:r>
          </a:p>
          <a:p>
            <a:pPr>
              <a:lnSpc>
                <a:spcPct val="110000"/>
              </a:lnSpc>
            </a:pPr>
            <a:r>
              <a:rPr lang="en-GB" dirty="0">
                <a:solidFill>
                  <a:srgbClr val="FF0000"/>
                </a:solidFill>
              </a:rPr>
              <a:t>Bias in Recommenders</a:t>
            </a:r>
            <a:endParaRPr lang="en-US" dirty="0">
              <a:solidFill>
                <a:srgbClr val="FF0000"/>
              </a:solidFill>
            </a:endParaRPr>
          </a:p>
          <a:p>
            <a:pPr>
              <a:lnSpc>
                <a:spcPct val="110000"/>
              </a:lnSpc>
            </a:pPr>
            <a:r>
              <a:rPr lang="en-US" dirty="0" smtClean="0"/>
              <a:t>Further Reading</a:t>
            </a:r>
            <a:endParaRPr lang="en-US" dirty="0"/>
          </a:p>
        </p:txBody>
      </p:sp>
      <p:sp>
        <p:nvSpPr>
          <p:cNvPr id="4" name="Slide Number Placeholder 3"/>
          <p:cNvSpPr>
            <a:spLocks noGrp="1"/>
          </p:cNvSpPr>
          <p:nvPr>
            <p:ph type="sldNum" sz="quarter" idx="12"/>
          </p:nvPr>
        </p:nvSpPr>
        <p:spPr/>
        <p:txBody>
          <a:bodyPr/>
          <a:lstStyle/>
          <a:p>
            <a:fld id="{E0030DF1-160A-4516-8C48-264B4573769E}" type="slidenum">
              <a:rPr lang="en-US" smtClean="0">
                <a:solidFill>
                  <a:srgbClr val="E7DEC9">
                    <a:shade val="50000"/>
                    <a:satMod val="200000"/>
                  </a:srgbClr>
                </a:solidFill>
              </a:rPr>
              <a:pPr/>
              <a:t>45</a:t>
            </a:fld>
            <a:endParaRPr lang="en-US">
              <a:solidFill>
                <a:srgbClr val="E7DEC9">
                  <a:shade val="50000"/>
                  <a:satMod val="200000"/>
                </a:srgbClr>
              </a:solidFill>
            </a:endParaRPr>
          </a:p>
        </p:txBody>
      </p:sp>
    </p:spTree>
    <p:extLst>
      <p:ext uri="{BB962C8B-B14F-4D97-AF65-F5344CB8AC3E}">
        <p14:creationId xmlns:p14="http://schemas.microsoft.com/office/powerpoint/2010/main" val="6115324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8136000" cy="720000"/>
          </a:xfrm>
        </p:spPr>
        <p:txBody>
          <a:bodyPr>
            <a:normAutofit/>
          </a:bodyPr>
          <a:lstStyle/>
          <a:p>
            <a:r>
              <a:rPr lang="en-GB" sz="4000" dirty="0" smtClean="0"/>
              <a:t>Bias of Scientific Recommenders</a:t>
            </a:r>
            <a:endParaRPr lang="en-US" sz="4000" dirty="0"/>
          </a:p>
        </p:txBody>
      </p:sp>
      <p:sp>
        <p:nvSpPr>
          <p:cNvPr id="4" name="Slide Number Placeholder 3"/>
          <p:cNvSpPr>
            <a:spLocks noGrp="1"/>
          </p:cNvSpPr>
          <p:nvPr>
            <p:ph type="sldNum" sz="quarter" idx="12"/>
          </p:nvPr>
        </p:nvSpPr>
        <p:spPr/>
        <p:txBody>
          <a:bodyPr/>
          <a:lstStyle/>
          <a:p>
            <a:fld id="{E0030DF1-160A-4516-8C48-264B4573769E}" type="slidenum">
              <a:rPr lang="en-US" smtClean="0"/>
              <a:pPr/>
              <a:t>46</a:t>
            </a:fld>
            <a:endParaRPr lang="en-US"/>
          </a:p>
        </p:txBody>
      </p:sp>
      <p:sp>
        <p:nvSpPr>
          <p:cNvPr id="8" name="Θέση περιεχομένου 8"/>
          <p:cNvSpPr txBox="1">
            <a:spLocks/>
          </p:cNvSpPr>
          <p:nvPr/>
        </p:nvSpPr>
        <p:spPr>
          <a:xfrm>
            <a:off x="1008000" y="6381328"/>
            <a:ext cx="8100392" cy="463086"/>
          </a:xfrm>
          <a:prstGeom prst="rect">
            <a:avLst/>
          </a:prstGeom>
          <a:ln w="38100">
            <a:solidFill>
              <a:schemeClr val="accent1"/>
            </a:solidFill>
          </a:ln>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1600" dirty="0" smtClean="0"/>
              <a:t>Andrea </a:t>
            </a:r>
            <a:r>
              <a:rPr lang="en-US" sz="1600" dirty="0" err="1" smtClean="0"/>
              <a:t>Polonioli</a:t>
            </a:r>
            <a:r>
              <a:rPr lang="en-US" sz="1600" dirty="0" smtClean="0"/>
              <a:t>: “The ethics of scientific recommender systems”, </a:t>
            </a:r>
            <a:r>
              <a:rPr lang="en-US" sz="1600" i="1" dirty="0" err="1" smtClean="0"/>
              <a:t>Scientometrics</a:t>
            </a:r>
            <a:r>
              <a:rPr lang="en-US" sz="1600" dirty="0" smtClean="0"/>
              <a:t>, 2021.</a:t>
            </a:r>
            <a:endParaRPr lang="el-GR" dirty="0"/>
          </a:p>
        </p:txBody>
      </p:sp>
      <p:sp>
        <p:nvSpPr>
          <p:cNvPr id="11" name="Content Placeholder 2"/>
          <p:cNvSpPr>
            <a:spLocks noGrp="1"/>
          </p:cNvSpPr>
          <p:nvPr>
            <p:ph idx="1"/>
          </p:nvPr>
        </p:nvSpPr>
        <p:spPr>
          <a:xfrm>
            <a:off x="1080000" y="1260000"/>
            <a:ext cx="7884488" cy="4473256"/>
          </a:xfrm>
        </p:spPr>
        <p:txBody>
          <a:bodyPr>
            <a:noAutofit/>
          </a:bodyPr>
          <a:lstStyle/>
          <a:p>
            <a:pPr>
              <a:spcBef>
                <a:spcPts val="0"/>
              </a:spcBef>
              <a:spcAft>
                <a:spcPts val="400"/>
              </a:spcAft>
            </a:pPr>
            <a:r>
              <a:rPr lang="en-GB" sz="2400" dirty="0" smtClean="0"/>
              <a:t>Scientific recommender systems risk isolating scholars in </a:t>
            </a:r>
            <a:r>
              <a:rPr lang="en-GB" sz="2400" i="1" dirty="0" smtClean="0">
                <a:effectLst>
                  <a:outerShdw blurRad="38100" dist="38100" dir="2700000" algn="tl">
                    <a:srgbClr val="000000">
                      <a:alpha val="43137"/>
                    </a:srgbClr>
                  </a:outerShdw>
                </a:effectLst>
              </a:rPr>
              <a:t>information bubbles </a:t>
            </a:r>
            <a:r>
              <a:rPr lang="en-GB" sz="2400" dirty="0" smtClean="0"/>
              <a:t>and insulating them from exposure to different view points.</a:t>
            </a:r>
          </a:p>
          <a:p>
            <a:pPr>
              <a:spcBef>
                <a:spcPts val="0"/>
              </a:spcBef>
              <a:spcAft>
                <a:spcPts val="400"/>
              </a:spcAft>
            </a:pPr>
            <a:r>
              <a:rPr lang="en-GB" sz="2400" dirty="0" smtClean="0"/>
              <a:t>They also risk suffering from popularity biases, which lead to a </a:t>
            </a:r>
            <a:r>
              <a:rPr lang="en-GB" sz="2400" i="1" dirty="0" smtClean="0">
                <a:effectLst>
                  <a:outerShdw blurRad="38100" dist="38100" dir="2700000" algn="tl">
                    <a:srgbClr val="000000">
                      <a:alpha val="43137"/>
                    </a:srgbClr>
                  </a:outerShdw>
                </a:effectLst>
              </a:rPr>
              <a:t>winner-takes all </a:t>
            </a:r>
            <a:r>
              <a:rPr lang="en-GB" sz="2400" dirty="0" smtClean="0"/>
              <a:t>scenario and reinforce discrepancies in recognition received by eminent scientists.</a:t>
            </a:r>
          </a:p>
          <a:p>
            <a:pPr>
              <a:spcBef>
                <a:spcPts val="0"/>
              </a:spcBef>
              <a:spcAft>
                <a:spcPts val="400"/>
              </a:spcAft>
            </a:pPr>
            <a:r>
              <a:rPr lang="en-GB" sz="2400" dirty="0" smtClean="0"/>
              <a:t>Key-words</a:t>
            </a:r>
          </a:p>
          <a:p>
            <a:pPr lvl="1">
              <a:spcBef>
                <a:spcPts val="0"/>
              </a:spcBef>
              <a:spcAft>
                <a:spcPts val="400"/>
              </a:spcAft>
            </a:pPr>
            <a:r>
              <a:rPr lang="en-GB" sz="2000" dirty="0" smtClean="0"/>
              <a:t>Filter bubbles</a:t>
            </a:r>
          </a:p>
          <a:p>
            <a:pPr lvl="1">
              <a:spcBef>
                <a:spcPts val="0"/>
              </a:spcBef>
              <a:spcAft>
                <a:spcPts val="400"/>
              </a:spcAft>
            </a:pPr>
            <a:r>
              <a:rPr lang="en-GB" sz="2000" dirty="0" smtClean="0"/>
              <a:t>Echo chambers</a:t>
            </a:r>
          </a:p>
          <a:p>
            <a:pPr lvl="1">
              <a:spcBef>
                <a:spcPts val="0"/>
              </a:spcBef>
              <a:spcAft>
                <a:spcPts val="400"/>
              </a:spcAft>
            </a:pPr>
            <a:r>
              <a:rPr lang="en-GB" sz="2000" dirty="0" smtClean="0"/>
              <a:t>Exposure problem</a:t>
            </a:r>
          </a:p>
          <a:p>
            <a:pPr lvl="1">
              <a:spcBef>
                <a:spcPts val="0"/>
              </a:spcBef>
              <a:spcAft>
                <a:spcPts val="400"/>
              </a:spcAft>
            </a:pPr>
            <a:r>
              <a:rPr lang="en-GB" sz="2000" dirty="0" smtClean="0"/>
              <a:t>Preferential attachment</a:t>
            </a:r>
          </a:p>
          <a:p>
            <a:pPr lvl="1">
              <a:spcBef>
                <a:spcPts val="0"/>
              </a:spcBef>
              <a:spcAft>
                <a:spcPts val="400"/>
              </a:spcAft>
            </a:pPr>
            <a:r>
              <a:rPr lang="en-GB" sz="2000" dirty="0" smtClean="0"/>
              <a:t>Cumulative advantage</a:t>
            </a:r>
          </a:p>
          <a:p>
            <a:pPr lvl="1">
              <a:spcBef>
                <a:spcPts val="0"/>
              </a:spcBef>
              <a:spcAft>
                <a:spcPts val="400"/>
              </a:spcAft>
            </a:pPr>
            <a:r>
              <a:rPr lang="en-GB" sz="2000" dirty="0"/>
              <a:t>Mathew </a:t>
            </a:r>
            <a:r>
              <a:rPr lang="en-GB" sz="2000" dirty="0" smtClean="0"/>
              <a:t>effect</a:t>
            </a:r>
          </a:p>
          <a:p>
            <a:pPr>
              <a:spcBef>
                <a:spcPts val="0"/>
              </a:spcBef>
              <a:spcAft>
                <a:spcPts val="400"/>
              </a:spcAft>
            </a:pPr>
            <a:endParaRPr lang="en-GB" sz="2400" dirty="0" smtClean="0"/>
          </a:p>
        </p:txBody>
      </p:sp>
      <p:sp>
        <p:nvSpPr>
          <p:cNvPr id="12" name="Content Placeholder 2"/>
          <p:cNvSpPr txBox="1">
            <a:spLocks/>
          </p:cNvSpPr>
          <p:nvPr/>
        </p:nvSpPr>
        <p:spPr>
          <a:xfrm>
            <a:off x="4913366" y="5529050"/>
            <a:ext cx="4176464" cy="852278"/>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lgn="ctr">
              <a:spcBef>
                <a:spcPts val="0"/>
              </a:spcBef>
              <a:spcAft>
                <a:spcPts val="400"/>
              </a:spcAft>
              <a:buNone/>
            </a:pPr>
            <a:r>
              <a:rPr lang="en-GB" sz="2400" dirty="0" smtClean="0"/>
              <a:t>“</a:t>
            </a:r>
            <a:r>
              <a:rPr lang="en-GB" sz="2400" dirty="0" smtClean="0">
                <a:solidFill>
                  <a:srgbClr val="FF0000"/>
                </a:solidFill>
              </a:rPr>
              <a:t>For to all those that who have, more will be given</a:t>
            </a:r>
            <a:r>
              <a:rPr lang="en-GB" sz="2400" dirty="0" smtClean="0"/>
              <a:t>”</a:t>
            </a:r>
          </a:p>
        </p:txBody>
      </p:sp>
    </p:spTree>
    <p:extLst>
      <p:ext uri="{BB962C8B-B14F-4D97-AF65-F5344CB8AC3E}">
        <p14:creationId xmlns:p14="http://schemas.microsoft.com/office/powerpoint/2010/main" val="203048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8136000" cy="720000"/>
          </a:xfrm>
        </p:spPr>
        <p:txBody>
          <a:bodyPr>
            <a:normAutofit/>
          </a:bodyPr>
          <a:lstStyle/>
          <a:p>
            <a:r>
              <a:rPr lang="en-GB" sz="4000" dirty="0" smtClean="0"/>
              <a:t>Bias in Scientific Recommenders</a:t>
            </a:r>
            <a:endParaRPr lang="en-US" sz="4000" dirty="0"/>
          </a:p>
        </p:txBody>
      </p:sp>
      <p:sp>
        <p:nvSpPr>
          <p:cNvPr id="4" name="Slide Number Placeholder 3"/>
          <p:cNvSpPr>
            <a:spLocks noGrp="1"/>
          </p:cNvSpPr>
          <p:nvPr>
            <p:ph type="sldNum" sz="quarter" idx="12"/>
          </p:nvPr>
        </p:nvSpPr>
        <p:spPr/>
        <p:txBody>
          <a:bodyPr/>
          <a:lstStyle/>
          <a:p>
            <a:fld id="{E0030DF1-160A-4516-8C48-264B4573769E}" type="slidenum">
              <a:rPr lang="en-US" smtClean="0"/>
              <a:pPr/>
              <a:t>47</a:t>
            </a:fld>
            <a:endParaRPr lang="en-US"/>
          </a:p>
        </p:txBody>
      </p:sp>
      <p:sp>
        <p:nvSpPr>
          <p:cNvPr id="11" name="Content Placeholder 2"/>
          <p:cNvSpPr>
            <a:spLocks noGrp="1"/>
          </p:cNvSpPr>
          <p:nvPr>
            <p:ph idx="1"/>
          </p:nvPr>
        </p:nvSpPr>
        <p:spPr>
          <a:xfrm>
            <a:off x="1080000" y="1260000"/>
            <a:ext cx="7884488" cy="4473256"/>
          </a:xfrm>
        </p:spPr>
        <p:txBody>
          <a:bodyPr>
            <a:noAutofit/>
          </a:bodyPr>
          <a:lstStyle/>
          <a:p>
            <a:pPr>
              <a:spcBef>
                <a:spcPts val="0"/>
              </a:spcBef>
              <a:spcAft>
                <a:spcPts val="600"/>
              </a:spcAft>
            </a:pPr>
            <a:r>
              <a:rPr lang="en-GB" sz="2400" dirty="0" smtClean="0"/>
              <a:t>Human-caused bias</a:t>
            </a:r>
            <a:endParaRPr lang="en-GB" sz="2000" dirty="0" smtClean="0"/>
          </a:p>
          <a:p>
            <a:pPr lvl="1">
              <a:spcBef>
                <a:spcPts val="0"/>
              </a:spcBef>
              <a:spcAft>
                <a:spcPts val="600"/>
              </a:spcAft>
            </a:pPr>
            <a:r>
              <a:rPr lang="en-GB" sz="2000" dirty="0" smtClean="0"/>
              <a:t>Conformation bias</a:t>
            </a:r>
          </a:p>
          <a:p>
            <a:pPr lvl="1">
              <a:spcBef>
                <a:spcPts val="0"/>
              </a:spcBef>
              <a:spcAft>
                <a:spcPts val="600"/>
              </a:spcAft>
            </a:pPr>
            <a:r>
              <a:rPr lang="en-GB" sz="2000" dirty="0" smtClean="0"/>
              <a:t>Position bias</a:t>
            </a:r>
          </a:p>
          <a:p>
            <a:pPr lvl="1">
              <a:spcBef>
                <a:spcPts val="0"/>
              </a:spcBef>
              <a:spcAft>
                <a:spcPts val="1000"/>
              </a:spcAft>
            </a:pPr>
            <a:r>
              <a:rPr lang="en-GB" sz="2000" dirty="0" smtClean="0"/>
              <a:t>Selection bias</a:t>
            </a:r>
          </a:p>
          <a:p>
            <a:pPr>
              <a:spcBef>
                <a:spcPts val="0"/>
              </a:spcBef>
              <a:spcAft>
                <a:spcPts val="600"/>
              </a:spcAft>
            </a:pPr>
            <a:r>
              <a:rPr lang="en-GB" sz="2400" dirty="0" smtClean="0"/>
              <a:t>System-caused bias</a:t>
            </a:r>
          </a:p>
          <a:p>
            <a:pPr lvl="1">
              <a:spcBef>
                <a:spcPts val="0"/>
              </a:spcBef>
              <a:spcAft>
                <a:spcPts val="600"/>
              </a:spcAft>
            </a:pPr>
            <a:r>
              <a:rPr lang="en-GB" sz="2000" dirty="0" smtClean="0"/>
              <a:t>Inductive bias</a:t>
            </a:r>
          </a:p>
          <a:p>
            <a:pPr lvl="1">
              <a:spcBef>
                <a:spcPts val="0"/>
              </a:spcBef>
              <a:spcAft>
                <a:spcPts val="600"/>
              </a:spcAft>
            </a:pPr>
            <a:r>
              <a:rPr lang="en-GB" sz="2000" dirty="0" smtClean="0"/>
              <a:t>Exposure bias</a:t>
            </a:r>
          </a:p>
          <a:p>
            <a:pPr lvl="1">
              <a:spcBef>
                <a:spcPts val="0"/>
              </a:spcBef>
              <a:spcAft>
                <a:spcPts val="600"/>
              </a:spcAft>
            </a:pPr>
            <a:r>
              <a:rPr lang="en-GB" sz="2000" dirty="0" smtClean="0"/>
              <a:t>Popularity bias</a:t>
            </a:r>
          </a:p>
          <a:p>
            <a:pPr lvl="1">
              <a:spcBef>
                <a:spcPts val="0"/>
              </a:spcBef>
              <a:spcAft>
                <a:spcPts val="1000"/>
              </a:spcAft>
            </a:pPr>
            <a:r>
              <a:rPr lang="en-GB" sz="2000" dirty="0" smtClean="0"/>
              <a:t>Unfairness</a:t>
            </a:r>
            <a:endParaRPr lang="en-GB" sz="2400" dirty="0"/>
          </a:p>
          <a:p>
            <a:pPr>
              <a:spcBef>
                <a:spcPts val="0"/>
              </a:spcBef>
              <a:spcAft>
                <a:spcPts val="1000"/>
              </a:spcAft>
            </a:pPr>
            <a:r>
              <a:rPr lang="en-GB" sz="2400" dirty="0" smtClean="0"/>
              <a:t>All biases concerning recommendation systems in general also are relevant to scholarly recommender systems</a:t>
            </a:r>
          </a:p>
        </p:txBody>
      </p:sp>
      <p:sp>
        <p:nvSpPr>
          <p:cNvPr id="7" name="Θέση περιεχομένου 8"/>
          <p:cNvSpPr txBox="1">
            <a:spLocks/>
          </p:cNvSpPr>
          <p:nvPr/>
        </p:nvSpPr>
        <p:spPr>
          <a:xfrm>
            <a:off x="1008000" y="6237312"/>
            <a:ext cx="8100392" cy="607102"/>
          </a:xfrm>
          <a:prstGeom prst="rect">
            <a:avLst/>
          </a:prstGeom>
          <a:ln w="38100">
            <a:solidFill>
              <a:schemeClr val="accent1"/>
            </a:solidFill>
          </a:ln>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1600" dirty="0" err="1" smtClean="0"/>
              <a:t>Färber</a:t>
            </a:r>
            <a:r>
              <a:rPr lang="en-US" sz="1600" dirty="0" smtClean="0"/>
              <a:t> </a:t>
            </a:r>
            <a:r>
              <a:rPr lang="en-US" sz="1600" dirty="0"/>
              <a:t>M., </a:t>
            </a:r>
            <a:r>
              <a:rPr lang="en-US" sz="1600" dirty="0" err="1" smtClean="0"/>
              <a:t>Coutinho</a:t>
            </a:r>
            <a:r>
              <a:rPr lang="en-US" sz="1600" dirty="0" smtClean="0"/>
              <a:t> </a:t>
            </a:r>
            <a:r>
              <a:rPr lang="en-US" sz="1600" dirty="0"/>
              <a:t>M. </a:t>
            </a:r>
            <a:r>
              <a:rPr lang="en-US" sz="1600" dirty="0" smtClean="0"/>
              <a:t>and Yuan </a:t>
            </a:r>
            <a:r>
              <a:rPr lang="en-US" sz="1600" dirty="0"/>
              <a:t>S</a:t>
            </a:r>
            <a:r>
              <a:rPr lang="en-US" sz="1600" dirty="0" smtClean="0"/>
              <a:t>.: “Biases </a:t>
            </a:r>
            <a:r>
              <a:rPr lang="en-US" sz="1600" dirty="0"/>
              <a:t>in scholarly recommender systems: </a:t>
            </a:r>
            <a:r>
              <a:rPr lang="en-US" sz="1600" dirty="0" smtClean="0"/>
              <a:t>Impact</a:t>
            </a:r>
            <a:r>
              <a:rPr lang="en-US" sz="1600" dirty="0"/>
              <a:t>, prevalence, and </a:t>
            </a:r>
            <a:r>
              <a:rPr lang="en-US" sz="1600" dirty="0" smtClean="0"/>
              <a:t>mitigation”, </a:t>
            </a:r>
            <a:r>
              <a:rPr lang="en-US" sz="1600" i="1" dirty="0" err="1" smtClean="0"/>
              <a:t>Scientometrics</a:t>
            </a:r>
            <a:r>
              <a:rPr lang="en-US" sz="1600" dirty="0" smtClean="0"/>
              <a:t>, 2023.</a:t>
            </a:r>
            <a:endParaRPr lang="el-GR" dirty="0"/>
          </a:p>
        </p:txBody>
      </p:sp>
    </p:spTree>
    <p:extLst>
      <p:ext uri="{BB962C8B-B14F-4D97-AF65-F5344CB8AC3E}">
        <p14:creationId xmlns:p14="http://schemas.microsoft.com/office/powerpoint/2010/main" val="40672080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8136000" cy="720000"/>
          </a:xfrm>
        </p:spPr>
        <p:txBody>
          <a:bodyPr>
            <a:normAutofit/>
          </a:bodyPr>
          <a:lstStyle/>
          <a:p>
            <a:r>
              <a:rPr lang="en-GB" sz="4000" dirty="0" smtClean="0"/>
              <a:t>Bias in Wikipedia citations</a:t>
            </a:r>
            <a:endParaRPr lang="en-US" sz="4000" dirty="0"/>
          </a:p>
        </p:txBody>
      </p:sp>
      <p:sp>
        <p:nvSpPr>
          <p:cNvPr id="4" name="Slide Number Placeholder 3"/>
          <p:cNvSpPr>
            <a:spLocks noGrp="1"/>
          </p:cNvSpPr>
          <p:nvPr>
            <p:ph type="sldNum" sz="quarter" idx="12"/>
          </p:nvPr>
        </p:nvSpPr>
        <p:spPr/>
        <p:txBody>
          <a:bodyPr/>
          <a:lstStyle/>
          <a:p>
            <a:fld id="{E0030DF1-160A-4516-8C48-264B4573769E}" type="slidenum">
              <a:rPr lang="en-US" smtClean="0"/>
              <a:pPr/>
              <a:t>48</a:t>
            </a:fld>
            <a:endParaRPr lang="en-US"/>
          </a:p>
        </p:txBody>
      </p:sp>
      <p:sp>
        <p:nvSpPr>
          <p:cNvPr id="8" name="Θέση περιεχομένου 8"/>
          <p:cNvSpPr txBox="1">
            <a:spLocks/>
          </p:cNvSpPr>
          <p:nvPr/>
        </p:nvSpPr>
        <p:spPr>
          <a:xfrm>
            <a:off x="1008000" y="6237312"/>
            <a:ext cx="8100392" cy="607102"/>
          </a:xfrm>
          <a:prstGeom prst="rect">
            <a:avLst/>
          </a:prstGeom>
          <a:ln w="38100">
            <a:solidFill>
              <a:schemeClr val="accent1"/>
            </a:solidFill>
          </a:ln>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1600" dirty="0" smtClean="0"/>
              <a:t>Zheng X., Chen J., Yan E. and Ni C.: “Gender and country biases in Wikipedia citations to scholarly publications”, </a:t>
            </a:r>
            <a:r>
              <a:rPr lang="en-US" sz="1600" i="1" dirty="0"/>
              <a:t>Journal of the Association for Information Science </a:t>
            </a:r>
            <a:r>
              <a:rPr lang="en-US" sz="1600" i="1" dirty="0" smtClean="0"/>
              <a:t>&amp; </a:t>
            </a:r>
            <a:r>
              <a:rPr lang="en-US" sz="1600" i="1" dirty="0"/>
              <a:t>Technology</a:t>
            </a:r>
            <a:r>
              <a:rPr lang="en-US" sz="1600" dirty="0" smtClean="0"/>
              <a:t>, 2023.</a:t>
            </a:r>
            <a:endParaRPr lang="el-GR" dirty="0"/>
          </a:p>
        </p:txBody>
      </p:sp>
      <p:sp>
        <p:nvSpPr>
          <p:cNvPr id="9" name="Content Placeholder 2"/>
          <p:cNvSpPr txBox="1">
            <a:spLocks/>
          </p:cNvSpPr>
          <p:nvPr/>
        </p:nvSpPr>
        <p:spPr>
          <a:xfrm>
            <a:off x="1008000" y="2664177"/>
            <a:ext cx="8082196" cy="3522319"/>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spcBef>
                <a:spcPts val="0"/>
              </a:spcBef>
              <a:spcAft>
                <a:spcPts val="400"/>
              </a:spcAft>
            </a:pPr>
            <a:r>
              <a:rPr lang="en-GB" sz="2400" dirty="0" smtClean="0"/>
              <a:t>Gender-level comparison of single-author publications</a:t>
            </a:r>
          </a:p>
          <a:p>
            <a:pPr>
              <a:spcBef>
                <a:spcPts val="0"/>
              </a:spcBef>
              <a:spcAft>
                <a:spcPts val="400"/>
              </a:spcAft>
            </a:pPr>
            <a:endParaRPr lang="en-GB" sz="2400" dirty="0"/>
          </a:p>
          <a:p>
            <a:pPr>
              <a:spcBef>
                <a:spcPts val="0"/>
              </a:spcBef>
              <a:spcAft>
                <a:spcPts val="400"/>
              </a:spcAft>
            </a:pPr>
            <a:endParaRPr lang="en-GB" sz="2400" dirty="0" smtClean="0"/>
          </a:p>
          <a:p>
            <a:pPr>
              <a:spcBef>
                <a:spcPts val="0"/>
              </a:spcBef>
              <a:spcAft>
                <a:spcPts val="400"/>
              </a:spcAft>
            </a:pPr>
            <a:endParaRPr lang="en-GB" sz="2400" dirty="0"/>
          </a:p>
          <a:p>
            <a:pPr>
              <a:spcBef>
                <a:spcPts val="0"/>
              </a:spcBef>
              <a:spcAft>
                <a:spcPts val="400"/>
              </a:spcAft>
            </a:pPr>
            <a:endParaRPr lang="en-GB" sz="2400" dirty="0" smtClean="0"/>
          </a:p>
          <a:p>
            <a:pPr>
              <a:spcBef>
                <a:spcPts val="0"/>
              </a:spcBef>
              <a:spcAft>
                <a:spcPts val="400"/>
              </a:spcAft>
            </a:pPr>
            <a:endParaRPr lang="en-GB" sz="2400" dirty="0" smtClean="0"/>
          </a:p>
          <a:p>
            <a:pPr>
              <a:spcBef>
                <a:spcPts val="0"/>
              </a:spcBef>
              <a:spcAft>
                <a:spcPts val="400"/>
              </a:spcAft>
            </a:pPr>
            <a:r>
              <a:rPr lang="en-GB" sz="2400" dirty="0"/>
              <a:t>Gender-level comparison of </a:t>
            </a:r>
            <a:r>
              <a:rPr lang="en-GB" sz="2400" dirty="0" smtClean="0"/>
              <a:t>multi-author </a:t>
            </a:r>
            <a:r>
              <a:rPr lang="en-GB" sz="2400" dirty="0"/>
              <a:t>publications</a:t>
            </a:r>
          </a:p>
        </p:txBody>
      </p:sp>
      <p:graphicFrame>
        <p:nvGraphicFramePr>
          <p:cNvPr id="6" name="Table 5"/>
          <p:cNvGraphicFramePr>
            <a:graphicFrameLocks noGrp="1"/>
          </p:cNvGraphicFramePr>
          <p:nvPr>
            <p:extLst>
              <p:ext uri="{D42A27DB-BD31-4B8C-83A1-F6EECF244321}">
                <p14:modId xmlns:p14="http://schemas.microsoft.com/office/powerpoint/2010/main" val="2436877405"/>
              </p:ext>
            </p:extLst>
          </p:nvPr>
        </p:nvGraphicFramePr>
        <p:xfrm>
          <a:off x="1187624" y="1130814"/>
          <a:ext cx="4249333" cy="1533363"/>
        </p:xfrm>
        <a:graphic>
          <a:graphicData uri="http://schemas.openxmlformats.org/drawingml/2006/table">
            <a:tbl>
              <a:tblPr/>
              <a:tblGrid>
                <a:gridCol w="729433">
                  <a:extLst>
                    <a:ext uri="{9D8B030D-6E8A-4147-A177-3AD203B41FA5}">
                      <a16:colId xmlns:a16="http://schemas.microsoft.com/office/drawing/2014/main" val="2236989887"/>
                    </a:ext>
                  </a:extLst>
                </a:gridCol>
                <a:gridCol w="586650">
                  <a:extLst>
                    <a:ext uri="{9D8B030D-6E8A-4147-A177-3AD203B41FA5}">
                      <a16:colId xmlns:a16="http://schemas.microsoft.com/office/drawing/2014/main" val="2477316140"/>
                    </a:ext>
                  </a:extLst>
                </a:gridCol>
                <a:gridCol w="586650">
                  <a:extLst>
                    <a:ext uri="{9D8B030D-6E8A-4147-A177-3AD203B41FA5}">
                      <a16:colId xmlns:a16="http://schemas.microsoft.com/office/drawing/2014/main" val="199217662"/>
                    </a:ext>
                  </a:extLst>
                </a:gridCol>
                <a:gridCol w="586650">
                  <a:extLst>
                    <a:ext uri="{9D8B030D-6E8A-4147-A177-3AD203B41FA5}">
                      <a16:colId xmlns:a16="http://schemas.microsoft.com/office/drawing/2014/main" val="1993836870"/>
                    </a:ext>
                  </a:extLst>
                </a:gridCol>
                <a:gridCol w="586650">
                  <a:extLst>
                    <a:ext uri="{9D8B030D-6E8A-4147-A177-3AD203B41FA5}">
                      <a16:colId xmlns:a16="http://schemas.microsoft.com/office/drawing/2014/main" val="2240700239"/>
                    </a:ext>
                  </a:extLst>
                </a:gridCol>
                <a:gridCol w="586650">
                  <a:extLst>
                    <a:ext uri="{9D8B030D-6E8A-4147-A177-3AD203B41FA5}">
                      <a16:colId xmlns:a16="http://schemas.microsoft.com/office/drawing/2014/main" val="3144523284"/>
                    </a:ext>
                  </a:extLst>
                </a:gridCol>
                <a:gridCol w="586650">
                  <a:extLst>
                    <a:ext uri="{9D8B030D-6E8A-4147-A177-3AD203B41FA5}">
                      <a16:colId xmlns:a16="http://schemas.microsoft.com/office/drawing/2014/main" val="1740235010"/>
                    </a:ext>
                  </a:extLst>
                </a:gridCol>
              </a:tblGrid>
              <a:tr h="216671">
                <a:tc rowSpan="2">
                  <a:txBody>
                    <a:bodyPr/>
                    <a:lstStyle/>
                    <a:p>
                      <a:pPr algn="ctr" fontAlgn="b"/>
                      <a:r>
                        <a:rPr lang="en-US" sz="1200" b="0" i="0" u="none" strike="noStrike">
                          <a:solidFill>
                            <a:srgbClr val="000000"/>
                          </a:solidFill>
                          <a:effectLst/>
                          <a:latin typeface="Calibri" panose="020F0502020204030204" pitchFamily="34" charset="0"/>
                        </a:rPr>
                        <a:t>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ctr" fontAlgn="b"/>
                      <a:r>
                        <a:rPr lang="en-US" sz="1200" b="0" i="0" u="none" strike="noStrike">
                          <a:solidFill>
                            <a:srgbClr val="000000"/>
                          </a:solidFill>
                          <a:effectLst/>
                          <a:latin typeface="Calibri" panose="020F0502020204030204" pitchFamily="34" charset="0"/>
                        </a:rPr>
                        <a:t>NAS subgroup</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gridSpan="2">
                  <a:txBody>
                    <a:bodyPr/>
                    <a:lstStyle/>
                    <a:p>
                      <a:pPr algn="ctr" fontAlgn="b"/>
                      <a:r>
                        <a:rPr lang="en-US" sz="1200" b="0" i="0" u="none" strike="noStrike">
                          <a:solidFill>
                            <a:srgbClr val="000000"/>
                          </a:solidFill>
                          <a:effectLst/>
                          <a:latin typeface="Calibri" panose="020F0502020204030204" pitchFamily="34" charset="0"/>
                        </a:rPr>
                        <a:t>AS subgroup</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gridSpan="2">
                  <a:txBody>
                    <a:bodyPr/>
                    <a:lstStyle/>
                    <a:p>
                      <a:pPr algn="ctr" fontAlgn="b"/>
                      <a:r>
                        <a:rPr lang="en-US" sz="1200" b="0" i="0" u="none" strike="noStrike">
                          <a:solidFill>
                            <a:srgbClr val="000000"/>
                          </a:solidFill>
                          <a:effectLst/>
                          <a:latin typeface="Calibri" panose="020F0502020204030204" pitchFamily="34" charset="0"/>
                        </a:rPr>
                        <a:t>All</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extLst>
                  <a:ext uri="{0D108BD9-81ED-4DB2-BD59-A6C34878D82A}">
                    <a16:rowId xmlns:a16="http://schemas.microsoft.com/office/drawing/2014/main" val="3506397671"/>
                  </a:ext>
                </a:extLst>
              </a:tr>
              <a:tr h="225004">
                <a:tc vMerge="1">
                  <a:txBody>
                    <a:bodyPr/>
                    <a:lstStyle/>
                    <a:p>
                      <a:endParaRPr lang="en-US"/>
                    </a:p>
                  </a:txBody>
                  <a:tcPr/>
                </a:tc>
                <a:tc>
                  <a:txBody>
                    <a:bodyPr/>
                    <a:lstStyle/>
                    <a:p>
                      <a:pPr algn="ctr" fontAlgn="b"/>
                      <a:r>
                        <a:rPr lang="en-US" sz="1200" b="0" i="0" u="none" strike="noStrike">
                          <a:solidFill>
                            <a:srgbClr val="000000"/>
                          </a:solidFill>
                          <a:effectLst/>
                          <a:latin typeface="Calibri" panose="020F0502020204030204" pitchFamily="34" charset="0"/>
                        </a:rPr>
                        <a:t>Women</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Men</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Women</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Men</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Women</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Men</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104692835"/>
                  </a:ext>
                </a:extLst>
              </a:tr>
              <a:tr h="216671">
                <a:tc>
                  <a:txBody>
                    <a:bodyPr/>
                    <a:lstStyle/>
                    <a:p>
                      <a:pPr algn="l" fontAlgn="b"/>
                      <a:r>
                        <a:rPr lang="en-US" sz="1200" b="0" i="0" u="none" strike="noStrike">
                          <a:solidFill>
                            <a:srgbClr val="000000"/>
                          </a:solidFill>
                          <a:effectLst/>
                          <a:latin typeface="Calibri" panose="020F0502020204030204" pitchFamily="34" charset="0"/>
                        </a:rPr>
                        <a:t> BHS</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-4,7</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200" b="0" i="0" u="none" strike="noStrike" dirty="0">
                          <a:solidFill>
                            <a:srgbClr val="000000"/>
                          </a:solidFill>
                          <a:effectLst/>
                          <a:latin typeface="Calibri" panose="020F0502020204030204" pitchFamily="34" charset="0"/>
                        </a:rPr>
                        <a:t>1,6</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200" b="0" i="0" u="none" strike="noStrike">
                          <a:solidFill>
                            <a:srgbClr val="000000"/>
                          </a:solidFill>
                          <a:effectLst/>
                          <a:latin typeface="Calibri" panose="020F0502020204030204" pitchFamily="34" charset="0"/>
                        </a:rPr>
                        <a:t>-4,9</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200" b="0" i="0" u="none" strike="noStrike">
                          <a:solidFill>
                            <a:srgbClr val="000000"/>
                          </a:solidFill>
                          <a:effectLst/>
                          <a:latin typeface="Calibri" panose="020F0502020204030204" pitchFamily="34" charset="0"/>
                        </a:rPr>
                        <a:t>2,3</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200" b="0" i="0" u="none" strike="noStrike">
                          <a:solidFill>
                            <a:srgbClr val="000000"/>
                          </a:solidFill>
                          <a:effectLst/>
                          <a:latin typeface="Calibri" panose="020F0502020204030204" pitchFamily="34" charset="0"/>
                        </a:rPr>
                        <a:t>-4,9</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200" b="0" i="0" u="none" strike="noStrike">
                          <a:solidFill>
                            <a:srgbClr val="000000"/>
                          </a:solidFill>
                          <a:effectLst/>
                          <a:latin typeface="Calibri" panose="020F0502020204030204" pitchFamily="34" charset="0"/>
                        </a:rPr>
                        <a:t>2,1</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853459399"/>
                  </a:ext>
                </a:extLst>
              </a:tr>
              <a:tr h="216671">
                <a:tc>
                  <a:txBody>
                    <a:bodyPr/>
                    <a:lstStyle/>
                    <a:p>
                      <a:pPr algn="l" fontAlgn="b"/>
                      <a:r>
                        <a:rPr lang="en-US" sz="1200" b="0" i="0" u="none" strike="noStrike">
                          <a:solidFill>
                            <a:srgbClr val="000000"/>
                          </a:solidFill>
                          <a:effectLst/>
                          <a:latin typeface="Calibri" panose="020F0502020204030204" pitchFamily="34" charset="0"/>
                        </a:rPr>
                        <a:t> LES</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-8,2</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200" b="0" i="0" u="none" strike="noStrike" dirty="0">
                          <a:solidFill>
                            <a:srgbClr val="000000"/>
                          </a:solidFill>
                          <a:effectLst/>
                          <a:latin typeface="Calibri" panose="020F0502020204030204" pitchFamily="34" charset="0"/>
                        </a:rPr>
                        <a:t>2,6</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200" b="0" i="0" u="none" strike="noStrike">
                          <a:solidFill>
                            <a:srgbClr val="000000"/>
                          </a:solidFill>
                          <a:effectLst/>
                          <a:latin typeface="Calibri" panose="020F0502020204030204" pitchFamily="34" charset="0"/>
                        </a:rPr>
                        <a:t>-4,6</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200" b="0" i="0" u="none" strike="noStrike">
                          <a:solidFill>
                            <a:srgbClr val="000000"/>
                          </a:solidFill>
                          <a:effectLst/>
                          <a:latin typeface="Calibri" panose="020F0502020204030204" pitchFamily="34" charset="0"/>
                        </a:rPr>
                        <a:t>1,4</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200" b="0" i="0" u="none" strike="noStrike">
                          <a:solidFill>
                            <a:srgbClr val="000000"/>
                          </a:solidFill>
                          <a:effectLst/>
                          <a:latin typeface="Calibri" panose="020F0502020204030204" pitchFamily="34" charset="0"/>
                        </a:rPr>
                        <a:t>-6,1</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200" b="0" i="0" u="none" strike="noStrike">
                          <a:solidFill>
                            <a:srgbClr val="000000"/>
                          </a:solidFill>
                          <a:effectLst/>
                          <a:latin typeface="Calibri" panose="020F0502020204030204" pitchFamily="34" charset="0"/>
                        </a:rPr>
                        <a:t>1,9</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561849678"/>
                  </a:ext>
                </a:extLst>
              </a:tr>
              <a:tr h="216671">
                <a:tc>
                  <a:txBody>
                    <a:bodyPr/>
                    <a:lstStyle/>
                    <a:p>
                      <a:pPr algn="l" fontAlgn="b"/>
                      <a:r>
                        <a:rPr lang="en-US" sz="1200" b="0" i="0" u="none" strike="noStrike">
                          <a:solidFill>
                            <a:srgbClr val="000000"/>
                          </a:solidFill>
                          <a:effectLst/>
                          <a:latin typeface="Calibri" panose="020F0502020204030204" pitchFamily="34" charset="0"/>
                        </a:rPr>
                        <a:t> PSE</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-45,5</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ctr" fontAlgn="b"/>
                      <a:r>
                        <a:rPr lang="en-US" sz="1200" b="0" i="0" u="none" strike="noStrike" dirty="0">
                          <a:solidFill>
                            <a:srgbClr val="000000"/>
                          </a:solidFill>
                          <a:effectLst/>
                          <a:latin typeface="Calibri" panose="020F0502020204030204" pitchFamily="34" charset="0"/>
                        </a:rPr>
                        <a:t>9,4</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200" b="0" i="0" u="none" strike="noStrike">
                          <a:solidFill>
                            <a:srgbClr val="000000"/>
                          </a:solidFill>
                          <a:effectLst/>
                          <a:latin typeface="Calibri" panose="020F0502020204030204" pitchFamily="34" charset="0"/>
                        </a:rPr>
                        <a:t>-13,5</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200" b="0" i="0" u="none" strike="noStrike">
                          <a:solidFill>
                            <a:srgbClr val="000000"/>
                          </a:solidFill>
                          <a:effectLst/>
                          <a:latin typeface="Calibri" panose="020F0502020204030204" pitchFamily="34" charset="0"/>
                        </a:rPr>
                        <a:t>1,8</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200" b="0" i="0" u="none" strike="noStrike">
                          <a:solidFill>
                            <a:srgbClr val="000000"/>
                          </a:solidFill>
                          <a:effectLst/>
                          <a:latin typeface="Calibri" panose="020F0502020204030204" pitchFamily="34" charset="0"/>
                        </a:rPr>
                        <a:t>-31,7</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ctr" fontAlgn="b"/>
                      <a:r>
                        <a:rPr lang="en-US" sz="1200" b="0" i="0" u="none" strike="noStrike">
                          <a:solidFill>
                            <a:srgbClr val="000000"/>
                          </a:solidFill>
                          <a:effectLst/>
                          <a:latin typeface="Calibri" panose="020F0502020204030204" pitchFamily="34" charset="0"/>
                        </a:rPr>
                        <a:t>5,3</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4130872454"/>
                  </a:ext>
                </a:extLst>
              </a:tr>
              <a:tr h="216671">
                <a:tc>
                  <a:txBody>
                    <a:bodyPr/>
                    <a:lstStyle/>
                    <a:p>
                      <a:pPr algn="l" fontAlgn="b"/>
                      <a:r>
                        <a:rPr lang="en-US" sz="1200" b="0" i="0" u="none" strike="noStrike">
                          <a:solidFill>
                            <a:srgbClr val="000000"/>
                          </a:solidFill>
                          <a:effectLst/>
                          <a:latin typeface="Calibri" panose="020F0502020204030204" pitchFamily="34" charset="0"/>
                        </a:rPr>
                        <a:t> MCS</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-23,6</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ctr" fontAlgn="b"/>
                      <a:r>
                        <a:rPr lang="en-US" sz="1200" b="0" i="0" u="none" strike="noStrike" dirty="0">
                          <a:solidFill>
                            <a:srgbClr val="000000"/>
                          </a:solidFill>
                          <a:effectLst/>
                          <a:latin typeface="Calibri" panose="020F0502020204030204" pitchFamily="34" charset="0"/>
                        </a:rPr>
                        <a:t>5,1</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200" b="0" i="0" u="none" strike="noStrike">
                          <a:solidFill>
                            <a:srgbClr val="000000"/>
                          </a:solidFill>
                          <a:effectLst/>
                          <a:latin typeface="Calibri" panose="020F0502020204030204" pitchFamily="34" charset="0"/>
                        </a:rPr>
                        <a:t>-9,2</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200" b="0" i="0" u="none" strike="noStrike">
                          <a:solidFill>
                            <a:srgbClr val="000000"/>
                          </a:solidFill>
                          <a:effectLst/>
                          <a:latin typeface="Calibri" panose="020F0502020204030204" pitchFamily="34" charset="0"/>
                        </a:rPr>
                        <a:t>2,3</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200" b="0" i="0" u="none" strike="noStrike">
                          <a:solidFill>
                            <a:srgbClr val="000000"/>
                          </a:solidFill>
                          <a:effectLst/>
                          <a:latin typeface="Calibri" panose="020F0502020204030204" pitchFamily="34" charset="0"/>
                        </a:rPr>
                        <a:t>-15,1</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200" b="0" i="0" u="none" strike="noStrike">
                          <a:solidFill>
                            <a:srgbClr val="000000"/>
                          </a:solidFill>
                          <a:effectLst/>
                          <a:latin typeface="Calibri" panose="020F0502020204030204" pitchFamily="34" charset="0"/>
                        </a:rPr>
                        <a:t>3,5</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219804107"/>
                  </a:ext>
                </a:extLst>
              </a:tr>
              <a:tr h="225004">
                <a:tc>
                  <a:txBody>
                    <a:bodyPr/>
                    <a:lstStyle/>
                    <a:p>
                      <a:pPr algn="l" fontAlgn="b"/>
                      <a:r>
                        <a:rPr lang="en-US" sz="1200" b="0" i="0" u="none" strike="noStrike">
                          <a:solidFill>
                            <a:srgbClr val="000000"/>
                          </a:solidFill>
                          <a:effectLst/>
                          <a:latin typeface="Calibri" panose="020F0502020204030204" pitchFamily="34" charset="0"/>
                        </a:rPr>
                        <a:t> SSH</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-12,5</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200" b="0" i="0" u="none" strike="noStrike" dirty="0">
                          <a:solidFill>
                            <a:srgbClr val="000000"/>
                          </a:solidFill>
                          <a:effectLst/>
                          <a:latin typeface="Calibri" panose="020F0502020204030204" pitchFamily="34" charset="0"/>
                        </a:rPr>
                        <a:t>6,6</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200" b="0" i="0" u="none" strike="noStrike" dirty="0">
                          <a:solidFill>
                            <a:srgbClr val="000000"/>
                          </a:solidFill>
                          <a:effectLst/>
                          <a:latin typeface="Calibri" panose="020F0502020204030204" pitchFamily="34" charset="0"/>
                        </a:rPr>
                        <a:t>-2,8</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200" b="0" i="0" u="none" strike="noStrike" dirty="0">
                          <a:solidFill>
                            <a:srgbClr val="000000"/>
                          </a:solidFill>
                          <a:effectLst/>
                          <a:latin typeface="Calibri" panose="020F0502020204030204" pitchFamily="34" charset="0"/>
                        </a:rPr>
                        <a:t>1,7</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200" b="0" i="0" u="none" strike="noStrike">
                          <a:solidFill>
                            <a:srgbClr val="000000"/>
                          </a:solidFill>
                          <a:effectLst/>
                          <a:latin typeface="Calibri" panose="020F0502020204030204" pitchFamily="34" charset="0"/>
                        </a:rPr>
                        <a:t>-4,8</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200" b="0" i="0" u="none" strike="noStrike" dirty="0">
                          <a:solidFill>
                            <a:srgbClr val="000000"/>
                          </a:solidFill>
                          <a:effectLst/>
                          <a:latin typeface="Calibri" panose="020F0502020204030204" pitchFamily="34" charset="0"/>
                        </a:rPr>
                        <a:t>2,8</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94718527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6559301"/>
              </p:ext>
            </p:extLst>
          </p:nvPr>
        </p:nvGraphicFramePr>
        <p:xfrm>
          <a:off x="1187624" y="3284986"/>
          <a:ext cx="7776863" cy="1656181"/>
        </p:xfrm>
        <a:graphic>
          <a:graphicData uri="http://schemas.openxmlformats.org/drawingml/2006/table">
            <a:tbl>
              <a:tblPr/>
              <a:tblGrid>
                <a:gridCol w="600777">
                  <a:extLst>
                    <a:ext uri="{9D8B030D-6E8A-4147-A177-3AD203B41FA5}">
                      <a16:colId xmlns:a16="http://schemas.microsoft.com/office/drawing/2014/main" val="1871598121"/>
                    </a:ext>
                  </a:extLst>
                </a:gridCol>
                <a:gridCol w="600777">
                  <a:extLst>
                    <a:ext uri="{9D8B030D-6E8A-4147-A177-3AD203B41FA5}">
                      <a16:colId xmlns:a16="http://schemas.microsoft.com/office/drawing/2014/main" val="3071474993"/>
                    </a:ext>
                  </a:extLst>
                </a:gridCol>
                <a:gridCol w="600777">
                  <a:extLst>
                    <a:ext uri="{9D8B030D-6E8A-4147-A177-3AD203B41FA5}">
                      <a16:colId xmlns:a16="http://schemas.microsoft.com/office/drawing/2014/main" val="3767443394"/>
                    </a:ext>
                  </a:extLst>
                </a:gridCol>
                <a:gridCol w="600777">
                  <a:extLst>
                    <a:ext uri="{9D8B030D-6E8A-4147-A177-3AD203B41FA5}">
                      <a16:colId xmlns:a16="http://schemas.microsoft.com/office/drawing/2014/main" val="2723501889"/>
                    </a:ext>
                  </a:extLst>
                </a:gridCol>
                <a:gridCol w="600777">
                  <a:extLst>
                    <a:ext uri="{9D8B030D-6E8A-4147-A177-3AD203B41FA5}">
                      <a16:colId xmlns:a16="http://schemas.microsoft.com/office/drawing/2014/main" val="1166929562"/>
                    </a:ext>
                  </a:extLst>
                </a:gridCol>
                <a:gridCol w="600777">
                  <a:extLst>
                    <a:ext uri="{9D8B030D-6E8A-4147-A177-3AD203B41FA5}">
                      <a16:colId xmlns:a16="http://schemas.microsoft.com/office/drawing/2014/main" val="3489087772"/>
                    </a:ext>
                  </a:extLst>
                </a:gridCol>
                <a:gridCol w="613559">
                  <a:extLst>
                    <a:ext uri="{9D8B030D-6E8A-4147-A177-3AD203B41FA5}">
                      <a16:colId xmlns:a16="http://schemas.microsoft.com/office/drawing/2014/main" val="3794866733"/>
                    </a:ext>
                  </a:extLst>
                </a:gridCol>
                <a:gridCol w="613559">
                  <a:extLst>
                    <a:ext uri="{9D8B030D-6E8A-4147-A177-3AD203B41FA5}">
                      <a16:colId xmlns:a16="http://schemas.microsoft.com/office/drawing/2014/main" val="877049374"/>
                    </a:ext>
                  </a:extLst>
                </a:gridCol>
                <a:gridCol w="613559">
                  <a:extLst>
                    <a:ext uri="{9D8B030D-6E8A-4147-A177-3AD203B41FA5}">
                      <a16:colId xmlns:a16="http://schemas.microsoft.com/office/drawing/2014/main" val="1508954409"/>
                    </a:ext>
                  </a:extLst>
                </a:gridCol>
                <a:gridCol w="613559">
                  <a:extLst>
                    <a:ext uri="{9D8B030D-6E8A-4147-A177-3AD203B41FA5}">
                      <a16:colId xmlns:a16="http://schemas.microsoft.com/office/drawing/2014/main" val="322581315"/>
                    </a:ext>
                  </a:extLst>
                </a:gridCol>
                <a:gridCol w="613559">
                  <a:extLst>
                    <a:ext uri="{9D8B030D-6E8A-4147-A177-3AD203B41FA5}">
                      <a16:colId xmlns:a16="http://schemas.microsoft.com/office/drawing/2014/main" val="3611756740"/>
                    </a:ext>
                  </a:extLst>
                </a:gridCol>
                <a:gridCol w="613559">
                  <a:extLst>
                    <a:ext uri="{9D8B030D-6E8A-4147-A177-3AD203B41FA5}">
                      <a16:colId xmlns:a16="http://schemas.microsoft.com/office/drawing/2014/main" val="2980846113"/>
                    </a:ext>
                  </a:extLst>
                </a:gridCol>
                <a:gridCol w="490847">
                  <a:extLst>
                    <a:ext uri="{9D8B030D-6E8A-4147-A177-3AD203B41FA5}">
                      <a16:colId xmlns:a16="http://schemas.microsoft.com/office/drawing/2014/main" val="4196599792"/>
                    </a:ext>
                  </a:extLst>
                </a:gridCol>
              </a:tblGrid>
              <a:tr h="205051">
                <a:tc rowSpan="2">
                  <a:txBody>
                    <a:bodyPr/>
                    <a:lstStyle/>
                    <a:p>
                      <a:pPr algn="ctr" fontAlgn="b"/>
                      <a:r>
                        <a:rPr lang="en-US" sz="1100" b="0" i="0" u="none" strike="noStrike" dirty="0">
                          <a:solidFill>
                            <a:srgbClr val="000000"/>
                          </a:solidFill>
                          <a:effectLst/>
                          <a:latin typeface="Calibri" panose="020F0502020204030204" pitchFamily="34" charset="0"/>
                        </a:rPr>
                        <a:t> </a:t>
                      </a:r>
                    </a:p>
                  </a:txBody>
                  <a:tcPr marL="7293" marR="7293" marT="729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fontAlgn="b"/>
                      <a:r>
                        <a:rPr lang="en-US" sz="1100" b="0" i="0" u="none" strike="noStrike">
                          <a:solidFill>
                            <a:srgbClr val="000000"/>
                          </a:solidFill>
                          <a:effectLst/>
                          <a:latin typeface="Calibri" panose="020F0502020204030204" pitchFamily="34" charset="0"/>
                        </a:rPr>
                        <a:t>NAS subgroup</a:t>
                      </a:r>
                    </a:p>
                  </a:txBody>
                  <a:tcPr marL="7293" marR="7293" marT="729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gridSpan="3">
                  <a:txBody>
                    <a:bodyPr/>
                    <a:lstStyle/>
                    <a:p>
                      <a:pPr algn="ctr" fontAlgn="b"/>
                      <a:r>
                        <a:rPr lang="en-US" sz="1100" b="0" i="0" u="none" strike="noStrike">
                          <a:solidFill>
                            <a:srgbClr val="000000"/>
                          </a:solidFill>
                          <a:effectLst/>
                          <a:latin typeface="Calibri" panose="020F0502020204030204" pitchFamily="34" charset="0"/>
                        </a:rPr>
                        <a:t>AS subgroup</a:t>
                      </a:r>
                    </a:p>
                  </a:txBody>
                  <a:tcPr marL="7293" marR="7293" marT="729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gridSpan="3">
                  <a:txBody>
                    <a:bodyPr/>
                    <a:lstStyle/>
                    <a:p>
                      <a:pPr algn="ctr" fontAlgn="b"/>
                      <a:r>
                        <a:rPr lang="en-US" sz="1100" b="0" i="0" u="none" strike="noStrike">
                          <a:solidFill>
                            <a:srgbClr val="000000"/>
                          </a:solidFill>
                          <a:effectLst/>
                          <a:latin typeface="Calibri" panose="020F0502020204030204" pitchFamily="34" charset="0"/>
                        </a:rPr>
                        <a:t>Mix-sphere group</a:t>
                      </a:r>
                    </a:p>
                  </a:txBody>
                  <a:tcPr marL="7293" marR="7293" marT="729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gridSpan="3">
                  <a:txBody>
                    <a:bodyPr/>
                    <a:lstStyle/>
                    <a:p>
                      <a:pPr algn="ctr" fontAlgn="b"/>
                      <a:r>
                        <a:rPr lang="en-US" sz="1100" b="0" i="0" u="none" strike="noStrike">
                          <a:solidFill>
                            <a:srgbClr val="000000"/>
                          </a:solidFill>
                          <a:effectLst/>
                          <a:latin typeface="Calibri" panose="020F0502020204030204" pitchFamily="34" charset="0"/>
                        </a:rPr>
                        <a:t>All</a:t>
                      </a:r>
                    </a:p>
                  </a:txBody>
                  <a:tcPr marL="7293" marR="7293" marT="729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95478046"/>
                  </a:ext>
                </a:extLst>
              </a:tr>
              <a:tr h="417988">
                <a:tc vMerge="1">
                  <a:txBody>
                    <a:bodyPr/>
                    <a:lstStyle/>
                    <a:p>
                      <a:endParaRPr lang="en-US"/>
                    </a:p>
                  </a:txBody>
                  <a:tcPr/>
                </a:tc>
                <a:tc>
                  <a:txBody>
                    <a:bodyPr/>
                    <a:lstStyle/>
                    <a:p>
                      <a:pPr algn="ctr" fontAlgn="ctr"/>
                      <a:r>
                        <a:rPr lang="en-US" sz="1100" b="0" i="0" u="none" strike="noStrike">
                          <a:solidFill>
                            <a:srgbClr val="000000"/>
                          </a:solidFill>
                          <a:effectLst/>
                          <a:latin typeface="Calibri" panose="020F0502020204030204" pitchFamily="34" charset="0"/>
                        </a:rPr>
                        <a:t>Women</a:t>
                      </a:r>
                    </a:p>
                  </a:txBody>
                  <a:tcPr marL="7293" marR="7293" marT="72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Men</a:t>
                      </a:r>
                    </a:p>
                  </a:txBody>
                  <a:tcPr marL="7293" marR="7293" marT="72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Mix-gender</a:t>
                      </a:r>
                    </a:p>
                  </a:txBody>
                  <a:tcPr marL="7293" marR="7293" marT="72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Women</a:t>
                      </a:r>
                    </a:p>
                  </a:txBody>
                  <a:tcPr marL="7293" marR="7293" marT="72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Men</a:t>
                      </a:r>
                    </a:p>
                  </a:txBody>
                  <a:tcPr marL="7293" marR="7293" marT="72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Mix-gender</a:t>
                      </a:r>
                    </a:p>
                  </a:txBody>
                  <a:tcPr marL="7293" marR="7293" marT="72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Women</a:t>
                      </a:r>
                    </a:p>
                  </a:txBody>
                  <a:tcPr marL="7293" marR="7293" marT="72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Men</a:t>
                      </a:r>
                    </a:p>
                  </a:txBody>
                  <a:tcPr marL="7293" marR="7293" marT="72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Mix-gender</a:t>
                      </a:r>
                    </a:p>
                  </a:txBody>
                  <a:tcPr marL="7293" marR="7293" marT="72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Women</a:t>
                      </a:r>
                    </a:p>
                  </a:txBody>
                  <a:tcPr marL="7293" marR="7293" marT="72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Men</a:t>
                      </a:r>
                    </a:p>
                  </a:txBody>
                  <a:tcPr marL="7293" marR="7293" marT="72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Mix-gender</a:t>
                      </a:r>
                    </a:p>
                  </a:txBody>
                  <a:tcPr marL="7293" marR="7293" marT="72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162240537"/>
                  </a:ext>
                </a:extLst>
              </a:tr>
              <a:tr h="205051">
                <a:tc>
                  <a:txBody>
                    <a:bodyPr/>
                    <a:lstStyle/>
                    <a:p>
                      <a:pPr algn="l" fontAlgn="b"/>
                      <a:r>
                        <a:rPr lang="en-US" sz="1100" b="0" i="0" u="none" strike="noStrike">
                          <a:solidFill>
                            <a:srgbClr val="000000"/>
                          </a:solidFill>
                          <a:effectLst/>
                          <a:latin typeface="Calibri" panose="020F0502020204030204" pitchFamily="34" charset="0"/>
                        </a:rPr>
                        <a:t> BHS</a:t>
                      </a:r>
                    </a:p>
                  </a:txBody>
                  <a:tcPr marL="7293" marR="7293" marT="729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-9,7</a:t>
                      </a:r>
                    </a:p>
                  </a:txBody>
                  <a:tcPr marL="7293" marR="7293" marT="729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6,8</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-3,1</a:t>
                      </a:r>
                    </a:p>
                  </a:txBody>
                  <a:tcPr marL="7293" marR="7293" marT="729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-6,3</a:t>
                      </a:r>
                    </a:p>
                  </a:txBody>
                  <a:tcPr marL="7293" marR="7293" marT="729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5,1</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-3,1</a:t>
                      </a:r>
                    </a:p>
                  </a:txBody>
                  <a:tcPr marL="7293" marR="7293" marT="729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-11,5</a:t>
                      </a:r>
                    </a:p>
                  </a:txBody>
                  <a:tcPr marL="7293" marR="7293" marT="729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11,7</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-12,5</a:t>
                      </a:r>
                    </a:p>
                  </a:txBody>
                  <a:tcPr marL="7293" marR="7293" marT="729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-7,8</a:t>
                      </a:r>
                    </a:p>
                  </a:txBody>
                  <a:tcPr marL="7293" marR="7293" marT="729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5,9</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-3,3</a:t>
                      </a:r>
                    </a:p>
                  </a:txBody>
                  <a:tcPr marL="7293" marR="7293" marT="729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951569235"/>
                  </a:ext>
                </a:extLst>
              </a:tr>
              <a:tr h="205051">
                <a:tc>
                  <a:txBody>
                    <a:bodyPr/>
                    <a:lstStyle/>
                    <a:p>
                      <a:pPr algn="l" fontAlgn="b"/>
                      <a:r>
                        <a:rPr lang="en-US" sz="1100" b="0" i="0" u="none" strike="noStrike">
                          <a:solidFill>
                            <a:srgbClr val="000000"/>
                          </a:solidFill>
                          <a:effectLst/>
                          <a:latin typeface="Calibri" panose="020F0502020204030204" pitchFamily="34" charset="0"/>
                        </a:rPr>
                        <a:t> LES</a:t>
                      </a:r>
                    </a:p>
                  </a:txBody>
                  <a:tcPr marL="7293" marR="7293" marT="729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-8,1</a:t>
                      </a:r>
                    </a:p>
                  </a:txBody>
                  <a:tcPr marL="7293" marR="7293" marT="729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5,3</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-3</a:t>
                      </a:r>
                    </a:p>
                  </a:txBody>
                  <a:tcPr marL="7293" marR="7293" marT="729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-3,5</a:t>
                      </a:r>
                    </a:p>
                  </a:txBody>
                  <a:tcPr marL="7293" marR="7293" marT="729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3,6</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-3,5</a:t>
                      </a:r>
                    </a:p>
                  </a:txBody>
                  <a:tcPr marL="7293" marR="7293" marT="729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-1,5</a:t>
                      </a:r>
                    </a:p>
                  </a:txBody>
                  <a:tcPr marL="7293" marR="7293" marT="729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6,1</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-8,8</a:t>
                      </a:r>
                    </a:p>
                  </a:txBody>
                  <a:tcPr marL="7293" marR="7293" marT="729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-6,2</a:t>
                      </a:r>
                    </a:p>
                  </a:txBody>
                  <a:tcPr marL="7293" marR="7293" marT="729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4,6</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-3,5</a:t>
                      </a:r>
                    </a:p>
                  </a:txBody>
                  <a:tcPr marL="7293" marR="7293" marT="729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73723514"/>
                  </a:ext>
                </a:extLst>
              </a:tr>
              <a:tr h="205051">
                <a:tc>
                  <a:txBody>
                    <a:bodyPr/>
                    <a:lstStyle/>
                    <a:p>
                      <a:pPr algn="l" fontAlgn="b"/>
                      <a:r>
                        <a:rPr lang="en-US" sz="1100" b="0" i="0" u="none" strike="noStrike">
                          <a:solidFill>
                            <a:srgbClr val="000000"/>
                          </a:solidFill>
                          <a:effectLst/>
                          <a:latin typeface="Calibri" panose="020F0502020204030204" pitchFamily="34" charset="0"/>
                        </a:rPr>
                        <a:t> PSE</a:t>
                      </a:r>
                    </a:p>
                  </a:txBody>
                  <a:tcPr marL="7293" marR="7293" marT="729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-17,3</a:t>
                      </a:r>
                    </a:p>
                  </a:txBody>
                  <a:tcPr marL="7293" marR="7293" marT="729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8,2</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-8,7</a:t>
                      </a:r>
                    </a:p>
                  </a:txBody>
                  <a:tcPr marL="7293" marR="7293" marT="729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4,6</a:t>
                      </a:r>
                    </a:p>
                  </a:txBody>
                  <a:tcPr marL="7293" marR="7293" marT="729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0,8</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-2,4</a:t>
                      </a:r>
                    </a:p>
                  </a:txBody>
                  <a:tcPr marL="7293" marR="7293" marT="729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-7,2</a:t>
                      </a:r>
                    </a:p>
                  </a:txBody>
                  <a:tcPr marL="7293" marR="7293" marT="729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-2,2</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6,3</a:t>
                      </a:r>
                    </a:p>
                  </a:txBody>
                  <a:tcPr marL="7293" marR="7293" marT="729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-9,5</a:t>
                      </a:r>
                    </a:p>
                  </a:txBody>
                  <a:tcPr marL="7293" marR="7293" marT="729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4,1</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-5,5</a:t>
                      </a:r>
                    </a:p>
                  </a:txBody>
                  <a:tcPr marL="7293" marR="7293" marT="729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228041598"/>
                  </a:ext>
                </a:extLst>
              </a:tr>
              <a:tr h="205051">
                <a:tc>
                  <a:txBody>
                    <a:bodyPr/>
                    <a:lstStyle/>
                    <a:p>
                      <a:pPr algn="l" fontAlgn="b"/>
                      <a:r>
                        <a:rPr lang="en-US" sz="1100" b="0" i="0" u="none" strike="noStrike">
                          <a:solidFill>
                            <a:srgbClr val="000000"/>
                          </a:solidFill>
                          <a:effectLst/>
                          <a:latin typeface="Calibri" panose="020F0502020204030204" pitchFamily="34" charset="0"/>
                        </a:rPr>
                        <a:t> MCS</a:t>
                      </a:r>
                    </a:p>
                  </a:txBody>
                  <a:tcPr marL="7293" marR="7293" marT="729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-36,6</a:t>
                      </a:r>
                    </a:p>
                  </a:txBody>
                  <a:tcPr marL="7293" marR="7293" marT="729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ctr" fontAlgn="b"/>
                      <a:r>
                        <a:rPr lang="en-US" sz="1100" b="0" i="0" u="none" strike="noStrike">
                          <a:solidFill>
                            <a:srgbClr val="000000"/>
                          </a:solidFill>
                          <a:effectLst/>
                          <a:latin typeface="Calibri" panose="020F0502020204030204" pitchFamily="34" charset="0"/>
                        </a:rPr>
                        <a:t>1,2</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-15,1</a:t>
                      </a:r>
                    </a:p>
                  </a:txBody>
                  <a:tcPr marL="7293" marR="7293" marT="729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ctr" fontAlgn="b"/>
                      <a:r>
                        <a:rPr lang="en-US" sz="1100" b="0" i="0" u="none" strike="noStrike">
                          <a:solidFill>
                            <a:srgbClr val="000000"/>
                          </a:solidFill>
                          <a:effectLst/>
                          <a:latin typeface="Calibri" panose="020F0502020204030204" pitchFamily="34" charset="0"/>
                        </a:rPr>
                        <a:t>7,4</a:t>
                      </a:r>
                    </a:p>
                  </a:txBody>
                  <a:tcPr marL="7293" marR="7293" marT="729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5,6</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-1,3</a:t>
                      </a:r>
                    </a:p>
                  </a:txBody>
                  <a:tcPr marL="7293" marR="7293" marT="729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-1,6</a:t>
                      </a:r>
                    </a:p>
                  </a:txBody>
                  <a:tcPr marL="7293" marR="7293" marT="729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0.3</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1,1</a:t>
                      </a:r>
                    </a:p>
                  </a:txBody>
                  <a:tcPr marL="7293" marR="7293" marT="729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-15,8</a:t>
                      </a:r>
                    </a:p>
                  </a:txBody>
                  <a:tcPr marL="7293" marR="7293" marT="729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ctr" fontAlgn="b"/>
                      <a:r>
                        <a:rPr lang="en-US" sz="1100" b="0" i="0" u="none" strike="noStrike">
                          <a:solidFill>
                            <a:srgbClr val="000000"/>
                          </a:solidFill>
                          <a:effectLst/>
                          <a:latin typeface="Calibri" panose="020F0502020204030204" pitchFamily="34" charset="0"/>
                        </a:rPr>
                        <a:t>8,2</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-13,3</a:t>
                      </a:r>
                    </a:p>
                  </a:txBody>
                  <a:tcPr marL="7293" marR="7293" marT="729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048392751"/>
                  </a:ext>
                </a:extLst>
              </a:tr>
              <a:tr h="212938">
                <a:tc>
                  <a:txBody>
                    <a:bodyPr/>
                    <a:lstStyle/>
                    <a:p>
                      <a:pPr algn="l" fontAlgn="b"/>
                      <a:r>
                        <a:rPr lang="en-US" sz="1100" b="0" i="0" u="none" strike="noStrike">
                          <a:solidFill>
                            <a:srgbClr val="000000"/>
                          </a:solidFill>
                          <a:effectLst/>
                          <a:latin typeface="Calibri" panose="020F0502020204030204" pitchFamily="34" charset="0"/>
                        </a:rPr>
                        <a:t> SSH</a:t>
                      </a:r>
                    </a:p>
                  </a:txBody>
                  <a:tcPr marL="7293" marR="7293" marT="729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-10,7</a:t>
                      </a:r>
                    </a:p>
                  </a:txBody>
                  <a:tcPr marL="7293" marR="7293" marT="729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5,8</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-1,4</a:t>
                      </a:r>
                    </a:p>
                  </a:txBody>
                  <a:tcPr marL="7293" marR="7293" marT="729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-4,2</a:t>
                      </a:r>
                    </a:p>
                  </a:txBody>
                  <a:tcPr marL="7293" marR="7293" marT="729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5,1</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-2,1</a:t>
                      </a:r>
                    </a:p>
                  </a:txBody>
                  <a:tcPr marL="7293" marR="7293" marT="729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-6,2</a:t>
                      </a:r>
                    </a:p>
                  </a:txBody>
                  <a:tcPr marL="7293" marR="7293" marT="729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7,2</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-6,3</a:t>
                      </a:r>
                    </a:p>
                  </a:txBody>
                  <a:tcPr marL="7293" marR="7293" marT="729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-5,7</a:t>
                      </a:r>
                    </a:p>
                  </a:txBody>
                  <a:tcPr marL="7293" marR="7293" marT="729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5,4</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dirty="0">
                          <a:solidFill>
                            <a:srgbClr val="000000"/>
                          </a:solidFill>
                          <a:effectLst/>
                          <a:latin typeface="Calibri" panose="020F0502020204030204" pitchFamily="34" charset="0"/>
                        </a:rPr>
                        <a:t>-2,1</a:t>
                      </a:r>
                    </a:p>
                  </a:txBody>
                  <a:tcPr marL="7293" marR="7293" marT="729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72690266"/>
                  </a:ext>
                </a:extLst>
              </a:tr>
            </a:tbl>
          </a:graphicData>
        </a:graphic>
      </p:graphicFrame>
      <p:sp>
        <p:nvSpPr>
          <p:cNvPr id="10" name="Content Placeholder 2"/>
          <p:cNvSpPr>
            <a:spLocks noGrp="1"/>
          </p:cNvSpPr>
          <p:nvPr>
            <p:ph idx="1"/>
          </p:nvPr>
        </p:nvSpPr>
        <p:spPr>
          <a:xfrm>
            <a:off x="5834124" y="1196752"/>
            <a:ext cx="3130363" cy="1080120"/>
          </a:xfrm>
        </p:spPr>
        <p:txBody>
          <a:bodyPr>
            <a:noAutofit/>
          </a:bodyPr>
          <a:lstStyle/>
          <a:p>
            <a:pPr>
              <a:spcBef>
                <a:spcPts val="0"/>
              </a:spcBef>
              <a:spcAft>
                <a:spcPts val="400"/>
              </a:spcAft>
            </a:pPr>
            <a:r>
              <a:rPr lang="en-GB" sz="2400" dirty="0" smtClean="0"/>
              <a:t>200K Wiki citations</a:t>
            </a:r>
          </a:p>
          <a:p>
            <a:pPr>
              <a:spcBef>
                <a:spcPts val="0"/>
              </a:spcBef>
              <a:spcAft>
                <a:spcPts val="400"/>
              </a:spcAft>
            </a:pPr>
            <a:r>
              <a:rPr lang="en-GB" sz="2400" dirty="0" smtClean="0"/>
              <a:t>1.9M papers</a:t>
            </a:r>
          </a:p>
        </p:txBody>
      </p:sp>
    </p:spTree>
    <p:extLst>
      <p:ext uri="{BB962C8B-B14F-4D97-AF65-F5344CB8AC3E}">
        <p14:creationId xmlns:p14="http://schemas.microsoft.com/office/powerpoint/2010/main" val="35245315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8136000" cy="720000"/>
          </a:xfrm>
        </p:spPr>
        <p:txBody>
          <a:bodyPr>
            <a:normAutofit/>
          </a:bodyPr>
          <a:lstStyle/>
          <a:p>
            <a:r>
              <a:rPr lang="en-GB" sz="4000" dirty="0" smtClean="0"/>
              <a:t>Bias in Wikipedia citations</a:t>
            </a:r>
            <a:endParaRPr lang="en-US" sz="4000" dirty="0"/>
          </a:p>
        </p:txBody>
      </p:sp>
      <p:sp>
        <p:nvSpPr>
          <p:cNvPr id="4" name="Slide Number Placeholder 3"/>
          <p:cNvSpPr>
            <a:spLocks noGrp="1"/>
          </p:cNvSpPr>
          <p:nvPr>
            <p:ph type="sldNum" sz="quarter" idx="12"/>
          </p:nvPr>
        </p:nvSpPr>
        <p:spPr/>
        <p:txBody>
          <a:bodyPr/>
          <a:lstStyle/>
          <a:p>
            <a:fld id="{E0030DF1-160A-4516-8C48-264B4573769E}" type="slidenum">
              <a:rPr lang="en-US" smtClean="0"/>
              <a:pPr/>
              <a:t>49</a:t>
            </a:fld>
            <a:endParaRPr lang="en-US"/>
          </a:p>
        </p:txBody>
      </p:sp>
      <p:sp>
        <p:nvSpPr>
          <p:cNvPr id="8" name="Θέση περιεχομένου 8"/>
          <p:cNvSpPr txBox="1">
            <a:spLocks/>
          </p:cNvSpPr>
          <p:nvPr/>
        </p:nvSpPr>
        <p:spPr>
          <a:xfrm>
            <a:off x="1008000" y="6237312"/>
            <a:ext cx="8100392" cy="607102"/>
          </a:xfrm>
          <a:prstGeom prst="rect">
            <a:avLst/>
          </a:prstGeom>
          <a:ln w="38100">
            <a:solidFill>
              <a:schemeClr val="accent1"/>
            </a:solidFill>
          </a:ln>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1600" dirty="0" smtClean="0"/>
              <a:t>Zheng X., Chen J., Yan E. and Ni C.: “Gender and country biases in Wikipedia citations to scholarly publications”, </a:t>
            </a:r>
            <a:r>
              <a:rPr lang="en-US" sz="1600" i="1" dirty="0"/>
              <a:t>Journal of the Association for Information Science </a:t>
            </a:r>
            <a:r>
              <a:rPr lang="en-US" sz="1600" i="1" dirty="0" smtClean="0"/>
              <a:t>&amp; </a:t>
            </a:r>
            <a:r>
              <a:rPr lang="en-US" sz="1600" i="1" dirty="0"/>
              <a:t>Technology</a:t>
            </a:r>
            <a:r>
              <a:rPr lang="en-US" sz="1600" dirty="0" smtClean="0"/>
              <a:t>, 2023.</a:t>
            </a:r>
            <a:endParaRPr lang="el-GR" dirty="0"/>
          </a:p>
        </p:txBody>
      </p:sp>
      <p:sp>
        <p:nvSpPr>
          <p:cNvPr id="9" name="Content Placeholder 2"/>
          <p:cNvSpPr txBox="1">
            <a:spLocks/>
          </p:cNvSpPr>
          <p:nvPr/>
        </p:nvSpPr>
        <p:spPr>
          <a:xfrm>
            <a:off x="1008000" y="2664177"/>
            <a:ext cx="8082196" cy="3522319"/>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spcBef>
                <a:spcPts val="0"/>
              </a:spcBef>
              <a:spcAft>
                <a:spcPts val="400"/>
              </a:spcAft>
            </a:pPr>
            <a:r>
              <a:rPr lang="en-GB" sz="2400" dirty="0" smtClean="0"/>
              <a:t>Country-level comparison of single-author publications</a:t>
            </a:r>
          </a:p>
          <a:p>
            <a:pPr>
              <a:spcBef>
                <a:spcPts val="0"/>
              </a:spcBef>
              <a:spcAft>
                <a:spcPts val="400"/>
              </a:spcAft>
            </a:pPr>
            <a:endParaRPr lang="en-GB" sz="2400" dirty="0"/>
          </a:p>
          <a:p>
            <a:pPr>
              <a:spcBef>
                <a:spcPts val="0"/>
              </a:spcBef>
              <a:spcAft>
                <a:spcPts val="400"/>
              </a:spcAft>
            </a:pPr>
            <a:endParaRPr lang="en-GB" sz="2400" dirty="0" smtClean="0"/>
          </a:p>
          <a:p>
            <a:pPr>
              <a:spcBef>
                <a:spcPts val="0"/>
              </a:spcBef>
              <a:spcAft>
                <a:spcPts val="400"/>
              </a:spcAft>
            </a:pPr>
            <a:endParaRPr lang="en-GB" sz="2400" dirty="0"/>
          </a:p>
          <a:p>
            <a:pPr>
              <a:spcBef>
                <a:spcPts val="0"/>
              </a:spcBef>
              <a:spcAft>
                <a:spcPts val="400"/>
              </a:spcAft>
            </a:pPr>
            <a:endParaRPr lang="en-GB" sz="2400" dirty="0" smtClean="0"/>
          </a:p>
          <a:p>
            <a:pPr>
              <a:spcBef>
                <a:spcPts val="0"/>
              </a:spcBef>
              <a:spcAft>
                <a:spcPts val="400"/>
              </a:spcAft>
            </a:pPr>
            <a:endParaRPr lang="en-GB" sz="2400" dirty="0" smtClean="0"/>
          </a:p>
          <a:p>
            <a:pPr>
              <a:spcBef>
                <a:spcPts val="0"/>
              </a:spcBef>
              <a:spcAft>
                <a:spcPts val="400"/>
              </a:spcAft>
            </a:pPr>
            <a:r>
              <a:rPr lang="en-GB" sz="2400" dirty="0" smtClean="0"/>
              <a:t>Country-level </a:t>
            </a:r>
            <a:r>
              <a:rPr lang="en-GB" sz="2400" dirty="0"/>
              <a:t>comparison of </a:t>
            </a:r>
            <a:r>
              <a:rPr lang="en-GB" sz="2400" dirty="0" smtClean="0"/>
              <a:t>multi-author </a:t>
            </a:r>
            <a:r>
              <a:rPr lang="en-GB" sz="2400" dirty="0"/>
              <a:t>publications</a:t>
            </a:r>
          </a:p>
        </p:txBody>
      </p:sp>
      <p:graphicFrame>
        <p:nvGraphicFramePr>
          <p:cNvPr id="6" name="Table 5"/>
          <p:cNvGraphicFramePr>
            <a:graphicFrameLocks noGrp="1"/>
          </p:cNvGraphicFramePr>
          <p:nvPr>
            <p:extLst>
              <p:ext uri="{D42A27DB-BD31-4B8C-83A1-F6EECF244321}">
                <p14:modId xmlns:p14="http://schemas.microsoft.com/office/powerpoint/2010/main" val="754897684"/>
              </p:ext>
            </p:extLst>
          </p:nvPr>
        </p:nvGraphicFramePr>
        <p:xfrm>
          <a:off x="2843810" y="1130816"/>
          <a:ext cx="4392485" cy="1507952"/>
        </p:xfrm>
        <a:graphic>
          <a:graphicData uri="http://schemas.openxmlformats.org/drawingml/2006/table">
            <a:tbl>
              <a:tblPr/>
              <a:tblGrid>
                <a:gridCol w="754007">
                  <a:extLst>
                    <a:ext uri="{9D8B030D-6E8A-4147-A177-3AD203B41FA5}">
                      <a16:colId xmlns:a16="http://schemas.microsoft.com/office/drawing/2014/main" val="3552736686"/>
                    </a:ext>
                  </a:extLst>
                </a:gridCol>
                <a:gridCol w="606413">
                  <a:extLst>
                    <a:ext uri="{9D8B030D-6E8A-4147-A177-3AD203B41FA5}">
                      <a16:colId xmlns:a16="http://schemas.microsoft.com/office/drawing/2014/main" val="2041641270"/>
                    </a:ext>
                  </a:extLst>
                </a:gridCol>
                <a:gridCol w="606413">
                  <a:extLst>
                    <a:ext uri="{9D8B030D-6E8A-4147-A177-3AD203B41FA5}">
                      <a16:colId xmlns:a16="http://schemas.microsoft.com/office/drawing/2014/main" val="377736076"/>
                    </a:ext>
                  </a:extLst>
                </a:gridCol>
                <a:gridCol w="606413">
                  <a:extLst>
                    <a:ext uri="{9D8B030D-6E8A-4147-A177-3AD203B41FA5}">
                      <a16:colId xmlns:a16="http://schemas.microsoft.com/office/drawing/2014/main" val="574946509"/>
                    </a:ext>
                  </a:extLst>
                </a:gridCol>
                <a:gridCol w="606413">
                  <a:extLst>
                    <a:ext uri="{9D8B030D-6E8A-4147-A177-3AD203B41FA5}">
                      <a16:colId xmlns:a16="http://schemas.microsoft.com/office/drawing/2014/main" val="3255054406"/>
                    </a:ext>
                  </a:extLst>
                </a:gridCol>
                <a:gridCol w="606413">
                  <a:extLst>
                    <a:ext uri="{9D8B030D-6E8A-4147-A177-3AD203B41FA5}">
                      <a16:colId xmlns:a16="http://schemas.microsoft.com/office/drawing/2014/main" val="1305795829"/>
                    </a:ext>
                  </a:extLst>
                </a:gridCol>
                <a:gridCol w="606413">
                  <a:extLst>
                    <a:ext uri="{9D8B030D-6E8A-4147-A177-3AD203B41FA5}">
                      <a16:colId xmlns:a16="http://schemas.microsoft.com/office/drawing/2014/main" val="1257449834"/>
                    </a:ext>
                  </a:extLst>
                </a:gridCol>
              </a:tblGrid>
              <a:tr h="213080">
                <a:tc rowSpan="2">
                  <a:txBody>
                    <a:bodyPr/>
                    <a:lstStyle/>
                    <a:p>
                      <a:pPr algn="ctr" fontAlgn="b"/>
                      <a:r>
                        <a:rPr lang="en-US" sz="1200" b="0" i="0" u="none" strike="noStrike">
                          <a:solidFill>
                            <a:srgbClr val="000000"/>
                          </a:solidFill>
                          <a:effectLst/>
                          <a:latin typeface="Calibri" panose="020F0502020204030204" pitchFamily="34" charset="0"/>
                        </a:rPr>
                        <a:t>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ctr" fontAlgn="b"/>
                      <a:r>
                        <a:rPr lang="en-US" sz="1200" b="0" i="0" u="none" strike="noStrike">
                          <a:solidFill>
                            <a:srgbClr val="000000"/>
                          </a:solidFill>
                          <a:effectLst/>
                          <a:latin typeface="Calibri" panose="020F0502020204030204" pitchFamily="34" charset="0"/>
                        </a:rPr>
                        <a:t>Women subgroup</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gridSpan="2">
                  <a:txBody>
                    <a:bodyPr/>
                    <a:lstStyle/>
                    <a:p>
                      <a:pPr algn="ctr" fontAlgn="b"/>
                      <a:r>
                        <a:rPr lang="en-US" sz="1200" b="0" i="0" u="none" strike="noStrike">
                          <a:solidFill>
                            <a:srgbClr val="000000"/>
                          </a:solidFill>
                          <a:effectLst/>
                          <a:latin typeface="Calibri" panose="020F0502020204030204" pitchFamily="34" charset="0"/>
                        </a:rPr>
                        <a:t>Men subgroup</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gridSpan="2">
                  <a:txBody>
                    <a:bodyPr/>
                    <a:lstStyle/>
                    <a:p>
                      <a:pPr algn="ctr" fontAlgn="b"/>
                      <a:r>
                        <a:rPr lang="en-US" sz="1200" b="0" i="0" u="none" strike="noStrike">
                          <a:solidFill>
                            <a:srgbClr val="000000"/>
                          </a:solidFill>
                          <a:effectLst/>
                          <a:latin typeface="Calibri" panose="020F0502020204030204" pitchFamily="34" charset="0"/>
                        </a:rPr>
                        <a:t>All</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extLst>
                  <a:ext uri="{0D108BD9-81ED-4DB2-BD59-A6C34878D82A}">
                    <a16:rowId xmlns:a16="http://schemas.microsoft.com/office/drawing/2014/main" val="2357582293"/>
                  </a:ext>
                </a:extLst>
              </a:tr>
              <a:tr h="221276">
                <a:tc vMerge="1">
                  <a:txBody>
                    <a:bodyPr/>
                    <a:lstStyle/>
                    <a:p>
                      <a:endParaRPr lang="en-US"/>
                    </a:p>
                  </a:txBody>
                  <a:tcPr/>
                </a:tc>
                <a:tc>
                  <a:txBody>
                    <a:bodyPr/>
                    <a:lstStyle/>
                    <a:p>
                      <a:pPr algn="ctr" fontAlgn="b"/>
                      <a:r>
                        <a:rPr lang="en-US" sz="1200" b="0" i="0" u="none" strike="noStrike">
                          <a:solidFill>
                            <a:srgbClr val="000000"/>
                          </a:solidFill>
                          <a:effectLst/>
                          <a:latin typeface="Calibri" panose="020F0502020204030204" pitchFamily="34" charset="0"/>
                        </a:rPr>
                        <a:t>NAS</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AS</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NAS</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AS</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NAS</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AS</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99350486"/>
                  </a:ext>
                </a:extLst>
              </a:tr>
              <a:tr h="213080">
                <a:tc>
                  <a:txBody>
                    <a:bodyPr/>
                    <a:lstStyle/>
                    <a:p>
                      <a:pPr algn="l" fontAlgn="b"/>
                      <a:r>
                        <a:rPr lang="en-US" sz="1200" b="0" i="0" u="none" strike="noStrike">
                          <a:solidFill>
                            <a:srgbClr val="000000"/>
                          </a:solidFill>
                          <a:effectLst/>
                          <a:latin typeface="Calibri" panose="020F0502020204030204" pitchFamily="34" charset="0"/>
                        </a:rPr>
                        <a:t> BHS</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-1,3</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200" b="0" i="0" u="none" strike="noStrike">
                          <a:solidFill>
                            <a:srgbClr val="000000"/>
                          </a:solidFill>
                          <a:effectLst/>
                          <a:latin typeface="Calibri" panose="020F0502020204030204" pitchFamily="34" charset="0"/>
                        </a:rPr>
                        <a:t>3,9</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200" b="0" i="0" u="none" strike="noStrike">
                          <a:solidFill>
                            <a:srgbClr val="000000"/>
                          </a:solidFill>
                          <a:effectLst/>
                          <a:latin typeface="Calibri" panose="020F0502020204030204" pitchFamily="34" charset="0"/>
                        </a:rPr>
                        <a:t>-14,8</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200" b="0" i="0" u="none" strike="noStrike">
                          <a:solidFill>
                            <a:srgbClr val="000000"/>
                          </a:solidFill>
                          <a:effectLst/>
                          <a:latin typeface="Calibri" panose="020F0502020204030204" pitchFamily="34" charset="0"/>
                        </a:rPr>
                        <a:t>6,7</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200" b="0" i="0" u="none" strike="noStrike">
                          <a:solidFill>
                            <a:srgbClr val="000000"/>
                          </a:solidFill>
                          <a:effectLst/>
                          <a:latin typeface="Calibri" panose="020F0502020204030204" pitchFamily="34" charset="0"/>
                        </a:rPr>
                        <a:t>-14,5</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200" b="0" i="0" u="none" strike="noStrike">
                          <a:solidFill>
                            <a:srgbClr val="000000"/>
                          </a:solidFill>
                          <a:effectLst/>
                          <a:latin typeface="Calibri" panose="020F0502020204030204" pitchFamily="34" charset="0"/>
                        </a:rPr>
                        <a:t>6,0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440117898"/>
                  </a:ext>
                </a:extLst>
              </a:tr>
              <a:tr h="213080">
                <a:tc>
                  <a:txBody>
                    <a:bodyPr/>
                    <a:lstStyle/>
                    <a:p>
                      <a:pPr algn="l" fontAlgn="b"/>
                      <a:r>
                        <a:rPr lang="en-US" sz="1200" b="0" i="0" u="none" strike="noStrike">
                          <a:solidFill>
                            <a:srgbClr val="000000"/>
                          </a:solidFill>
                          <a:effectLst/>
                          <a:latin typeface="Calibri" panose="020F0502020204030204" pitchFamily="34" charset="0"/>
                        </a:rPr>
                        <a:t> LES</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-9,3</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200" b="0" i="0" u="none" strike="noStrike">
                          <a:solidFill>
                            <a:srgbClr val="000000"/>
                          </a:solidFill>
                          <a:effectLst/>
                          <a:latin typeface="Calibri" panose="020F0502020204030204" pitchFamily="34" charset="0"/>
                        </a:rPr>
                        <a:t>8,0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200" b="0" i="0" u="none" strike="noStrike">
                          <a:solidFill>
                            <a:srgbClr val="000000"/>
                          </a:solidFill>
                          <a:effectLst/>
                          <a:latin typeface="Calibri" panose="020F0502020204030204" pitchFamily="34" charset="0"/>
                        </a:rPr>
                        <a:t>-9,2</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200" b="0" i="0" u="none" strike="noStrike">
                          <a:solidFill>
                            <a:srgbClr val="000000"/>
                          </a:solidFill>
                          <a:effectLst/>
                          <a:latin typeface="Calibri" panose="020F0502020204030204" pitchFamily="34" charset="0"/>
                        </a:rPr>
                        <a:t>8,0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200" b="0" i="0" u="none" strike="noStrike">
                          <a:solidFill>
                            <a:srgbClr val="000000"/>
                          </a:solidFill>
                          <a:effectLst/>
                          <a:latin typeface="Calibri" panose="020F0502020204030204" pitchFamily="34" charset="0"/>
                        </a:rPr>
                        <a:t>-9,3</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200" b="0" i="0" u="none" strike="noStrike">
                          <a:solidFill>
                            <a:srgbClr val="000000"/>
                          </a:solidFill>
                          <a:effectLst/>
                          <a:latin typeface="Calibri" panose="020F0502020204030204" pitchFamily="34" charset="0"/>
                        </a:rPr>
                        <a:t>8,0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89943150"/>
                  </a:ext>
                </a:extLst>
              </a:tr>
              <a:tr h="213080">
                <a:tc>
                  <a:txBody>
                    <a:bodyPr/>
                    <a:lstStyle/>
                    <a:p>
                      <a:pPr algn="l" fontAlgn="b"/>
                      <a:r>
                        <a:rPr lang="en-US" sz="1200" b="0" i="0" u="none" strike="noStrike">
                          <a:solidFill>
                            <a:srgbClr val="000000"/>
                          </a:solidFill>
                          <a:effectLst/>
                          <a:latin typeface="Calibri" panose="020F0502020204030204" pitchFamily="34" charset="0"/>
                        </a:rPr>
                        <a:t> PSE</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-16,2</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ctr" fontAlgn="b"/>
                      <a:r>
                        <a:rPr lang="en-US" sz="1200" b="0" i="0" u="none" strike="noStrike">
                          <a:solidFill>
                            <a:srgbClr val="000000"/>
                          </a:solidFill>
                          <a:effectLst/>
                          <a:latin typeface="Calibri" panose="020F0502020204030204" pitchFamily="34" charset="0"/>
                        </a:rPr>
                        <a:t>19,9</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n-US" sz="1200" b="0" i="0" u="none" strike="noStrike">
                          <a:solidFill>
                            <a:srgbClr val="000000"/>
                          </a:solidFill>
                          <a:effectLst/>
                          <a:latin typeface="Calibri" panose="020F0502020204030204" pitchFamily="34" charset="0"/>
                        </a:rPr>
                        <a:t>-15,7</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ctr" fontAlgn="b"/>
                      <a:r>
                        <a:rPr lang="en-US" sz="1200" b="0" i="0" u="none" strike="noStrike">
                          <a:solidFill>
                            <a:srgbClr val="000000"/>
                          </a:solidFill>
                          <a:effectLst/>
                          <a:latin typeface="Calibri" panose="020F0502020204030204" pitchFamily="34" charset="0"/>
                        </a:rPr>
                        <a:t>19,0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n-US" sz="1200" b="0" i="0" u="none" strike="noStrike">
                          <a:solidFill>
                            <a:srgbClr val="000000"/>
                          </a:solidFill>
                          <a:effectLst/>
                          <a:latin typeface="Calibri" panose="020F0502020204030204" pitchFamily="34" charset="0"/>
                        </a:rPr>
                        <a:t>-15,7</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ctr" fontAlgn="b"/>
                      <a:r>
                        <a:rPr lang="en-US" sz="1200" b="0" i="0" u="none" strike="noStrike">
                          <a:solidFill>
                            <a:srgbClr val="000000"/>
                          </a:solidFill>
                          <a:effectLst/>
                          <a:latin typeface="Calibri" panose="020F0502020204030204" pitchFamily="34" charset="0"/>
                        </a:rPr>
                        <a:t>19,1</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928524382"/>
                  </a:ext>
                </a:extLst>
              </a:tr>
              <a:tr h="213080">
                <a:tc>
                  <a:txBody>
                    <a:bodyPr/>
                    <a:lstStyle/>
                    <a:p>
                      <a:pPr algn="l" fontAlgn="b"/>
                      <a:r>
                        <a:rPr lang="en-US" sz="1200" b="0" i="0" u="none" strike="noStrike">
                          <a:solidFill>
                            <a:srgbClr val="000000"/>
                          </a:solidFill>
                          <a:effectLst/>
                          <a:latin typeface="Calibri" panose="020F0502020204030204" pitchFamily="34" charset="0"/>
                        </a:rPr>
                        <a:t> MCS</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-9,2</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200" b="0" i="0" u="none" strike="noStrike">
                          <a:solidFill>
                            <a:srgbClr val="000000"/>
                          </a:solidFill>
                          <a:effectLst/>
                          <a:latin typeface="Calibri" panose="020F0502020204030204" pitchFamily="34" charset="0"/>
                        </a:rPr>
                        <a:t>7,1</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200" b="0" i="0" u="none" strike="noStrike">
                          <a:solidFill>
                            <a:srgbClr val="000000"/>
                          </a:solidFill>
                          <a:effectLst/>
                          <a:latin typeface="Calibri" panose="020F0502020204030204" pitchFamily="34" charset="0"/>
                        </a:rPr>
                        <a:t>-17,2</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ctr" fontAlgn="b"/>
                      <a:r>
                        <a:rPr lang="en-US" sz="1200" b="0" i="0" u="none" strike="noStrike">
                          <a:solidFill>
                            <a:srgbClr val="000000"/>
                          </a:solidFill>
                          <a:effectLst/>
                          <a:latin typeface="Calibri" panose="020F0502020204030204" pitchFamily="34" charset="0"/>
                        </a:rPr>
                        <a:t>19,7</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n-US" sz="1200" b="0" i="0" u="none" strike="noStrike">
                          <a:solidFill>
                            <a:srgbClr val="000000"/>
                          </a:solidFill>
                          <a:effectLst/>
                          <a:latin typeface="Calibri" panose="020F0502020204030204" pitchFamily="34" charset="0"/>
                        </a:rPr>
                        <a:t>-16,4</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ctr" fontAlgn="b"/>
                      <a:r>
                        <a:rPr lang="en-US" sz="1200" b="0" i="0" u="none" strike="noStrike">
                          <a:solidFill>
                            <a:srgbClr val="000000"/>
                          </a:solidFill>
                          <a:effectLst/>
                          <a:latin typeface="Calibri" panose="020F0502020204030204" pitchFamily="34" charset="0"/>
                        </a:rPr>
                        <a:t>18,0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3445140861"/>
                  </a:ext>
                </a:extLst>
              </a:tr>
              <a:tr h="221276">
                <a:tc>
                  <a:txBody>
                    <a:bodyPr/>
                    <a:lstStyle/>
                    <a:p>
                      <a:pPr algn="l" fontAlgn="b"/>
                      <a:r>
                        <a:rPr lang="en-US" sz="1200" b="0" i="0" u="none" strike="noStrike">
                          <a:solidFill>
                            <a:srgbClr val="000000"/>
                          </a:solidFill>
                          <a:effectLst/>
                          <a:latin typeface="Calibri" panose="020F0502020204030204" pitchFamily="34" charset="0"/>
                        </a:rPr>
                        <a:t> SSH</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-12,8</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200" b="0" i="0" u="none" strike="noStrike">
                          <a:solidFill>
                            <a:srgbClr val="000000"/>
                          </a:solidFill>
                          <a:effectLst/>
                          <a:latin typeface="Calibri" panose="020F0502020204030204" pitchFamily="34" charset="0"/>
                        </a:rPr>
                        <a:t>4,1</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200" b="0" i="0" u="none" strike="noStrike">
                          <a:solidFill>
                            <a:srgbClr val="000000"/>
                          </a:solidFill>
                          <a:effectLst/>
                          <a:latin typeface="Calibri" panose="020F0502020204030204" pitchFamily="34" charset="0"/>
                        </a:rPr>
                        <a:t>-10,0</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200" b="0" i="0" u="none" strike="noStrike" dirty="0">
                          <a:solidFill>
                            <a:srgbClr val="000000"/>
                          </a:solidFill>
                          <a:effectLst/>
                          <a:latin typeface="Calibri" panose="020F0502020204030204" pitchFamily="34" charset="0"/>
                        </a:rPr>
                        <a:t>4,1</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200" b="0" i="0" u="none" strike="noStrike">
                          <a:solidFill>
                            <a:srgbClr val="000000"/>
                          </a:solidFill>
                          <a:effectLst/>
                          <a:latin typeface="Calibri" panose="020F0502020204030204" pitchFamily="34" charset="0"/>
                        </a:rPr>
                        <a:t>-10,9</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200" b="0" i="0" u="none" strike="noStrike" dirty="0">
                          <a:solidFill>
                            <a:srgbClr val="000000"/>
                          </a:solidFill>
                          <a:effectLst/>
                          <a:latin typeface="Calibri" panose="020F0502020204030204" pitchFamily="34" charset="0"/>
                        </a:rPr>
                        <a:t>4,1</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93554677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459056886"/>
              </p:ext>
            </p:extLst>
          </p:nvPr>
        </p:nvGraphicFramePr>
        <p:xfrm>
          <a:off x="1187624" y="3356992"/>
          <a:ext cx="7704856" cy="1747497"/>
        </p:xfrm>
        <a:graphic>
          <a:graphicData uri="http://schemas.openxmlformats.org/drawingml/2006/table">
            <a:tbl>
              <a:tblPr/>
              <a:tblGrid>
                <a:gridCol w="668380">
                  <a:extLst>
                    <a:ext uri="{9D8B030D-6E8A-4147-A177-3AD203B41FA5}">
                      <a16:colId xmlns:a16="http://schemas.microsoft.com/office/drawing/2014/main" val="4213436672"/>
                    </a:ext>
                  </a:extLst>
                </a:gridCol>
                <a:gridCol w="537549">
                  <a:extLst>
                    <a:ext uri="{9D8B030D-6E8A-4147-A177-3AD203B41FA5}">
                      <a16:colId xmlns:a16="http://schemas.microsoft.com/office/drawing/2014/main" val="540439972"/>
                    </a:ext>
                  </a:extLst>
                </a:gridCol>
                <a:gridCol w="668380">
                  <a:extLst>
                    <a:ext uri="{9D8B030D-6E8A-4147-A177-3AD203B41FA5}">
                      <a16:colId xmlns:a16="http://schemas.microsoft.com/office/drawing/2014/main" val="3701450950"/>
                    </a:ext>
                  </a:extLst>
                </a:gridCol>
                <a:gridCol w="537549">
                  <a:extLst>
                    <a:ext uri="{9D8B030D-6E8A-4147-A177-3AD203B41FA5}">
                      <a16:colId xmlns:a16="http://schemas.microsoft.com/office/drawing/2014/main" val="2650917116"/>
                    </a:ext>
                  </a:extLst>
                </a:gridCol>
                <a:gridCol w="537549">
                  <a:extLst>
                    <a:ext uri="{9D8B030D-6E8A-4147-A177-3AD203B41FA5}">
                      <a16:colId xmlns:a16="http://schemas.microsoft.com/office/drawing/2014/main" val="2324803258"/>
                    </a:ext>
                  </a:extLst>
                </a:gridCol>
                <a:gridCol w="668380">
                  <a:extLst>
                    <a:ext uri="{9D8B030D-6E8A-4147-A177-3AD203B41FA5}">
                      <a16:colId xmlns:a16="http://schemas.microsoft.com/office/drawing/2014/main" val="899018890"/>
                    </a:ext>
                  </a:extLst>
                </a:gridCol>
                <a:gridCol w="537549">
                  <a:extLst>
                    <a:ext uri="{9D8B030D-6E8A-4147-A177-3AD203B41FA5}">
                      <a16:colId xmlns:a16="http://schemas.microsoft.com/office/drawing/2014/main" val="3645635579"/>
                    </a:ext>
                  </a:extLst>
                </a:gridCol>
                <a:gridCol w="546080">
                  <a:extLst>
                    <a:ext uri="{9D8B030D-6E8A-4147-A177-3AD203B41FA5}">
                      <a16:colId xmlns:a16="http://schemas.microsoft.com/office/drawing/2014/main" val="3970233555"/>
                    </a:ext>
                  </a:extLst>
                </a:gridCol>
                <a:gridCol w="682600">
                  <a:extLst>
                    <a:ext uri="{9D8B030D-6E8A-4147-A177-3AD203B41FA5}">
                      <a16:colId xmlns:a16="http://schemas.microsoft.com/office/drawing/2014/main" val="1335052174"/>
                    </a:ext>
                  </a:extLst>
                </a:gridCol>
                <a:gridCol w="546080">
                  <a:extLst>
                    <a:ext uri="{9D8B030D-6E8A-4147-A177-3AD203B41FA5}">
                      <a16:colId xmlns:a16="http://schemas.microsoft.com/office/drawing/2014/main" val="1746195553"/>
                    </a:ext>
                  </a:extLst>
                </a:gridCol>
                <a:gridCol w="546080">
                  <a:extLst>
                    <a:ext uri="{9D8B030D-6E8A-4147-A177-3AD203B41FA5}">
                      <a16:colId xmlns:a16="http://schemas.microsoft.com/office/drawing/2014/main" val="4084297890"/>
                    </a:ext>
                  </a:extLst>
                </a:gridCol>
                <a:gridCol w="682600">
                  <a:extLst>
                    <a:ext uri="{9D8B030D-6E8A-4147-A177-3AD203B41FA5}">
                      <a16:colId xmlns:a16="http://schemas.microsoft.com/office/drawing/2014/main" val="144808679"/>
                    </a:ext>
                  </a:extLst>
                </a:gridCol>
                <a:gridCol w="546080">
                  <a:extLst>
                    <a:ext uri="{9D8B030D-6E8A-4147-A177-3AD203B41FA5}">
                      <a16:colId xmlns:a16="http://schemas.microsoft.com/office/drawing/2014/main" val="1715238842"/>
                    </a:ext>
                  </a:extLst>
                </a:gridCol>
              </a:tblGrid>
              <a:tr h="216357">
                <a:tc rowSpan="2">
                  <a:txBody>
                    <a:bodyPr/>
                    <a:lstStyle/>
                    <a:p>
                      <a:pPr algn="ctr" fontAlgn="b"/>
                      <a:r>
                        <a:rPr lang="en-US" sz="1100" b="0" i="0" u="none" strike="noStrike">
                          <a:solidFill>
                            <a:srgbClr val="000000"/>
                          </a:solidFill>
                          <a:effectLst/>
                          <a:latin typeface="Calibri" panose="020F0502020204030204" pitchFamily="34" charset="0"/>
                        </a:rPr>
                        <a:t> </a:t>
                      </a:r>
                    </a:p>
                  </a:txBody>
                  <a:tcPr marL="7293" marR="7293" marT="729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fontAlgn="ctr"/>
                      <a:r>
                        <a:rPr lang="en-US" sz="1100" b="0" i="0" u="none" strike="noStrike" dirty="0" smtClean="0">
                          <a:solidFill>
                            <a:srgbClr val="000000"/>
                          </a:solidFill>
                          <a:effectLst/>
                          <a:latin typeface="Calibri" panose="020F0502020204030204" pitchFamily="34" charset="0"/>
                        </a:rPr>
                        <a:t>Women </a:t>
                      </a:r>
                      <a:r>
                        <a:rPr lang="en-US" sz="1100" b="0" i="0" u="none" strike="noStrike" dirty="0">
                          <a:solidFill>
                            <a:srgbClr val="000000"/>
                          </a:solidFill>
                          <a:effectLst/>
                          <a:latin typeface="Calibri" panose="020F0502020204030204" pitchFamily="34" charset="0"/>
                        </a:rPr>
                        <a:t>subgroup</a:t>
                      </a:r>
                    </a:p>
                  </a:txBody>
                  <a:tcPr marL="7293" marR="7293" marT="72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gridSpan="3">
                  <a:txBody>
                    <a:bodyPr/>
                    <a:lstStyle/>
                    <a:p>
                      <a:pPr algn="ctr" fontAlgn="ctr"/>
                      <a:r>
                        <a:rPr lang="en-US" sz="1100" b="0" i="0" u="none" strike="noStrike" dirty="0" smtClean="0">
                          <a:solidFill>
                            <a:srgbClr val="000000"/>
                          </a:solidFill>
                          <a:effectLst/>
                          <a:latin typeface="Calibri" panose="020F0502020204030204" pitchFamily="34" charset="0"/>
                        </a:rPr>
                        <a:t>Men </a:t>
                      </a:r>
                      <a:r>
                        <a:rPr lang="en-US" sz="1100" b="0" i="0" u="none" strike="noStrike" dirty="0">
                          <a:solidFill>
                            <a:srgbClr val="000000"/>
                          </a:solidFill>
                          <a:effectLst/>
                          <a:latin typeface="Calibri" panose="020F0502020204030204" pitchFamily="34" charset="0"/>
                        </a:rPr>
                        <a:t>subgroup</a:t>
                      </a:r>
                    </a:p>
                  </a:txBody>
                  <a:tcPr marL="7293" marR="7293" marT="72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gridSpan="3">
                  <a:txBody>
                    <a:bodyPr/>
                    <a:lstStyle/>
                    <a:p>
                      <a:pPr algn="ctr" fontAlgn="ctr"/>
                      <a:r>
                        <a:rPr lang="en-US" sz="1100" b="0" i="0" u="none" strike="noStrike" dirty="0" smtClean="0">
                          <a:solidFill>
                            <a:srgbClr val="000000"/>
                          </a:solidFill>
                          <a:effectLst/>
                          <a:latin typeface="Calibri" panose="020F0502020204030204" pitchFamily="34" charset="0"/>
                        </a:rPr>
                        <a:t>Mix-gender </a:t>
                      </a:r>
                      <a:r>
                        <a:rPr lang="en-US" sz="1100" b="0" i="0" u="none" strike="noStrike" dirty="0">
                          <a:solidFill>
                            <a:srgbClr val="000000"/>
                          </a:solidFill>
                          <a:effectLst/>
                          <a:latin typeface="Calibri" panose="020F0502020204030204" pitchFamily="34" charset="0"/>
                        </a:rPr>
                        <a:t>group</a:t>
                      </a:r>
                    </a:p>
                  </a:txBody>
                  <a:tcPr marL="7293" marR="7293" marT="72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gridSpan="3">
                  <a:txBody>
                    <a:bodyPr/>
                    <a:lstStyle/>
                    <a:p>
                      <a:pPr algn="ctr" fontAlgn="ctr"/>
                      <a:r>
                        <a:rPr lang="en-US" sz="1100" b="0" i="0" u="none" strike="noStrike">
                          <a:solidFill>
                            <a:srgbClr val="000000"/>
                          </a:solidFill>
                          <a:effectLst/>
                          <a:latin typeface="Calibri" panose="020F0502020204030204" pitchFamily="34" charset="0"/>
                        </a:rPr>
                        <a:t>All</a:t>
                      </a:r>
                    </a:p>
                  </a:txBody>
                  <a:tcPr marL="7293" marR="7293" marT="72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61439566"/>
                  </a:ext>
                </a:extLst>
              </a:tr>
              <a:tr h="441034">
                <a:tc vMerge="1">
                  <a:txBody>
                    <a:bodyPr/>
                    <a:lstStyle/>
                    <a:p>
                      <a:endParaRPr lang="en-US"/>
                    </a:p>
                  </a:txBody>
                  <a:tcPr/>
                </a:tc>
                <a:tc>
                  <a:txBody>
                    <a:bodyPr/>
                    <a:lstStyle/>
                    <a:p>
                      <a:pPr algn="ctr" fontAlgn="ctr"/>
                      <a:r>
                        <a:rPr lang="en-US" sz="1100" b="0" i="0" u="none" strike="noStrike">
                          <a:solidFill>
                            <a:srgbClr val="000000"/>
                          </a:solidFill>
                          <a:effectLst/>
                          <a:latin typeface="Calibri" panose="020F0502020204030204" pitchFamily="34" charset="0"/>
                        </a:rPr>
                        <a:t>NAS</a:t>
                      </a:r>
                    </a:p>
                  </a:txBody>
                  <a:tcPr marL="7293" marR="7293" marT="72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AS</a:t>
                      </a:r>
                    </a:p>
                  </a:txBody>
                  <a:tcPr marL="7293" marR="7293" marT="72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Mix-gender</a:t>
                      </a:r>
                    </a:p>
                  </a:txBody>
                  <a:tcPr marL="7293" marR="7293" marT="72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NAS</a:t>
                      </a:r>
                    </a:p>
                  </a:txBody>
                  <a:tcPr marL="7293" marR="7293" marT="72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AS</a:t>
                      </a:r>
                    </a:p>
                  </a:txBody>
                  <a:tcPr marL="7293" marR="7293" marT="72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Mix-gender</a:t>
                      </a:r>
                    </a:p>
                  </a:txBody>
                  <a:tcPr marL="7293" marR="7293" marT="72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NAS</a:t>
                      </a:r>
                    </a:p>
                  </a:txBody>
                  <a:tcPr marL="7293" marR="7293" marT="72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AS</a:t>
                      </a:r>
                    </a:p>
                  </a:txBody>
                  <a:tcPr marL="7293" marR="7293" marT="72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Mix-gender</a:t>
                      </a:r>
                    </a:p>
                  </a:txBody>
                  <a:tcPr marL="7293" marR="7293" marT="72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NAS</a:t>
                      </a:r>
                    </a:p>
                  </a:txBody>
                  <a:tcPr marL="7293" marR="7293" marT="72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AS</a:t>
                      </a:r>
                    </a:p>
                  </a:txBody>
                  <a:tcPr marL="7293" marR="7293" marT="72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Mix-gender</a:t>
                      </a:r>
                    </a:p>
                  </a:txBody>
                  <a:tcPr marL="7293" marR="7293" marT="72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346982602"/>
                  </a:ext>
                </a:extLst>
              </a:tr>
              <a:tr h="216357">
                <a:tc>
                  <a:txBody>
                    <a:bodyPr/>
                    <a:lstStyle/>
                    <a:p>
                      <a:pPr algn="l" fontAlgn="b"/>
                      <a:r>
                        <a:rPr lang="en-US" sz="1100" b="0" i="0" u="none" strike="noStrike">
                          <a:solidFill>
                            <a:srgbClr val="000000"/>
                          </a:solidFill>
                          <a:effectLst/>
                          <a:latin typeface="Calibri" panose="020F0502020204030204" pitchFamily="34" charset="0"/>
                        </a:rPr>
                        <a:t> BHS</a:t>
                      </a:r>
                    </a:p>
                  </a:txBody>
                  <a:tcPr marL="7293" marR="7293" marT="729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-9,5</a:t>
                      </a:r>
                    </a:p>
                  </a:txBody>
                  <a:tcPr marL="7293" marR="7293" marT="72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100" b="0" i="0" u="none" strike="noStrike">
                          <a:solidFill>
                            <a:srgbClr val="000000"/>
                          </a:solidFill>
                          <a:effectLst/>
                          <a:latin typeface="Calibri" panose="020F0502020204030204" pitchFamily="34" charset="0"/>
                        </a:rPr>
                        <a:t>7,5</a:t>
                      </a:r>
                    </a:p>
                  </a:txBody>
                  <a:tcPr marL="7293" marR="7293" marT="72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-2,9</a:t>
                      </a:r>
                    </a:p>
                  </a:txBody>
                  <a:tcPr marL="7293" marR="7293" marT="72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100" b="0" i="0" u="none" strike="noStrike">
                          <a:solidFill>
                            <a:srgbClr val="000000"/>
                          </a:solidFill>
                          <a:effectLst/>
                          <a:latin typeface="Calibri" panose="020F0502020204030204" pitchFamily="34" charset="0"/>
                        </a:rPr>
                        <a:t>-11,2</a:t>
                      </a:r>
                    </a:p>
                  </a:txBody>
                  <a:tcPr marL="7293" marR="7293" marT="72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100" b="0" i="0" u="none" strike="noStrike">
                          <a:solidFill>
                            <a:srgbClr val="000000"/>
                          </a:solidFill>
                          <a:effectLst/>
                          <a:latin typeface="Calibri" panose="020F0502020204030204" pitchFamily="34" charset="0"/>
                        </a:rPr>
                        <a:t>7,9</a:t>
                      </a:r>
                    </a:p>
                  </a:txBody>
                  <a:tcPr marL="7293" marR="7293" marT="72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14,8</a:t>
                      </a:r>
                    </a:p>
                  </a:txBody>
                  <a:tcPr marL="7293" marR="7293" marT="72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-10,0</a:t>
                      </a:r>
                    </a:p>
                  </a:txBody>
                  <a:tcPr marL="7293" marR="7293" marT="72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100" b="0" i="0" u="none" strike="noStrike">
                          <a:solidFill>
                            <a:srgbClr val="000000"/>
                          </a:solidFill>
                          <a:effectLst/>
                          <a:latin typeface="Calibri" panose="020F0502020204030204" pitchFamily="34" charset="0"/>
                        </a:rPr>
                        <a:t>8,3</a:t>
                      </a:r>
                    </a:p>
                  </a:txBody>
                  <a:tcPr marL="7293" marR="7293" marT="72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13,4</a:t>
                      </a:r>
                    </a:p>
                  </a:txBody>
                  <a:tcPr marL="7293" marR="7293" marT="72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-10,5</a:t>
                      </a:r>
                    </a:p>
                  </a:txBody>
                  <a:tcPr marL="7293" marR="7293" marT="72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100" b="0" i="0" u="none" strike="noStrike">
                          <a:solidFill>
                            <a:srgbClr val="000000"/>
                          </a:solidFill>
                          <a:effectLst/>
                          <a:latin typeface="Calibri" panose="020F0502020204030204" pitchFamily="34" charset="0"/>
                        </a:rPr>
                        <a:t>8</a:t>
                      </a:r>
                    </a:p>
                  </a:txBody>
                  <a:tcPr marL="7293" marR="7293" marT="72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13</a:t>
                      </a:r>
                    </a:p>
                  </a:txBody>
                  <a:tcPr marL="7293" marR="7293" marT="72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280386760"/>
                  </a:ext>
                </a:extLst>
              </a:tr>
              <a:tr h="216357">
                <a:tc>
                  <a:txBody>
                    <a:bodyPr/>
                    <a:lstStyle/>
                    <a:p>
                      <a:pPr algn="l" fontAlgn="b"/>
                      <a:r>
                        <a:rPr lang="en-US" sz="1100" b="0" i="0" u="none" strike="noStrike">
                          <a:solidFill>
                            <a:srgbClr val="000000"/>
                          </a:solidFill>
                          <a:effectLst/>
                          <a:latin typeface="Calibri" panose="020F0502020204030204" pitchFamily="34" charset="0"/>
                        </a:rPr>
                        <a:t> LES</a:t>
                      </a:r>
                    </a:p>
                  </a:txBody>
                  <a:tcPr marL="7293" marR="7293" marT="729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-8,5</a:t>
                      </a:r>
                    </a:p>
                  </a:txBody>
                  <a:tcPr marL="7293" marR="7293" marT="72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100" b="0" i="0" u="none" strike="noStrike">
                          <a:solidFill>
                            <a:srgbClr val="000000"/>
                          </a:solidFill>
                          <a:effectLst/>
                          <a:latin typeface="Calibri" panose="020F0502020204030204" pitchFamily="34" charset="0"/>
                        </a:rPr>
                        <a:t>14,9</a:t>
                      </a:r>
                    </a:p>
                  </a:txBody>
                  <a:tcPr marL="7293" marR="7293" marT="72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15,4</a:t>
                      </a:r>
                    </a:p>
                  </a:txBody>
                  <a:tcPr marL="7293" marR="7293" marT="72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-9,5</a:t>
                      </a:r>
                    </a:p>
                  </a:txBody>
                  <a:tcPr marL="7293" marR="7293" marT="72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100" b="0" i="0" u="none" strike="noStrike">
                          <a:solidFill>
                            <a:srgbClr val="000000"/>
                          </a:solidFill>
                          <a:effectLst/>
                          <a:latin typeface="Calibri" panose="020F0502020204030204" pitchFamily="34" charset="0"/>
                        </a:rPr>
                        <a:t>9,7</a:t>
                      </a:r>
                    </a:p>
                  </a:txBody>
                  <a:tcPr marL="7293" marR="7293" marT="72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13,5</a:t>
                      </a:r>
                    </a:p>
                  </a:txBody>
                  <a:tcPr marL="7293" marR="7293" marT="72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-8,5</a:t>
                      </a:r>
                    </a:p>
                  </a:txBody>
                  <a:tcPr marL="7293" marR="7293" marT="72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100" b="0" i="0" u="none" strike="noStrike">
                          <a:solidFill>
                            <a:srgbClr val="000000"/>
                          </a:solidFill>
                          <a:effectLst/>
                          <a:latin typeface="Calibri" panose="020F0502020204030204" pitchFamily="34" charset="0"/>
                        </a:rPr>
                        <a:t>10,9</a:t>
                      </a:r>
                    </a:p>
                  </a:txBody>
                  <a:tcPr marL="7293" marR="7293" marT="72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13,4</a:t>
                      </a:r>
                    </a:p>
                  </a:txBody>
                  <a:tcPr marL="7293" marR="7293" marT="72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-9</a:t>
                      </a:r>
                    </a:p>
                  </a:txBody>
                  <a:tcPr marL="7293" marR="7293" marT="72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100" b="0" i="0" u="none" strike="noStrike">
                          <a:solidFill>
                            <a:srgbClr val="000000"/>
                          </a:solidFill>
                          <a:effectLst/>
                          <a:latin typeface="Calibri" panose="020F0502020204030204" pitchFamily="34" charset="0"/>
                        </a:rPr>
                        <a:t>10,5</a:t>
                      </a:r>
                    </a:p>
                  </a:txBody>
                  <a:tcPr marL="7293" marR="7293" marT="72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13,5</a:t>
                      </a:r>
                    </a:p>
                  </a:txBody>
                  <a:tcPr marL="7293" marR="7293" marT="72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599393254"/>
                  </a:ext>
                </a:extLst>
              </a:tr>
              <a:tr h="216357">
                <a:tc>
                  <a:txBody>
                    <a:bodyPr/>
                    <a:lstStyle/>
                    <a:p>
                      <a:pPr algn="l" fontAlgn="b"/>
                      <a:r>
                        <a:rPr lang="en-US" sz="1100" b="0" i="0" u="none" strike="noStrike">
                          <a:solidFill>
                            <a:srgbClr val="000000"/>
                          </a:solidFill>
                          <a:effectLst/>
                          <a:latin typeface="Calibri" panose="020F0502020204030204" pitchFamily="34" charset="0"/>
                        </a:rPr>
                        <a:t> PSE</a:t>
                      </a:r>
                    </a:p>
                  </a:txBody>
                  <a:tcPr marL="7293" marR="7293" marT="729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-18,4</a:t>
                      </a:r>
                    </a:p>
                  </a:txBody>
                  <a:tcPr marL="7293" marR="7293" marT="72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ctr" fontAlgn="ctr"/>
                      <a:r>
                        <a:rPr lang="en-US" sz="1100" b="0" i="0" u="none" strike="noStrike">
                          <a:solidFill>
                            <a:srgbClr val="000000"/>
                          </a:solidFill>
                          <a:effectLst/>
                          <a:latin typeface="Calibri" panose="020F0502020204030204" pitchFamily="34" charset="0"/>
                        </a:rPr>
                        <a:t>45,2</a:t>
                      </a:r>
                    </a:p>
                  </a:txBody>
                  <a:tcPr marL="7293" marR="7293" marT="72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en-US" sz="1100" b="0" i="0" u="none" strike="noStrike">
                          <a:solidFill>
                            <a:srgbClr val="000000"/>
                          </a:solidFill>
                          <a:effectLst/>
                          <a:latin typeface="Calibri" panose="020F0502020204030204" pitchFamily="34" charset="0"/>
                        </a:rPr>
                        <a:t>-7,7</a:t>
                      </a:r>
                    </a:p>
                  </a:txBody>
                  <a:tcPr marL="7293" marR="7293" marT="72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100" b="0" i="0" u="none" strike="noStrike">
                          <a:solidFill>
                            <a:srgbClr val="000000"/>
                          </a:solidFill>
                          <a:effectLst/>
                          <a:latin typeface="Calibri" panose="020F0502020204030204" pitchFamily="34" charset="0"/>
                        </a:rPr>
                        <a:t>-15,8</a:t>
                      </a:r>
                    </a:p>
                  </a:txBody>
                  <a:tcPr marL="7293" marR="7293" marT="72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100" b="0" i="0" u="none" strike="noStrike">
                          <a:solidFill>
                            <a:srgbClr val="000000"/>
                          </a:solidFill>
                          <a:effectLst/>
                          <a:latin typeface="Calibri" panose="020F0502020204030204" pitchFamily="34" charset="0"/>
                        </a:rPr>
                        <a:t>21,5</a:t>
                      </a:r>
                    </a:p>
                  </a:txBody>
                  <a:tcPr marL="7293" marR="7293" marT="72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en-US" sz="1100" b="0" i="0" u="none" strike="noStrike">
                          <a:solidFill>
                            <a:srgbClr val="000000"/>
                          </a:solidFill>
                          <a:effectLst/>
                          <a:latin typeface="Calibri" panose="020F0502020204030204" pitchFamily="34" charset="0"/>
                        </a:rPr>
                        <a:t>4,7</a:t>
                      </a:r>
                    </a:p>
                  </a:txBody>
                  <a:tcPr marL="7293" marR="7293" marT="72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-17,5</a:t>
                      </a:r>
                    </a:p>
                  </a:txBody>
                  <a:tcPr marL="7293" marR="7293" marT="72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ctr" fontAlgn="ctr"/>
                      <a:r>
                        <a:rPr lang="en-US" sz="1100" b="0" i="0" u="none" strike="noStrike">
                          <a:solidFill>
                            <a:srgbClr val="000000"/>
                          </a:solidFill>
                          <a:effectLst/>
                          <a:latin typeface="Calibri" panose="020F0502020204030204" pitchFamily="34" charset="0"/>
                        </a:rPr>
                        <a:t>27,8</a:t>
                      </a:r>
                    </a:p>
                  </a:txBody>
                  <a:tcPr marL="7293" marR="7293" marT="72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en-US" sz="1100" b="0" i="0" u="none" strike="noStrike">
                          <a:solidFill>
                            <a:srgbClr val="000000"/>
                          </a:solidFill>
                          <a:effectLst/>
                          <a:latin typeface="Calibri" panose="020F0502020204030204" pitchFamily="34" charset="0"/>
                        </a:rPr>
                        <a:t>20,7</a:t>
                      </a:r>
                    </a:p>
                  </a:txBody>
                  <a:tcPr marL="7293" marR="7293" marT="72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en-US" sz="1100" b="0" i="0" u="none" strike="noStrike">
                          <a:solidFill>
                            <a:srgbClr val="000000"/>
                          </a:solidFill>
                          <a:effectLst/>
                          <a:latin typeface="Calibri" panose="020F0502020204030204" pitchFamily="34" charset="0"/>
                        </a:rPr>
                        <a:t>-16,5</a:t>
                      </a:r>
                    </a:p>
                  </a:txBody>
                  <a:tcPr marL="7293" marR="7293" marT="72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100" b="0" i="0" u="none" strike="noStrike">
                          <a:solidFill>
                            <a:srgbClr val="000000"/>
                          </a:solidFill>
                          <a:effectLst/>
                          <a:latin typeface="Calibri" panose="020F0502020204030204" pitchFamily="34" charset="0"/>
                        </a:rPr>
                        <a:t>24</a:t>
                      </a:r>
                    </a:p>
                  </a:txBody>
                  <a:tcPr marL="7293" marR="7293" marT="72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en-US" sz="1100" b="0" i="0" u="none" strike="noStrike">
                          <a:solidFill>
                            <a:srgbClr val="000000"/>
                          </a:solidFill>
                          <a:effectLst/>
                          <a:latin typeface="Calibri" panose="020F0502020204030204" pitchFamily="34" charset="0"/>
                        </a:rPr>
                        <a:t>8,5</a:t>
                      </a:r>
                    </a:p>
                  </a:txBody>
                  <a:tcPr marL="7293" marR="7293" marT="72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358947164"/>
                  </a:ext>
                </a:extLst>
              </a:tr>
              <a:tr h="216357">
                <a:tc>
                  <a:txBody>
                    <a:bodyPr/>
                    <a:lstStyle/>
                    <a:p>
                      <a:pPr algn="l" fontAlgn="b"/>
                      <a:r>
                        <a:rPr lang="en-US" sz="1100" b="0" i="0" u="none" strike="noStrike">
                          <a:solidFill>
                            <a:srgbClr val="000000"/>
                          </a:solidFill>
                          <a:effectLst/>
                          <a:latin typeface="Calibri" panose="020F0502020204030204" pitchFamily="34" charset="0"/>
                        </a:rPr>
                        <a:t> MCS</a:t>
                      </a:r>
                    </a:p>
                  </a:txBody>
                  <a:tcPr marL="7293" marR="7293" marT="729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-24,8</a:t>
                      </a:r>
                    </a:p>
                  </a:txBody>
                  <a:tcPr marL="7293" marR="7293" marT="72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ctr" fontAlgn="ctr"/>
                      <a:r>
                        <a:rPr lang="en-US" sz="1100" b="0" i="0" u="none" strike="noStrike">
                          <a:solidFill>
                            <a:srgbClr val="000000"/>
                          </a:solidFill>
                          <a:effectLst/>
                          <a:latin typeface="Calibri" panose="020F0502020204030204" pitchFamily="34" charset="0"/>
                        </a:rPr>
                        <a:t>30,1</a:t>
                      </a:r>
                    </a:p>
                  </a:txBody>
                  <a:tcPr marL="7293" marR="7293" marT="72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en-US" sz="1100" b="0" i="0" u="none" strike="noStrike">
                          <a:solidFill>
                            <a:srgbClr val="000000"/>
                          </a:solidFill>
                          <a:effectLst/>
                          <a:latin typeface="Calibri" panose="020F0502020204030204" pitchFamily="34" charset="0"/>
                        </a:rPr>
                        <a:t>-34,8</a:t>
                      </a:r>
                    </a:p>
                  </a:txBody>
                  <a:tcPr marL="7293" marR="7293" marT="72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ctr" fontAlgn="ctr"/>
                      <a:r>
                        <a:rPr lang="en-US" sz="1100" b="0" i="0" u="none" strike="noStrike">
                          <a:solidFill>
                            <a:srgbClr val="000000"/>
                          </a:solidFill>
                          <a:effectLst/>
                          <a:latin typeface="Calibri" panose="020F0502020204030204" pitchFamily="34" charset="0"/>
                        </a:rPr>
                        <a:t>-14,7</a:t>
                      </a:r>
                    </a:p>
                  </a:txBody>
                  <a:tcPr marL="7293" marR="7293" marT="72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100" b="0" i="0" u="none" strike="noStrike">
                          <a:solidFill>
                            <a:srgbClr val="000000"/>
                          </a:solidFill>
                          <a:effectLst/>
                          <a:latin typeface="Calibri" panose="020F0502020204030204" pitchFamily="34" charset="0"/>
                        </a:rPr>
                        <a:t>15,8</a:t>
                      </a:r>
                    </a:p>
                  </a:txBody>
                  <a:tcPr marL="7293" marR="7293" marT="72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18,1</a:t>
                      </a:r>
                    </a:p>
                  </a:txBody>
                  <a:tcPr marL="7293" marR="7293" marT="72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en-US" sz="1100" b="0" i="0" u="none" strike="noStrike">
                          <a:solidFill>
                            <a:srgbClr val="000000"/>
                          </a:solidFill>
                          <a:effectLst/>
                          <a:latin typeface="Calibri" panose="020F0502020204030204" pitchFamily="34" charset="0"/>
                        </a:rPr>
                        <a:t>-13,2</a:t>
                      </a:r>
                    </a:p>
                  </a:txBody>
                  <a:tcPr marL="7293" marR="7293" marT="72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100" b="0" i="0" u="none" strike="noStrike">
                          <a:solidFill>
                            <a:srgbClr val="000000"/>
                          </a:solidFill>
                          <a:effectLst/>
                          <a:latin typeface="Calibri" panose="020F0502020204030204" pitchFamily="34" charset="0"/>
                        </a:rPr>
                        <a:t>14,5</a:t>
                      </a:r>
                    </a:p>
                  </a:txBody>
                  <a:tcPr marL="7293" marR="7293" marT="72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22</a:t>
                      </a:r>
                    </a:p>
                  </a:txBody>
                  <a:tcPr marL="7293" marR="7293" marT="72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en-US" sz="1100" b="0" i="0" u="none" strike="noStrike">
                          <a:solidFill>
                            <a:srgbClr val="000000"/>
                          </a:solidFill>
                          <a:effectLst/>
                          <a:latin typeface="Calibri" panose="020F0502020204030204" pitchFamily="34" charset="0"/>
                        </a:rPr>
                        <a:t>-14,6</a:t>
                      </a:r>
                    </a:p>
                  </a:txBody>
                  <a:tcPr marL="7293" marR="7293" marT="72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100" b="0" i="0" u="none" strike="noStrike">
                          <a:solidFill>
                            <a:srgbClr val="000000"/>
                          </a:solidFill>
                          <a:effectLst/>
                          <a:latin typeface="Calibri" panose="020F0502020204030204" pitchFamily="34" charset="0"/>
                        </a:rPr>
                        <a:t>16</a:t>
                      </a:r>
                    </a:p>
                  </a:txBody>
                  <a:tcPr marL="7293" marR="7293" marT="72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17,9</a:t>
                      </a:r>
                    </a:p>
                  </a:txBody>
                  <a:tcPr marL="7293" marR="7293" marT="72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4123981623"/>
                  </a:ext>
                </a:extLst>
              </a:tr>
              <a:tr h="224678">
                <a:tc>
                  <a:txBody>
                    <a:bodyPr/>
                    <a:lstStyle/>
                    <a:p>
                      <a:pPr algn="l" fontAlgn="b"/>
                      <a:r>
                        <a:rPr lang="en-US" sz="1100" b="0" i="0" u="none" strike="noStrike">
                          <a:solidFill>
                            <a:srgbClr val="000000"/>
                          </a:solidFill>
                          <a:effectLst/>
                          <a:latin typeface="Calibri" panose="020F0502020204030204" pitchFamily="34" charset="0"/>
                        </a:rPr>
                        <a:t> SSH</a:t>
                      </a:r>
                    </a:p>
                  </a:txBody>
                  <a:tcPr marL="7293" marR="7293" marT="729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-22,8</a:t>
                      </a:r>
                    </a:p>
                  </a:txBody>
                  <a:tcPr marL="7293" marR="7293" marT="72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8F00"/>
                    </a:solidFill>
                  </a:tcPr>
                </a:tc>
                <a:tc>
                  <a:txBody>
                    <a:bodyPr/>
                    <a:lstStyle/>
                    <a:p>
                      <a:pPr algn="ctr" fontAlgn="ctr"/>
                      <a:r>
                        <a:rPr lang="en-US" sz="1100" b="0" i="0" u="none" strike="noStrike">
                          <a:solidFill>
                            <a:srgbClr val="000000"/>
                          </a:solidFill>
                          <a:effectLst/>
                          <a:latin typeface="Calibri" panose="020F0502020204030204" pitchFamily="34" charset="0"/>
                        </a:rPr>
                        <a:t>9,0</a:t>
                      </a:r>
                    </a:p>
                  </a:txBody>
                  <a:tcPr marL="7293" marR="7293" marT="72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-3,8</a:t>
                      </a:r>
                    </a:p>
                  </a:txBody>
                  <a:tcPr marL="7293" marR="7293" marT="72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100" b="0" i="0" u="none" strike="noStrike">
                          <a:solidFill>
                            <a:srgbClr val="000000"/>
                          </a:solidFill>
                          <a:effectLst/>
                          <a:latin typeface="Calibri" panose="020F0502020204030204" pitchFamily="34" charset="0"/>
                        </a:rPr>
                        <a:t>-15,3</a:t>
                      </a:r>
                    </a:p>
                  </a:txBody>
                  <a:tcPr marL="7293" marR="7293" marT="72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100" b="0" i="0" u="none" strike="noStrike">
                          <a:solidFill>
                            <a:srgbClr val="000000"/>
                          </a:solidFill>
                          <a:effectLst/>
                          <a:latin typeface="Calibri" panose="020F0502020204030204" pitchFamily="34" charset="0"/>
                        </a:rPr>
                        <a:t>9,2</a:t>
                      </a:r>
                    </a:p>
                  </a:txBody>
                  <a:tcPr marL="7293" marR="7293" marT="72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7293" marR="7293" marT="72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-17,4</a:t>
                      </a:r>
                    </a:p>
                  </a:txBody>
                  <a:tcPr marL="7293" marR="7293" marT="72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100" b="0" i="0" u="none" strike="noStrike">
                          <a:solidFill>
                            <a:srgbClr val="000000"/>
                          </a:solidFill>
                          <a:effectLst/>
                          <a:latin typeface="Calibri" panose="020F0502020204030204" pitchFamily="34" charset="0"/>
                        </a:rPr>
                        <a:t>9,3</a:t>
                      </a:r>
                    </a:p>
                  </a:txBody>
                  <a:tcPr marL="7293" marR="7293" marT="72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2,4</a:t>
                      </a:r>
                    </a:p>
                  </a:txBody>
                  <a:tcPr marL="7293" marR="7293" marT="72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-17,3</a:t>
                      </a:r>
                    </a:p>
                  </a:txBody>
                  <a:tcPr marL="7293" marR="7293" marT="72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8F00"/>
                    </a:solidFill>
                  </a:tcPr>
                </a:tc>
                <a:tc>
                  <a:txBody>
                    <a:bodyPr/>
                    <a:lstStyle/>
                    <a:p>
                      <a:pPr algn="ctr" fontAlgn="ctr"/>
                      <a:r>
                        <a:rPr lang="en-US" sz="1100" b="0" i="0" u="none" strike="noStrike">
                          <a:solidFill>
                            <a:srgbClr val="000000"/>
                          </a:solidFill>
                          <a:effectLst/>
                          <a:latin typeface="Calibri" panose="020F0502020204030204" pitchFamily="34" charset="0"/>
                        </a:rPr>
                        <a:t>9,2</a:t>
                      </a:r>
                    </a:p>
                  </a:txBody>
                  <a:tcPr marL="7293" marR="7293" marT="72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dirty="0">
                          <a:solidFill>
                            <a:srgbClr val="000000"/>
                          </a:solidFill>
                          <a:effectLst/>
                          <a:latin typeface="Calibri" panose="020F0502020204030204" pitchFamily="34" charset="0"/>
                        </a:rPr>
                        <a:t>0.5</a:t>
                      </a:r>
                    </a:p>
                  </a:txBody>
                  <a:tcPr marL="7293" marR="7293" marT="72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537116663"/>
                  </a:ext>
                </a:extLst>
              </a:tr>
            </a:tbl>
          </a:graphicData>
        </a:graphic>
      </p:graphicFrame>
    </p:spTree>
    <p:extLst>
      <p:ext uri="{BB962C8B-B14F-4D97-AF65-F5344CB8AC3E}">
        <p14:creationId xmlns:p14="http://schemas.microsoft.com/office/powerpoint/2010/main" val="838660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8136000" cy="720000"/>
          </a:xfrm>
        </p:spPr>
        <p:txBody>
          <a:bodyPr>
            <a:normAutofit/>
          </a:bodyPr>
          <a:lstStyle/>
          <a:p>
            <a:r>
              <a:rPr lang="en-US" sz="4000" dirty="0" smtClean="0"/>
              <a:t>How the Community Evolved</a:t>
            </a:r>
            <a:endParaRPr lang="en-US" sz="4000" dirty="0"/>
          </a:p>
        </p:txBody>
      </p:sp>
      <p:sp>
        <p:nvSpPr>
          <p:cNvPr id="4" name="Slide Number Placeholder 3"/>
          <p:cNvSpPr>
            <a:spLocks noGrp="1"/>
          </p:cNvSpPr>
          <p:nvPr>
            <p:ph type="sldNum" sz="quarter" idx="12"/>
          </p:nvPr>
        </p:nvSpPr>
        <p:spPr/>
        <p:txBody>
          <a:bodyPr/>
          <a:lstStyle/>
          <a:p>
            <a:fld id="{E0030DF1-160A-4516-8C48-264B4573769E}" type="slidenum">
              <a:rPr lang="en-US" smtClean="0">
                <a:solidFill>
                  <a:srgbClr val="E7DEC9">
                    <a:shade val="50000"/>
                    <a:satMod val="200000"/>
                  </a:srgbClr>
                </a:solidFill>
              </a:rPr>
              <a:pPr/>
              <a:t>5</a:t>
            </a:fld>
            <a:endParaRPr lang="en-US">
              <a:solidFill>
                <a:srgbClr val="E7DEC9">
                  <a:shade val="50000"/>
                  <a:satMod val="200000"/>
                </a:srgbClr>
              </a:solidFill>
            </a:endParaRPr>
          </a:p>
        </p:txBody>
      </p:sp>
      <p:pic>
        <p:nvPicPr>
          <p:cNvPr id="10" name="Εικόνα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6951" y="0"/>
            <a:ext cx="1633561" cy="6885384"/>
          </a:xfrm>
          <a:prstGeom prst="rect">
            <a:avLst/>
          </a:prstGeom>
        </p:spPr>
      </p:pic>
      <p:graphicFrame>
        <p:nvGraphicFramePr>
          <p:cNvPr id="13" name="Πίνακας 12"/>
          <p:cNvGraphicFramePr>
            <a:graphicFrameLocks noGrp="1"/>
          </p:cNvGraphicFramePr>
          <p:nvPr>
            <p:extLst>
              <p:ext uri="{D42A27DB-BD31-4B8C-83A1-F6EECF244321}">
                <p14:modId xmlns:p14="http://schemas.microsoft.com/office/powerpoint/2010/main" val="1697323590"/>
              </p:ext>
            </p:extLst>
          </p:nvPr>
        </p:nvGraphicFramePr>
        <p:xfrm>
          <a:off x="1763688" y="1196752"/>
          <a:ext cx="4608513" cy="5400604"/>
        </p:xfrm>
        <a:graphic>
          <a:graphicData uri="http://schemas.openxmlformats.org/drawingml/2006/table">
            <a:tbl>
              <a:tblPr/>
              <a:tblGrid>
                <a:gridCol w="865842">
                  <a:extLst>
                    <a:ext uri="{9D8B030D-6E8A-4147-A177-3AD203B41FA5}">
                      <a16:colId xmlns:a16="http://schemas.microsoft.com/office/drawing/2014/main" val="20000"/>
                    </a:ext>
                  </a:extLst>
                </a:gridCol>
                <a:gridCol w="1145145">
                  <a:extLst>
                    <a:ext uri="{9D8B030D-6E8A-4147-A177-3AD203B41FA5}">
                      <a16:colId xmlns:a16="http://schemas.microsoft.com/office/drawing/2014/main" val="20001"/>
                    </a:ext>
                  </a:extLst>
                </a:gridCol>
                <a:gridCol w="865842">
                  <a:extLst>
                    <a:ext uri="{9D8B030D-6E8A-4147-A177-3AD203B41FA5}">
                      <a16:colId xmlns:a16="http://schemas.microsoft.com/office/drawing/2014/main" val="20002"/>
                    </a:ext>
                  </a:extLst>
                </a:gridCol>
                <a:gridCol w="865842">
                  <a:extLst>
                    <a:ext uri="{9D8B030D-6E8A-4147-A177-3AD203B41FA5}">
                      <a16:colId xmlns:a16="http://schemas.microsoft.com/office/drawing/2014/main" val="20003"/>
                    </a:ext>
                  </a:extLst>
                </a:gridCol>
                <a:gridCol w="865842">
                  <a:extLst>
                    <a:ext uri="{9D8B030D-6E8A-4147-A177-3AD203B41FA5}">
                      <a16:colId xmlns:a16="http://schemas.microsoft.com/office/drawing/2014/main" val="20004"/>
                    </a:ext>
                  </a:extLst>
                </a:gridCol>
              </a:tblGrid>
              <a:tr h="270998">
                <a:tc>
                  <a:txBody>
                    <a:bodyPr/>
                    <a:lstStyle/>
                    <a:p>
                      <a:pPr algn="ctr" fontAlgn="b"/>
                      <a:r>
                        <a:rPr lang="en-GB" sz="1400" b="1" i="0" u="none" strike="noStrike">
                          <a:solidFill>
                            <a:srgbClr val="000000"/>
                          </a:solidFill>
                          <a:effectLst/>
                          <a:latin typeface="Calibri"/>
                        </a:rPr>
                        <a:t>year</a:t>
                      </a:r>
                    </a:p>
                  </a:txBody>
                  <a:tcPr marL="8603" marR="8603" marT="86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GB" sz="1300" b="1" i="0" u="none" strike="noStrike">
                          <a:solidFill>
                            <a:srgbClr val="000000"/>
                          </a:solidFill>
                          <a:effectLst/>
                          <a:latin typeface="Calibri"/>
                        </a:rPr>
                        <a:t>city</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GB" sz="1300" b="1" i="0" u="none" strike="noStrike">
                          <a:solidFill>
                            <a:srgbClr val="000000"/>
                          </a:solidFill>
                          <a:effectLst/>
                          <a:latin typeface="Calibri"/>
                        </a:rPr>
                        <a:t>days</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GB" sz="1300" b="1" i="0" u="none" strike="noStrike">
                          <a:solidFill>
                            <a:srgbClr val="000000"/>
                          </a:solidFill>
                          <a:effectLst/>
                          <a:latin typeface="Calibri"/>
                        </a:rPr>
                        <a:t>papers</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GB" sz="1300" b="1" i="0" u="none" strike="noStrike">
                          <a:solidFill>
                            <a:srgbClr val="000000"/>
                          </a:solidFill>
                          <a:effectLst/>
                          <a:latin typeface="Calibri"/>
                        </a:rPr>
                        <a:t>volumes</a:t>
                      </a:r>
                    </a:p>
                  </a:txBody>
                  <a:tcPr marL="8603" marR="8603" marT="86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0"/>
                  </a:ext>
                </a:extLst>
              </a:tr>
              <a:tr h="270998">
                <a:tc>
                  <a:txBody>
                    <a:bodyPr/>
                    <a:lstStyle/>
                    <a:p>
                      <a:pPr algn="ctr" fontAlgn="b"/>
                      <a:r>
                        <a:rPr lang="el-GR" sz="1400" b="1" i="0" u="none" strike="noStrike">
                          <a:solidFill>
                            <a:srgbClr val="000000"/>
                          </a:solidFill>
                          <a:effectLst/>
                          <a:latin typeface="Calibri"/>
                        </a:rPr>
                        <a:t>2023</a:t>
                      </a:r>
                    </a:p>
                  </a:txBody>
                  <a:tcPr marL="8603" marR="8603" marT="86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GB" sz="1300" b="0" i="0" u="none" strike="noStrike">
                          <a:solidFill>
                            <a:srgbClr val="000000"/>
                          </a:solidFill>
                          <a:effectLst/>
                          <a:latin typeface="Calibri"/>
                        </a:rPr>
                        <a:t>Singapore</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l-GR" sz="1300" b="0" i="0" u="none" strike="noStrike">
                          <a:solidFill>
                            <a:srgbClr val="000000"/>
                          </a:solidFill>
                          <a:effectLst/>
                          <a:latin typeface="Calibri"/>
                        </a:rPr>
                        <a:t>5</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l-GR" sz="1300" b="0" i="0" u="none" strike="noStrike" dirty="0">
                          <a:solidFill>
                            <a:srgbClr val="000000"/>
                          </a:solidFill>
                          <a:effectLst/>
                          <a:latin typeface="Calibri"/>
                        </a:rPr>
                        <a:t> </a:t>
                      </a:r>
                      <a:r>
                        <a:rPr lang="en-GB" sz="1300" b="0" i="0" u="none" strike="noStrike" dirty="0" smtClean="0">
                          <a:solidFill>
                            <a:srgbClr val="000000"/>
                          </a:solidFill>
                          <a:effectLst/>
                          <a:latin typeface="Calibri"/>
                        </a:rPr>
                        <a:t>197</a:t>
                      </a:r>
                      <a:endParaRPr lang="el-GR" sz="1300" b="0" i="0" u="none" strike="noStrike" dirty="0">
                        <a:solidFill>
                          <a:srgbClr val="000000"/>
                        </a:solidFill>
                        <a:effectLst/>
                        <a:latin typeface="Calibri"/>
                      </a:endParaRP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GB" sz="1300" b="0" i="0" u="none" strike="noStrike" dirty="0" smtClean="0">
                          <a:solidFill>
                            <a:srgbClr val="000000"/>
                          </a:solidFill>
                          <a:effectLst/>
                          <a:latin typeface="Calibri"/>
                        </a:rPr>
                        <a:t>2*</a:t>
                      </a:r>
                      <a:r>
                        <a:rPr lang="el-GR" sz="1300" b="0" i="0" u="none" strike="noStrike" dirty="0">
                          <a:solidFill>
                            <a:srgbClr val="000000"/>
                          </a:solidFill>
                          <a:effectLst/>
                          <a:latin typeface="Calibri"/>
                        </a:rPr>
                        <a:t> </a:t>
                      </a:r>
                    </a:p>
                  </a:txBody>
                  <a:tcPr marL="8603" marR="8603" marT="86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01"/>
                  </a:ext>
                </a:extLst>
              </a:tr>
              <a:tr h="270998">
                <a:tc>
                  <a:txBody>
                    <a:bodyPr/>
                    <a:lstStyle/>
                    <a:p>
                      <a:pPr algn="ctr" fontAlgn="b"/>
                      <a:r>
                        <a:rPr lang="el-GR" sz="1400" b="1" i="0" u="none" strike="noStrike">
                          <a:solidFill>
                            <a:srgbClr val="000000"/>
                          </a:solidFill>
                          <a:effectLst/>
                          <a:latin typeface="Calibri"/>
                        </a:rPr>
                        <a:t>2022</a:t>
                      </a:r>
                    </a:p>
                  </a:txBody>
                  <a:tcPr marL="8603" marR="8603" marT="86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GB" sz="1300" b="0" i="0" u="none" strike="noStrike">
                          <a:solidFill>
                            <a:srgbClr val="000000"/>
                          </a:solidFill>
                          <a:effectLst/>
                          <a:latin typeface="Calibri"/>
                        </a:rPr>
                        <a:t>Seattle</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l-GR" sz="1300" b="0" i="0" u="none" strike="noStrike">
                          <a:solidFill>
                            <a:srgbClr val="000000"/>
                          </a:solidFill>
                          <a:effectLst/>
                          <a:latin typeface="Calibri"/>
                        </a:rPr>
                        <a:t>6</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l-GR" sz="1300" b="0" i="0" u="none" strike="noStrike">
                          <a:solidFill>
                            <a:srgbClr val="000000"/>
                          </a:solidFill>
                          <a:effectLst/>
                          <a:latin typeface="Calibri"/>
                        </a:rPr>
                        <a:t>125</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l-GR" sz="1300" b="0" i="0" u="none" strike="noStrike">
                          <a:solidFill>
                            <a:srgbClr val="000000"/>
                          </a:solidFill>
                          <a:effectLst/>
                          <a:latin typeface="Calibri"/>
                        </a:rPr>
                        <a:t>7</a:t>
                      </a:r>
                    </a:p>
                  </a:txBody>
                  <a:tcPr marL="8603" marR="8603" marT="86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2"/>
                  </a:ext>
                </a:extLst>
              </a:tr>
              <a:tr h="270998">
                <a:tc>
                  <a:txBody>
                    <a:bodyPr/>
                    <a:lstStyle/>
                    <a:p>
                      <a:pPr algn="ctr" fontAlgn="b"/>
                      <a:r>
                        <a:rPr lang="el-GR" sz="1400" b="1" i="0" u="none" strike="noStrike">
                          <a:solidFill>
                            <a:srgbClr val="000000"/>
                          </a:solidFill>
                          <a:effectLst/>
                          <a:latin typeface="Calibri"/>
                        </a:rPr>
                        <a:t>2021</a:t>
                      </a:r>
                    </a:p>
                  </a:txBody>
                  <a:tcPr marL="8603" marR="8603" marT="86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n-GB" sz="1300" b="0" i="0" u="none" strike="noStrike">
                          <a:solidFill>
                            <a:srgbClr val="000000"/>
                          </a:solidFill>
                          <a:effectLst/>
                          <a:latin typeface="Calibri"/>
                        </a:rPr>
                        <a:t>Amsterdam</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l-GR" sz="1300" b="0" i="0" u="none" strike="noStrike">
                          <a:solidFill>
                            <a:srgbClr val="000000"/>
                          </a:solidFill>
                          <a:effectLst/>
                          <a:latin typeface="Calibri"/>
                        </a:rPr>
                        <a:t>5</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l-GR" sz="1300" b="0" i="0" u="none" strike="noStrike" dirty="0">
                          <a:solidFill>
                            <a:srgbClr val="000000"/>
                          </a:solidFill>
                          <a:effectLst/>
                          <a:latin typeface="Calibri"/>
                        </a:rPr>
                        <a:t>134</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l-GR" sz="1300" b="0" i="0" u="none" strike="noStrike">
                          <a:solidFill>
                            <a:srgbClr val="000000"/>
                          </a:solidFill>
                          <a:effectLst/>
                          <a:latin typeface="Calibri"/>
                        </a:rPr>
                        <a:t>7</a:t>
                      </a:r>
                    </a:p>
                  </a:txBody>
                  <a:tcPr marL="8603" marR="8603" marT="86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3"/>
                  </a:ext>
                </a:extLst>
              </a:tr>
              <a:tr h="270998">
                <a:tc>
                  <a:txBody>
                    <a:bodyPr/>
                    <a:lstStyle/>
                    <a:p>
                      <a:pPr algn="ctr" fontAlgn="b"/>
                      <a:r>
                        <a:rPr lang="el-GR" sz="1400" b="1" i="0" u="none" strike="noStrike">
                          <a:solidFill>
                            <a:srgbClr val="000000"/>
                          </a:solidFill>
                          <a:effectLst/>
                          <a:latin typeface="Calibri"/>
                        </a:rPr>
                        <a:t>2020</a:t>
                      </a:r>
                    </a:p>
                  </a:txBody>
                  <a:tcPr marL="8603" marR="8603" marT="86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GB" sz="1300" b="0" i="0" u="none" strike="noStrike">
                          <a:solidFill>
                            <a:srgbClr val="000000"/>
                          </a:solidFill>
                          <a:effectLst/>
                          <a:latin typeface="Calibri"/>
                        </a:rPr>
                        <a:t>Brazil</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l-GR" sz="1300" b="0" i="0" u="none" strike="noStrike">
                          <a:solidFill>
                            <a:srgbClr val="000000"/>
                          </a:solidFill>
                          <a:effectLst/>
                          <a:latin typeface="Calibri"/>
                        </a:rPr>
                        <a:t>5</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l-GR" sz="1300" b="0" i="0" u="none" strike="noStrike">
                          <a:solidFill>
                            <a:srgbClr val="000000"/>
                          </a:solidFill>
                          <a:effectLst/>
                          <a:latin typeface="Calibri"/>
                        </a:rPr>
                        <a:t>132</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l-GR" sz="1300" b="0" i="0" u="none" strike="noStrike">
                          <a:solidFill>
                            <a:srgbClr val="000000"/>
                          </a:solidFill>
                          <a:effectLst/>
                          <a:latin typeface="Calibri"/>
                        </a:rPr>
                        <a:t>7</a:t>
                      </a:r>
                    </a:p>
                  </a:txBody>
                  <a:tcPr marL="8603" marR="8603" marT="86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4"/>
                  </a:ext>
                </a:extLst>
              </a:tr>
              <a:tr h="270998">
                <a:tc>
                  <a:txBody>
                    <a:bodyPr/>
                    <a:lstStyle/>
                    <a:p>
                      <a:pPr algn="ctr" fontAlgn="b"/>
                      <a:r>
                        <a:rPr lang="el-GR" sz="1400" b="1" i="0" u="none" strike="noStrike">
                          <a:solidFill>
                            <a:srgbClr val="000000"/>
                          </a:solidFill>
                          <a:effectLst/>
                          <a:latin typeface="Calibri"/>
                        </a:rPr>
                        <a:t>2019</a:t>
                      </a:r>
                    </a:p>
                  </a:txBody>
                  <a:tcPr marL="8603" marR="8603" marT="86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n-GB" sz="1300" b="0" i="0" u="none" strike="noStrike">
                          <a:solidFill>
                            <a:srgbClr val="000000"/>
                          </a:solidFill>
                          <a:effectLst/>
                          <a:latin typeface="Calibri"/>
                        </a:rPr>
                        <a:t>Copenhagen</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l-GR" sz="1300" b="0" i="0" u="none" strike="noStrike">
                          <a:solidFill>
                            <a:srgbClr val="000000"/>
                          </a:solidFill>
                          <a:effectLst/>
                          <a:latin typeface="Calibri"/>
                        </a:rPr>
                        <a:t>5</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l-GR" sz="1300" b="0" i="0" u="none" strike="noStrike">
                          <a:solidFill>
                            <a:srgbClr val="000000"/>
                          </a:solidFill>
                          <a:effectLst/>
                          <a:latin typeface="Calibri"/>
                        </a:rPr>
                        <a:t>122</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l-GR" sz="1300" b="0" i="0" u="none" strike="noStrike">
                          <a:solidFill>
                            <a:srgbClr val="000000"/>
                          </a:solidFill>
                          <a:effectLst/>
                          <a:latin typeface="Calibri"/>
                        </a:rPr>
                        <a:t>10</a:t>
                      </a:r>
                    </a:p>
                  </a:txBody>
                  <a:tcPr marL="8603" marR="8603" marT="86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5"/>
                  </a:ext>
                </a:extLst>
              </a:tr>
              <a:tr h="270998">
                <a:tc>
                  <a:txBody>
                    <a:bodyPr/>
                    <a:lstStyle/>
                    <a:p>
                      <a:pPr algn="ctr" fontAlgn="b"/>
                      <a:r>
                        <a:rPr lang="el-GR" sz="1400" b="1" i="0" u="none" strike="noStrike">
                          <a:solidFill>
                            <a:srgbClr val="000000"/>
                          </a:solidFill>
                          <a:effectLst/>
                          <a:latin typeface="Calibri"/>
                        </a:rPr>
                        <a:t>2018</a:t>
                      </a:r>
                    </a:p>
                  </a:txBody>
                  <a:tcPr marL="8603" marR="8603" marT="86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GB" sz="1300" b="0" i="0" u="none" strike="noStrike">
                          <a:solidFill>
                            <a:srgbClr val="000000"/>
                          </a:solidFill>
                          <a:effectLst/>
                          <a:latin typeface="Calibri"/>
                        </a:rPr>
                        <a:t>Vancouver</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l-GR" sz="1300" b="0" i="0" u="none" strike="noStrike">
                          <a:solidFill>
                            <a:srgbClr val="000000"/>
                          </a:solidFill>
                          <a:effectLst/>
                          <a:latin typeface="Calibri"/>
                        </a:rPr>
                        <a:t>6</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l-GR" sz="1300" b="0" i="0" u="none" strike="noStrike">
                          <a:solidFill>
                            <a:srgbClr val="000000"/>
                          </a:solidFill>
                          <a:effectLst/>
                          <a:latin typeface="Calibri"/>
                        </a:rPr>
                        <a:t>102</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l-GR" sz="1300" b="0" i="0" u="none" strike="noStrike">
                          <a:solidFill>
                            <a:srgbClr val="000000"/>
                          </a:solidFill>
                          <a:effectLst/>
                          <a:latin typeface="Calibri"/>
                        </a:rPr>
                        <a:t>7</a:t>
                      </a:r>
                    </a:p>
                  </a:txBody>
                  <a:tcPr marL="8603" marR="8603" marT="86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6"/>
                  </a:ext>
                </a:extLst>
              </a:tr>
              <a:tr h="270998">
                <a:tc>
                  <a:txBody>
                    <a:bodyPr/>
                    <a:lstStyle/>
                    <a:p>
                      <a:pPr algn="ctr" fontAlgn="b"/>
                      <a:r>
                        <a:rPr lang="el-GR" sz="1400" b="1" i="0" u="none" strike="noStrike">
                          <a:solidFill>
                            <a:srgbClr val="000000"/>
                          </a:solidFill>
                          <a:effectLst/>
                          <a:latin typeface="Calibri"/>
                        </a:rPr>
                        <a:t>2017</a:t>
                      </a:r>
                    </a:p>
                  </a:txBody>
                  <a:tcPr marL="8603" marR="8603" marT="86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n-GB" sz="1300" b="0" i="0" u="none" strike="noStrike">
                          <a:solidFill>
                            <a:srgbClr val="000000"/>
                          </a:solidFill>
                          <a:effectLst/>
                          <a:latin typeface="Calibri"/>
                        </a:rPr>
                        <a:t>Como</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l-GR" sz="1300" b="0" i="0" u="none" strike="noStrike">
                          <a:solidFill>
                            <a:srgbClr val="000000"/>
                          </a:solidFill>
                          <a:effectLst/>
                          <a:latin typeface="Calibri"/>
                        </a:rPr>
                        <a:t>5</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l-GR" sz="1300" b="0" i="0" u="none" strike="noStrike">
                          <a:solidFill>
                            <a:srgbClr val="000000"/>
                          </a:solidFill>
                          <a:effectLst/>
                          <a:latin typeface="Calibri"/>
                        </a:rPr>
                        <a:t>96</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l-GR" sz="1300" b="0" i="0" u="none" strike="noStrike">
                          <a:solidFill>
                            <a:srgbClr val="000000"/>
                          </a:solidFill>
                          <a:effectLst/>
                          <a:latin typeface="Calibri"/>
                        </a:rPr>
                        <a:t>10</a:t>
                      </a:r>
                    </a:p>
                  </a:txBody>
                  <a:tcPr marL="8603" marR="8603" marT="86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7"/>
                  </a:ext>
                </a:extLst>
              </a:tr>
              <a:tr h="270998">
                <a:tc>
                  <a:txBody>
                    <a:bodyPr/>
                    <a:lstStyle/>
                    <a:p>
                      <a:pPr algn="ctr" fontAlgn="b"/>
                      <a:r>
                        <a:rPr lang="el-GR" sz="1400" b="1" i="0" u="none" strike="noStrike">
                          <a:solidFill>
                            <a:srgbClr val="000000"/>
                          </a:solidFill>
                          <a:effectLst/>
                          <a:latin typeface="Calibri"/>
                        </a:rPr>
                        <a:t>2016</a:t>
                      </a:r>
                    </a:p>
                  </a:txBody>
                  <a:tcPr marL="8603" marR="8603" marT="86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GB" sz="1300" b="0" i="0" u="none" strike="noStrike">
                          <a:solidFill>
                            <a:srgbClr val="000000"/>
                          </a:solidFill>
                          <a:effectLst/>
                          <a:latin typeface="Calibri"/>
                        </a:rPr>
                        <a:t>Boston</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l-GR" sz="1300" b="0" i="0" u="none" strike="noStrike">
                          <a:solidFill>
                            <a:srgbClr val="000000"/>
                          </a:solidFill>
                          <a:effectLst/>
                          <a:latin typeface="Calibri"/>
                        </a:rPr>
                        <a:t>5</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l-GR" sz="1300" b="0" i="0" u="none" strike="noStrike">
                          <a:solidFill>
                            <a:srgbClr val="000000"/>
                          </a:solidFill>
                          <a:effectLst/>
                          <a:latin typeface="Calibri"/>
                        </a:rPr>
                        <a:t>105</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l-GR" sz="1300" b="0" i="0" u="none" strike="noStrike">
                          <a:solidFill>
                            <a:srgbClr val="000000"/>
                          </a:solidFill>
                          <a:effectLst/>
                          <a:latin typeface="Calibri"/>
                        </a:rPr>
                        <a:t>8</a:t>
                      </a:r>
                    </a:p>
                  </a:txBody>
                  <a:tcPr marL="8603" marR="8603" marT="86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8"/>
                  </a:ext>
                </a:extLst>
              </a:tr>
              <a:tr h="270998">
                <a:tc>
                  <a:txBody>
                    <a:bodyPr/>
                    <a:lstStyle/>
                    <a:p>
                      <a:pPr algn="ctr" fontAlgn="b"/>
                      <a:r>
                        <a:rPr lang="el-GR" sz="1400" b="1" i="0" u="none" strike="noStrike">
                          <a:solidFill>
                            <a:srgbClr val="000000"/>
                          </a:solidFill>
                          <a:effectLst/>
                          <a:latin typeface="Calibri"/>
                        </a:rPr>
                        <a:t>2015</a:t>
                      </a:r>
                    </a:p>
                  </a:txBody>
                  <a:tcPr marL="8603" marR="8603" marT="86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n-GB" sz="1300" b="0" i="0" u="none" strike="noStrike">
                          <a:solidFill>
                            <a:srgbClr val="000000"/>
                          </a:solidFill>
                          <a:effectLst/>
                          <a:latin typeface="Calibri"/>
                        </a:rPr>
                        <a:t>Vienna</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l-GR" sz="1300" b="0" i="0" u="none" strike="noStrike">
                          <a:solidFill>
                            <a:srgbClr val="000000"/>
                          </a:solidFill>
                          <a:effectLst/>
                          <a:latin typeface="Calibri"/>
                        </a:rPr>
                        <a:t>5</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l-GR" sz="1300" b="0" i="0" u="none" strike="noStrike">
                          <a:solidFill>
                            <a:srgbClr val="000000"/>
                          </a:solidFill>
                          <a:effectLst/>
                          <a:latin typeface="Calibri"/>
                        </a:rPr>
                        <a:t>91</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l-GR" sz="1300" b="0" i="0" u="none" strike="noStrike">
                          <a:solidFill>
                            <a:srgbClr val="000000"/>
                          </a:solidFill>
                          <a:effectLst/>
                          <a:latin typeface="Calibri"/>
                        </a:rPr>
                        <a:t>8</a:t>
                      </a:r>
                    </a:p>
                  </a:txBody>
                  <a:tcPr marL="8603" marR="8603" marT="86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9"/>
                  </a:ext>
                </a:extLst>
              </a:tr>
              <a:tr h="270998">
                <a:tc>
                  <a:txBody>
                    <a:bodyPr/>
                    <a:lstStyle/>
                    <a:p>
                      <a:pPr algn="ctr" fontAlgn="b"/>
                      <a:r>
                        <a:rPr lang="el-GR" sz="1400" b="1" i="0" u="none" strike="noStrike">
                          <a:solidFill>
                            <a:srgbClr val="000000"/>
                          </a:solidFill>
                          <a:effectLst/>
                          <a:latin typeface="Calibri"/>
                        </a:rPr>
                        <a:t>2014</a:t>
                      </a:r>
                    </a:p>
                  </a:txBody>
                  <a:tcPr marL="8603" marR="8603" marT="86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GB" sz="1300" b="0" i="0" u="none" strike="noStrike">
                          <a:solidFill>
                            <a:srgbClr val="000000"/>
                          </a:solidFill>
                          <a:effectLst/>
                          <a:latin typeface="Calibri"/>
                        </a:rPr>
                        <a:t>Silicon Valley</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l-GR" sz="1300" b="0" i="0" u="none" strike="noStrike">
                          <a:solidFill>
                            <a:srgbClr val="000000"/>
                          </a:solidFill>
                          <a:effectLst/>
                          <a:latin typeface="Calibri"/>
                        </a:rPr>
                        <a:t>5</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l-GR" sz="1300" b="0" i="0" u="none" strike="noStrike">
                          <a:solidFill>
                            <a:srgbClr val="000000"/>
                          </a:solidFill>
                          <a:effectLst/>
                          <a:latin typeface="Calibri"/>
                        </a:rPr>
                        <a:t>86</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l-GR" sz="1300" b="0" i="0" u="none" strike="noStrike">
                          <a:solidFill>
                            <a:srgbClr val="000000"/>
                          </a:solidFill>
                          <a:effectLst/>
                          <a:latin typeface="Calibri"/>
                        </a:rPr>
                        <a:t>4</a:t>
                      </a:r>
                    </a:p>
                  </a:txBody>
                  <a:tcPr marL="8603" marR="8603" marT="86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10"/>
                  </a:ext>
                </a:extLst>
              </a:tr>
              <a:tr h="270998">
                <a:tc>
                  <a:txBody>
                    <a:bodyPr/>
                    <a:lstStyle/>
                    <a:p>
                      <a:pPr algn="ctr" fontAlgn="b"/>
                      <a:r>
                        <a:rPr lang="el-GR" sz="1400" b="1" i="0" u="none" strike="noStrike">
                          <a:solidFill>
                            <a:srgbClr val="000000"/>
                          </a:solidFill>
                          <a:effectLst/>
                          <a:latin typeface="Calibri"/>
                        </a:rPr>
                        <a:t>2013</a:t>
                      </a:r>
                    </a:p>
                  </a:txBody>
                  <a:tcPr marL="8603" marR="8603" marT="86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GB" sz="1300" b="0" i="0" u="none" strike="noStrike">
                          <a:solidFill>
                            <a:srgbClr val="000000"/>
                          </a:solidFill>
                          <a:effectLst/>
                          <a:latin typeface="Calibri"/>
                        </a:rPr>
                        <a:t>Hong-Kong</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l-GR" sz="1300" b="0" i="0" u="none" strike="noStrike">
                          <a:solidFill>
                            <a:srgbClr val="000000"/>
                          </a:solidFill>
                          <a:effectLst/>
                          <a:latin typeface="Calibri"/>
                        </a:rPr>
                        <a:t>5</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l-GR" sz="1300" b="0" i="0" u="none" strike="noStrike">
                          <a:solidFill>
                            <a:srgbClr val="000000"/>
                          </a:solidFill>
                          <a:effectLst/>
                          <a:latin typeface="Calibri"/>
                        </a:rPr>
                        <a:t>98</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l-GR" sz="1300" b="0" i="0" u="none" strike="noStrike">
                          <a:solidFill>
                            <a:srgbClr val="000000"/>
                          </a:solidFill>
                          <a:effectLst/>
                          <a:latin typeface="Calibri"/>
                        </a:rPr>
                        <a:t>4</a:t>
                      </a:r>
                    </a:p>
                  </a:txBody>
                  <a:tcPr marL="8603" marR="8603" marT="86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11"/>
                  </a:ext>
                </a:extLst>
              </a:tr>
              <a:tr h="270998">
                <a:tc>
                  <a:txBody>
                    <a:bodyPr/>
                    <a:lstStyle/>
                    <a:p>
                      <a:pPr algn="ctr" fontAlgn="b"/>
                      <a:r>
                        <a:rPr lang="el-GR" sz="1400" b="1" i="0" u="none" strike="noStrike">
                          <a:solidFill>
                            <a:srgbClr val="000000"/>
                          </a:solidFill>
                          <a:effectLst/>
                          <a:latin typeface="Calibri"/>
                        </a:rPr>
                        <a:t>2012</a:t>
                      </a:r>
                    </a:p>
                  </a:txBody>
                  <a:tcPr marL="8603" marR="8603" marT="86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n-GB" sz="1300" b="0" i="0" u="none" strike="noStrike">
                          <a:solidFill>
                            <a:srgbClr val="000000"/>
                          </a:solidFill>
                          <a:effectLst/>
                          <a:latin typeface="Calibri"/>
                        </a:rPr>
                        <a:t>Dublin</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l-GR" sz="1300" b="0" i="0" u="none" strike="noStrike">
                          <a:solidFill>
                            <a:srgbClr val="000000"/>
                          </a:solidFill>
                          <a:effectLst/>
                          <a:latin typeface="Calibri"/>
                        </a:rPr>
                        <a:t>5</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l-GR" sz="1300" b="0" i="0" u="none" strike="noStrike">
                          <a:solidFill>
                            <a:srgbClr val="000000"/>
                          </a:solidFill>
                          <a:effectLst/>
                          <a:latin typeface="Calibri"/>
                        </a:rPr>
                        <a:t>79</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l-GR" sz="1300" b="0" i="0" u="none" strike="noStrike">
                          <a:solidFill>
                            <a:srgbClr val="000000"/>
                          </a:solidFill>
                          <a:effectLst/>
                          <a:latin typeface="Calibri"/>
                        </a:rPr>
                        <a:t>4</a:t>
                      </a:r>
                    </a:p>
                  </a:txBody>
                  <a:tcPr marL="8603" marR="8603" marT="86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2"/>
                  </a:ext>
                </a:extLst>
              </a:tr>
              <a:tr h="270998">
                <a:tc>
                  <a:txBody>
                    <a:bodyPr/>
                    <a:lstStyle/>
                    <a:p>
                      <a:pPr algn="ctr" fontAlgn="b"/>
                      <a:r>
                        <a:rPr lang="el-GR" sz="1400" b="1" i="0" u="none" strike="noStrike">
                          <a:solidFill>
                            <a:srgbClr val="000000"/>
                          </a:solidFill>
                          <a:effectLst/>
                          <a:latin typeface="Calibri"/>
                        </a:rPr>
                        <a:t>2011</a:t>
                      </a:r>
                    </a:p>
                  </a:txBody>
                  <a:tcPr marL="8603" marR="8603" marT="86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GB" sz="1300" b="0" i="0" u="none" strike="noStrike">
                          <a:solidFill>
                            <a:srgbClr val="000000"/>
                          </a:solidFill>
                          <a:effectLst/>
                          <a:latin typeface="Calibri"/>
                        </a:rPr>
                        <a:t>Chicago</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l-GR" sz="1300" b="0" i="0" u="none" strike="noStrike">
                          <a:solidFill>
                            <a:srgbClr val="000000"/>
                          </a:solidFill>
                          <a:effectLst/>
                          <a:latin typeface="Calibri"/>
                        </a:rPr>
                        <a:t>5</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l-GR" sz="1300" b="0" i="0" u="none" strike="noStrike">
                          <a:solidFill>
                            <a:srgbClr val="000000"/>
                          </a:solidFill>
                          <a:effectLst/>
                          <a:latin typeface="Calibri"/>
                        </a:rPr>
                        <a:t>73</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l-GR" sz="1300" b="0" i="0" u="none" strike="noStrike">
                          <a:solidFill>
                            <a:srgbClr val="000000"/>
                          </a:solidFill>
                          <a:effectLst/>
                          <a:latin typeface="Calibri"/>
                        </a:rPr>
                        <a:t>2</a:t>
                      </a:r>
                    </a:p>
                  </a:txBody>
                  <a:tcPr marL="8603" marR="8603" marT="86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13"/>
                  </a:ext>
                </a:extLst>
              </a:tr>
              <a:tr h="270998">
                <a:tc>
                  <a:txBody>
                    <a:bodyPr/>
                    <a:lstStyle/>
                    <a:p>
                      <a:pPr algn="ctr" fontAlgn="b"/>
                      <a:r>
                        <a:rPr lang="el-GR" sz="1400" b="1" i="0" u="none" strike="noStrike">
                          <a:solidFill>
                            <a:srgbClr val="000000"/>
                          </a:solidFill>
                          <a:effectLst/>
                          <a:latin typeface="Calibri"/>
                        </a:rPr>
                        <a:t>2010</a:t>
                      </a:r>
                    </a:p>
                  </a:txBody>
                  <a:tcPr marL="8603" marR="8603" marT="86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n-GB" sz="1300" b="0" i="0" u="none" strike="noStrike">
                          <a:solidFill>
                            <a:srgbClr val="000000"/>
                          </a:solidFill>
                          <a:effectLst/>
                          <a:latin typeface="Calibri"/>
                        </a:rPr>
                        <a:t>Barcelona</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l-GR" sz="1300" b="0" i="0" u="none" strike="noStrike">
                          <a:solidFill>
                            <a:srgbClr val="000000"/>
                          </a:solidFill>
                          <a:effectLst/>
                          <a:latin typeface="Calibri"/>
                        </a:rPr>
                        <a:t>5</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l-GR" sz="1300" b="0" i="0" u="none" strike="noStrike">
                          <a:solidFill>
                            <a:srgbClr val="000000"/>
                          </a:solidFill>
                          <a:effectLst/>
                          <a:latin typeface="Calibri"/>
                        </a:rPr>
                        <a:t>78</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l-GR" sz="1300" b="0" i="0" u="none" strike="noStrike">
                          <a:solidFill>
                            <a:srgbClr val="000000"/>
                          </a:solidFill>
                          <a:effectLst/>
                          <a:latin typeface="Calibri"/>
                        </a:rPr>
                        <a:t>3</a:t>
                      </a:r>
                    </a:p>
                  </a:txBody>
                  <a:tcPr marL="8603" marR="8603" marT="86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4"/>
                  </a:ext>
                </a:extLst>
              </a:tr>
              <a:tr h="270998">
                <a:tc>
                  <a:txBody>
                    <a:bodyPr/>
                    <a:lstStyle/>
                    <a:p>
                      <a:pPr algn="ctr" fontAlgn="b"/>
                      <a:r>
                        <a:rPr lang="el-GR" sz="1400" b="1" i="0" u="none" strike="noStrike">
                          <a:solidFill>
                            <a:srgbClr val="000000"/>
                          </a:solidFill>
                          <a:effectLst/>
                          <a:latin typeface="Calibri"/>
                        </a:rPr>
                        <a:t>2009</a:t>
                      </a:r>
                    </a:p>
                  </a:txBody>
                  <a:tcPr marL="8603" marR="8603" marT="86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GB" sz="1300" b="0" i="0" u="none" strike="noStrike">
                          <a:solidFill>
                            <a:srgbClr val="000000"/>
                          </a:solidFill>
                          <a:effectLst/>
                          <a:latin typeface="Calibri"/>
                        </a:rPr>
                        <a:t>New York</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l-GR" sz="1300" b="0" i="0" u="none" strike="noStrike">
                          <a:solidFill>
                            <a:srgbClr val="000000"/>
                          </a:solidFill>
                          <a:effectLst/>
                          <a:latin typeface="Calibri"/>
                        </a:rPr>
                        <a:t>3</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l-GR" sz="1300" b="0" i="0" u="none" strike="noStrike">
                          <a:solidFill>
                            <a:srgbClr val="000000"/>
                          </a:solidFill>
                          <a:effectLst/>
                          <a:latin typeface="Calibri"/>
                        </a:rPr>
                        <a:t>82</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l-GR" sz="1300" b="0" i="0" u="none" strike="noStrike">
                          <a:solidFill>
                            <a:srgbClr val="000000"/>
                          </a:solidFill>
                          <a:effectLst/>
                          <a:latin typeface="Calibri"/>
                        </a:rPr>
                        <a:t>1</a:t>
                      </a:r>
                    </a:p>
                  </a:txBody>
                  <a:tcPr marL="8603" marR="8603" marT="86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15"/>
                  </a:ext>
                </a:extLst>
              </a:tr>
              <a:tr h="270998">
                <a:tc>
                  <a:txBody>
                    <a:bodyPr/>
                    <a:lstStyle/>
                    <a:p>
                      <a:pPr algn="ctr" fontAlgn="b"/>
                      <a:r>
                        <a:rPr lang="el-GR" sz="1400" b="1" i="0" u="none" strike="noStrike">
                          <a:solidFill>
                            <a:srgbClr val="000000"/>
                          </a:solidFill>
                          <a:effectLst/>
                          <a:latin typeface="Calibri"/>
                        </a:rPr>
                        <a:t>2008</a:t>
                      </a:r>
                    </a:p>
                  </a:txBody>
                  <a:tcPr marL="8603" marR="8603" marT="86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n-GB" sz="1300" b="0" i="0" u="none" strike="noStrike">
                          <a:solidFill>
                            <a:srgbClr val="000000"/>
                          </a:solidFill>
                          <a:effectLst/>
                          <a:latin typeface="Calibri"/>
                        </a:rPr>
                        <a:t>Lausanne</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l-GR" sz="1300" b="0" i="0" u="none" strike="noStrike">
                          <a:solidFill>
                            <a:srgbClr val="000000"/>
                          </a:solidFill>
                          <a:effectLst/>
                          <a:latin typeface="Calibri"/>
                        </a:rPr>
                        <a:t>3</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l-GR" sz="1300" b="0" i="0" u="none" strike="noStrike">
                          <a:solidFill>
                            <a:srgbClr val="000000"/>
                          </a:solidFill>
                          <a:effectLst/>
                          <a:latin typeface="Calibri"/>
                        </a:rPr>
                        <a:t>47</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l-GR" sz="1300" b="0" i="0" u="none" strike="noStrike">
                          <a:solidFill>
                            <a:srgbClr val="000000"/>
                          </a:solidFill>
                          <a:effectLst/>
                          <a:latin typeface="Calibri"/>
                        </a:rPr>
                        <a:t>1</a:t>
                      </a:r>
                    </a:p>
                  </a:txBody>
                  <a:tcPr marL="8603" marR="8603" marT="86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6"/>
                  </a:ext>
                </a:extLst>
              </a:tr>
              <a:tr h="280677">
                <a:tc>
                  <a:txBody>
                    <a:bodyPr/>
                    <a:lstStyle/>
                    <a:p>
                      <a:pPr algn="ctr" fontAlgn="b"/>
                      <a:r>
                        <a:rPr lang="el-GR" sz="1400" b="1" i="0" u="none" strike="noStrike">
                          <a:solidFill>
                            <a:srgbClr val="000000"/>
                          </a:solidFill>
                          <a:effectLst/>
                          <a:latin typeface="Calibri"/>
                        </a:rPr>
                        <a:t>2007</a:t>
                      </a:r>
                    </a:p>
                  </a:txBody>
                  <a:tcPr marL="8603" marR="8603" marT="86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b"/>
                      <a:r>
                        <a:rPr lang="en-GB" sz="1300" b="0" i="0" u="none" strike="noStrike">
                          <a:solidFill>
                            <a:srgbClr val="000000"/>
                          </a:solidFill>
                          <a:effectLst/>
                          <a:latin typeface="Calibri"/>
                        </a:rPr>
                        <a:t>Minneapolis</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b"/>
                      <a:r>
                        <a:rPr lang="el-GR" sz="1300" b="0" i="0" u="none" strike="noStrike">
                          <a:solidFill>
                            <a:srgbClr val="000000"/>
                          </a:solidFill>
                          <a:effectLst/>
                          <a:latin typeface="Calibri"/>
                        </a:rPr>
                        <a:t>2</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b"/>
                      <a:r>
                        <a:rPr lang="el-GR" sz="1300" b="0" i="0" u="none" strike="noStrike">
                          <a:solidFill>
                            <a:srgbClr val="000000"/>
                          </a:solidFill>
                          <a:effectLst/>
                          <a:latin typeface="Calibri"/>
                        </a:rPr>
                        <a:t>38</a:t>
                      </a:r>
                    </a:p>
                  </a:txBody>
                  <a:tcPr marL="8603" marR="8603" marT="8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b"/>
                      <a:r>
                        <a:rPr lang="el-GR" sz="1300" b="0" i="0" u="none" strike="noStrike">
                          <a:solidFill>
                            <a:srgbClr val="000000"/>
                          </a:solidFill>
                          <a:effectLst/>
                          <a:latin typeface="Calibri"/>
                        </a:rPr>
                        <a:t>1</a:t>
                      </a:r>
                    </a:p>
                  </a:txBody>
                  <a:tcPr marL="8603" marR="8603" marT="86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17"/>
                  </a:ext>
                </a:extLst>
              </a:tr>
              <a:tr h="270998">
                <a:tc gridSpan="2">
                  <a:txBody>
                    <a:bodyPr/>
                    <a:lstStyle/>
                    <a:p>
                      <a:pPr algn="l" fontAlgn="b"/>
                      <a:r>
                        <a:rPr lang="en-GB" sz="1300" b="1" i="0" u="none" strike="noStrike">
                          <a:solidFill>
                            <a:srgbClr val="000000"/>
                          </a:solidFill>
                          <a:effectLst/>
                          <a:latin typeface="Calibri"/>
                        </a:rPr>
                        <a:t>Data from DBLP.org</a:t>
                      </a:r>
                    </a:p>
                  </a:txBody>
                  <a:tcPr marL="8603" marR="8603" marT="8603"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l-GR"/>
                    </a:p>
                  </a:txBody>
                  <a:tcPr/>
                </a:tc>
                <a:tc>
                  <a:txBody>
                    <a:bodyPr/>
                    <a:lstStyle/>
                    <a:p>
                      <a:pPr algn="ctr" fontAlgn="b"/>
                      <a:endParaRPr lang="el-GR" sz="1400" b="0" i="0" u="none" strike="noStrike">
                        <a:solidFill>
                          <a:srgbClr val="000000"/>
                        </a:solidFill>
                        <a:effectLst/>
                        <a:latin typeface="Calibri"/>
                      </a:endParaRPr>
                    </a:p>
                  </a:txBody>
                  <a:tcPr marL="8603" marR="8603" marT="860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l-GR" sz="1400" b="0" i="0" u="none" strike="noStrike">
                        <a:solidFill>
                          <a:srgbClr val="000000"/>
                        </a:solidFill>
                        <a:effectLst/>
                        <a:latin typeface="Calibri"/>
                      </a:endParaRPr>
                    </a:p>
                  </a:txBody>
                  <a:tcPr marL="8603" marR="8603" marT="860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l-GR" sz="1400" b="0" i="0" u="none" strike="noStrike">
                        <a:solidFill>
                          <a:srgbClr val="000000"/>
                        </a:solidFill>
                        <a:effectLst/>
                        <a:latin typeface="Calibri"/>
                      </a:endParaRPr>
                    </a:p>
                  </a:txBody>
                  <a:tcPr marL="8603" marR="8603" marT="8603"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8"/>
                  </a:ext>
                </a:extLst>
              </a:tr>
              <a:tr h="241963">
                <a:tc gridSpan="5">
                  <a:txBody>
                    <a:bodyPr/>
                    <a:lstStyle/>
                    <a:p>
                      <a:pPr algn="l" fontAlgn="b"/>
                      <a:r>
                        <a:rPr lang="en-US" sz="1300" b="1" i="0" u="none" strike="noStrike" dirty="0">
                          <a:solidFill>
                            <a:srgbClr val="000000"/>
                          </a:solidFill>
                          <a:effectLst/>
                          <a:latin typeface="Calibri"/>
                        </a:rPr>
                        <a:t>#papers in main volume of ACM proceedings</a:t>
                      </a:r>
                    </a:p>
                  </a:txBody>
                  <a:tcPr marL="8603" marR="8603" marT="8603" marB="0" anchor="b">
                    <a:lnL>
                      <a:noFill/>
                    </a:lnL>
                    <a:lnR>
                      <a:noFill/>
                    </a:lnR>
                    <a:lnT>
                      <a:noFill/>
                    </a:lnT>
                    <a:lnB>
                      <a:noFill/>
                    </a:lnB>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17396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8136000" cy="720000"/>
          </a:xfrm>
        </p:spPr>
        <p:txBody>
          <a:bodyPr>
            <a:normAutofit/>
          </a:bodyPr>
          <a:lstStyle/>
          <a:p>
            <a:r>
              <a:rPr lang="en-GB" sz="4000" dirty="0" smtClean="0"/>
              <a:t>Redundancy vs. Variety</a:t>
            </a:r>
            <a:endParaRPr lang="en-US" sz="4000" dirty="0"/>
          </a:p>
        </p:txBody>
      </p:sp>
      <p:sp>
        <p:nvSpPr>
          <p:cNvPr id="4" name="Slide Number Placeholder 3"/>
          <p:cNvSpPr>
            <a:spLocks noGrp="1"/>
          </p:cNvSpPr>
          <p:nvPr>
            <p:ph type="sldNum" sz="quarter" idx="12"/>
          </p:nvPr>
        </p:nvSpPr>
        <p:spPr/>
        <p:txBody>
          <a:bodyPr/>
          <a:lstStyle/>
          <a:p>
            <a:fld id="{E0030DF1-160A-4516-8C48-264B4573769E}" type="slidenum">
              <a:rPr lang="en-US" smtClean="0"/>
              <a:pPr/>
              <a:t>50</a:t>
            </a:fld>
            <a:endParaRPr lang="en-US"/>
          </a:p>
        </p:txBody>
      </p:sp>
      <p:sp>
        <p:nvSpPr>
          <p:cNvPr id="3" name="Θέση περιεχομένου 2"/>
          <p:cNvSpPr>
            <a:spLocks noGrp="1"/>
          </p:cNvSpPr>
          <p:nvPr>
            <p:ph idx="1"/>
          </p:nvPr>
        </p:nvSpPr>
        <p:spPr>
          <a:xfrm>
            <a:off x="2051720" y="3897051"/>
            <a:ext cx="6264696" cy="432048"/>
          </a:xfrm>
        </p:spPr>
        <p:txBody>
          <a:bodyPr>
            <a:normAutofit lnSpcReduction="10000"/>
          </a:bodyPr>
          <a:lstStyle/>
          <a:p>
            <a:pPr marL="82296" indent="0">
              <a:buNone/>
            </a:pPr>
            <a:r>
              <a:rPr lang="en-US" sz="2400" dirty="0" smtClean="0"/>
              <a:t>Variety                Redundancy               Balance</a:t>
            </a:r>
          </a:p>
          <a:p>
            <a:endParaRPr lang="el-GR" dirty="0"/>
          </a:p>
        </p:txBody>
      </p:sp>
      <p:graphicFrame>
        <p:nvGraphicFramePr>
          <p:cNvPr id="7" name="Table 6"/>
          <p:cNvGraphicFramePr>
            <a:graphicFrameLocks noGrp="1"/>
          </p:cNvGraphicFramePr>
          <p:nvPr>
            <p:extLst>
              <p:ext uri="{D42A27DB-BD31-4B8C-83A1-F6EECF244321}">
                <p14:modId xmlns:p14="http://schemas.microsoft.com/office/powerpoint/2010/main" val="1637735941"/>
              </p:ext>
            </p:extLst>
          </p:nvPr>
        </p:nvGraphicFramePr>
        <p:xfrm>
          <a:off x="1475640" y="1196752"/>
          <a:ext cx="7272832" cy="2592287"/>
        </p:xfrm>
        <a:graphic>
          <a:graphicData uri="http://schemas.openxmlformats.org/drawingml/2006/table">
            <a:tbl>
              <a:tblPr/>
              <a:tblGrid>
                <a:gridCol w="227276">
                  <a:extLst>
                    <a:ext uri="{9D8B030D-6E8A-4147-A177-3AD203B41FA5}">
                      <a16:colId xmlns:a16="http://schemas.microsoft.com/office/drawing/2014/main" val="263816268"/>
                    </a:ext>
                  </a:extLst>
                </a:gridCol>
                <a:gridCol w="227276">
                  <a:extLst>
                    <a:ext uri="{9D8B030D-6E8A-4147-A177-3AD203B41FA5}">
                      <a16:colId xmlns:a16="http://schemas.microsoft.com/office/drawing/2014/main" val="1220479483"/>
                    </a:ext>
                  </a:extLst>
                </a:gridCol>
                <a:gridCol w="227276">
                  <a:extLst>
                    <a:ext uri="{9D8B030D-6E8A-4147-A177-3AD203B41FA5}">
                      <a16:colId xmlns:a16="http://schemas.microsoft.com/office/drawing/2014/main" val="2667897507"/>
                    </a:ext>
                  </a:extLst>
                </a:gridCol>
                <a:gridCol w="227276">
                  <a:extLst>
                    <a:ext uri="{9D8B030D-6E8A-4147-A177-3AD203B41FA5}">
                      <a16:colId xmlns:a16="http://schemas.microsoft.com/office/drawing/2014/main" val="3059948672"/>
                    </a:ext>
                  </a:extLst>
                </a:gridCol>
                <a:gridCol w="227276">
                  <a:extLst>
                    <a:ext uri="{9D8B030D-6E8A-4147-A177-3AD203B41FA5}">
                      <a16:colId xmlns:a16="http://schemas.microsoft.com/office/drawing/2014/main" val="4189039598"/>
                    </a:ext>
                  </a:extLst>
                </a:gridCol>
                <a:gridCol w="227276">
                  <a:extLst>
                    <a:ext uri="{9D8B030D-6E8A-4147-A177-3AD203B41FA5}">
                      <a16:colId xmlns:a16="http://schemas.microsoft.com/office/drawing/2014/main" val="4024113276"/>
                    </a:ext>
                  </a:extLst>
                </a:gridCol>
                <a:gridCol w="227276">
                  <a:extLst>
                    <a:ext uri="{9D8B030D-6E8A-4147-A177-3AD203B41FA5}">
                      <a16:colId xmlns:a16="http://schemas.microsoft.com/office/drawing/2014/main" val="3955151416"/>
                    </a:ext>
                  </a:extLst>
                </a:gridCol>
                <a:gridCol w="227276">
                  <a:extLst>
                    <a:ext uri="{9D8B030D-6E8A-4147-A177-3AD203B41FA5}">
                      <a16:colId xmlns:a16="http://schemas.microsoft.com/office/drawing/2014/main" val="1840315637"/>
                    </a:ext>
                  </a:extLst>
                </a:gridCol>
                <a:gridCol w="227276">
                  <a:extLst>
                    <a:ext uri="{9D8B030D-6E8A-4147-A177-3AD203B41FA5}">
                      <a16:colId xmlns:a16="http://schemas.microsoft.com/office/drawing/2014/main" val="3549350387"/>
                    </a:ext>
                  </a:extLst>
                </a:gridCol>
                <a:gridCol w="227276">
                  <a:extLst>
                    <a:ext uri="{9D8B030D-6E8A-4147-A177-3AD203B41FA5}">
                      <a16:colId xmlns:a16="http://schemas.microsoft.com/office/drawing/2014/main" val="2128726368"/>
                    </a:ext>
                  </a:extLst>
                </a:gridCol>
                <a:gridCol w="227276">
                  <a:extLst>
                    <a:ext uri="{9D8B030D-6E8A-4147-A177-3AD203B41FA5}">
                      <a16:colId xmlns:a16="http://schemas.microsoft.com/office/drawing/2014/main" val="221797139"/>
                    </a:ext>
                  </a:extLst>
                </a:gridCol>
                <a:gridCol w="227276">
                  <a:extLst>
                    <a:ext uri="{9D8B030D-6E8A-4147-A177-3AD203B41FA5}">
                      <a16:colId xmlns:a16="http://schemas.microsoft.com/office/drawing/2014/main" val="3200923477"/>
                    </a:ext>
                  </a:extLst>
                </a:gridCol>
                <a:gridCol w="227276">
                  <a:extLst>
                    <a:ext uri="{9D8B030D-6E8A-4147-A177-3AD203B41FA5}">
                      <a16:colId xmlns:a16="http://schemas.microsoft.com/office/drawing/2014/main" val="235280676"/>
                    </a:ext>
                  </a:extLst>
                </a:gridCol>
                <a:gridCol w="227276">
                  <a:extLst>
                    <a:ext uri="{9D8B030D-6E8A-4147-A177-3AD203B41FA5}">
                      <a16:colId xmlns:a16="http://schemas.microsoft.com/office/drawing/2014/main" val="367717536"/>
                    </a:ext>
                  </a:extLst>
                </a:gridCol>
                <a:gridCol w="227276">
                  <a:extLst>
                    <a:ext uri="{9D8B030D-6E8A-4147-A177-3AD203B41FA5}">
                      <a16:colId xmlns:a16="http://schemas.microsoft.com/office/drawing/2014/main" val="3944163139"/>
                    </a:ext>
                  </a:extLst>
                </a:gridCol>
                <a:gridCol w="263284">
                  <a:extLst>
                    <a:ext uri="{9D8B030D-6E8A-4147-A177-3AD203B41FA5}">
                      <a16:colId xmlns:a16="http://schemas.microsoft.com/office/drawing/2014/main" val="3353297129"/>
                    </a:ext>
                  </a:extLst>
                </a:gridCol>
                <a:gridCol w="191268">
                  <a:extLst>
                    <a:ext uri="{9D8B030D-6E8A-4147-A177-3AD203B41FA5}">
                      <a16:colId xmlns:a16="http://schemas.microsoft.com/office/drawing/2014/main" val="3013141434"/>
                    </a:ext>
                  </a:extLst>
                </a:gridCol>
                <a:gridCol w="227276">
                  <a:extLst>
                    <a:ext uri="{9D8B030D-6E8A-4147-A177-3AD203B41FA5}">
                      <a16:colId xmlns:a16="http://schemas.microsoft.com/office/drawing/2014/main" val="3552061920"/>
                    </a:ext>
                  </a:extLst>
                </a:gridCol>
                <a:gridCol w="227276">
                  <a:extLst>
                    <a:ext uri="{9D8B030D-6E8A-4147-A177-3AD203B41FA5}">
                      <a16:colId xmlns:a16="http://schemas.microsoft.com/office/drawing/2014/main" val="701674369"/>
                    </a:ext>
                  </a:extLst>
                </a:gridCol>
                <a:gridCol w="227276">
                  <a:extLst>
                    <a:ext uri="{9D8B030D-6E8A-4147-A177-3AD203B41FA5}">
                      <a16:colId xmlns:a16="http://schemas.microsoft.com/office/drawing/2014/main" val="1732461154"/>
                    </a:ext>
                  </a:extLst>
                </a:gridCol>
                <a:gridCol w="227276">
                  <a:extLst>
                    <a:ext uri="{9D8B030D-6E8A-4147-A177-3AD203B41FA5}">
                      <a16:colId xmlns:a16="http://schemas.microsoft.com/office/drawing/2014/main" val="21904035"/>
                    </a:ext>
                  </a:extLst>
                </a:gridCol>
                <a:gridCol w="227276">
                  <a:extLst>
                    <a:ext uri="{9D8B030D-6E8A-4147-A177-3AD203B41FA5}">
                      <a16:colId xmlns:a16="http://schemas.microsoft.com/office/drawing/2014/main" val="3259901206"/>
                    </a:ext>
                  </a:extLst>
                </a:gridCol>
                <a:gridCol w="227276">
                  <a:extLst>
                    <a:ext uri="{9D8B030D-6E8A-4147-A177-3AD203B41FA5}">
                      <a16:colId xmlns:a16="http://schemas.microsoft.com/office/drawing/2014/main" val="1804393295"/>
                    </a:ext>
                  </a:extLst>
                </a:gridCol>
                <a:gridCol w="227276">
                  <a:extLst>
                    <a:ext uri="{9D8B030D-6E8A-4147-A177-3AD203B41FA5}">
                      <a16:colId xmlns:a16="http://schemas.microsoft.com/office/drawing/2014/main" val="3801760804"/>
                    </a:ext>
                  </a:extLst>
                </a:gridCol>
                <a:gridCol w="227276">
                  <a:extLst>
                    <a:ext uri="{9D8B030D-6E8A-4147-A177-3AD203B41FA5}">
                      <a16:colId xmlns:a16="http://schemas.microsoft.com/office/drawing/2014/main" val="2345796585"/>
                    </a:ext>
                  </a:extLst>
                </a:gridCol>
                <a:gridCol w="227276">
                  <a:extLst>
                    <a:ext uri="{9D8B030D-6E8A-4147-A177-3AD203B41FA5}">
                      <a16:colId xmlns:a16="http://schemas.microsoft.com/office/drawing/2014/main" val="3053486986"/>
                    </a:ext>
                  </a:extLst>
                </a:gridCol>
                <a:gridCol w="227276">
                  <a:extLst>
                    <a:ext uri="{9D8B030D-6E8A-4147-A177-3AD203B41FA5}">
                      <a16:colId xmlns:a16="http://schemas.microsoft.com/office/drawing/2014/main" val="3245238234"/>
                    </a:ext>
                  </a:extLst>
                </a:gridCol>
                <a:gridCol w="227276">
                  <a:extLst>
                    <a:ext uri="{9D8B030D-6E8A-4147-A177-3AD203B41FA5}">
                      <a16:colId xmlns:a16="http://schemas.microsoft.com/office/drawing/2014/main" val="2883731811"/>
                    </a:ext>
                  </a:extLst>
                </a:gridCol>
                <a:gridCol w="227276">
                  <a:extLst>
                    <a:ext uri="{9D8B030D-6E8A-4147-A177-3AD203B41FA5}">
                      <a16:colId xmlns:a16="http://schemas.microsoft.com/office/drawing/2014/main" val="1529330174"/>
                    </a:ext>
                  </a:extLst>
                </a:gridCol>
                <a:gridCol w="227276">
                  <a:extLst>
                    <a:ext uri="{9D8B030D-6E8A-4147-A177-3AD203B41FA5}">
                      <a16:colId xmlns:a16="http://schemas.microsoft.com/office/drawing/2014/main" val="2421382337"/>
                    </a:ext>
                  </a:extLst>
                </a:gridCol>
                <a:gridCol w="227276">
                  <a:extLst>
                    <a:ext uri="{9D8B030D-6E8A-4147-A177-3AD203B41FA5}">
                      <a16:colId xmlns:a16="http://schemas.microsoft.com/office/drawing/2014/main" val="1076604001"/>
                    </a:ext>
                  </a:extLst>
                </a:gridCol>
                <a:gridCol w="227276">
                  <a:extLst>
                    <a:ext uri="{9D8B030D-6E8A-4147-A177-3AD203B41FA5}">
                      <a16:colId xmlns:a16="http://schemas.microsoft.com/office/drawing/2014/main" val="1680903516"/>
                    </a:ext>
                  </a:extLst>
                </a:gridCol>
              </a:tblGrid>
              <a:tr h="258153">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4</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029273280"/>
                  </a:ext>
                </a:extLst>
              </a:tr>
              <a:tr h="258153">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2</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176687"/>
                  </a:ext>
                </a:extLst>
              </a:tr>
              <a:tr h="258153">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2801359"/>
                  </a:ext>
                </a:extLst>
              </a:tr>
              <a:tr h="258153">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311220935"/>
                  </a:ext>
                </a:extLst>
              </a:tr>
              <a:tr h="258153">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6</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488787250"/>
                  </a:ext>
                </a:extLst>
              </a:tr>
              <a:tr h="258153">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100</a:t>
                      </a:r>
                      <a:endParaRPr lang="en-US" sz="11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3C0C"/>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549580"/>
                  </a:ext>
                </a:extLst>
              </a:tr>
              <a:tr h="258153">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298958024"/>
                  </a:ext>
                </a:extLst>
              </a:tr>
              <a:tr h="258153">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78189628"/>
                  </a:ext>
                </a:extLst>
              </a:tr>
              <a:tr h="258153">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1935605"/>
                  </a:ext>
                </a:extLst>
              </a:tr>
              <a:tr h="268910">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2</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51667158"/>
                  </a:ext>
                </a:extLst>
              </a:tr>
            </a:tbl>
          </a:graphicData>
        </a:graphic>
      </p:graphicFrame>
      <p:sp>
        <p:nvSpPr>
          <p:cNvPr id="8" name="Θέση περιεχομένου 8"/>
          <p:cNvSpPr txBox="1">
            <a:spLocks/>
          </p:cNvSpPr>
          <p:nvPr/>
        </p:nvSpPr>
        <p:spPr>
          <a:xfrm>
            <a:off x="1008000" y="6237312"/>
            <a:ext cx="8100392" cy="607102"/>
          </a:xfrm>
          <a:prstGeom prst="rect">
            <a:avLst/>
          </a:prstGeom>
          <a:ln w="38100">
            <a:solidFill>
              <a:schemeClr val="accent1"/>
            </a:solidFill>
          </a:ln>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1600" dirty="0" smtClean="0"/>
              <a:t>Andreas Pacher: “A typology of research discovery tools: Bibliometric redundancy vs. bibliometric variety”, </a:t>
            </a:r>
            <a:r>
              <a:rPr lang="en-US" sz="1600" i="1" dirty="0" smtClean="0"/>
              <a:t>Proceedings 18</a:t>
            </a:r>
            <a:r>
              <a:rPr lang="en-US" sz="1600" i="1" baseline="30000" dirty="0" smtClean="0"/>
              <a:t>th</a:t>
            </a:r>
            <a:r>
              <a:rPr lang="en-US" sz="1600" i="1" dirty="0" smtClean="0"/>
              <a:t> ISSI Conference</a:t>
            </a:r>
            <a:r>
              <a:rPr lang="en-US" sz="1600" dirty="0" smtClean="0"/>
              <a:t>, 2021.</a:t>
            </a:r>
            <a:endParaRPr lang="el-GR" dirty="0"/>
          </a:p>
        </p:txBody>
      </p:sp>
      <p:sp>
        <p:nvSpPr>
          <p:cNvPr id="9" name="Content Placeholder 2"/>
          <p:cNvSpPr txBox="1">
            <a:spLocks/>
          </p:cNvSpPr>
          <p:nvPr/>
        </p:nvSpPr>
        <p:spPr>
          <a:xfrm>
            <a:off x="1061804" y="4437112"/>
            <a:ext cx="8028392" cy="1749384"/>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spcBef>
                <a:spcPts val="0"/>
              </a:spcBef>
              <a:spcAft>
                <a:spcPts val="400"/>
              </a:spcAft>
            </a:pPr>
            <a:r>
              <a:rPr lang="en-GB" sz="2400" dirty="0" smtClean="0"/>
              <a:t>Variety: each paper is cited once</a:t>
            </a:r>
          </a:p>
          <a:p>
            <a:pPr>
              <a:spcBef>
                <a:spcPts val="0"/>
              </a:spcBef>
              <a:spcAft>
                <a:spcPts val="400"/>
              </a:spcAft>
            </a:pPr>
            <a:r>
              <a:rPr lang="en-GB" sz="2400" dirty="0" smtClean="0"/>
              <a:t>Redundancy: all papers cite one paper</a:t>
            </a:r>
          </a:p>
          <a:p>
            <a:pPr>
              <a:spcBef>
                <a:spcPts val="0"/>
              </a:spcBef>
              <a:spcAft>
                <a:spcPts val="400"/>
              </a:spcAft>
            </a:pPr>
            <a:r>
              <a:rPr lang="en-GB" sz="2400" dirty="0" smtClean="0"/>
              <a:t>In practice: Pareto distributions</a:t>
            </a:r>
          </a:p>
        </p:txBody>
      </p:sp>
    </p:spTree>
    <p:extLst>
      <p:ext uri="{BB962C8B-B14F-4D97-AF65-F5344CB8AC3E}">
        <p14:creationId xmlns:p14="http://schemas.microsoft.com/office/powerpoint/2010/main" val="31858574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8136000" cy="720000"/>
          </a:xfrm>
        </p:spPr>
        <p:txBody>
          <a:bodyPr>
            <a:normAutofit/>
          </a:bodyPr>
          <a:lstStyle/>
          <a:p>
            <a:r>
              <a:rPr lang="en-GB" sz="4000" dirty="0" smtClean="0"/>
              <a:t>Redundancy vs. Variety</a:t>
            </a:r>
            <a:endParaRPr lang="en-US" sz="4000" dirty="0"/>
          </a:p>
        </p:txBody>
      </p:sp>
      <p:sp>
        <p:nvSpPr>
          <p:cNvPr id="4" name="Slide Number Placeholder 3"/>
          <p:cNvSpPr>
            <a:spLocks noGrp="1"/>
          </p:cNvSpPr>
          <p:nvPr>
            <p:ph type="sldNum" sz="quarter" idx="12"/>
          </p:nvPr>
        </p:nvSpPr>
        <p:spPr/>
        <p:txBody>
          <a:bodyPr/>
          <a:lstStyle/>
          <a:p>
            <a:fld id="{E0030DF1-160A-4516-8C48-264B4573769E}" type="slidenum">
              <a:rPr lang="en-US" smtClean="0"/>
              <a:pPr/>
              <a:t>51</a:t>
            </a:fld>
            <a:endParaRPr lang="en-US"/>
          </a:p>
        </p:txBody>
      </p:sp>
      <p:sp>
        <p:nvSpPr>
          <p:cNvPr id="8" name="Θέση περιεχομένου 8"/>
          <p:cNvSpPr txBox="1">
            <a:spLocks/>
          </p:cNvSpPr>
          <p:nvPr/>
        </p:nvSpPr>
        <p:spPr>
          <a:xfrm>
            <a:off x="1008000" y="6237312"/>
            <a:ext cx="8100392" cy="607102"/>
          </a:xfrm>
          <a:prstGeom prst="rect">
            <a:avLst/>
          </a:prstGeom>
          <a:ln w="38100">
            <a:solidFill>
              <a:schemeClr val="accent1"/>
            </a:solidFill>
          </a:ln>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1600" dirty="0" smtClean="0"/>
              <a:t>Andreas Pacher: “A typology of research discovery tools: Bibliometric redundancy vs. bibliometric variety”, </a:t>
            </a:r>
            <a:r>
              <a:rPr lang="en-US" sz="1600" i="1" dirty="0" smtClean="0"/>
              <a:t>Proceedings 18</a:t>
            </a:r>
            <a:r>
              <a:rPr lang="en-US" sz="1600" i="1" baseline="30000" dirty="0" smtClean="0"/>
              <a:t>th</a:t>
            </a:r>
            <a:r>
              <a:rPr lang="en-US" sz="1600" i="1" dirty="0" smtClean="0"/>
              <a:t> ISSI Conference</a:t>
            </a:r>
            <a:r>
              <a:rPr lang="en-US" sz="1600" dirty="0" smtClean="0"/>
              <a:t>, 2021.</a:t>
            </a:r>
            <a:endParaRPr lang="el-GR" dirty="0"/>
          </a:p>
        </p:txBody>
      </p:sp>
      <p:sp>
        <p:nvSpPr>
          <p:cNvPr id="9" name="Content Placeholder 2"/>
          <p:cNvSpPr txBox="1">
            <a:spLocks/>
          </p:cNvSpPr>
          <p:nvPr/>
        </p:nvSpPr>
        <p:spPr>
          <a:xfrm>
            <a:off x="1061804" y="4437112"/>
            <a:ext cx="8028392" cy="1749384"/>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spcBef>
                <a:spcPts val="0"/>
              </a:spcBef>
              <a:spcAft>
                <a:spcPts val="400"/>
              </a:spcAft>
            </a:pPr>
            <a:r>
              <a:rPr lang="en-GB" sz="2400" dirty="0" smtClean="0"/>
              <a:t>Redundancy: Scholar, MAS, </a:t>
            </a:r>
            <a:r>
              <a:rPr lang="en-GB" sz="2400" dirty="0" err="1" smtClean="0"/>
              <a:t>WoS</a:t>
            </a:r>
            <a:r>
              <a:rPr lang="en-GB" sz="2400" dirty="0" smtClean="0"/>
              <a:t>, Semantic Scholar etc.</a:t>
            </a:r>
          </a:p>
          <a:p>
            <a:pPr>
              <a:spcBef>
                <a:spcPts val="0"/>
              </a:spcBef>
              <a:spcAft>
                <a:spcPts val="400"/>
              </a:spcAft>
            </a:pPr>
            <a:r>
              <a:rPr lang="en-US" sz="2400" dirty="0"/>
              <a:t>Variety: </a:t>
            </a:r>
            <a:r>
              <a:rPr lang="en-US" sz="2400" dirty="0" smtClean="0"/>
              <a:t>CVs, institutional repositories, journal </a:t>
            </a:r>
            <a:r>
              <a:rPr lang="en-US" sz="2400" dirty="0" err="1" smtClean="0"/>
              <a:t>ToCs</a:t>
            </a:r>
            <a:r>
              <a:rPr lang="en-US" sz="2400" smtClean="0"/>
              <a:t>, etc.</a:t>
            </a:r>
            <a:endParaRPr lang="en-US" sz="2400" dirty="0"/>
          </a:p>
        </p:txBody>
      </p:sp>
      <p:graphicFrame>
        <p:nvGraphicFramePr>
          <p:cNvPr id="10" name="Table 9"/>
          <p:cNvGraphicFramePr>
            <a:graphicFrameLocks noGrp="1"/>
          </p:cNvGraphicFramePr>
          <p:nvPr>
            <p:extLst>
              <p:ext uri="{D42A27DB-BD31-4B8C-83A1-F6EECF244321}">
                <p14:modId xmlns:p14="http://schemas.microsoft.com/office/powerpoint/2010/main" val="1045873473"/>
              </p:ext>
            </p:extLst>
          </p:nvPr>
        </p:nvGraphicFramePr>
        <p:xfrm>
          <a:off x="1331640" y="1340768"/>
          <a:ext cx="7488832" cy="2808313"/>
        </p:xfrm>
        <a:graphic>
          <a:graphicData uri="http://schemas.openxmlformats.org/drawingml/2006/table">
            <a:tbl>
              <a:tblPr/>
              <a:tblGrid>
                <a:gridCol w="911814">
                  <a:extLst>
                    <a:ext uri="{9D8B030D-6E8A-4147-A177-3AD203B41FA5}">
                      <a16:colId xmlns:a16="http://schemas.microsoft.com/office/drawing/2014/main" val="4065375600"/>
                    </a:ext>
                  </a:extLst>
                </a:gridCol>
                <a:gridCol w="3288509">
                  <a:extLst>
                    <a:ext uri="{9D8B030D-6E8A-4147-A177-3AD203B41FA5}">
                      <a16:colId xmlns:a16="http://schemas.microsoft.com/office/drawing/2014/main" val="3513418832"/>
                    </a:ext>
                  </a:extLst>
                </a:gridCol>
                <a:gridCol w="3288509">
                  <a:extLst>
                    <a:ext uri="{9D8B030D-6E8A-4147-A177-3AD203B41FA5}">
                      <a16:colId xmlns:a16="http://schemas.microsoft.com/office/drawing/2014/main" val="3947867448"/>
                    </a:ext>
                  </a:extLst>
                </a:gridCol>
              </a:tblGrid>
              <a:tr h="699580">
                <a:tc>
                  <a:txBody>
                    <a:bodyPr/>
                    <a:lstStyle/>
                    <a:p>
                      <a:pPr algn="ctr" fontAlgn="ctr"/>
                      <a:r>
                        <a:rPr lang="en-US" sz="1900" b="0" i="0" u="none" strike="noStrike" dirty="0">
                          <a:solidFill>
                            <a:srgbClr val="000000"/>
                          </a:solidFill>
                          <a:effectLst/>
                          <a:latin typeface="Calibri" panose="020F0502020204030204" pitchFamily="34" charset="0"/>
                        </a:rPr>
                        <a:t>Cited Paper</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900" b="0" i="0" u="none" strike="noStrike" dirty="0">
                          <a:solidFill>
                            <a:srgbClr val="000000"/>
                          </a:solidFill>
                          <a:effectLst/>
                          <a:latin typeface="Calibri" panose="020F0502020204030204" pitchFamily="34" charset="0"/>
                        </a:rPr>
                        <a:t>Property before it is cited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900" b="0" i="0" u="none" strike="noStrike">
                          <a:solidFill>
                            <a:srgbClr val="000000"/>
                          </a:solidFill>
                          <a:effectLst/>
                          <a:latin typeface="Calibri" panose="020F0502020204030204" pitchFamily="34" charset="0"/>
                        </a:rPr>
                        <a:t>When a new paper on topic X  cites it, this leads to</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489735124"/>
                  </a:ext>
                </a:extLst>
              </a:tr>
              <a:tr h="699580">
                <a:tc>
                  <a:txBody>
                    <a:bodyPr/>
                    <a:lstStyle/>
                    <a:p>
                      <a:pPr algn="ctr" fontAlgn="ctr"/>
                      <a:r>
                        <a:rPr lang="en-US" sz="1900" b="0" i="0" u="none" strike="noStrike">
                          <a:solidFill>
                            <a:srgbClr val="000000"/>
                          </a:solidFill>
                          <a:effectLst/>
                          <a:latin typeface="Calibri" panose="020F0502020204030204" pitchFamily="34" charset="0"/>
                        </a:rPr>
                        <a:t>Paper I</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900" b="0" i="0" u="none" strike="noStrike" dirty="0" smtClean="0">
                          <a:solidFill>
                            <a:srgbClr val="000000"/>
                          </a:solidFill>
                          <a:effectLst/>
                          <a:latin typeface="Calibri" panose="020F0502020204030204" pitchFamily="34" charset="0"/>
                        </a:rPr>
                        <a:t>Already </a:t>
                      </a:r>
                      <a:r>
                        <a:rPr lang="en-US" sz="1900" b="0" i="0" u="none" strike="noStrike" dirty="0">
                          <a:solidFill>
                            <a:srgbClr val="000000"/>
                          </a:solidFill>
                          <a:effectLst/>
                          <a:latin typeface="Calibri" panose="020F0502020204030204" pitchFamily="34" charset="0"/>
                        </a:rPr>
                        <a:t>well-cited in the field X</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a:solidFill>
                            <a:srgbClr val="000000"/>
                          </a:solidFill>
                          <a:effectLst/>
                          <a:latin typeface="Calibri" panose="020F0502020204030204" pitchFamily="34" charset="0"/>
                        </a:rPr>
                        <a:t>Redundancy (enhances the citation pattern</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360371"/>
                  </a:ext>
                </a:extLst>
              </a:tr>
              <a:tr h="699580">
                <a:tc>
                  <a:txBody>
                    <a:bodyPr/>
                    <a:lstStyle/>
                    <a:p>
                      <a:pPr algn="ctr" fontAlgn="ctr"/>
                      <a:r>
                        <a:rPr lang="en-US" sz="1900" b="0" i="0" u="none" strike="noStrike">
                          <a:solidFill>
                            <a:srgbClr val="000000"/>
                          </a:solidFill>
                          <a:effectLst/>
                          <a:latin typeface="Calibri" panose="020F0502020204030204" pitchFamily="34" charset="0"/>
                        </a:rPr>
                        <a:t>Paper II</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900" b="0" i="0" u="none" strike="noStrike" dirty="0">
                          <a:solidFill>
                            <a:srgbClr val="000000"/>
                          </a:solidFill>
                          <a:effectLst/>
                          <a:latin typeface="Calibri" panose="020F0502020204030204" pitchFamily="34" charset="0"/>
                        </a:rPr>
                        <a:t>A little-cited paper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a:solidFill>
                            <a:srgbClr val="000000"/>
                          </a:solidFill>
                          <a:effectLst/>
                          <a:latin typeface="Calibri" panose="020F0502020204030204" pitchFamily="34" charset="0"/>
                        </a:rPr>
                        <a:t>Variety (it open up a novel </a:t>
                      </a:r>
                      <a:r>
                        <a:rPr lang="en-US" sz="1900" b="0" i="0" u="none" strike="noStrike" dirty="0" smtClean="0">
                          <a:solidFill>
                            <a:srgbClr val="000000"/>
                          </a:solidFill>
                          <a:effectLst/>
                          <a:latin typeface="Calibri" panose="020F0502020204030204" pitchFamily="34" charset="0"/>
                        </a:rPr>
                        <a:t>reference</a:t>
                      </a:r>
                      <a:r>
                        <a:rPr lang="en-US" sz="19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5211654"/>
                  </a:ext>
                </a:extLst>
              </a:tr>
              <a:tr h="709573">
                <a:tc>
                  <a:txBody>
                    <a:bodyPr/>
                    <a:lstStyle/>
                    <a:p>
                      <a:pPr algn="ctr" fontAlgn="ctr"/>
                      <a:r>
                        <a:rPr lang="en-US" sz="1900" b="0" i="0" u="none" strike="noStrike">
                          <a:solidFill>
                            <a:srgbClr val="000000"/>
                          </a:solidFill>
                          <a:effectLst/>
                          <a:latin typeface="Calibri" panose="020F0502020204030204" pitchFamily="34" charset="0"/>
                        </a:rPr>
                        <a:t>Paper III</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900" b="0" i="0" u="none" strike="noStrike">
                          <a:solidFill>
                            <a:srgbClr val="000000"/>
                          </a:solidFill>
                          <a:effectLst/>
                          <a:latin typeface="Calibri" panose="020F0502020204030204" pitchFamily="34" charset="0"/>
                        </a:rPr>
                        <a:t>Well-cited paper on the topic Y, but never been cited on topic X</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a:solidFill>
                            <a:srgbClr val="000000"/>
                          </a:solidFill>
                          <a:effectLst/>
                          <a:latin typeface="Calibri" panose="020F0502020204030204" pitchFamily="34" charset="0"/>
                        </a:rPr>
                        <a:t>Variety (it bridges two topics in an original way)</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2614146"/>
                  </a:ext>
                </a:extLst>
              </a:tr>
            </a:tbl>
          </a:graphicData>
        </a:graphic>
      </p:graphicFrame>
    </p:spTree>
    <p:extLst>
      <p:ext uri="{BB962C8B-B14F-4D97-AF65-F5344CB8AC3E}">
        <p14:creationId xmlns:p14="http://schemas.microsoft.com/office/powerpoint/2010/main" val="41610211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8136000" cy="720000"/>
          </a:xfrm>
        </p:spPr>
        <p:txBody>
          <a:bodyPr>
            <a:noAutofit/>
          </a:bodyPr>
          <a:lstStyle/>
          <a:p>
            <a:r>
              <a:rPr lang="en-GB" sz="3200" dirty="0" smtClean="0"/>
              <a:t>Recommendations for Scientific Recommenders</a:t>
            </a:r>
            <a:endParaRPr lang="en-US" sz="3200" dirty="0"/>
          </a:p>
        </p:txBody>
      </p:sp>
      <p:sp>
        <p:nvSpPr>
          <p:cNvPr id="4" name="Slide Number Placeholder 3"/>
          <p:cNvSpPr>
            <a:spLocks noGrp="1"/>
          </p:cNvSpPr>
          <p:nvPr>
            <p:ph type="sldNum" sz="quarter" idx="12"/>
          </p:nvPr>
        </p:nvSpPr>
        <p:spPr/>
        <p:txBody>
          <a:bodyPr/>
          <a:lstStyle/>
          <a:p>
            <a:fld id="{E0030DF1-160A-4516-8C48-264B4573769E}" type="slidenum">
              <a:rPr lang="en-US" smtClean="0"/>
              <a:pPr/>
              <a:t>52</a:t>
            </a:fld>
            <a:endParaRPr lang="en-US"/>
          </a:p>
        </p:txBody>
      </p:sp>
      <p:sp>
        <p:nvSpPr>
          <p:cNvPr id="8" name="Θέση περιεχομένου 8"/>
          <p:cNvSpPr txBox="1">
            <a:spLocks/>
          </p:cNvSpPr>
          <p:nvPr/>
        </p:nvSpPr>
        <p:spPr>
          <a:xfrm>
            <a:off x="1008000" y="6444000"/>
            <a:ext cx="8136000" cy="396000"/>
          </a:xfrm>
          <a:prstGeom prst="rect">
            <a:avLst/>
          </a:prstGeom>
          <a:ln w="38100">
            <a:solidFill>
              <a:schemeClr val="accent1"/>
            </a:solidFill>
          </a:ln>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1600" dirty="0" smtClean="0"/>
              <a:t>Andrea </a:t>
            </a:r>
            <a:r>
              <a:rPr lang="en-US" sz="1600" dirty="0" err="1" smtClean="0"/>
              <a:t>Polonioli</a:t>
            </a:r>
            <a:r>
              <a:rPr lang="en-US" sz="1600" dirty="0" smtClean="0"/>
              <a:t>: “The ethics of scientific recommender systems”, </a:t>
            </a:r>
            <a:r>
              <a:rPr lang="en-US" sz="1600" i="1" dirty="0" err="1" smtClean="0"/>
              <a:t>Scientometrics</a:t>
            </a:r>
            <a:r>
              <a:rPr lang="en-US" sz="1600" dirty="0" smtClean="0"/>
              <a:t>, 2021.</a:t>
            </a:r>
            <a:endParaRPr lang="el-GR" dirty="0"/>
          </a:p>
        </p:txBody>
      </p:sp>
      <p:sp>
        <p:nvSpPr>
          <p:cNvPr id="11" name="Content Placeholder 2"/>
          <p:cNvSpPr>
            <a:spLocks noGrp="1"/>
          </p:cNvSpPr>
          <p:nvPr>
            <p:ph idx="1"/>
          </p:nvPr>
        </p:nvSpPr>
        <p:spPr>
          <a:xfrm>
            <a:off x="1115616" y="1260000"/>
            <a:ext cx="7884488" cy="4473256"/>
          </a:xfrm>
        </p:spPr>
        <p:txBody>
          <a:bodyPr>
            <a:noAutofit/>
          </a:bodyPr>
          <a:lstStyle/>
          <a:p>
            <a:pPr>
              <a:spcBef>
                <a:spcPts val="0"/>
              </a:spcBef>
              <a:spcAft>
                <a:spcPts val="600"/>
              </a:spcAft>
            </a:pPr>
            <a:r>
              <a:rPr lang="en-GB" sz="2400" dirty="0" smtClean="0"/>
              <a:t>Bias affects which research ideas get promoted and are finally used in the industry, impacting the welfare of industrial countries in the long run.</a:t>
            </a:r>
          </a:p>
          <a:p>
            <a:pPr>
              <a:spcBef>
                <a:spcPts val="0"/>
              </a:spcBef>
              <a:spcAft>
                <a:spcPts val="600"/>
              </a:spcAft>
            </a:pPr>
            <a:r>
              <a:rPr lang="en-GB" sz="2400" dirty="0"/>
              <a:t>Further </a:t>
            </a:r>
            <a:r>
              <a:rPr lang="en-GB" sz="2400" dirty="0" smtClean="0"/>
              <a:t>research </a:t>
            </a:r>
            <a:endParaRPr lang="en-GB" sz="2400" dirty="0"/>
          </a:p>
          <a:p>
            <a:pPr lvl="2">
              <a:spcBef>
                <a:spcPts val="0"/>
              </a:spcBef>
              <a:spcAft>
                <a:spcPts val="600"/>
              </a:spcAft>
              <a:buClr>
                <a:schemeClr val="accent3">
                  <a:lumMod val="75000"/>
                </a:schemeClr>
              </a:buClr>
            </a:pPr>
            <a:r>
              <a:rPr lang="en-GB" sz="2000" dirty="0" err="1" smtClean="0"/>
              <a:t>Explainability</a:t>
            </a:r>
            <a:endParaRPr lang="en-GB" sz="2000" dirty="0" smtClean="0"/>
          </a:p>
          <a:p>
            <a:pPr lvl="2">
              <a:spcBef>
                <a:spcPts val="0"/>
              </a:spcBef>
              <a:spcAft>
                <a:spcPts val="600"/>
              </a:spcAft>
              <a:buClr>
                <a:schemeClr val="accent3">
                  <a:lumMod val="75000"/>
                </a:schemeClr>
              </a:buClr>
            </a:pPr>
            <a:r>
              <a:rPr lang="en-GB" sz="2000" dirty="0" err="1" smtClean="0"/>
              <a:t>Diversifiability</a:t>
            </a:r>
            <a:endParaRPr lang="en-GB" sz="2000" dirty="0" smtClean="0"/>
          </a:p>
          <a:p>
            <a:pPr lvl="2">
              <a:spcBef>
                <a:spcPts val="0"/>
              </a:spcBef>
              <a:spcAft>
                <a:spcPts val="600"/>
              </a:spcAft>
              <a:buClr>
                <a:schemeClr val="accent3">
                  <a:lumMod val="75000"/>
                </a:schemeClr>
              </a:buClr>
            </a:pPr>
            <a:r>
              <a:rPr lang="en-GB" sz="2000" dirty="0" smtClean="0"/>
              <a:t>Findability</a:t>
            </a:r>
          </a:p>
          <a:p>
            <a:pPr>
              <a:spcBef>
                <a:spcPts val="0"/>
              </a:spcBef>
              <a:spcAft>
                <a:spcPts val="600"/>
              </a:spcAft>
            </a:pPr>
            <a:r>
              <a:rPr lang="en-GB" sz="2400" dirty="0" smtClean="0"/>
              <a:t>Awards </a:t>
            </a:r>
          </a:p>
          <a:p>
            <a:pPr lvl="2">
              <a:spcBef>
                <a:spcPts val="0"/>
              </a:spcBef>
              <a:spcAft>
                <a:spcPts val="600"/>
              </a:spcAft>
              <a:buClr>
                <a:schemeClr val="accent5"/>
              </a:buClr>
            </a:pPr>
            <a:r>
              <a:rPr lang="en-GB" sz="2000" dirty="0" smtClean="0"/>
              <a:t>SIGIR 2020</a:t>
            </a:r>
          </a:p>
          <a:p>
            <a:pPr lvl="2">
              <a:spcBef>
                <a:spcPts val="0"/>
              </a:spcBef>
              <a:spcAft>
                <a:spcPts val="600"/>
              </a:spcAft>
              <a:buClr>
                <a:schemeClr val="accent5"/>
              </a:buClr>
            </a:pPr>
            <a:r>
              <a:rPr lang="en-GB" sz="2000" dirty="0" smtClean="0"/>
              <a:t>KDD 2021</a:t>
            </a:r>
          </a:p>
          <a:p>
            <a:pPr>
              <a:spcBef>
                <a:spcPts val="0"/>
              </a:spcBef>
              <a:spcAft>
                <a:spcPts val="2400"/>
              </a:spcAft>
            </a:pPr>
            <a:endParaRPr lang="en-GB" sz="2400" dirty="0" smtClean="0"/>
          </a:p>
        </p:txBody>
      </p:sp>
      <p:pic>
        <p:nvPicPr>
          <p:cNvPr id="6" name="Picture 5"/>
          <p:cNvPicPr>
            <a:picLocks noChangeAspect="1"/>
          </p:cNvPicPr>
          <p:nvPr/>
        </p:nvPicPr>
        <p:blipFill>
          <a:blip r:embed="rId3"/>
          <a:stretch>
            <a:fillRect/>
          </a:stretch>
        </p:blipFill>
        <p:spPr>
          <a:xfrm>
            <a:off x="3886656" y="2636912"/>
            <a:ext cx="5184192" cy="2813774"/>
          </a:xfrm>
          <a:prstGeom prst="rect">
            <a:avLst/>
          </a:prstGeom>
        </p:spPr>
      </p:pic>
      <p:pic>
        <p:nvPicPr>
          <p:cNvPr id="7" name="Picture 6"/>
          <p:cNvPicPr>
            <a:picLocks noChangeAspect="1"/>
          </p:cNvPicPr>
          <p:nvPr/>
        </p:nvPicPr>
        <p:blipFill>
          <a:blip r:embed="rId4"/>
          <a:stretch>
            <a:fillRect/>
          </a:stretch>
        </p:blipFill>
        <p:spPr>
          <a:xfrm>
            <a:off x="1008512" y="5805264"/>
            <a:ext cx="8136000" cy="670382"/>
          </a:xfrm>
          <a:prstGeom prst="rect">
            <a:avLst/>
          </a:prstGeom>
        </p:spPr>
      </p:pic>
    </p:spTree>
    <p:extLst>
      <p:ext uri="{BB962C8B-B14F-4D97-AF65-F5344CB8AC3E}">
        <p14:creationId xmlns:p14="http://schemas.microsoft.com/office/powerpoint/2010/main" val="12253566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7890080" cy="720000"/>
          </a:xfrm>
        </p:spPr>
        <p:txBody>
          <a:bodyPr>
            <a:normAutofit/>
          </a:bodyPr>
          <a:lstStyle/>
          <a:p>
            <a:r>
              <a:rPr lang="en-US" sz="4000" dirty="0" smtClean="0"/>
              <a:t>Further Reading</a:t>
            </a:r>
            <a:endParaRPr lang="en-US" sz="4000" dirty="0"/>
          </a:p>
        </p:txBody>
      </p:sp>
      <p:sp>
        <p:nvSpPr>
          <p:cNvPr id="3" name="Content Placeholder 2"/>
          <p:cNvSpPr>
            <a:spLocks noGrp="1"/>
          </p:cNvSpPr>
          <p:nvPr>
            <p:ph idx="1"/>
          </p:nvPr>
        </p:nvSpPr>
        <p:spPr>
          <a:xfrm>
            <a:off x="1080000" y="1280160"/>
            <a:ext cx="8138160" cy="5410200"/>
          </a:xfrm>
        </p:spPr>
        <p:txBody>
          <a:bodyPr>
            <a:noAutofit/>
          </a:bodyPr>
          <a:lstStyle/>
          <a:p>
            <a:pPr marL="425196" indent="-342900">
              <a:spcBef>
                <a:spcPts val="200"/>
              </a:spcBef>
              <a:buSzPct val="100000"/>
              <a:buFont typeface="+mj-lt"/>
              <a:buAutoNum type="arabicPeriod"/>
            </a:pPr>
            <a:r>
              <a:rPr lang="en-US" sz="1600" dirty="0" smtClean="0"/>
              <a:t>Zhang A. et al.: “Scholarly recommendation systems: A literature survey”, </a:t>
            </a:r>
            <a:r>
              <a:rPr lang="en-US" sz="1600" i="1" dirty="0" smtClean="0"/>
              <a:t>Knowledge and Information Systems,</a:t>
            </a:r>
            <a:r>
              <a:rPr lang="en-US" sz="1600" dirty="0" smtClean="0"/>
              <a:t> 2023.</a:t>
            </a:r>
          </a:p>
          <a:p>
            <a:pPr marL="425196" indent="-342900">
              <a:spcBef>
                <a:spcPts val="200"/>
              </a:spcBef>
              <a:buSzPct val="100000"/>
              <a:buFont typeface="+mj-lt"/>
              <a:buAutoNum type="arabicPeriod"/>
            </a:pPr>
            <a:r>
              <a:rPr lang="en-US" sz="1600" dirty="0" err="1"/>
              <a:t>Jebari</a:t>
            </a:r>
            <a:r>
              <a:rPr lang="en-US" sz="1600" dirty="0"/>
              <a:t> C. et al.: “Context-aware citation recommendation of scientific papers: </a:t>
            </a:r>
            <a:r>
              <a:rPr lang="en-US" sz="1600" dirty="0" smtClean="0"/>
              <a:t>Comparative </a:t>
            </a:r>
            <a:r>
              <a:rPr lang="en-US" sz="1600" dirty="0"/>
              <a:t>study, gaps and trends”, </a:t>
            </a:r>
            <a:r>
              <a:rPr lang="en-US" sz="1600" i="1" dirty="0" err="1"/>
              <a:t>Scientometrics</a:t>
            </a:r>
            <a:r>
              <a:rPr lang="en-US" sz="1600" dirty="0"/>
              <a:t>, 2023.</a:t>
            </a:r>
          </a:p>
          <a:p>
            <a:pPr marL="425196" indent="-342900">
              <a:spcBef>
                <a:spcPts val="200"/>
              </a:spcBef>
              <a:buSzPct val="100000"/>
              <a:buFont typeface="+mj-lt"/>
              <a:buAutoNum type="arabicPeriod"/>
            </a:pPr>
            <a:r>
              <a:rPr lang="en-US" sz="1600" dirty="0" err="1"/>
              <a:t>Aymen</a:t>
            </a:r>
            <a:r>
              <a:rPr lang="en-US" sz="1600" dirty="0"/>
              <a:t> A.T.M. et al.: “Scientific paper recommender systems: </a:t>
            </a:r>
            <a:r>
              <a:rPr lang="en-US" sz="1600" dirty="0" smtClean="0"/>
              <a:t>A </a:t>
            </a:r>
            <a:r>
              <a:rPr lang="en-US" sz="1600" dirty="0"/>
              <a:t>review”, </a:t>
            </a:r>
            <a:r>
              <a:rPr lang="en-US" sz="1600" i="1" dirty="0"/>
              <a:t>Proceedings IC-AIRES Conference</a:t>
            </a:r>
            <a:r>
              <a:rPr lang="en-US" sz="1600" dirty="0"/>
              <a:t>, 2022.</a:t>
            </a:r>
          </a:p>
          <a:p>
            <a:pPr marL="425196" indent="-342900">
              <a:spcBef>
                <a:spcPts val="200"/>
              </a:spcBef>
              <a:buSzPct val="100000"/>
              <a:buFont typeface="+mj-lt"/>
              <a:buAutoNum type="arabicPeriod"/>
            </a:pPr>
            <a:r>
              <a:rPr lang="en-US" sz="1600" dirty="0" smtClean="0"/>
              <a:t>El </a:t>
            </a:r>
            <a:r>
              <a:rPr lang="en-US" sz="1600" dirty="0" err="1" smtClean="0"/>
              <a:t>Alaoui</a:t>
            </a:r>
            <a:r>
              <a:rPr lang="en-US" sz="1600" dirty="0" smtClean="0"/>
              <a:t> et al.: “Overview of the main recommendation approaches for the scientific articles”, </a:t>
            </a:r>
            <a:r>
              <a:rPr lang="en-US" sz="1600" i="1" dirty="0" smtClean="0"/>
              <a:t>Proceedings CBI Conference</a:t>
            </a:r>
            <a:r>
              <a:rPr lang="en-US" sz="1600" dirty="0" smtClean="0"/>
              <a:t>, 2021.</a:t>
            </a:r>
          </a:p>
          <a:p>
            <a:pPr marL="425196" indent="-342900">
              <a:spcBef>
                <a:spcPts val="200"/>
              </a:spcBef>
              <a:buSzPct val="100000"/>
              <a:buFont typeface="+mj-lt"/>
              <a:buAutoNum type="arabicPeriod"/>
            </a:pPr>
            <a:r>
              <a:rPr lang="en-US" sz="1600" dirty="0"/>
              <a:t>Ali </a:t>
            </a:r>
            <a:r>
              <a:rPr lang="en-US" sz="1600" dirty="0" smtClean="0"/>
              <a:t>Z. et al.: </a:t>
            </a:r>
            <a:r>
              <a:rPr lang="en-US" sz="1600" dirty="0"/>
              <a:t>“An overview and evaluation of citation recommendation models”, </a:t>
            </a:r>
            <a:r>
              <a:rPr lang="en-US" sz="1600" i="1" dirty="0" err="1"/>
              <a:t>Scientometrics</a:t>
            </a:r>
            <a:r>
              <a:rPr lang="en-US" sz="1600" dirty="0"/>
              <a:t>, 2021.</a:t>
            </a:r>
          </a:p>
          <a:p>
            <a:pPr marL="425196" indent="-342900">
              <a:spcBef>
                <a:spcPts val="200"/>
              </a:spcBef>
              <a:buSzPct val="100000"/>
              <a:buFont typeface="+mj-lt"/>
              <a:buAutoNum type="arabicPeriod"/>
            </a:pPr>
            <a:r>
              <a:rPr lang="en-US" sz="1600" dirty="0" smtClean="0"/>
              <a:t>Ali Z. et al.: “A graph-based taxonomy of citation recommendation models”, </a:t>
            </a:r>
            <a:r>
              <a:rPr lang="en-US" sz="1600" i="1" dirty="0" smtClean="0"/>
              <a:t>Artificial Intelligence Review</a:t>
            </a:r>
            <a:r>
              <a:rPr lang="en-US" sz="1600" dirty="0" smtClean="0"/>
              <a:t>, 2020.</a:t>
            </a:r>
          </a:p>
          <a:p>
            <a:pPr marL="425196" indent="-342900">
              <a:spcBef>
                <a:spcPts val="200"/>
              </a:spcBef>
              <a:buSzPct val="100000"/>
              <a:buFont typeface="+mj-lt"/>
              <a:buAutoNum type="arabicPeriod"/>
            </a:pPr>
            <a:r>
              <a:rPr lang="en-US" sz="1600" dirty="0" smtClean="0"/>
              <a:t>Ma S.: et al.: “A review of citation recommendation: From textual content to enriched content”, </a:t>
            </a:r>
            <a:r>
              <a:rPr lang="en-US" sz="1600" i="1" dirty="0" err="1" smtClean="0"/>
              <a:t>Scientometrics</a:t>
            </a:r>
            <a:r>
              <a:rPr lang="en-US" sz="1600" dirty="0" smtClean="0"/>
              <a:t>, 2020.</a:t>
            </a:r>
          </a:p>
          <a:p>
            <a:pPr marL="425196" indent="-342900">
              <a:spcBef>
                <a:spcPts val="200"/>
              </a:spcBef>
              <a:buSzPct val="100000"/>
              <a:buFont typeface="+mj-lt"/>
              <a:buAutoNum type="arabicPeriod"/>
            </a:pPr>
            <a:r>
              <a:rPr lang="en-US" sz="1600" dirty="0" smtClean="0"/>
              <a:t>Farber M. and </a:t>
            </a:r>
            <a:r>
              <a:rPr lang="en-US" sz="1600" dirty="0" err="1" smtClean="0"/>
              <a:t>Jatowt</a:t>
            </a:r>
            <a:r>
              <a:rPr lang="en-US" sz="1600" dirty="0" smtClean="0"/>
              <a:t> A.: “Citation recommendation: Approaches and datasets”, </a:t>
            </a:r>
            <a:r>
              <a:rPr lang="en-US" sz="1600" i="1" dirty="0" smtClean="0"/>
              <a:t>International Journal on Digital Libraries</a:t>
            </a:r>
            <a:r>
              <a:rPr lang="en-US" sz="1600" dirty="0" smtClean="0"/>
              <a:t>, 2020.</a:t>
            </a:r>
          </a:p>
          <a:p>
            <a:pPr marL="425196" indent="-342900">
              <a:spcBef>
                <a:spcPts val="200"/>
              </a:spcBef>
              <a:buSzPct val="100000"/>
              <a:buFont typeface="+mj-lt"/>
              <a:buAutoNum type="arabicPeriod"/>
            </a:pPr>
            <a:r>
              <a:rPr lang="en-US" sz="1600" dirty="0" err="1" smtClean="0"/>
              <a:t>Krutz</a:t>
            </a:r>
            <a:r>
              <a:rPr lang="en-US" sz="1600" dirty="0" smtClean="0"/>
              <a:t> C.K. and </a:t>
            </a:r>
            <a:r>
              <a:rPr lang="en-US" sz="1600" dirty="0" err="1" smtClean="0"/>
              <a:t>Schenkel</a:t>
            </a:r>
            <a:r>
              <a:rPr lang="en-US" sz="1600" dirty="0" smtClean="0"/>
              <a:t> R.: “Scientific paper recommendation systems: A literature review of recent publications”, </a:t>
            </a:r>
            <a:r>
              <a:rPr lang="en-US" sz="1600" i="1" dirty="0"/>
              <a:t>International Journal on Digital Libraries</a:t>
            </a:r>
            <a:r>
              <a:rPr lang="en-US" sz="1600" dirty="0"/>
              <a:t>, </a:t>
            </a:r>
            <a:r>
              <a:rPr lang="en-US" sz="1600" dirty="0" smtClean="0"/>
              <a:t>2020.</a:t>
            </a:r>
          </a:p>
          <a:p>
            <a:pPr marL="425196" indent="-342900">
              <a:spcBef>
                <a:spcPts val="200"/>
              </a:spcBef>
              <a:buSzPct val="100000"/>
              <a:buFont typeface="+mj-lt"/>
              <a:buAutoNum type="arabicPeriod"/>
            </a:pPr>
            <a:r>
              <a:rPr lang="en-US" sz="1600" dirty="0" err="1"/>
              <a:t>Bai</a:t>
            </a:r>
            <a:r>
              <a:rPr lang="en-US" sz="1600" dirty="0"/>
              <a:t> X. et al.: “</a:t>
            </a:r>
            <a:r>
              <a:rPr lang="en-US" sz="1600" dirty="0" err="1"/>
              <a:t>Scientif</a:t>
            </a:r>
            <a:r>
              <a:rPr lang="en-US" sz="1600" dirty="0"/>
              <a:t> paper recommendation: </a:t>
            </a:r>
            <a:r>
              <a:rPr lang="en-US" sz="1600" dirty="0" smtClean="0"/>
              <a:t>A </a:t>
            </a:r>
            <a:r>
              <a:rPr lang="en-US" sz="1600" dirty="0"/>
              <a:t>survey”, </a:t>
            </a:r>
            <a:r>
              <a:rPr lang="en-US" sz="1600" i="1" dirty="0"/>
              <a:t>IEEE Access</a:t>
            </a:r>
            <a:r>
              <a:rPr lang="en-US" sz="1600" dirty="0"/>
              <a:t>, 2019.</a:t>
            </a:r>
          </a:p>
          <a:p>
            <a:pPr marL="425196" indent="-342900">
              <a:spcBef>
                <a:spcPts val="200"/>
              </a:spcBef>
              <a:buSzPct val="100000"/>
              <a:buFont typeface="+mj-lt"/>
              <a:buAutoNum type="arabicPeriod"/>
            </a:pPr>
            <a:r>
              <a:rPr lang="en-US" sz="1600" dirty="0" err="1" smtClean="0"/>
              <a:t>Beel</a:t>
            </a:r>
            <a:r>
              <a:rPr lang="en-US" sz="1600" dirty="0" smtClean="0"/>
              <a:t> </a:t>
            </a:r>
            <a:r>
              <a:rPr lang="en-US" sz="1600" dirty="0"/>
              <a:t>J. et al.: “Research-paper recommender systems: A literature survey”, </a:t>
            </a:r>
            <a:r>
              <a:rPr lang="en-US" sz="1600" i="1" dirty="0"/>
              <a:t>International Journal on Digital Libraries</a:t>
            </a:r>
            <a:r>
              <a:rPr lang="en-US" sz="1600" dirty="0"/>
              <a:t>, 2016</a:t>
            </a:r>
            <a:r>
              <a:rPr lang="en-US" sz="1600" dirty="0" smtClean="0"/>
              <a:t>.</a:t>
            </a:r>
            <a:endParaRPr lang="en-US" sz="1600" dirty="0"/>
          </a:p>
        </p:txBody>
      </p:sp>
      <p:sp>
        <p:nvSpPr>
          <p:cNvPr id="4" name="Slide Number Placeholder 3"/>
          <p:cNvSpPr>
            <a:spLocks noGrp="1"/>
          </p:cNvSpPr>
          <p:nvPr>
            <p:ph type="sldNum" sz="quarter" idx="12"/>
          </p:nvPr>
        </p:nvSpPr>
        <p:spPr/>
        <p:txBody>
          <a:bodyPr/>
          <a:lstStyle/>
          <a:p>
            <a:fld id="{E0030DF1-160A-4516-8C48-264B4573769E}" type="slidenum">
              <a:rPr lang="en-US" smtClean="0"/>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8140440" cy="720000"/>
          </a:xfrm>
        </p:spPr>
        <p:txBody>
          <a:bodyPr>
            <a:normAutofit/>
          </a:bodyPr>
          <a:lstStyle/>
          <a:p>
            <a:r>
              <a:rPr lang="en-US" sz="4000" dirty="0" smtClean="0"/>
              <a:t>Personal Involvement</a:t>
            </a:r>
            <a:endParaRPr lang="en-US" sz="4000" dirty="0"/>
          </a:p>
        </p:txBody>
      </p:sp>
      <p:sp>
        <p:nvSpPr>
          <p:cNvPr id="4" name="Slide Number Placeholder 3"/>
          <p:cNvSpPr>
            <a:spLocks noGrp="1"/>
          </p:cNvSpPr>
          <p:nvPr>
            <p:ph type="sldNum" sz="quarter" idx="12"/>
          </p:nvPr>
        </p:nvSpPr>
        <p:spPr/>
        <p:txBody>
          <a:bodyPr/>
          <a:lstStyle/>
          <a:p>
            <a:fld id="{E0030DF1-160A-4516-8C48-264B4573769E}" type="slidenum">
              <a:rPr lang="en-US" smtClean="0"/>
              <a:pPr/>
              <a:t>54</a:t>
            </a:fld>
            <a:endParaRPr lang="en-US"/>
          </a:p>
        </p:txBody>
      </p:sp>
      <p:pic>
        <p:nvPicPr>
          <p:cNvPr id="7" name="Εικόνα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1305344"/>
            <a:ext cx="3442533" cy="5220000"/>
          </a:xfrm>
          <a:prstGeom prst="rect">
            <a:avLst/>
          </a:prstGeom>
        </p:spPr>
      </p:pic>
      <p:pic>
        <p:nvPicPr>
          <p:cNvPr id="8" name="Εικόνα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2082" y="1305344"/>
            <a:ext cx="3467423" cy="5220000"/>
          </a:xfrm>
          <a:prstGeom prst="rect">
            <a:avLst/>
          </a:prstGeom>
        </p:spPr>
      </p:pic>
    </p:spTree>
    <p:extLst>
      <p:ext uri="{BB962C8B-B14F-4D97-AF65-F5344CB8AC3E}">
        <p14:creationId xmlns:p14="http://schemas.microsoft.com/office/powerpoint/2010/main" val="387027847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0030DF1-160A-4516-8C48-264B4573769E}" type="slidenum">
              <a:rPr lang="en-US" smtClean="0"/>
              <a:pPr/>
              <a:t>55</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432" y="1340768"/>
            <a:ext cx="7487816" cy="383750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8136000" cy="720000"/>
          </a:xfrm>
        </p:spPr>
        <p:txBody>
          <a:bodyPr>
            <a:normAutofit/>
          </a:bodyPr>
          <a:lstStyle/>
          <a:p>
            <a:r>
              <a:rPr lang="en-US" sz="4000" dirty="0"/>
              <a:t>Why to </a:t>
            </a:r>
            <a:r>
              <a:rPr lang="en-US" sz="4000" dirty="0" smtClean="0"/>
              <a:t>Use </a:t>
            </a:r>
            <a:r>
              <a:rPr lang="en-US" sz="4000" dirty="0"/>
              <a:t>Recommenders</a:t>
            </a:r>
          </a:p>
        </p:txBody>
      </p:sp>
      <p:sp>
        <p:nvSpPr>
          <p:cNvPr id="4" name="Slide Number Placeholder 3"/>
          <p:cNvSpPr>
            <a:spLocks noGrp="1"/>
          </p:cNvSpPr>
          <p:nvPr>
            <p:ph type="sldNum" sz="quarter" idx="12"/>
          </p:nvPr>
        </p:nvSpPr>
        <p:spPr/>
        <p:txBody>
          <a:bodyPr/>
          <a:lstStyle/>
          <a:p>
            <a:fld id="{E0030DF1-160A-4516-8C48-264B4573769E}" type="slidenum">
              <a:rPr lang="en-US" smtClean="0"/>
              <a:pPr/>
              <a:t>6</a:t>
            </a:fld>
            <a:endParaRPr lang="en-US"/>
          </a:p>
        </p:txBody>
      </p:sp>
      <p:sp>
        <p:nvSpPr>
          <p:cNvPr id="6" name="Content Placeholder 2"/>
          <p:cNvSpPr>
            <a:spLocks noGrp="1"/>
          </p:cNvSpPr>
          <p:nvPr>
            <p:ph idx="1"/>
          </p:nvPr>
        </p:nvSpPr>
        <p:spPr>
          <a:xfrm>
            <a:off x="1080000" y="1260000"/>
            <a:ext cx="7613953" cy="2169000"/>
          </a:xfrm>
        </p:spPr>
        <p:txBody>
          <a:bodyPr>
            <a:noAutofit/>
          </a:bodyPr>
          <a:lstStyle/>
          <a:p>
            <a:pPr marL="0" indent="0">
              <a:buNone/>
            </a:pPr>
            <a:r>
              <a:rPr lang="en-US" sz="2800" b="1" dirty="0">
                <a:solidFill>
                  <a:srgbClr val="FF0000"/>
                </a:solidFill>
              </a:rPr>
              <a:t>Value for the customer</a:t>
            </a:r>
          </a:p>
          <a:p>
            <a:pPr>
              <a:buSzPct val="130000"/>
              <a:buFont typeface="Arial" panose="020B0604020202020204" pitchFamily="34" charset="0"/>
              <a:buChar char="•"/>
            </a:pPr>
            <a:r>
              <a:rPr lang="en-US" sz="2800" dirty="0"/>
              <a:t>Find products/items </a:t>
            </a:r>
            <a:r>
              <a:rPr lang="en-US" sz="2800" dirty="0" smtClean="0"/>
              <a:t>that </a:t>
            </a:r>
            <a:r>
              <a:rPr lang="en-US" sz="2800" dirty="0"/>
              <a:t>are interesting</a:t>
            </a:r>
          </a:p>
          <a:p>
            <a:pPr>
              <a:buSzPct val="130000"/>
              <a:buFont typeface="Arial" panose="020B0604020202020204" pitchFamily="34" charset="0"/>
              <a:buChar char="•"/>
            </a:pPr>
            <a:r>
              <a:rPr lang="en-US" sz="2800" dirty="0"/>
              <a:t>Narrow down the </a:t>
            </a:r>
            <a:r>
              <a:rPr lang="en-US" sz="2800" dirty="0" smtClean="0"/>
              <a:t>set </a:t>
            </a:r>
            <a:r>
              <a:rPr lang="en-US" sz="2800" dirty="0"/>
              <a:t>of choices</a:t>
            </a:r>
          </a:p>
          <a:p>
            <a:pPr>
              <a:buSzPct val="130000"/>
              <a:buFont typeface="Arial" panose="020B0604020202020204" pitchFamily="34" charset="0"/>
              <a:buChar char="•"/>
            </a:pPr>
            <a:r>
              <a:rPr lang="en-US" sz="2800" dirty="0"/>
              <a:t>Help customer explore the space of options</a:t>
            </a:r>
          </a:p>
        </p:txBody>
      </p:sp>
      <p:sp>
        <p:nvSpPr>
          <p:cNvPr id="7" name="Rectangle 6"/>
          <p:cNvSpPr/>
          <p:nvPr/>
        </p:nvSpPr>
        <p:spPr>
          <a:xfrm>
            <a:off x="1080000" y="3518624"/>
            <a:ext cx="7488832" cy="2046714"/>
          </a:xfrm>
          <a:prstGeom prst="rect">
            <a:avLst/>
          </a:prstGeom>
        </p:spPr>
        <p:txBody>
          <a:bodyPr wrap="square">
            <a:spAutoFit/>
          </a:bodyPr>
          <a:lstStyle/>
          <a:p>
            <a:pPr>
              <a:spcBef>
                <a:spcPts val="600"/>
              </a:spcBef>
            </a:pPr>
            <a:r>
              <a:rPr lang="en-US" sz="2800" b="1" dirty="0">
                <a:solidFill>
                  <a:srgbClr val="FF0000"/>
                </a:solidFill>
              </a:rPr>
              <a:t>Value for the provider</a:t>
            </a:r>
          </a:p>
          <a:p>
            <a:pPr marL="344488" indent="-344488">
              <a:spcBef>
                <a:spcPts val="600"/>
              </a:spcBef>
              <a:buClr>
                <a:srgbClr val="0070C0"/>
              </a:buClr>
              <a:buSzPct val="130000"/>
              <a:buFont typeface="Arial" panose="020B0604020202020204" pitchFamily="34" charset="0"/>
              <a:buChar char="•"/>
            </a:pPr>
            <a:r>
              <a:rPr lang="en-US" sz="2800" dirty="0"/>
              <a:t>Personalized service </a:t>
            </a:r>
            <a:r>
              <a:rPr lang="en-US" sz="2800" dirty="0" smtClean="0"/>
              <a:t>for </a:t>
            </a:r>
            <a:r>
              <a:rPr lang="en-US" sz="2800" dirty="0"/>
              <a:t>the customer</a:t>
            </a:r>
            <a:endParaRPr lang="en-US" sz="2800" dirty="0">
              <a:solidFill>
                <a:prstClr val="black"/>
              </a:solidFill>
            </a:endParaRPr>
          </a:p>
          <a:p>
            <a:pPr marL="344488" indent="-344488">
              <a:spcBef>
                <a:spcPts val="600"/>
              </a:spcBef>
              <a:buClr>
                <a:srgbClr val="0070C0"/>
              </a:buClr>
              <a:buSzPct val="130000"/>
              <a:buFont typeface="Arial" panose="020B0604020202020204" pitchFamily="34" charset="0"/>
              <a:buChar char="•"/>
            </a:pPr>
            <a:r>
              <a:rPr lang="en-US" sz="2800" dirty="0"/>
              <a:t>Increase trust and customer loyalty</a:t>
            </a:r>
            <a:endParaRPr lang="en-US" sz="2800" dirty="0">
              <a:solidFill>
                <a:prstClr val="black"/>
              </a:solidFill>
            </a:endParaRPr>
          </a:p>
          <a:p>
            <a:pPr marL="344488" indent="-344488">
              <a:spcBef>
                <a:spcPts val="600"/>
              </a:spcBef>
              <a:buClr>
                <a:srgbClr val="0070C0"/>
              </a:buClr>
              <a:buSzPct val="130000"/>
              <a:buFont typeface="Arial" panose="020B0604020202020204" pitchFamily="34" charset="0"/>
              <a:buChar char="•"/>
            </a:pPr>
            <a:r>
              <a:rPr lang="en-US" sz="2800" dirty="0"/>
              <a:t>Opportunities for promotion, persuasion</a:t>
            </a:r>
            <a:endParaRPr lang="en-US" sz="2800" dirty="0">
              <a:solidFill>
                <a:prstClr val="black"/>
              </a:solidFill>
            </a:endParaRPr>
          </a:p>
        </p:txBody>
      </p:sp>
    </p:spTree>
    <p:extLst>
      <p:ext uri="{BB962C8B-B14F-4D97-AF65-F5344CB8AC3E}">
        <p14:creationId xmlns:p14="http://schemas.microsoft.com/office/powerpoint/2010/main" val="24183612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00" y="360000"/>
            <a:ext cx="8136000" cy="720000"/>
          </a:xfrm>
        </p:spPr>
        <p:txBody>
          <a:bodyPr>
            <a:normAutofit/>
          </a:bodyPr>
          <a:lstStyle/>
          <a:p>
            <a:r>
              <a:rPr lang="en-US" sz="4000" dirty="0" smtClean="0"/>
              <a:t>Industrial Implementations</a:t>
            </a:r>
            <a:endParaRPr lang="en-US" sz="4000" dirty="0"/>
          </a:p>
        </p:txBody>
      </p:sp>
      <p:sp>
        <p:nvSpPr>
          <p:cNvPr id="4" name="Slide Number Placeholder 3"/>
          <p:cNvSpPr>
            <a:spLocks noGrp="1"/>
          </p:cNvSpPr>
          <p:nvPr>
            <p:ph type="sldNum" sz="quarter" idx="12"/>
          </p:nvPr>
        </p:nvSpPr>
        <p:spPr/>
        <p:txBody>
          <a:bodyPr/>
          <a:lstStyle/>
          <a:p>
            <a:fld id="{E0030DF1-160A-4516-8C48-264B4573769E}" type="slidenum">
              <a:rPr lang="en-US" smtClean="0"/>
              <a:pPr/>
              <a:t>7</a:t>
            </a:fld>
            <a:endParaRPr lang="en-US"/>
          </a:p>
        </p:txBody>
      </p:sp>
      <p:sp>
        <p:nvSpPr>
          <p:cNvPr id="6" name="Content Placeholder 2"/>
          <p:cNvSpPr>
            <a:spLocks noGrp="1"/>
          </p:cNvSpPr>
          <p:nvPr>
            <p:ph idx="1"/>
          </p:nvPr>
        </p:nvSpPr>
        <p:spPr>
          <a:xfrm>
            <a:off x="1206519" y="1259999"/>
            <a:ext cx="4733633" cy="4516127"/>
          </a:xfrm>
        </p:spPr>
        <p:txBody>
          <a:bodyPr>
            <a:noAutofit/>
          </a:bodyPr>
          <a:lstStyle/>
          <a:p>
            <a:pPr marL="0" indent="0">
              <a:buNone/>
            </a:pPr>
            <a:r>
              <a:rPr lang="en-US" sz="2800" b="1" dirty="0" smtClean="0">
                <a:solidFill>
                  <a:srgbClr val="FF0000"/>
                </a:solidFill>
              </a:rPr>
              <a:t>    Enterprise</a:t>
            </a:r>
            <a:endParaRPr lang="en-US" sz="2800" b="1" dirty="0">
              <a:solidFill>
                <a:srgbClr val="FF0000"/>
              </a:solidFill>
            </a:endParaRPr>
          </a:p>
          <a:p>
            <a:pPr>
              <a:buSzPct val="130000"/>
              <a:buFont typeface="Arial" panose="020B0604020202020204" pitchFamily="34" charset="0"/>
              <a:buChar char="•"/>
            </a:pPr>
            <a:r>
              <a:rPr lang="en-US" sz="2800" dirty="0" smtClean="0"/>
              <a:t>Google Search</a:t>
            </a:r>
          </a:p>
          <a:p>
            <a:pPr>
              <a:buSzPct val="130000"/>
              <a:buFont typeface="Arial" panose="020B0604020202020204" pitchFamily="34" charset="0"/>
              <a:buChar char="•"/>
            </a:pPr>
            <a:r>
              <a:rPr lang="en-US" sz="2800" dirty="0" smtClean="0"/>
              <a:t>Netflix, YouTube</a:t>
            </a:r>
          </a:p>
          <a:p>
            <a:pPr>
              <a:buSzPct val="130000"/>
              <a:buFont typeface="Arial" panose="020B0604020202020204" pitchFamily="34" charset="0"/>
              <a:buChar char="•"/>
            </a:pPr>
            <a:r>
              <a:rPr lang="en-US" sz="2800" dirty="0" smtClean="0"/>
              <a:t>Google News</a:t>
            </a:r>
          </a:p>
          <a:p>
            <a:pPr>
              <a:buSzPct val="130000"/>
              <a:buFont typeface="Arial" panose="020B0604020202020204" pitchFamily="34" charset="0"/>
              <a:buChar char="•"/>
            </a:pPr>
            <a:r>
              <a:rPr lang="en-US" sz="2800" dirty="0" smtClean="0"/>
              <a:t>IMDb</a:t>
            </a:r>
          </a:p>
          <a:p>
            <a:pPr>
              <a:buSzPct val="130000"/>
              <a:buFont typeface="Arial" panose="020B0604020202020204" pitchFamily="34" charset="0"/>
              <a:buChar char="•"/>
            </a:pPr>
            <a:r>
              <a:rPr lang="en-US" sz="2800" dirty="0" smtClean="0"/>
              <a:t>Last.fm</a:t>
            </a:r>
          </a:p>
          <a:p>
            <a:pPr>
              <a:buSzPct val="130000"/>
              <a:buFont typeface="Arial" panose="020B0604020202020204" pitchFamily="34" charset="0"/>
              <a:buChar char="•"/>
            </a:pPr>
            <a:r>
              <a:rPr lang="en-US" sz="2800" dirty="0" smtClean="0"/>
              <a:t>Amazon.com</a:t>
            </a:r>
          </a:p>
          <a:p>
            <a:pPr>
              <a:buSzPct val="130000"/>
              <a:buFont typeface="Arial" panose="020B0604020202020204" pitchFamily="34" charset="0"/>
              <a:buChar char="•"/>
            </a:pPr>
            <a:r>
              <a:rPr lang="en-US" sz="2800" dirty="0" smtClean="0"/>
              <a:t>Facebook</a:t>
            </a:r>
          </a:p>
          <a:p>
            <a:pPr>
              <a:buSzPct val="130000"/>
              <a:buFont typeface="Arial" panose="020B0604020202020204" pitchFamily="34" charset="0"/>
              <a:buChar char="•"/>
            </a:pPr>
            <a:r>
              <a:rPr lang="en-US" sz="2800" dirty="0" err="1" smtClean="0"/>
              <a:t>Tripavisor</a:t>
            </a:r>
            <a:r>
              <a:rPr lang="en-US" sz="2800" dirty="0" smtClean="0"/>
              <a:t>, Booking</a:t>
            </a:r>
          </a:p>
          <a:p>
            <a:pPr>
              <a:buSzPct val="130000"/>
              <a:buFont typeface="Arial" panose="020B0604020202020204" pitchFamily="34" charset="0"/>
              <a:buChar char="•"/>
            </a:pPr>
            <a:endParaRPr lang="en-US" sz="2800" dirty="0"/>
          </a:p>
        </p:txBody>
      </p:sp>
      <p:sp>
        <p:nvSpPr>
          <p:cNvPr id="7" name="Rectangle 6"/>
          <p:cNvSpPr/>
          <p:nvPr/>
        </p:nvSpPr>
        <p:spPr>
          <a:xfrm>
            <a:off x="5076056" y="1260000"/>
            <a:ext cx="4067944" cy="5093702"/>
          </a:xfrm>
          <a:prstGeom prst="rect">
            <a:avLst/>
          </a:prstGeom>
        </p:spPr>
        <p:txBody>
          <a:bodyPr wrap="square">
            <a:spAutoFit/>
          </a:bodyPr>
          <a:lstStyle/>
          <a:p>
            <a:pPr>
              <a:spcBef>
                <a:spcPts val="600"/>
              </a:spcBef>
            </a:pPr>
            <a:r>
              <a:rPr lang="en-US" sz="2800" b="1" dirty="0" smtClean="0">
                <a:solidFill>
                  <a:srgbClr val="FF0000"/>
                </a:solidFill>
              </a:rPr>
              <a:t>    Provision</a:t>
            </a:r>
            <a:endParaRPr lang="en-US" sz="2800" b="1" dirty="0">
              <a:solidFill>
                <a:srgbClr val="FF0000"/>
              </a:solidFill>
            </a:endParaRPr>
          </a:p>
          <a:p>
            <a:pPr marL="344488" indent="-344488">
              <a:spcBef>
                <a:spcPts val="600"/>
              </a:spcBef>
              <a:buClr>
                <a:srgbClr val="0070C0"/>
              </a:buClr>
              <a:buSzPct val="130000"/>
              <a:buFont typeface="Arial" panose="020B0604020202020204" pitchFamily="34" charset="0"/>
              <a:buChar char="•"/>
            </a:pPr>
            <a:r>
              <a:rPr lang="en-US" sz="2800" dirty="0" smtClean="0"/>
              <a:t>Advertisements</a:t>
            </a:r>
          </a:p>
          <a:p>
            <a:pPr marL="344488" indent="-344488">
              <a:spcBef>
                <a:spcPts val="600"/>
              </a:spcBef>
              <a:buClr>
                <a:srgbClr val="0070C0"/>
              </a:buClr>
              <a:buSzPct val="130000"/>
              <a:buFont typeface="Arial" panose="020B0604020202020204" pitchFamily="34" charset="0"/>
              <a:buChar char="•"/>
            </a:pPr>
            <a:r>
              <a:rPr lang="en-US" sz="2800" dirty="0" smtClean="0">
                <a:solidFill>
                  <a:prstClr val="black"/>
                </a:solidFill>
              </a:rPr>
              <a:t>Video</a:t>
            </a:r>
          </a:p>
          <a:p>
            <a:pPr marL="344488" indent="-344488">
              <a:spcBef>
                <a:spcPts val="600"/>
              </a:spcBef>
              <a:buClr>
                <a:srgbClr val="0070C0"/>
              </a:buClr>
              <a:buSzPct val="130000"/>
              <a:buFont typeface="Arial" panose="020B0604020202020204" pitchFamily="34" charset="0"/>
              <a:buChar char="•"/>
            </a:pPr>
            <a:r>
              <a:rPr lang="en-US" sz="2800" dirty="0" smtClean="0">
                <a:solidFill>
                  <a:prstClr val="black"/>
                </a:solidFill>
              </a:rPr>
              <a:t>News</a:t>
            </a:r>
          </a:p>
          <a:p>
            <a:pPr marL="344488" indent="-344488">
              <a:spcBef>
                <a:spcPts val="600"/>
              </a:spcBef>
              <a:buClr>
                <a:srgbClr val="0070C0"/>
              </a:buClr>
              <a:buSzPct val="130000"/>
              <a:buFont typeface="Arial" panose="020B0604020202020204" pitchFamily="34" charset="0"/>
              <a:buChar char="•"/>
            </a:pPr>
            <a:r>
              <a:rPr lang="en-US" sz="2800" dirty="0" smtClean="0">
                <a:solidFill>
                  <a:prstClr val="black"/>
                </a:solidFill>
              </a:rPr>
              <a:t>Movies</a:t>
            </a:r>
          </a:p>
          <a:p>
            <a:pPr marL="344488" indent="-344488">
              <a:spcBef>
                <a:spcPts val="600"/>
              </a:spcBef>
              <a:buClr>
                <a:srgbClr val="0070C0"/>
              </a:buClr>
              <a:buSzPct val="130000"/>
              <a:buFont typeface="Arial" panose="020B0604020202020204" pitchFamily="34" charset="0"/>
              <a:buChar char="•"/>
            </a:pPr>
            <a:r>
              <a:rPr lang="en-US" sz="2800" dirty="0">
                <a:solidFill>
                  <a:prstClr val="black"/>
                </a:solidFill>
              </a:rPr>
              <a:t>M</a:t>
            </a:r>
            <a:r>
              <a:rPr lang="en-US" sz="2800" dirty="0" smtClean="0">
                <a:solidFill>
                  <a:prstClr val="black"/>
                </a:solidFill>
              </a:rPr>
              <a:t>usic</a:t>
            </a:r>
          </a:p>
          <a:p>
            <a:pPr marL="344488" indent="-344488">
              <a:spcBef>
                <a:spcPts val="600"/>
              </a:spcBef>
              <a:buClr>
                <a:srgbClr val="0070C0"/>
              </a:buClr>
              <a:buSzPct val="130000"/>
              <a:buFont typeface="Arial" panose="020B0604020202020204" pitchFamily="34" charset="0"/>
              <a:buChar char="•"/>
            </a:pPr>
            <a:r>
              <a:rPr lang="en-US" sz="2800" dirty="0" smtClean="0">
                <a:solidFill>
                  <a:prstClr val="black"/>
                </a:solidFill>
              </a:rPr>
              <a:t>E-commerce</a:t>
            </a:r>
          </a:p>
          <a:p>
            <a:pPr marL="344488" indent="-344488">
              <a:spcBef>
                <a:spcPts val="600"/>
              </a:spcBef>
              <a:buClr>
                <a:srgbClr val="0070C0"/>
              </a:buClr>
              <a:buSzPct val="130000"/>
              <a:buFont typeface="Arial" panose="020B0604020202020204" pitchFamily="34" charset="0"/>
              <a:buChar char="•"/>
            </a:pPr>
            <a:r>
              <a:rPr lang="en-US" sz="2800" dirty="0" smtClean="0">
                <a:solidFill>
                  <a:prstClr val="black"/>
                </a:solidFill>
              </a:rPr>
              <a:t>Friends, Advertisements</a:t>
            </a:r>
          </a:p>
          <a:p>
            <a:pPr marL="344488" indent="-344488">
              <a:spcBef>
                <a:spcPts val="600"/>
              </a:spcBef>
              <a:buClr>
                <a:srgbClr val="0070C0"/>
              </a:buClr>
              <a:buSzPct val="130000"/>
              <a:buFont typeface="Arial" panose="020B0604020202020204" pitchFamily="34" charset="0"/>
              <a:buChar char="•"/>
            </a:pPr>
            <a:r>
              <a:rPr lang="en-US" sz="2800" dirty="0" smtClean="0">
                <a:solidFill>
                  <a:prstClr val="black"/>
                </a:solidFill>
              </a:rPr>
              <a:t>Travel products</a:t>
            </a:r>
          </a:p>
          <a:p>
            <a:pPr marL="344488" indent="-344488">
              <a:spcBef>
                <a:spcPts val="600"/>
              </a:spcBef>
              <a:buClr>
                <a:srgbClr val="0070C0"/>
              </a:buClr>
              <a:buSzPct val="130000"/>
              <a:buFont typeface="Arial" panose="020B0604020202020204" pitchFamily="34" charset="0"/>
              <a:buChar char="•"/>
            </a:pPr>
            <a:endParaRPr lang="en-US" sz="2800" dirty="0">
              <a:solidFill>
                <a:prstClr val="black"/>
              </a:solidFill>
            </a:endParaRPr>
          </a:p>
        </p:txBody>
      </p:sp>
      <p:sp>
        <p:nvSpPr>
          <p:cNvPr id="8" name="Content Placeholder 2"/>
          <p:cNvSpPr txBox="1">
            <a:spLocks/>
          </p:cNvSpPr>
          <p:nvPr/>
        </p:nvSpPr>
        <p:spPr>
          <a:xfrm>
            <a:off x="3707904" y="5814368"/>
            <a:ext cx="5507347" cy="9291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en-US" sz="3200" b="1" dirty="0"/>
              <a:t>Goal:</a:t>
            </a:r>
            <a:r>
              <a:rPr lang="en-US" sz="3200" dirty="0"/>
              <a:t> </a:t>
            </a:r>
            <a:r>
              <a:rPr lang="en-US" sz="3200" i="1" dirty="0">
                <a:solidFill>
                  <a:schemeClr val="accent1"/>
                </a:solidFill>
              </a:rPr>
              <a:t>predict</a:t>
            </a:r>
            <a:r>
              <a:rPr lang="en-US" sz="3200" i="1" dirty="0"/>
              <a:t> how much a consumer will </a:t>
            </a:r>
            <a:r>
              <a:rPr lang="en-US" sz="3200" i="1" dirty="0">
                <a:solidFill>
                  <a:schemeClr val="accent1"/>
                </a:solidFill>
              </a:rPr>
              <a:t>like</a:t>
            </a:r>
            <a:r>
              <a:rPr lang="en-US" sz="3200" i="1" dirty="0"/>
              <a:t> a product/item </a:t>
            </a:r>
            <a:endParaRPr lang="el-GR" sz="3200" i="1"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3" y="5818778"/>
            <a:ext cx="1656184" cy="1138626"/>
          </a:xfrm>
          <a:prstGeom prst="rect">
            <a:avLst/>
          </a:prstGeom>
        </p:spPr>
      </p:pic>
    </p:spTree>
    <p:extLst>
      <p:ext uri="{BB962C8B-B14F-4D97-AF65-F5344CB8AC3E}">
        <p14:creationId xmlns:p14="http://schemas.microsoft.com/office/powerpoint/2010/main" val="37448456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a:spLocks noGrp="1"/>
          </p:cNvSpPr>
          <p:nvPr>
            <p:ph idx="1"/>
          </p:nvPr>
        </p:nvSpPr>
        <p:spPr>
          <a:xfrm>
            <a:off x="1080000" y="1260000"/>
            <a:ext cx="8167129" cy="1715421"/>
          </a:xfrm>
        </p:spPr>
        <p:txBody>
          <a:bodyPr>
            <a:normAutofit/>
          </a:bodyPr>
          <a:lstStyle/>
          <a:p>
            <a:pPr>
              <a:lnSpc>
                <a:spcPct val="110000"/>
              </a:lnSpc>
            </a:pPr>
            <a:r>
              <a:rPr lang="en-US" sz="2800" dirty="0" smtClean="0"/>
              <a:t>Recommenders </a:t>
            </a:r>
            <a:r>
              <a:rPr lang="en-US" sz="2800" dirty="0"/>
              <a:t>rely on </a:t>
            </a:r>
            <a:r>
              <a:rPr lang="en-US" sz="2800" dirty="0" smtClean="0"/>
              <a:t>collaborative filtering</a:t>
            </a:r>
            <a:endParaRPr lang="en-US" sz="2800" dirty="0"/>
          </a:p>
          <a:p>
            <a:pPr>
              <a:lnSpc>
                <a:spcPct val="110000"/>
              </a:lnSpc>
            </a:pPr>
            <a:r>
              <a:rPr lang="en-US" sz="2800" dirty="0" smtClean="0"/>
              <a:t>Similar-minded </a:t>
            </a:r>
            <a:r>
              <a:rPr lang="en-US" sz="2800" dirty="0"/>
              <a:t>users tend to </a:t>
            </a:r>
            <a:r>
              <a:rPr lang="en-US" sz="2800" dirty="0" smtClean="0"/>
              <a:t>get </a:t>
            </a:r>
            <a:r>
              <a:rPr lang="en-US" sz="2800" dirty="0"/>
              <a:t>similar recommendations</a:t>
            </a:r>
          </a:p>
          <a:p>
            <a:pPr algn="just"/>
            <a:endParaRPr lang="en-US" dirty="0"/>
          </a:p>
          <a:p>
            <a:endParaRPr lang="en-US" sz="1800" dirty="0"/>
          </a:p>
        </p:txBody>
      </p:sp>
      <p:sp>
        <p:nvSpPr>
          <p:cNvPr id="31" name="TextBox 30"/>
          <p:cNvSpPr txBox="1"/>
          <p:nvPr/>
        </p:nvSpPr>
        <p:spPr>
          <a:xfrm>
            <a:off x="4960668" y="3272785"/>
            <a:ext cx="2203620" cy="3108543"/>
          </a:xfrm>
          <a:prstGeom prst="rect">
            <a:avLst/>
          </a:prstGeom>
          <a:noFill/>
        </p:spPr>
        <p:txBody>
          <a:bodyPr wrap="square" rtlCol="0">
            <a:spAutoFit/>
          </a:bodyPr>
          <a:lstStyle/>
          <a:p>
            <a:r>
              <a:rPr lang="en-US" sz="2800" b="1" dirty="0">
                <a:solidFill>
                  <a:srgbClr val="FF0000"/>
                </a:solidFill>
              </a:rPr>
              <a:t>Data sparsity</a:t>
            </a:r>
            <a:r>
              <a:rPr lang="en-US" sz="2800" dirty="0"/>
              <a:t>: users might not have common preferences with others</a:t>
            </a:r>
          </a:p>
        </p:txBody>
      </p:sp>
      <p:sp>
        <p:nvSpPr>
          <p:cNvPr id="32" name="TextBox 31"/>
          <p:cNvSpPr txBox="1"/>
          <p:nvPr/>
        </p:nvSpPr>
        <p:spPr>
          <a:xfrm>
            <a:off x="7078217" y="4134559"/>
            <a:ext cx="2102295" cy="2246769"/>
          </a:xfrm>
          <a:prstGeom prst="rect">
            <a:avLst/>
          </a:prstGeom>
          <a:noFill/>
        </p:spPr>
        <p:txBody>
          <a:bodyPr wrap="square" rtlCol="0">
            <a:spAutoFit/>
          </a:bodyPr>
          <a:lstStyle/>
          <a:p>
            <a:r>
              <a:rPr lang="en-US" sz="2800" b="1" dirty="0">
                <a:solidFill>
                  <a:srgbClr val="FF0000"/>
                </a:solidFill>
              </a:rPr>
              <a:t>Cold start</a:t>
            </a:r>
            <a:r>
              <a:rPr lang="en-US" sz="2800" dirty="0"/>
              <a:t>: users/items with no history record</a:t>
            </a:r>
          </a:p>
        </p:txBody>
      </p:sp>
      <p:grpSp>
        <p:nvGrpSpPr>
          <p:cNvPr id="2" name="Ομάδα 1"/>
          <p:cNvGrpSpPr/>
          <p:nvPr/>
        </p:nvGrpSpPr>
        <p:grpSpPr>
          <a:xfrm>
            <a:off x="1475656" y="3501008"/>
            <a:ext cx="3485012" cy="2769058"/>
            <a:chOff x="3691797" y="1880591"/>
            <a:chExt cx="3093036" cy="2265002"/>
          </a:xfrm>
        </p:grpSpPr>
        <p:sp>
          <p:nvSpPr>
            <p:cNvPr id="6" name="TextBox 5"/>
            <p:cNvSpPr txBox="1"/>
            <p:nvPr/>
          </p:nvSpPr>
          <p:spPr>
            <a:xfrm>
              <a:off x="3691797" y="1970834"/>
              <a:ext cx="528185" cy="302703"/>
            </a:xfrm>
            <a:prstGeom prst="rect">
              <a:avLst/>
            </a:prstGeom>
            <a:noFill/>
          </p:spPr>
          <p:txBody>
            <a:bodyPr wrap="none" rtlCol="0">
              <a:spAutoFit/>
            </a:bodyPr>
            <a:lstStyle/>
            <a:p>
              <a:r>
                <a:rPr lang="en-US" sz="1350" dirty="0"/>
                <a:t>Alice</a:t>
              </a:r>
              <a:endParaRPr lang="el-GR" sz="1350" dirty="0"/>
            </a:p>
          </p:txBody>
        </p:sp>
        <p:sp>
          <p:nvSpPr>
            <p:cNvPr id="7" name="TextBox 6"/>
            <p:cNvSpPr txBox="1"/>
            <p:nvPr/>
          </p:nvSpPr>
          <p:spPr>
            <a:xfrm>
              <a:off x="3730894" y="2752803"/>
              <a:ext cx="458645" cy="302703"/>
            </a:xfrm>
            <a:prstGeom prst="rect">
              <a:avLst/>
            </a:prstGeom>
            <a:noFill/>
          </p:spPr>
          <p:txBody>
            <a:bodyPr wrap="none" rtlCol="0">
              <a:spAutoFit/>
            </a:bodyPr>
            <a:lstStyle/>
            <a:p>
              <a:r>
                <a:rPr lang="en-US" sz="1350" dirty="0"/>
                <a:t>Bob</a:t>
              </a:r>
              <a:endParaRPr lang="el-GR" sz="1350" dirty="0"/>
            </a:p>
          </p:txBody>
        </p:sp>
        <p:cxnSp>
          <p:nvCxnSpPr>
            <p:cNvPr id="8" name="Straight Arrow Connector 7"/>
            <p:cNvCxnSpPr/>
            <p:nvPr/>
          </p:nvCxnSpPr>
          <p:spPr>
            <a:xfrm>
              <a:off x="4832562" y="2892513"/>
              <a:ext cx="104156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332286" y="1958549"/>
              <a:ext cx="400168" cy="302703"/>
            </a:xfrm>
            <a:prstGeom prst="rect">
              <a:avLst/>
            </a:prstGeom>
            <a:noFill/>
          </p:spPr>
          <p:txBody>
            <a:bodyPr wrap="none" rtlCol="0">
              <a:spAutoFit/>
            </a:bodyPr>
            <a:lstStyle/>
            <a:p>
              <a:r>
                <a:rPr lang="en-US" sz="1350" dirty="0"/>
                <a:t>M1</a:t>
              </a:r>
              <a:endParaRPr lang="el-GR" sz="1350" dirty="0"/>
            </a:p>
          </p:txBody>
        </p:sp>
        <p:sp>
          <p:nvSpPr>
            <p:cNvPr id="10" name="TextBox 9"/>
            <p:cNvSpPr txBox="1"/>
            <p:nvPr/>
          </p:nvSpPr>
          <p:spPr>
            <a:xfrm>
              <a:off x="6384665" y="2723296"/>
              <a:ext cx="400168" cy="302703"/>
            </a:xfrm>
            <a:prstGeom prst="rect">
              <a:avLst/>
            </a:prstGeom>
            <a:noFill/>
          </p:spPr>
          <p:txBody>
            <a:bodyPr wrap="none" rtlCol="0">
              <a:spAutoFit/>
            </a:bodyPr>
            <a:lstStyle/>
            <a:p>
              <a:r>
                <a:rPr lang="en-US" sz="1350" dirty="0"/>
                <a:t>M2</a:t>
              </a:r>
              <a:endParaRPr lang="el-GR" sz="1350"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7935" y="2715529"/>
              <a:ext cx="419731" cy="429442"/>
            </a:xfrm>
            <a:prstGeom prst="rect">
              <a:avLst/>
            </a:prstGeom>
          </p:spPr>
        </p:pic>
        <p:sp>
          <p:nvSpPr>
            <p:cNvPr id="12" name="TextBox 11"/>
            <p:cNvSpPr txBox="1"/>
            <p:nvPr/>
          </p:nvSpPr>
          <p:spPr>
            <a:xfrm>
              <a:off x="6384665" y="3526322"/>
              <a:ext cx="400168" cy="302703"/>
            </a:xfrm>
            <a:prstGeom prst="rect">
              <a:avLst/>
            </a:prstGeom>
            <a:noFill/>
          </p:spPr>
          <p:txBody>
            <a:bodyPr wrap="none" rtlCol="0">
              <a:spAutoFit/>
            </a:bodyPr>
            <a:lstStyle/>
            <a:p>
              <a:r>
                <a:rPr lang="en-US" sz="1350" dirty="0"/>
                <a:t>M3</a:t>
              </a:r>
              <a:endParaRPr lang="el-GR" sz="1350" dirty="0"/>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7935" y="1909482"/>
              <a:ext cx="419731" cy="429442"/>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4515" y="3505627"/>
              <a:ext cx="419731" cy="430403"/>
            </a:xfrm>
            <a:prstGeom prst="rect">
              <a:avLst/>
            </a:prstGeom>
          </p:spPr>
        </p:pic>
        <p:pic>
          <p:nvPicPr>
            <p:cNvPr id="17" name="Picture 2" descr="C:\Users\draf\Desktop\images (1).jpg"/>
            <p:cNvPicPr>
              <a:picLocks noChangeArrowheads="1"/>
            </p:cNvPicPr>
            <p:nvPr/>
          </p:nvPicPr>
          <p:blipFill>
            <a:blip r:embed="rId6" cstate="print"/>
            <a:srcRect/>
            <a:stretch>
              <a:fillRect/>
            </a:stretch>
          </p:blipFill>
          <p:spPr bwMode="auto">
            <a:xfrm>
              <a:off x="5964671" y="1880591"/>
              <a:ext cx="392969" cy="497086"/>
            </a:xfrm>
            <a:prstGeom prst="rect">
              <a:avLst/>
            </a:prstGeom>
            <a:noFill/>
            <a:ln w="38100">
              <a:noFill/>
            </a:ln>
          </p:spPr>
        </p:pic>
        <p:pic>
          <p:nvPicPr>
            <p:cNvPr id="18" name="Picture 4" descr="C:\Users\draf\Desktop\images (3).jpg"/>
            <p:cNvPicPr>
              <a:picLocks noChangeArrowheads="1"/>
            </p:cNvPicPr>
            <p:nvPr/>
          </p:nvPicPr>
          <p:blipFill>
            <a:blip r:embed="rId7" cstate="print"/>
            <a:srcRect/>
            <a:stretch>
              <a:fillRect/>
            </a:stretch>
          </p:blipFill>
          <p:spPr bwMode="auto">
            <a:xfrm>
              <a:off x="5966452" y="2635095"/>
              <a:ext cx="391188" cy="497086"/>
            </a:xfrm>
            <a:prstGeom prst="rect">
              <a:avLst/>
            </a:prstGeom>
            <a:noFill/>
          </p:spPr>
        </p:pic>
        <p:pic>
          <p:nvPicPr>
            <p:cNvPr id="19" name="Picture 6" descr="C:\Users\draf\Desktop\images (5).jpg"/>
            <p:cNvPicPr>
              <a:picLocks noChangeArrowheads="1"/>
            </p:cNvPicPr>
            <p:nvPr/>
          </p:nvPicPr>
          <p:blipFill>
            <a:blip r:embed="rId8" cstate="print"/>
            <a:srcRect/>
            <a:stretch>
              <a:fillRect/>
            </a:stretch>
          </p:blipFill>
          <p:spPr bwMode="auto">
            <a:xfrm>
              <a:off x="5976836" y="3438945"/>
              <a:ext cx="392969" cy="497086"/>
            </a:xfrm>
            <a:prstGeom prst="rect">
              <a:avLst/>
            </a:prstGeom>
            <a:noFill/>
            <a:ln w="38100">
              <a:noFill/>
            </a:ln>
          </p:spPr>
        </p:pic>
        <p:cxnSp>
          <p:nvCxnSpPr>
            <p:cNvPr id="20" name="Straight Arrow Connector 19"/>
            <p:cNvCxnSpPr/>
            <p:nvPr/>
          </p:nvCxnSpPr>
          <p:spPr>
            <a:xfrm>
              <a:off x="4808313" y="2188901"/>
              <a:ext cx="104156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784892" y="3652505"/>
              <a:ext cx="104156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4832562" y="2377677"/>
              <a:ext cx="1017316" cy="51483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717456" y="3542131"/>
              <a:ext cx="393846" cy="302703"/>
            </a:xfrm>
            <a:prstGeom prst="rect">
              <a:avLst/>
            </a:prstGeom>
            <a:noFill/>
          </p:spPr>
          <p:txBody>
            <a:bodyPr wrap="none" rtlCol="0">
              <a:spAutoFit/>
            </a:bodyPr>
            <a:lstStyle/>
            <a:p>
              <a:r>
                <a:rPr lang="en-US" sz="1350"/>
                <a:t>Jim</a:t>
              </a:r>
              <a:endParaRPr lang="el-GR" sz="1350" dirty="0"/>
            </a:p>
          </p:txBody>
        </p:sp>
        <mc:AlternateContent xmlns:mc="http://schemas.openxmlformats.org/markup-compatibility/2006" xmlns:a14="http://schemas.microsoft.com/office/drawing/2010/main">
          <mc:Choice Requires="a14">
            <p:sp>
              <p:nvSpPr>
                <p:cNvPr id="27" name="TextBox 26"/>
                <p:cNvSpPr txBox="1"/>
                <p:nvPr/>
              </p:nvSpPr>
              <p:spPr>
                <a:xfrm>
                  <a:off x="5124833" y="3032221"/>
                  <a:ext cx="389208" cy="41912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700" i="1">
                            <a:latin typeface="Cambria Math" charset="0"/>
                          </a:rPr>
                          <m:t>⋮</m:t>
                        </m:r>
                      </m:oMath>
                    </m:oMathPara>
                  </a14:m>
                  <a:endParaRPr lang="en-US" sz="2700" dirty="0"/>
                </a:p>
              </p:txBody>
            </p:sp>
          </mc:Choice>
          <mc:Fallback xmlns="">
            <p:sp>
              <p:nvSpPr>
                <p:cNvPr id="27" name="TextBox 26"/>
                <p:cNvSpPr txBox="1">
                  <a:spLocks noRot="1" noChangeAspect="1" noMove="1" noResize="1" noEditPoints="1" noAdjustHandles="1" noChangeArrowheads="1" noChangeShapeType="1" noTextEdit="1"/>
                </p:cNvSpPr>
                <p:nvPr/>
              </p:nvSpPr>
              <p:spPr>
                <a:xfrm>
                  <a:off x="5124833" y="3032221"/>
                  <a:ext cx="389208" cy="419127"/>
                </a:xfrm>
                <a:prstGeom prst="rect">
                  <a:avLst/>
                </a:prstGeom>
                <a:blipFill rotWithShape="1">
                  <a:blip r:embed="rId9"/>
                  <a:stretch>
                    <a:fillRect/>
                  </a:stretch>
                </a:blipFill>
              </p:spPr>
              <p:txBody>
                <a:bodyPr/>
                <a:lstStyle/>
                <a:p>
                  <a:r>
                    <a:rPr lang="el-GR">
                      <a:noFill/>
                    </a:rPr>
                    <a:t> </a:t>
                  </a:r>
                </a:p>
              </p:txBody>
            </p:sp>
          </mc:Fallback>
        </mc:AlternateContent>
        <p:cxnSp>
          <p:nvCxnSpPr>
            <p:cNvPr id="28" name="Straight Arrow Connector 27"/>
            <p:cNvCxnSpPr/>
            <p:nvPr/>
          </p:nvCxnSpPr>
          <p:spPr>
            <a:xfrm>
              <a:off x="4808313" y="2188901"/>
              <a:ext cx="1065815" cy="53947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p:cNvSpPr txBox="1"/>
                <p:nvPr/>
              </p:nvSpPr>
              <p:spPr>
                <a:xfrm>
                  <a:off x="5124832" y="3726466"/>
                  <a:ext cx="389208" cy="41912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700" i="1">
                            <a:latin typeface="Cambria Math" charset="0"/>
                          </a:rPr>
                          <m:t>⋮</m:t>
                        </m:r>
                      </m:oMath>
                    </m:oMathPara>
                  </a14:m>
                  <a:endParaRPr lang="en-US" sz="2700" dirty="0"/>
                </a:p>
              </p:txBody>
            </p:sp>
          </mc:Choice>
          <mc:Fallback xmlns="">
            <p:sp>
              <p:nvSpPr>
                <p:cNvPr id="33" name="TextBox 32"/>
                <p:cNvSpPr txBox="1">
                  <a:spLocks noRot="1" noChangeAspect="1" noMove="1" noResize="1" noEditPoints="1" noAdjustHandles="1" noChangeArrowheads="1" noChangeShapeType="1" noTextEdit="1"/>
                </p:cNvSpPr>
                <p:nvPr/>
              </p:nvSpPr>
              <p:spPr>
                <a:xfrm>
                  <a:off x="5124832" y="3726466"/>
                  <a:ext cx="389208" cy="419127"/>
                </a:xfrm>
                <a:prstGeom prst="rect">
                  <a:avLst/>
                </a:prstGeom>
                <a:blipFill rotWithShape="1">
                  <a:blip r:embed="rId10"/>
                  <a:stretch>
                    <a:fillRect/>
                  </a:stretch>
                </a:blipFill>
              </p:spPr>
              <p:txBody>
                <a:bodyPr/>
                <a:lstStyle/>
                <a:p>
                  <a:r>
                    <a:rPr lang="el-GR">
                      <a:noFill/>
                    </a:rPr>
                    <a:t> </a:t>
                  </a:r>
                </a:p>
              </p:txBody>
            </p:sp>
          </mc:Fallback>
        </mc:AlternateContent>
      </p:grpSp>
      <p:sp>
        <p:nvSpPr>
          <p:cNvPr id="3" name="Slide Number Placeholder 2"/>
          <p:cNvSpPr>
            <a:spLocks noGrp="1"/>
          </p:cNvSpPr>
          <p:nvPr>
            <p:ph type="sldNum" sz="quarter" idx="12"/>
          </p:nvPr>
        </p:nvSpPr>
        <p:spPr/>
        <p:txBody>
          <a:bodyPr/>
          <a:lstStyle/>
          <a:p>
            <a:fld id="{DC4B49CA-5F80-6840-87D8-126155353DD7}" type="slidenum">
              <a:rPr lang="en-US" smtClean="0"/>
              <a:t>8</a:t>
            </a:fld>
            <a:endParaRPr lang="en-US"/>
          </a:p>
        </p:txBody>
      </p:sp>
      <p:sp>
        <p:nvSpPr>
          <p:cNvPr id="36" name="Title 1"/>
          <p:cNvSpPr>
            <a:spLocks noGrp="1"/>
          </p:cNvSpPr>
          <p:nvPr>
            <p:ph type="title"/>
          </p:nvPr>
        </p:nvSpPr>
        <p:spPr>
          <a:xfrm>
            <a:off x="1080000" y="360000"/>
            <a:ext cx="7890080" cy="720000"/>
          </a:xfrm>
        </p:spPr>
        <p:txBody>
          <a:bodyPr/>
          <a:lstStyle/>
          <a:p>
            <a:r>
              <a:rPr lang="en-US" sz="4000" dirty="0"/>
              <a:t>Challenges</a:t>
            </a:r>
            <a:endParaRPr lang="en-US" dirty="0"/>
          </a:p>
        </p:txBody>
      </p:sp>
    </p:spTree>
    <p:extLst>
      <p:ext uri="{BB962C8B-B14F-4D97-AF65-F5344CB8AC3E}">
        <p14:creationId xmlns:p14="http://schemas.microsoft.com/office/powerpoint/2010/main" val="27328957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6"/>
          <p:cNvGraphicFramePr>
            <a:graphicFrameLocks/>
          </p:cNvGraphicFramePr>
          <p:nvPr/>
        </p:nvGraphicFramePr>
        <p:xfrm>
          <a:off x="5562600" y="2802248"/>
          <a:ext cx="2686050" cy="1583532"/>
        </p:xfrm>
        <a:graphic>
          <a:graphicData uri="http://schemas.openxmlformats.org/drawingml/2006/table">
            <a:tbl>
              <a:tblPr firstRow="1" bandRow="1">
                <a:tableStyleId>{2D5ABB26-0587-4C30-8999-92F81FD0307C}</a:tableStyleId>
              </a:tblPr>
              <a:tblGrid>
                <a:gridCol w="537210">
                  <a:extLst>
                    <a:ext uri="{9D8B030D-6E8A-4147-A177-3AD203B41FA5}">
                      <a16:colId xmlns:a16="http://schemas.microsoft.com/office/drawing/2014/main" val="20000"/>
                    </a:ext>
                  </a:extLst>
                </a:gridCol>
                <a:gridCol w="537210">
                  <a:extLst>
                    <a:ext uri="{9D8B030D-6E8A-4147-A177-3AD203B41FA5}">
                      <a16:colId xmlns:a16="http://schemas.microsoft.com/office/drawing/2014/main" val="20001"/>
                    </a:ext>
                  </a:extLst>
                </a:gridCol>
                <a:gridCol w="537210">
                  <a:extLst>
                    <a:ext uri="{9D8B030D-6E8A-4147-A177-3AD203B41FA5}">
                      <a16:colId xmlns:a16="http://schemas.microsoft.com/office/drawing/2014/main" val="20002"/>
                    </a:ext>
                  </a:extLst>
                </a:gridCol>
                <a:gridCol w="537210">
                  <a:extLst>
                    <a:ext uri="{9D8B030D-6E8A-4147-A177-3AD203B41FA5}">
                      <a16:colId xmlns:a16="http://schemas.microsoft.com/office/drawing/2014/main" val="20003"/>
                    </a:ext>
                  </a:extLst>
                </a:gridCol>
                <a:gridCol w="537210">
                  <a:extLst>
                    <a:ext uri="{9D8B030D-6E8A-4147-A177-3AD203B41FA5}">
                      <a16:colId xmlns:a16="http://schemas.microsoft.com/office/drawing/2014/main" val="20004"/>
                    </a:ext>
                  </a:extLst>
                </a:gridCol>
              </a:tblGrid>
              <a:tr h="395883">
                <a:tc>
                  <a:txBody>
                    <a:bodyPr/>
                    <a:lstStyle/>
                    <a:p>
                      <a:pPr algn="ctr"/>
                      <a:r>
                        <a:rPr lang="en-US" sz="1400" dirty="0"/>
                        <a:t>4</a:t>
                      </a:r>
                      <a:endParaRPr lang="en-US" sz="1400" b="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4</a:t>
                      </a:r>
                      <a:endParaRPr lang="en-US" sz="1400" b="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dirty="0">
                          <a:ln>
                            <a:noFill/>
                          </a:ln>
                          <a:solidFill>
                            <a:schemeClr val="accent1"/>
                          </a:solidFill>
                          <a:effectLst/>
                          <a:uLnTx/>
                          <a:uFillTx/>
                        </a:rPr>
                        <a:t>?</a:t>
                      </a:r>
                      <a:endParaRPr lang="en-US" sz="1800" b="1" dirty="0">
                        <a:solidFill>
                          <a:schemeClr val="accent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400" dirty="0"/>
                        <a:t>3</a:t>
                      </a:r>
                      <a:endParaRPr lang="en-US" sz="1400" b="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5</a:t>
                      </a:r>
                      <a:endParaRPr lang="en-US" sz="1400" b="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958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dirty="0">
                          <a:ln>
                            <a:noFill/>
                          </a:ln>
                          <a:solidFill>
                            <a:schemeClr val="accent1"/>
                          </a:solidFill>
                          <a:effectLst/>
                          <a:uLnTx/>
                          <a:uFillTx/>
                          <a:latin typeface="+mn-lt"/>
                          <a:ea typeface="+mn-ea"/>
                          <a:cs typeface="+mn-cs"/>
                        </a:rPr>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400" dirty="0"/>
                        <a:t>2</a:t>
                      </a:r>
                      <a:endParaRPr lang="en-US" sz="1400" b="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3</a:t>
                      </a:r>
                      <a:endParaRPr lang="en-US" sz="1400" b="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dirty="0">
                          <a:ln>
                            <a:noFill/>
                          </a:ln>
                          <a:solidFill>
                            <a:schemeClr val="accent1"/>
                          </a:solidFill>
                          <a:effectLst/>
                          <a:uLnTx/>
                          <a:uFillTx/>
                          <a:latin typeface="+mn-lt"/>
                          <a:ea typeface="+mn-ea"/>
                          <a:cs typeface="+mn-cs"/>
                        </a:rPr>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dirty="0">
                          <a:ln>
                            <a:noFill/>
                          </a:ln>
                          <a:solidFill>
                            <a:schemeClr val="accent1"/>
                          </a:solidFill>
                          <a:effectLst/>
                          <a:uLnTx/>
                          <a:uFillTx/>
                          <a:latin typeface="+mn-lt"/>
                          <a:ea typeface="+mn-ea"/>
                          <a:cs typeface="+mn-cs"/>
                        </a:rPr>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1"/>
                  </a:ext>
                </a:extLst>
              </a:tr>
              <a:tr h="395883">
                <a:tc>
                  <a:txBody>
                    <a:bodyPr/>
                    <a:lstStyle/>
                    <a:p>
                      <a:pPr algn="ctr"/>
                      <a:r>
                        <a:rPr lang="en-US" sz="1400" dirty="0"/>
                        <a:t>5</a:t>
                      </a:r>
                      <a:endParaRPr lang="en-US" sz="1400" b="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3</a:t>
                      </a:r>
                      <a:endParaRPr lang="en-US" sz="1400" b="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dirty="0">
                          <a:ln>
                            <a:noFill/>
                          </a:ln>
                          <a:solidFill>
                            <a:schemeClr val="accent1"/>
                          </a:solidFill>
                          <a:effectLst/>
                          <a:uLnTx/>
                          <a:uFillTx/>
                          <a:latin typeface="+mn-lt"/>
                          <a:ea typeface="+mn-ea"/>
                          <a:cs typeface="+mn-cs"/>
                        </a:rPr>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dirty="0">
                          <a:ln>
                            <a:noFill/>
                          </a:ln>
                          <a:solidFill>
                            <a:schemeClr val="accent1"/>
                          </a:solidFill>
                          <a:effectLst/>
                          <a:uLnTx/>
                          <a:uFillTx/>
                          <a:latin typeface="+mn-lt"/>
                          <a:ea typeface="+mn-ea"/>
                          <a:cs typeface="+mn-cs"/>
                        </a:rPr>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dirty="0">
                          <a:ln>
                            <a:noFill/>
                          </a:ln>
                          <a:solidFill>
                            <a:schemeClr val="accent1"/>
                          </a:solidFill>
                          <a:effectLst/>
                          <a:uLnTx/>
                          <a:uFillTx/>
                          <a:latin typeface="+mn-lt"/>
                          <a:ea typeface="+mn-ea"/>
                          <a:cs typeface="+mn-cs"/>
                        </a:rPr>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2"/>
                  </a:ext>
                </a:extLst>
              </a:tr>
              <a:tr h="3958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dirty="0">
                          <a:ln>
                            <a:noFill/>
                          </a:ln>
                          <a:solidFill>
                            <a:schemeClr val="accent1"/>
                          </a:solidFill>
                          <a:effectLst/>
                          <a:uLnTx/>
                          <a:uFillTx/>
                          <a:latin typeface="+mn-lt"/>
                          <a:ea typeface="+mn-ea"/>
                          <a:cs typeface="+mn-cs"/>
                        </a:rPr>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400" dirty="0"/>
                        <a:t>2</a:t>
                      </a:r>
                      <a:endParaRPr lang="en-US" sz="1400" b="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dirty="0">
                          <a:ln>
                            <a:noFill/>
                          </a:ln>
                          <a:solidFill>
                            <a:schemeClr val="accent1"/>
                          </a:solidFill>
                          <a:effectLst/>
                          <a:uLnTx/>
                          <a:uFillTx/>
                          <a:latin typeface="+mn-lt"/>
                          <a:ea typeface="+mn-ea"/>
                          <a:cs typeface="+mn-cs"/>
                        </a:rPr>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dirty="0">
                          <a:ln>
                            <a:noFill/>
                          </a:ln>
                          <a:solidFill>
                            <a:schemeClr val="accent1"/>
                          </a:solidFill>
                          <a:effectLst/>
                          <a:uLnTx/>
                          <a:uFillTx/>
                          <a:latin typeface="+mn-lt"/>
                          <a:ea typeface="+mn-ea"/>
                          <a:cs typeface="+mn-cs"/>
                        </a:rPr>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400" dirty="0"/>
                        <a:t>1</a:t>
                      </a:r>
                      <a:endParaRPr lang="en-US" sz="1400" b="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4255" y="2843623"/>
            <a:ext cx="308424" cy="308424"/>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4031" y="3636534"/>
            <a:ext cx="308468" cy="309158"/>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5572" y="3225417"/>
            <a:ext cx="307582" cy="307582"/>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78936" y="4071105"/>
            <a:ext cx="313564" cy="273952"/>
          </a:xfrm>
          <a:prstGeom prst="rect">
            <a:avLst/>
          </a:prstGeom>
        </p:spPr>
      </p:pic>
      <p:pic>
        <p:nvPicPr>
          <p:cNvPr id="18" name="Picture 17"/>
          <p:cNvPicPr>
            <a:picLocks noChangeAspect="1"/>
          </p:cNvPicPr>
          <p:nvPr/>
        </p:nvPicPr>
        <p:blipFill rotWithShape="1">
          <a:blip r:embed="rId7"/>
          <a:srcRect r="608" b="71381"/>
          <a:stretch/>
        </p:blipFill>
        <p:spPr>
          <a:xfrm>
            <a:off x="5562600" y="2150075"/>
            <a:ext cx="2686050" cy="616079"/>
          </a:xfrm>
          <a:prstGeom prst="rect">
            <a:avLst/>
          </a:prstGeom>
        </p:spPr>
      </p:pic>
      <p:graphicFrame>
        <p:nvGraphicFramePr>
          <p:cNvPr id="19" name="Content Placeholder 6"/>
          <p:cNvGraphicFramePr>
            <a:graphicFrameLocks/>
          </p:cNvGraphicFramePr>
          <p:nvPr/>
        </p:nvGraphicFramePr>
        <p:xfrm>
          <a:off x="8356196" y="2802248"/>
          <a:ext cx="537210" cy="1583532"/>
        </p:xfrm>
        <a:graphic>
          <a:graphicData uri="http://schemas.openxmlformats.org/drawingml/2006/table">
            <a:tbl>
              <a:tblPr firstRow="1" bandRow="1">
                <a:tableStyleId>{2D5ABB26-0587-4C30-8999-92F81FD0307C}</a:tableStyleId>
              </a:tblPr>
              <a:tblGrid>
                <a:gridCol w="537210">
                  <a:extLst>
                    <a:ext uri="{9D8B030D-6E8A-4147-A177-3AD203B41FA5}">
                      <a16:colId xmlns:a16="http://schemas.microsoft.com/office/drawing/2014/main" val="20000"/>
                    </a:ext>
                  </a:extLst>
                </a:gridCol>
              </a:tblGrid>
              <a:tr h="395883">
                <a:tc>
                  <a:txBody>
                    <a:bodyPr/>
                    <a:lstStyle/>
                    <a:p>
                      <a:pPr algn="ctr"/>
                      <a:r>
                        <a:rPr lang="en-US" sz="1400" dirty="0"/>
                        <a:t>4</a:t>
                      </a:r>
                      <a:endParaRPr lang="en-US" sz="1400" b="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958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noProof="0" dirty="0">
                          <a:solidFill>
                            <a:schemeClr val="tx1"/>
                          </a:solidFill>
                          <a:latin typeface="+mn-lt"/>
                          <a:ea typeface="+mn-ea"/>
                          <a:cs typeface="+mn-cs"/>
                        </a:rPr>
                        <a:t>2.5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95883">
                <a:tc>
                  <a:txBody>
                    <a:bodyPr/>
                    <a:lstStyle/>
                    <a:p>
                      <a:pPr algn="ctr"/>
                      <a:r>
                        <a:rPr lang="en-US" sz="1400" dirty="0"/>
                        <a:t>4</a:t>
                      </a:r>
                      <a:endParaRPr lang="en-US" sz="1400" b="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958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noProof="0" dirty="0">
                          <a:solidFill>
                            <a:schemeClr val="tx1"/>
                          </a:solidFill>
                          <a:latin typeface="+mn-lt"/>
                          <a:ea typeface="+mn-ea"/>
                          <a:cs typeface="+mn-cs"/>
                        </a:rPr>
                        <a:t>1.5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20" name="Content Placeholder 6"/>
          <p:cNvGraphicFramePr>
            <a:graphicFrameLocks/>
          </p:cNvGraphicFramePr>
          <p:nvPr/>
        </p:nvGraphicFramePr>
        <p:xfrm>
          <a:off x="5574896" y="4467641"/>
          <a:ext cx="2686050" cy="395883"/>
        </p:xfrm>
        <a:graphic>
          <a:graphicData uri="http://schemas.openxmlformats.org/drawingml/2006/table">
            <a:tbl>
              <a:tblPr firstRow="1" bandRow="1">
                <a:tableStyleId>{2D5ABB26-0587-4C30-8999-92F81FD0307C}</a:tableStyleId>
              </a:tblPr>
              <a:tblGrid>
                <a:gridCol w="537210">
                  <a:extLst>
                    <a:ext uri="{9D8B030D-6E8A-4147-A177-3AD203B41FA5}">
                      <a16:colId xmlns:a16="http://schemas.microsoft.com/office/drawing/2014/main" val="20000"/>
                    </a:ext>
                  </a:extLst>
                </a:gridCol>
                <a:gridCol w="537210">
                  <a:extLst>
                    <a:ext uri="{9D8B030D-6E8A-4147-A177-3AD203B41FA5}">
                      <a16:colId xmlns:a16="http://schemas.microsoft.com/office/drawing/2014/main" val="20001"/>
                    </a:ext>
                  </a:extLst>
                </a:gridCol>
                <a:gridCol w="537210">
                  <a:extLst>
                    <a:ext uri="{9D8B030D-6E8A-4147-A177-3AD203B41FA5}">
                      <a16:colId xmlns:a16="http://schemas.microsoft.com/office/drawing/2014/main" val="20002"/>
                    </a:ext>
                  </a:extLst>
                </a:gridCol>
                <a:gridCol w="537210">
                  <a:extLst>
                    <a:ext uri="{9D8B030D-6E8A-4147-A177-3AD203B41FA5}">
                      <a16:colId xmlns:a16="http://schemas.microsoft.com/office/drawing/2014/main" val="20003"/>
                    </a:ext>
                  </a:extLst>
                </a:gridCol>
                <a:gridCol w="537210">
                  <a:extLst>
                    <a:ext uri="{9D8B030D-6E8A-4147-A177-3AD203B41FA5}">
                      <a16:colId xmlns:a16="http://schemas.microsoft.com/office/drawing/2014/main" val="20004"/>
                    </a:ext>
                  </a:extLst>
                </a:gridCol>
              </a:tblGrid>
              <a:tr h="395883">
                <a:tc>
                  <a:txBody>
                    <a:bodyPr/>
                    <a:lstStyle/>
                    <a:p>
                      <a:pPr algn="ctr"/>
                      <a:r>
                        <a:rPr lang="en-US" sz="1400" dirty="0"/>
                        <a:t>4.5</a:t>
                      </a:r>
                      <a:endParaRPr lang="en-US" sz="1400" b="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dirty="0"/>
                        <a:t>2.75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noProof="0" dirty="0">
                          <a:solidFill>
                            <a:schemeClr val="tx1"/>
                          </a:solidFill>
                          <a:latin typeface="+mn-lt"/>
                          <a:ea typeface="+mn-ea"/>
                          <a:cs typeface="+mn-cs"/>
                        </a:rPr>
                        <a:t>3</a:t>
                      </a:r>
                      <a:endParaRPr lang="en-US" sz="1400" kern="1200" dirty="0">
                        <a:solidFill>
                          <a:schemeClr val="tx1"/>
                        </a:solidFill>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3</a:t>
                      </a:r>
                      <a:endParaRPr lang="en-US" sz="1400" b="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dirty="0"/>
                        <a:t>3</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3" name="Content Placeholder 22"/>
          <p:cNvSpPr>
            <a:spLocks noGrp="1"/>
          </p:cNvSpPr>
          <p:nvPr>
            <p:ph idx="1"/>
          </p:nvPr>
        </p:nvSpPr>
        <p:spPr>
          <a:xfrm>
            <a:off x="1080000" y="1260000"/>
            <a:ext cx="4082745" cy="5251722"/>
          </a:xfrm>
        </p:spPr>
        <p:txBody>
          <a:bodyPr>
            <a:noAutofit/>
          </a:bodyPr>
          <a:lstStyle/>
          <a:p>
            <a:r>
              <a:rPr lang="en-US" sz="2800" b="1" dirty="0">
                <a:solidFill>
                  <a:srgbClr val="FF0000"/>
                </a:solidFill>
              </a:rPr>
              <a:t>User </a:t>
            </a:r>
            <a:r>
              <a:rPr lang="en-US" sz="2800" b="1" dirty="0" smtClean="0">
                <a:solidFill>
                  <a:srgbClr val="FF0000"/>
                </a:solidFill>
              </a:rPr>
              <a:t>bias</a:t>
            </a:r>
            <a:r>
              <a:rPr lang="en-US" sz="2800" dirty="0" smtClean="0"/>
              <a:t>: </a:t>
            </a:r>
            <a:endParaRPr lang="en-US" sz="2800" dirty="0"/>
          </a:p>
          <a:p>
            <a:pPr lvl="1"/>
            <a:r>
              <a:rPr lang="en-US" dirty="0"/>
              <a:t>a user can </a:t>
            </a:r>
            <a:r>
              <a:rPr lang="en-US" b="1" dirty="0"/>
              <a:t>criticize</a:t>
            </a:r>
            <a:r>
              <a:rPr lang="en-US" dirty="0"/>
              <a:t> items, assigning </a:t>
            </a:r>
            <a:r>
              <a:rPr lang="en-US" b="1" dirty="0"/>
              <a:t>low</a:t>
            </a:r>
            <a:r>
              <a:rPr lang="en-US" dirty="0"/>
              <a:t> ratings in general</a:t>
            </a:r>
          </a:p>
          <a:p>
            <a:pPr lvl="1"/>
            <a:r>
              <a:rPr lang="en-US" dirty="0"/>
              <a:t>a user can be </a:t>
            </a:r>
            <a:r>
              <a:rPr lang="en-US" b="1" dirty="0"/>
              <a:t>generous</a:t>
            </a:r>
            <a:r>
              <a:rPr lang="en-US" dirty="0"/>
              <a:t> and assign </a:t>
            </a:r>
            <a:r>
              <a:rPr lang="en-US" b="1" dirty="0"/>
              <a:t>high</a:t>
            </a:r>
            <a:r>
              <a:rPr lang="en-US" dirty="0"/>
              <a:t> ratings</a:t>
            </a:r>
          </a:p>
          <a:p>
            <a:r>
              <a:rPr lang="en-US" sz="2800" b="1" dirty="0">
                <a:solidFill>
                  <a:srgbClr val="FF0000"/>
                </a:solidFill>
              </a:rPr>
              <a:t>Item </a:t>
            </a:r>
            <a:r>
              <a:rPr lang="en-US" sz="2800" b="1" dirty="0" smtClean="0">
                <a:solidFill>
                  <a:srgbClr val="FF0000"/>
                </a:solidFill>
              </a:rPr>
              <a:t>bias</a:t>
            </a:r>
            <a:r>
              <a:rPr lang="en-US" sz="2800" dirty="0" smtClean="0"/>
              <a:t>:</a:t>
            </a:r>
            <a:endParaRPr lang="en-US" sz="2800" dirty="0"/>
          </a:p>
          <a:p>
            <a:pPr lvl="1"/>
            <a:r>
              <a:rPr lang="en-US" dirty="0"/>
              <a:t>an item might get </a:t>
            </a:r>
            <a:r>
              <a:rPr lang="en-US" b="1" dirty="0"/>
              <a:t>low</a:t>
            </a:r>
            <a:r>
              <a:rPr lang="en-US" dirty="0"/>
              <a:t> or </a:t>
            </a:r>
            <a:r>
              <a:rPr lang="en-US" b="1" dirty="0"/>
              <a:t>high</a:t>
            </a:r>
            <a:r>
              <a:rPr lang="en-US" dirty="0"/>
              <a:t> ratings</a:t>
            </a:r>
          </a:p>
        </p:txBody>
      </p:sp>
      <mc:AlternateContent xmlns:mc="http://schemas.openxmlformats.org/markup-compatibility/2006" xmlns:a14="http://schemas.microsoft.com/office/drawing/2010/main">
        <mc:Choice Requires="a14">
          <p:sp>
            <p:nvSpPr>
              <p:cNvPr id="3" name="Rectangle 2"/>
              <p:cNvSpPr/>
              <p:nvPr/>
            </p:nvSpPr>
            <p:spPr>
              <a:xfrm>
                <a:off x="5136200" y="4475702"/>
                <a:ext cx="484235" cy="4414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100" i="1">
                              <a:latin typeface="Cambria Math" panose="02040503050406030204" pitchFamily="18" charset="0"/>
                            </a:rPr>
                          </m:ctrlPr>
                        </m:sSubPr>
                        <m:e>
                          <m:r>
                            <a:rPr lang="en-US" sz="2100" i="1">
                              <a:latin typeface="Cambria Math" charset="0"/>
                            </a:rPr>
                            <m:t>𝑏</m:t>
                          </m:r>
                        </m:e>
                        <m:sub>
                          <m:r>
                            <a:rPr lang="en-US" sz="2100" i="1">
                              <a:latin typeface="Cambria Math" charset="0"/>
                            </a:rPr>
                            <m:t>𝑗</m:t>
                          </m:r>
                        </m:sub>
                      </m:sSub>
                    </m:oMath>
                  </m:oMathPara>
                </a14:m>
                <a:endParaRPr lang="en-US" sz="2100" dirty="0"/>
              </a:p>
            </p:txBody>
          </p:sp>
        </mc:Choice>
        <mc:Fallback xmlns="">
          <p:sp>
            <p:nvSpPr>
              <p:cNvPr id="3" name="Rectangle 2"/>
              <p:cNvSpPr>
                <a:spLocks noRot="1" noChangeAspect="1" noMove="1" noResize="1" noEditPoints="1" noAdjustHandles="1" noChangeArrowheads="1" noChangeShapeType="1" noTextEdit="1"/>
              </p:cNvSpPr>
              <p:nvPr/>
            </p:nvSpPr>
            <p:spPr>
              <a:xfrm>
                <a:off x="5136200" y="4475702"/>
                <a:ext cx="484235" cy="441468"/>
              </a:xfrm>
              <a:prstGeom prst="rect">
                <a:avLst/>
              </a:prstGeom>
              <a:blipFill>
                <a:blip r:embed="rId9"/>
                <a:stretch>
                  <a:fillRect b="-82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8431301" y="2406526"/>
                <a:ext cx="484172" cy="4154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100" i="1">
                              <a:latin typeface="Cambria Math" panose="02040503050406030204" pitchFamily="18" charset="0"/>
                            </a:rPr>
                          </m:ctrlPr>
                        </m:sSubPr>
                        <m:e>
                          <m:r>
                            <a:rPr lang="en-US" sz="2100" i="1">
                              <a:latin typeface="Cambria Math" charset="0"/>
                            </a:rPr>
                            <m:t>𝑏</m:t>
                          </m:r>
                        </m:e>
                        <m:sub>
                          <m:r>
                            <a:rPr lang="en-US" sz="2100" i="1">
                              <a:latin typeface="Cambria Math" charset="0"/>
                            </a:rPr>
                            <m:t>𝑖</m:t>
                          </m:r>
                        </m:sub>
                      </m:sSub>
                    </m:oMath>
                  </m:oMathPara>
                </a14:m>
                <a:endParaRPr lang="en-US" sz="2100" dirty="0"/>
              </a:p>
            </p:txBody>
          </p:sp>
        </mc:Choice>
        <mc:Fallback xmlns="">
          <p:sp>
            <p:nvSpPr>
              <p:cNvPr id="22" name="Rectangle 21"/>
              <p:cNvSpPr>
                <a:spLocks noRot="1" noChangeAspect="1" noMove="1" noResize="1" noEditPoints="1" noAdjustHandles="1" noChangeArrowheads="1" noChangeShapeType="1" noTextEdit="1"/>
              </p:cNvSpPr>
              <p:nvPr/>
            </p:nvSpPr>
            <p:spPr>
              <a:xfrm>
                <a:off x="8431301" y="2406526"/>
                <a:ext cx="484172" cy="415498"/>
              </a:xfrm>
              <a:prstGeom prst="rect">
                <a:avLst/>
              </a:prstGeom>
              <a:blipFill>
                <a:blip r:embed="rId10"/>
                <a:stretch>
                  <a:fillRect b="-2941"/>
                </a:stretch>
              </a:blipFill>
            </p:spPr>
            <p:txBody>
              <a:bodyPr/>
              <a:lstStyle/>
              <a:p>
                <a:r>
                  <a:rPr lang="en-US">
                    <a:noFill/>
                  </a:rPr>
                  <a:t> </a:t>
                </a:r>
              </a:p>
            </p:txBody>
          </p:sp>
        </mc:Fallback>
      </mc:AlternateContent>
      <p:graphicFrame>
        <p:nvGraphicFramePr>
          <p:cNvPr id="24" name="Content Placeholder 6"/>
          <p:cNvGraphicFramePr>
            <a:graphicFrameLocks/>
          </p:cNvGraphicFramePr>
          <p:nvPr/>
        </p:nvGraphicFramePr>
        <p:xfrm>
          <a:off x="8356196" y="2798941"/>
          <a:ext cx="537210" cy="1583532"/>
        </p:xfrm>
        <a:graphic>
          <a:graphicData uri="http://schemas.openxmlformats.org/drawingml/2006/table">
            <a:tbl>
              <a:tblPr firstRow="1" bandRow="1">
                <a:tableStyleId>{2D5ABB26-0587-4C30-8999-92F81FD0307C}</a:tableStyleId>
              </a:tblPr>
              <a:tblGrid>
                <a:gridCol w="537210">
                  <a:extLst>
                    <a:ext uri="{9D8B030D-6E8A-4147-A177-3AD203B41FA5}">
                      <a16:colId xmlns:a16="http://schemas.microsoft.com/office/drawing/2014/main" val="20000"/>
                    </a:ext>
                  </a:extLst>
                </a:gridCol>
              </a:tblGrid>
              <a:tr h="395883">
                <a:tc>
                  <a:txBody>
                    <a:bodyPr/>
                    <a:lstStyle/>
                    <a:p>
                      <a:pPr algn="ctr"/>
                      <a:r>
                        <a:rPr lang="en-US" sz="1400" dirty="0"/>
                        <a:t>4</a:t>
                      </a:r>
                      <a:endParaRPr lang="en-US" sz="1400" b="0" dirty="0"/>
                    </a:p>
                  </a:txBody>
                  <a:tcPr marL="68580" marR="68580" marT="34290" marB="34290" anchor="ctr"/>
                </a:tc>
                <a:extLst>
                  <a:ext uri="{0D108BD9-81ED-4DB2-BD59-A6C34878D82A}">
                    <a16:rowId xmlns:a16="http://schemas.microsoft.com/office/drawing/2014/main" val="10000"/>
                  </a:ext>
                </a:extLst>
              </a:tr>
              <a:tr h="3958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noProof="0" dirty="0"/>
                        <a:t>2.5</a:t>
                      </a:r>
                      <a:endParaRPr lang="en-US" sz="1400" kern="1200" noProof="0" dirty="0">
                        <a:solidFill>
                          <a:schemeClr val="tx1"/>
                        </a:solidFill>
                        <a:latin typeface="+mn-lt"/>
                        <a:ea typeface="+mn-ea"/>
                        <a:cs typeface="+mn-cs"/>
                      </a:endParaRPr>
                    </a:p>
                  </a:txBody>
                  <a:tcPr marL="68580" marR="68580" marT="34290" marB="34290" anchor="ctr"/>
                </a:tc>
                <a:extLst>
                  <a:ext uri="{0D108BD9-81ED-4DB2-BD59-A6C34878D82A}">
                    <a16:rowId xmlns:a16="http://schemas.microsoft.com/office/drawing/2014/main" val="10001"/>
                  </a:ext>
                </a:extLst>
              </a:tr>
              <a:tr h="395883">
                <a:tc>
                  <a:txBody>
                    <a:bodyPr/>
                    <a:lstStyle/>
                    <a:p>
                      <a:pPr algn="ctr"/>
                      <a:r>
                        <a:rPr lang="en-US" sz="1400" dirty="0"/>
                        <a:t>4</a:t>
                      </a:r>
                      <a:endParaRPr lang="en-US" sz="1400" b="0" dirty="0"/>
                    </a:p>
                  </a:txBody>
                  <a:tcPr marL="68580" marR="68580" marT="34290" marB="34290" anchor="ctr"/>
                </a:tc>
                <a:extLst>
                  <a:ext uri="{0D108BD9-81ED-4DB2-BD59-A6C34878D82A}">
                    <a16:rowId xmlns:a16="http://schemas.microsoft.com/office/drawing/2014/main" val="10002"/>
                  </a:ext>
                </a:extLst>
              </a:tr>
              <a:tr h="3958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noProof="0" dirty="0"/>
                        <a:t>1.5</a:t>
                      </a:r>
                      <a:endParaRPr lang="en-US" sz="1400" kern="1200" noProof="0" dirty="0">
                        <a:solidFill>
                          <a:schemeClr val="tx1"/>
                        </a:solidFill>
                        <a:latin typeface="+mn-lt"/>
                        <a:ea typeface="+mn-ea"/>
                        <a:cs typeface="+mn-cs"/>
                      </a:endParaRPr>
                    </a:p>
                  </a:txBody>
                  <a:tcPr marL="68580" marR="68580" marT="34290" marB="34290" anchor="ct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fld id="{DC4B49CA-5F80-6840-87D8-126155353DD7}" type="slidenum">
              <a:rPr lang="en-US" smtClean="0"/>
              <a:t>9</a:t>
            </a:fld>
            <a:endParaRPr lang="en-US"/>
          </a:p>
        </p:txBody>
      </p:sp>
      <p:sp>
        <p:nvSpPr>
          <p:cNvPr id="27" name="Title 1"/>
          <p:cNvSpPr>
            <a:spLocks noGrp="1"/>
          </p:cNvSpPr>
          <p:nvPr>
            <p:ph type="title"/>
          </p:nvPr>
        </p:nvSpPr>
        <p:spPr>
          <a:xfrm>
            <a:off x="1080000" y="360000"/>
            <a:ext cx="7890080" cy="720000"/>
          </a:xfrm>
        </p:spPr>
        <p:txBody>
          <a:bodyPr/>
          <a:lstStyle/>
          <a:p>
            <a:r>
              <a:rPr lang="en-US" sz="4000" dirty="0"/>
              <a:t>Challenges</a:t>
            </a:r>
            <a:endParaRPr lang="en-US" dirty="0"/>
          </a:p>
        </p:txBody>
      </p:sp>
    </p:spTree>
    <p:extLst>
      <p:ext uri="{BB962C8B-B14F-4D97-AF65-F5344CB8AC3E}">
        <p14:creationId xmlns:p14="http://schemas.microsoft.com/office/powerpoint/2010/main" val="11845730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Solstice</Template>
  <TotalTime>18253</TotalTime>
  <Words>7970</Words>
  <Application>Microsoft Office PowerPoint</Application>
  <PresentationFormat>On-screen Show (4:3)</PresentationFormat>
  <Paragraphs>1698</Paragraphs>
  <Slides>55</Slides>
  <Notes>53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55</vt:i4>
      </vt:variant>
    </vt:vector>
  </HeadingPairs>
  <TitlesOfParts>
    <vt:vector size="64" baseType="lpstr">
      <vt:lpstr>Arial</vt:lpstr>
      <vt:lpstr>Calibri</vt:lpstr>
      <vt:lpstr>Cambria Math</vt:lpstr>
      <vt:lpstr>Corbel</vt:lpstr>
      <vt:lpstr>Gill Sans MT</vt:lpstr>
      <vt:lpstr>Verdana</vt:lpstr>
      <vt:lpstr>Wingdings</vt:lpstr>
      <vt:lpstr>Wingdings 2</vt:lpstr>
      <vt:lpstr>Solstice</vt:lpstr>
      <vt:lpstr>Recommendation Systems in Scholarly Publishing</vt:lpstr>
      <vt:lpstr>Presentation Menu</vt:lpstr>
      <vt:lpstr>Information Age and Social Networks</vt:lpstr>
      <vt:lpstr>How the Community Started</vt:lpstr>
      <vt:lpstr>How the Community Evolved</vt:lpstr>
      <vt:lpstr>Why to Use Recommenders</vt:lpstr>
      <vt:lpstr>Industrial Implementations</vt:lpstr>
      <vt:lpstr>Challenges</vt:lpstr>
      <vt:lpstr>Challenges</vt:lpstr>
      <vt:lpstr>Challenges</vt:lpstr>
      <vt:lpstr>Data Representation</vt:lpstr>
      <vt:lpstr>Presentation Menu</vt:lpstr>
      <vt:lpstr>Abundance of Bibliographic Data</vt:lpstr>
      <vt:lpstr>Abundance of Bibliographic Data</vt:lpstr>
      <vt:lpstr>Abundance of Bibliographic Data</vt:lpstr>
      <vt:lpstr>Abundance of Bibliographic Data</vt:lpstr>
      <vt:lpstr>A Taxonomy of Scientometric Entities</vt:lpstr>
      <vt:lpstr>Production over the Years</vt:lpstr>
      <vt:lpstr>Production per Country</vt:lpstr>
      <vt:lpstr>Production per Country</vt:lpstr>
      <vt:lpstr>Main Outlets</vt:lpstr>
      <vt:lpstr>Title Cloud</vt:lpstr>
      <vt:lpstr>Key-word Cloud</vt:lpstr>
      <vt:lpstr>Presentation Menu</vt:lpstr>
      <vt:lpstr>Recommending Citations</vt:lpstr>
      <vt:lpstr>Recommending Citations</vt:lpstr>
      <vt:lpstr>Recommending Citations</vt:lpstr>
      <vt:lpstr>Recommending Citations</vt:lpstr>
      <vt:lpstr>Recommending Citations</vt:lpstr>
      <vt:lpstr>Recommending Citations</vt:lpstr>
      <vt:lpstr>Recommending Citations</vt:lpstr>
      <vt:lpstr>Recommending Citations</vt:lpstr>
      <vt:lpstr>Recommending Citations</vt:lpstr>
      <vt:lpstr>Recommending Citations</vt:lpstr>
      <vt:lpstr>Recommending Citations</vt:lpstr>
      <vt:lpstr>Recommending Supervisor</vt:lpstr>
      <vt:lpstr>Recommending Journals</vt:lpstr>
      <vt:lpstr>Recommending Journals</vt:lpstr>
      <vt:lpstr>Recommending Journals</vt:lpstr>
      <vt:lpstr>Recommending Journals</vt:lpstr>
      <vt:lpstr>Recommending ΟΑ Journals</vt:lpstr>
      <vt:lpstr>Recommending Conferences</vt:lpstr>
      <vt:lpstr>Recommending Conferences</vt:lpstr>
      <vt:lpstr>Recommending Conferences</vt:lpstr>
      <vt:lpstr>Presentation Menu</vt:lpstr>
      <vt:lpstr>Bias of Scientific Recommenders</vt:lpstr>
      <vt:lpstr>Bias in Scientific Recommenders</vt:lpstr>
      <vt:lpstr>Bias in Wikipedia citations</vt:lpstr>
      <vt:lpstr>Bias in Wikipedia citations</vt:lpstr>
      <vt:lpstr>Redundancy vs. Variety</vt:lpstr>
      <vt:lpstr>Redundancy vs. Variety</vt:lpstr>
      <vt:lpstr>Recommendations for Scientific Recommenders</vt:lpstr>
      <vt:lpstr>Further Reading</vt:lpstr>
      <vt:lpstr>Personal Involvement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Recommending Points of Interest in LBSNs Using Deep Learning Technques</dc:title>
  <dc:creator>dx4</dc:creator>
  <cp:lastModifiedBy>Yannis Manolopoulos</cp:lastModifiedBy>
  <cp:revision>514</cp:revision>
  <dcterms:created xsi:type="dcterms:W3CDTF">2019-06-27T17:10:39Z</dcterms:created>
  <dcterms:modified xsi:type="dcterms:W3CDTF">2023-11-16T19:05:11Z</dcterms:modified>
</cp:coreProperties>
</file>