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9"/>
  </p:notesMasterIdLst>
  <p:sldIdLst>
    <p:sldId id="257" r:id="rId2"/>
    <p:sldId id="2234" r:id="rId3"/>
    <p:sldId id="2235" r:id="rId4"/>
    <p:sldId id="2237" r:id="rId5"/>
    <p:sldId id="2236" r:id="rId6"/>
    <p:sldId id="2238" r:id="rId7"/>
    <p:sldId id="2240" r:id="rId8"/>
    <p:sldId id="2239" r:id="rId9"/>
    <p:sldId id="2242" r:id="rId10"/>
    <p:sldId id="2241" r:id="rId11"/>
    <p:sldId id="2272" r:id="rId12"/>
    <p:sldId id="2243" r:id="rId13"/>
    <p:sldId id="2244" r:id="rId14"/>
    <p:sldId id="2245" r:id="rId15"/>
    <p:sldId id="2246" r:id="rId16"/>
    <p:sldId id="2248" r:id="rId17"/>
    <p:sldId id="2249" r:id="rId18"/>
    <p:sldId id="2250" r:id="rId19"/>
    <p:sldId id="2247" r:id="rId20"/>
    <p:sldId id="2251" r:id="rId21"/>
    <p:sldId id="2253" r:id="rId22"/>
    <p:sldId id="2265" r:id="rId23"/>
    <p:sldId id="2254" r:id="rId24"/>
    <p:sldId id="2268" r:id="rId25"/>
    <p:sldId id="2269" r:id="rId26"/>
    <p:sldId id="2255" r:id="rId27"/>
    <p:sldId id="2257" r:id="rId28"/>
    <p:sldId id="2256" r:id="rId29"/>
    <p:sldId id="2258" r:id="rId30"/>
    <p:sldId id="2273" r:id="rId31"/>
    <p:sldId id="279" r:id="rId32"/>
    <p:sldId id="2271" r:id="rId33"/>
    <p:sldId id="2270" r:id="rId34"/>
    <p:sldId id="2264" r:id="rId35"/>
    <p:sldId id="2266" r:id="rId36"/>
    <p:sldId id="2267" r:id="rId37"/>
    <p:sldId id="286" r:id="rId38"/>
  </p:sldIdLst>
  <p:sldSz cx="12192000" cy="6858000"/>
  <p:notesSz cx="6858000" cy="9144000"/>
  <p:embeddedFontLst>
    <p:embeddedFont>
      <p:font typeface="Consolas" panose="020B0609020204030204" pitchFamily="49" charset="0"/>
      <p:regular r:id="rId40"/>
      <p:bold r:id="rId41"/>
      <p:italic r:id="rId42"/>
      <p:boldItalic r:id="rId43"/>
    </p:embeddedFont>
    <p:embeddedFont>
      <p:font typeface="Inter" panose="020B0604020202020204" charset="0"/>
      <p:regular r:id="rId44"/>
      <p:bold r:id="rId45"/>
      <p:italic r:id="rId46"/>
      <p:boldItalic r:id="rId4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346E67"/>
    <a:srgbClr val="F0FDFA"/>
    <a:srgbClr val="D4E7E3"/>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7020B-513F-4627-36FD-D47DE51E4C37}" v="474" dt="2026-05-23T10:46:13.191"/>
    <p1510:client id="{0C701340-13C9-4BF1-5F7C-712748CC9D5F}" v="179" dt="2026-05-23T12:55:46.626"/>
    <p1510:client id="{34B5EAB7-871A-C94B-943A-3379EE7D01A1}" v="63" dt="2026-05-23T11:00:33.865"/>
    <p1510:client id="{7593D498-4384-64BC-0B01-6E5FA7F3A8D3}" v="425" dt="2026-05-22T10:00:21.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Sheet_8E0_D753CD.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scatterChart>
        <c:scatterStyle val="lineMarker"/>
        <c:varyColors val="0"/>
        <c:ser>
          <c:idx val="0"/>
          <c:order val="0"/>
          <c:tx>
            <c:strRef>
              <c:f>Sheet1!$B$1</c:f>
              <c:strCache>
                <c:ptCount val="1"/>
                <c:pt idx="0">
                  <c:v>Novice</c:v>
                </c:pt>
              </c:strCache>
            </c:strRef>
          </c:tx>
          <c:spPr>
            <a:ln w="0">
              <a:noFill/>
            </a:ln>
          </c:spPr>
          <c:marker>
            <c:symbol val="circle"/>
            <c:size val="8"/>
            <c:spPr>
              <a:solidFill>
                <a:srgbClr val="EF4444"/>
              </a:solidFill>
              <a:ln w="0">
                <a:noFill/>
              </a:ln>
            </c:spPr>
          </c:marker>
          <c:xVal>
            <c:numRef>
              <c:f>Sheet1!$A$2:$A$11</c:f>
              <c:numCache>
                <c:formatCode>General</c:formatCode>
                <c:ptCount val="10"/>
                <c:pt idx="0">
                  <c:v>18</c:v>
                </c:pt>
                <c:pt idx="1">
                  <c:v>25</c:v>
                </c:pt>
                <c:pt idx="2">
                  <c:v>32</c:v>
                </c:pt>
                <c:pt idx="3">
                  <c:v>38</c:v>
                </c:pt>
                <c:pt idx="4">
                  <c:v>44</c:v>
                </c:pt>
                <c:pt idx="5">
                  <c:v>52</c:v>
                </c:pt>
                <c:pt idx="6">
                  <c:v>58</c:v>
                </c:pt>
                <c:pt idx="7">
                  <c:v>63</c:v>
                </c:pt>
                <c:pt idx="8">
                  <c:v>22</c:v>
                </c:pt>
                <c:pt idx="9">
                  <c:v>48</c:v>
                </c:pt>
              </c:numCache>
            </c:numRef>
          </c:xVal>
          <c:yVal>
            <c:numRef>
              <c:f>Sheet1!$B$2:$B$11</c:f>
              <c:numCache>
                <c:formatCode>General</c:formatCode>
                <c:ptCount val="10"/>
                <c:pt idx="0">
                  <c:v>1</c:v>
                </c:pt>
                <c:pt idx="1">
                  <c:v>1</c:v>
                </c:pt>
                <c:pt idx="2">
                  <c:v>1</c:v>
                </c:pt>
                <c:pt idx="3">
                  <c:v>1</c:v>
                </c:pt>
                <c:pt idx="4">
                  <c:v>1</c:v>
                </c:pt>
                <c:pt idx="5">
                  <c:v>1</c:v>
                </c:pt>
                <c:pt idx="6">
                  <c:v>1</c:v>
                </c:pt>
                <c:pt idx="7">
                  <c:v>1</c:v>
                </c:pt>
                <c:pt idx="8">
                  <c:v>1</c:v>
                </c:pt>
                <c:pt idx="9">
                  <c:v>1</c:v>
                </c:pt>
              </c:numCache>
            </c:numRef>
          </c:yVal>
          <c:smooth val="0"/>
          <c:extLst>
            <c:ext xmlns:c16="http://schemas.microsoft.com/office/drawing/2014/chart" uri="{C3380CC4-5D6E-409C-BE32-E72D297353CC}">
              <c16:uniqueId val="{00000000-2638-44CD-8141-2F423CB445A2}"/>
            </c:ext>
          </c:extLst>
        </c:ser>
        <c:ser>
          <c:idx val="1"/>
          <c:order val="1"/>
          <c:tx>
            <c:strRef>
              <c:f>Sheet1!$C$1</c:f>
              <c:strCache>
                <c:ptCount val="1"/>
                <c:pt idx="0">
                  <c:v>Intermediate</c:v>
                </c:pt>
              </c:strCache>
            </c:strRef>
          </c:tx>
          <c:spPr>
            <a:ln w="0">
              <a:noFill/>
            </a:ln>
          </c:spPr>
          <c:marker>
            <c:symbol val="circle"/>
            <c:size val="8"/>
            <c:spPr>
              <a:solidFill>
                <a:srgbClr val="F59E0B"/>
              </a:solidFill>
              <a:ln w="0">
                <a:noFill/>
              </a:ln>
            </c:spPr>
          </c:marker>
          <c:xVal>
            <c:numRef>
              <c:f>Sheet1!$A$12:$A$21</c:f>
              <c:numCache>
                <c:formatCode>General</c:formatCode>
                <c:ptCount val="10"/>
                <c:pt idx="0">
                  <c:v>28</c:v>
                </c:pt>
                <c:pt idx="1">
                  <c:v>32</c:v>
                </c:pt>
                <c:pt idx="2">
                  <c:v>35</c:v>
                </c:pt>
                <c:pt idx="3">
                  <c:v>38</c:v>
                </c:pt>
                <c:pt idx="4">
                  <c:v>41</c:v>
                </c:pt>
                <c:pt idx="5">
                  <c:v>44</c:v>
                </c:pt>
                <c:pt idx="6">
                  <c:v>48</c:v>
                </c:pt>
                <c:pt idx="7">
                  <c:v>52</c:v>
                </c:pt>
                <c:pt idx="8">
                  <c:v>30</c:v>
                </c:pt>
                <c:pt idx="9">
                  <c:v>46</c:v>
                </c:pt>
              </c:numCache>
            </c:numRef>
          </c:xVal>
          <c:yVal>
            <c:numRef>
              <c:f>Sheet1!$C$12:$C$21</c:f>
              <c:numCache>
                <c:formatCode>General</c:formatCode>
                <c:ptCount val="10"/>
                <c:pt idx="0">
                  <c:v>2</c:v>
                </c:pt>
                <c:pt idx="1">
                  <c:v>2</c:v>
                </c:pt>
                <c:pt idx="2">
                  <c:v>2</c:v>
                </c:pt>
                <c:pt idx="3">
                  <c:v>2</c:v>
                </c:pt>
                <c:pt idx="4">
                  <c:v>2</c:v>
                </c:pt>
                <c:pt idx="5">
                  <c:v>2</c:v>
                </c:pt>
                <c:pt idx="6">
                  <c:v>2</c:v>
                </c:pt>
                <c:pt idx="7">
                  <c:v>2</c:v>
                </c:pt>
                <c:pt idx="8">
                  <c:v>2</c:v>
                </c:pt>
                <c:pt idx="9">
                  <c:v>2</c:v>
                </c:pt>
              </c:numCache>
            </c:numRef>
          </c:yVal>
          <c:smooth val="0"/>
          <c:extLst>
            <c:ext xmlns:c16="http://schemas.microsoft.com/office/drawing/2014/chart" uri="{C3380CC4-5D6E-409C-BE32-E72D297353CC}">
              <c16:uniqueId val="{00000001-2638-44CD-8141-2F423CB445A2}"/>
            </c:ext>
          </c:extLst>
        </c:ser>
        <c:ser>
          <c:idx val="2"/>
          <c:order val="2"/>
          <c:tx>
            <c:strRef>
              <c:f>Sheet1!$D$1</c:f>
              <c:strCache>
                <c:ptCount val="1"/>
                <c:pt idx="0">
                  <c:v>Expert</c:v>
                </c:pt>
              </c:strCache>
            </c:strRef>
          </c:tx>
          <c:spPr>
            <a:ln w="0">
              <a:noFill/>
            </a:ln>
          </c:spPr>
          <c:marker>
            <c:symbol val="circle"/>
            <c:size val="8"/>
            <c:spPr>
              <a:solidFill>
                <a:srgbClr val="0F766E"/>
              </a:solidFill>
              <a:ln w="0">
                <a:noFill/>
              </a:ln>
            </c:spPr>
          </c:marker>
          <c:xVal>
            <c:numRef>
              <c:f>Sheet1!$A$22:$A$31</c:f>
              <c:numCache>
                <c:formatCode>General</c:formatCode>
                <c:ptCount val="10"/>
                <c:pt idx="0">
                  <c:v>34</c:v>
                </c:pt>
                <c:pt idx="1">
                  <c:v>36</c:v>
                </c:pt>
                <c:pt idx="2">
                  <c:v>38</c:v>
                </c:pt>
                <c:pt idx="3">
                  <c:v>39</c:v>
                </c:pt>
                <c:pt idx="4">
                  <c:v>40</c:v>
                </c:pt>
                <c:pt idx="5">
                  <c:v>42</c:v>
                </c:pt>
                <c:pt idx="6">
                  <c:v>43</c:v>
                </c:pt>
                <c:pt idx="7">
                  <c:v>45</c:v>
                </c:pt>
                <c:pt idx="8">
                  <c:v>37</c:v>
                </c:pt>
                <c:pt idx="9">
                  <c:v>41</c:v>
                </c:pt>
              </c:numCache>
            </c:numRef>
          </c:xVal>
          <c:yVal>
            <c:numRef>
              <c:f>Sheet1!$D$22:$D$31</c:f>
              <c:numCache>
                <c:formatCode>General</c:formatCode>
                <c:ptCount val="10"/>
                <c:pt idx="0">
                  <c:v>3</c:v>
                </c:pt>
                <c:pt idx="1">
                  <c:v>3</c:v>
                </c:pt>
                <c:pt idx="2">
                  <c:v>3</c:v>
                </c:pt>
                <c:pt idx="3">
                  <c:v>3</c:v>
                </c:pt>
                <c:pt idx="4">
                  <c:v>3</c:v>
                </c:pt>
                <c:pt idx="5">
                  <c:v>3</c:v>
                </c:pt>
                <c:pt idx="6">
                  <c:v>3</c:v>
                </c:pt>
                <c:pt idx="7">
                  <c:v>3</c:v>
                </c:pt>
                <c:pt idx="8">
                  <c:v>3</c:v>
                </c:pt>
                <c:pt idx="9">
                  <c:v>3</c:v>
                </c:pt>
              </c:numCache>
            </c:numRef>
          </c:yVal>
          <c:smooth val="0"/>
          <c:extLst>
            <c:ext xmlns:c16="http://schemas.microsoft.com/office/drawing/2014/chart" uri="{C3380CC4-5D6E-409C-BE32-E72D297353CC}">
              <c16:uniqueId val="{00000002-2638-44CD-8141-2F423CB445A2}"/>
            </c:ext>
          </c:extLst>
        </c:ser>
        <c:dLbls>
          <c:showLegendKey val="0"/>
          <c:showVal val="0"/>
          <c:showCatName val="0"/>
          <c:showSerName val="0"/>
          <c:showPercent val="0"/>
          <c:showBubbleSize val="0"/>
        </c:dLbls>
        <c:axId val="100000001"/>
        <c:axId val="100000002"/>
      </c:scatterChart>
      <c:valAx>
        <c:axId val="100000001"/>
        <c:scaling>
          <c:orientation val="minMax"/>
          <c:max val="70"/>
          <c:min val="10"/>
        </c:scaling>
        <c:delete val="0"/>
        <c:axPos val="b"/>
        <c:title>
          <c:tx>
            <c:rich>
              <a:bodyPr/>
              <a:lstStyle/>
              <a:p>
                <a:pPr>
                  <a:defRPr sz="900" b="0">
                    <a:solidFill>
                      <a:srgbClr val="64748B"/>
                    </a:solidFill>
                    <a:latin typeface="Inter"/>
                  </a:defRPr>
                </a:pPr>
                <a:r>
                  <a:rPr lang="en-US" sz="900" b="0">
                    <a:solidFill>
                      <a:srgbClr val="64748B"/>
                    </a:solidFill>
                    <a:latin typeface="Inter"/>
                  </a:rPr>
                  <a:t>Cover Estimation (%)</a:t>
                </a:r>
              </a:p>
            </c:rich>
          </c:tx>
          <c:overlay val="0"/>
        </c:title>
        <c:numFmt formatCode="0" sourceLinked="0"/>
        <c:majorTickMark val="out"/>
        <c:minorTickMark val="none"/>
        <c:tickLblPos val="nextTo"/>
        <c:txPr>
          <a:bodyPr/>
          <a:lstStyle/>
          <a:p>
            <a:pPr>
              <a:defRPr sz="825">
                <a:solidFill>
                  <a:srgbClr val="1E293B"/>
                </a:solidFill>
                <a:latin typeface="Inter"/>
              </a:defRPr>
            </a:pPr>
            <a:endParaRPr lang="en-US"/>
          </a:p>
        </c:txPr>
        <c:crossAx val="100000002"/>
        <c:crosses val="autoZero"/>
        <c:crossBetween val="midCat"/>
      </c:valAx>
      <c:valAx>
        <c:axId val="100000002"/>
        <c:scaling>
          <c:orientation val="minMax"/>
          <c:max val="4"/>
          <c:min val="0"/>
        </c:scaling>
        <c:delete val="1"/>
        <c:axPos val="l"/>
        <c:numFmt formatCode="General" sourceLinked="0"/>
        <c:majorTickMark val="none"/>
        <c:minorTickMark val="none"/>
        <c:tickLblPos val="none"/>
        <c:crossAx val="100000001"/>
        <c:crosses val="autoZero"/>
        <c:crossBetween val="midCat"/>
      </c:valAx>
    </c:plotArea>
    <c:legend>
      <c:legendPos val="b"/>
      <c:overlay val="0"/>
      <c:txPr>
        <a:bodyPr/>
        <a:lstStyle/>
        <a:p>
          <a:pPr>
            <a:defRPr sz="900">
              <a:solidFill>
                <a:srgbClr val="1E293B"/>
              </a:solidFill>
              <a:latin typeface="Inter"/>
            </a:defRPr>
          </a:pPr>
          <a:endParaRPr lang="en-US"/>
        </a:p>
      </c:txPr>
    </c:legend>
    <c:plotVisOnly val="1"/>
    <c:dispBlanksAs val="gap"/>
    <c:showDLblsOverMax val="1"/>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0C4BC-075D-4021-8621-9FDD4B40A525}" type="datetimeFigureOut">
              <a:t>5/23/2026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F1F64F-47E0-49DF-80B2-C467CCA1A731}" type="slidenum">
              <a:t>‹#›</a:t>
            </a:fld>
            <a:endParaRPr lang="en-US"/>
          </a:p>
        </p:txBody>
      </p:sp>
    </p:spTree>
    <p:extLst>
      <p:ext uri="{BB962C8B-B14F-4D97-AF65-F5344CB8AC3E}">
        <p14:creationId xmlns:p14="http://schemas.microsoft.com/office/powerpoint/2010/main" val="1422639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Closing keynote for GISTAM 2026 in Benidorm — 45-minute strategic blueprint for continental monitoring</a:t>
            </a:r>
          </a:p>
          <a:p>
            <a:r>
              <a:rPr lang="en-US"/>
              <a:t>• Four decades of collaborative science: from single field observations in the Australian outback to operational continental infrastructure</a:t>
            </a:r>
          </a:p>
          <a:p>
            <a:r>
              <a:rPr lang="en-US"/>
              <a:t>• Paradigm shift: moving beyond static maps to a continuous, living planetary record</a:t>
            </a:r>
          </a:p>
          <a:p>
            <a:r>
              <a:rPr lang="en-US"/>
              <a:t>• Evolution: empirical Bare Ground Indices → linear spectral unmixing → Fractional Cover MLP (biophysically constrained ML)</a:t>
            </a:r>
          </a:p>
          <a:p>
            <a:r>
              <a:rPr lang="en-US"/>
              <a:t>• Underpins Digital Earth Australia and Digital Earth Africa — applications from Great Barrier Reef sediment management to African food security</a:t>
            </a:r>
          </a:p>
          <a:p>
            <a:r>
              <a:rPr lang="en-US"/>
              <a:t>• Over 60% of Queensland is rangeland where NDVI, EVI, and SAVI fall short</a:t>
            </a:r>
          </a:p>
          <a:p>
            <a:r>
              <a:rPr lang="en-US"/>
              <a:t>• Central thread: tension between historical continuity and modern algorithmic capability</a:t>
            </a:r>
          </a:p>
        </p:txBody>
      </p:sp>
      <p:sp>
        <p:nvSpPr>
          <p:cNvPr id="4" name="Slide Number Placeholder 3"/>
          <p:cNvSpPr>
            <a:spLocks noGrp="1"/>
          </p:cNvSpPr>
          <p:nvPr>
            <p:ph type="sldNum" sz="quarter" idx="5"/>
          </p:nvPr>
        </p:nvSpPr>
        <p:spPr/>
        <p:txBody>
          <a:bodyPr/>
          <a:lstStyle/>
          <a:p>
            <a:fld id="{F7F1F64F-47E0-49DF-80B2-C467CCA1A731}" type="slidenum">
              <a:rPr lang="en-US"/>
              <a:t>1</a:t>
            </a:fld>
            <a:endParaRPr lang="en-US"/>
          </a:p>
        </p:txBody>
      </p:sp>
    </p:spTree>
    <p:extLst>
      <p:ext uri="{BB962C8B-B14F-4D97-AF65-F5344CB8AC3E}">
        <p14:creationId xmlns:p14="http://schemas.microsoft.com/office/powerpoint/2010/main" val="425215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Ivan Shishkin's "Rain in an Oak Forest" (1891) — Russian landscape realist who rejected Impressionism</a:t>
            </a:r>
          </a:p>
          <a:p>
            <a:r>
              <a:rPr lang="en-US"/>
              <a:t>• Shishkin practised Structural Realism: meticulously recording biophysical architecture (bark textures, branch angles, light physics)</a:t>
            </a:r>
          </a:p>
          <a:p>
            <a:r>
              <a:rPr lang="en-US"/>
              <a:t>• His constraint: "The artist cannot grab more than one moment" — only a single frozen snapshot</a:t>
            </a:r>
          </a:p>
          <a:p>
            <a:r>
              <a:rPr lang="en-US"/>
              <a:t>• Earth observation suffered the same "Shishkin Constraint" for over a century — static maps as frozen snapshots</a:t>
            </a:r>
          </a:p>
          <a:p>
            <a:r>
              <a:rPr lang="en-US"/>
              <a:t>• Core question: how do we unfreeze the landscape and move to continuous, quantitative biophysical reality?</a:t>
            </a:r>
          </a:p>
          <a:p>
            <a:r>
              <a:rPr lang="en-US"/>
              <a:t>• Journey from brushstroke to pixel, separated by 130 years of technology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Grand challenge: harmonising 40 years of Landsat archives (linear unmixing era) with 2026 biophysically constrained ML</a:t>
            </a:r>
          </a:p>
          <a:p>
            <a:r>
              <a:rPr lang="en-US"/>
              <a:t>• Three research pillars: unlock ecological memory, deploy modern architectures backward in time, achieve scale-agnostic temporal continuity</a:t>
            </a:r>
          </a:p>
          <a:p>
            <a:r>
              <a:rPr lang="en-US"/>
              <a:t>• A 1988 measurement must be directly comparable to one from 2026</a:t>
            </a:r>
          </a:p>
          <a:p>
            <a:r>
              <a:rPr lang="en-US"/>
              <a:t>• Not academic — environmental monitoring requires reliable long-term trend analyses for policy and land management</a:t>
            </a:r>
          </a:p>
          <a:p>
            <a:r>
              <a:rPr lang="en-US"/>
              <a:t>• A break in the historical baseline undermines everything</a:t>
            </a:r>
          </a:p>
          <a:p>
            <a:r>
              <a:rPr lang="en-US"/>
              <a:t>• Goal: reconstruct the biophysical past with the intelligence of the present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40-year collaborative effort, not a single breakthrough</a:t>
            </a:r>
          </a:p>
          <a:p>
            <a:r>
              <a:rPr lang="en-US"/>
              <a:t>• Geoff Pickup (CSIRO): pioneered early arid rangeland cover measurement using Landsat MSS</a:t>
            </a:r>
          </a:p>
          <a:p>
            <a:r>
              <a:rPr lang="en-US"/>
              <a:t>• Cheryl Taube (2000, UQ/DNR): established core baseline — vegetation indices and multiple regression models</a:t>
            </a:r>
          </a:p>
          <a:p>
            <a:r>
              <a:rPr lang="en-US"/>
              <a:t>• Matt Byrne + Rob Hassett: first operational statewide groundcover index across Queensland</a:t>
            </a:r>
          </a:p>
          <a:p>
            <a:r>
              <a:rPr lang="en-US"/>
              <a:t>• Recalibrated within SLATS processing stream; worked with Great Barrier Reef catchment groups for time-series summaries</a:t>
            </a:r>
          </a:p>
          <a:p>
            <a:r>
              <a:rPr lang="en-US"/>
              <a:t>• Peter Scarth (Ecosciences Fellow, University of Trier): advanced to iterative spectral mixture analysis</a:t>
            </a:r>
          </a:p>
          <a:p>
            <a:r>
              <a:rPr lang="en-US"/>
              <a:t>• Multi-agency integration: Geoff Milne (MODIS), John Carter (AussieGRASS), Rob Hassett (RMDC observations)</a:t>
            </a:r>
          </a:p>
          <a:p>
            <a:r>
              <a:rPr lang="en-US"/>
              <a:t>• Success came from breaking down agency silos using remote sensing</a:t>
            </a:r>
          </a:p>
        </p:txBody>
      </p:sp>
      <p:sp>
        <p:nvSpPr>
          <p:cNvPr id="4" name="Slide Number Placeholder 3"/>
          <p:cNvSpPr>
            <a:spLocks noGrp="1"/>
          </p:cNvSpPr>
          <p:nvPr>
            <p:ph type="sldNum" sz="quarter" idx="5"/>
          </p:nvPr>
        </p:nvSpPr>
        <p:spPr/>
        <p:txBody>
          <a:bodyPr/>
          <a:lstStyle/>
          <a:p>
            <a:fld id="{F7F1F64F-47E0-49DF-80B2-C467CCA1A731}" type="slidenum">
              <a:rPr lang="en-US"/>
              <a:t>4</a:t>
            </a:fld>
            <a:endParaRPr lang="en-US"/>
          </a:p>
        </p:txBody>
      </p:sp>
    </p:spTree>
    <p:extLst>
      <p:ext uri="{BB962C8B-B14F-4D97-AF65-F5344CB8AC3E}">
        <p14:creationId xmlns:p14="http://schemas.microsoft.com/office/powerpoint/2010/main" val="2926269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1"/>
        <p:cNvGrpSpPr/>
        <p:nvPr/>
      </p:nvGrpSpPr>
      <p:grpSpPr>
        <a:xfrm>
          <a:off x="0" y="0"/>
          <a:ext cx="0" cy="0"/>
          <a:chOff x="0" y="0"/>
          <a:chExt cx="0" cy="0"/>
        </a:xfrm>
      </p:grpSpPr>
      <p:sp>
        <p:nvSpPr>
          <p:cNvPr id="852" name="Shape 852"/>
          <p:cNvSpPr>
            <a:spLocks noGrp="1" noRot="1" noChangeAspect="1"/>
          </p:cNvSpPr>
          <p:nvPr>
            <p:ph type="sldImg" idx="2"/>
          </p:nvPr>
        </p:nvSpPr>
        <p:spPr>
          <a:xfrm>
            <a:off x="139700" y="766763"/>
            <a:ext cx="6821488" cy="3838575"/>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53" name="Shape 853"/>
          <p:cNvSpPr txBox="1">
            <a:spLocks noGrp="1"/>
          </p:cNvSpPr>
          <p:nvPr>
            <p:ph type="body" idx="1"/>
          </p:nvPr>
        </p:nvSpPr>
        <p:spPr>
          <a:xfrm>
            <a:off x="709932" y="4861441"/>
            <a:ext cx="5679449" cy="4605576"/>
          </a:xfrm>
          <a:prstGeom prst="rect">
            <a:avLst/>
          </a:prstGeom>
          <a:noFill/>
          <a:ln>
            <a:noFill/>
          </a:ln>
        </p:spPr>
        <p:txBody>
          <a:bodyPr/>
          <a:lstStyle/>
          <a:p>
            <a:r>
              <a:rPr lang="en-US"/>
              <a:t>• Two graphs showing fundamentally different ecosystem behaviours from the 40-year archive</a:t>
            </a:r>
          </a:p>
          <a:p>
            <a:r>
              <a:rPr lang="en-US"/>
              <a:t>• Left graph: predictable seasonal grassland cycles — regular phenological responses with grazing pressures superimposed</a:t>
            </a:r>
          </a:p>
          <a:p>
            <a:r>
              <a:rPr lang="en-US"/>
              <a:t>• Right graph: episodic arid zones — boom-and-bust with extreme multi-year climate events driving massive vegetation flushes and drought dieback</a:t>
            </a:r>
          </a:p>
          <a:p>
            <a:r>
              <a:rPr lang="en-US"/>
              <a:t>• Visual interpretation is subjective and incomplete — human eyes cannot separate fresh photosynthetic growth from dormant dry matter</a:t>
            </a:r>
          </a:p>
          <a:p>
            <a:r>
              <a:rPr lang="en-US"/>
              <a:t>• Management interventions (stocking rate changes, controlled burns) shift the visual baseline further</a:t>
            </a:r>
          </a:p>
          <a:p>
            <a:r>
              <a:rPr lang="en-US"/>
              <a:t>• Must extract strict, quantitative biophysical data at every pixel, every season — that is what fractional cover delivers</a:t>
            </a:r>
          </a:p>
        </p:txBody>
      </p:sp>
      <p:sp>
        <p:nvSpPr>
          <p:cNvPr id="854" name="Shape 854"/>
          <p:cNvSpPr txBox="1">
            <a:spLocks noGrp="1"/>
          </p:cNvSpPr>
          <p:nvPr>
            <p:ph type="sldNum" idx="12"/>
          </p:nvPr>
        </p:nvSpPr>
        <p:spPr>
          <a:xfrm>
            <a:off x="4021302" y="9721108"/>
            <a:ext cx="3076367" cy="511731"/>
          </a:xfrm>
          <a:prstGeom prst="rect">
            <a:avLst/>
          </a:prstGeom>
          <a:noFill/>
          <a:ln>
            <a:noFill/>
          </a:ln>
        </p:spPr>
        <p:txBody>
          <a:bodyPr lIns="95050" tIns="47500" rIns="95050" bIns="47500" anchor="b" anchorCtr="0">
            <a:noAutofit/>
          </a:bodyPr>
          <a:lstStyle/>
          <a:p>
            <a:pPr marL="0" marR="0" lvl="0" indent="0" algn="r" rtl="0">
              <a:lnSpc>
                <a:spcPct val="100000"/>
              </a:lnSpc>
              <a:spcBef>
                <a:spcPts val="0"/>
              </a:spcBef>
              <a:spcAft>
                <a:spcPts val="0"/>
              </a:spcAft>
              <a:buClr>
                <a:srgbClr val="000000"/>
              </a:buClr>
              <a:buSzPct val="25000"/>
              <a:buFont typeface="Arial"/>
              <a:buNone/>
            </a:pPr>
            <a:r>
              <a:rPr lang="en-AU" sz="1500" b="0" i="0" u="none" strike="noStrike" cap="none">
                <a:solidFill>
                  <a:srgbClr val="000000"/>
                </a:solidFill>
                <a:latin typeface="Arial"/>
                <a:ea typeface="Arial"/>
                <a:cs typeface="Arial"/>
                <a:sym typeface="Arial"/>
              </a:rPr>
              <a:t> </a:t>
            </a:r>
          </a:p>
        </p:txBody>
      </p:sp>
    </p:spTree>
    <p:extLst>
      <p:ext uri="{BB962C8B-B14F-4D97-AF65-F5344CB8AC3E}">
        <p14:creationId xmlns:p14="http://schemas.microsoft.com/office/powerpoint/2010/main" val="719405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Fractional Cover provides continuous breakdown into three biophysical fractions: PV (green), NPV (senescent/litter), Bare Soil</a:t>
            </a:r>
          </a:p>
          <a:p>
            <a:r>
              <a:rPr lang="en-US"/>
              <a:t>• Unlike discrete classification maps that assign a single label per pixel</a:t>
            </a:r>
          </a:p>
          <a:p>
            <a:r>
              <a:rPr lang="en-US"/>
              <a:t>• Evolution: traditional spectral indices → constrained unmixing → advanced MLP framework</a:t>
            </a:r>
          </a:p>
          <a:p>
            <a:r>
              <a:rPr lang="en-US"/>
              <a:t>• Biophysical constraints dramatically enhanced accuracy in variable arid environments where traditional indices fail</a:t>
            </a:r>
          </a:p>
          <a:p>
            <a:r>
              <a:rPr lang="en-US"/>
              <a:t>• Successfully scaled globally: Australian rangelands to Digital Earth Africa — physics of light interaction is universal</a:t>
            </a:r>
          </a:p>
          <a:p>
            <a:r>
              <a:rPr lang="en-US"/>
              <a:t>• Over 60% of Queensland classified as rangeland — ideal proving ground due to extreme climatic variability</a:t>
            </a:r>
          </a:p>
        </p:txBody>
      </p:sp>
      <p:sp>
        <p:nvSpPr>
          <p:cNvPr id="4" name="Slide Number Placeholder 3"/>
          <p:cNvSpPr>
            <a:spLocks noGrp="1"/>
          </p:cNvSpPr>
          <p:nvPr>
            <p:ph type="sldNum" sz="quarter" idx="5"/>
          </p:nvPr>
        </p:nvSpPr>
        <p:spPr/>
        <p:txBody>
          <a:bodyPr/>
          <a:lstStyle/>
          <a:p>
            <a:fld id="{F7F1F64F-47E0-49DF-80B2-C467CCA1A731}" type="slidenum">
              <a:rPr lang="en-US"/>
              <a:t>6</a:t>
            </a:fld>
            <a:endParaRPr lang="en-US"/>
          </a:p>
        </p:txBody>
      </p:sp>
    </p:spTree>
    <p:extLst>
      <p:ext uri="{BB962C8B-B14F-4D97-AF65-F5344CB8AC3E}">
        <p14:creationId xmlns:p14="http://schemas.microsoft.com/office/powerpoint/2010/main" val="2781716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NDVI captures a "mood" of greenness (like Impressionism) — not a physical measurement</a:t>
            </a:r>
          </a:p>
          <a:p>
            <a:r>
              <a:rPr lang="en-US"/>
              <a:t>• NDVI is blind to the distinction between dead vegetation and bare soil — only measures photosynthetic activity</a:t>
            </a:r>
          </a:p>
          <a:p>
            <a:r>
              <a:rPr lang="en-US"/>
              <a:t>• Non-Photosynthetic Vegetation (NPV) dominates arid landscapes: senescent grasses, dry shrubs, leaf litter</a:t>
            </a:r>
          </a:p>
          <a:p>
            <a:r>
              <a:rPr lang="en-US"/>
              <a:t>• NPV has vital ecological functions: carbon cycling (standing dead biomass), soil stabilisation, erosion control</a:t>
            </a:r>
          </a:p>
          <a:p>
            <a:r>
              <a:rPr lang="en-US"/>
              <a:t>• Measuring greenness alone is insufficient for true land condition, erosion risk, or fire fuel loads</a:t>
            </a:r>
          </a:p>
        </p:txBody>
      </p:sp>
      <p:sp>
        <p:nvSpPr>
          <p:cNvPr id="4" name="Slide Number Placeholder 3"/>
          <p:cNvSpPr>
            <a:spLocks noGrp="1"/>
          </p:cNvSpPr>
          <p:nvPr>
            <p:ph type="sldNum" sz="quarter" idx="5"/>
          </p:nvPr>
        </p:nvSpPr>
        <p:spPr/>
        <p:txBody>
          <a:bodyPr/>
          <a:lstStyle/>
          <a:p>
            <a:fld id="{F7F1F64F-47E0-49DF-80B2-C467CCA1A731}" type="slidenum">
              <a:rPr lang="en-US"/>
              <a:t>7</a:t>
            </a:fld>
            <a:endParaRPr lang="en-US"/>
          </a:p>
        </p:txBody>
      </p:sp>
    </p:spTree>
    <p:extLst>
      <p:ext uri="{BB962C8B-B14F-4D97-AF65-F5344CB8AC3E}">
        <p14:creationId xmlns:p14="http://schemas.microsoft.com/office/powerpoint/2010/main" val="580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NDVI: overestimates green cover in sparse areas due to bright soil background interference in the Outback</a:t>
            </a:r>
          </a:p>
          <a:p>
            <a:r>
              <a:rPr lang="en-US"/>
              <a:t>• EVI: blue-band atmospheric correction collapses under heavy aerosol loads (dust storms, fires); fixed coefficients cannot resolve multi-layered canopy — "structural decoupling"</a:t>
            </a:r>
          </a:p>
          <a:p>
            <a:r>
              <a:rPr lang="en-US"/>
              <a:t>• SAVI: static "L" factor assumes uniform soil reflectance — invalid in Australian Outback where soil brightness varies dramatically within a single 30 m pixel</a:t>
            </a:r>
          </a:p>
          <a:p>
            <a:r>
              <a:rPr lang="en-US"/>
              <a:t>• These failures are the norm across arid landscapes covering most of Australia, not edge cases</a:t>
            </a:r>
          </a:p>
          <a:p>
            <a:r>
              <a:rPr lang="en-US"/>
              <a:t>• Demand biophysically constrained Fractional Cover models decomposing each pixel into PV, NPV, and Bare Soil</a:t>
            </a:r>
          </a:p>
        </p:txBody>
      </p:sp>
      <p:sp>
        <p:nvSpPr>
          <p:cNvPr id="4" name="Slide Number Placeholder 3"/>
          <p:cNvSpPr>
            <a:spLocks noGrp="1"/>
          </p:cNvSpPr>
          <p:nvPr>
            <p:ph type="sldNum" sz="quarter" idx="5"/>
          </p:nvPr>
        </p:nvSpPr>
        <p:spPr/>
        <p:txBody>
          <a:bodyPr/>
          <a:lstStyle/>
          <a:p>
            <a:fld id="{F7F1F64F-47E0-49DF-80B2-C467CCA1A731}" type="slidenum">
              <a:rPr lang="en-US"/>
              <a:t>8</a:t>
            </a:fld>
            <a:endParaRPr lang="en-US"/>
          </a:p>
        </p:txBody>
      </p:sp>
    </p:spTree>
    <p:extLst>
      <p:ext uri="{BB962C8B-B14F-4D97-AF65-F5344CB8AC3E}">
        <p14:creationId xmlns:p14="http://schemas.microsoft.com/office/powerpoint/2010/main" val="1959720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Star Transect Methodology codified by Muir et al. (2011)</a:t>
            </a:r>
          </a:p>
          <a:p>
            <a:r>
              <a:rPr lang="en-US"/>
              <a:t>• 1-hectare validation area matched to satellite pixel's spatial footprint</a:t>
            </a:r>
          </a:p>
          <a:p>
            <a:r>
              <a:rPr lang="en-US"/>
              <a:t>• Three 100 m line transects in a star pattern, intersecting at midpoints, 60° angular distribution</a:t>
            </a:r>
          </a:p>
          <a:p>
            <a:r>
              <a:rPr lang="en-US"/>
              <a:t>• Point-intercept at 1 m intervals using densitometers and laser pointers — records green vegetation, dry vegetation, bare soil, or litter</a:t>
            </a:r>
          </a:p>
          <a:p>
            <a:r>
              <a:rPr lang="en-US"/>
              <a:t>• Physical foundation of the continental ML system — 4,000+ validation sites follow this exact protocol</a:t>
            </a:r>
          </a:p>
          <a:p>
            <a:r>
              <a:rPr lang="en-US"/>
              <a:t>• Data from tropical Queensland directly comparable to arid Northern Territory</a:t>
            </a:r>
          </a:p>
          <a:p>
            <a:r>
              <a:rPr lang="en-US"/>
              <a:t>• Tree crown, woody vegetation, and ground cover all separately resolved</a:t>
            </a:r>
          </a:p>
        </p:txBody>
      </p:sp>
      <p:sp>
        <p:nvSpPr>
          <p:cNvPr id="4" name="Slide Number Placeholder 3"/>
          <p:cNvSpPr>
            <a:spLocks noGrp="1"/>
          </p:cNvSpPr>
          <p:nvPr>
            <p:ph type="sldNum" sz="quarter" idx="5"/>
          </p:nvPr>
        </p:nvSpPr>
        <p:spPr/>
        <p:txBody>
          <a:bodyPr/>
          <a:lstStyle/>
          <a:p>
            <a:fld id="{F7F1F64F-47E0-49DF-80B2-C467CCA1A731}" type="slidenum">
              <a:rPr lang="en-US"/>
              <a:t>10</a:t>
            </a:fld>
            <a:endParaRPr lang="en-US"/>
          </a:p>
        </p:txBody>
      </p:sp>
    </p:spTree>
    <p:extLst>
      <p:ext uri="{BB962C8B-B14F-4D97-AF65-F5344CB8AC3E}">
        <p14:creationId xmlns:p14="http://schemas.microsoft.com/office/powerpoint/2010/main" val="3633765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Visual cover estimates are highly subjective — different experts estimate cover differently (Trevithick, Muir, Denham 2012)</a:t>
            </a:r>
          </a:p>
          <a:p>
            <a:r>
              <a:rPr lang="en-US"/>
              <a:t>• Inexperienced observers especially struggle to distinguish dry vegetation from bare soil</a:t>
            </a:r>
          </a:p>
          <a:p>
            <a:r>
              <a:rPr lang="en-US"/>
              <a:t>• Physical size of measurement tool drastically alters recorded fractional cover</a:t>
            </a:r>
          </a:p>
          <a:p>
            <a:r>
              <a:rPr lang="en-US"/>
              <a:t>• Inconsistent methodologies between agencies prevented data harmonisation</a:t>
            </a:r>
          </a:p>
          <a:p>
            <a:r>
              <a:rPr lang="en-US"/>
              <a:t>• Solution: standardised, objective calibration — strict, repeatable published field protocols</a:t>
            </a:r>
          </a:p>
          <a:p>
            <a:r>
              <a:rPr lang="en-US"/>
              <a:t>• Required coordinating teams across multiple agencies in extremely remote landscapes</a:t>
            </a:r>
          </a:p>
        </p:txBody>
      </p:sp>
      <p:sp>
        <p:nvSpPr>
          <p:cNvPr id="4" name="Slide Number Placeholder 3"/>
          <p:cNvSpPr>
            <a:spLocks noGrp="1"/>
          </p:cNvSpPr>
          <p:nvPr>
            <p:ph type="sldNum" sz="quarter" idx="5"/>
          </p:nvPr>
        </p:nvSpPr>
        <p:spPr/>
        <p:txBody>
          <a:bodyPr/>
          <a:lstStyle/>
          <a:p>
            <a:fld id="{F7F1F64F-47E0-49DF-80B2-C467CCA1A731}" type="slidenum">
              <a:rPr lang="en-US"/>
              <a:t>9</a:t>
            </a:fld>
            <a:endParaRPr lang="en-US"/>
          </a:p>
        </p:txBody>
      </p:sp>
    </p:spTree>
    <p:extLst>
      <p:ext uri="{BB962C8B-B14F-4D97-AF65-F5344CB8AC3E}">
        <p14:creationId xmlns:p14="http://schemas.microsoft.com/office/powerpoint/2010/main" val="2860588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Field data is routinely treated as perfect ground truth — but it is not</a:t>
            </a:r>
          </a:p>
          <a:p>
            <a:r>
              <a:rPr lang="en-US"/>
              <a:t>• Chart shows estimation spread by experience level; GLMMs prove systematic human variance</a:t>
            </a:r>
          </a:p>
          <a:p>
            <a:r>
              <a:rPr lang="en-US"/>
              <a:t>• Inexperienced observers struggle especially with dry vegetation vs. bare soil distinction</a:t>
            </a:r>
          </a:p>
          <a:p>
            <a:r>
              <a:rPr lang="en-US"/>
              <a:t>• Fundamental insight: algorithm cannot outperform the consensus of humans who trained it</a:t>
            </a:r>
          </a:p>
          <a:p>
            <a:r>
              <a:rPr lang="en-US"/>
              <a:t>• Observer variance defines the performance ceiling — RMSE of 11.9% is approaching this ceiling</a:t>
            </a:r>
          </a:p>
          <a:p>
            <a:r>
              <a:rPr lang="en-US"/>
              <a:t>• Further improvement requires better field data, not just better algorithms</a:t>
            </a:r>
          </a:p>
          <a:p>
            <a:r>
              <a:rPr lang="en-US"/>
              <a:t>• Trevithick et al. quantified and reduced bias through standardised protocols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4,487 targeted field sites across Australia — teams physically travelled and deployed star transects in remote, hostile locations</a:t>
            </a:r>
          </a:p>
          <a:p>
            <a:r>
              <a:rPr lang="en-US"/>
              <a:t>• True cost of continental-scale calibration — coordinated across multiple state departments, ABARES, CSIRO, Geoscience Australia</a:t>
            </a:r>
          </a:p>
          <a:p>
            <a:r>
              <a:rPr lang="en-US"/>
              <a:t>• Geographic spread is critical: tropical savannas, temperate grasslands, arid rangelands</a:t>
            </a:r>
          </a:p>
          <a:p>
            <a:r>
              <a:rPr lang="en-US"/>
              <a:t>• Model trained on one biome alone would fail elsewhere — diversity of 4,487 sites provides robustness</a:t>
            </a:r>
          </a:p>
        </p:txBody>
      </p:sp>
      <p:sp>
        <p:nvSpPr>
          <p:cNvPr id="4" name="Slide Number Placeholder 3"/>
          <p:cNvSpPr>
            <a:spLocks noGrp="1"/>
          </p:cNvSpPr>
          <p:nvPr>
            <p:ph type="sldNum" sz="quarter" idx="5"/>
          </p:nvPr>
        </p:nvSpPr>
        <p:spPr/>
        <p:txBody>
          <a:bodyPr/>
          <a:lstStyle/>
          <a:p>
            <a:fld id="{F7F1F64F-47E0-49DF-80B2-C467CCA1A731}" type="slidenum">
              <a:rPr lang="en-US"/>
              <a:t>11</a:t>
            </a:fld>
            <a:endParaRPr lang="en-US"/>
          </a:p>
        </p:txBody>
      </p:sp>
    </p:spTree>
    <p:extLst>
      <p:ext uri="{BB962C8B-B14F-4D97-AF65-F5344CB8AC3E}">
        <p14:creationId xmlns:p14="http://schemas.microsoft.com/office/powerpoint/2010/main" val="813513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Field reality: eucalyptus woodlands, remote waterways, arid landscape camps — not comfortable laboratory settings</a:t>
            </a:r>
          </a:p>
          <a:p>
            <a:r>
              <a:rPr lang="en-US"/>
              <a:t>• Validation network is the physical anchor of operational credibility</a:t>
            </a:r>
          </a:p>
          <a:p>
            <a:r>
              <a:rPr lang="en-US"/>
              <a:t>• Overall RMSE ~11.9% across the three fractions</a:t>
            </a:r>
          </a:p>
          <a:p>
            <a:r>
              <a:rPr lang="en-US"/>
              <a:t>• When a minister asks if a satellite-derived map can support a million-dollar policy decision, we point to this massive independent validation</a:t>
            </a:r>
          </a:p>
          <a:p>
            <a:r>
              <a:rPr lang="en-US"/>
              <a:t>• The model is only as trustworthy as its validation — without this network, we have algorithms but not science</a:t>
            </a:r>
          </a:p>
        </p:txBody>
      </p:sp>
      <p:sp>
        <p:nvSpPr>
          <p:cNvPr id="4" name="Slide Number Placeholder 3"/>
          <p:cNvSpPr>
            <a:spLocks noGrp="1"/>
          </p:cNvSpPr>
          <p:nvPr>
            <p:ph type="sldNum" sz="quarter" idx="5"/>
          </p:nvPr>
        </p:nvSpPr>
        <p:spPr/>
        <p:txBody>
          <a:bodyPr/>
          <a:lstStyle/>
          <a:p>
            <a:fld id="{F7F1F64F-47E0-49DF-80B2-C467CCA1A731}" type="slidenum">
              <a:rPr lang="en-US"/>
              <a:t>12</a:t>
            </a:fld>
            <a:endParaRPr lang="en-US"/>
          </a:p>
        </p:txBody>
      </p:sp>
    </p:spTree>
    <p:extLst>
      <p:ext uri="{BB962C8B-B14F-4D97-AF65-F5344CB8AC3E}">
        <p14:creationId xmlns:p14="http://schemas.microsoft.com/office/powerpoint/2010/main" val="2113029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Three methodological phases in biophysical monitoring evolution</a:t>
            </a:r>
          </a:p>
          <a:p>
            <a:r>
              <a:rPr lang="en-US"/>
              <a:t>• Phase 1: Empirical indices (NDVI) — single greenness value per pixel, no biophysical decomposition</a:t>
            </a:r>
          </a:p>
          <a:p>
            <a:r>
              <a:rPr lang="en-US"/>
              <a:t>• Phase 2: Constrained spectral unmixing (NNLS) — decomposes pixel into PV, NPV, Bare Soil; grounded in radiative transfer theory; sum-to-one and non-negativity constraints; but linear mixing assumption limits accuracy</a:t>
            </a:r>
          </a:p>
          <a:p>
            <a:r>
              <a:rPr lang="en-US"/>
              <a:t>• Phase 3: Biophysically constrained MLP — trained on field-calibrated data; captures complex non-linear interactions; constraints ensure physical plausibility at continental scale</a:t>
            </a:r>
          </a:p>
          <a:p>
            <a:r>
              <a:rPr lang="en-US"/>
              <a:t>• Key advance: non-linear modelling with physical guardrails — 11.9% RMSE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Truncated SVD + NNLS pipeline preceded the MLP</a:t>
            </a:r>
          </a:p>
          <a:p>
            <a:r>
              <a:rPr lang="en-US"/>
              <a:t>• Inverse estimator: regresses Landsat bands against field observations (pure pixels don't exist in heterogeneous 30 m pixels)</a:t>
            </a:r>
          </a:p>
          <a:p>
            <a:r>
              <a:rPr lang="en-US"/>
              <a:t>• Log-transformed bands and interactions create 55 highly collinear synthetic features to handle non-linear mixing</a:t>
            </a:r>
          </a:p>
          <a:p>
            <a:r>
              <a:rPr lang="en-US"/>
              <a:t>• Truncated SVD performs regression in lower-dimensional subspace; 10-fold cross-validation selects optimal singular values (typically 8–9); beyond ~9, overfits to sensor noise</a:t>
            </a:r>
          </a:p>
          <a:p>
            <a:r>
              <a:rPr lang="en-US"/>
              <a:t>• SVD alone does not enforce physical boundaries (can predict negatives or &gt;100%)</a:t>
            </a:r>
          </a:p>
          <a:p>
            <a:r>
              <a:rPr lang="en-US"/>
              <a:t>• NNLS enforces non-negativity via iterative active-set; weighting scheme guarantees PV + NPV + BS = 100%</a:t>
            </a:r>
          </a:p>
          <a:p>
            <a:r>
              <a:rPr lang="en-US"/>
              <a:t>• Full pipeline: 6 bands → 55 features → SVD endmembers → NNLS biophysical constraints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Critical transition from SVD+NNLS to MLP</a:t>
            </a:r>
          </a:p>
          <a:p>
            <a:r>
              <a:rPr lang="en-US"/>
              <a:t>• Two limitations of SVD+NNLS at continental scale: (1) linear mixing assumption fails with canopy shadowing, multiple scattering, soil moisture; (2) iterative NNLS solve per pixel creates computational bottleneck over billions of pixels</a:t>
            </a:r>
          </a:p>
          <a:p>
            <a:r>
              <a:rPr lang="en-US"/>
              <a:t>• MLP replaces iterative solve with a single forward pass — order-of-magnitude throughput improvement</a:t>
            </a:r>
          </a:p>
          <a:p>
            <a:r>
              <a:rPr lang="en-US"/>
              <a:t>• MLP learns non-linear mappings directly between reflectance and cover fractions</a:t>
            </a:r>
          </a:p>
          <a:p>
            <a:r>
              <a:rPr lang="en-US"/>
              <a:t>• Constraint philosophy change: NNLS enforced sum-to-one algorithmically; MLP learns constraints from field data via MSE loss</a:t>
            </a:r>
          </a:p>
          <a:p>
            <a:r>
              <a:rPr lang="en-US"/>
              <a:t>• Fractional Cover v3.0: single forward pass, 4,000+ field observations, enables Landsat–Sentinel-2 harmonisation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Deliberately left the network completely unconstrained — a surprising design choice</a:t>
            </a:r>
          </a:p>
          <a:p>
            <a:r>
              <a:rPr lang="en-US"/>
              <a:t>• Legacy NNLS always produced valid-looking outputs, hiding uncertainty — corrupted inputs still gave plausible answers</a:t>
            </a:r>
          </a:p>
          <a:p>
            <a:r>
              <a:rPr lang="en-US"/>
              <a:t>• Unconstrained model becomes a sentinel: violations of biophysical bounds are diagnostic signals, not errors</a:t>
            </a:r>
          </a:p>
          <a:p>
            <a:r>
              <a:rPr lang="en-US"/>
              <a:t>• Detects ecosystems crossing into uncharted territory or corrupted inputs (cloud contamination, sensor degradation)</a:t>
            </a:r>
          </a:p>
          <a:p>
            <a:r>
              <a:rPr lang="en-US"/>
              <a:t>• Diagnostic capability that traditional algorithms, by design, could never provide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Legacy SVD+NNLS = "padlocked" — active-set forces physics; mathematically guaranteed sum-to-one but computationally heavy and opaque to uncertainty</a:t>
            </a:r>
          </a:p>
          <a:p>
            <a:r>
              <a:rPr lang="en-US"/>
              <a:t>• New MLP = "unlocked" — deliberately omits Softmax and ReLU activations to preserve full gradient flow</a:t>
            </a:r>
          </a:p>
          <a:p>
            <a:r>
              <a:rPr lang="en-US"/>
              <a:t>• Constraints emerge from Data Supervision: MSE loss calibrated against 4,000+ field sites spanning three decades</a:t>
            </a:r>
          </a:p>
          <a:p>
            <a:r>
              <a:rPr lang="en-US"/>
              <a:t>• Network learns that biophysically valid outputs (summing to 100%) are the only way to minimise error</a:t>
            </a:r>
          </a:p>
          <a:p>
            <a:r>
              <a:rPr lang="en-US"/>
              <a:t>• Shift from algorithmic enforcement to biophysical intelligence</a:t>
            </a:r>
          </a:p>
        </p:txBody>
      </p:sp>
      <p:sp>
        <p:nvSpPr>
          <p:cNvPr id="4" name="Slide Number Placeholder 3"/>
          <p:cNvSpPr>
            <a:spLocks noGrp="1"/>
          </p:cNvSpPr>
          <p:nvPr>
            <p:ph type="sldNum" sz="quarter" idx="5"/>
          </p:nvPr>
        </p:nvSpPr>
        <p:spPr/>
        <p:txBody>
          <a:bodyPr/>
          <a:lstStyle/>
          <a:p>
            <a:fld id="{F7F1F64F-47E0-49DF-80B2-C467CCA1A731}" type="slidenum">
              <a:rPr lang="en-US"/>
              <a:t>17</a:t>
            </a:fld>
            <a:endParaRPr lang="en-US"/>
          </a:p>
        </p:txBody>
      </p:sp>
    </p:spTree>
    <p:extLst>
      <p:ext uri="{BB962C8B-B14F-4D97-AF65-F5344CB8AC3E}">
        <p14:creationId xmlns:p14="http://schemas.microsoft.com/office/powerpoint/2010/main" val="35089271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FractionalCover3: fully open-source Python package on GitLab</a:t>
            </a:r>
          </a:p>
          <a:p>
            <a:r>
              <a:rPr lang="en-US"/>
              <a:t>• Single function call encapsulates the MLP forward pass replacing iterative NNLS</a:t>
            </a:r>
          </a:p>
          <a:p>
            <a:r>
              <a:rPr lang="en-US"/>
              <a:t>• Shift from proprietary scripts to community-accessible, version-controlled package — open algorithms and open data for high-trust monitoring</a:t>
            </a:r>
          </a:p>
          <a:p>
            <a:r>
              <a:rPr lang="en-US"/>
              <a:t>• Regulators can inspect every line of code</a:t>
            </a:r>
          </a:p>
          <a:p>
            <a:r>
              <a:rPr lang="en-US"/>
              <a:t>• MLP computational efficiency enabled continental time-series processing — millions of km² per season via JRSRP</a:t>
            </a:r>
          </a:p>
          <a:p>
            <a:r>
              <a:rPr lang="en-US"/>
              <a:t>• Publicly available through TERN data portal</a:t>
            </a:r>
          </a:p>
          <a:p>
            <a:r>
              <a:rPr lang="en-US"/>
              <a:t>• MLP processes entire tiles in a single vectorised forward pass vs. iterative NNLS per pixel</a:t>
            </a:r>
          </a:p>
        </p:txBody>
      </p:sp>
      <p:sp>
        <p:nvSpPr>
          <p:cNvPr id="4" name="Slide Number Placeholder 3"/>
          <p:cNvSpPr>
            <a:spLocks noGrp="1"/>
          </p:cNvSpPr>
          <p:nvPr>
            <p:ph type="sldNum" sz="quarter" idx="5"/>
          </p:nvPr>
        </p:nvSpPr>
        <p:spPr/>
        <p:txBody>
          <a:bodyPr/>
          <a:lstStyle/>
          <a:p>
            <a:fld id="{F7F1F64F-47E0-49DF-80B2-C467CCA1A731}" type="slidenum">
              <a:rPr lang="en-US"/>
              <a:t>18</a:t>
            </a:fld>
            <a:endParaRPr lang="en-US"/>
          </a:p>
        </p:txBody>
      </p:sp>
    </p:spTree>
    <p:extLst>
      <p:ext uri="{BB962C8B-B14F-4D97-AF65-F5344CB8AC3E}">
        <p14:creationId xmlns:p14="http://schemas.microsoft.com/office/powerpoint/2010/main" val="2886483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Standard random cross-validation is overly optimistic — ignores spatial autocorrelation</a:t>
            </a:r>
          </a:p>
          <a:p>
            <a:r>
              <a:rPr lang="en-US"/>
              <a:t>• Spatial CV with geographic blocking forces model to prove generalisation across unseen landscapes</a:t>
            </a:r>
          </a:p>
          <a:p>
            <a:r>
              <a:rPr lang="en-US"/>
              <a:t>• Area of Applicability (AOA) mapping defines exactly where predictions can be trusted — spatial safety net preventing blind extrapolation</a:t>
            </a:r>
          </a:p>
          <a:p>
            <a:r>
              <a:rPr lang="en-US"/>
              <a:t>• SHAP analysis opens the black box: proves which spectral bands drive cover predictions for Bare Soil and NPV</a:t>
            </a:r>
          </a:p>
          <a:p>
            <a:r>
              <a:rPr lang="en-US"/>
              <a:t>• Knowing where a model fails is as critical as knowing where it succeeds</a:t>
            </a:r>
          </a:p>
          <a:p>
            <a:r>
              <a:rPr lang="en-US"/>
              <a:t>• Combination of spatial validation, applicability mapping, and explainability separates research prototype from operational government service</a:t>
            </a:r>
          </a:p>
        </p:txBody>
      </p:sp>
      <p:sp>
        <p:nvSpPr>
          <p:cNvPr id="4" name="Slide Number Placeholder 3"/>
          <p:cNvSpPr>
            <a:spLocks noGrp="1"/>
          </p:cNvSpPr>
          <p:nvPr>
            <p:ph type="sldNum" sz="quarter" idx="5"/>
          </p:nvPr>
        </p:nvSpPr>
        <p:spPr/>
        <p:txBody>
          <a:bodyPr/>
          <a:lstStyle/>
          <a:p>
            <a:fld id="{F7F1F64F-47E0-49DF-80B2-C467CCA1A731}" type="slidenum">
              <a:rPr lang="en-US"/>
              <a:t>20</a:t>
            </a:fld>
            <a:endParaRPr lang="en-US"/>
          </a:p>
        </p:txBody>
      </p:sp>
    </p:spTree>
    <p:extLst>
      <p:ext uri="{BB962C8B-B14F-4D97-AF65-F5344CB8AC3E}">
        <p14:creationId xmlns:p14="http://schemas.microsoft.com/office/powerpoint/2010/main" val="1625137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Operational processing stream managing full Australian Landsat archive + Sentinel-2, SPOT, MODIS on HPC infrastructure</a:t>
            </a:r>
          </a:p>
          <a:p>
            <a:r>
              <a:rPr lang="en-US"/>
              <a:t>• Three strict harmonisation stages: (1) surface reflectance at fixed nadir/45° illumination with atmospheric, BRDF, and topographic correction; (2) Python Fmask for cloud/shadow stripping; (3) configuration-driven HPC batch queue</a:t>
            </a:r>
          </a:p>
          <a:p>
            <a:r>
              <a:rPr lang="en-US"/>
              <a:t>• Automation pushes continuously updated Analysis Ready Data to open portals like TERN</a:t>
            </a:r>
          </a:p>
          <a:p>
            <a:r>
              <a:rPr lang="en-US"/>
              <a:t>• A 10% cover decline from Landsat 5 in 1990 is directly comparable to Sentinel-2 today</a:t>
            </a:r>
          </a:p>
          <a:p>
            <a:r>
              <a:rPr lang="en-US"/>
              <a:t>• Maintains continuous 40-year continental record, fully prepared to absorb future commercial imagery</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Two-part architecture: massive computational image processing + delivery/API scale</a:t>
            </a:r>
          </a:p>
          <a:p>
            <a:r>
              <a:rPr lang="en-US"/>
              <a:t>• Cloud-screened, BRDF-corrected mosaics → Analysis Ready Data Cubes → Fractional Cover MLP</a:t>
            </a:r>
          </a:p>
          <a:p>
            <a:r>
              <a:rPr lang="en-US"/>
              <a:t>• Serverless cloud processing: AWS Lambda, Batch, Fargate with Cloud Optimised GeoTIFFs and RIOS for massively parallel computation</a:t>
            </a:r>
          </a:p>
          <a:p>
            <a:r>
              <a:rPr lang="en-US"/>
              <a:t>• Delivery stage: time-series extraction powering end-user applications like VegMachine</a:t>
            </a:r>
          </a:p>
          <a:p>
            <a:r>
              <a:rPr lang="en-US"/>
              <a:t>• ~50,000 time-series extracts annually via spatial query APIs</a:t>
            </a:r>
          </a:p>
          <a:p>
            <a:r>
              <a:rPr lang="en-US"/>
              <a:t>• Transition from bespoke desktop project to highly scalable, automated infrastructure</a:t>
            </a:r>
          </a:p>
        </p:txBody>
      </p:sp>
      <p:sp>
        <p:nvSpPr>
          <p:cNvPr id="4" name="Slide Number Placeholder 3"/>
          <p:cNvSpPr>
            <a:spLocks noGrp="1"/>
          </p:cNvSpPr>
          <p:nvPr>
            <p:ph type="sldNum" sz="quarter" idx="5"/>
          </p:nvPr>
        </p:nvSpPr>
        <p:spPr/>
        <p:txBody>
          <a:bodyPr/>
          <a:lstStyle/>
          <a:p>
            <a:fld id="{F7F1F64F-47E0-49DF-80B2-C467CCA1A731}" type="slidenum">
              <a:rPr lang="en-US"/>
              <a:t>22</a:t>
            </a:fld>
            <a:endParaRPr lang="en-US"/>
          </a:p>
        </p:txBody>
      </p:sp>
    </p:spTree>
    <p:extLst>
      <p:ext uri="{BB962C8B-B14F-4D97-AF65-F5344CB8AC3E}">
        <p14:creationId xmlns:p14="http://schemas.microsoft.com/office/powerpoint/2010/main" val="3659391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Persistent Green algorithm solves a classic remote sensing blindspot: satellites see tree canopy, not soil beneath</a:t>
            </a:r>
          </a:p>
          <a:p>
            <a:r>
              <a:rPr lang="en-US"/>
              <a:t>• Systems thinking approach — look at the entire system over time, not a single image</a:t>
            </a:r>
          </a:p>
          <a:p>
            <a:r>
              <a:rPr lang="en-US"/>
              <a:t>• Step 1: 25+ year time-series baseline analysis at 30 m resolution</a:t>
            </a:r>
          </a:p>
          <a:p>
            <a:r>
              <a:rPr lang="en-US"/>
              <a:t>• Step 2: isolate senescence patterns and identify permanently persistent woody vegetation through extreme seasons</a:t>
            </a:r>
          </a:p>
          <a:p>
            <a:r>
              <a:rPr lang="en-US"/>
              <a:t>• Step 3: mathematical correction calibrated from star transect field data</a:t>
            </a:r>
          </a:p>
          <a:p>
            <a:r>
              <a:rPr lang="en-US"/>
              <a:t>• Step 4: cleanly subtract canopy → accurately calculate actual soil surface condition even with up to 60% canopy cover</a:t>
            </a:r>
          </a:p>
          <a:p>
            <a:r>
              <a:rPr lang="en-US"/>
              <a:t>• Critical for Great Barrier Reef sediment runoff — need to know the ground cover holding soil, not just trees above</a:t>
            </a:r>
          </a:p>
        </p:txBody>
      </p:sp>
      <p:sp>
        <p:nvSpPr>
          <p:cNvPr id="4" name="Slide Number Placeholder 3"/>
          <p:cNvSpPr>
            <a:spLocks noGrp="1"/>
          </p:cNvSpPr>
          <p:nvPr>
            <p:ph type="sldNum" sz="quarter" idx="5"/>
          </p:nvPr>
        </p:nvSpPr>
        <p:spPr/>
        <p:txBody>
          <a:bodyPr/>
          <a:lstStyle/>
          <a:p>
            <a:fld id="{F7F1F64F-47E0-49DF-80B2-C467CCA1A731}" type="slidenum">
              <a:rPr lang="en-US"/>
              <a:t>23</a:t>
            </a:fld>
            <a:endParaRPr lang="en-US"/>
          </a:p>
        </p:txBody>
      </p:sp>
    </p:spTree>
    <p:extLst>
      <p:ext uri="{BB962C8B-B14F-4D97-AF65-F5344CB8AC3E}">
        <p14:creationId xmlns:p14="http://schemas.microsoft.com/office/powerpoint/2010/main" val="40891625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Open Data Cube architecture: the computational bridge from local analysis to continental continuous monitoring</a:t>
            </a:r>
          </a:p>
          <a:p>
            <a:r>
              <a:rPr lang="en-US"/>
              <a:t>• Digital Earth Australia: the proving ground — automated biophysically constrained fractional cover across the entire continent over a 40-year harmonised archive</a:t>
            </a:r>
          </a:p>
          <a:p>
            <a:r>
              <a:rPr lang="en-US"/>
              <a:t>• Translates raw data into decision-ready intelligence: agricultural dashboards, natural capital accounting, automated land condition reporting</a:t>
            </a:r>
          </a:p>
          <a:p>
            <a:r>
              <a:rPr lang="en-US"/>
              <a:t>• Fractional Cover methodology is now a cornerstone of Open Data Cube architectures globally</a:t>
            </a:r>
          </a:p>
        </p:txBody>
      </p:sp>
      <p:sp>
        <p:nvSpPr>
          <p:cNvPr id="4" name="Slide Number Placeholder 3"/>
          <p:cNvSpPr>
            <a:spLocks noGrp="1"/>
          </p:cNvSpPr>
          <p:nvPr>
            <p:ph type="sldNum" sz="quarter" idx="5"/>
          </p:nvPr>
        </p:nvSpPr>
        <p:spPr/>
        <p:txBody>
          <a:bodyPr/>
          <a:lstStyle/>
          <a:p>
            <a:fld id="{F7F1F64F-47E0-49DF-80B2-C467CCA1A731}" type="slidenum">
              <a:rPr lang="en-AU"/>
              <a:t>24</a:t>
            </a:fld>
            <a:endParaRPr lang="en-AU"/>
          </a:p>
        </p:txBody>
      </p:sp>
    </p:spTree>
    <p:extLst>
      <p:ext uri="{BB962C8B-B14F-4D97-AF65-F5344CB8AC3E}">
        <p14:creationId xmlns:p14="http://schemas.microsoft.com/office/powerpoint/2010/main" val="3811847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Digital Earth Africa proves the physics holds beyond Australia</a:t>
            </a:r>
          </a:p>
          <a:p>
            <a:r>
              <a:rPr lang="en-US"/>
              <a:t>• Same models deployed across 38 coastal nations, processing 6+ petabytes via cloud infrastructure in Cape Town</a:t>
            </a:r>
          </a:p>
          <a:p>
            <a:r>
              <a:rPr lang="en-US"/>
              <a:t>• Powers critical services: food security, water resource monitoring, land degradation neutrality (SDG 15.3.1) across the Sahel and beyond</a:t>
            </a:r>
          </a:p>
          <a:p>
            <a:r>
              <a:rPr lang="en-US"/>
              <a:t>• Estimated $2.84 billion annual economic impact — infrastructure for climate adaptation and food security at continental scale</a:t>
            </a:r>
          </a:p>
          <a:p>
            <a:r>
              <a:rPr lang="en-US"/>
              <a:t>• The physics is universal; if properly constrained, the model transfers</a:t>
            </a:r>
          </a:p>
        </p:txBody>
      </p:sp>
      <p:sp>
        <p:nvSpPr>
          <p:cNvPr id="4" name="Slide Number Placeholder 3"/>
          <p:cNvSpPr>
            <a:spLocks noGrp="1"/>
          </p:cNvSpPr>
          <p:nvPr>
            <p:ph type="sldNum" sz="quarter" idx="5"/>
          </p:nvPr>
        </p:nvSpPr>
        <p:spPr/>
        <p:txBody>
          <a:bodyPr/>
          <a:lstStyle/>
          <a:p>
            <a:fld id="{F7F1F64F-47E0-49DF-80B2-C467CCA1A731}" type="slidenum">
              <a:rPr lang="en-AU"/>
              <a:t>25</a:t>
            </a:fld>
            <a:endParaRPr lang="en-AU"/>
          </a:p>
        </p:txBody>
      </p:sp>
    </p:spTree>
    <p:extLst>
      <p:ext uri="{BB962C8B-B14F-4D97-AF65-F5344CB8AC3E}">
        <p14:creationId xmlns:p14="http://schemas.microsoft.com/office/powerpoint/2010/main" val="643015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Fractional cover serves as a statutory monitoring instrument across multiple jurisdictions</a:t>
            </a:r>
          </a:p>
          <a:p>
            <a:r>
              <a:rPr lang="en-US"/>
              <a:t>• Five key applications: Queensland Burnt Area Map; Reef 2050 Report Card; NSW Native Vegetation Regulatory Map; Spatial BioCondition reporting; national soil erosion risk monitoring</a:t>
            </a:r>
          </a:p>
          <a:p>
            <a:r>
              <a:rPr lang="en-US"/>
              <a:t>• Models act as Essential Descriptors for the FAO Land Cover Classification System</a:t>
            </a:r>
          </a:p>
          <a:p>
            <a:r>
              <a:rPr lang="en-US"/>
              <a:t>• 10th, 50th, 90th percentiles of Landsat archive strip climatic noise to reveal decadal trends (1988–present)</a:t>
            </a:r>
          </a:p>
          <a:p>
            <a:r>
              <a:rPr lang="en-US"/>
              <a:t>• Statutory use demands extraordinarily high accuracy, consistency, and transparency</a:t>
            </a:r>
          </a:p>
          <a:p>
            <a:r>
              <a:rPr lang="en-US"/>
              <a:t>• Validation network and open-source algorithms are legal necessities</a:t>
            </a:r>
          </a:p>
        </p:txBody>
      </p:sp>
      <p:sp>
        <p:nvSpPr>
          <p:cNvPr id="4" name="Slide Number Placeholder 3"/>
          <p:cNvSpPr>
            <a:spLocks noGrp="1"/>
          </p:cNvSpPr>
          <p:nvPr>
            <p:ph type="sldNum" sz="quarter" idx="5"/>
          </p:nvPr>
        </p:nvSpPr>
        <p:spPr/>
        <p:txBody>
          <a:bodyPr/>
          <a:lstStyle/>
          <a:p>
            <a:fld id="{F7F1F64F-47E0-49DF-80B2-C467CCA1A731}" type="slidenum">
              <a:rPr lang="en-US"/>
              <a:t>26</a:t>
            </a:fld>
            <a:endParaRPr lang="en-US"/>
          </a:p>
        </p:txBody>
      </p:sp>
    </p:spTree>
    <p:extLst>
      <p:ext uri="{BB962C8B-B14F-4D97-AF65-F5344CB8AC3E}">
        <p14:creationId xmlns:p14="http://schemas.microsoft.com/office/powerpoint/2010/main" val="9658229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Great Barrier Reef catchment: 42.4 million hectares; agricultural grazing = 73% of land use</a:t>
            </a:r>
          </a:p>
          <a:p>
            <a:r>
              <a:rPr lang="en-US"/>
              <a:t>• Low ground cover → severe hillslope and gully erosion during intense monsoonal rainfall → increased sediment reaching reef lagoon</a:t>
            </a:r>
          </a:p>
          <a:p>
            <a:r>
              <a:rPr lang="en-US"/>
              <a:t>• Critical point: must separate protective ground cover from tree canopy overhead — only material on soil surface physically stops water and sediment</a:t>
            </a:r>
          </a:p>
          <a:p>
            <a:r>
              <a:rPr lang="en-US"/>
              <a:t>• A paddock with 60% tree canopy but 10% ground cover is at extreme erosion risk</a:t>
            </a:r>
          </a:p>
          <a:p>
            <a:r>
              <a:rPr lang="en-US"/>
              <a:t>• Persistent Green algorithm enables accurate true ground cover reporting via Queensland Ground Cover Monitoring program</a:t>
            </a:r>
          </a:p>
          <a:p>
            <a:r>
              <a:rPr lang="en-US"/>
              <a:t>• Six NRM regions (Fitzroy, Burdekin, Endeavour etc.) coordinate monitoring; pixel-level reporting guides targeted investment and underpins Reef 2050 targets</a:t>
            </a:r>
          </a:p>
        </p:txBody>
      </p:sp>
      <p:sp>
        <p:nvSpPr>
          <p:cNvPr id="4" name="Slide Number Placeholder 3"/>
          <p:cNvSpPr>
            <a:spLocks noGrp="1"/>
          </p:cNvSpPr>
          <p:nvPr>
            <p:ph type="sldNum" sz="quarter" idx="5"/>
          </p:nvPr>
        </p:nvSpPr>
        <p:spPr/>
        <p:txBody>
          <a:bodyPr/>
          <a:lstStyle/>
          <a:p>
            <a:fld id="{F7F1F64F-47E0-49DF-80B2-C467CCA1A731}" type="slidenum">
              <a:rPr lang="en-US"/>
              <a:t>27</a:t>
            </a:fld>
            <a:endParaRPr lang="en-US"/>
          </a:p>
        </p:txBody>
      </p:sp>
    </p:spTree>
    <p:extLst>
      <p:ext uri="{BB962C8B-B14F-4D97-AF65-F5344CB8AC3E}">
        <p14:creationId xmlns:p14="http://schemas.microsoft.com/office/powerpoint/2010/main" val="606534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Applying continental science to daily challenges for Australian graziers in highly variable rangelands</a:t>
            </a:r>
          </a:p>
          <a:p>
            <a:r>
              <a:rPr lang="en-US"/>
              <a:t>• Models translate satellite reflectance into property-level intelligence: Total Standing Dry Matter and safe carrying capacities</a:t>
            </a:r>
          </a:p>
          <a:p>
            <a:r>
              <a:rPr lang="en-US"/>
              <a:t>• NT Pastoral Land Board: statutory assessments across Tennant Creek and Victoria River Downs with automated pixel-level cover deficit analysis</a:t>
            </a:r>
          </a:p>
          <a:p>
            <a:r>
              <a:rPr lang="en-US"/>
              <a:t>• Dynamic reference cover benchmarks: compare actual vs. climate-expected cover — separates management impacts from rainfall effects</a:t>
            </a:r>
          </a:p>
          <a:p>
            <a:r>
              <a:rPr lang="en-US"/>
              <a:t>• Platforms like FORAGE and VegMachine deliver complex models as reports directly to land managers</a:t>
            </a:r>
          </a:p>
          <a:p>
            <a:r>
              <a:rPr lang="en-US"/>
              <a:t>• McCartney et al. continue refining tools for decision-making during severe climate events</a:t>
            </a:r>
          </a:p>
        </p:txBody>
      </p:sp>
      <p:sp>
        <p:nvSpPr>
          <p:cNvPr id="4" name="Slide Number Placeholder 3"/>
          <p:cNvSpPr>
            <a:spLocks noGrp="1"/>
          </p:cNvSpPr>
          <p:nvPr>
            <p:ph type="sldNum" sz="quarter" idx="5"/>
          </p:nvPr>
        </p:nvSpPr>
        <p:spPr/>
        <p:txBody>
          <a:bodyPr/>
          <a:lstStyle/>
          <a:p>
            <a:fld id="{F7F1F64F-47E0-49DF-80B2-C467CCA1A731}" type="slidenum">
              <a:rPr lang="en-US"/>
              <a:t>28</a:t>
            </a:fld>
            <a:endParaRPr lang="en-US"/>
          </a:p>
        </p:txBody>
      </p:sp>
    </p:spTree>
    <p:extLst>
      <p:ext uri="{BB962C8B-B14F-4D97-AF65-F5344CB8AC3E}">
        <p14:creationId xmlns:p14="http://schemas.microsoft.com/office/powerpoint/2010/main" val="4140870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Northern Territory Pastoral Land Board: clearest example of fractional cover in regulatory practice</a:t>
            </a:r>
          </a:p>
          <a:p>
            <a:r>
              <a:rPr lang="en-US"/>
              <a:t>• Pixel-level cover deficit analysis: observed cover minus reference cover; significant deficit signals potential overgrazing</a:t>
            </a:r>
          </a:p>
          <a:p>
            <a:r>
              <a:rPr lang="en-US"/>
              <a:t>• Bare soil persistence tracking: single dry year is normal; three consecutive years of elevated bare soil signals trajectory demanding attention</a:t>
            </a:r>
          </a:p>
          <a:p>
            <a:r>
              <a:rPr lang="en-US"/>
              <a:t>• Objective impact separation: isolates localised grazing impacts from broader climatic fluctuations — extraordinarily powerful in regulatory proceedings</a:t>
            </a:r>
          </a:p>
          <a:p>
            <a:r>
              <a:rPr lang="en-US"/>
              <a:t>• Bastin, Cowley, Friedel, and Materne (2024) further refined methods for the Australian arid zone</a:t>
            </a:r>
          </a:p>
        </p:txBody>
      </p:sp>
      <p:sp>
        <p:nvSpPr>
          <p:cNvPr id="4" name="Slide Number Placeholder 3"/>
          <p:cNvSpPr>
            <a:spLocks noGrp="1"/>
          </p:cNvSpPr>
          <p:nvPr>
            <p:ph type="sldNum" sz="quarter" idx="5"/>
          </p:nvPr>
        </p:nvSpPr>
        <p:spPr/>
        <p:txBody>
          <a:bodyPr/>
          <a:lstStyle/>
          <a:p>
            <a:fld id="{F7F1F64F-47E0-49DF-80B2-C467CCA1A731}" type="slidenum">
              <a:rPr lang="en-US"/>
              <a:t>29</a:t>
            </a:fld>
            <a:endParaRPr lang="en-US"/>
          </a:p>
        </p:txBody>
      </p:sp>
    </p:spTree>
    <p:extLst>
      <p:ext uri="{BB962C8B-B14F-4D97-AF65-F5344CB8AC3E}">
        <p14:creationId xmlns:p14="http://schemas.microsoft.com/office/powerpoint/2010/main" val="19577938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C8767-7D1D-40D7-5EFC-D9B6B62618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5E5867-61DB-C042-8A16-75D09820F2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EA61D4-22DD-FD06-8AF0-A10405182162}"/>
              </a:ext>
            </a:extLst>
          </p:cNvPr>
          <p:cNvSpPr>
            <a:spLocks noGrp="1"/>
          </p:cNvSpPr>
          <p:nvPr>
            <p:ph type="body" idx="1"/>
          </p:nvPr>
        </p:nvSpPr>
        <p:spPr/>
        <p:txBody>
          <a:bodyPr/>
          <a:lstStyle/>
          <a:p>
            <a:r>
              <a:rPr lang="en-US"/>
              <a:t>• VegMachine bridges continental data cubes and practical paddock management</a:t>
            </a:r>
          </a:p>
          <a:p>
            <a:r>
              <a:rPr lang="en-US"/>
              <a:t>• 30+ years of Landsat data accessible through intuitive web interface — no GIS expertise required</a:t>
            </a:r>
          </a:p>
          <a:p>
            <a:r>
              <a:rPr lang="en-US"/>
              <a:t>• Users draw custom paddock boundaries → instant fractional cover time-series graphs over decades</a:t>
            </a:r>
          </a:p>
          <a:p>
            <a:r>
              <a:rPr lang="en-US"/>
              <a:t>• Adoption: 75,000+ monitoring reports, 10 million+ satellite images queried, thousands of active sessions</a:t>
            </a:r>
          </a:p>
          <a:p>
            <a:r>
              <a:rPr lang="en-US"/>
              <a:t>• Property-level trajectories benchmarked against district and regional baselines to separate local management from climate drivers</a:t>
            </a:r>
          </a:p>
          <a:p>
            <a:r>
              <a:rPr lang="en-US"/>
              <a:t>• Proves complex Earth observation science can be packaged for routine daily use by non-specialists</a:t>
            </a:r>
          </a:p>
        </p:txBody>
      </p:sp>
    </p:spTree>
    <p:extLst>
      <p:ext uri="{BB962C8B-B14F-4D97-AF65-F5344CB8AC3E}">
        <p14:creationId xmlns:p14="http://schemas.microsoft.com/office/powerpoint/2010/main" val="14105743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Cibo Labs: commercial operationalisation of fractional cover as grazing intelligence</a:t>
            </a:r>
          </a:p>
          <a:p>
            <a:r>
              <a:rPr lang="en-US"/>
              <a:t>• Australian Feedbase Monitor (with MLA): 80 m resolution, 30-day rolling TSDM + fractional cover updated every 5 days, ML calibrated against 7,500+ field sites</a:t>
            </a:r>
          </a:p>
          <a:p>
            <a:r>
              <a:rPr lang="en-US"/>
              <a:t>• Scale examples: 65,000-acre Keytah Station (crop rotations/stubble); AACo (1% of Australian land mass) for enterprise-scale biophysical tracking</a:t>
            </a:r>
          </a:p>
          <a:p>
            <a:r>
              <a:rPr lang="en-US"/>
              <a:t>• Provides objective evidence for natural disaster insurance claims</a:t>
            </a:r>
          </a:p>
          <a:p>
            <a:r>
              <a:rPr lang="en-US"/>
              <a:t>• Carbon markets and Nature Positive: pixel-level verification of soil health recovery</a:t>
            </a:r>
          </a:p>
          <a:p>
            <a:r>
              <a:rPr lang="en-US"/>
              <a:t>• Separates genuine management signals from seasonal rainfall pulses to ensure market integrity</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Fractional cover is foundational input for Digital Earth Australia Land Cover product</a:t>
            </a:r>
          </a:p>
          <a:p>
            <a:r>
              <a:rPr lang="en-US"/>
              <a:t>• Converts continuous fractions into FAO Land Cover Classification System classifications</a:t>
            </a:r>
          </a:p>
          <a:p>
            <a:r>
              <a:rPr lang="en-US"/>
              <a:t>• Key innovation: capturing temporal range via 10th, 50th, 90th percentiles of annual Landsat archive (minimum, typical, maximum cover)</a:t>
            </a:r>
          </a:p>
          <a:p>
            <a:r>
              <a:rPr lang="en-US"/>
              <a:t>• Percentile approach filters climatic noise and cloud artefacts — reveals true underlying condition</a:t>
            </a:r>
          </a:p>
          <a:p>
            <a:r>
              <a:rPr lang="en-US"/>
              <a:t>• Unbroken, nationally consistent record of land cover transitions from 1988 to present</a:t>
            </a:r>
          </a:p>
          <a:p>
            <a:r>
              <a:rPr lang="en-US"/>
              <a:t>• Publicly accessible framework for environmental accounting, habitat assessment, and land management policy</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Ensuring integrity in carbon markets — billions of dollars of credits depend on verifiable landscape change</a:t>
            </a:r>
          </a:p>
          <a:p>
            <a:r>
              <a:rPr lang="en-US"/>
              <a:t>• Raw vegetation indices are rainfall-sensitive, creating "flashy" responses masking true management outcomes</a:t>
            </a:r>
          </a:p>
          <a:p>
            <a:r>
              <a:rPr lang="en-US"/>
              <a:t>• HIR project ambiguity: is vegetation returning because of management or because it rained?</a:t>
            </a:r>
          </a:p>
          <a:p>
            <a:r>
              <a:rPr lang="en-US"/>
              <a:t>• Solution: combine Persistent Green Vegetation Fraction with fractional cover to isolate management signal from climatic noise</a:t>
            </a:r>
          </a:p>
          <a:p>
            <a:r>
              <a:rPr lang="en-US"/>
              <a:t>• Bare ground defined as 1 minus ground cover — prevents inflated biomass estimates at gateway audits</a:t>
            </a:r>
          </a:p>
          <a:p>
            <a:r>
              <a:rPr lang="en-US"/>
              <a:t>• Temporal trajectory analysis ensures canopy cover changes reflect genuine human-induced management</a:t>
            </a:r>
          </a:p>
          <a:p>
            <a:r>
              <a:rPr lang="en-US"/>
              <a:t>• Clean Energy Regulator independent audits now rely on these datasets</a:t>
            </a:r>
          </a:p>
        </p:txBody>
      </p:sp>
      <p:sp>
        <p:nvSpPr>
          <p:cNvPr id="4" name="Slide Number Placeholder 3"/>
          <p:cNvSpPr>
            <a:spLocks noGrp="1"/>
          </p:cNvSpPr>
          <p:nvPr>
            <p:ph type="sldNum" sz="quarter" idx="5"/>
          </p:nvPr>
        </p:nvSpPr>
        <p:spPr/>
        <p:txBody>
          <a:bodyPr/>
          <a:lstStyle/>
          <a:p>
            <a:fld id="{F7F1F64F-47E0-49DF-80B2-C467CCA1A731}" type="slidenum">
              <a:rPr lang="en-US"/>
              <a:t>33</a:t>
            </a:fld>
            <a:endParaRPr lang="en-US"/>
          </a:p>
        </p:txBody>
      </p:sp>
    </p:spTree>
    <p:extLst>
      <p:ext uri="{BB962C8B-B14F-4D97-AF65-F5344CB8AC3E}">
        <p14:creationId xmlns:p14="http://schemas.microsoft.com/office/powerpoint/2010/main" val="12901282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Nature Positive agenda — vital planetary infrastructure built on biophysical reality</a:t>
            </a:r>
          </a:p>
          <a:p>
            <a:r>
              <a:rPr lang="en-US"/>
              <a:t>• Spatial BioCondition: continent-wide vegetation condition mapping against natural reference benchmarks using fractional cover + Persistent Green</a:t>
            </a:r>
          </a:p>
          <a:p>
            <a:r>
              <a:rPr lang="en-US"/>
              <a:t>• Ground layer structure: separating green grass, dry litter, bare soil reveals true habitat quality, perennial grass resilience, soil health, organic matter, erosion resilience</a:t>
            </a:r>
          </a:p>
          <a:p>
            <a:r>
              <a:rPr lang="en-US"/>
              <a:t>• 30-year verification: continuous time-series separates management impacts from climate variability — shows whether recovery trajectory is genuine</a:t>
            </a:r>
          </a:p>
          <a:p>
            <a:r>
              <a:rPr lang="en-US"/>
              <a:t>• Objective, pixel-level metrics for governments and corporations to prove Nature Positive investments are working</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ED4AE8D-8463-1F34-9936-C742136E8660}"/>
              </a:ext>
            </a:extLst>
          </p:cNvPr>
          <p:cNvSpPr>
            <a:spLocks noGrp="1" noChangeArrowheads="1"/>
          </p:cNvSpPr>
          <p:nvPr>
            <p:ph type="sldNum" sz="quarter" idx="5"/>
          </p:nvPr>
        </p:nvSpPr>
        <p:spPr>
          <a:ln/>
        </p:spPr>
        <p:txBody>
          <a:bodyPr/>
          <a:lstStyle/>
          <a:p>
            <a:fld id="{C8BAE62E-E193-481F-9E4E-F455471E687E}" type="slidenum">
              <a:rPr lang="en-AU" altLang="en-US"/>
              <a:pPr/>
              <a:t>35</a:t>
            </a:fld>
            <a:endParaRPr lang="en-AU" altLang="en-US"/>
          </a:p>
        </p:txBody>
      </p:sp>
      <p:sp>
        <p:nvSpPr>
          <p:cNvPr id="831490" name="Rectangle 2">
            <a:extLst>
              <a:ext uri="{FF2B5EF4-FFF2-40B4-BE49-F238E27FC236}">
                <a16:creationId xmlns:a16="http://schemas.microsoft.com/office/drawing/2014/main" id="{C24BCA43-898E-4534-8572-9D4C55D765B6}"/>
              </a:ext>
            </a:extLst>
          </p:cNvPr>
          <p:cNvSpPr>
            <a:spLocks noGrp="1" noRot="1" noChangeAspect="1" noChangeArrowheads="1" noTextEdit="1"/>
          </p:cNvSpPr>
          <p:nvPr>
            <p:ph type="sldImg"/>
          </p:nvPr>
        </p:nvSpPr>
        <p:spPr>
          <a:ln/>
        </p:spPr>
      </p:sp>
      <p:sp>
        <p:nvSpPr>
          <p:cNvPr id="831491" name="Rectangle 3">
            <a:extLst>
              <a:ext uri="{FF2B5EF4-FFF2-40B4-BE49-F238E27FC236}">
                <a16:creationId xmlns:a16="http://schemas.microsoft.com/office/drawing/2014/main" id="{48BFC994-6E24-3F65-7C64-5C0E67AD740B}"/>
              </a:ext>
            </a:extLst>
          </p:cNvPr>
          <p:cNvSpPr>
            <a:spLocks noGrp="1" noChangeArrowheads="1"/>
          </p:cNvSpPr>
          <p:nvPr>
            <p:ph type="body" idx="1"/>
          </p:nvPr>
        </p:nvSpPr>
        <p:spPr/>
        <p:txBody>
          <a:bodyPr/>
          <a:lstStyle/>
          <a:p>
            <a:r>
              <a:rPr lang="en-US"/>
              <a:t>• The structural bottleneck: a 30 m pixel homogenises reality — spatial arrangement of vegetation is as critical as total percentage</a:t>
            </a:r>
          </a:p>
          <a:p>
            <a:r>
              <a:rPr lang="en-US"/>
              <a:t>• Panel A: 50% cover uniformly dispersed → high functional retention (rainfall intercepted, runoff slowed, sediment trapped)</a:t>
            </a:r>
          </a:p>
          <a:p>
            <a:r>
              <a:rPr lang="en-US"/>
              <a:t>• Panel B: 50% cover heavily clumped → high erosion vulnerability (connected bare pathways accelerate water and topsoil loss)</a:t>
            </a:r>
          </a:p>
          <a:p>
            <a:r>
              <a:rPr lang="en-US"/>
              <a:t>• 10% bare soil scattered evenly is safe; 10% connected in a single gully is severe erosion risk — current system treats both identically</a:t>
            </a:r>
          </a:p>
          <a:p>
            <a:r>
              <a:rPr lang="en-US"/>
              <a:t>• Challenge: extract 3D spatial patchiness from 2D optical archives — answer lies in spatial statistics of imagery</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570559c2df_0_516:notes"/>
          <p:cNvSpPr txBox="1">
            <a:spLocks noGrp="1"/>
          </p:cNvSpPr>
          <p:nvPr>
            <p:ph type="body" idx="1"/>
          </p:nvPr>
        </p:nvSpPr>
        <p:spPr>
          <a:xfrm>
            <a:off x="709930" y="4861435"/>
            <a:ext cx="5679300" cy="4605600"/>
          </a:xfrm>
          <a:prstGeom prst="rect">
            <a:avLst/>
          </a:prstGeom>
        </p:spPr>
        <p:txBody>
          <a:bodyPr/>
          <a:lstStyle/>
          <a:p>
            <a:r>
              <a:rPr lang="en-US"/>
              <a:t>• Variogram analysis: spatial autocorrelation as mathematical proxy for 3D landscape structure</a:t>
            </a:r>
          </a:p>
          <a:p>
            <a:r>
              <a:rPr lang="en-US"/>
              <a:t>• Dispersed landscape: variogram reaches variance threshold quickly at short range — vegetation/bare patches alternate frequently → healthy, resilient</a:t>
            </a:r>
          </a:p>
          <a:p>
            <a:r>
              <a:rPr lang="en-US"/>
              <a:t>• Clumped landscape: spatial dependence stretches over long range — mathematical signature of vulnerability with connected bare soil</a:t>
            </a:r>
          </a:p>
          <a:p>
            <a:r>
              <a:rPr lang="en-US"/>
              <a:t>• Differentiates safe dispersed from vulnerable clumped vegetation even when total cover is identical</a:t>
            </a:r>
          </a:p>
          <a:p>
            <a:r>
              <a:rPr lang="en-US"/>
              <a:t>• Missing link for scaling objective ABCD land condition frameworks across millions of hectares</a:t>
            </a:r>
          </a:p>
          <a:p>
            <a:r>
              <a:rPr lang="en-US"/>
              <a:t>• Automated structural resilience assessment from 2D data</a:t>
            </a:r>
          </a:p>
        </p:txBody>
      </p:sp>
      <p:sp>
        <p:nvSpPr>
          <p:cNvPr id="319" name="Google Shape;319;g570559c2df_0_516: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611722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Return to Ivan Shishkin — 130 years later, his dilemma is solved</a:t>
            </a:r>
          </a:p>
          <a:p>
            <a:r>
              <a:rPr lang="en-US"/>
              <a:t>• Four decades of harmonised archives, 4,487 independent validation sites, massively scalable computation → the landscape is unfrozen</a:t>
            </a:r>
          </a:p>
          <a:p>
            <a:r>
              <a:rPr lang="en-US"/>
              <a:t>• Unconstrained MLPs transform satellite reflectance into fractional cover intelligence</a:t>
            </a:r>
          </a:p>
          <a:p>
            <a:r>
              <a:rPr lang="en-US"/>
              <a:t>• Powers continental climate adaptation in Africa and daily paddock-scale decisions for Australian graziers</a:t>
            </a:r>
          </a:p>
          <a:p>
            <a:r>
              <a:rPr lang="en-US"/>
              <a:t>• We no longer possess a single moment — we possess a continuous, living, quantitative representation of biophysical reality</a:t>
            </a:r>
          </a:p>
          <a:p>
            <a:r>
              <a:rPr lang="en-US"/>
              <a:t>• From canvas to continent: structural realism at planetary scale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4"/>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numCol="1"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4"/>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numCol="1" anchor="t" anchorCtr="0">
            <a:no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2133"/>
              </a:spcBef>
              <a:spcAft>
                <a:spcPts val="0"/>
              </a:spcAft>
              <a:buSzPts val="1400"/>
              <a:buChar char="○"/>
              <a:defRPr/>
            </a:lvl2pPr>
            <a:lvl3pPr marL="1828754" lvl="2" indent="-423323" algn="l">
              <a:lnSpc>
                <a:spcPct val="115000"/>
              </a:lnSpc>
              <a:spcBef>
                <a:spcPts val="2133"/>
              </a:spcBef>
              <a:spcAft>
                <a:spcPts val="0"/>
              </a:spcAft>
              <a:buSzPts val="1400"/>
              <a:buChar char="■"/>
              <a:defRPr/>
            </a:lvl3pPr>
            <a:lvl4pPr marL="2438339" lvl="3" indent="-423323" algn="l">
              <a:lnSpc>
                <a:spcPct val="115000"/>
              </a:lnSpc>
              <a:spcBef>
                <a:spcPts val="2133"/>
              </a:spcBef>
              <a:spcAft>
                <a:spcPts val="0"/>
              </a:spcAft>
              <a:buSzPts val="1400"/>
              <a:buChar char="●"/>
              <a:defRPr/>
            </a:lvl4pPr>
            <a:lvl5pPr marL="3047924" lvl="4" indent="-423323" algn="l">
              <a:lnSpc>
                <a:spcPct val="115000"/>
              </a:lnSpc>
              <a:spcBef>
                <a:spcPts val="2133"/>
              </a:spcBef>
              <a:spcAft>
                <a:spcPts val="0"/>
              </a:spcAft>
              <a:buSzPts val="1400"/>
              <a:buChar char="○"/>
              <a:defRPr/>
            </a:lvl5pPr>
            <a:lvl6pPr marL="3657509" lvl="5" indent="-423323" algn="l">
              <a:lnSpc>
                <a:spcPct val="115000"/>
              </a:lnSpc>
              <a:spcBef>
                <a:spcPts val="2133"/>
              </a:spcBef>
              <a:spcAft>
                <a:spcPts val="0"/>
              </a:spcAft>
              <a:buSzPts val="1400"/>
              <a:buChar char="■"/>
              <a:defRPr/>
            </a:lvl6pPr>
            <a:lvl7pPr marL="4267093" lvl="6" indent="-423323" algn="l">
              <a:lnSpc>
                <a:spcPct val="115000"/>
              </a:lnSpc>
              <a:spcBef>
                <a:spcPts val="2133"/>
              </a:spcBef>
              <a:spcAft>
                <a:spcPts val="0"/>
              </a:spcAft>
              <a:buSzPts val="1400"/>
              <a:buChar char="●"/>
              <a:defRPr/>
            </a:lvl7pPr>
            <a:lvl8pPr marL="4876678" lvl="7" indent="-423323" algn="l">
              <a:lnSpc>
                <a:spcPct val="115000"/>
              </a:lnSpc>
              <a:spcBef>
                <a:spcPts val="2133"/>
              </a:spcBef>
              <a:spcAft>
                <a:spcPts val="0"/>
              </a:spcAft>
              <a:buSzPts val="1400"/>
              <a:buChar char="○"/>
              <a:defRPr/>
            </a:lvl8pPr>
            <a:lvl9pPr marL="5486263" lvl="8" indent="-423323" algn="l">
              <a:lnSpc>
                <a:spcPct val="115000"/>
              </a:lnSpc>
              <a:spcBef>
                <a:spcPts val="2133"/>
              </a:spcBef>
              <a:spcAft>
                <a:spcPts val="2133"/>
              </a:spcAft>
              <a:buSzPts val="1400"/>
              <a:buChar char="■"/>
              <a:defRPr/>
            </a:lvl9pPr>
          </a:lstStyle>
          <a:p>
            <a:endParaRPr/>
          </a:p>
        </p:txBody>
      </p:sp>
      <p:sp>
        <p:nvSpPr>
          <p:cNvPr id="16" name="Google Shape;16;p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numCol="1"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GB" altLang="en-GB" smtClean="0"/>
              <a:pPr/>
              <a:t>‹#›</a:t>
            </a:fld>
            <a:endParaRPr lang="en-GB"/>
          </a:p>
        </p:txBody>
      </p:sp>
    </p:spTree>
    <p:extLst>
      <p:ext uri="{BB962C8B-B14F-4D97-AF65-F5344CB8AC3E}">
        <p14:creationId xmlns:p14="http://schemas.microsoft.com/office/powerpoint/2010/main" val="246475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3.png"/><Relationship Id="rId7" Type="http://schemas.openxmlformats.org/officeDocument/2006/relationships/image" Target="../media/image16.gi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8.png"/><Relationship Id="rId7" Type="http://schemas.openxmlformats.org/officeDocument/2006/relationships/image" Target="../media/image24.png"/><Relationship Id="rId12"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4.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8.gif"/></Relationships>
</file>

<file path=ppt/slides/_rels/slide13.xml.rels><?xml version="1.0" encoding="UTF-8" standalone="yes"?>
<Relationships xmlns="http://schemas.openxmlformats.org/package/2006/relationships"><Relationship Id="rId8" Type="http://schemas.openxmlformats.org/officeDocument/2006/relationships/image" Target="../media/image43.gif"/><Relationship Id="rId3" Type="http://schemas.openxmlformats.org/officeDocument/2006/relationships/image" Target="../media/image8.png"/><Relationship Id="rId7"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8.png"/><Relationship Id="rId7"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jpeg"/><Relationship Id="rId10" Type="http://schemas.openxmlformats.org/officeDocument/2006/relationships/image" Target="../media/image49.png"/><Relationship Id="rId4" Type="http://schemas.openxmlformats.org/officeDocument/2006/relationships/image" Target="../media/image18.png"/><Relationship Id="rId9" Type="http://schemas.openxmlformats.org/officeDocument/2006/relationships/image" Target="../media/image48.png"/></Relationships>
</file>

<file path=ppt/slides/_rels/slide17.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8.png"/><Relationship Id="rId7"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59.gif"/><Relationship Id="rId5" Type="http://schemas.openxmlformats.org/officeDocument/2006/relationships/image" Target="../media/image58.png"/><Relationship Id="rId4" Type="http://schemas.openxmlformats.org/officeDocument/2006/relationships/image" Target="../media/image57.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67.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jpeg"/><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68.jpeg"/></Relationships>
</file>

<file path=ppt/slides/_rels/slide26.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72.gif"/><Relationship Id="rId5" Type="http://schemas.openxmlformats.org/officeDocument/2006/relationships/image" Target="../media/image71.emf"/><Relationship Id="rId4" Type="http://schemas.openxmlformats.org/officeDocument/2006/relationships/image" Target="../media/image70.png"/></Relationships>
</file>

<file path=ppt/slides/_rels/slide27.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8.png"/><Relationship Id="rId7" Type="http://schemas.openxmlformats.org/officeDocument/2006/relationships/image" Target="../media/image7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77.png"/><Relationship Id="rId11" Type="http://schemas.openxmlformats.org/officeDocument/2006/relationships/image" Target="../media/image82.png"/><Relationship Id="rId5" Type="http://schemas.openxmlformats.org/officeDocument/2006/relationships/image" Target="../media/image76.png"/><Relationship Id="rId10" Type="http://schemas.openxmlformats.org/officeDocument/2006/relationships/image" Target="../media/image81.png"/><Relationship Id="rId4" Type="http://schemas.openxmlformats.org/officeDocument/2006/relationships/image" Target="../media/image75.png"/><Relationship Id="rId9" Type="http://schemas.openxmlformats.org/officeDocument/2006/relationships/image" Target="../media/image80.png"/></Relationships>
</file>

<file path=ppt/slides/_rels/slide2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png"/></Relationships>
</file>

<file path=ppt/slides/_rels/slide29.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92.png"/><Relationship Id="rId3" Type="http://schemas.openxmlformats.org/officeDocument/2006/relationships/image" Target="../media/image86.png"/><Relationship Id="rId7" Type="http://schemas.openxmlformats.org/officeDocument/2006/relationships/image" Target="../media/image88.png"/><Relationship Id="rId12" Type="http://schemas.openxmlformats.org/officeDocument/2006/relationships/image" Target="../media/image91.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87.png"/><Relationship Id="rId11" Type="http://schemas.openxmlformats.org/officeDocument/2006/relationships/image" Target="../media/image78.png"/><Relationship Id="rId5" Type="http://schemas.openxmlformats.org/officeDocument/2006/relationships/image" Target="../media/image18.png"/><Relationship Id="rId15" Type="http://schemas.openxmlformats.org/officeDocument/2006/relationships/image" Target="../media/image94.png"/><Relationship Id="rId10" Type="http://schemas.openxmlformats.org/officeDocument/2006/relationships/image" Target="../media/image90.png"/><Relationship Id="rId4" Type="http://schemas.openxmlformats.org/officeDocument/2006/relationships/image" Target="../media/image8.png"/><Relationship Id="rId9" Type="http://schemas.openxmlformats.org/officeDocument/2006/relationships/image" Target="../media/image77.png"/><Relationship Id="rId14" Type="http://schemas.openxmlformats.org/officeDocument/2006/relationships/image" Target="../media/image93.png"/></Relationships>
</file>

<file path=ppt/slides/_rels/slide3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34.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103.jpeg"/><Relationship Id="rId7" Type="http://schemas.openxmlformats.org/officeDocument/2006/relationships/image" Target="../media/image81.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 Id="rId9" Type="http://schemas.openxmlformats.org/officeDocument/2006/relationships/image" Target="../media/image104.png"/></Relationships>
</file>

<file path=ppt/slides/_rels/slide35.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06.jpeg"/></Relationships>
</file>

<file path=ppt/slides/_rels/slide36.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image" Target="../media/image8.png"/><Relationship Id="rId7" Type="http://schemas.openxmlformats.org/officeDocument/2006/relationships/image" Target="../media/image109.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108.jpeg"/><Relationship Id="rId5" Type="http://schemas.openxmlformats.org/officeDocument/2006/relationships/image" Target="../media/image105.jpeg"/><Relationship Id="rId4" Type="http://schemas.openxmlformats.org/officeDocument/2006/relationships/image" Target="../media/image107.png"/><Relationship Id="rId9" Type="http://schemas.openxmlformats.org/officeDocument/2006/relationships/image" Target="../media/image110.jpeg"/></Relationships>
</file>

<file path=ppt/slides/_rels/slide37.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4"/>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5"/>
          <a:stretch>
            <a:fillRect/>
          </a:stretch>
        </p:blipFill>
        <p:spPr>
          <a:xfrm>
            <a:off x="0" y="0"/>
            <a:ext cx="12192000" cy="6858000"/>
          </a:xfrm>
          <a:prstGeom prst="rect">
            <a:avLst/>
          </a:prstGeom>
        </p:spPr>
      </p:pic>
      <p:pic>
        <p:nvPicPr>
          <p:cNvPr id="5" name="Picture 4" descr="image.png"/>
          <p:cNvPicPr>
            <a:picLocks noChangeAspect="1"/>
          </p:cNvPicPr>
          <p:nvPr/>
        </p:nvPicPr>
        <p:blipFill>
          <a:blip r:embed="rId6"/>
          <a:stretch>
            <a:fillRect/>
          </a:stretch>
        </p:blipFill>
        <p:spPr>
          <a:xfrm>
            <a:off x="9677400" y="685800"/>
            <a:ext cx="1905000" cy="1905000"/>
          </a:xfrm>
          <a:prstGeom prst="rect">
            <a:avLst/>
          </a:prstGeom>
        </p:spPr>
      </p:pic>
      <p:pic>
        <p:nvPicPr>
          <p:cNvPr id="6" name="Picture 5" descr="image.png"/>
          <p:cNvPicPr>
            <a:picLocks noChangeAspect="1"/>
          </p:cNvPicPr>
          <p:nvPr/>
        </p:nvPicPr>
        <p:blipFill>
          <a:blip r:embed="rId7"/>
          <a:stretch>
            <a:fillRect/>
          </a:stretch>
        </p:blipFill>
        <p:spPr>
          <a:xfrm>
            <a:off x="609600" y="1028700"/>
            <a:ext cx="1428750" cy="952500"/>
          </a:xfrm>
          <a:prstGeom prst="rect">
            <a:avLst/>
          </a:prstGeom>
        </p:spPr>
      </p:pic>
      <p:sp>
        <p:nvSpPr>
          <p:cNvPr id="7" name="TextBox 6"/>
          <p:cNvSpPr txBox="1"/>
          <p:nvPr/>
        </p:nvSpPr>
        <p:spPr>
          <a:xfrm>
            <a:off x="609600" y="3916858"/>
            <a:ext cx="11150374" cy="1089554"/>
          </a:xfrm>
          <a:prstGeom prst="rect">
            <a:avLst/>
          </a:prstGeom>
          <a:noFill/>
        </p:spPr>
        <p:txBody>
          <a:bodyPr wrap="square" lIns="0" tIns="0" rIns="0" bIns="0" anchor="t">
            <a:noAutofit/>
          </a:bodyPr>
          <a:lstStyle/>
          <a:p>
            <a:r>
              <a:rPr lang="en-AU" sz="3600" b="1" i="0">
                <a:solidFill>
                  <a:srgbClr val="FFFFFF"/>
                </a:solidFill>
                <a:latin typeface="Inter"/>
              </a:rPr>
              <a:t>Scaling Biophysical Reality:</a:t>
            </a:r>
            <a:endParaRPr lang="en-AU" sz="3600" b="1">
              <a:solidFill>
                <a:srgbClr val="FFFFFF"/>
              </a:solidFill>
              <a:latin typeface="Inter"/>
            </a:endParaRPr>
          </a:p>
          <a:p>
            <a:pPr algn="l">
              <a:lnSpc>
                <a:spcPct val="100000"/>
              </a:lnSpc>
              <a:spcBef>
                <a:spcPts val="0"/>
              </a:spcBef>
              <a:spcAft>
                <a:spcPts val="0"/>
              </a:spcAft>
            </a:pPr>
            <a:r>
              <a:rPr lang="en-AU" sz="3000" b="1" i="0">
                <a:solidFill>
                  <a:srgbClr val="FFFFFF"/>
                </a:solidFill>
                <a:latin typeface="Inter"/>
              </a:rPr>
              <a:t>A Strategic Blueprint for Continental Monitoring</a:t>
            </a:r>
            <a:endParaRPr lang="en-AU" sz="3000" b="1" i="0">
              <a:solidFill>
                <a:srgbClr val="FFFFFF"/>
              </a:solidFill>
              <a:latin typeface="Inter"/>
              <a:ea typeface="Inter"/>
            </a:endParaRPr>
          </a:p>
        </p:txBody>
      </p:sp>
      <p:sp>
        <p:nvSpPr>
          <p:cNvPr id="8" name="TextBox 7"/>
          <p:cNvSpPr txBox="1"/>
          <p:nvPr/>
        </p:nvSpPr>
        <p:spPr>
          <a:xfrm>
            <a:off x="609600" y="5449589"/>
            <a:ext cx="4574827" cy="391243"/>
          </a:xfrm>
          <a:prstGeom prst="rect">
            <a:avLst/>
          </a:prstGeom>
          <a:noFill/>
        </p:spPr>
        <p:txBody>
          <a:bodyPr wrap="none" lIns="0" tIns="0" rIns="0" bIns="0" anchor="t">
            <a:noAutofit/>
          </a:bodyPr>
          <a:lstStyle/>
          <a:p>
            <a:r>
              <a:rPr lang="en-US" sz="2400" b="1">
                <a:solidFill>
                  <a:srgbClr val="0D9488">
                    <a:alpha val="95000"/>
                  </a:srgbClr>
                </a:solidFill>
                <a:latin typeface="Inter"/>
              </a:rPr>
              <a:t>Peter Scarth</a:t>
            </a:r>
            <a:endParaRPr lang="en-US" sz="2400"/>
          </a:p>
        </p:txBody>
      </p:sp>
      <p:sp>
        <p:nvSpPr>
          <p:cNvPr id="9" name="TextBox 8"/>
          <p:cNvSpPr txBox="1"/>
          <p:nvPr/>
        </p:nvSpPr>
        <p:spPr>
          <a:xfrm>
            <a:off x="609600" y="6161335"/>
            <a:ext cx="3348186" cy="200025"/>
          </a:xfrm>
          <a:prstGeom prst="rect">
            <a:avLst/>
          </a:prstGeom>
          <a:noFill/>
        </p:spPr>
        <p:txBody>
          <a:bodyPr wrap="none" lIns="0" tIns="0" rIns="0" bIns="0" anchor="t">
            <a:noAutofit/>
          </a:bodyPr>
          <a:lstStyle/>
          <a:p>
            <a:pPr algn="l">
              <a:lnSpc>
                <a:spcPct val="100000"/>
              </a:lnSpc>
              <a:spcBef>
                <a:spcPts val="0"/>
              </a:spcBef>
              <a:spcAft>
                <a:spcPts val="0"/>
              </a:spcAft>
            </a:pPr>
            <a:r>
              <a:rPr lang="en-US">
                <a:solidFill>
                  <a:schemeClr val="bg1"/>
                </a:solidFill>
              </a:rPr>
              <a:t>GISTAM 2026 - Benidorm, Spain​</a:t>
            </a:r>
            <a:endParaRPr lang="en-AU" sz="1600" b="0" i="0">
              <a:solidFill>
                <a:schemeClr val="bg1"/>
              </a:solidFill>
              <a:latin typeface="Inter"/>
              <a:ea typeface="Inter"/>
            </a:endParaRPr>
          </a:p>
        </p:txBody>
      </p:sp>
      <p:pic>
        <p:nvPicPr>
          <p:cNvPr id="10" name="Picture 9" descr="image.png"/>
          <p:cNvPicPr>
            <a:picLocks noChangeAspect="1"/>
          </p:cNvPicPr>
          <p:nvPr/>
        </p:nvPicPr>
        <p:blipFill>
          <a:blip r:embed="rId8"/>
          <a:stretch>
            <a:fillRect/>
          </a:stretch>
        </p:blipFill>
        <p:spPr>
          <a:xfrm>
            <a:off x="0" y="6800850"/>
            <a:ext cx="12192000" cy="57150"/>
          </a:xfrm>
          <a:prstGeom prst="rect">
            <a:avLst/>
          </a:prstGeom>
        </p:spPr>
      </p:pic>
      <p:pic>
        <p:nvPicPr>
          <p:cNvPr id="13" name="Picture 12" descr="A logo with text on it&#10;&#10;AI-generated content may be incorrect.">
            <a:extLst>
              <a:ext uri="{FF2B5EF4-FFF2-40B4-BE49-F238E27FC236}">
                <a16:creationId xmlns:a16="http://schemas.microsoft.com/office/drawing/2014/main" id="{69DBC699-C016-B558-94CF-ADBDB7AC16AA}"/>
              </a:ext>
            </a:extLst>
          </p:cNvPr>
          <p:cNvPicPr>
            <a:picLocks noChangeAspect="1"/>
          </p:cNvPicPr>
          <p:nvPr/>
        </p:nvPicPr>
        <p:blipFill>
          <a:blip r:embed="rId9"/>
          <a:srcRect t="35114" r="-252" b="35395"/>
          <a:stretch>
            <a:fillRect/>
          </a:stretch>
        </p:blipFill>
        <p:spPr>
          <a:xfrm>
            <a:off x="9737065" y="6074486"/>
            <a:ext cx="2321962" cy="650275"/>
          </a:xfrm>
          <a:prstGeom prst="rect">
            <a:avLst/>
          </a:prstGeom>
        </p:spPr>
      </p:pic>
    </p:spTree>
    <p:extLst>
      <p:ext uri="{BB962C8B-B14F-4D97-AF65-F5344CB8AC3E}">
        <p14:creationId xmlns:p14="http://schemas.microsoft.com/office/powerpoint/2010/main" val="3007616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extBox 3"/>
          <p:cNvSpPr txBox="1"/>
          <p:nvPr/>
        </p:nvSpPr>
        <p:spPr>
          <a:xfrm>
            <a:off x="457200" y="304800"/>
            <a:ext cx="11287866" cy="700000"/>
          </a:xfrm>
          <a:prstGeom prst="rect">
            <a:avLst/>
          </a:prstGeom>
          <a:noFill/>
        </p:spPr>
        <p:txBody>
          <a:bodyPr wrap="square" lIns="0" tIns="0" rIns="0" bIns="0" anchor="t">
            <a:noAutofit/>
          </a:bodyPr>
          <a:lstStyle/>
          <a:p>
            <a:r>
              <a:rPr lang="en-AU" sz="3400" b="1" i="0">
                <a:solidFill>
                  <a:srgbClr val="0F766E"/>
                </a:solidFill>
                <a:latin typeface="Inter"/>
              </a:rPr>
              <a:t>Structural Realism</a:t>
            </a:r>
            <a:r>
              <a:rPr lang="en-AU" sz="3400" b="1">
                <a:solidFill>
                  <a:srgbClr val="0F766E"/>
                </a:solidFill>
                <a:latin typeface="Inter"/>
              </a:rPr>
              <a:t>: Unfreezing the Landscape</a:t>
            </a:r>
            <a:endParaRPr lang="en-AU" sz="3400" b="1" i="0">
              <a:solidFill>
                <a:srgbClr val="0F766E"/>
              </a:solidFill>
              <a:latin typeface="Inter"/>
            </a:endParaRPr>
          </a:p>
        </p:txBody>
      </p:sp>
      <p:pic>
        <p:nvPicPr>
          <p:cNvPr id="11" name="Shishkin Painting" descr="Rain in an Oak Forest by Ivan Shishkin, 1891"/>
          <p:cNvPicPr>
            <a:picLocks noChangeAspect="1"/>
          </p:cNvPicPr>
          <p:nvPr/>
        </p:nvPicPr>
        <p:blipFill>
          <a:blip r:embed="rId4"/>
          <a:stretch>
            <a:fillRect/>
          </a:stretch>
        </p:blipFill>
        <p:spPr>
          <a:xfrm>
            <a:off x="300000" y="1300000"/>
            <a:ext cx="5400000" cy="3600000"/>
          </a:xfrm>
          <a:prstGeom prst="roundRect">
            <a:avLst>
              <a:gd name="adj" fmla="val 3000"/>
            </a:avLst>
          </a:prstGeom>
        </p:spPr>
      </p:pic>
      <p:sp>
        <p:nvSpPr>
          <p:cNvPr id="12" name="TextBox 11"/>
          <p:cNvSpPr txBox="1"/>
          <p:nvPr/>
        </p:nvSpPr>
        <p:spPr>
          <a:xfrm>
            <a:off x="300000" y="5193774"/>
            <a:ext cx="5400000" cy="640080"/>
          </a:xfrm>
          <a:prstGeom prst="rect">
            <a:avLst/>
          </a:prstGeom>
          <a:noFill/>
        </p:spPr>
        <p:txBody>
          <a:bodyPr wrap="square" lIns="0" tIns="0" rIns="0" bIns="0">
            <a:noAutofit/>
          </a:bodyPr>
          <a:lstStyle/>
          <a:p>
            <a:pPr algn="ctr">
              <a:lnSpc>
                <a:spcPct val="100000"/>
              </a:lnSpc>
              <a:spcBef>
                <a:spcPts val="0"/>
              </a:spcBef>
              <a:spcAft>
                <a:spcPts val="200"/>
              </a:spcAft>
            </a:pPr>
            <a:r>
              <a:rPr sz="1600" b="0" i="1">
                <a:solidFill>
                  <a:srgbClr val="1E293B"/>
                </a:solidFill>
                <a:latin typeface="Inter"/>
              </a:rPr>
              <a:t>Rain in an Oak Forest</a:t>
            </a:r>
            <a:r>
              <a:rPr sz="1600" b="0" i="0">
                <a:solidFill>
                  <a:srgbClr val="1E293B"/>
                </a:solidFill>
                <a:latin typeface="Inter"/>
              </a:rPr>
              <a:t> (1891</a:t>
            </a:r>
            <a:r>
              <a:rPr lang="en-AU" sz="1600" b="0" i="0">
                <a:solidFill>
                  <a:srgbClr val="1E293B"/>
                </a:solidFill>
                <a:latin typeface="Inter"/>
              </a:rPr>
              <a:t>), </a:t>
            </a:r>
            <a:r>
              <a:rPr sz="1600" b="0" i="0">
                <a:solidFill>
                  <a:srgbClr val="1E293B"/>
                </a:solidFill>
                <a:latin typeface="Inter"/>
              </a:rPr>
              <a:t>Ivan Shishkin</a:t>
            </a:r>
          </a:p>
          <a:p>
            <a:pPr algn="ctr">
              <a:lnSpc>
                <a:spcPct val="100000"/>
              </a:lnSpc>
              <a:spcBef>
                <a:spcPts val="0"/>
              </a:spcBef>
              <a:spcAft>
                <a:spcPts val="0"/>
              </a:spcAft>
            </a:pPr>
            <a:r>
              <a:rPr lang="en-AU" sz="1600" b="0" i="0">
                <a:solidFill>
                  <a:srgbClr val="64748B"/>
                </a:solidFill>
                <a:latin typeface="Inter"/>
              </a:rPr>
              <a:t>Russian Landscape Realist (1832-1898)</a:t>
            </a:r>
          </a:p>
        </p:txBody>
      </p:sp>
      <p:sp>
        <p:nvSpPr>
          <p:cNvPr id="5" name="TextBox 4"/>
          <p:cNvSpPr txBox="1"/>
          <p:nvPr/>
        </p:nvSpPr>
        <p:spPr>
          <a:xfrm>
            <a:off x="5869962" y="1298075"/>
            <a:ext cx="5830037" cy="3200000"/>
          </a:xfrm>
          <a:prstGeom prst="rect">
            <a:avLst/>
          </a:prstGeom>
          <a:noFill/>
        </p:spPr>
        <p:txBody>
          <a:bodyPr wrap="square" lIns="0" tIns="0" rIns="0" bIns="0" anchor="ctr">
            <a:noAutofit/>
          </a:bodyPr>
          <a:lstStyle/>
          <a:p>
            <a:pPr algn="ctr">
              <a:lnSpc>
                <a:spcPct val="140000"/>
              </a:lnSpc>
              <a:spcBef>
                <a:spcPts val="0"/>
              </a:spcBef>
              <a:spcAft>
                <a:spcPts val="0"/>
              </a:spcAft>
            </a:pPr>
            <a:r>
              <a:rPr lang="en-AU" sz="2800" b="0" i="1">
                <a:solidFill>
                  <a:srgbClr val="1E293B"/>
                </a:solidFill>
                <a:latin typeface="Inter"/>
              </a:rPr>
              <a:t>“The artist, by copying nature, in which everything incessantly moves and changes, cannot grab it at once more than one moment.”</a:t>
            </a:r>
          </a:p>
        </p:txBody>
      </p:sp>
      <p:sp>
        <p:nvSpPr>
          <p:cNvPr id="6" name="TextBox 5"/>
          <p:cNvSpPr txBox="1"/>
          <p:nvPr/>
        </p:nvSpPr>
        <p:spPr>
          <a:xfrm>
            <a:off x="6100000" y="5050000"/>
            <a:ext cx="5600000" cy="914400"/>
          </a:xfrm>
          <a:prstGeom prst="rect">
            <a:avLst/>
          </a:prstGeom>
          <a:noFill/>
        </p:spPr>
        <p:txBody>
          <a:bodyPr wrap="square" lIns="0" tIns="0" rIns="0" bIns="0" anchor="t">
            <a:noAutofit/>
          </a:bodyPr>
          <a:lstStyle/>
          <a:p>
            <a:pPr algn="l">
              <a:lnSpc>
                <a:spcPct val="100000"/>
              </a:lnSpc>
              <a:spcBef>
                <a:spcPts val="0"/>
              </a:spcBef>
              <a:spcAft>
                <a:spcPts val="200"/>
              </a:spcAft>
            </a:pPr>
            <a:r>
              <a:rPr lang="en-AU" sz="2000" b="1" i="0">
                <a:solidFill>
                  <a:srgbClr val="0F766E"/>
                </a:solidFill>
                <a:latin typeface="Inter"/>
              </a:rPr>
              <a:t>Ivan Shishkin</a:t>
            </a:r>
            <a:endParaRPr lang="en-AU" sz="2000" b="1" i="0">
              <a:solidFill>
                <a:srgbClr val="0F766E"/>
              </a:solidFill>
              <a:latin typeface="Inter"/>
              <a:ea typeface="Inter"/>
            </a:endParaRPr>
          </a:p>
          <a:p>
            <a:pPr algn="l">
              <a:lnSpc>
                <a:spcPct val="100000"/>
              </a:lnSpc>
              <a:spcBef>
                <a:spcPts val="0"/>
              </a:spcBef>
              <a:spcAft>
                <a:spcPts val="0"/>
              </a:spcAft>
            </a:pPr>
            <a:r>
              <a:rPr lang="en-AU" sz="1600" b="0" i="0">
                <a:solidFill>
                  <a:srgbClr val="64748B"/>
                </a:solidFill>
                <a:latin typeface="Inter"/>
              </a:rPr>
              <a:t>From brushstroke to pixel </a:t>
            </a:r>
            <a:r>
              <a:rPr lang="en-AU" sz="1600">
                <a:solidFill>
                  <a:srgbClr val="64748B"/>
                </a:solidFill>
                <a:latin typeface="Inter"/>
              </a:rPr>
              <a:t>-</a:t>
            </a:r>
            <a:r>
              <a:rPr lang="en-AU" sz="1600" b="0" i="0">
                <a:solidFill>
                  <a:srgbClr val="64748B"/>
                </a:solidFill>
                <a:latin typeface="Inter"/>
              </a:rPr>
              <a:t> the same pursuit of biophysical reality, separated by 130 years of technology</a:t>
            </a:r>
          </a:p>
        </p:txBody>
      </p:sp>
    </p:spTree>
    <p:extLst>
      <p:ext uri="{BB962C8B-B14F-4D97-AF65-F5344CB8AC3E}">
        <p14:creationId xmlns:p14="http://schemas.microsoft.com/office/powerpoint/2010/main" val="367557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descr="image.png"/>
          <p:cNvPicPr>
            <a:picLocks noChangeAspect="1"/>
          </p:cNvPicPr>
          <p:nvPr/>
        </p:nvPicPr>
        <p:blipFill>
          <a:blip r:embed="rId3"/>
          <a:stretch>
            <a:fillRect/>
          </a:stretch>
        </p:blipFill>
        <p:spPr>
          <a:xfrm>
            <a:off x="0" y="0"/>
            <a:ext cx="12192000" cy="6858000"/>
          </a:xfrm>
          <a:prstGeom prst="rect">
            <a:avLst/>
          </a:prstGeom>
        </p:spPr>
      </p:pic>
      <p:pic>
        <p:nvPicPr>
          <p:cNvPr id="3" name="Background2" descr="image.png"/>
          <p:cNvPicPr>
            <a:picLocks noChangeAspect="1"/>
          </p:cNvPicPr>
          <p:nvPr/>
        </p:nvPicPr>
        <p:blipFill>
          <a:blip r:embed="rId3"/>
          <a:stretch>
            <a:fillRect/>
          </a:stretch>
        </p:blipFill>
        <p:spPr>
          <a:xfrm>
            <a:off x="0" y="0"/>
            <a:ext cx="12192000" cy="6858000"/>
          </a:xfrm>
          <a:prstGeom prst="rect">
            <a:avLst/>
          </a:prstGeom>
        </p:spPr>
      </p:pic>
      <p:pic>
        <p:nvPicPr>
          <p:cNvPr id="50" name="GradientTop" descr="image.png"/>
          <p:cNvPicPr>
            <a:picLocks noChangeAspect="1"/>
          </p:cNvPicPr>
          <p:nvPr/>
        </p:nvPicPr>
        <p:blipFill>
          <a:blip r:embed="rId4"/>
          <a:stretch>
            <a:fillRect/>
          </a:stretch>
        </p:blipFill>
        <p:spPr>
          <a:xfrm>
            <a:off x="0" y="0"/>
            <a:ext cx="12192000" cy="38100"/>
          </a:xfrm>
          <a:prstGeom prst="rect">
            <a:avLst/>
          </a:prstGeom>
        </p:spPr>
      </p:pic>
      <p:sp>
        <p:nvSpPr>
          <p:cNvPr id="4" name="Title"/>
          <p:cNvSpPr txBox="1"/>
          <p:nvPr/>
        </p:nvSpPr>
        <p:spPr>
          <a:xfrm>
            <a:off x="457200" y="304800"/>
            <a:ext cx="11277600" cy="460000"/>
          </a:xfrm>
          <a:prstGeom prst="rect">
            <a:avLst/>
          </a:prstGeom>
          <a:noFill/>
        </p:spPr>
        <p:txBody>
          <a:bodyPr wrap="square" lIns="0" tIns="0" rIns="0" bIns="0" anchor="t">
            <a:noAutofit/>
          </a:bodyPr>
          <a:lstStyle/>
          <a:p>
            <a:pPr algn="l">
              <a:lnSpc>
                <a:spcPct val="100000"/>
              </a:lnSpc>
              <a:spcBef>
                <a:spcPts val="0"/>
              </a:spcBef>
              <a:spcAft>
                <a:spcPts val="0"/>
              </a:spcAft>
            </a:pPr>
            <a:r>
              <a:rPr lang="en-AU" sz="2800" b="1" i="0">
                <a:solidFill>
                  <a:srgbClr val="0F766E"/>
                </a:solidFill>
                <a:latin typeface="Inter"/>
              </a:rPr>
              <a:t>The Grand Challenge: Resolving the Temporal Tension</a:t>
            </a:r>
          </a:p>
        </p:txBody>
      </p:sp>
      <p:sp>
        <p:nvSpPr>
          <p:cNvPr id="5" name="Subtitle"/>
          <p:cNvSpPr txBox="1"/>
          <p:nvPr/>
        </p:nvSpPr>
        <p:spPr>
          <a:xfrm>
            <a:off x="457200" y="800000"/>
            <a:ext cx="11277600" cy="280000"/>
          </a:xfrm>
          <a:prstGeom prst="rect">
            <a:avLst/>
          </a:prstGeom>
          <a:noFill/>
        </p:spPr>
        <p:txBody>
          <a:bodyPr wrap="square" lIns="0" tIns="0" rIns="0" bIns="0" anchor="t">
            <a:noAutofit/>
          </a:bodyPr>
          <a:lstStyle/>
          <a:p>
            <a:pPr algn="l"/>
            <a:r>
              <a:rPr lang="en-AU" sz="1800" b="0" i="1">
                <a:solidFill>
                  <a:srgbClr val="64748B"/>
                </a:solidFill>
                <a:latin typeface="Inter"/>
              </a:rPr>
              <a:t>Building a single architecture that spans four decades seamlessly</a:t>
            </a:r>
          </a:p>
        </p:txBody>
      </p:sp>
      <p:sp>
        <p:nvSpPr>
          <p:cNvPr id="10" name="LeftFunnel"/>
          <p:cNvSpPr/>
          <p:nvPr/>
        </p:nvSpPr>
        <p:spPr>
          <a:xfrm>
            <a:off x="457200" y="1450000"/>
            <a:ext cx="4600000" cy="1950000"/>
          </a:xfrm>
          <a:prstGeom prst="roundRect">
            <a:avLst>
              <a:gd name="adj" fmla="val 6000"/>
            </a:avLst>
          </a:prstGeom>
          <a:solidFill>
            <a:srgbClr val="334155"/>
          </a:solidFill>
          <a:ln w="0">
            <a:noFill/>
          </a:ln>
        </p:spPr>
        <p:txBody>
          <a:bodyPr wrap="square" lIns="228600" tIns="182880" rIns="228600" bIns="182880" anchor="ctr">
            <a:noAutofit/>
          </a:bodyPr>
          <a:lstStyle/>
          <a:p>
            <a:pPr algn="l">
              <a:spcAft>
                <a:spcPts val="400"/>
              </a:spcAft>
            </a:pPr>
            <a:r>
              <a:rPr lang="en-AU" sz="1600" b="1" i="0">
                <a:solidFill>
                  <a:srgbClr val="0D9488"/>
                </a:solidFill>
                <a:latin typeface="Inter"/>
              </a:rPr>
              <a:t>THE DEEP ARCHIVE</a:t>
            </a:r>
          </a:p>
          <a:p>
            <a:pPr algn="l">
              <a:spcAft>
                <a:spcPts val="600"/>
              </a:spcAft>
            </a:pPr>
            <a:r>
              <a:rPr lang="en-AU" sz="2400" b="1" i="0">
                <a:solidFill>
                  <a:srgbClr val="FFFFFF"/>
                </a:solidFill>
                <a:latin typeface="Inter"/>
              </a:rPr>
              <a:t>40 Years of Landsat</a:t>
            </a:r>
          </a:p>
          <a:p>
            <a:pPr algn="l"/>
            <a:r>
              <a:rPr lang="en-AU" sz="1600" b="0" i="0">
                <a:solidFill>
                  <a:srgbClr val="CBD5E1"/>
                </a:solidFill>
                <a:latin typeface="Inter"/>
              </a:rPr>
              <a:t>Four decades of continuous spectral records containing the ecological memory of an entire continent, processed with linear unmixing models of their era.</a:t>
            </a:r>
          </a:p>
        </p:txBody>
      </p:sp>
      <p:sp>
        <p:nvSpPr>
          <p:cNvPr id="11" name="RightFunnel"/>
          <p:cNvSpPr/>
          <p:nvPr/>
        </p:nvSpPr>
        <p:spPr>
          <a:xfrm>
            <a:off x="7134800" y="1450000"/>
            <a:ext cx="4600000" cy="1950000"/>
          </a:xfrm>
          <a:prstGeom prst="roundRect">
            <a:avLst>
              <a:gd name="adj" fmla="val 6000"/>
            </a:avLst>
          </a:prstGeom>
          <a:solidFill>
            <a:srgbClr val="334155"/>
          </a:solidFill>
          <a:ln w="0">
            <a:noFill/>
          </a:ln>
        </p:spPr>
        <p:txBody>
          <a:bodyPr wrap="square" lIns="228600" tIns="182880" rIns="228600" bIns="182880" anchor="ctr">
            <a:noAutofit/>
          </a:bodyPr>
          <a:lstStyle/>
          <a:p>
            <a:pPr algn="l">
              <a:spcAft>
                <a:spcPts val="400"/>
              </a:spcAft>
            </a:pPr>
            <a:r>
              <a:rPr lang="en-AU" sz="1600" b="1" i="0">
                <a:solidFill>
                  <a:srgbClr val="0D9488"/>
                </a:solidFill>
                <a:latin typeface="Inter"/>
              </a:rPr>
              <a:t>CONTEMPORARY PARADIGMS</a:t>
            </a:r>
          </a:p>
          <a:p>
            <a:pPr algn="l">
              <a:spcAft>
                <a:spcPts val="600"/>
              </a:spcAft>
            </a:pPr>
            <a:r>
              <a:rPr lang="en-AU" sz="2400" b="1" i="0">
                <a:solidFill>
                  <a:srgbClr val="FFFFFF"/>
                </a:solidFill>
                <a:latin typeface="Inter"/>
              </a:rPr>
              <a:t>2026 ML Architectures</a:t>
            </a:r>
          </a:p>
          <a:p>
            <a:pPr algn="l"/>
            <a:r>
              <a:rPr lang="en-AU" sz="1600" b="0" i="0">
                <a:solidFill>
                  <a:srgbClr val="CBD5E1"/>
                </a:solidFill>
                <a:latin typeface="Inter"/>
              </a:rPr>
              <a:t>Biophysically constrained neural networks capable of resolving non-linear spectral interactions that legacy algorithms could never capture.</a:t>
            </a:r>
          </a:p>
        </p:txBody>
      </p:sp>
      <p:sp>
        <p:nvSpPr>
          <p:cNvPr id="12" name="ArrowLeft"/>
          <p:cNvSpPr/>
          <p:nvPr/>
        </p:nvSpPr>
        <p:spPr>
          <a:xfrm rot="-1200000">
            <a:off x="2357200" y="3450000"/>
            <a:ext cx="900000" cy="500000"/>
          </a:xfrm>
          <a:prstGeom prst="downArrow">
            <a:avLst>
              <a:gd name="adj1" fmla="val 50000"/>
              <a:gd name="adj2" fmla="val 50000"/>
            </a:avLst>
          </a:prstGeom>
          <a:gradFill>
            <a:gsLst>
              <a:gs pos="0">
                <a:srgbClr val="334155">
                  <a:alpha val="80000"/>
                </a:srgbClr>
              </a:gs>
              <a:gs pos="100000">
                <a:srgbClr val="0F766E">
                  <a:alpha val="90000"/>
                </a:srgbClr>
              </a:gs>
            </a:gsLst>
            <a:lin ang="5400000" scaled="1"/>
          </a:gradFill>
          <a:ln w="0">
            <a:noFill/>
          </a:ln>
        </p:spPr>
      </p:sp>
      <p:sp>
        <p:nvSpPr>
          <p:cNvPr id="13" name="ArrowRight"/>
          <p:cNvSpPr/>
          <p:nvPr/>
        </p:nvSpPr>
        <p:spPr>
          <a:xfrm rot="1200000">
            <a:off x="8934800" y="3450000"/>
            <a:ext cx="900000" cy="500000"/>
          </a:xfrm>
          <a:prstGeom prst="downArrow">
            <a:avLst>
              <a:gd name="adj1" fmla="val 50000"/>
              <a:gd name="adj2" fmla="val 50000"/>
            </a:avLst>
          </a:prstGeom>
          <a:gradFill>
            <a:gsLst>
              <a:gs pos="0">
                <a:srgbClr val="334155">
                  <a:alpha val="80000"/>
                </a:srgbClr>
              </a:gs>
              <a:gs pos="100000">
                <a:srgbClr val="0F766E">
                  <a:alpha val="90000"/>
                </a:srgbClr>
              </a:gs>
            </a:gsLst>
            <a:lin ang="5400000" scaled="1"/>
          </a:gradFill>
          <a:ln w="0">
            <a:noFill/>
          </a:ln>
        </p:spPr>
      </p:sp>
      <p:sp>
        <p:nvSpPr>
          <p:cNvPr id="14" name="SynthesisBox"/>
          <p:cNvSpPr/>
          <p:nvPr/>
        </p:nvSpPr>
        <p:spPr>
          <a:xfrm>
            <a:off x="3200000" y="3750000"/>
            <a:ext cx="5792000" cy="1050000"/>
          </a:xfrm>
          <a:prstGeom prst="roundRect">
            <a:avLst>
              <a:gd name="adj" fmla="val 10000"/>
            </a:avLst>
          </a:prstGeom>
          <a:solidFill>
            <a:srgbClr val="0F766E"/>
          </a:solidFill>
          <a:ln w="0">
            <a:noFill/>
          </a:ln>
        </p:spPr>
        <p:txBody>
          <a:bodyPr wrap="square" lIns="228600" tIns="91440" rIns="228600" bIns="91440" anchor="ctr">
            <a:noAutofit/>
          </a:bodyPr>
          <a:lstStyle/>
          <a:p>
            <a:pPr algn="ctr">
              <a:spcAft>
                <a:spcPts val="200"/>
              </a:spcAft>
            </a:pPr>
            <a:r>
              <a:rPr lang="en-AU" sz="2200" b="1" i="0">
                <a:solidFill>
                  <a:srgbClr val="FFFFFF"/>
                </a:solidFill>
                <a:latin typeface="Inter"/>
              </a:rPr>
              <a:t>A Single Continuous Unfrozen Record</a:t>
            </a:r>
          </a:p>
          <a:p>
            <a:pPr algn="ctr"/>
            <a:r>
              <a:rPr lang="en-AU" sz="1600" b="0" i="1">
                <a:solidFill>
                  <a:srgbClr val="E0F2F1"/>
                </a:solidFill>
                <a:latin typeface="Inter"/>
              </a:rPr>
              <a:t>Reconstructing the biophysical past with the intelligence of the present</a:t>
            </a:r>
          </a:p>
        </p:txBody>
      </p:sp>
      <p:sp>
        <p:nvSpPr>
          <p:cNvPr id="20" name="BulletPoints"/>
          <p:cNvSpPr txBox="1"/>
          <p:nvPr/>
        </p:nvSpPr>
        <p:spPr>
          <a:xfrm>
            <a:off x="457200" y="4863736"/>
            <a:ext cx="11277600" cy="950000"/>
          </a:xfrm>
          <a:prstGeom prst="rect">
            <a:avLst/>
          </a:prstGeom>
          <a:noFill/>
        </p:spPr>
        <p:txBody>
          <a:bodyPr wrap="square" lIns="0" tIns="0" rIns="0" bIns="0" anchor="t">
            <a:noAutofit/>
          </a:bodyPr>
          <a:lstStyle/>
          <a:p>
            <a:pPr algn="l">
              <a:lnSpc>
                <a:spcPct val="100000"/>
              </a:lnSpc>
              <a:spcBef>
                <a:spcPts val="0"/>
              </a:spcBef>
              <a:spcAft>
                <a:spcPts val="200"/>
              </a:spcAft>
            </a:pPr>
            <a:r>
              <a:rPr lang="en-AU" sz="1600" b="1" i="0">
                <a:solidFill>
                  <a:srgbClr val="0F766E"/>
                </a:solidFill>
                <a:latin typeface="Inter"/>
              </a:rPr>
              <a:t>THE RESEARCH BLUEPRINT</a:t>
            </a:r>
          </a:p>
          <a:p>
            <a:pPr marL="228600" indent="-228600" algn="l">
              <a:lnSpc>
                <a:spcPct val="130000"/>
              </a:lnSpc>
              <a:buFont typeface="Inter"/>
              <a:buChar char="•"/>
            </a:pPr>
            <a:r>
              <a:rPr lang="en-AU" sz="1600" b="0" i="0">
                <a:solidFill>
                  <a:srgbClr val="1E293B"/>
                </a:solidFill>
                <a:latin typeface="Inter"/>
              </a:rPr>
              <a:t>Unlocking ecological memory from historical archives</a:t>
            </a:r>
          </a:p>
          <a:p>
            <a:pPr marL="228600" indent="-228600" algn="l">
              <a:lnSpc>
                <a:spcPct val="130000"/>
              </a:lnSpc>
              <a:buFont typeface="Inter"/>
              <a:buChar char="•"/>
            </a:pPr>
            <a:r>
              <a:rPr lang="en-AU" sz="1600" b="0" i="0">
                <a:solidFill>
                  <a:srgbClr val="1E293B"/>
                </a:solidFill>
                <a:latin typeface="Inter"/>
              </a:rPr>
              <a:t>Deploying modern non-linear architectures backward in time</a:t>
            </a:r>
          </a:p>
          <a:p>
            <a:pPr marL="228600" indent="-228600" algn="l">
              <a:lnSpc>
                <a:spcPct val="130000"/>
              </a:lnSpc>
              <a:buFont typeface="Inter"/>
              <a:buChar char="•"/>
            </a:pPr>
            <a:r>
              <a:rPr lang="en-AU" sz="1600" b="0" i="0">
                <a:solidFill>
                  <a:srgbClr val="1E293B"/>
                </a:solidFill>
                <a:latin typeface="Inter"/>
              </a:rPr>
              <a:t>Achieving scale-agnostic temporal continuity</a:t>
            </a:r>
          </a:p>
        </p:txBody>
      </p:sp>
      <p:sp>
        <p:nvSpPr>
          <p:cNvPr id="30" name="BottomBanner"/>
          <p:cNvSpPr/>
          <p:nvPr/>
        </p:nvSpPr>
        <p:spPr>
          <a:xfrm>
            <a:off x="457200" y="6100000"/>
            <a:ext cx="11277600" cy="600000"/>
          </a:xfrm>
          <a:prstGeom prst="roundRect">
            <a:avLst>
              <a:gd name="adj" fmla="val 10000"/>
            </a:avLst>
          </a:prstGeom>
          <a:solidFill>
            <a:srgbClr val="0F766E"/>
          </a:solidFill>
          <a:ln w="0">
            <a:noFill/>
          </a:ln>
        </p:spPr>
        <p:txBody>
          <a:bodyPr wrap="square" lIns="228600" tIns="91440" rIns="228600" bIns="91440" anchor="ctr">
            <a:noAutofit/>
          </a:bodyPr>
          <a:lstStyle/>
          <a:p>
            <a:pPr algn="ctr"/>
            <a:r>
              <a:rPr lang="en-AU" sz="1600" b="1" i="1">
                <a:solidFill>
                  <a:srgbClr val="FFFFFF"/>
                </a:solidFill>
                <a:latin typeface="Inter"/>
              </a:rPr>
              <a:t>To truly achieve structural realism at a planetary scale, we cannot just look at today's high-resolution data. We must reconstruct the past.</a:t>
            </a:r>
          </a:p>
        </p:txBody>
      </p:sp>
    </p:spTree>
    <p:extLst>
      <p:ext uri="{BB962C8B-B14F-4D97-AF65-F5344CB8AC3E}">
        <p14:creationId xmlns:p14="http://schemas.microsoft.com/office/powerpoint/2010/main" val="3361450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70" name="ConnectorLeft"/>
          <p:cNvSpPr/>
          <p:nvPr/>
        </p:nvSpPr>
        <p:spPr>
          <a:xfrm>
            <a:off x="722376" y="1737360"/>
            <a:ext cx="27432" cy="3383280"/>
          </a:xfrm>
          <a:prstGeom prst="rect">
            <a:avLst/>
          </a:prstGeom>
          <a:solidFill>
            <a:srgbClr val="CBD5E1"/>
          </a:solidFill>
          <a:ln>
            <a:noFill/>
          </a:ln>
        </p:spPr>
        <p:txBody>
          <a:bodyPr/>
          <a:lstStyle/>
          <a:p>
            <a:endParaRPr lang="en-AU"/>
          </a:p>
        </p:txBody>
      </p:sp>
      <p:sp>
        <p:nvSpPr>
          <p:cNvPr id="71" name="ConnectorRight"/>
          <p:cNvSpPr/>
          <p:nvPr/>
        </p:nvSpPr>
        <p:spPr>
          <a:xfrm>
            <a:off x="6574536" y="1737360"/>
            <a:ext cx="27432" cy="3383280"/>
          </a:xfrm>
          <a:prstGeom prst="rect">
            <a:avLst/>
          </a:prstGeom>
          <a:solidFill>
            <a:srgbClr val="CBD5E1"/>
          </a:solidFill>
          <a:ln>
            <a:noFill/>
          </a:ln>
        </p:spPr>
        <p:txBody>
          <a:bodyPr/>
          <a:lstStyle/>
          <a:p>
            <a:endParaRPr lang="en-AU"/>
          </a:p>
        </p:txBody>
      </p:sp>
      <p:sp>
        <p:nvSpPr>
          <p:cNvPr id="2" name="TitleBar"/>
          <p:cNvSpPr/>
          <p:nvPr/>
        </p:nvSpPr>
        <p:spPr>
          <a:xfrm>
            <a:off x="0" y="0"/>
            <a:ext cx="12192000" cy="1143000"/>
          </a:xfrm>
          <a:prstGeom prst="rect">
            <a:avLst/>
          </a:prstGeom>
          <a:solidFill>
            <a:srgbClr val="0F766E"/>
          </a:solidFill>
        </p:spPr>
        <p:txBody>
          <a:bodyPr lIns="548640" tIns="228600" rIns="548640" bIns="228600" anchor="ctr"/>
          <a:lstStyle/>
          <a:p>
            <a:r>
              <a:rPr lang="en-AU" sz="2800" b="1">
                <a:solidFill>
                  <a:srgbClr val="FFFFFF"/>
                </a:solidFill>
                <a:latin typeface="Inter"/>
              </a:rPr>
              <a:t>The 40 Year Evolution of Groundcover Monitoring in Australia</a:t>
            </a:r>
          </a:p>
        </p:txBody>
      </p:sp>
      <p:sp>
        <p:nvSpPr>
          <p:cNvPr id="3" name="AccentLine"/>
          <p:cNvSpPr/>
          <p:nvPr/>
        </p:nvSpPr>
        <p:spPr>
          <a:xfrm>
            <a:off x="0" y="1143000"/>
            <a:ext cx="12192000" cy="45720"/>
          </a:xfrm>
          <a:prstGeom prst="rect">
            <a:avLst/>
          </a:prstGeom>
          <a:solidFill>
            <a:srgbClr val="0D9488"/>
          </a:solidFill>
        </p:spPr>
        <p:txBody>
          <a:bodyPr/>
          <a:lstStyle/>
          <a:p>
            <a:endParaRPr lang="en-AU"/>
          </a:p>
        </p:txBody>
      </p:sp>
      <p:sp>
        <p:nvSpPr>
          <p:cNvPr id="10" name="Circle1"/>
          <p:cNvSpPr/>
          <p:nvPr/>
        </p:nvSpPr>
        <p:spPr>
          <a:xfrm>
            <a:off x="548640" y="1371600"/>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1</a:t>
            </a:r>
          </a:p>
        </p:txBody>
      </p:sp>
      <p:sp>
        <p:nvSpPr>
          <p:cNvPr id="11" name="Text1"/>
          <p:cNvSpPr txBox="1"/>
          <p:nvPr/>
        </p:nvSpPr>
        <p:spPr>
          <a:xfrm>
            <a:off x="1051560" y="1325880"/>
            <a:ext cx="4800600" cy="1371600"/>
          </a:xfrm>
          <a:prstGeom prst="rect">
            <a:avLst/>
          </a:prstGeom>
          <a:noFill/>
        </p:spPr>
        <p:txBody>
          <a:bodyPr lIns="91440" tIns="45720" rIns="91440" bIns="45720" anchor="t"/>
          <a:lstStyle/>
          <a:p>
            <a:r>
              <a:rPr lang="en-AU" sz="1800" b="1">
                <a:solidFill>
                  <a:srgbClr val="0F766E"/>
                </a:solidFill>
                <a:latin typeface="Inter"/>
              </a:rPr>
              <a:t>Foundational Research</a:t>
            </a:r>
            <a:r>
              <a:rPr lang="en-AU" b="1">
                <a:solidFill>
                  <a:srgbClr val="0F766E"/>
                </a:solidFill>
                <a:latin typeface="Inter"/>
              </a:rPr>
              <a:t> (1980's)</a:t>
            </a:r>
            <a:endParaRPr lang="en-AU" sz="1800" b="1">
              <a:solidFill>
                <a:srgbClr val="0F766E"/>
              </a:solidFill>
              <a:latin typeface="Inter"/>
            </a:endParaRPr>
          </a:p>
          <a:p>
            <a:pPr>
              <a:spcBef>
                <a:spcPts val="400"/>
              </a:spcBef>
            </a:pPr>
            <a:r>
              <a:rPr lang="en-AU" sz="1600" b="0">
                <a:solidFill>
                  <a:srgbClr val="334155"/>
                </a:solidFill>
                <a:latin typeface="Inter"/>
              </a:rPr>
              <a:t>Geoff Pickup (CSIRO) pioneered early arid rangeland cover measurement using Landsat MSS</a:t>
            </a:r>
          </a:p>
        </p:txBody>
      </p:sp>
      <p:sp>
        <p:nvSpPr>
          <p:cNvPr id="20" name="Circle2"/>
          <p:cNvSpPr/>
          <p:nvPr/>
        </p:nvSpPr>
        <p:spPr>
          <a:xfrm>
            <a:off x="548640" y="2919466"/>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2</a:t>
            </a:r>
          </a:p>
        </p:txBody>
      </p:sp>
      <p:sp>
        <p:nvSpPr>
          <p:cNvPr id="21" name="Text2"/>
          <p:cNvSpPr txBox="1"/>
          <p:nvPr/>
        </p:nvSpPr>
        <p:spPr>
          <a:xfrm>
            <a:off x="1051560" y="2873746"/>
            <a:ext cx="4800600" cy="1371600"/>
          </a:xfrm>
          <a:prstGeom prst="rect">
            <a:avLst/>
          </a:prstGeom>
          <a:noFill/>
        </p:spPr>
        <p:txBody>
          <a:bodyPr lIns="91440" tIns="45720" rIns="91440" bIns="45720" anchor="t"/>
          <a:lstStyle/>
          <a:p>
            <a:pPr algn="l"/>
            <a:r>
              <a:rPr lang="en-AU" sz="1800" b="1">
                <a:solidFill>
                  <a:srgbClr val="0F766E"/>
                </a:solidFill>
                <a:latin typeface="Inter"/>
              </a:rPr>
              <a:t>Methodological Baseline (2000)</a:t>
            </a:r>
          </a:p>
          <a:p>
            <a:pPr>
              <a:spcBef>
                <a:spcPts val="400"/>
              </a:spcBef>
            </a:pPr>
            <a:r>
              <a:rPr lang="en-AU" sz="1600" b="0">
                <a:solidFill>
                  <a:srgbClr val="334155"/>
                </a:solidFill>
                <a:latin typeface="Inter"/>
              </a:rPr>
              <a:t>Cheryl Taube, supervised by Stuart Phinn (UQ) and Tim Danaher (DNR QCCA), established the core foundation for monitoring by testing vegetation indices and introducing multiple regression models.</a:t>
            </a:r>
          </a:p>
        </p:txBody>
      </p:sp>
      <p:sp>
        <p:nvSpPr>
          <p:cNvPr id="30" name="Circle3"/>
          <p:cNvSpPr/>
          <p:nvPr/>
        </p:nvSpPr>
        <p:spPr>
          <a:xfrm>
            <a:off x="548640" y="4754880"/>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3</a:t>
            </a:r>
          </a:p>
        </p:txBody>
      </p:sp>
      <p:sp>
        <p:nvSpPr>
          <p:cNvPr id="31" name="Text3"/>
          <p:cNvSpPr txBox="1"/>
          <p:nvPr/>
        </p:nvSpPr>
        <p:spPr>
          <a:xfrm>
            <a:off x="1051560" y="4709160"/>
            <a:ext cx="4800600" cy="1371600"/>
          </a:xfrm>
          <a:prstGeom prst="rect">
            <a:avLst/>
          </a:prstGeom>
          <a:noFill/>
        </p:spPr>
        <p:txBody>
          <a:bodyPr lIns="91440" tIns="45720" rIns="91440" bIns="45720" anchor="t"/>
          <a:lstStyle/>
          <a:p>
            <a:r>
              <a:rPr lang="en-AU" sz="1800" b="1">
                <a:solidFill>
                  <a:srgbClr val="0F766E"/>
                </a:solidFill>
                <a:latin typeface="Inter"/>
              </a:rPr>
              <a:t>Statewide Scaling</a:t>
            </a:r>
            <a:r>
              <a:rPr lang="en-AU" b="1">
                <a:solidFill>
                  <a:srgbClr val="0F766E"/>
                </a:solidFill>
                <a:latin typeface="Inter"/>
              </a:rPr>
              <a:t> (2005)</a:t>
            </a:r>
            <a:endParaRPr lang="en-AU" sz="1800" b="1">
              <a:solidFill>
                <a:srgbClr val="0F766E"/>
              </a:solidFill>
              <a:latin typeface="Inter"/>
            </a:endParaRPr>
          </a:p>
          <a:p>
            <a:pPr>
              <a:spcBef>
                <a:spcPts val="400"/>
              </a:spcBef>
            </a:pPr>
            <a:r>
              <a:rPr lang="en-AU" sz="1600" b="0">
                <a:solidFill>
                  <a:srgbClr val="334155"/>
                </a:solidFill>
                <a:latin typeface="Inter"/>
              </a:rPr>
              <a:t>Matt Byrne, in conjunction with Rob Hassett, expanded field data collection to develop the first operational statewide groundcover index across Queensland.</a:t>
            </a:r>
          </a:p>
        </p:txBody>
      </p:sp>
      <p:sp>
        <p:nvSpPr>
          <p:cNvPr id="40" name="Circle4"/>
          <p:cNvSpPr/>
          <p:nvPr/>
        </p:nvSpPr>
        <p:spPr>
          <a:xfrm>
            <a:off x="6400800" y="1371600"/>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4</a:t>
            </a:r>
          </a:p>
        </p:txBody>
      </p:sp>
      <p:sp>
        <p:nvSpPr>
          <p:cNvPr id="41" name="Text4"/>
          <p:cNvSpPr txBox="1"/>
          <p:nvPr/>
        </p:nvSpPr>
        <p:spPr>
          <a:xfrm>
            <a:off x="6903720" y="1325880"/>
            <a:ext cx="4800600" cy="1371600"/>
          </a:xfrm>
          <a:prstGeom prst="rect">
            <a:avLst/>
          </a:prstGeom>
          <a:noFill/>
        </p:spPr>
        <p:txBody>
          <a:bodyPr lIns="91440" tIns="45720" rIns="91440" bIns="45720" anchor="t"/>
          <a:lstStyle/>
          <a:p>
            <a:r>
              <a:rPr lang="en-AU" b="1">
                <a:solidFill>
                  <a:srgbClr val="0F766E"/>
                </a:solidFill>
                <a:latin typeface="Inter"/>
              </a:rPr>
              <a:t>Government Integration (2006)</a:t>
            </a:r>
            <a:endParaRPr lang="en-AU" sz="1800" b="1">
              <a:solidFill>
                <a:srgbClr val="0F766E"/>
              </a:solidFill>
              <a:latin typeface="Inter"/>
            </a:endParaRPr>
          </a:p>
          <a:p>
            <a:pPr>
              <a:spcBef>
                <a:spcPts val="400"/>
              </a:spcBef>
            </a:pPr>
            <a:r>
              <a:rPr lang="en-AU" sz="1600">
                <a:solidFill>
                  <a:srgbClr val="334155"/>
                </a:solidFill>
                <a:latin typeface="Inter"/>
              </a:rPr>
              <a:t>Recalibrated</a:t>
            </a:r>
            <a:r>
              <a:rPr lang="en-AU" sz="1600" b="0">
                <a:solidFill>
                  <a:srgbClr val="334155"/>
                </a:solidFill>
                <a:latin typeface="Inter"/>
              </a:rPr>
              <a:t> the </a:t>
            </a:r>
            <a:r>
              <a:rPr lang="en-AU" sz="1600">
                <a:solidFill>
                  <a:srgbClr val="334155"/>
                </a:solidFill>
                <a:latin typeface="Inter"/>
              </a:rPr>
              <a:t>bare ground index</a:t>
            </a:r>
            <a:r>
              <a:rPr lang="en-AU" sz="1600" b="0">
                <a:solidFill>
                  <a:srgbClr val="334155"/>
                </a:solidFill>
                <a:latin typeface="Inter"/>
              </a:rPr>
              <a:t> and embedded it within the </a:t>
            </a:r>
            <a:r>
              <a:rPr lang="en-AU" sz="1600">
                <a:solidFill>
                  <a:srgbClr val="334155"/>
                </a:solidFill>
                <a:latin typeface="Inter"/>
              </a:rPr>
              <a:t>Queensland Government processing</a:t>
            </a:r>
            <a:r>
              <a:rPr lang="en-AU" sz="1600" b="0">
                <a:solidFill>
                  <a:srgbClr val="334155"/>
                </a:solidFill>
                <a:latin typeface="Inter"/>
              </a:rPr>
              <a:t> stream, working with </a:t>
            </a:r>
            <a:r>
              <a:rPr lang="en-AU" sz="1600">
                <a:solidFill>
                  <a:srgbClr val="334155"/>
                </a:solidFill>
                <a:latin typeface="Inter"/>
              </a:rPr>
              <a:t>reef catchment groups</a:t>
            </a:r>
            <a:r>
              <a:rPr lang="en-AU" sz="1600" b="0">
                <a:solidFill>
                  <a:srgbClr val="334155"/>
                </a:solidFill>
                <a:latin typeface="Inter"/>
              </a:rPr>
              <a:t> to build robust time-series summaries for condition reporting.</a:t>
            </a:r>
            <a:endParaRPr lang="en-AU" sz="1600" b="0">
              <a:solidFill>
                <a:srgbClr val="334155"/>
              </a:solidFill>
              <a:latin typeface="Inter"/>
              <a:ea typeface="Inter"/>
            </a:endParaRPr>
          </a:p>
        </p:txBody>
      </p:sp>
      <p:sp>
        <p:nvSpPr>
          <p:cNvPr id="50" name="Circle5"/>
          <p:cNvSpPr/>
          <p:nvPr/>
        </p:nvSpPr>
        <p:spPr>
          <a:xfrm>
            <a:off x="6400800" y="3063240"/>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5</a:t>
            </a:r>
          </a:p>
        </p:txBody>
      </p:sp>
      <p:sp>
        <p:nvSpPr>
          <p:cNvPr id="51" name="Text5"/>
          <p:cNvSpPr txBox="1"/>
          <p:nvPr/>
        </p:nvSpPr>
        <p:spPr>
          <a:xfrm>
            <a:off x="6903720" y="3017520"/>
            <a:ext cx="4800600" cy="1371600"/>
          </a:xfrm>
          <a:prstGeom prst="rect">
            <a:avLst/>
          </a:prstGeom>
          <a:noFill/>
        </p:spPr>
        <p:txBody>
          <a:bodyPr lIns="91440" tIns="45720" rIns="91440" bIns="45720" anchor="t"/>
          <a:lstStyle/>
          <a:p>
            <a:r>
              <a:rPr lang="en-AU" sz="1800" b="1">
                <a:solidFill>
                  <a:srgbClr val="0F766E"/>
                </a:solidFill>
                <a:latin typeface="Inter"/>
              </a:rPr>
              <a:t>Advanced Unmixing</a:t>
            </a:r>
            <a:r>
              <a:rPr lang="en-AU" b="1">
                <a:solidFill>
                  <a:srgbClr val="0F766E"/>
                </a:solidFill>
                <a:latin typeface="Inter"/>
              </a:rPr>
              <a:t> (2009)</a:t>
            </a:r>
            <a:endParaRPr lang="en-AU" sz="1800" b="1">
              <a:solidFill>
                <a:srgbClr val="0F766E"/>
              </a:solidFill>
              <a:latin typeface="Inter"/>
            </a:endParaRPr>
          </a:p>
          <a:p>
            <a:pPr>
              <a:spcBef>
                <a:spcPts val="400"/>
              </a:spcBef>
            </a:pPr>
            <a:r>
              <a:rPr lang="en-AU" sz="1600" b="0">
                <a:solidFill>
                  <a:srgbClr val="334155"/>
                </a:solidFill>
                <a:latin typeface="Inter"/>
              </a:rPr>
              <a:t>Peter Scarth, </a:t>
            </a:r>
            <a:r>
              <a:rPr lang="en-AU" sz="1600">
                <a:solidFill>
                  <a:srgbClr val="334155"/>
                </a:solidFill>
                <a:latin typeface="Inter"/>
              </a:rPr>
              <a:t>as the</a:t>
            </a:r>
            <a:r>
              <a:rPr lang="en-AU" sz="1600" b="0">
                <a:solidFill>
                  <a:srgbClr val="334155"/>
                </a:solidFill>
                <a:latin typeface="Inter"/>
              </a:rPr>
              <a:t> Queensland </a:t>
            </a:r>
            <a:r>
              <a:rPr lang="en-AU" sz="1600" err="1">
                <a:solidFill>
                  <a:srgbClr val="334155"/>
                </a:solidFill>
                <a:latin typeface="Inter"/>
              </a:rPr>
              <a:t>Ecosciences</a:t>
            </a:r>
            <a:r>
              <a:rPr lang="en-AU" sz="1600" b="0">
                <a:solidFill>
                  <a:srgbClr val="334155"/>
                </a:solidFill>
                <a:latin typeface="Inter"/>
              </a:rPr>
              <a:t> </a:t>
            </a:r>
            <a:r>
              <a:rPr lang="en-AU" sz="1600">
                <a:solidFill>
                  <a:srgbClr val="334155"/>
                </a:solidFill>
                <a:latin typeface="Inter"/>
              </a:rPr>
              <a:t>Fellow</a:t>
            </a:r>
            <a:r>
              <a:rPr lang="en-AU" sz="1600" b="0">
                <a:solidFill>
                  <a:srgbClr val="334155"/>
                </a:solidFill>
                <a:latin typeface="Inter"/>
              </a:rPr>
              <a:t> at the University of Trier,</a:t>
            </a:r>
            <a:r>
              <a:rPr lang="en-AU" sz="1600">
                <a:solidFill>
                  <a:srgbClr val="334155"/>
                </a:solidFill>
                <a:latin typeface="Inter"/>
              </a:rPr>
              <a:t> Germany, advanced</a:t>
            </a:r>
            <a:r>
              <a:rPr lang="en-AU" sz="1600" b="0">
                <a:solidFill>
                  <a:srgbClr val="334155"/>
                </a:solidFill>
                <a:latin typeface="Inter"/>
              </a:rPr>
              <a:t> the methodology to iterative spectral mixture analysis, improving the separation of distinct cover types and soil colours.</a:t>
            </a:r>
            <a:endParaRPr lang="en-AU" sz="1600" b="0">
              <a:solidFill>
                <a:srgbClr val="334155"/>
              </a:solidFill>
              <a:latin typeface="Inter"/>
              <a:ea typeface="Inter"/>
            </a:endParaRPr>
          </a:p>
        </p:txBody>
      </p:sp>
      <p:sp>
        <p:nvSpPr>
          <p:cNvPr id="60" name="Circle6"/>
          <p:cNvSpPr/>
          <p:nvPr/>
        </p:nvSpPr>
        <p:spPr>
          <a:xfrm>
            <a:off x="6400800" y="4754880"/>
            <a:ext cx="365760" cy="365760"/>
          </a:xfrm>
          <a:prstGeom prst="ellipse">
            <a:avLst/>
          </a:prstGeom>
          <a:solidFill>
            <a:srgbClr val="0F766E"/>
          </a:solidFill>
        </p:spPr>
        <p:txBody>
          <a:bodyPr lIns="0" tIns="0" rIns="0" bIns="0" anchor="ctr"/>
          <a:lstStyle/>
          <a:p>
            <a:pPr algn="ctr"/>
            <a:r>
              <a:rPr lang="en-AU" sz="1600" b="1">
                <a:solidFill>
                  <a:srgbClr val="FFFFFF"/>
                </a:solidFill>
                <a:latin typeface="Inter"/>
              </a:rPr>
              <a:t>6</a:t>
            </a:r>
          </a:p>
        </p:txBody>
      </p:sp>
      <p:sp>
        <p:nvSpPr>
          <p:cNvPr id="61" name="Text6"/>
          <p:cNvSpPr txBox="1"/>
          <p:nvPr/>
        </p:nvSpPr>
        <p:spPr>
          <a:xfrm>
            <a:off x="6903720" y="4853093"/>
            <a:ext cx="4800600" cy="1371600"/>
          </a:xfrm>
          <a:prstGeom prst="rect">
            <a:avLst/>
          </a:prstGeom>
          <a:noFill/>
        </p:spPr>
        <p:txBody>
          <a:bodyPr lIns="91440" tIns="45720" rIns="91440" bIns="45720" anchor="t"/>
          <a:lstStyle/>
          <a:p>
            <a:r>
              <a:rPr lang="en-AU" sz="1800" b="1">
                <a:solidFill>
                  <a:srgbClr val="0F766E"/>
                </a:solidFill>
                <a:latin typeface="Inter"/>
              </a:rPr>
              <a:t>Collaborative Impact</a:t>
            </a:r>
            <a:r>
              <a:rPr lang="en-AU" b="1">
                <a:solidFill>
                  <a:srgbClr val="0F766E"/>
                </a:solidFill>
                <a:latin typeface="Inter"/>
              </a:rPr>
              <a:t> (2010-Now)</a:t>
            </a:r>
            <a:endParaRPr lang="en-AU" sz="1800" b="1">
              <a:solidFill>
                <a:srgbClr val="0F766E"/>
              </a:solidFill>
              <a:latin typeface="Inter"/>
            </a:endParaRPr>
          </a:p>
          <a:p>
            <a:pPr algn="l">
              <a:spcBef>
                <a:spcPts val="400"/>
              </a:spcBef>
            </a:pPr>
            <a:r>
              <a:rPr lang="en-AU" sz="1600" b="0">
                <a:solidFill>
                  <a:srgbClr val="334155"/>
                </a:solidFill>
                <a:latin typeface="Inter"/>
              </a:rPr>
              <a:t>Crucial multi-agency integration was achieved through contributions from Geoff Milne (MODIS), John Carter (</a:t>
            </a:r>
            <a:r>
              <a:rPr lang="en-AU" sz="1600" b="0" err="1">
                <a:solidFill>
                  <a:srgbClr val="334155"/>
                </a:solidFill>
                <a:latin typeface="Inter"/>
              </a:rPr>
              <a:t>AussieGRASS</a:t>
            </a:r>
            <a:r>
              <a:rPr lang="en-AU" sz="1600" b="0">
                <a:solidFill>
                  <a:srgbClr val="334155"/>
                </a:solidFill>
                <a:latin typeface="Inter"/>
              </a:rPr>
              <a:t>), and Rob Hassett (RMDC observations).</a:t>
            </a:r>
            <a:endParaRPr lang="en-AU" sz="1600" b="0">
              <a:solidFill>
                <a:srgbClr val="334155"/>
              </a:solidFill>
              <a:latin typeface="Inter"/>
              <a:ea typeface="Inter"/>
            </a:endParaRPr>
          </a:p>
        </p:txBody>
      </p:sp>
    </p:spTree>
    <p:extLst>
      <p:ext uri="{BB962C8B-B14F-4D97-AF65-F5344CB8AC3E}">
        <p14:creationId xmlns:p14="http://schemas.microsoft.com/office/powerpoint/2010/main" val="299164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5"/>
        <p:cNvGrpSpPr/>
        <p:nvPr/>
      </p:nvGrpSpPr>
      <p:grpSpPr>
        <a:xfrm>
          <a:off x="0" y="0"/>
          <a:ext cx="0" cy="0"/>
          <a:chOff x="0" y="0"/>
          <a:chExt cx="0" cy="0"/>
        </a:xfrm>
      </p:grpSpPr>
      <p:sp>
        <p:nvSpPr>
          <p:cNvPr id="100" name="Title"/>
          <p:cNvSpPr txBox="1"/>
          <p:nvPr/>
        </p:nvSpPr>
        <p:spPr>
          <a:xfrm>
            <a:off x="457200" y="228600"/>
            <a:ext cx="11277600" cy="533400"/>
          </a:xfrm>
          <a:prstGeom prst="rect">
            <a:avLst/>
          </a:prstGeom>
          <a:noFill/>
        </p:spPr>
        <p:txBody>
          <a:bodyPr lIns="91440" tIns="45720" rIns="91440" bIns="45720" anchor="ctr" anchorCtr="0">
            <a:noAutofit/>
          </a:bodyPr>
          <a:lstStyle/>
          <a:p>
            <a:r>
              <a:rPr lang="en-AU" sz="2800" b="1">
                <a:solidFill>
                  <a:srgbClr val="0F766E"/>
                </a:solidFill>
                <a:latin typeface="Inter"/>
              </a:rPr>
              <a:t>Decadal Dynamics: Unfreezing Ecosystem Variability</a:t>
            </a:r>
          </a:p>
        </p:txBody>
      </p:sp>
      <p:pic>
        <p:nvPicPr>
          <p:cNvPr id="101" name="LeftGraph"/>
          <p:cNvPicPr preferRelativeResize="0"/>
          <p:nvPr/>
        </p:nvPicPr>
        <p:blipFill rotWithShape="1">
          <a:blip r:embed="rId3"/>
          <a:stretch/>
        </p:blipFill>
        <p:spPr>
          <a:xfrm>
            <a:off x="304800" y="850000"/>
            <a:ext cx="5638800" cy="3429000"/>
          </a:xfrm>
          <a:prstGeom prst="rect">
            <a:avLst/>
          </a:prstGeom>
          <a:noFill/>
          <a:ln w="12700">
            <a:solidFill>
              <a:srgbClr val="B0B0B0"/>
            </a:solidFill>
          </a:ln>
        </p:spPr>
      </p:pic>
      <p:pic>
        <p:nvPicPr>
          <p:cNvPr id="102" name="RightGraph"/>
          <p:cNvPicPr preferRelativeResize="0"/>
          <p:nvPr/>
        </p:nvPicPr>
        <p:blipFill rotWithShape="1">
          <a:blip r:embed="rId4"/>
          <a:stretch/>
        </p:blipFill>
        <p:spPr>
          <a:xfrm>
            <a:off x="6248400" y="850000"/>
            <a:ext cx="5638800" cy="3429000"/>
          </a:xfrm>
          <a:prstGeom prst="rect">
            <a:avLst/>
          </a:prstGeom>
          <a:noFill/>
          <a:ln w="12700">
            <a:solidFill>
              <a:srgbClr val="B0B0B0"/>
            </a:solidFill>
          </a:ln>
        </p:spPr>
      </p:pic>
      <p:sp>
        <p:nvSpPr>
          <p:cNvPr id="103" name="LeftHeading"/>
          <p:cNvSpPr txBox="1"/>
          <p:nvPr/>
        </p:nvSpPr>
        <p:spPr>
          <a:xfrm>
            <a:off x="304800" y="4355200"/>
            <a:ext cx="5638800" cy="381000"/>
          </a:xfrm>
          <a:prstGeom prst="rect">
            <a:avLst/>
          </a:prstGeom>
          <a:noFill/>
        </p:spPr>
        <p:txBody>
          <a:bodyPr lIns="91440" tIns="45720" rIns="91440" bIns="0" anchor="b" anchorCtr="0">
            <a:normAutofit/>
          </a:bodyPr>
          <a:lstStyle/>
          <a:p>
            <a:pPr algn="l"/>
            <a:r>
              <a:rPr lang="en-AU" sz="2000" b="1" kern="1200">
                <a:solidFill>
                  <a:srgbClr val="0F766E"/>
                </a:solidFill>
                <a:latin typeface="Inter"/>
                <a:ea typeface="+mj-ea"/>
                <a:cs typeface="+mj-cs"/>
              </a:rPr>
              <a:t>Predictable Cycles: Seasonal Grasslands</a:t>
            </a:r>
          </a:p>
        </p:txBody>
      </p:sp>
      <p:sp>
        <p:nvSpPr>
          <p:cNvPr id="104" name="LeftBullet"/>
          <p:cNvSpPr txBox="1"/>
          <p:nvPr/>
        </p:nvSpPr>
        <p:spPr>
          <a:xfrm>
            <a:off x="304800" y="4822464"/>
            <a:ext cx="5638800" cy="762000"/>
          </a:xfrm>
          <a:prstGeom prst="rect">
            <a:avLst/>
          </a:prstGeom>
          <a:noFill/>
        </p:spPr>
        <p:txBody>
          <a:bodyPr lIns="91440" tIns="45720" rIns="91440" bIns="45720" anchor="t" anchorCtr="0">
            <a:normAutofit/>
          </a:bodyPr>
          <a:lstStyle/>
          <a:p>
            <a:pPr algn="l">
              <a:buFont typeface="Arial" panose="020B0604020202020204" pitchFamily="34" charset="0"/>
              <a:buChar char="•"/>
            </a:pPr>
            <a:r>
              <a:rPr lang="en-AU" kern="1200">
                <a:latin typeface="Inter"/>
                <a:ea typeface="+mn-ea"/>
                <a:cs typeface="+mn-cs"/>
              </a:rPr>
              <a:t> Captures regular, annual phenological responses and seasonal grazing pressures.</a:t>
            </a:r>
          </a:p>
        </p:txBody>
      </p:sp>
      <p:sp>
        <p:nvSpPr>
          <p:cNvPr id="105" name="RightHeading"/>
          <p:cNvSpPr txBox="1"/>
          <p:nvPr/>
        </p:nvSpPr>
        <p:spPr>
          <a:xfrm>
            <a:off x="6248400" y="4355200"/>
            <a:ext cx="5638800" cy="381000"/>
          </a:xfrm>
          <a:prstGeom prst="rect">
            <a:avLst/>
          </a:prstGeom>
          <a:noFill/>
        </p:spPr>
        <p:txBody>
          <a:bodyPr lIns="91440" tIns="45720" rIns="91440" bIns="0" anchor="b" anchorCtr="0">
            <a:normAutofit/>
          </a:bodyPr>
          <a:lstStyle/>
          <a:p>
            <a:pPr algn="l"/>
            <a:r>
              <a:rPr lang="en-AU" sz="2000" b="1" kern="1200">
                <a:solidFill>
                  <a:srgbClr val="0F766E"/>
                </a:solidFill>
                <a:latin typeface="Inter"/>
                <a:ea typeface="+mj-ea"/>
                <a:cs typeface="+mj-cs"/>
              </a:rPr>
              <a:t>Boom and Bust: Episodic Arid Zones</a:t>
            </a:r>
          </a:p>
        </p:txBody>
      </p:sp>
      <p:sp>
        <p:nvSpPr>
          <p:cNvPr id="106" name="RightBullet"/>
          <p:cNvSpPr txBox="1"/>
          <p:nvPr/>
        </p:nvSpPr>
        <p:spPr>
          <a:xfrm>
            <a:off x="6248400" y="4822464"/>
            <a:ext cx="5638800" cy="762000"/>
          </a:xfrm>
          <a:prstGeom prst="rect">
            <a:avLst/>
          </a:prstGeom>
          <a:noFill/>
        </p:spPr>
        <p:txBody>
          <a:bodyPr lIns="91440" tIns="45720" rIns="91440" bIns="45720" anchor="t" anchorCtr="0">
            <a:normAutofit fontScale="92500" lnSpcReduction="20000"/>
          </a:bodyPr>
          <a:lstStyle/>
          <a:p>
            <a:pPr>
              <a:buFont typeface="Arial" panose="020B0604020202020204" pitchFamily="34" charset="0"/>
              <a:buChar char="•"/>
            </a:pPr>
            <a:r>
              <a:rPr lang="en-AU" kern="1200">
                <a:latin typeface="Inter"/>
                <a:ea typeface="+mn-ea"/>
                <a:cs typeface="+mn-cs"/>
              </a:rPr>
              <a:t> Tracks extreme, multi-year climate responses and massive vegetation flushes in </a:t>
            </a:r>
            <a:r>
              <a:rPr lang="en-AU">
                <a:latin typeface="Inter"/>
              </a:rPr>
              <a:t>highly arid</a:t>
            </a:r>
            <a:r>
              <a:rPr lang="en-AU" kern="1200">
                <a:latin typeface="Inter"/>
                <a:ea typeface="+mn-ea"/>
                <a:cs typeface="+mn-cs"/>
              </a:rPr>
              <a:t> environments.</a:t>
            </a:r>
          </a:p>
        </p:txBody>
      </p:sp>
      <p:sp>
        <p:nvSpPr>
          <p:cNvPr id="107" name="FooterBanner"/>
          <p:cNvSpPr txBox="1"/>
          <p:nvPr/>
        </p:nvSpPr>
        <p:spPr>
          <a:xfrm>
            <a:off x="391064" y="5640536"/>
            <a:ext cx="11496136" cy="1141562"/>
          </a:xfrm>
          <a:prstGeom prst="roundRect">
            <a:avLst>
              <a:gd name="adj" fmla="val 8000"/>
            </a:avLst>
          </a:prstGeom>
          <a:solidFill>
            <a:srgbClr val="1B4F72">
              <a:alpha val="90000"/>
            </a:srgbClr>
          </a:solidFill>
          <a:ln>
            <a:noFill/>
          </a:ln>
        </p:spPr>
        <p:txBody>
          <a:bodyPr lIns="182880" tIns="45720" rIns="182880" bIns="45720" anchor="ctr" anchorCtr="0">
            <a:normAutofit fontScale="97500"/>
          </a:bodyPr>
          <a:lstStyle/>
          <a:p>
            <a:pPr algn="ctr"/>
            <a:r>
              <a:rPr lang="en-AU" i="1" kern="1200">
                <a:solidFill>
                  <a:srgbClr val="FFFFFF"/>
                </a:solidFill>
                <a:latin typeface="Inter"/>
                <a:ea typeface="+mn-ea"/>
                <a:cs typeface="+mn-cs"/>
              </a:rPr>
              <a:t>The 40+ year Landsat archive combined with robust spectral unmixing provides an unbroken record of biophysical reality across radically different environments.</a:t>
            </a:r>
          </a:p>
        </p:txBody>
      </p:sp>
    </p:spTree>
    <p:extLst>
      <p:ext uri="{BB962C8B-B14F-4D97-AF65-F5344CB8AC3E}">
        <p14:creationId xmlns:p14="http://schemas.microsoft.com/office/powerpoint/2010/main" val="822868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668250" cy="6858000"/>
          </a:xfrm>
          <a:prstGeom prst="rect">
            <a:avLst/>
          </a:prstGeom>
        </p:spPr>
      </p:pic>
      <p:pic>
        <p:nvPicPr>
          <p:cNvPr id="3" name="Picture 2" descr="image.png"/>
          <p:cNvPicPr>
            <a:picLocks noChangeAspect="1"/>
          </p:cNvPicPr>
          <p:nvPr/>
        </p:nvPicPr>
        <p:blipFill>
          <a:blip r:embed="rId4"/>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5"/>
          <a:stretch>
            <a:fillRect/>
          </a:stretch>
        </p:blipFill>
        <p:spPr>
          <a:xfrm>
            <a:off x="8534400" y="0"/>
            <a:ext cx="3657600" cy="38100"/>
          </a:xfrm>
          <a:prstGeom prst="rect">
            <a:avLst/>
          </a:prstGeom>
        </p:spPr>
      </p:pic>
      <p:pic>
        <p:nvPicPr>
          <p:cNvPr id="5" name="Picture 4" descr="image.png"/>
          <p:cNvPicPr>
            <a:picLocks noChangeAspect="1"/>
          </p:cNvPicPr>
          <p:nvPr/>
        </p:nvPicPr>
        <p:blipFill>
          <a:blip r:embed="rId6"/>
          <a:stretch>
            <a:fillRect/>
          </a:stretch>
        </p:blipFill>
        <p:spPr>
          <a:xfrm>
            <a:off x="11049000" y="0"/>
            <a:ext cx="1143000" cy="1143000"/>
          </a:xfrm>
          <a:prstGeom prst="rect">
            <a:avLst/>
          </a:prstGeom>
        </p:spPr>
      </p:pic>
      <p:sp>
        <p:nvSpPr>
          <p:cNvPr id="19" name="TextBox 18"/>
          <p:cNvSpPr txBox="1"/>
          <p:nvPr/>
        </p:nvSpPr>
        <p:spPr>
          <a:xfrm>
            <a:off x="6705600" y="228600"/>
            <a:ext cx="4633704" cy="1400000"/>
          </a:xfrm>
          <a:prstGeom prst="rect">
            <a:avLst/>
          </a:prstGeom>
          <a:noFill/>
        </p:spPr>
        <p:txBody>
          <a:bodyPr wrap="square" lIns="0" tIns="0" rIns="0" bIns="0">
            <a:noAutofit/>
          </a:bodyPr>
          <a:lstStyle/>
          <a:p>
            <a:pPr algn="l">
              <a:lnSpc>
                <a:spcPct val="100000"/>
              </a:lnSpc>
              <a:spcBef>
                <a:spcPts val="0"/>
              </a:spcBef>
              <a:spcAft>
                <a:spcPts val="0"/>
              </a:spcAft>
            </a:pPr>
            <a:r>
              <a:rPr lang="en-US" sz="2400" b="1" i="0">
                <a:solidFill>
                  <a:srgbClr val="0F766E"/>
                </a:solidFill>
                <a:latin typeface="Inter"/>
              </a:rPr>
              <a:t>Australian Fractional Cover: Global Implementation</a:t>
            </a:r>
          </a:p>
        </p:txBody>
      </p:sp>
      <p:pic>
        <p:nvPicPr>
          <p:cNvPr id="25" name="Picture 24">
            <a:extLst>
              <a:ext uri="{FF2B5EF4-FFF2-40B4-BE49-F238E27FC236}">
                <a16:creationId xmlns:a16="http://schemas.microsoft.com/office/drawing/2014/main" id="{F1919154-57AE-EBA3-0B97-F71193D389C3}"/>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1427" y="476628"/>
            <a:ext cx="6378420" cy="5974583"/>
          </a:xfrm>
          <a:prstGeom prst="rect">
            <a:avLst/>
          </a:prstGeom>
          <a:noFill/>
          <a:ln>
            <a:noFill/>
          </a:ln>
          <a:extLst>
            <a:ext uri="{909E8E84-426E-40dd-AFC4-6F175D3DCCD1}">
              <a14:hiddenFill xmlns:a14="http://schemas.microsoft.com/office/drawing/2010/main" xmlns:lc="http://schemas.openxmlformats.org/drawingml/2006/lockedCanvas" xmlns="">
                <a:solidFill>
                  <a:srgbClr val="FFFFFF"/>
                </a:solidFill>
              </a14:hiddenFill>
            </a:ext>
            <a:ext uri="{91240B29-F687-4f45-9708-019B960494DF}">
              <a14:hiddenLine xmlns:a14="http://schemas.microsoft.com/office/drawing/2010/main" xmlns:lc="http://schemas.openxmlformats.org/drawingml/2006/lockedCanvas" xmlns="" w="9525">
                <a:solidFill>
                  <a:srgbClr val="000000"/>
                </a:solidFill>
                <a:miter lim="800000"/>
                <a:headEnd/>
                <a:tailEnd/>
              </a14:hiddenLine>
            </a:ext>
          </a:extLst>
        </p:spPr>
      </p:pic>
      <p:pic>
        <p:nvPicPr>
          <p:cNvPr id="26" name="Picture 25">
            <a:extLst>
              <a:ext uri="{FF2B5EF4-FFF2-40B4-BE49-F238E27FC236}">
                <a16:creationId xmlns:a16="http://schemas.microsoft.com/office/drawing/2014/main" id="{342B4540-E4F8-D825-ACD1-A94E6EF5EE7A}"/>
              </a:ext>
            </a:extLst>
          </p:cNvPr>
          <p:cNvPicPr>
            <a:picLocks noChangeAspect="1"/>
          </p:cNvPicPr>
          <p:nvPr/>
        </p:nvPicPr>
        <p:blipFill>
          <a:blip r:embed="rId8"/>
          <a:stretch>
            <a:fillRect/>
          </a:stretch>
        </p:blipFill>
        <p:spPr>
          <a:xfrm>
            <a:off x="7909659" y="4479480"/>
            <a:ext cx="2737449" cy="2373201"/>
          </a:xfrm>
          <a:prstGeom prst="rect">
            <a:avLst/>
          </a:prstGeom>
        </p:spPr>
      </p:pic>
      <p:sp>
        <p:nvSpPr>
          <p:cNvPr id="21" name="TextBox 20"/>
          <p:cNvSpPr txBox="1"/>
          <p:nvPr/>
        </p:nvSpPr>
        <p:spPr>
          <a:xfrm>
            <a:off x="6423865" y="1140200"/>
            <a:ext cx="5987044" cy="3337773"/>
          </a:xfrm>
          <a:prstGeom prst="rect">
            <a:avLst/>
          </a:prstGeom>
          <a:noFill/>
        </p:spPr>
        <p:txBody>
          <a:bodyPr wrap="square" lIns="0" tIns="0" rIns="0" bIns="0" anchor="t">
            <a:noAutofit/>
          </a:bodyPr>
          <a:lstStyle/>
          <a:p>
            <a:pPr marL="285750" indent="-285750">
              <a:buFont typeface="Arial"/>
              <a:buChar char="•"/>
            </a:pPr>
            <a:r>
              <a:rPr lang="en-AU" b="1">
                <a:solidFill>
                  <a:srgbClr val="1E293B"/>
                </a:solidFill>
                <a:latin typeface="Inter"/>
              </a:rPr>
              <a:t>Beyond Discrete Classification:</a:t>
            </a:r>
            <a:r>
              <a:rPr lang="en-AU">
                <a:solidFill>
                  <a:srgbClr val="1E293B"/>
                </a:solidFill>
                <a:latin typeface="Inter"/>
              </a:rPr>
              <a:t> Providing a continuous, three-part biophysical breakdown of landscape dynamics rather than static, single-label maps.</a:t>
            </a:r>
            <a:endParaRPr lang="en-US">
              <a:solidFill>
                <a:srgbClr val="1E293B"/>
              </a:solidFill>
              <a:latin typeface="Inter"/>
              <a:ea typeface="Inter"/>
            </a:endParaRPr>
          </a:p>
          <a:p>
            <a:pPr marL="285750" indent="-285750">
              <a:buFont typeface="Arial"/>
              <a:buChar char="•"/>
            </a:pPr>
            <a:r>
              <a:rPr lang="en-AU" b="1">
                <a:solidFill>
                  <a:srgbClr val="1E293B"/>
                </a:solidFill>
                <a:latin typeface="Inter"/>
              </a:rPr>
              <a:t>Biophysically Constrained Algorithms:</a:t>
            </a:r>
            <a:r>
              <a:rPr lang="en-AU">
                <a:solidFill>
                  <a:srgbClr val="1E293B"/>
                </a:solidFill>
                <a:latin typeface="Inter"/>
              </a:rPr>
              <a:t> Replacing traditional spectral indices with an nonlinear  framework designed to excel in highly variable arid environments.</a:t>
            </a:r>
            <a:endParaRPr lang="en-AU">
              <a:solidFill>
                <a:srgbClr val="1E293B"/>
              </a:solidFill>
              <a:latin typeface="Inter"/>
              <a:ea typeface="Inter"/>
            </a:endParaRPr>
          </a:p>
          <a:p>
            <a:pPr marL="285750" indent="-285750">
              <a:buFont typeface="Arial"/>
              <a:buChar char="•"/>
            </a:pPr>
            <a:r>
              <a:rPr lang="en-AU" b="1">
                <a:solidFill>
                  <a:srgbClr val="1E293B"/>
                </a:solidFill>
                <a:latin typeface="Inter"/>
              </a:rPr>
              <a:t>Proven Global Scaling: </a:t>
            </a:r>
            <a:r>
              <a:rPr lang="en-AU">
                <a:solidFill>
                  <a:srgbClr val="1E293B"/>
                </a:solidFill>
                <a:latin typeface="Inter"/>
              </a:rPr>
              <a:t>Demonstrating that the physics of light interaction is universal, allowing transfer of the model to global infrastructure.</a:t>
            </a:r>
            <a:endParaRPr lang="en-AU">
              <a:solidFill>
                <a:srgbClr val="1E293B"/>
              </a:solidFill>
              <a:latin typeface="Inter"/>
              <a:ea typeface="Inter"/>
            </a:endParaRPr>
          </a:p>
          <a:p>
            <a:endParaRPr lang="en-AU">
              <a:solidFill>
                <a:srgbClr val="1E293B"/>
              </a:solidFill>
              <a:latin typeface="Inter"/>
            </a:endParaRPr>
          </a:p>
        </p:txBody>
      </p:sp>
    </p:spTree>
    <p:extLst>
      <p:ext uri="{BB962C8B-B14F-4D97-AF65-F5344CB8AC3E}">
        <p14:creationId xmlns:p14="http://schemas.microsoft.com/office/powerpoint/2010/main" val="3978219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png"/>
          <p:cNvPicPr>
            <a:picLocks noChangeAspect="1"/>
          </p:cNvPicPr>
          <p:nvPr/>
        </p:nvPicPr>
        <p:blipFill>
          <a:blip r:embed="rId3"/>
          <a:stretch>
            <a:fillRect/>
          </a:stretch>
        </p:blipFill>
        <p:spPr>
          <a:xfrm>
            <a:off x="0" y="0"/>
            <a:ext cx="12192000" cy="38100"/>
          </a:xfrm>
          <a:prstGeom prst="rect">
            <a:avLst/>
          </a:prstGeom>
        </p:spPr>
      </p:pic>
      <p:sp>
        <p:nvSpPr>
          <p:cNvPr id="11" name="TextBox 10"/>
          <p:cNvSpPr txBox="1"/>
          <p:nvPr/>
        </p:nvSpPr>
        <p:spPr>
          <a:xfrm>
            <a:off x="6389299" y="199844"/>
            <a:ext cx="5738802" cy="1184982"/>
          </a:xfrm>
          <a:prstGeom prst="rect">
            <a:avLst/>
          </a:prstGeom>
          <a:noFill/>
        </p:spPr>
        <p:txBody>
          <a:bodyPr wrap="square" lIns="0" tIns="0" rIns="0" bIns="0" anchor="t">
            <a:noAutofit/>
          </a:bodyPr>
          <a:lstStyle/>
          <a:p>
            <a:pPr algn="ctr"/>
            <a:r>
              <a:rPr lang="en-US" sz="2400" b="1">
                <a:solidFill>
                  <a:srgbClr val="0F766E"/>
                </a:solidFill>
                <a:latin typeface="Inter"/>
              </a:rPr>
              <a:t>Non-Photosynthetic Vegetation</a:t>
            </a:r>
            <a:r>
              <a:rPr lang="en-US" sz="2400" b="1" i="0">
                <a:solidFill>
                  <a:srgbClr val="0F766E"/>
                </a:solidFill>
                <a:latin typeface="Inter"/>
              </a:rPr>
              <a:t>: </a:t>
            </a:r>
            <a:endParaRPr lang="en-US"/>
          </a:p>
          <a:p>
            <a:pPr algn="ctr"/>
            <a:r>
              <a:rPr lang="en-US" sz="2400" b="1" i="0">
                <a:solidFill>
                  <a:srgbClr val="0F766E"/>
                </a:solidFill>
                <a:latin typeface="Inter"/>
              </a:rPr>
              <a:t>The Missing Signal in Vegetation Monitoring</a:t>
            </a:r>
            <a:endParaRPr lang="en-US"/>
          </a:p>
        </p:txBody>
      </p:sp>
      <p:sp>
        <p:nvSpPr>
          <p:cNvPr id="12" name="TextBox 11"/>
          <p:cNvSpPr txBox="1"/>
          <p:nvPr/>
        </p:nvSpPr>
        <p:spPr>
          <a:xfrm>
            <a:off x="6374921" y="1718694"/>
            <a:ext cx="5531226" cy="1054596"/>
          </a:xfrm>
          <a:prstGeom prst="rect">
            <a:avLst/>
          </a:prstGeom>
          <a:noFill/>
        </p:spPr>
        <p:txBody>
          <a:bodyPr wrap="square" lIns="0" tIns="0" rIns="0" bIns="0" anchor="t">
            <a:noAutofit/>
          </a:bodyPr>
          <a:lstStyle/>
          <a:p>
            <a:pPr algn="ctr">
              <a:lnSpc>
                <a:spcPct val="100000"/>
              </a:lnSpc>
              <a:spcBef>
                <a:spcPts val="0"/>
              </a:spcBef>
              <a:spcAft>
                <a:spcPts val="0"/>
              </a:spcAft>
            </a:pPr>
            <a:r>
              <a:rPr lang="en-AU" sz="2000" b="0" i="1">
                <a:solidFill>
                  <a:srgbClr val="1E293B"/>
                </a:solidFill>
                <a:latin typeface="Inter"/>
              </a:rPr>
              <a:t>Traditional vegetation indices systematically fail to capture the ecological complexity of arid landscapes, where non- photosynthetic vegetation plays a critical role in ecosystem function.</a:t>
            </a:r>
            <a:endParaRPr lang="en-US" sz="2000" i="1"/>
          </a:p>
        </p:txBody>
      </p:sp>
      <p:sp>
        <p:nvSpPr>
          <p:cNvPr id="13" name="TextBox 12"/>
          <p:cNvSpPr txBox="1"/>
          <p:nvPr/>
        </p:nvSpPr>
        <p:spPr>
          <a:xfrm>
            <a:off x="6098392" y="3689304"/>
            <a:ext cx="6083724" cy="3169229"/>
          </a:xfrm>
          <a:prstGeom prst="rect">
            <a:avLst/>
          </a:prstGeom>
          <a:noFill/>
        </p:spPr>
        <p:txBody>
          <a:bodyPr wrap="square" lIns="0" tIns="0" rIns="0" bIns="0" anchor="t">
            <a:noAutofit/>
          </a:bodyPr>
          <a:lstStyle/>
          <a:p>
            <a:pPr algn="l">
              <a:lnSpc>
                <a:spcPct val="100000"/>
              </a:lnSpc>
              <a:spcBef>
                <a:spcPts val="0"/>
              </a:spcBef>
              <a:spcAft>
                <a:spcPts val="0"/>
              </a:spcAft>
            </a:pPr>
            <a:r>
              <a:rPr lang="en-AU" b="1" i="0">
                <a:solidFill>
                  <a:srgbClr val="1E293B"/>
                </a:solidFill>
                <a:latin typeface="Inter"/>
              </a:rPr>
              <a:t>Ecological Significance:</a:t>
            </a:r>
            <a:r>
              <a:rPr lang="en-AU" b="0" i="0">
                <a:solidFill>
                  <a:srgbClr val="1E293B"/>
                </a:solidFill>
                <a:latin typeface="Inter"/>
              </a:rPr>
              <a:t> Senescent grasses, dry shrubs, and leaf litter constitute massive portions of arid landscapes with vital ecosystem functions.</a:t>
            </a:r>
          </a:p>
          <a:p>
            <a:endParaRPr lang="en-AU">
              <a:solidFill>
                <a:srgbClr val="1E293B"/>
              </a:solidFill>
              <a:latin typeface="Inter"/>
              <a:ea typeface="Inter"/>
            </a:endParaRPr>
          </a:p>
          <a:p>
            <a:r>
              <a:rPr lang="en-AU" b="1">
                <a:solidFill>
                  <a:srgbClr val="1E293B"/>
                </a:solidFill>
                <a:latin typeface="Inter"/>
                <a:ea typeface="Inter"/>
              </a:rPr>
              <a:t>Carbon Dynamics:</a:t>
            </a:r>
            <a:r>
              <a:rPr lang="en-AU">
                <a:solidFill>
                  <a:srgbClr val="1E293B"/>
                </a:solidFill>
                <a:latin typeface="Inter"/>
                <a:ea typeface="Inter"/>
              </a:rPr>
              <a:t> Standing dead biomass heavily influences carbon storage and cycling in semi-arid environments.</a:t>
            </a:r>
            <a:endParaRPr lang="en-AU">
              <a:solidFill>
                <a:srgbClr val="000000"/>
              </a:solidFill>
              <a:latin typeface="Inter"/>
              <a:ea typeface="Inter"/>
            </a:endParaRPr>
          </a:p>
          <a:p>
            <a:endParaRPr lang="en-AU">
              <a:solidFill>
                <a:srgbClr val="1E293B"/>
              </a:solidFill>
              <a:latin typeface="Inter"/>
              <a:ea typeface="Inter"/>
            </a:endParaRPr>
          </a:p>
          <a:p>
            <a:r>
              <a:rPr lang="en-AU" b="1">
                <a:solidFill>
                  <a:srgbClr val="1E293B"/>
                </a:solidFill>
                <a:latin typeface="Inter"/>
                <a:ea typeface="Inter"/>
              </a:rPr>
              <a:t>Erosion Control:</a:t>
            </a:r>
            <a:r>
              <a:rPr lang="en-AU">
                <a:solidFill>
                  <a:srgbClr val="1E293B"/>
                </a:solidFill>
                <a:latin typeface="Inter"/>
                <a:ea typeface="Inter"/>
              </a:rPr>
              <a:t> Non-photosynthetic vegetation provides critical soil stabilisation and erosion potential management.</a:t>
            </a:r>
            <a:endParaRPr lang="en-AU">
              <a:solidFill>
                <a:srgbClr val="000000"/>
              </a:solidFill>
              <a:latin typeface="Inter"/>
              <a:ea typeface="Inter"/>
            </a:endParaRPr>
          </a:p>
          <a:p>
            <a:endParaRPr lang="en-AU">
              <a:solidFill>
                <a:srgbClr val="1E293B"/>
              </a:solidFill>
              <a:latin typeface="Inter"/>
              <a:ea typeface="Inter"/>
            </a:endParaRPr>
          </a:p>
          <a:p>
            <a:endParaRPr lang="en-AU">
              <a:solidFill>
                <a:srgbClr val="1E293B"/>
              </a:solidFill>
              <a:latin typeface="Inter"/>
              <a:ea typeface="Inter"/>
            </a:endParaRPr>
          </a:p>
        </p:txBody>
      </p:sp>
      <p:pic>
        <p:nvPicPr>
          <p:cNvPr id="18" name="Picture 17" descr="image.png"/>
          <p:cNvPicPr>
            <a:picLocks noChangeAspect="1"/>
          </p:cNvPicPr>
          <p:nvPr/>
        </p:nvPicPr>
        <p:blipFill>
          <a:blip r:embed="rId4"/>
          <a:stretch>
            <a:fillRect/>
          </a:stretch>
        </p:blipFill>
        <p:spPr>
          <a:xfrm>
            <a:off x="12163425" y="1371600"/>
            <a:ext cx="28575" cy="4114800"/>
          </a:xfrm>
          <a:prstGeom prst="rect">
            <a:avLst/>
          </a:prstGeom>
        </p:spPr>
      </p:pic>
      <p:pic>
        <p:nvPicPr>
          <p:cNvPr id="3" name="Picture 2">
            <a:extLst>
              <a:ext uri="{FF2B5EF4-FFF2-40B4-BE49-F238E27FC236}">
                <a16:creationId xmlns:a16="http://schemas.microsoft.com/office/drawing/2014/main" id="{24665D08-AE55-3BDC-6BBB-49D4CC2DECBE}"/>
              </a:ext>
            </a:extLst>
          </p:cNvPr>
          <p:cNvPicPr>
            <a:picLocks noChangeAspect="1"/>
          </p:cNvPicPr>
          <p:nvPr/>
        </p:nvPicPr>
        <p:blipFill>
          <a:blip r:embed="rId5"/>
          <a:stretch>
            <a:fillRect/>
          </a:stretch>
        </p:blipFill>
        <p:spPr>
          <a:xfrm>
            <a:off x="0" y="2556"/>
            <a:ext cx="6067566" cy="6855444"/>
          </a:xfrm>
          <a:prstGeom prst="rect">
            <a:avLst/>
          </a:prstGeom>
        </p:spPr>
      </p:pic>
    </p:spTree>
    <p:extLst>
      <p:ext uri="{BB962C8B-B14F-4D97-AF65-F5344CB8AC3E}">
        <p14:creationId xmlns:p14="http://schemas.microsoft.com/office/powerpoint/2010/main" val="411822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4"/>
          <a:stretch>
            <a:fillRect/>
          </a:stretch>
        </p:blipFill>
        <p:spPr>
          <a:xfrm>
            <a:off x="1247775" y="1190625"/>
            <a:ext cx="4743450" cy="2590800"/>
          </a:xfrm>
          <a:prstGeom prst="rect">
            <a:avLst/>
          </a:prstGeom>
        </p:spPr>
      </p:pic>
      <p:pic>
        <p:nvPicPr>
          <p:cNvPr id="4" name="Picture 3" descr="image.png"/>
          <p:cNvPicPr>
            <a:picLocks noChangeAspect="1"/>
          </p:cNvPicPr>
          <p:nvPr/>
        </p:nvPicPr>
        <p:blipFill>
          <a:blip r:embed="rId5"/>
          <a:stretch>
            <a:fillRect/>
          </a:stretch>
        </p:blipFill>
        <p:spPr>
          <a:xfrm>
            <a:off x="3200400" y="1188828"/>
            <a:ext cx="838200" cy="838200"/>
          </a:xfrm>
          <a:prstGeom prst="rect">
            <a:avLst/>
          </a:prstGeom>
        </p:spPr>
      </p:pic>
      <p:pic>
        <p:nvPicPr>
          <p:cNvPr id="5" name="Picture 4" descr="image.png"/>
          <p:cNvPicPr>
            <a:picLocks noChangeAspect="1"/>
          </p:cNvPicPr>
          <p:nvPr/>
        </p:nvPicPr>
        <p:blipFill>
          <a:blip r:embed="rId6"/>
          <a:stretch>
            <a:fillRect/>
          </a:stretch>
        </p:blipFill>
        <p:spPr>
          <a:xfrm>
            <a:off x="3486150" y="1426953"/>
            <a:ext cx="266700" cy="276225"/>
          </a:xfrm>
          <a:prstGeom prst="rect">
            <a:avLst/>
          </a:prstGeom>
        </p:spPr>
      </p:pic>
      <p:pic>
        <p:nvPicPr>
          <p:cNvPr id="6" name="Picture 5" descr="image.png"/>
          <p:cNvPicPr>
            <a:picLocks noChangeAspect="1"/>
          </p:cNvPicPr>
          <p:nvPr/>
        </p:nvPicPr>
        <p:blipFill>
          <a:blip r:embed="rId4"/>
          <a:stretch>
            <a:fillRect/>
          </a:stretch>
        </p:blipFill>
        <p:spPr>
          <a:xfrm>
            <a:off x="6200775" y="1190625"/>
            <a:ext cx="4743450" cy="2590800"/>
          </a:xfrm>
          <a:prstGeom prst="rect">
            <a:avLst/>
          </a:prstGeom>
        </p:spPr>
      </p:pic>
      <p:pic>
        <p:nvPicPr>
          <p:cNvPr id="7" name="Picture 6" descr="image.png"/>
          <p:cNvPicPr>
            <a:picLocks noChangeAspect="1"/>
          </p:cNvPicPr>
          <p:nvPr/>
        </p:nvPicPr>
        <p:blipFill>
          <a:blip r:embed="rId5"/>
          <a:stretch>
            <a:fillRect/>
          </a:stretch>
        </p:blipFill>
        <p:spPr>
          <a:xfrm>
            <a:off x="8153400" y="1188828"/>
            <a:ext cx="838200" cy="838200"/>
          </a:xfrm>
          <a:prstGeom prst="rect">
            <a:avLst/>
          </a:prstGeom>
        </p:spPr>
      </p:pic>
      <p:pic>
        <p:nvPicPr>
          <p:cNvPr id="8" name="Picture 7" descr="image.png"/>
          <p:cNvPicPr>
            <a:picLocks noChangeAspect="1"/>
          </p:cNvPicPr>
          <p:nvPr/>
        </p:nvPicPr>
        <p:blipFill>
          <a:blip r:embed="rId7"/>
          <a:stretch>
            <a:fillRect/>
          </a:stretch>
        </p:blipFill>
        <p:spPr>
          <a:xfrm>
            <a:off x="8429625" y="1426953"/>
            <a:ext cx="285750" cy="276225"/>
          </a:xfrm>
          <a:prstGeom prst="rect">
            <a:avLst/>
          </a:prstGeom>
        </p:spPr>
      </p:pic>
      <p:pic>
        <p:nvPicPr>
          <p:cNvPr id="9" name="Picture 8" descr="image.png"/>
          <p:cNvPicPr>
            <a:picLocks noChangeAspect="1"/>
          </p:cNvPicPr>
          <p:nvPr/>
        </p:nvPicPr>
        <p:blipFill>
          <a:blip r:embed="rId4"/>
          <a:stretch>
            <a:fillRect/>
          </a:stretch>
        </p:blipFill>
        <p:spPr>
          <a:xfrm>
            <a:off x="1247775" y="3981450"/>
            <a:ext cx="4743450" cy="2590800"/>
          </a:xfrm>
          <a:prstGeom prst="rect">
            <a:avLst/>
          </a:prstGeom>
        </p:spPr>
      </p:pic>
      <p:pic>
        <p:nvPicPr>
          <p:cNvPr id="10" name="Picture 9" descr="image.png"/>
          <p:cNvPicPr>
            <a:picLocks noChangeAspect="1"/>
          </p:cNvPicPr>
          <p:nvPr/>
        </p:nvPicPr>
        <p:blipFill>
          <a:blip r:embed="rId5"/>
          <a:stretch>
            <a:fillRect/>
          </a:stretch>
        </p:blipFill>
        <p:spPr>
          <a:xfrm>
            <a:off x="3200400" y="3979653"/>
            <a:ext cx="838200" cy="838200"/>
          </a:xfrm>
          <a:prstGeom prst="rect">
            <a:avLst/>
          </a:prstGeom>
        </p:spPr>
      </p:pic>
      <p:pic>
        <p:nvPicPr>
          <p:cNvPr id="11" name="Picture 10" descr="image.png"/>
          <p:cNvPicPr>
            <a:picLocks noChangeAspect="1"/>
          </p:cNvPicPr>
          <p:nvPr/>
        </p:nvPicPr>
        <p:blipFill>
          <a:blip r:embed="rId8"/>
          <a:stretch>
            <a:fillRect/>
          </a:stretch>
        </p:blipFill>
        <p:spPr>
          <a:xfrm>
            <a:off x="3486150" y="4217778"/>
            <a:ext cx="266700" cy="276225"/>
          </a:xfrm>
          <a:prstGeom prst="rect">
            <a:avLst/>
          </a:prstGeom>
        </p:spPr>
      </p:pic>
      <p:pic>
        <p:nvPicPr>
          <p:cNvPr id="12" name="Picture 11" descr="image.png"/>
          <p:cNvPicPr>
            <a:picLocks noChangeAspect="1"/>
          </p:cNvPicPr>
          <p:nvPr/>
        </p:nvPicPr>
        <p:blipFill>
          <a:blip r:embed="rId4"/>
          <a:stretch>
            <a:fillRect/>
          </a:stretch>
        </p:blipFill>
        <p:spPr>
          <a:xfrm>
            <a:off x="6200775" y="3981450"/>
            <a:ext cx="4743450" cy="2590800"/>
          </a:xfrm>
          <a:prstGeom prst="rect">
            <a:avLst/>
          </a:prstGeom>
        </p:spPr>
      </p:pic>
      <p:pic>
        <p:nvPicPr>
          <p:cNvPr id="13" name="Picture 12" descr="image.png"/>
          <p:cNvPicPr>
            <a:picLocks noChangeAspect="1"/>
          </p:cNvPicPr>
          <p:nvPr/>
        </p:nvPicPr>
        <p:blipFill>
          <a:blip r:embed="rId5"/>
          <a:stretch>
            <a:fillRect/>
          </a:stretch>
        </p:blipFill>
        <p:spPr>
          <a:xfrm>
            <a:off x="8153400" y="3979653"/>
            <a:ext cx="838200" cy="838200"/>
          </a:xfrm>
          <a:prstGeom prst="rect">
            <a:avLst/>
          </a:prstGeom>
        </p:spPr>
      </p:pic>
      <p:pic>
        <p:nvPicPr>
          <p:cNvPr id="14" name="Picture 13" descr="image.png"/>
          <p:cNvPicPr>
            <a:picLocks noChangeAspect="1"/>
          </p:cNvPicPr>
          <p:nvPr/>
        </p:nvPicPr>
        <p:blipFill>
          <a:blip r:embed="rId9"/>
          <a:stretch>
            <a:fillRect/>
          </a:stretch>
        </p:blipFill>
        <p:spPr>
          <a:xfrm>
            <a:off x="8420100" y="4217778"/>
            <a:ext cx="304800" cy="276225"/>
          </a:xfrm>
          <a:prstGeom prst="rect">
            <a:avLst/>
          </a:prstGeom>
        </p:spPr>
      </p:pic>
      <p:sp>
        <p:nvSpPr>
          <p:cNvPr id="15" name="TextBox 14"/>
          <p:cNvSpPr txBox="1"/>
          <p:nvPr/>
        </p:nvSpPr>
        <p:spPr>
          <a:xfrm>
            <a:off x="-81" y="304800"/>
            <a:ext cx="12192013" cy="543105"/>
          </a:xfrm>
          <a:prstGeom prst="rect">
            <a:avLst/>
          </a:prstGeom>
          <a:noFill/>
        </p:spPr>
        <p:txBody>
          <a:bodyPr wrap="none" lIns="0" tIns="0" rIns="0" bIns="0" anchor="t">
            <a:noAutofit/>
          </a:bodyPr>
          <a:lstStyle/>
          <a:p>
            <a:pPr algn="ctr"/>
            <a:r>
              <a:rPr sz="3350" b="1" i="0">
                <a:solidFill>
                  <a:srgbClr val="0F766E"/>
                </a:solidFill>
                <a:latin typeface="Inter"/>
              </a:rPr>
              <a:t>The Ecological Failure of </a:t>
            </a:r>
            <a:r>
              <a:rPr lang="en-US" sz="3350" b="1">
                <a:solidFill>
                  <a:srgbClr val="0F766E"/>
                </a:solidFill>
                <a:latin typeface="Inter"/>
              </a:rPr>
              <a:t>"Impressionist" Static</a:t>
            </a:r>
            <a:r>
              <a:rPr sz="3350" b="1" i="0">
                <a:solidFill>
                  <a:srgbClr val="0F766E"/>
                </a:solidFill>
                <a:latin typeface="Inter"/>
              </a:rPr>
              <a:t> Indices</a:t>
            </a:r>
          </a:p>
        </p:txBody>
      </p:sp>
      <p:sp>
        <p:nvSpPr>
          <p:cNvPr id="16" name="TextBox 15"/>
          <p:cNvSpPr txBox="1"/>
          <p:nvPr/>
        </p:nvSpPr>
        <p:spPr>
          <a:xfrm>
            <a:off x="2662386" y="2088940"/>
            <a:ext cx="1914078" cy="228600"/>
          </a:xfrm>
          <a:prstGeom prst="rect">
            <a:avLst/>
          </a:prstGeom>
          <a:noFill/>
        </p:spPr>
        <p:txBody>
          <a:bodyPr wrap="none" lIns="0" tIns="0" rIns="0" bIns="0">
            <a:noAutofit/>
          </a:bodyPr>
          <a:lstStyle/>
          <a:p>
            <a:pPr algn="ctr">
              <a:lnSpc>
                <a:spcPct val="100000"/>
              </a:lnSpc>
              <a:spcBef>
                <a:spcPts val="0"/>
              </a:spcBef>
              <a:spcAft>
                <a:spcPts val="0"/>
              </a:spcAft>
            </a:pPr>
            <a:r>
              <a:rPr lang="en-AU" sz="1800" b="1" i="0">
                <a:solidFill>
                  <a:srgbClr val="0F766E"/>
                </a:solidFill>
                <a:latin typeface="Inter"/>
              </a:rPr>
              <a:t>NDVI Overestimation</a:t>
            </a:r>
          </a:p>
        </p:txBody>
      </p:sp>
      <p:sp>
        <p:nvSpPr>
          <p:cNvPr id="17" name="TextBox 16"/>
          <p:cNvSpPr txBox="1"/>
          <p:nvPr/>
        </p:nvSpPr>
        <p:spPr>
          <a:xfrm>
            <a:off x="6900000" y="2088940"/>
            <a:ext cx="3200000" cy="228600"/>
          </a:xfrm>
          <a:prstGeom prst="rect">
            <a:avLst/>
          </a:prstGeom>
          <a:noFill/>
        </p:spPr>
        <p:txBody>
          <a:bodyPr wrap="none" lIns="0" tIns="0" rIns="0" bIns="0">
            <a:noAutofit/>
          </a:bodyPr>
          <a:lstStyle/>
          <a:p>
            <a:pPr algn="ctr">
              <a:lnSpc>
                <a:spcPct val="100000"/>
              </a:lnSpc>
              <a:spcBef>
                <a:spcPts val="0"/>
              </a:spcBef>
              <a:spcAft>
                <a:spcPts val="0"/>
              </a:spcAft>
            </a:pPr>
            <a:r>
              <a:rPr lang="en-AU" sz="1800" b="1" i="0">
                <a:solidFill>
                  <a:srgbClr val="0F766E"/>
                </a:solidFill>
                <a:latin typeface="Inter"/>
              </a:rPr>
              <a:t>EVI Structural Decoupling</a:t>
            </a:r>
          </a:p>
        </p:txBody>
      </p:sp>
      <p:sp>
        <p:nvSpPr>
          <p:cNvPr id="18" name="TextBox 17"/>
          <p:cNvSpPr txBox="1"/>
          <p:nvPr/>
        </p:nvSpPr>
        <p:spPr>
          <a:xfrm>
            <a:off x="2554039" y="4884528"/>
            <a:ext cx="2130921" cy="228600"/>
          </a:xfrm>
          <a:prstGeom prst="rect">
            <a:avLst/>
          </a:prstGeom>
          <a:noFill/>
        </p:spPr>
        <p:txBody>
          <a:bodyPr wrap="none" lIns="0" tIns="0" rIns="0" bIns="0">
            <a:noAutofit/>
          </a:bodyPr>
          <a:lstStyle/>
          <a:p>
            <a:pPr algn="ctr">
              <a:lnSpc>
                <a:spcPct val="100000"/>
              </a:lnSpc>
              <a:spcBef>
                <a:spcPts val="0"/>
              </a:spcBef>
              <a:spcAft>
                <a:spcPts val="0"/>
              </a:spcAft>
            </a:pPr>
            <a:r>
              <a:rPr lang="en-AU" sz="1800" b="1" i="0">
                <a:solidFill>
                  <a:srgbClr val="0F766E"/>
                </a:solidFill>
                <a:latin typeface="Inter"/>
              </a:rPr>
              <a:t>SAVI L-Factor Instability</a:t>
            </a:r>
          </a:p>
        </p:txBody>
      </p:sp>
      <p:sp>
        <p:nvSpPr>
          <p:cNvPr id="19" name="TextBox 18"/>
          <p:cNvSpPr txBox="1"/>
          <p:nvPr/>
        </p:nvSpPr>
        <p:spPr>
          <a:xfrm>
            <a:off x="6700000" y="4884528"/>
            <a:ext cx="3600000" cy="228600"/>
          </a:xfrm>
          <a:prstGeom prst="rect">
            <a:avLst/>
          </a:prstGeom>
          <a:noFill/>
        </p:spPr>
        <p:txBody>
          <a:bodyPr wrap="none" lIns="0" tIns="0" rIns="0" bIns="0">
            <a:noAutofit/>
          </a:bodyPr>
          <a:lstStyle/>
          <a:p>
            <a:pPr algn="ctr">
              <a:lnSpc>
                <a:spcPct val="100000"/>
              </a:lnSpc>
              <a:spcBef>
                <a:spcPts val="0"/>
              </a:spcBef>
              <a:spcAft>
                <a:spcPts val="0"/>
              </a:spcAft>
            </a:pPr>
            <a:r>
              <a:rPr lang="en-AU" sz="1800" b="1" i="0">
                <a:solidFill>
                  <a:srgbClr val="0F766E"/>
                </a:solidFill>
                <a:latin typeface="Inter"/>
              </a:rPr>
              <a:t>The Fractional Cover Imperative</a:t>
            </a:r>
          </a:p>
        </p:txBody>
      </p:sp>
      <p:pic>
        <p:nvPicPr>
          <p:cNvPr id="20" name="Picture 19" descr="image.png"/>
          <p:cNvPicPr>
            <a:picLocks noChangeAspect="1"/>
          </p:cNvPicPr>
          <p:nvPr/>
        </p:nvPicPr>
        <p:blipFill>
          <a:blip r:embed="rId10"/>
          <a:stretch>
            <a:fillRect/>
          </a:stretch>
        </p:blipFill>
        <p:spPr>
          <a:xfrm>
            <a:off x="10439400" y="685800"/>
            <a:ext cx="1143000" cy="1143000"/>
          </a:xfrm>
          <a:prstGeom prst="rect">
            <a:avLst/>
          </a:prstGeom>
        </p:spPr>
      </p:pic>
      <p:sp>
        <p:nvSpPr>
          <p:cNvPr id="21" name="TextBox 20"/>
          <p:cNvSpPr txBox="1"/>
          <p:nvPr/>
        </p:nvSpPr>
        <p:spPr>
          <a:xfrm>
            <a:off x="1805731" y="2447616"/>
            <a:ext cx="3699777" cy="868680"/>
          </a:xfrm>
          <a:prstGeom prst="rect">
            <a:avLst/>
          </a:prstGeom>
          <a:noFill/>
        </p:spPr>
        <p:txBody>
          <a:bodyPr wrap="square" lIns="0" tIns="0" rIns="0" bIns="0">
            <a:noAutofit/>
          </a:bodyPr>
          <a:lstStyle/>
          <a:p>
            <a:pPr algn="ctr">
              <a:lnSpc>
                <a:spcPct val="100000"/>
              </a:lnSpc>
              <a:spcBef>
                <a:spcPts val="0"/>
              </a:spcBef>
              <a:spcAft>
                <a:spcPts val="0"/>
              </a:spcAft>
            </a:pPr>
            <a:r>
              <a:rPr lang="en-AU" sz="1600" b="0" i="0">
                <a:solidFill>
                  <a:srgbClr val="1E293B"/>
                </a:solidFill>
                <a:latin typeface="Inter"/>
              </a:rPr>
              <a:t>Systematically overestimates green cover in sparsely vegetated areas due to bright soil background interference in arid environments.</a:t>
            </a:r>
          </a:p>
        </p:txBody>
      </p:sp>
      <p:sp>
        <p:nvSpPr>
          <p:cNvPr id="22" name="TextBox 21"/>
          <p:cNvSpPr txBox="1"/>
          <p:nvPr/>
        </p:nvSpPr>
        <p:spPr>
          <a:xfrm>
            <a:off x="6207507" y="2447616"/>
            <a:ext cx="4728930" cy="868680"/>
          </a:xfrm>
          <a:prstGeom prst="rect">
            <a:avLst/>
          </a:prstGeom>
          <a:noFill/>
        </p:spPr>
        <p:txBody>
          <a:bodyPr wrap="square" lIns="0" tIns="0" rIns="0" bIns="0">
            <a:noAutofit/>
          </a:bodyPr>
          <a:lstStyle/>
          <a:p>
            <a:pPr algn="ctr">
              <a:lnSpc>
                <a:spcPct val="100000"/>
              </a:lnSpc>
              <a:spcBef>
                <a:spcPts val="0"/>
              </a:spcBef>
              <a:spcAft>
                <a:spcPts val="0"/>
              </a:spcAft>
            </a:pPr>
            <a:r>
              <a:rPr lang="en-AU" sz="1600" b="0" i="0">
                <a:solidFill>
                  <a:srgbClr val="1E293B"/>
                </a:solidFill>
                <a:latin typeface="Inter"/>
              </a:rPr>
              <a:t>EVI’s blue-band atmospheric correction collapses under heavy aerosol loads, while its fixed coefficients fail to capture multi-layered canopy structural complexity in heterogeneous biomes.</a:t>
            </a:r>
          </a:p>
        </p:txBody>
      </p:sp>
      <p:sp>
        <p:nvSpPr>
          <p:cNvPr id="23" name="TextBox 22"/>
          <p:cNvSpPr txBox="1"/>
          <p:nvPr/>
        </p:nvSpPr>
        <p:spPr>
          <a:xfrm>
            <a:off x="1253698" y="5243203"/>
            <a:ext cx="4721366" cy="868680"/>
          </a:xfrm>
          <a:prstGeom prst="rect">
            <a:avLst/>
          </a:prstGeom>
          <a:noFill/>
        </p:spPr>
        <p:txBody>
          <a:bodyPr wrap="square" lIns="0" tIns="0" rIns="0" bIns="0" anchor="t">
            <a:noAutofit/>
          </a:bodyPr>
          <a:lstStyle/>
          <a:p>
            <a:pPr algn="ctr"/>
            <a:r>
              <a:rPr lang="en-AU" sz="1600" b="0" i="0">
                <a:solidFill>
                  <a:srgbClr val="1E293B"/>
                </a:solidFill>
                <a:latin typeface="Inter"/>
              </a:rPr>
              <a:t>SAVI’s static soil adjustment factor (L) assumes uniform soil reflectance</a:t>
            </a:r>
            <a:r>
              <a:rPr lang="en-AU" sz="1600">
                <a:solidFill>
                  <a:srgbClr val="1E293B"/>
                </a:solidFill>
                <a:latin typeface="Inter"/>
              </a:rPr>
              <a:t>, </a:t>
            </a:r>
            <a:r>
              <a:rPr lang="en-AU" sz="1600" b="0" i="0">
                <a:solidFill>
                  <a:srgbClr val="1E293B"/>
                </a:solidFill>
                <a:latin typeface="Inter"/>
              </a:rPr>
              <a:t>an invalid assumption across patchy arid landscapes where soil brightness varies dramatically within a single pixel.</a:t>
            </a:r>
          </a:p>
        </p:txBody>
      </p:sp>
      <p:sp>
        <p:nvSpPr>
          <p:cNvPr id="24" name="TextBox 23"/>
          <p:cNvSpPr txBox="1"/>
          <p:nvPr/>
        </p:nvSpPr>
        <p:spPr>
          <a:xfrm>
            <a:off x="6200708" y="5243203"/>
            <a:ext cx="4742529" cy="868680"/>
          </a:xfrm>
          <a:prstGeom prst="rect">
            <a:avLst/>
          </a:prstGeom>
          <a:noFill/>
        </p:spPr>
        <p:txBody>
          <a:bodyPr wrap="square" lIns="0" tIns="0" rIns="0" bIns="0" anchor="t">
            <a:noAutofit/>
          </a:bodyPr>
          <a:lstStyle/>
          <a:p>
            <a:pPr algn="ctr"/>
            <a:r>
              <a:rPr lang="en-AU" sz="1600" b="0" i="0">
                <a:solidFill>
                  <a:srgbClr val="1E293B"/>
                </a:solidFill>
                <a:latin typeface="Inter"/>
              </a:rPr>
              <a:t>These compounding failures demand biophysically constrained Fractional Cover models that decompose each pixel into PV, NPV, and BS</a:t>
            </a:r>
            <a:r>
              <a:rPr lang="en-AU" sz="1600">
                <a:solidFill>
                  <a:srgbClr val="1E293B"/>
                </a:solidFill>
                <a:latin typeface="Inter"/>
              </a:rPr>
              <a:t>, </a:t>
            </a:r>
            <a:r>
              <a:rPr lang="en-AU" sz="1600" b="0" i="0">
                <a:solidFill>
                  <a:srgbClr val="1E293B"/>
                </a:solidFill>
                <a:latin typeface="Inter"/>
              </a:rPr>
              <a:t>replacing single-index assumptions with continuous physical reality.</a:t>
            </a:r>
          </a:p>
        </p:txBody>
      </p:sp>
      <p:pic>
        <p:nvPicPr>
          <p:cNvPr id="25" name="Picture 24" descr="image.png"/>
          <p:cNvPicPr>
            <a:picLocks noChangeAspect="1"/>
          </p:cNvPicPr>
          <p:nvPr/>
        </p:nvPicPr>
        <p:blipFill>
          <a:blip r:embed="rId11"/>
          <a:stretch>
            <a:fillRect/>
          </a:stretch>
        </p:blipFill>
        <p:spPr>
          <a:xfrm>
            <a:off x="2438400" y="0"/>
            <a:ext cx="3657600" cy="38100"/>
          </a:xfrm>
          <a:prstGeom prst="rect">
            <a:avLst/>
          </a:prstGeom>
        </p:spPr>
      </p:pic>
      <p:pic>
        <p:nvPicPr>
          <p:cNvPr id="26" name="Picture 25" descr="image.png"/>
          <p:cNvPicPr>
            <a:picLocks noChangeAspect="1"/>
          </p:cNvPicPr>
          <p:nvPr/>
        </p:nvPicPr>
        <p:blipFill>
          <a:blip r:embed="rId12"/>
          <a:stretch>
            <a:fillRect/>
          </a:stretch>
        </p:blipFill>
        <p:spPr>
          <a:xfrm>
            <a:off x="6705600" y="6819900"/>
            <a:ext cx="3048000" cy="38100"/>
          </a:xfrm>
          <a:prstGeom prst="rect">
            <a:avLst/>
          </a:prstGeom>
        </p:spPr>
      </p:pic>
    </p:spTree>
    <p:extLst>
      <p:ext uri="{BB962C8B-B14F-4D97-AF65-F5344CB8AC3E}">
        <p14:creationId xmlns:p14="http://schemas.microsoft.com/office/powerpoint/2010/main" val="4154848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Background"/>
          <p:cNvSpPr/>
          <p:nvPr/>
        </p:nvSpPr>
        <p:spPr>
          <a:xfrm>
            <a:off x="0" y="0"/>
            <a:ext cx="12192000" cy="6858000"/>
          </a:xfrm>
          <a:prstGeom prst="rect">
            <a:avLst/>
          </a:prstGeom>
          <a:solidFill>
            <a:srgbClr val="F8FAFC"/>
          </a:solidFill>
          <a:ln>
            <a:noFill/>
          </a:ln>
        </p:spPr>
      </p:sp>
      <p:sp>
        <p:nvSpPr>
          <p:cNvPr id="101" name="TopBar"/>
          <p:cNvSpPr/>
          <p:nvPr/>
        </p:nvSpPr>
        <p:spPr>
          <a:xfrm>
            <a:off x="4267200" y="0"/>
            <a:ext cx="3657600" cy="38100"/>
          </a:xfrm>
          <a:prstGeom prst="rect">
            <a:avLst/>
          </a:prstGeom>
          <a:solidFill>
            <a:srgbClr val="0F766E"/>
          </a:solidFill>
          <a:ln>
            <a:noFill/>
          </a:ln>
        </p:spPr>
      </p:sp>
      <p:sp>
        <p:nvSpPr>
          <p:cNvPr id="102" name="Title"/>
          <p:cNvSpPr txBox="1"/>
          <p:nvPr/>
        </p:nvSpPr>
        <p:spPr>
          <a:xfrm>
            <a:off x="457200" y="228600"/>
            <a:ext cx="11277600" cy="571500"/>
          </a:xfrm>
          <a:prstGeom prst="rect">
            <a:avLst/>
          </a:prstGeom>
          <a:noFill/>
        </p:spPr>
        <p:txBody>
          <a:bodyPr wrap="square" lIns="0" tIns="0" rIns="0" bIns="0">
            <a:noAutofit/>
          </a:bodyPr>
          <a:lstStyle/>
          <a:p>
            <a:pPr algn="ctr">
              <a:lnSpc>
                <a:spcPct val="100000"/>
              </a:lnSpc>
              <a:spcBef>
                <a:spcPts val="0"/>
              </a:spcBef>
              <a:spcAft>
                <a:spcPts val="0"/>
              </a:spcAft>
            </a:pPr>
            <a:r>
              <a:rPr sz="3359" b="1" i="0">
                <a:solidFill>
                  <a:srgbClr val="0F766E"/>
                </a:solidFill>
                <a:latin typeface="Inter"/>
              </a:rPr>
              <a:t>Star Transect Methodology</a:t>
            </a:r>
          </a:p>
        </p:txBody>
      </p:sp>
      <p:pic>
        <p:nvPicPr>
          <p:cNvPr id="103" name="TreeDiagram" descr="Vegetation measurement diagram showing tree crown, woody vegetation, ground cover, densitometer and laser pointer setup">
            <a:extLst>
              <a:ext uri="{FF2B5EF4-FFF2-40B4-BE49-F238E27FC236}">
                <a16:creationId xmlns:a16="http://schemas.microsoft.com/office/drawing/2014/main" id="{15BA27CF-36DB-EFB2-281F-A4DBBF5A939A}"/>
              </a:ext>
            </a:extLst>
          </p:cNvPr>
          <p:cNvPicPr>
            <a:picLocks noChangeAspect="1"/>
          </p:cNvPicPr>
          <p:nvPr/>
        </p:nvPicPr>
        <p:blipFill>
          <a:blip r:embed="rId3"/>
          <a:stretch>
            <a:fillRect/>
          </a:stretch>
        </p:blipFill>
        <p:spPr>
          <a:xfrm>
            <a:off x="457200" y="1066800"/>
            <a:ext cx="5029200" cy="2667000"/>
          </a:xfrm>
          <a:prstGeom prst="roundRect">
            <a:avLst>
              <a:gd name="adj" fmla="val 3000"/>
            </a:avLst>
          </a:prstGeom>
        </p:spPr>
      </p:pic>
      <p:pic>
        <p:nvPicPr>
          <p:cNvPr id="104" name="FieldPhoto" descr="Researchers conducting star transect field measurements under a tree">
            <a:extLst>
              <a:ext uri="{FF2B5EF4-FFF2-40B4-BE49-F238E27FC236}">
                <a16:creationId xmlns:a16="http://schemas.microsoft.com/office/drawing/2014/main" id="{EB1E6A6A-0D32-264A-2345-93CE610967E4}"/>
              </a:ext>
            </a:extLst>
          </p:cNvPr>
          <p:cNvPicPr>
            <a:picLocks noChangeAspect="1"/>
          </p:cNvPicPr>
          <p:nvPr/>
        </p:nvPicPr>
        <p:blipFill>
          <a:blip r:embed="rId4"/>
          <a:stretch>
            <a:fillRect/>
          </a:stretch>
        </p:blipFill>
        <p:spPr>
          <a:xfrm>
            <a:off x="457200" y="3886200"/>
            <a:ext cx="5029200" cy="2667000"/>
          </a:xfrm>
          <a:prstGeom prst="roundRect">
            <a:avLst>
              <a:gd name="adj" fmla="val 3000"/>
            </a:avLst>
          </a:prstGeom>
        </p:spPr>
      </p:pic>
      <p:sp>
        <p:nvSpPr>
          <p:cNvPr id="110" name="Card1Bg"/>
          <p:cNvSpPr/>
          <p:nvPr/>
        </p:nvSpPr>
        <p:spPr>
          <a:xfrm>
            <a:off x="5791200" y="1185333"/>
            <a:ext cx="5943600" cy="1219200"/>
          </a:xfrm>
          <a:prstGeom prst="roundRect">
            <a:avLst>
              <a:gd name="adj" fmla="val 5000"/>
            </a:avLst>
          </a:prstGeom>
          <a:solidFill>
            <a:srgbClr val="FFFFFF"/>
          </a:solidFill>
          <a:ln w="12700">
            <a:solidFill>
              <a:srgbClr val="E2E8F0"/>
            </a:solidFill>
          </a:ln>
          <a:effectLst>
            <a:outerShdw blurRad="50800" dist="25400" dir="5400000" algn="t" rotWithShape="0">
              <a:srgbClr val="000000">
                <a:alpha val="10000"/>
              </a:srgbClr>
            </a:outerShdw>
          </a:effectLst>
        </p:spPr>
      </p:sp>
      <p:sp>
        <p:nvSpPr>
          <p:cNvPr id="111" name="Card1Circle"/>
          <p:cNvSpPr/>
          <p:nvPr/>
        </p:nvSpPr>
        <p:spPr>
          <a:xfrm>
            <a:off x="6019800" y="1371600"/>
            <a:ext cx="609600" cy="609600"/>
          </a:xfrm>
          <a:prstGeom prst="ellipse">
            <a:avLst/>
          </a:prstGeom>
          <a:solidFill>
            <a:srgbClr val="0F766E"/>
          </a:solidFill>
          <a:ln>
            <a:noFill/>
          </a:ln>
        </p:spPr>
      </p:sp>
      <p:pic>
        <p:nvPicPr>
          <p:cNvPr id="112" name="Card1Icon" descr="Protocol icon"/>
          <p:cNvPicPr>
            <a:picLocks noChangeAspect="1"/>
          </p:cNvPicPr>
          <p:nvPr/>
        </p:nvPicPr>
        <p:blipFill>
          <a:blip r:embed="rId5"/>
          <a:stretch>
            <a:fillRect/>
          </a:stretch>
        </p:blipFill>
        <p:spPr>
          <a:xfrm>
            <a:off x="6172200" y="1524000"/>
            <a:ext cx="304800" cy="304800"/>
          </a:xfrm>
          <a:prstGeom prst="rect">
            <a:avLst/>
          </a:prstGeom>
        </p:spPr>
      </p:pic>
      <p:sp>
        <p:nvSpPr>
          <p:cNvPr id="113" name="Card1Title"/>
          <p:cNvSpPr txBox="1"/>
          <p:nvPr/>
        </p:nvSpPr>
        <p:spPr>
          <a:xfrm>
            <a:off x="6858000" y="1219200"/>
            <a:ext cx="4572000" cy="304800"/>
          </a:xfrm>
          <a:prstGeom prst="rect">
            <a:avLst/>
          </a:prstGeom>
          <a:noFill/>
        </p:spPr>
        <p:txBody>
          <a:bodyPr wrap="square" lIns="0" tIns="0" rIns="0" bIns="0" anchor="ctr">
            <a:noAutofit/>
          </a:bodyPr>
          <a:lstStyle/>
          <a:p>
            <a:pPr algn="l">
              <a:lnSpc>
                <a:spcPct val="100000"/>
              </a:lnSpc>
              <a:spcBef>
                <a:spcPts val="0"/>
              </a:spcBef>
              <a:spcAft>
                <a:spcPts val="0"/>
              </a:spcAft>
            </a:pPr>
            <a:r>
              <a:rPr lang="en-AU" sz="1800" b="1" i="0">
                <a:solidFill>
                  <a:srgbClr val="0F766E"/>
                </a:solidFill>
                <a:latin typeface="Inter"/>
              </a:rPr>
              <a:t>Standardised Protocol</a:t>
            </a:r>
          </a:p>
        </p:txBody>
      </p:sp>
      <p:sp>
        <p:nvSpPr>
          <p:cNvPr id="114" name="Card1Desc"/>
          <p:cNvSpPr txBox="1"/>
          <p:nvPr/>
        </p:nvSpPr>
        <p:spPr>
          <a:xfrm>
            <a:off x="6858000" y="1524000"/>
            <a:ext cx="4572000" cy="609600"/>
          </a:xfrm>
          <a:prstGeom prst="rect">
            <a:avLst/>
          </a:prstGeom>
          <a:noFill/>
        </p:spPr>
        <p:txBody>
          <a:bodyPr wrap="square" lIns="0" tIns="0" rIns="0" bIns="0">
            <a:noAutofit/>
          </a:bodyPr>
          <a:lstStyle/>
          <a:p>
            <a:pPr algn="l">
              <a:lnSpc>
                <a:spcPct val="120000"/>
              </a:lnSpc>
              <a:spcBef>
                <a:spcPts val="0"/>
              </a:spcBef>
              <a:spcAft>
                <a:spcPts val="0"/>
              </a:spcAft>
            </a:pPr>
            <a:r>
              <a:rPr lang="en-AU" sz="1600" b="0" i="0">
                <a:solidFill>
                  <a:srgbClr val="64748B"/>
                </a:solidFill>
                <a:latin typeface="Inter"/>
              </a:rPr>
              <a:t>Muir et al. (2011) developed rigorous point-intercept methodology ensuring consistent field measurements across all sites.</a:t>
            </a:r>
          </a:p>
        </p:txBody>
      </p:sp>
      <p:sp>
        <p:nvSpPr>
          <p:cNvPr id="120" name="Card2Bg"/>
          <p:cNvSpPr/>
          <p:nvPr/>
        </p:nvSpPr>
        <p:spPr>
          <a:xfrm>
            <a:off x="5791200" y="2540000"/>
            <a:ext cx="5943600" cy="1219200"/>
          </a:xfrm>
          <a:prstGeom prst="roundRect">
            <a:avLst>
              <a:gd name="adj" fmla="val 5000"/>
            </a:avLst>
          </a:prstGeom>
          <a:solidFill>
            <a:srgbClr val="FFFFFF"/>
          </a:solidFill>
          <a:ln w="12700">
            <a:solidFill>
              <a:srgbClr val="E2E8F0"/>
            </a:solidFill>
          </a:ln>
          <a:effectLst>
            <a:outerShdw blurRad="50800" dist="25400" dir="5400000" algn="t" rotWithShape="0">
              <a:srgbClr val="000000">
                <a:alpha val="10000"/>
              </a:srgbClr>
            </a:outerShdw>
          </a:effectLst>
        </p:spPr>
      </p:sp>
      <p:sp>
        <p:nvSpPr>
          <p:cNvPr id="121" name="Card2Circle"/>
          <p:cNvSpPr/>
          <p:nvPr/>
        </p:nvSpPr>
        <p:spPr>
          <a:xfrm>
            <a:off x="6019800" y="2743200"/>
            <a:ext cx="609600" cy="609600"/>
          </a:xfrm>
          <a:prstGeom prst="ellipse">
            <a:avLst/>
          </a:prstGeom>
          <a:solidFill>
            <a:srgbClr val="0F766E"/>
          </a:solidFill>
          <a:ln>
            <a:noFill/>
          </a:ln>
        </p:spPr>
      </p:sp>
      <p:pic>
        <p:nvPicPr>
          <p:cNvPr id="122" name="Card2Icon" descr="Validation icon"/>
          <p:cNvPicPr>
            <a:picLocks noChangeAspect="1"/>
          </p:cNvPicPr>
          <p:nvPr/>
        </p:nvPicPr>
        <p:blipFill>
          <a:blip r:embed="rId6"/>
          <a:stretch>
            <a:fillRect/>
          </a:stretch>
        </p:blipFill>
        <p:spPr>
          <a:xfrm>
            <a:off x="6172200" y="2895600"/>
            <a:ext cx="304800" cy="304800"/>
          </a:xfrm>
          <a:prstGeom prst="rect">
            <a:avLst/>
          </a:prstGeom>
        </p:spPr>
      </p:pic>
      <p:sp>
        <p:nvSpPr>
          <p:cNvPr id="123" name="Card2Title"/>
          <p:cNvSpPr txBox="1"/>
          <p:nvPr/>
        </p:nvSpPr>
        <p:spPr>
          <a:xfrm>
            <a:off x="6858000" y="2590800"/>
            <a:ext cx="4572000" cy="304800"/>
          </a:xfrm>
          <a:prstGeom prst="rect">
            <a:avLst/>
          </a:prstGeom>
          <a:noFill/>
        </p:spPr>
        <p:txBody>
          <a:bodyPr wrap="square" lIns="0" tIns="0" rIns="0" bIns="0" anchor="ctr">
            <a:noAutofit/>
          </a:bodyPr>
          <a:lstStyle/>
          <a:p>
            <a:pPr algn="l">
              <a:lnSpc>
                <a:spcPct val="100000"/>
              </a:lnSpc>
              <a:spcBef>
                <a:spcPts val="0"/>
              </a:spcBef>
              <a:spcAft>
                <a:spcPts val="0"/>
              </a:spcAft>
            </a:pPr>
            <a:r>
              <a:rPr lang="en-AU" sz="1800" b="1" i="0">
                <a:solidFill>
                  <a:srgbClr val="0F766E"/>
                </a:solidFill>
                <a:latin typeface="Inter"/>
              </a:rPr>
              <a:t>1-Hectare Validation Areas</a:t>
            </a:r>
          </a:p>
        </p:txBody>
      </p:sp>
      <p:sp>
        <p:nvSpPr>
          <p:cNvPr id="124" name="Card2Desc"/>
          <p:cNvSpPr txBox="1"/>
          <p:nvPr/>
        </p:nvSpPr>
        <p:spPr>
          <a:xfrm>
            <a:off x="6858000" y="2895600"/>
            <a:ext cx="4572000" cy="609600"/>
          </a:xfrm>
          <a:prstGeom prst="rect">
            <a:avLst/>
          </a:prstGeom>
          <a:noFill/>
        </p:spPr>
        <p:txBody>
          <a:bodyPr wrap="square" lIns="0" tIns="0" rIns="0" bIns="0" anchor="t">
            <a:noAutofit/>
          </a:bodyPr>
          <a:lstStyle/>
          <a:p>
            <a:pPr algn="l">
              <a:lnSpc>
                <a:spcPct val="120000"/>
              </a:lnSpc>
              <a:spcBef>
                <a:spcPts val="0"/>
              </a:spcBef>
              <a:spcAft>
                <a:spcPts val="0"/>
              </a:spcAft>
            </a:pPr>
            <a:r>
              <a:rPr lang="en-AU" sz="1600" b="0" i="0">
                <a:solidFill>
                  <a:srgbClr val="64748B"/>
                </a:solidFill>
                <a:latin typeface="Inter"/>
              </a:rPr>
              <a:t>Homogenous areas match spatial footprint of medium-resolution satellite pixels for accurate ground truth.</a:t>
            </a:r>
          </a:p>
        </p:txBody>
      </p:sp>
      <p:sp>
        <p:nvSpPr>
          <p:cNvPr id="130" name="Card3Bg"/>
          <p:cNvSpPr/>
          <p:nvPr/>
        </p:nvSpPr>
        <p:spPr>
          <a:xfrm>
            <a:off x="5791200" y="3962400"/>
            <a:ext cx="5943600" cy="1219200"/>
          </a:xfrm>
          <a:prstGeom prst="roundRect">
            <a:avLst>
              <a:gd name="adj" fmla="val 5000"/>
            </a:avLst>
          </a:prstGeom>
          <a:solidFill>
            <a:srgbClr val="FFFFFF"/>
          </a:solidFill>
          <a:ln w="12700">
            <a:solidFill>
              <a:srgbClr val="E2E8F0"/>
            </a:solidFill>
          </a:ln>
          <a:effectLst>
            <a:outerShdw blurRad="50800" dist="25400" dir="5400000" algn="t" rotWithShape="0">
              <a:srgbClr val="000000">
                <a:alpha val="10000"/>
              </a:srgbClr>
            </a:outerShdw>
          </a:effectLst>
        </p:spPr>
      </p:sp>
      <p:sp>
        <p:nvSpPr>
          <p:cNvPr id="131" name="Card3Circle"/>
          <p:cNvSpPr/>
          <p:nvPr/>
        </p:nvSpPr>
        <p:spPr>
          <a:xfrm>
            <a:off x="6019800" y="4114800"/>
            <a:ext cx="609600" cy="609600"/>
          </a:xfrm>
          <a:prstGeom prst="ellipse">
            <a:avLst/>
          </a:prstGeom>
          <a:solidFill>
            <a:srgbClr val="0F766E"/>
          </a:solidFill>
          <a:ln>
            <a:noFill/>
          </a:ln>
        </p:spPr>
      </p:sp>
      <p:pic>
        <p:nvPicPr>
          <p:cNvPr id="132" name="Card3Icon" descr="Star formation icon"/>
          <p:cNvPicPr>
            <a:picLocks noChangeAspect="1"/>
          </p:cNvPicPr>
          <p:nvPr/>
        </p:nvPicPr>
        <p:blipFill>
          <a:blip r:embed="rId7"/>
          <a:stretch>
            <a:fillRect/>
          </a:stretch>
        </p:blipFill>
        <p:spPr>
          <a:xfrm>
            <a:off x="6172200" y="4267200"/>
            <a:ext cx="304800" cy="304800"/>
          </a:xfrm>
          <a:prstGeom prst="rect">
            <a:avLst/>
          </a:prstGeom>
        </p:spPr>
      </p:pic>
      <p:sp>
        <p:nvSpPr>
          <p:cNvPr id="133" name="Card3Title"/>
          <p:cNvSpPr txBox="1"/>
          <p:nvPr/>
        </p:nvSpPr>
        <p:spPr>
          <a:xfrm>
            <a:off x="6858000" y="3962400"/>
            <a:ext cx="4572000" cy="304800"/>
          </a:xfrm>
          <a:prstGeom prst="rect">
            <a:avLst/>
          </a:prstGeom>
          <a:noFill/>
        </p:spPr>
        <p:txBody>
          <a:bodyPr wrap="square" lIns="0" tIns="0" rIns="0" bIns="0" anchor="ctr">
            <a:noAutofit/>
          </a:bodyPr>
          <a:lstStyle/>
          <a:p>
            <a:pPr algn="l">
              <a:lnSpc>
                <a:spcPct val="100000"/>
              </a:lnSpc>
              <a:spcBef>
                <a:spcPts val="0"/>
              </a:spcBef>
              <a:spcAft>
                <a:spcPts val="0"/>
              </a:spcAft>
            </a:pPr>
            <a:r>
              <a:rPr lang="en-AU" sz="1800" b="1" i="0">
                <a:solidFill>
                  <a:srgbClr val="0F766E"/>
                </a:solidFill>
                <a:latin typeface="Inter"/>
              </a:rPr>
              <a:t>Three-Transect Star Formation</a:t>
            </a:r>
          </a:p>
        </p:txBody>
      </p:sp>
      <p:sp>
        <p:nvSpPr>
          <p:cNvPr id="134" name="Card3Desc"/>
          <p:cNvSpPr txBox="1"/>
          <p:nvPr/>
        </p:nvSpPr>
        <p:spPr>
          <a:xfrm>
            <a:off x="6858000" y="4267200"/>
            <a:ext cx="4572000" cy="609600"/>
          </a:xfrm>
          <a:prstGeom prst="rect">
            <a:avLst/>
          </a:prstGeom>
          <a:noFill/>
        </p:spPr>
        <p:txBody>
          <a:bodyPr wrap="square" lIns="0" tIns="0" rIns="0" bIns="0">
            <a:noAutofit/>
          </a:bodyPr>
          <a:lstStyle/>
          <a:p>
            <a:pPr algn="l">
              <a:lnSpc>
                <a:spcPct val="120000"/>
              </a:lnSpc>
              <a:spcBef>
                <a:spcPts val="0"/>
              </a:spcBef>
              <a:spcAft>
                <a:spcPts val="0"/>
              </a:spcAft>
            </a:pPr>
            <a:r>
              <a:rPr lang="en-AU" sz="1600" b="0" i="0">
                <a:solidFill>
                  <a:srgbClr val="64748B"/>
                </a:solidFill>
                <a:latin typeface="Inter"/>
              </a:rPr>
              <a:t>Three 100-metre line transects intersect at midpoints forming distinctive star pattern for comprehensive coverage.</a:t>
            </a:r>
          </a:p>
        </p:txBody>
      </p:sp>
      <p:sp>
        <p:nvSpPr>
          <p:cNvPr id="140" name="Card4Bg"/>
          <p:cNvSpPr/>
          <p:nvPr/>
        </p:nvSpPr>
        <p:spPr>
          <a:xfrm>
            <a:off x="5791200" y="5317067"/>
            <a:ext cx="5943600" cy="1219200"/>
          </a:xfrm>
          <a:prstGeom prst="roundRect">
            <a:avLst>
              <a:gd name="adj" fmla="val 5000"/>
            </a:avLst>
          </a:prstGeom>
          <a:solidFill>
            <a:srgbClr val="FFFFFF"/>
          </a:solidFill>
          <a:ln w="12700">
            <a:solidFill>
              <a:srgbClr val="E2E8F0"/>
            </a:solidFill>
          </a:ln>
          <a:effectLst>
            <a:outerShdw blurRad="50800" dist="25400" dir="5400000" algn="t" rotWithShape="0">
              <a:srgbClr val="000000">
                <a:alpha val="10000"/>
              </a:srgbClr>
            </a:outerShdw>
          </a:effectLst>
        </p:spPr>
      </p:sp>
      <p:sp>
        <p:nvSpPr>
          <p:cNvPr id="141" name="Card4Circle"/>
          <p:cNvSpPr/>
          <p:nvPr/>
        </p:nvSpPr>
        <p:spPr>
          <a:xfrm>
            <a:off x="6019800" y="5486400"/>
            <a:ext cx="609600" cy="609600"/>
          </a:xfrm>
          <a:prstGeom prst="ellipse">
            <a:avLst/>
          </a:prstGeom>
          <a:solidFill>
            <a:srgbClr val="0F766E"/>
          </a:solidFill>
          <a:ln>
            <a:noFill/>
          </a:ln>
        </p:spPr>
      </p:sp>
      <p:pic>
        <p:nvPicPr>
          <p:cNvPr id="142" name="Card4Icon" descr="Precision icon"/>
          <p:cNvPicPr>
            <a:picLocks noChangeAspect="1"/>
          </p:cNvPicPr>
          <p:nvPr/>
        </p:nvPicPr>
        <p:blipFill>
          <a:blip r:embed="rId8"/>
          <a:stretch>
            <a:fillRect/>
          </a:stretch>
        </p:blipFill>
        <p:spPr>
          <a:xfrm>
            <a:off x="6172200" y="5638800"/>
            <a:ext cx="304800" cy="304800"/>
          </a:xfrm>
          <a:prstGeom prst="rect">
            <a:avLst/>
          </a:prstGeom>
        </p:spPr>
      </p:pic>
      <p:sp>
        <p:nvSpPr>
          <p:cNvPr id="143" name="Card4Title"/>
          <p:cNvSpPr txBox="1"/>
          <p:nvPr/>
        </p:nvSpPr>
        <p:spPr>
          <a:xfrm>
            <a:off x="6858000" y="5334000"/>
            <a:ext cx="4572000" cy="304800"/>
          </a:xfrm>
          <a:prstGeom prst="rect">
            <a:avLst/>
          </a:prstGeom>
          <a:noFill/>
        </p:spPr>
        <p:txBody>
          <a:bodyPr wrap="square" lIns="0" tIns="0" rIns="0" bIns="0" anchor="ctr">
            <a:noAutofit/>
          </a:bodyPr>
          <a:lstStyle/>
          <a:p>
            <a:pPr algn="l">
              <a:lnSpc>
                <a:spcPct val="100000"/>
              </a:lnSpc>
              <a:spcBef>
                <a:spcPts val="0"/>
              </a:spcBef>
              <a:spcAft>
                <a:spcPts val="0"/>
              </a:spcAft>
            </a:pPr>
            <a:r>
              <a:rPr lang="en-AU" sz="1800" b="1" i="0">
                <a:solidFill>
                  <a:srgbClr val="0F766E"/>
                </a:solidFill>
                <a:latin typeface="Inter"/>
              </a:rPr>
              <a:t>60-Degree Interval Precision</a:t>
            </a:r>
          </a:p>
        </p:txBody>
      </p:sp>
      <p:sp>
        <p:nvSpPr>
          <p:cNvPr id="144" name="Card4Desc"/>
          <p:cNvSpPr txBox="1"/>
          <p:nvPr/>
        </p:nvSpPr>
        <p:spPr>
          <a:xfrm>
            <a:off x="6858000" y="5638800"/>
            <a:ext cx="4572000" cy="609600"/>
          </a:xfrm>
          <a:prstGeom prst="rect">
            <a:avLst/>
          </a:prstGeom>
          <a:noFill/>
        </p:spPr>
        <p:txBody>
          <a:bodyPr wrap="square" lIns="0" tIns="0" rIns="0" bIns="0">
            <a:noAutofit/>
          </a:bodyPr>
          <a:lstStyle/>
          <a:p>
            <a:pPr algn="l">
              <a:lnSpc>
                <a:spcPct val="120000"/>
              </a:lnSpc>
              <a:spcBef>
                <a:spcPts val="0"/>
              </a:spcBef>
              <a:spcAft>
                <a:spcPts val="0"/>
              </a:spcAft>
            </a:pPr>
            <a:r>
              <a:rPr lang="en-AU" sz="1600" b="0" i="0">
                <a:solidFill>
                  <a:srgbClr val="64748B"/>
                </a:solidFill>
                <a:latin typeface="Inter"/>
              </a:rPr>
              <a:t>Exact angular distribution ensures systematic vegetation fraction quantification without spatial bias.</a:t>
            </a:r>
          </a:p>
        </p:txBody>
      </p:sp>
      <p:sp>
        <p:nvSpPr>
          <p:cNvPr id="150" name="BottomBar"/>
          <p:cNvSpPr/>
          <p:nvPr/>
        </p:nvSpPr>
        <p:spPr>
          <a:xfrm>
            <a:off x="6705600" y="6819900"/>
            <a:ext cx="3048000" cy="38100"/>
          </a:xfrm>
          <a:prstGeom prst="rect">
            <a:avLst/>
          </a:prstGeom>
          <a:solidFill>
            <a:srgbClr val="0F766E"/>
          </a:solidFill>
          <a:ln>
            <a:noFill/>
          </a:ln>
        </p:spPr>
      </p:sp>
    </p:spTree>
    <p:extLst>
      <p:ext uri="{BB962C8B-B14F-4D97-AF65-F5344CB8AC3E}">
        <p14:creationId xmlns:p14="http://schemas.microsoft.com/office/powerpoint/2010/main" val="3571684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p:cNvSpPr txBox="1"/>
          <p:nvPr/>
        </p:nvSpPr>
        <p:spPr>
          <a:xfrm>
            <a:off x="7345" y="13278"/>
            <a:ext cx="12177310" cy="580986"/>
          </a:xfrm>
          <a:prstGeom prst="rect">
            <a:avLst/>
          </a:prstGeom>
          <a:noFill/>
        </p:spPr>
        <p:txBody>
          <a:bodyPr lIns="91440" tIns="45720" rIns="91440" bIns="45720" anchor="ctr" anchorCtr="0">
            <a:normAutofit lnSpcReduction="10000"/>
          </a:bodyPr>
          <a:lstStyle/>
          <a:p>
            <a:pPr algn="l"/>
            <a:r>
              <a:rPr lang="en-AU" sz="3359" b="1" i="0" kern="1200">
                <a:solidFill>
                  <a:srgbClr val="0F766E"/>
                </a:solidFill>
                <a:latin typeface="Inter"/>
                <a:ea typeface="+mj-ea"/>
                <a:cs typeface="+mj-cs"/>
              </a:rPr>
              <a:t>The Ground Truth Problem: Overcoming Observation Bias</a:t>
            </a:r>
          </a:p>
        </p:txBody>
      </p:sp>
      <p:pic>
        <p:nvPicPr>
          <p:cNvPr id="20" name="LeftImage"/>
          <p:cNvPicPr>
            <a:picLocks noChangeAspect="1"/>
          </p:cNvPicPr>
          <p:nvPr/>
        </p:nvPicPr>
        <p:blipFill>
          <a:blip r:embed="rId3"/>
          <a:srcRect t="12000" b="12000"/>
          <a:stretch>
            <a:fillRect/>
          </a:stretch>
        </p:blipFill>
        <p:spPr>
          <a:xfrm>
            <a:off x="304800" y="620000"/>
            <a:ext cx="5486400" cy="3100000"/>
          </a:xfrm>
          <a:prstGeom prst="roundRect">
            <a:avLst>
              <a:gd name="adj" fmla="val 3000"/>
            </a:avLst>
          </a:prstGeom>
        </p:spPr>
      </p:pic>
      <p:pic>
        <p:nvPicPr>
          <p:cNvPr id="21" name="RightImage"/>
          <p:cNvPicPr>
            <a:picLocks noChangeAspect="1"/>
          </p:cNvPicPr>
          <p:nvPr/>
        </p:nvPicPr>
        <p:blipFill>
          <a:blip r:embed="rId4"/>
          <a:srcRect t="12000" b="12000"/>
          <a:stretch>
            <a:fillRect/>
          </a:stretch>
        </p:blipFill>
        <p:spPr>
          <a:xfrm>
            <a:off x="6096000" y="620000"/>
            <a:ext cx="5486400" cy="3100000"/>
          </a:xfrm>
          <a:prstGeom prst="roundRect">
            <a:avLst>
              <a:gd name="adj" fmla="val 3000"/>
            </a:avLst>
          </a:prstGeom>
        </p:spPr>
      </p:pic>
      <p:sp>
        <p:nvSpPr>
          <p:cNvPr id="30" name="LeftHeading"/>
          <p:cNvSpPr txBox="1"/>
          <p:nvPr/>
        </p:nvSpPr>
        <p:spPr>
          <a:xfrm>
            <a:off x="304800" y="3790000"/>
            <a:ext cx="5486400" cy="360000"/>
          </a:xfrm>
          <a:prstGeom prst="rect">
            <a:avLst/>
          </a:prstGeom>
          <a:noFill/>
        </p:spPr>
        <p:txBody>
          <a:bodyPr lIns="91440" tIns="0" rIns="91440" bIns="0" anchor="b" anchorCtr="0">
            <a:normAutofit/>
          </a:bodyPr>
          <a:lstStyle/>
          <a:p>
            <a:pPr algn="l"/>
            <a:r>
              <a:rPr lang="en-AU" sz="2000" b="1" i="0" kern="1200">
                <a:solidFill>
                  <a:srgbClr val="0F766E"/>
                </a:solidFill>
                <a:latin typeface="Inter"/>
                <a:ea typeface="+mj-ea"/>
                <a:cs typeface="+mj-cs"/>
              </a:rPr>
              <a:t>Subjectivity: The Visual Illusion</a:t>
            </a:r>
          </a:p>
        </p:txBody>
      </p:sp>
      <p:sp>
        <p:nvSpPr>
          <p:cNvPr id="31" name="LeftBullets"/>
          <p:cNvSpPr txBox="1"/>
          <p:nvPr/>
        </p:nvSpPr>
        <p:spPr>
          <a:xfrm>
            <a:off x="304800" y="4180000"/>
            <a:ext cx="5486400" cy="750000"/>
          </a:xfrm>
          <a:prstGeom prst="rect">
            <a:avLst/>
          </a:prstGeom>
          <a:noFill/>
        </p:spPr>
        <p:txBody>
          <a:bodyPr lIns="91440" tIns="45720" rIns="91440" bIns="45720" anchor="t" anchorCtr="0">
            <a:noAutofit/>
          </a:bodyPr>
          <a:lstStyle/>
          <a:p>
            <a:pPr algn="l">
              <a:spcAft>
                <a:spcPts val="300"/>
              </a:spcAft>
              <a:buFont typeface="Arial" panose="020B0604020202020204" pitchFamily="34" charset="0"/>
              <a:buChar char="•"/>
            </a:pPr>
            <a:r>
              <a:rPr lang="en-AU" b="0" i="0" kern="1200">
                <a:solidFill>
                  <a:srgbClr val="1E293B"/>
                </a:solidFill>
                <a:latin typeface="Inter"/>
                <a:ea typeface="+mn-ea"/>
                <a:cs typeface="+mn-cs"/>
              </a:rPr>
              <a:t>Visual estimates of cover are highly susceptible to optical illusions and observer bias.</a:t>
            </a:r>
          </a:p>
          <a:p>
            <a:pPr algn="l">
              <a:spcAft>
                <a:spcPts val="300"/>
              </a:spcAft>
              <a:buFont typeface="Arial" panose="020B0604020202020204" pitchFamily="34" charset="0"/>
              <a:buChar char="•"/>
            </a:pPr>
            <a:r>
              <a:rPr lang="en-AU" b="0" i="0" kern="1200">
                <a:solidFill>
                  <a:srgbClr val="1E293B"/>
                </a:solidFill>
                <a:latin typeface="Inter"/>
                <a:ea typeface="+mn-ea"/>
                <a:cs typeface="+mn-cs"/>
              </a:rPr>
              <a:t>Uncalibrated human observation creates massive uncertainty in training data.</a:t>
            </a:r>
          </a:p>
        </p:txBody>
      </p:sp>
      <p:sp>
        <p:nvSpPr>
          <p:cNvPr id="40" name="RightHeading"/>
          <p:cNvSpPr txBox="1"/>
          <p:nvPr/>
        </p:nvSpPr>
        <p:spPr>
          <a:xfrm>
            <a:off x="6096000" y="3790000"/>
            <a:ext cx="5486400" cy="360000"/>
          </a:xfrm>
          <a:prstGeom prst="rect">
            <a:avLst/>
          </a:prstGeom>
          <a:noFill/>
        </p:spPr>
        <p:txBody>
          <a:bodyPr lIns="91440" tIns="0" rIns="91440" bIns="0" anchor="b" anchorCtr="0">
            <a:normAutofit/>
          </a:bodyPr>
          <a:lstStyle/>
          <a:p>
            <a:pPr algn="l"/>
            <a:r>
              <a:rPr lang="en-AU" sz="2000" b="1" i="0" kern="1200">
                <a:solidFill>
                  <a:srgbClr val="0F766E"/>
                </a:solidFill>
                <a:latin typeface="Inter"/>
                <a:ea typeface="+mj-ea"/>
                <a:cs typeface="+mj-cs"/>
              </a:rPr>
              <a:t>Sensitivity: The Point Size Problem</a:t>
            </a:r>
          </a:p>
        </p:txBody>
      </p:sp>
      <p:sp>
        <p:nvSpPr>
          <p:cNvPr id="41" name="RightBullets"/>
          <p:cNvSpPr txBox="1"/>
          <p:nvPr/>
        </p:nvSpPr>
        <p:spPr>
          <a:xfrm>
            <a:off x="6096000" y="4180000"/>
            <a:ext cx="5486400" cy="750000"/>
          </a:xfrm>
          <a:prstGeom prst="rect">
            <a:avLst/>
          </a:prstGeom>
          <a:noFill/>
        </p:spPr>
        <p:txBody>
          <a:bodyPr lIns="91440" tIns="45720" rIns="91440" bIns="45720" anchor="t" anchorCtr="0">
            <a:noAutofit/>
          </a:bodyPr>
          <a:lstStyle/>
          <a:p>
            <a:pPr algn="l">
              <a:spcAft>
                <a:spcPts val="300"/>
              </a:spcAft>
              <a:buFont typeface="Arial" panose="020B0604020202020204" pitchFamily="34" charset="0"/>
              <a:buChar char="•"/>
            </a:pPr>
            <a:r>
              <a:rPr lang="en-AU" b="0" i="0" kern="1200">
                <a:solidFill>
                  <a:srgbClr val="1E293B"/>
                </a:solidFill>
                <a:latin typeface="Inter"/>
                <a:ea typeface="+mn-ea"/>
                <a:cs typeface="+mn-cs"/>
              </a:rPr>
              <a:t>The physical size of the field measurement tool drastically alters the recorded fractional cover.</a:t>
            </a:r>
          </a:p>
          <a:p>
            <a:pPr algn="l">
              <a:spcAft>
                <a:spcPts val="300"/>
              </a:spcAft>
              <a:buFont typeface="Arial" panose="020B0604020202020204" pitchFamily="34" charset="0"/>
              <a:buChar char="•"/>
            </a:pPr>
            <a:r>
              <a:rPr lang="en-AU" b="0" i="0" kern="1200">
                <a:solidFill>
                  <a:srgbClr val="1E293B"/>
                </a:solidFill>
                <a:latin typeface="Inter"/>
                <a:ea typeface="+mn-ea"/>
                <a:cs typeface="+mn-cs"/>
              </a:rPr>
              <a:t>Inconsistent physical methodologies prevent data harmonisation.</a:t>
            </a:r>
          </a:p>
        </p:txBody>
      </p:sp>
      <p:sp>
        <p:nvSpPr>
          <p:cNvPr id="50" name="SolutionBanner"/>
          <p:cNvSpPr txBox="1"/>
          <p:nvPr/>
        </p:nvSpPr>
        <p:spPr>
          <a:xfrm>
            <a:off x="304800" y="5591067"/>
            <a:ext cx="11277600" cy="1100000"/>
          </a:xfrm>
          <a:prstGeom prst="roundRect">
            <a:avLst>
              <a:gd name="adj" fmla="val 5000"/>
            </a:avLst>
          </a:prstGeom>
          <a:solidFill>
            <a:srgbClr val="0F766E">
              <a:alpha val="94000"/>
            </a:srgbClr>
          </a:solidFill>
          <a:ln>
            <a:noFill/>
          </a:ln>
        </p:spPr>
        <p:txBody>
          <a:bodyPr lIns="182880" tIns="91440" rIns="182880" bIns="91440" anchor="ctr" anchorCtr="0">
            <a:normAutofit lnSpcReduction="10000"/>
          </a:bodyPr>
          <a:lstStyle/>
          <a:p>
            <a:pPr algn="l">
              <a:spcAft>
                <a:spcPts val="400"/>
              </a:spcAft>
            </a:pPr>
            <a:r>
              <a:rPr lang="en-AU" sz="2000" b="1" i="0" kern="1200">
                <a:solidFill>
                  <a:srgbClr val="FFFFFF"/>
                </a:solidFill>
                <a:latin typeface="Inter"/>
                <a:ea typeface="+mj-ea"/>
                <a:cs typeface="+mj-cs"/>
              </a:rPr>
              <a:t>The Solution: Standardised Objective Calibration</a:t>
            </a:r>
          </a:p>
          <a:p>
            <a:pPr marL="228600" algn="l">
              <a:buFont typeface="Arial" panose="020B0604020202020204" pitchFamily="34" charset="0"/>
              <a:buChar char="•"/>
            </a:pPr>
            <a:r>
              <a:rPr lang="en-AU" b="0" i="0" kern="1200">
                <a:solidFill>
                  <a:srgbClr val="E2E8F0"/>
                </a:solidFill>
                <a:latin typeface="Inter"/>
                <a:ea typeface="+mn-ea"/>
                <a:cs typeface="+mn-cs"/>
              </a:rPr>
              <a:t>Continental </a:t>
            </a:r>
            <a:r>
              <a:rPr lang="en-AU" sz="2000" b="0" i="0" kern="1200">
                <a:solidFill>
                  <a:srgbClr val="E2E8F0"/>
                </a:solidFill>
                <a:latin typeface="Inter"/>
                <a:ea typeface="+mn-ea"/>
                <a:cs typeface="+mn-cs"/>
              </a:rPr>
              <a:t>satellite</a:t>
            </a:r>
            <a:r>
              <a:rPr lang="en-AU" b="0" i="0" kern="1200">
                <a:solidFill>
                  <a:srgbClr val="E2E8F0"/>
                </a:solidFill>
                <a:latin typeface="Inter"/>
                <a:ea typeface="+mn-ea"/>
                <a:cs typeface="+mn-cs"/>
              </a:rPr>
              <a:t> models require strict, repeatable field protocols (e.g., Muir et al.) to separate genuine biophysical reality from measurement noise.</a:t>
            </a:r>
          </a:p>
        </p:txBody>
      </p:sp>
    </p:spTree>
    <p:extLst>
      <p:ext uri="{BB962C8B-B14F-4D97-AF65-F5344CB8AC3E}">
        <p14:creationId xmlns:p14="http://schemas.microsoft.com/office/powerpoint/2010/main" val="3582964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extBox 3"/>
          <p:cNvSpPr txBox="1"/>
          <p:nvPr/>
        </p:nvSpPr>
        <p:spPr>
          <a:xfrm>
            <a:off x="83389" y="247650"/>
            <a:ext cx="6303034" cy="800100"/>
          </a:xfrm>
          <a:prstGeom prst="rect">
            <a:avLst/>
          </a:prstGeom>
          <a:noFill/>
        </p:spPr>
        <p:txBody>
          <a:bodyPr wrap="square" lIns="0" tIns="0" rIns="0" bIns="0">
            <a:noAutofit/>
          </a:bodyPr>
          <a:lstStyle/>
          <a:p>
            <a:pPr algn="l">
              <a:lnSpc>
                <a:spcPct val="110000"/>
              </a:lnSpc>
              <a:spcBef>
                <a:spcPts val="0"/>
              </a:spcBef>
              <a:spcAft>
                <a:spcPts val="0"/>
              </a:spcAft>
            </a:pPr>
            <a:r>
              <a:rPr lang="en-AU" sz="2800" b="1" i="0">
                <a:solidFill>
                  <a:srgbClr val="0F766E"/>
                </a:solidFill>
                <a:latin typeface="Inter"/>
              </a:rPr>
              <a:t>The Myth of Perfect Ground Truth:</a:t>
            </a:r>
          </a:p>
          <a:p>
            <a:pPr algn="l">
              <a:lnSpc>
                <a:spcPct val="110000"/>
              </a:lnSpc>
              <a:spcBef>
                <a:spcPts val="0"/>
              </a:spcBef>
              <a:spcAft>
                <a:spcPts val="0"/>
              </a:spcAft>
            </a:pPr>
            <a:r>
              <a:rPr lang="en-AU" sz="2800" b="1" i="0">
                <a:solidFill>
                  <a:srgbClr val="0F766E"/>
                </a:solidFill>
                <a:latin typeface="Inter"/>
              </a:rPr>
              <a:t>Quantifying Observer Variability</a:t>
            </a:r>
          </a:p>
        </p:txBody>
      </p:sp>
      <p:sp>
        <p:nvSpPr>
          <p:cNvPr id="50" name="TextBox ChartLabel"/>
          <p:cNvSpPr txBox="1"/>
          <p:nvPr/>
        </p:nvSpPr>
        <p:spPr>
          <a:xfrm>
            <a:off x="428445" y="1482306"/>
            <a:ext cx="5486400" cy="228600"/>
          </a:xfrm>
          <a:prstGeom prst="rect">
            <a:avLst/>
          </a:prstGeom>
          <a:noFill/>
        </p:spPr>
        <p:txBody>
          <a:bodyPr wrap="square" lIns="0" tIns="0" rIns="0" bIns="0">
            <a:noAutofit/>
          </a:bodyPr>
          <a:lstStyle/>
          <a:p>
            <a:pPr algn="l">
              <a:lnSpc>
                <a:spcPct val="100000"/>
              </a:lnSpc>
              <a:spcBef>
                <a:spcPts val="0"/>
              </a:spcBef>
              <a:spcAft>
                <a:spcPts val="0"/>
              </a:spcAft>
            </a:pPr>
            <a:r>
              <a:rPr lang="en-AU" b="1" i="0">
                <a:solidFill>
                  <a:srgbClr val="0F766E"/>
                </a:solidFill>
                <a:latin typeface="Inter"/>
              </a:rPr>
              <a:t>Observer Cover Estimation Spread by Experience Level</a:t>
            </a:r>
          </a:p>
        </p:txBody>
      </p:sp>
      <p:graphicFrame>
        <p:nvGraphicFramePr>
          <p:cNvPr id="14" name="Chart 13"/>
          <p:cNvGraphicFramePr>
            <a:graphicFrameLocks noGrp="1"/>
          </p:cNvGraphicFramePr>
          <p:nvPr>
            <p:extLst>
              <p:ext uri="{D42A27DB-BD31-4B8C-83A1-F6EECF244321}">
                <p14:modId xmlns:p14="http://schemas.microsoft.com/office/powerpoint/2010/main" val="2476675732"/>
              </p:ext>
            </p:extLst>
          </p:nvPr>
        </p:nvGraphicFramePr>
        <p:xfrm>
          <a:off x="457200" y="1524000"/>
          <a:ext cx="5486400" cy="4876800"/>
        </p:xfrm>
        <a:graphic>
          <a:graphicData uri="http://schemas.openxmlformats.org/drawingml/2006/chart">
            <c:chart xmlns:c="http://schemas.openxmlformats.org/drawingml/2006/chart" xmlns:r="http://schemas.openxmlformats.org/officeDocument/2006/relationships" r:id="rId4"/>
          </a:graphicData>
        </a:graphic>
      </p:graphicFrame>
      <p:sp>
        <p:nvSpPr>
          <p:cNvPr id="60" name="RMSE Callout"/>
          <p:cNvSpPr txBox="1"/>
          <p:nvPr/>
        </p:nvSpPr>
        <p:spPr>
          <a:xfrm>
            <a:off x="6481313" y="532122"/>
            <a:ext cx="5029200" cy="1524000"/>
          </a:xfrm>
          <a:prstGeom prst="roundRect">
            <a:avLst>
              <a:gd name="adj" fmla="val 8000"/>
            </a:avLst>
          </a:prstGeom>
          <a:solidFill>
            <a:srgbClr val="0F766E">
              <a:alpha val="8000"/>
            </a:srgbClr>
          </a:solidFill>
          <a:ln w="12700">
            <a:solidFill>
              <a:srgbClr val="0F766E">
                <a:alpha val="25000"/>
              </a:srgbClr>
            </a:solidFill>
          </a:ln>
        </p:spPr>
        <p:txBody>
          <a:bodyPr wrap="square" lIns="91440" tIns="91440" rIns="91440" bIns="45720" anchor="ctr">
            <a:noAutofit/>
          </a:bodyPr>
          <a:lstStyle/>
          <a:p>
            <a:pPr algn="ctr">
              <a:spcAft>
                <a:spcPts val="200"/>
              </a:spcAft>
            </a:pPr>
            <a:r>
              <a:rPr lang="en-US" sz="5400" b="1">
                <a:solidFill>
                  <a:srgbClr val="0F766E"/>
                </a:solidFill>
                <a:latin typeface="Inter"/>
              </a:rPr>
              <a:t>5.7 to 11.4</a:t>
            </a:r>
            <a:r>
              <a:rPr sz="5400" b="1" i="0">
                <a:solidFill>
                  <a:srgbClr val="0F766E"/>
                </a:solidFill>
                <a:latin typeface="Inter"/>
              </a:rPr>
              <a:t>%</a:t>
            </a:r>
          </a:p>
          <a:p>
            <a:pPr algn="ctr">
              <a:spcAft>
                <a:spcPts val="200"/>
              </a:spcAft>
            </a:pPr>
            <a:r>
              <a:rPr lang="en-AU" b="1">
                <a:solidFill>
                  <a:srgbClr val="1E293B"/>
                </a:solidFill>
                <a:latin typeface="Inter"/>
              </a:rPr>
              <a:t>Field NPV RMSE</a:t>
            </a:r>
            <a:endParaRPr lang="en-AU" b="1" i="0">
              <a:solidFill>
                <a:srgbClr val="1E293B"/>
              </a:solidFill>
              <a:latin typeface="Inter"/>
              <a:ea typeface="Inter"/>
            </a:endParaRPr>
          </a:p>
          <a:p>
            <a:pPr algn="ctr">
              <a:lnSpc>
                <a:spcPct val="100000"/>
              </a:lnSpc>
              <a:spcBef>
                <a:spcPts val="0"/>
              </a:spcBef>
              <a:spcAft>
                <a:spcPts val="0"/>
              </a:spcAft>
            </a:pPr>
            <a:r>
              <a:rPr lang="en-AU" sz="1600" i="1">
                <a:solidFill>
                  <a:srgbClr val="64748B"/>
                </a:solidFill>
                <a:latin typeface="Inter"/>
              </a:rPr>
              <a:t>The</a:t>
            </a:r>
            <a:r>
              <a:rPr lang="en-AU" sz="1600" b="0" i="1">
                <a:solidFill>
                  <a:srgbClr val="64748B"/>
                </a:solidFill>
                <a:latin typeface="Inter"/>
              </a:rPr>
              <a:t> human consensus ceiling</a:t>
            </a:r>
          </a:p>
        </p:txBody>
      </p:sp>
      <p:sp>
        <p:nvSpPr>
          <p:cNvPr id="70" name="Bullet 1"/>
          <p:cNvSpPr txBox="1"/>
          <p:nvPr/>
        </p:nvSpPr>
        <p:spPr>
          <a:xfrm>
            <a:off x="6308785" y="2278012"/>
            <a:ext cx="5704935" cy="1143000"/>
          </a:xfrm>
          <a:prstGeom prst="rect">
            <a:avLst/>
          </a:prstGeom>
          <a:noFill/>
        </p:spPr>
        <p:txBody>
          <a:bodyPr wrap="square" lIns="0" tIns="0" rIns="0" bIns="0">
            <a:noAutofit/>
          </a:bodyPr>
          <a:lstStyle/>
          <a:p>
            <a:pPr algn="l">
              <a:lnSpc>
                <a:spcPct val="100000"/>
              </a:lnSpc>
              <a:spcBef>
                <a:spcPts val="0"/>
              </a:spcBef>
              <a:spcAft>
                <a:spcPts val="400"/>
              </a:spcAft>
            </a:pPr>
            <a:r>
              <a:rPr lang="en-AU" b="1" i="0">
                <a:solidFill>
                  <a:srgbClr val="0F766E"/>
                </a:solidFill>
                <a:latin typeface="Inter"/>
              </a:rPr>
              <a:t>Deconstructing Ground Truth</a:t>
            </a:r>
          </a:p>
          <a:p>
            <a:pPr algn="l">
              <a:lnSpc>
                <a:spcPct val="130000"/>
              </a:lnSpc>
              <a:spcBef>
                <a:spcPts val="0"/>
              </a:spcBef>
              <a:spcAft>
                <a:spcPts val="0"/>
              </a:spcAft>
            </a:pPr>
            <a:r>
              <a:rPr lang="en-AU" b="0" i="0">
                <a:solidFill>
                  <a:srgbClr val="1E293B"/>
                </a:solidFill>
                <a:latin typeface="Inter"/>
              </a:rPr>
              <a:t>Field observers are subjective instruments. Human cover estimates carry inherent variance that propagates into model training and validation.</a:t>
            </a:r>
          </a:p>
        </p:txBody>
      </p:sp>
      <p:sp>
        <p:nvSpPr>
          <p:cNvPr id="71" name="Bullet 2"/>
          <p:cNvSpPr txBox="1"/>
          <p:nvPr/>
        </p:nvSpPr>
        <p:spPr>
          <a:xfrm>
            <a:off x="6308785" y="3954891"/>
            <a:ext cx="5704935" cy="1143000"/>
          </a:xfrm>
          <a:prstGeom prst="rect">
            <a:avLst/>
          </a:prstGeom>
          <a:noFill/>
        </p:spPr>
        <p:txBody>
          <a:bodyPr wrap="square" lIns="0" tIns="0" rIns="0" bIns="0" anchor="t">
            <a:noAutofit/>
          </a:bodyPr>
          <a:lstStyle/>
          <a:p>
            <a:pPr algn="l">
              <a:lnSpc>
                <a:spcPct val="100000"/>
              </a:lnSpc>
              <a:spcBef>
                <a:spcPts val="0"/>
              </a:spcBef>
              <a:spcAft>
                <a:spcPts val="400"/>
              </a:spcAft>
            </a:pPr>
            <a:r>
              <a:rPr lang="en-AU" b="1" i="0">
                <a:solidFill>
                  <a:srgbClr val="0F766E"/>
                </a:solidFill>
                <a:latin typeface="Inter"/>
              </a:rPr>
              <a:t>Isolating Human Variance via GLMM</a:t>
            </a:r>
          </a:p>
          <a:p>
            <a:pPr>
              <a:lnSpc>
                <a:spcPct val="130000"/>
              </a:lnSpc>
            </a:pPr>
            <a:r>
              <a:rPr lang="en-AU">
                <a:solidFill>
                  <a:srgbClr val="1E293B"/>
                </a:solidFill>
                <a:latin typeface="Inter"/>
              </a:rPr>
              <a:t>Generalised Linear Mixed Models disentangle</a:t>
            </a:r>
            <a:r>
              <a:rPr lang="en-AU" b="0" i="0">
                <a:solidFill>
                  <a:srgbClr val="1E293B"/>
                </a:solidFill>
                <a:latin typeface="Inter"/>
              </a:rPr>
              <a:t> actual plot characteristics from individual observer biases and field experience levels.</a:t>
            </a:r>
            <a:endParaRPr lang="en-AU" b="0" i="0">
              <a:solidFill>
                <a:srgbClr val="1E293B"/>
              </a:solidFill>
              <a:latin typeface="Inter"/>
              <a:ea typeface="Inter"/>
            </a:endParaRPr>
          </a:p>
        </p:txBody>
      </p:sp>
      <p:sp>
        <p:nvSpPr>
          <p:cNvPr id="72" name="Bullet 3"/>
          <p:cNvSpPr txBox="1"/>
          <p:nvPr/>
        </p:nvSpPr>
        <p:spPr>
          <a:xfrm>
            <a:off x="6308785" y="5442309"/>
            <a:ext cx="5704935" cy="914400"/>
          </a:xfrm>
          <a:prstGeom prst="rect">
            <a:avLst/>
          </a:prstGeom>
          <a:noFill/>
        </p:spPr>
        <p:txBody>
          <a:bodyPr wrap="square" lIns="0" tIns="0" rIns="0" bIns="0">
            <a:noAutofit/>
          </a:bodyPr>
          <a:lstStyle/>
          <a:p>
            <a:pPr algn="l">
              <a:lnSpc>
                <a:spcPct val="100000"/>
              </a:lnSpc>
              <a:spcBef>
                <a:spcPts val="0"/>
              </a:spcBef>
              <a:spcAft>
                <a:spcPts val="400"/>
              </a:spcAft>
            </a:pPr>
            <a:r>
              <a:rPr lang="en-AU" b="1" i="0">
                <a:solidFill>
                  <a:srgbClr val="0F766E"/>
                </a:solidFill>
                <a:latin typeface="Inter"/>
              </a:rPr>
              <a:t>Establishing the Algorithmic Ceiling</a:t>
            </a:r>
          </a:p>
          <a:p>
            <a:pPr algn="l">
              <a:lnSpc>
                <a:spcPct val="130000"/>
              </a:lnSpc>
              <a:spcBef>
                <a:spcPts val="0"/>
              </a:spcBef>
              <a:spcAft>
                <a:spcPts val="0"/>
              </a:spcAft>
            </a:pPr>
            <a:r>
              <a:rPr lang="en-AU" b="0" i="0">
                <a:solidFill>
                  <a:srgbClr val="1E293B"/>
                </a:solidFill>
                <a:latin typeface="Inter"/>
              </a:rPr>
              <a:t>No algorithm can outperform the human consensus that trained it. Observer variance defines the realistic performance ceiling.</a:t>
            </a:r>
          </a:p>
        </p:txBody>
      </p:sp>
    </p:spTree>
    <p:extLst>
      <p:ext uri="{BB962C8B-B14F-4D97-AF65-F5344CB8AC3E}">
        <p14:creationId xmlns:p14="http://schemas.microsoft.com/office/powerpoint/2010/main" val="14111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
        <p:cNvGrpSpPr/>
        <p:nvPr/>
      </p:nvGrpSpPr>
      <p:grpSpPr>
        <a:xfrm>
          <a:off x="0" y="0"/>
          <a:ext cx="0" cy="0"/>
          <a:chOff x="0" y="0"/>
          <a:chExt cx="0" cy="0"/>
        </a:xfrm>
      </p:grpSpPr>
      <p:sp>
        <p:nvSpPr>
          <p:cNvPr id="100" name="Title"/>
          <p:cNvSpPr txBox="1"/>
          <p:nvPr/>
        </p:nvSpPr>
        <p:spPr>
          <a:xfrm>
            <a:off x="457200" y="228600"/>
            <a:ext cx="11277600" cy="533400"/>
          </a:xfrm>
          <a:prstGeom prst="rect">
            <a:avLst/>
          </a:prstGeom>
          <a:noFill/>
        </p:spPr>
        <p:txBody>
          <a:bodyPr lIns="91440" tIns="45720" rIns="91440" bIns="45720" anchor="ctr" anchorCtr="0">
            <a:noAutofit/>
          </a:bodyPr>
          <a:lstStyle/>
          <a:p>
            <a:r>
              <a:rPr lang="en-AU" sz="3359" b="1">
                <a:solidFill>
                  <a:srgbClr val="0F766E"/>
                </a:solidFill>
                <a:latin typeface="Inter"/>
              </a:rPr>
              <a:t>The Physical Reality: Continental-Scale Calibration</a:t>
            </a:r>
          </a:p>
        </p:txBody>
      </p:sp>
      <p:pic>
        <p:nvPicPr>
          <p:cNvPr id="101" name="MapImage"/>
          <p:cNvPicPr preferRelativeResize="0"/>
          <p:nvPr/>
        </p:nvPicPr>
        <p:blipFill rotWithShape="1">
          <a:blip r:embed="rId3"/>
          <a:stretch/>
        </p:blipFill>
        <p:spPr>
          <a:xfrm>
            <a:off x="462951" y="962000"/>
            <a:ext cx="6113252" cy="3411792"/>
          </a:xfrm>
          <a:prstGeom prst="rect">
            <a:avLst/>
          </a:prstGeom>
          <a:noFill/>
          <a:ln w="12700">
            <a:solidFill>
              <a:srgbClr val="B0B0B0"/>
            </a:solidFill>
          </a:ln>
        </p:spPr>
      </p:pic>
      <p:sp>
        <p:nvSpPr>
          <p:cNvPr id="103" name="LeftHeading"/>
          <p:cNvSpPr txBox="1"/>
          <p:nvPr/>
        </p:nvSpPr>
        <p:spPr>
          <a:xfrm>
            <a:off x="304800" y="4636698"/>
            <a:ext cx="5638800" cy="380000"/>
          </a:xfrm>
          <a:prstGeom prst="rect">
            <a:avLst/>
          </a:prstGeom>
          <a:noFill/>
        </p:spPr>
        <p:txBody>
          <a:bodyPr lIns="91440" tIns="45720" rIns="91440" bIns="0" anchor="t" anchorCtr="0">
            <a:normAutofit/>
          </a:bodyPr>
          <a:lstStyle/>
          <a:p>
            <a:pPr algn="ctr"/>
            <a:r>
              <a:rPr lang="en-AU" sz="2000" b="1" kern="1200">
                <a:solidFill>
                  <a:srgbClr val="0F766E"/>
                </a:solidFill>
                <a:latin typeface="Inter"/>
                <a:ea typeface="+mj-ea"/>
                <a:cs typeface="+mj-cs"/>
              </a:rPr>
              <a:t>Geographic Scale: 4,487 Target Sites</a:t>
            </a:r>
          </a:p>
        </p:txBody>
      </p:sp>
      <p:sp>
        <p:nvSpPr>
          <p:cNvPr id="105" name="RightHeading"/>
          <p:cNvSpPr txBox="1"/>
          <p:nvPr/>
        </p:nvSpPr>
        <p:spPr>
          <a:xfrm>
            <a:off x="6248400" y="4636698"/>
            <a:ext cx="5638800" cy="380000"/>
          </a:xfrm>
          <a:prstGeom prst="rect">
            <a:avLst/>
          </a:prstGeom>
          <a:noFill/>
        </p:spPr>
        <p:txBody>
          <a:bodyPr lIns="91440" tIns="45720" rIns="91440" bIns="0" anchor="t" anchorCtr="0">
            <a:noAutofit/>
          </a:bodyPr>
          <a:lstStyle/>
          <a:p>
            <a:pPr algn="ctr"/>
            <a:r>
              <a:rPr lang="en-AU" sz="2000" b="1" kern="1200">
                <a:solidFill>
                  <a:srgbClr val="0F766E"/>
                </a:solidFill>
                <a:latin typeface="Inter"/>
                <a:ea typeface="+mj-ea"/>
                <a:cs typeface="+mj-cs"/>
              </a:rPr>
              <a:t>Logistical Reality: Standardised Field Engineering</a:t>
            </a:r>
          </a:p>
        </p:txBody>
      </p:sp>
      <p:sp>
        <p:nvSpPr>
          <p:cNvPr id="107" name="FooterBanner"/>
          <p:cNvSpPr txBox="1"/>
          <p:nvPr/>
        </p:nvSpPr>
        <p:spPr>
          <a:xfrm>
            <a:off x="351570" y="5466272"/>
            <a:ext cx="11535630" cy="1150188"/>
          </a:xfrm>
          <a:prstGeom prst="roundRect">
            <a:avLst>
              <a:gd name="adj" fmla="val 8000"/>
            </a:avLst>
          </a:prstGeom>
          <a:solidFill>
            <a:srgbClr val="0F766E">
              <a:alpha val="90000"/>
            </a:srgbClr>
          </a:solidFill>
          <a:ln>
            <a:noFill/>
          </a:ln>
        </p:spPr>
        <p:txBody>
          <a:bodyPr lIns="182880" tIns="45720" rIns="182880" bIns="45720" anchor="ctr" anchorCtr="0">
            <a:normAutofit/>
          </a:bodyPr>
          <a:lstStyle/>
          <a:p>
            <a:pPr algn="ctr"/>
            <a:r>
              <a:rPr lang="en-AU" b="1" kern="1200">
                <a:solidFill>
                  <a:srgbClr val="FFFFFF"/>
                </a:solidFill>
                <a:latin typeface="Inter"/>
                <a:ea typeface="+mn-ea"/>
                <a:cs typeface="+mn-cs"/>
              </a:rPr>
              <a:t>Building robust machine learning models requires massive logistical effort and rigorous, standardised field protocols across diverse biomes.</a:t>
            </a:r>
            <a:r>
              <a:rPr lang="en-AU" b="1">
                <a:solidFill>
                  <a:srgbClr val="FFFFFF"/>
                </a:solidFill>
                <a:latin typeface="Inter"/>
              </a:rPr>
              <a:t> Continental models live or die on training data quality. </a:t>
            </a:r>
            <a:endParaRPr lang="en-AU" b="1" kern="1200">
              <a:solidFill>
                <a:srgbClr val="FFFFFF"/>
              </a:solidFill>
              <a:latin typeface="Inter"/>
              <a:ea typeface="+mn-ea"/>
              <a:cs typeface="+mn-cs"/>
            </a:endParaRPr>
          </a:p>
        </p:txBody>
      </p:sp>
      <p:pic>
        <p:nvPicPr>
          <p:cNvPr id="3" name="Picture 2">
            <a:extLst>
              <a:ext uri="{FF2B5EF4-FFF2-40B4-BE49-F238E27FC236}">
                <a16:creationId xmlns:a16="http://schemas.microsoft.com/office/drawing/2014/main" id="{42ED78DD-B362-CD2B-DA5A-587D113415CD}"/>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160127" y="962000"/>
            <a:ext cx="3820230" cy="3411792"/>
          </a:xfrm>
          <a:prstGeom prst="rect">
            <a:avLst/>
          </a:prstGeom>
        </p:spPr>
      </p:pic>
    </p:spTree>
    <p:extLst>
      <p:ext uri="{BB962C8B-B14F-4D97-AF65-F5344CB8AC3E}">
        <p14:creationId xmlns:p14="http://schemas.microsoft.com/office/powerpoint/2010/main" val="97696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p:cNvPicPr>
            <a:picLocks noChangeAspect="1"/>
          </p:cNvPicPr>
          <p:nvPr/>
        </p:nvPicPr>
        <p:blipFill>
          <a:blip r:embed="rId3"/>
          <a:stretch>
            <a:fillRect/>
          </a:stretch>
        </p:blipFill>
        <p:spPr>
          <a:xfrm>
            <a:off x="0" y="0"/>
            <a:ext cx="12192000" cy="6858000"/>
          </a:xfrm>
          <a:prstGeom prst="rect">
            <a:avLst/>
          </a:prstGeom>
        </p:spPr>
      </p:pic>
      <p:sp>
        <p:nvSpPr>
          <p:cNvPr id="3" name="Title"/>
          <p:cNvSpPr txBox="1"/>
          <p:nvPr/>
        </p:nvSpPr>
        <p:spPr>
          <a:xfrm>
            <a:off x="457200" y="304800"/>
            <a:ext cx="5200000" cy="514350"/>
          </a:xfrm>
          <a:prstGeom prst="rect">
            <a:avLst/>
          </a:prstGeom>
          <a:noFill/>
        </p:spPr>
        <p:txBody>
          <a:bodyPr wrap="square" lIns="0" tIns="0" rIns="0" bIns="0">
            <a:noAutofit/>
          </a:bodyPr>
          <a:lstStyle/>
          <a:p>
            <a:pPr algn="l">
              <a:lnSpc>
                <a:spcPct val="100000"/>
              </a:lnSpc>
              <a:spcBef>
                <a:spcPts val="0"/>
              </a:spcBef>
              <a:spcAft>
                <a:spcPts val="0"/>
              </a:spcAft>
            </a:pPr>
            <a:r>
              <a:rPr lang="en-AU" sz="3359" b="1" i="0">
                <a:solidFill>
                  <a:srgbClr val="0F766E"/>
                </a:solidFill>
                <a:latin typeface="Inter"/>
              </a:rPr>
              <a:t>Continental-Scale Validation Network</a:t>
            </a:r>
          </a:p>
        </p:txBody>
      </p:sp>
      <p:sp>
        <p:nvSpPr>
          <p:cNvPr id="4" name="StatNumber"/>
          <p:cNvSpPr txBox="1"/>
          <p:nvPr/>
        </p:nvSpPr>
        <p:spPr>
          <a:xfrm>
            <a:off x="457200" y="1400000"/>
            <a:ext cx="5200000" cy="1657350"/>
          </a:xfrm>
          <a:prstGeom prst="rect">
            <a:avLst/>
          </a:prstGeom>
          <a:noFill/>
        </p:spPr>
        <p:txBody>
          <a:bodyPr wrap="none" lIns="0" tIns="0" rIns="0" bIns="0" anchor="t">
            <a:noAutofit/>
          </a:bodyPr>
          <a:lstStyle/>
          <a:p>
            <a:pPr algn="l">
              <a:lnSpc>
                <a:spcPct val="100000"/>
              </a:lnSpc>
              <a:spcBef>
                <a:spcPts val="0"/>
              </a:spcBef>
              <a:spcAft>
                <a:spcPts val="0"/>
              </a:spcAft>
            </a:pPr>
            <a:r>
              <a:rPr lang="en-AU" sz="9600" b="1">
                <a:solidFill>
                  <a:srgbClr val="0F766E"/>
                </a:solidFill>
                <a:latin typeface="Inter"/>
              </a:rPr>
              <a:t>4,487</a:t>
            </a:r>
            <a:endParaRPr lang="en-US"/>
          </a:p>
        </p:txBody>
      </p:sp>
      <p:sp>
        <p:nvSpPr>
          <p:cNvPr id="5" name="Subtitle"/>
          <p:cNvSpPr txBox="1"/>
          <p:nvPr/>
        </p:nvSpPr>
        <p:spPr>
          <a:xfrm>
            <a:off x="457200" y="2984981"/>
            <a:ext cx="5200000" cy="276225"/>
          </a:xfrm>
          <a:prstGeom prst="rect">
            <a:avLst/>
          </a:prstGeom>
          <a:noFill/>
        </p:spPr>
        <p:txBody>
          <a:bodyPr wrap="none" lIns="0" tIns="0" rIns="0" bIns="0" anchor="t">
            <a:noAutofit/>
          </a:bodyPr>
          <a:lstStyle/>
          <a:p>
            <a:pPr algn="l">
              <a:lnSpc>
                <a:spcPct val="100000"/>
              </a:lnSpc>
              <a:spcBef>
                <a:spcPts val="0"/>
              </a:spcBef>
              <a:spcAft>
                <a:spcPts val="0"/>
              </a:spcAft>
            </a:pPr>
            <a:r>
              <a:rPr lang="en-AU" sz="2400" b="0" i="0">
                <a:solidFill>
                  <a:srgbClr val="1E293B"/>
                </a:solidFill>
                <a:latin typeface="Inter"/>
              </a:rPr>
              <a:t>Independent</a:t>
            </a:r>
            <a:r>
              <a:rPr lang="en-AU" sz="2000" b="0" i="0">
                <a:solidFill>
                  <a:srgbClr val="1E293B"/>
                </a:solidFill>
                <a:latin typeface="Inter"/>
              </a:rPr>
              <a:t> Observation Sites</a:t>
            </a:r>
          </a:p>
        </p:txBody>
      </p:sp>
      <p:sp>
        <p:nvSpPr>
          <p:cNvPr id="6" name="Description"/>
          <p:cNvSpPr txBox="1"/>
          <p:nvPr/>
        </p:nvSpPr>
        <p:spPr>
          <a:xfrm>
            <a:off x="212785" y="3700000"/>
            <a:ext cx="5415660" cy="2800000"/>
          </a:xfrm>
          <a:prstGeom prst="rect">
            <a:avLst/>
          </a:prstGeom>
          <a:noFill/>
        </p:spPr>
        <p:txBody>
          <a:bodyPr wrap="square" lIns="0" tIns="0" rIns="0" bIns="0">
            <a:noAutofit/>
          </a:bodyPr>
          <a:lstStyle/>
          <a:p>
            <a:pPr algn="l">
              <a:lnSpc>
                <a:spcPct val="120000"/>
              </a:lnSpc>
              <a:spcBef>
                <a:spcPts val="0"/>
              </a:spcBef>
              <a:spcAft>
                <a:spcPts val="0"/>
              </a:spcAft>
            </a:pPr>
            <a:r>
              <a:rPr lang="en-AU" b="0" i="0">
                <a:solidFill>
                  <a:srgbClr val="1E293B"/>
                </a:solidFill>
                <a:latin typeface="Inter"/>
              </a:rPr>
              <a:t>Australia’s continental-scale field calibration programme provides the scientific foundation for transitioning from controlled regional test sites to robust continental monitoring service. This comprehensive validation network ensures the quality, scale, and consistency of domestic validation data essential for operational credibility.</a:t>
            </a:r>
          </a:p>
        </p:txBody>
      </p:sp>
      <p:grpSp>
        <p:nvGrpSpPr>
          <p:cNvPr id="9" name="Group 8">
            <a:extLst>
              <a:ext uri="{FF2B5EF4-FFF2-40B4-BE49-F238E27FC236}">
                <a16:creationId xmlns:a16="http://schemas.microsoft.com/office/drawing/2014/main" id="{F5D463A6-A832-8FE8-D62D-BD21E7C7ACC2}"/>
              </a:ext>
            </a:extLst>
          </p:cNvPr>
          <p:cNvGrpSpPr/>
          <p:nvPr/>
        </p:nvGrpSpPr>
        <p:grpSpPr>
          <a:xfrm>
            <a:off x="5668680" y="974452"/>
            <a:ext cx="6526377" cy="4910716"/>
            <a:chOff x="5668680" y="974452"/>
            <a:chExt cx="6526377" cy="4910716"/>
          </a:xfrm>
        </p:grpSpPr>
        <p:grpSp>
          <p:nvGrpSpPr>
            <p:cNvPr id="7" name="Group 6">
              <a:extLst>
                <a:ext uri="{FF2B5EF4-FFF2-40B4-BE49-F238E27FC236}">
                  <a16:creationId xmlns:a16="http://schemas.microsoft.com/office/drawing/2014/main" id="{AFC24CD9-EFF4-70F0-B312-76BF3DBCB1E4}"/>
                </a:ext>
              </a:extLst>
            </p:cNvPr>
            <p:cNvGrpSpPr/>
            <p:nvPr/>
          </p:nvGrpSpPr>
          <p:grpSpPr>
            <a:xfrm>
              <a:off x="5668680" y="974452"/>
              <a:ext cx="6526377" cy="4910716"/>
              <a:chOff x="6100000" y="500000"/>
              <a:chExt cx="5750000" cy="4350000"/>
            </a:xfrm>
          </p:grpSpPr>
          <p:pic>
            <p:nvPicPr>
              <p:cNvPr id="10" name="FieldCamp"/>
              <p:cNvPicPr>
                <a:picLocks noChangeAspect="1"/>
              </p:cNvPicPr>
              <p:nvPr/>
            </p:nvPicPr>
            <p:blipFill>
              <a:blip r:embed="rId4"/>
              <a:stretch>
                <a:fillRect/>
              </a:stretch>
            </p:blipFill>
            <p:spPr>
              <a:xfrm>
                <a:off x="6100000" y="500000"/>
                <a:ext cx="2800000" cy="2100000"/>
              </a:xfrm>
              <a:prstGeom prst="roundRect">
                <a:avLst>
                  <a:gd name="adj" fmla="val 3000"/>
                </a:avLst>
              </a:prstGeom>
            </p:spPr>
          </p:pic>
          <p:pic>
            <p:nvPicPr>
              <p:cNvPr id="11" name="WaterCrossing"/>
              <p:cNvPicPr>
                <a:picLocks noChangeAspect="1"/>
              </p:cNvPicPr>
              <p:nvPr/>
            </p:nvPicPr>
            <p:blipFill>
              <a:blip r:embed="rId5"/>
              <a:srcRect t="13655" b="13655"/>
              <a:stretch>
                <a:fillRect/>
              </a:stretch>
            </p:blipFill>
            <p:spPr>
              <a:xfrm>
                <a:off x="9050000" y="500000"/>
                <a:ext cx="2800000" cy="2100000"/>
              </a:xfrm>
              <a:prstGeom prst="roundRect">
                <a:avLst>
                  <a:gd name="adj" fmla="val 3000"/>
                </a:avLst>
              </a:prstGeom>
            </p:spPr>
          </p:pic>
          <p:pic>
            <p:nvPicPr>
              <p:cNvPr id="12" name="Eucalyptus"/>
              <p:cNvPicPr>
                <a:picLocks noChangeAspect="1"/>
              </p:cNvPicPr>
              <p:nvPr/>
            </p:nvPicPr>
            <p:blipFill>
              <a:blip r:embed="rId6"/>
              <a:stretch>
                <a:fillRect/>
              </a:stretch>
            </p:blipFill>
            <p:spPr>
              <a:xfrm>
                <a:off x="6100000" y="2750000"/>
                <a:ext cx="2800000" cy="2100000"/>
              </a:xfrm>
              <a:prstGeom prst="roundRect">
                <a:avLst>
                  <a:gd name="adj" fmla="val 3000"/>
                </a:avLst>
              </a:prstGeom>
            </p:spPr>
          </p:pic>
          <p:pic>
            <p:nvPicPr>
              <p:cNvPr id="13" name="AridLandscape"/>
              <p:cNvPicPr>
                <a:picLocks noChangeAspect="1"/>
              </p:cNvPicPr>
              <p:nvPr/>
            </p:nvPicPr>
            <p:blipFill>
              <a:blip r:embed="rId7"/>
              <a:stretch>
                <a:fillRect/>
              </a:stretch>
            </p:blipFill>
            <p:spPr>
              <a:xfrm>
                <a:off x="9050000" y="2750000"/>
                <a:ext cx="2800000" cy="2100000"/>
              </a:xfrm>
              <a:prstGeom prst="roundRect">
                <a:avLst>
                  <a:gd name="adj" fmla="val 3000"/>
                </a:avLst>
              </a:prstGeom>
            </p:spPr>
          </p:pic>
        </p:grpSp>
        <p:pic>
          <p:nvPicPr>
            <p:cNvPr id="8" name="Picture 7">
              <a:extLst>
                <a:ext uri="{FF2B5EF4-FFF2-40B4-BE49-F238E27FC236}">
                  <a16:creationId xmlns:a16="http://schemas.microsoft.com/office/drawing/2014/main" id="{EF87AE18-043D-1E10-70B3-CCE4E75672D0}"/>
                </a:ext>
              </a:extLst>
            </p:cNvPr>
            <p:cNvPicPr>
              <a:picLocks noChangeAspect="1"/>
            </p:cNvPicPr>
            <p:nvPr/>
          </p:nvPicPr>
          <p:blipFill>
            <a:blip r:embed="rId8"/>
            <a:stretch>
              <a:fillRect/>
            </a:stretch>
          </p:blipFill>
          <p:spPr>
            <a:xfrm>
              <a:off x="8935616" y="3432440"/>
              <a:ext cx="3250762" cy="2444995"/>
            </a:xfrm>
            <a:prstGeom prst="rect">
              <a:avLst/>
            </a:prstGeom>
          </p:spPr>
        </p:pic>
      </p:grpSp>
    </p:spTree>
    <p:extLst>
      <p:ext uri="{BB962C8B-B14F-4D97-AF65-F5344CB8AC3E}">
        <p14:creationId xmlns:p14="http://schemas.microsoft.com/office/powerpoint/2010/main" val="1265171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19792" y="-75100"/>
            <a:ext cx="12192000" cy="6858000"/>
          </a:xfrm>
          <a:prstGeom prst="rect">
            <a:avLst/>
          </a:prstGeom>
        </p:spPr>
      </p:pic>
      <p:sp>
        <p:nvSpPr>
          <p:cNvPr id="4" name="Title"/>
          <p:cNvSpPr txBox="1"/>
          <p:nvPr/>
        </p:nvSpPr>
        <p:spPr>
          <a:xfrm>
            <a:off x="234717" y="3839"/>
            <a:ext cx="11947792" cy="882726"/>
          </a:xfrm>
          <a:prstGeom prst="rect">
            <a:avLst/>
          </a:prstGeom>
          <a:noFill/>
        </p:spPr>
        <p:txBody>
          <a:bodyPr wrap="square" lIns="0" tIns="0" rIns="0" bIns="0" anchor="t">
            <a:noAutofit/>
          </a:bodyPr>
          <a:lstStyle/>
          <a:p>
            <a:pPr>
              <a:lnSpc>
                <a:spcPct val="110000"/>
              </a:lnSpc>
            </a:pPr>
            <a:r>
              <a:rPr lang="en-AU" sz="3200" b="1" i="0">
                <a:solidFill>
                  <a:srgbClr val="0F766E"/>
                </a:solidFill>
                <a:latin typeface="Inter"/>
              </a:rPr>
              <a:t>The Evolution of </a:t>
            </a:r>
            <a:r>
              <a:rPr lang="en-AU" sz="3200" b="1">
                <a:solidFill>
                  <a:srgbClr val="0F766E"/>
                </a:solidFill>
                <a:latin typeface="Inter"/>
              </a:rPr>
              <a:t>Fractional Cover</a:t>
            </a:r>
            <a:r>
              <a:rPr lang="en-AU" sz="3200" b="1" i="0">
                <a:solidFill>
                  <a:srgbClr val="0F766E"/>
                </a:solidFill>
                <a:latin typeface="Inter"/>
              </a:rPr>
              <a:t> Monitoring:</a:t>
            </a:r>
          </a:p>
          <a:p>
            <a:pPr algn="l">
              <a:lnSpc>
                <a:spcPct val="110000"/>
              </a:lnSpc>
              <a:spcBef>
                <a:spcPts val="0"/>
              </a:spcBef>
              <a:spcAft>
                <a:spcPts val="0"/>
              </a:spcAft>
            </a:pPr>
            <a:r>
              <a:rPr lang="en-AU" sz="3200" b="1" i="0">
                <a:solidFill>
                  <a:srgbClr val="0F766E"/>
                </a:solidFill>
                <a:latin typeface="Inter"/>
              </a:rPr>
              <a:t>A Methodological Roadmap</a:t>
            </a:r>
          </a:p>
        </p:txBody>
      </p:sp>
      <p:sp>
        <p:nvSpPr>
          <p:cNvPr id="5" name="Subtitle"/>
          <p:cNvSpPr txBox="1"/>
          <p:nvPr/>
        </p:nvSpPr>
        <p:spPr>
          <a:xfrm>
            <a:off x="457200" y="1118540"/>
            <a:ext cx="11277600" cy="228600"/>
          </a:xfrm>
          <a:prstGeom prst="rect">
            <a:avLst/>
          </a:prstGeom>
          <a:noFill/>
        </p:spPr>
        <p:txBody>
          <a:bodyPr wrap="square" lIns="0" tIns="0" rIns="0" bIns="0">
            <a:noAutofit/>
          </a:bodyPr>
          <a:lstStyle/>
          <a:p>
            <a:pPr algn="l">
              <a:lnSpc>
                <a:spcPct val="100000"/>
              </a:lnSpc>
            </a:pPr>
            <a:r>
              <a:rPr lang="en-AU" b="0" i="1">
                <a:solidFill>
                  <a:srgbClr val="64748B"/>
                </a:solidFill>
                <a:latin typeface="Inter"/>
              </a:rPr>
              <a:t>From empirical indices to neural networks: three decades of increasing sophistication</a:t>
            </a:r>
          </a:p>
        </p:txBody>
      </p:sp>
      <p:sp>
        <p:nvSpPr>
          <p:cNvPr id="100" name="Connector Line"/>
          <p:cNvSpPr/>
          <p:nvPr/>
        </p:nvSpPr>
        <p:spPr>
          <a:xfrm>
            <a:off x="1600200" y="1951567"/>
            <a:ext cx="8991600" cy="0"/>
          </a:xfrm>
          <a:prstGeom prst="line">
            <a:avLst/>
          </a:prstGeom>
          <a:ln w="28575" cap="rnd">
            <a:solidFill>
              <a:srgbClr val="0F766E">
                <a:alpha val="30000"/>
              </a:srgbClr>
            </a:solidFill>
            <a:round/>
          </a:ln>
        </p:spPr>
      </p:sp>
      <p:sp>
        <p:nvSpPr>
          <p:cNvPr id="101" name="Circle 1"/>
          <p:cNvSpPr/>
          <p:nvPr/>
        </p:nvSpPr>
        <p:spPr>
          <a:xfrm>
            <a:off x="1257300" y="1608667"/>
            <a:ext cx="685800" cy="685800"/>
          </a:xfrm>
          <a:prstGeom prst="ellipse">
            <a:avLst/>
          </a:prstGeom>
          <a:solidFill>
            <a:srgbClr val="0F766E"/>
          </a:solidFill>
          <a:ln w="0">
            <a:noFill/>
          </a:ln>
        </p:spPr>
        <p:txBody>
          <a:bodyPr wrap="square" lIns="0" tIns="0" rIns="0" bIns="0" anchor="ctr">
            <a:noAutofit/>
          </a:bodyPr>
          <a:lstStyle/>
          <a:p>
            <a:pPr algn="ctr"/>
            <a:r>
              <a:rPr sz="2400" b="1">
                <a:solidFill>
                  <a:srgbClr val="FFFFFF"/>
                </a:solidFill>
                <a:latin typeface="Inter"/>
              </a:rPr>
              <a:t>01</a:t>
            </a:r>
          </a:p>
        </p:txBody>
      </p:sp>
      <p:sp>
        <p:nvSpPr>
          <p:cNvPr id="102" name="Circle 2"/>
          <p:cNvSpPr/>
          <p:nvPr/>
        </p:nvSpPr>
        <p:spPr>
          <a:xfrm>
            <a:off x="5753100" y="1608667"/>
            <a:ext cx="685800" cy="685800"/>
          </a:xfrm>
          <a:prstGeom prst="ellipse">
            <a:avLst/>
          </a:prstGeom>
          <a:solidFill>
            <a:srgbClr val="0F766E"/>
          </a:solidFill>
          <a:ln w="0">
            <a:noFill/>
          </a:ln>
        </p:spPr>
        <p:txBody>
          <a:bodyPr wrap="square" lIns="0" tIns="0" rIns="0" bIns="0" anchor="ctr">
            <a:noAutofit/>
          </a:bodyPr>
          <a:lstStyle/>
          <a:p>
            <a:pPr algn="ctr"/>
            <a:r>
              <a:rPr sz="2400" b="1">
                <a:solidFill>
                  <a:srgbClr val="FFFFFF"/>
                </a:solidFill>
                <a:latin typeface="Inter"/>
              </a:rPr>
              <a:t>02</a:t>
            </a:r>
          </a:p>
        </p:txBody>
      </p:sp>
      <p:sp>
        <p:nvSpPr>
          <p:cNvPr id="103" name="Circle 3"/>
          <p:cNvSpPr/>
          <p:nvPr/>
        </p:nvSpPr>
        <p:spPr>
          <a:xfrm>
            <a:off x="10248900" y="1608667"/>
            <a:ext cx="685800" cy="685800"/>
          </a:xfrm>
          <a:prstGeom prst="ellipse">
            <a:avLst/>
          </a:prstGeom>
          <a:solidFill>
            <a:srgbClr val="0F766E"/>
          </a:solidFill>
          <a:ln w="0">
            <a:noFill/>
          </a:ln>
        </p:spPr>
        <p:txBody>
          <a:bodyPr wrap="square" lIns="0" tIns="0" rIns="0" bIns="0" anchor="ctr">
            <a:noAutofit/>
          </a:bodyPr>
          <a:lstStyle/>
          <a:p>
            <a:pPr algn="ctr"/>
            <a:r>
              <a:rPr sz="2400" b="1">
                <a:solidFill>
                  <a:srgbClr val="FFFFFF"/>
                </a:solidFill>
                <a:latin typeface="Inter"/>
              </a:rPr>
              <a:t>03</a:t>
            </a:r>
          </a:p>
        </p:txBody>
      </p:sp>
      <p:sp>
        <p:nvSpPr>
          <p:cNvPr id="110" name="Stage 1 Title"/>
          <p:cNvSpPr txBox="1"/>
          <p:nvPr/>
        </p:nvSpPr>
        <p:spPr>
          <a:xfrm>
            <a:off x="457200" y="2531534"/>
            <a:ext cx="3505200" cy="533400"/>
          </a:xfrm>
          <a:prstGeom prst="rect">
            <a:avLst/>
          </a:prstGeom>
          <a:noFill/>
        </p:spPr>
        <p:txBody>
          <a:bodyPr wrap="square" lIns="0" tIns="0" rIns="0" bIns="0">
            <a:noAutofit/>
          </a:bodyPr>
          <a:lstStyle/>
          <a:p>
            <a:pPr algn="ctr">
              <a:lnSpc>
                <a:spcPct val="100000"/>
              </a:lnSpc>
            </a:pPr>
            <a:r>
              <a:rPr lang="en-AU" sz="2400" b="1" i="0">
                <a:solidFill>
                  <a:srgbClr val="0F766E"/>
                </a:solidFill>
                <a:latin typeface="Inter"/>
              </a:rPr>
              <a:t>Empirical Indices</a:t>
            </a:r>
          </a:p>
        </p:txBody>
      </p:sp>
      <p:sp>
        <p:nvSpPr>
          <p:cNvPr id="111" name="Stage 1 Era"/>
          <p:cNvSpPr txBox="1"/>
          <p:nvPr/>
        </p:nvSpPr>
        <p:spPr>
          <a:xfrm>
            <a:off x="457200" y="3240977"/>
            <a:ext cx="3505200" cy="228600"/>
          </a:xfrm>
          <a:prstGeom prst="rect">
            <a:avLst/>
          </a:prstGeom>
          <a:noFill/>
        </p:spPr>
        <p:txBody>
          <a:bodyPr wrap="square" lIns="0" tIns="0" rIns="0" bIns="0">
            <a:noAutofit/>
          </a:bodyPr>
          <a:lstStyle/>
          <a:p>
            <a:pPr algn="ctr">
              <a:lnSpc>
                <a:spcPct val="100000"/>
              </a:lnSpc>
            </a:pPr>
            <a:r>
              <a:rPr lang="en-AU" b="1" i="1">
                <a:solidFill>
                  <a:srgbClr val="64748B"/>
                </a:solidFill>
                <a:latin typeface="Inter"/>
              </a:rPr>
              <a:t>The era of static, limited observation</a:t>
            </a:r>
          </a:p>
        </p:txBody>
      </p:sp>
      <p:sp>
        <p:nvSpPr>
          <p:cNvPr id="112" name="Stage 1 Desc"/>
          <p:cNvSpPr txBox="1"/>
          <p:nvPr/>
        </p:nvSpPr>
        <p:spPr>
          <a:xfrm>
            <a:off x="219694" y="3836998"/>
            <a:ext cx="3742706" cy="2514600"/>
          </a:xfrm>
          <a:prstGeom prst="rect">
            <a:avLst/>
          </a:prstGeom>
          <a:noFill/>
        </p:spPr>
        <p:txBody>
          <a:bodyPr wrap="square" lIns="0" tIns="0" rIns="0" bIns="0" anchor="t">
            <a:noAutofit/>
          </a:bodyPr>
          <a:lstStyle/>
          <a:p>
            <a:pPr algn="ctr">
              <a:lnSpc>
                <a:spcPct val="140000"/>
              </a:lnSpc>
              <a:spcBef>
                <a:spcPts val="0"/>
              </a:spcBef>
              <a:spcAft>
                <a:spcPts val="600"/>
              </a:spcAft>
            </a:pPr>
            <a:r>
              <a:rPr lang="en-AU" sz="1700" b="0" i="0">
                <a:solidFill>
                  <a:srgbClr val="1E293B"/>
                </a:solidFill>
                <a:latin typeface="Inter"/>
              </a:rPr>
              <a:t>NDVI provided a single greenness value per pixel. Useful for broad trends but unable to distinguish live vegetation from dry matter or bare soil.</a:t>
            </a:r>
          </a:p>
          <a:p>
            <a:pPr algn="ctr">
              <a:lnSpc>
                <a:spcPct val="140000"/>
              </a:lnSpc>
              <a:spcAft>
                <a:spcPts val="600"/>
              </a:spcAft>
            </a:pPr>
            <a:endParaRPr lang="en-AU" sz="1700">
              <a:solidFill>
                <a:srgbClr val="1E293B"/>
              </a:solidFill>
              <a:latin typeface="Inter"/>
              <a:ea typeface="Inter"/>
            </a:endParaRPr>
          </a:p>
          <a:p>
            <a:pPr algn="ctr">
              <a:lnSpc>
                <a:spcPct val="100000"/>
              </a:lnSpc>
            </a:pPr>
            <a:r>
              <a:rPr lang="en-AU" sz="1700" b="1" i="0">
                <a:solidFill>
                  <a:srgbClr val="0D9488"/>
                </a:solidFill>
                <a:latin typeface="Inter"/>
              </a:rPr>
              <a:t>Key limitation:</a:t>
            </a:r>
            <a:r>
              <a:rPr lang="en-AU" sz="1700" b="0" i="0">
                <a:solidFill>
                  <a:srgbClr val="64748B"/>
                </a:solidFill>
                <a:latin typeface="Inter"/>
              </a:rPr>
              <a:t> Single-value proxy, no biophysical decomposition</a:t>
            </a:r>
          </a:p>
        </p:txBody>
      </p:sp>
      <p:sp>
        <p:nvSpPr>
          <p:cNvPr id="120" name="Stage 2 Title"/>
          <p:cNvSpPr txBox="1"/>
          <p:nvPr/>
        </p:nvSpPr>
        <p:spPr>
          <a:xfrm>
            <a:off x="4343400" y="2531534"/>
            <a:ext cx="3505200" cy="533400"/>
          </a:xfrm>
          <a:prstGeom prst="rect">
            <a:avLst/>
          </a:prstGeom>
          <a:noFill/>
        </p:spPr>
        <p:txBody>
          <a:bodyPr wrap="square" lIns="0" tIns="0" rIns="0" bIns="0">
            <a:noAutofit/>
          </a:bodyPr>
          <a:lstStyle/>
          <a:p>
            <a:pPr algn="ctr">
              <a:lnSpc>
                <a:spcPct val="100000"/>
              </a:lnSpc>
            </a:pPr>
            <a:r>
              <a:rPr lang="en-AU" sz="2400" b="1" i="0">
                <a:solidFill>
                  <a:srgbClr val="0F766E"/>
                </a:solidFill>
                <a:latin typeface="Inter"/>
              </a:rPr>
              <a:t>Constrained Unmixing</a:t>
            </a:r>
          </a:p>
        </p:txBody>
      </p:sp>
      <p:sp>
        <p:nvSpPr>
          <p:cNvPr id="121" name="Stage 2 Era"/>
          <p:cNvSpPr txBox="1"/>
          <p:nvPr/>
        </p:nvSpPr>
        <p:spPr>
          <a:xfrm>
            <a:off x="4343400" y="3240977"/>
            <a:ext cx="3505200" cy="228600"/>
          </a:xfrm>
          <a:prstGeom prst="rect">
            <a:avLst/>
          </a:prstGeom>
          <a:noFill/>
        </p:spPr>
        <p:txBody>
          <a:bodyPr wrap="square" lIns="0" tIns="0" rIns="0" bIns="0">
            <a:noAutofit/>
          </a:bodyPr>
          <a:lstStyle/>
          <a:p>
            <a:pPr algn="ctr">
              <a:lnSpc>
                <a:spcPct val="100000"/>
              </a:lnSpc>
            </a:pPr>
            <a:r>
              <a:rPr lang="en-AU" b="1" i="1">
                <a:solidFill>
                  <a:srgbClr val="64748B"/>
                </a:solidFill>
                <a:latin typeface="Inter"/>
              </a:rPr>
              <a:t>Modelling the physics: PV, NPV, Bare Soil</a:t>
            </a:r>
          </a:p>
        </p:txBody>
      </p:sp>
      <p:sp>
        <p:nvSpPr>
          <p:cNvPr id="122" name="Stage 2 Desc"/>
          <p:cNvSpPr txBox="1"/>
          <p:nvPr/>
        </p:nvSpPr>
        <p:spPr>
          <a:xfrm>
            <a:off x="4155375" y="3836998"/>
            <a:ext cx="3881250" cy="2514600"/>
          </a:xfrm>
          <a:prstGeom prst="rect">
            <a:avLst/>
          </a:prstGeom>
          <a:noFill/>
        </p:spPr>
        <p:txBody>
          <a:bodyPr wrap="square" lIns="0" tIns="0" rIns="0" bIns="0" anchor="t">
            <a:noAutofit/>
          </a:bodyPr>
          <a:lstStyle/>
          <a:p>
            <a:pPr algn="ctr">
              <a:lnSpc>
                <a:spcPct val="140000"/>
              </a:lnSpc>
              <a:spcBef>
                <a:spcPts val="0"/>
              </a:spcBef>
              <a:spcAft>
                <a:spcPts val="600"/>
              </a:spcAft>
            </a:pPr>
            <a:r>
              <a:rPr lang="en-AU" sz="1700" b="0" i="0">
                <a:solidFill>
                  <a:srgbClr val="1E293B"/>
                </a:solidFill>
                <a:latin typeface="Inter"/>
              </a:rPr>
              <a:t>NNLS decomposed each pixel into three physical endmembers. A linear model grounded in radiative transfer theory with sum-to-one and non-negativity constraints.</a:t>
            </a:r>
          </a:p>
          <a:p>
            <a:pPr algn="ctr">
              <a:lnSpc>
                <a:spcPct val="100000"/>
              </a:lnSpc>
            </a:pPr>
            <a:r>
              <a:rPr lang="en-AU" sz="1700" b="1" i="0">
                <a:solidFill>
                  <a:srgbClr val="0D9488"/>
                </a:solidFill>
                <a:latin typeface="Inter"/>
              </a:rPr>
              <a:t>Key limitation:</a:t>
            </a:r>
            <a:r>
              <a:rPr lang="en-AU" sz="1700" b="0" i="0">
                <a:solidFill>
                  <a:srgbClr val="64748B"/>
                </a:solidFill>
                <a:latin typeface="Inter"/>
              </a:rPr>
              <a:t> Assumes linear mixing, cannot capture non-linear interactions</a:t>
            </a:r>
          </a:p>
        </p:txBody>
      </p:sp>
      <p:sp>
        <p:nvSpPr>
          <p:cNvPr id="130" name="Stage 3 Title"/>
          <p:cNvSpPr txBox="1"/>
          <p:nvPr/>
        </p:nvSpPr>
        <p:spPr>
          <a:xfrm>
            <a:off x="8229600" y="2416515"/>
            <a:ext cx="3505200" cy="533400"/>
          </a:xfrm>
          <a:prstGeom prst="rect">
            <a:avLst/>
          </a:prstGeom>
          <a:noFill/>
        </p:spPr>
        <p:txBody>
          <a:bodyPr wrap="square" lIns="0" tIns="0" rIns="0" bIns="0">
            <a:noAutofit/>
          </a:bodyPr>
          <a:lstStyle/>
          <a:p>
            <a:pPr algn="ctr">
              <a:lnSpc>
                <a:spcPct val="100000"/>
              </a:lnSpc>
            </a:pPr>
            <a:r>
              <a:rPr lang="en-AU" sz="2400" b="1" i="0">
                <a:solidFill>
                  <a:srgbClr val="0F766E"/>
                </a:solidFill>
                <a:latin typeface="Inter"/>
              </a:rPr>
              <a:t>Biophysically Constrained MLP</a:t>
            </a:r>
          </a:p>
        </p:txBody>
      </p:sp>
      <p:sp>
        <p:nvSpPr>
          <p:cNvPr id="131" name="Stage 3 Era"/>
          <p:cNvSpPr txBox="1"/>
          <p:nvPr/>
        </p:nvSpPr>
        <p:spPr>
          <a:xfrm>
            <a:off x="8229600" y="3125958"/>
            <a:ext cx="3505200" cy="228600"/>
          </a:xfrm>
          <a:prstGeom prst="rect">
            <a:avLst/>
          </a:prstGeom>
          <a:noFill/>
        </p:spPr>
        <p:txBody>
          <a:bodyPr wrap="square" lIns="0" tIns="0" rIns="0" bIns="0">
            <a:noAutofit/>
          </a:bodyPr>
          <a:lstStyle/>
          <a:p>
            <a:pPr algn="ctr">
              <a:lnSpc>
                <a:spcPct val="100000"/>
              </a:lnSpc>
            </a:pPr>
            <a:r>
              <a:rPr lang="en-AU" b="1" i="1">
                <a:solidFill>
                  <a:srgbClr val="64748B"/>
                </a:solidFill>
                <a:latin typeface="Inter"/>
              </a:rPr>
              <a:t>Non-linear dynamics at continental scale</a:t>
            </a:r>
          </a:p>
        </p:txBody>
      </p:sp>
      <p:sp>
        <p:nvSpPr>
          <p:cNvPr id="132" name="Stage 3 Desc"/>
          <p:cNvSpPr txBox="1"/>
          <p:nvPr/>
        </p:nvSpPr>
        <p:spPr>
          <a:xfrm>
            <a:off x="8229600" y="3721979"/>
            <a:ext cx="3742706" cy="2514600"/>
          </a:xfrm>
          <a:prstGeom prst="rect">
            <a:avLst/>
          </a:prstGeom>
          <a:noFill/>
        </p:spPr>
        <p:txBody>
          <a:bodyPr wrap="square" lIns="0" tIns="0" rIns="0" bIns="0" anchor="t">
            <a:noAutofit/>
          </a:bodyPr>
          <a:lstStyle/>
          <a:p>
            <a:pPr algn="ctr">
              <a:lnSpc>
                <a:spcPct val="140000"/>
              </a:lnSpc>
              <a:spcBef>
                <a:spcPts val="0"/>
              </a:spcBef>
              <a:spcAft>
                <a:spcPts val="600"/>
              </a:spcAft>
            </a:pPr>
            <a:r>
              <a:rPr lang="en-AU" sz="1700" b="0" i="0">
                <a:solidFill>
                  <a:srgbClr val="1E293B"/>
                </a:solidFill>
                <a:latin typeface="Inter"/>
              </a:rPr>
              <a:t>MLPs trained on field-calibrated data capture complex, interacting ecosystem dynamics. Biophysical constraints ensure physically plausible outputs at continental scale.</a:t>
            </a:r>
          </a:p>
          <a:p>
            <a:pPr algn="ctr">
              <a:lnSpc>
                <a:spcPct val="100000"/>
              </a:lnSpc>
            </a:pPr>
            <a:r>
              <a:rPr lang="en-AU" sz="1700" b="1" i="0">
                <a:solidFill>
                  <a:srgbClr val="0D9488"/>
                </a:solidFill>
                <a:latin typeface="Inter"/>
              </a:rPr>
              <a:t>Key advance:</a:t>
            </a:r>
            <a:r>
              <a:rPr lang="en-AU" sz="1700" b="0" i="0">
                <a:solidFill>
                  <a:srgbClr val="64748B"/>
                </a:solidFill>
                <a:latin typeface="Inter"/>
              </a:rPr>
              <a:t> </a:t>
            </a:r>
            <a:r>
              <a:rPr lang="en-AU" sz="1700" b="1" i="0">
                <a:solidFill>
                  <a:srgbClr val="64748B"/>
                </a:solidFill>
                <a:latin typeface="Inter"/>
              </a:rPr>
              <a:t>Non-linear modelling with physical guardrails</a:t>
            </a:r>
            <a:endParaRPr lang="en-AU" sz="1700" b="0" i="0">
              <a:solidFill>
                <a:srgbClr val="64748B"/>
              </a:solidFill>
              <a:latin typeface="Inter"/>
              <a:ea typeface="Inter"/>
            </a:endParaRPr>
          </a:p>
        </p:txBody>
      </p:sp>
    </p:spTree>
    <p:extLst>
      <p:ext uri="{BB962C8B-B14F-4D97-AF65-F5344CB8AC3E}">
        <p14:creationId xmlns:p14="http://schemas.microsoft.com/office/powerpoint/2010/main" val="2848311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itle"/>
          <p:cNvSpPr txBox="1"/>
          <p:nvPr/>
        </p:nvSpPr>
        <p:spPr>
          <a:xfrm>
            <a:off x="457200" y="304800"/>
            <a:ext cx="11277600" cy="600000"/>
          </a:xfrm>
          <a:prstGeom prst="rect">
            <a:avLst/>
          </a:prstGeom>
          <a:noFill/>
        </p:spPr>
        <p:txBody>
          <a:bodyPr wrap="square" lIns="0" tIns="0" rIns="0" bIns="0" anchor="t">
            <a:noAutofit/>
          </a:bodyPr>
          <a:lstStyle/>
          <a:p>
            <a:pPr algn="l">
              <a:lnSpc>
                <a:spcPct val="100000"/>
              </a:lnSpc>
              <a:spcBef>
                <a:spcPts val="0"/>
              </a:spcBef>
              <a:spcAft>
                <a:spcPts val="0"/>
              </a:spcAft>
            </a:pPr>
            <a:r>
              <a:rPr lang="en-AU" sz="3350" b="1" i="0">
                <a:solidFill>
                  <a:srgbClr val="0F766E"/>
                </a:solidFill>
                <a:latin typeface="Inter"/>
              </a:rPr>
              <a:t>Isolating Ecosystem Drivers from Noise</a:t>
            </a:r>
          </a:p>
        </p:txBody>
      </p:sp>
      <p:sp>
        <p:nvSpPr>
          <p:cNvPr id="5" name="Subtitle"/>
          <p:cNvSpPr txBox="1"/>
          <p:nvPr/>
        </p:nvSpPr>
        <p:spPr>
          <a:xfrm>
            <a:off x="609600" y="1150000"/>
            <a:ext cx="6000000" cy="300000"/>
          </a:xfrm>
          <a:prstGeom prst="rect">
            <a:avLst/>
          </a:prstGeom>
          <a:noFill/>
        </p:spPr>
        <p:txBody>
          <a:bodyPr wrap="none" lIns="0" tIns="0" rIns="0" bIns="0" anchor="t">
            <a:noAutofit/>
          </a:bodyPr>
          <a:lstStyle/>
          <a:p>
            <a:pPr algn="l"/>
            <a:r>
              <a:rPr lang="en-AU" sz="1600" b="1" i="0">
                <a:solidFill>
                  <a:srgbClr val="0F766E"/>
                </a:solidFill>
                <a:latin typeface="Inter"/>
              </a:rPr>
              <a:t>From Raw Signal to Biophysical Truth</a:t>
            </a:r>
            <a:endParaRPr lang="en-AU" sz="1600" b="1" i="0">
              <a:solidFill>
                <a:srgbClr val="0F766E"/>
              </a:solidFill>
              <a:latin typeface="Inter"/>
              <a:ea typeface="Inter"/>
            </a:endParaRPr>
          </a:p>
        </p:txBody>
      </p:sp>
      <p:sp>
        <p:nvSpPr>
          <p:cNvPr id="6" name="InputBox"/>
          <p:cNvSpPr/>
          <p:nvPr/>
        </p:nvSpPr>
        <p:spPr>
          <a:xfrm>
            <a:off x="457200" y="1650000"/>
            <a:ext cx="2700000" cy="2700000"/>
          </a:xfrm>
          <a:prstGeom prst="roundRect">
            <a:avLst>
              <a:gd name="adj" fmla="val 5000"/>
            </a:avLst>
          </a:prstGeom>
          <a:solidFill>
            <a:srgbClr val="334155"/>
          </a:solidFill>
          <a:ln w="0">
            <a:noFill/>
          </a:ln>
        </p:spPr>
        <p:txBody>
          <a:bodyPr wrap="square" lIns="182880" tIns="182880" rIns="182880" bIns="182880" anchor="ctr">
            <a:noAutofit/>
          </a:bodyPr>
          <a:lstStyle/>
          <a:p>
            <a:pPr algn="ctr">
              <a:spcAft>
                <a:spcPts val="600"/>
              </a:spcAft>
            </a:pPr>
            <a:r>
              <a:rPr lang="en-AU" sz="1800" b="1" i="0">
                <a:solidFill>
                  <a:srgbClr val="FFFFFF"/>
                </a:solidFill>
                <a:latin typeface="Inter"/>
              </a:rPr>
              <a:t>6-Band Satellite</a:t>
            </a:r>
          </a:p>
          <a:p>
            <a:pPr algn="ctr">
              <a:spcAft>
                <a:spcPts val="1200"/>
              </a:spcAft>
            </a:pPr>
            <a:r>
              <a:rPr lang="en-AU" sz="1800" b="1" i="0">
                <a:solidFill>
                  <a:srgbClr val="FFFFFF"/>
                </a:solidFill>
                <a:latin typeface="Inter"/>
              </a:rPr>
              <a:t>Reflectance</a:t>
            </a:r>
          </a:p>
          <a:p>
            <a:pPr algn="ctr">
              <a:spcAft>
                <a:spcPts val="300"/>
              </a:spcAft>
            </a:pPr>
            <a:r>
              <a:rPr lang="en-AU" sz="1600" b="0" i="1">
                <a:solidFill>
                  <a:schemeClr val="bg1"/>
                </a:solidFill>
                <a:latin typeface="Inter"/>
              </a:rPr>
              <a:t>Log transforms + interactions</a:t>
            </a:r>
            <a:endParaRPr lang="en-AU" sz="1600" b="0" i="1">
              <a:solidFill>
                <a:schemeClr val="bg1"/>
              </a:solidFill>
              <a:latin typeface="Inter"/>
              <a:ea typeface="Inter"/>
            </a:endParaRPr>
          </a:p>
          <a:p>
            <a:pPr algn="ctr">
              <a:spcAft>
                <a:spcPts val="300"/>
              </a:spcAft>
            </a:pPr>
            <a:r>
              <a:rPr lang="en-AU" sz="1600" b="0" i="1">
                <a:solidFill>
                  <a:schemeClr val="bg1"/>
                </a:solidFill>
                <a:latin typeface="Inter"/>
              </a:rPr>
              <a:t>55 collinear synthetic bands</a:t>
            </a:r>
            <a:endParaRPr lang="en-AU" sz="1600" b="0" i="1">
              <a:solidFill>
                <a:schemeClr val="bg1"/>
              </a:solidFill>
              <a:latin typeface="Inter"/>
              <a:ea typeface="Inter"/>
            </a:endParaRPr>
          </a:p>
          <a:p>
            <a:pPr algn="ctr"/>
            <a:r>
              <a:rPr lang="en-AU" sz="1600" b="0" i="1">
                <a:solidFill>
                  <a:schemeClr val="bg1"/>
                </a:solidFill>
                <a:latin typeface="Inter"/>
              </a:rPr>
              <a:t>Quantization + sensor noise</a:t>
            </a:r>
            <a:endParaRPr lang="en-AU" sz="1600" b="0" i="1">
              <a:solidFill>
                <a:schemeClr val="bg1"/>
              </a:solidFill>
              <a:latin typeface="Inter"/>
              <a:ea typeface="Inter"/>
            </a:endParaRPr>
          </a:p>
        </p:txBody>
      </p:sp>
      <p:sp>
        <p:nvSpPr>
          <p:cNvPr id="7" name="Arrow1"/>
          <p:cNvSpPr/>
          <p:nvPr/>
        </p:nvSpPr>
        <p:spPr>
          <a:xfrm>
            <a:off x="3300000" y="2750000"/>
            <a:ext cx="380000" cy="300000"/>
          </a:xfrm>
          <a:prstGeom prst="rightArrow">
            <a:avLst>
              <a:gd name="adj1" fmla="val 50000"/>
              <a:gd name="adj2" fmla="val 50000"/>
            </a:avLst>
          </a:prstGeom>
          <a:solidFill>
            <a:srgbClr val="0F766E"/>
          </a:solidFill>
          <a:ln w="0">
            <a:noFill/>
          </a:ln>
        </p:spPr>
      </p:sp>
      <p:sp>
        <p:nvSpPr>
          <p:cNvPr id="8" name="CenterBox"/>
          <p:cNvSpPr/>
          <p:nvPr/>
        </p:nvSpPr>
        <p:spPr>
          <a:xfrm>
            <a:off x="3750000" y="1750000"/>
            <a:ext cx="2900000" cy="2300000"/>
          </a:xfrm>
          <a:prstGeom prst="roundRect">
            <a:avLst>
              <a:gd name="adj" fmla="val 5000"/>
            </a:avLst>
          </a:prstGeom>
          <a:solidFill>
            <a:srgbClr val="0F766E"/>
          </a:solidFill>
          <a:ln w="0">
            <a:noFill/>
          </a:ln>
        </p:spPr>
        <p:txBody>
          <a:bodyPr wrap="square" lIns="137160" tIns="137160" rIns="137160" bIns="137160" anchor="ctr">
            <a:noAutofit/>
          </a:bodyPr>
          <a:lstStyle/>
          <a:p>
            <a:pPr algn="ctr">
              <a:spcAft>
                <a:spcPts val="800"/>
              </a:spcAft>
            </a:pPr>
            <a:r>
              <a:rPr lang="en-AU" sz="1800" b="1" i="0">
                <a:solidFill>
                  <a:srgbClr val="FFFFFF"/>
                </a:solidFill>
                <a:latin typeface="Inter"/>
              </a:rPr>
              <a:t>SVD → NNLS Pipeline</a:t>
            </a:r>
          </a:p>
          <a:p>
            <a:pPr algn="ctr"/>
            <a:r>
              <a:rPr lang="en-AU" sz="1600" b="0" i="0">
                <a:solidFill>
                  <a:srgbClr val="E0F2F1"/>
                </a:solidFill>
                <a:latin typeface="Inter"/>
              </a:rPr>
              <a:t>Truncated SVD generates stable endmembers; NNLS enforces biophysical constraints</a:t>
            </a:r>
            <a:endParaRPr lang="en-AU" sz="1600" b="0" i="0">
              <a:solidFill>
                <a:srgbClr val="E0F2F1"/>
              </a:solidFill>
              <a:latin typeface="Inter"/>
              <a:ea typeface="Inter"/>
            </a:endParaRPr>
          </a:p>
        </p:txBody>
      </p:sp>
      <p:sp>
        <p:nvSpPr>
          <p:cNvPr id="9" name="Arrow2"/>
          <p:cNvSpPr/>
          <p:nvPr/>
        </p:nvSpPr>
        <p:spPr>
          <a:xfrm>
            <a:off x="6800000" y="2750000"/>
            <a:ext cx="380000" cy="300000"/>
          </a:xfrm>
          <a:prstGeom prst="rightArrow">
            <a:avLst>
              <a:gd name="adj1" fmla="val 50000"/>
              <a:gd name="adj2" fmla="val 50000"/>
            </a:avLst>
          </a:prstGeom>
          <a:solidFill>
            <a:srgbClr val="0F766E"/>
          </a:solidFill>
          <a:ln w="0">
            <a:noFill/>
          </a:ln>
        </p:spPr>
      </p:sp>
      <p:sp>
        <p:nvSpPr>
          <p:cNvPr id="10" name="OutputLabel"/>
          <p:cNvSpPr txBox="1"/>
          <p:nvPr/>
        </p:nvSpPr>
        <p:spPr>
          <a:xfrm>
            <a:off x="7350000" y="1400000"/>
            <a:ext cx="4300000" cy="250000"/>
          </a:xfrm>
          <a:prstGeom prst="rect">
            <a:avLst/>
          </a:prstGeom>
          <a:noFill/>
        </p:spPr>
        <p:txBody>
          <a:bodyPr wrap="none" lIns="0" tIns="0" rIns="0" bIns="0" anchor="t">
            <a:noAutofit/>
          </a:bodyPr>
          <a:lstStyle/>
          <a:p>
            <a:pPr algn="l"/>
            <a:r>
              <a:rPr lang="en-AU" sz="1600" b="1" i="0">
                <a:solidFill>
                  <a:srgbClr val="475569"/>
                </a:solidFill>
                <a:latin typeface="Inter"/>
              </a:rPr>
              <a:t>CORE ECOSYSTEM DRIVERS</a:t>
            </a:r>
          </a:p>
        </p:txBody>
      </p:sp>
      <p:sp>
        <p:nvSpPr>
          <p:cNvPr id="11" name="PVBox"/>
          <p:cNvSpPr/>
          <p:nvPr/>
        </p:nvSpPr>
        <p:spPr>
          <a:xfrm>
            <a:off x="7350000" y="1700000"/>
            <a:ext cx="4300000" cy="700000"/>
          </a:xfrm>
          <a:prstGeom prst="roundRect">
            <a:avLst>
              <a:gd name="adj" fmla="val 8000"/>
            </a:avLst>
          </a:prstGeom>
          <a:solidFill>
            <a:srgbClr val="15803D"/>
          </a:solidFill>
          <a:ln w="0">
            <a:noFill/>
          </a:ln>
        </p:spPr>
        <p:txBody>
          <a:bodyPr wrap="square" lIns="182880" tIns="91440" rIns="182880" bIns="91440" anchor="ctr">
            <a:noAutofit/>
          </a:bodyPr>
          <a:lstStyle/>
          <a:p>
            <a:pPr algn="l">
              <a:spcAft>
                <a:spcPts val="200"/>
              </a:spcAft>
            </a:pPr>
            <a:r>
              <a:rPr lang="en-AU" sz="1600" b="1" i="0">
                <a:solidFill>
                  <a:srgbClr val="FFFFFF"/>
                </a:solidFill>
                <a:latin typeface="Inter"/>
              </a:rPr>
              <a:t>Photosynthetic Vegetation (PV)</a:t>
            </a:r>
          </a:p>
          <a:p>
            <a:pPr algn="l"/>
            <a:r>
              <a:rPr lang="en-AU" sz="1600" b="0" i="0">
                <a:solidFill>
                  <a:srgbClr val="E2E8F0"/>
                </a:solidFill>
                <a:latin typeface="Inter"/>
              </a:rPr>
              <a:t>Living canopy signal</a:t>
            </a:r>
          </a:p>
        </p:txBody>
      </p:sp>
      <p:sp>
        <p:nvSpPr>
          <p:cNvPr id="12" name="NPVBox"/>
          <p:cNvSpPr/>
          <p:nvPr/>
        </p:nvSpPr>
        <p:spPr>
          <a:xfrm>
            <a:off x="7350000" y="2550000"/>
            <a:ext cx="4300000" cy="700000"/>
          </a:xfrm>
          <a:prstGeom prst="roundRect">
            <a:avLst>
              <a:gd name="adj" fmla="val 8000"/>
            </a:avLst>
          </a:prstGeom>
          <a:solidFill>
            <a:srgbClr val="A16207"/>
          </a:solidFill>
          <a:ln w="0">
            <a:noFill/>
          </a:ln>
        </p:spPr>
        <p:txBody>
          <a:bodyPr wrap="square" lIns="182880" tIns="91440" rIns="182880" bIns="91440" anchor="ctr">
            <a:noAutofit/>
          </a:bodyPr>
          <a:lstStyle/>
          <a:p>
            <a:pPr algn="l">
              <a:spcAft>
                <a:spcPts val="200"/>
              </a:spcAft>
            </a:pPr>
            <a:r>
              <a:rPr lang="en-AU" sz="1600" b="1" i="0">
                <a:solidFill>
                  <a:srgbClr val="FFFFFF"/>
                </a:solidFill>
                <a:latin typeface="Inter"/>
              </a:rPr>
              <a:t>Non-Photosynthetic Vegetation (NPV)</a:t>
            </a:r>
          </a:p>
          <a:p>
            <a:pPr algn="l"/>
            <a:r>
              <a:rPr lang="en-AU" sz="1600" b="0" i="0">
                <a:solidFill>
                  <a:srgbClr val="E2E8F0"/>
                </a:solidFill>
                <a:latin typeface="Inter"/>
              </a:rPr>
              <a:t>Dry matter and litter</a:t>
            </a:r>
          </a:p>
        </p:txBody>
      </p:sp>
      <p:sp>
        <p:nvSpPr>
          <p:cNvPr id="13" name="BSBox"/>
          <p:cNvSpPr>
            <a:spLocks/>
          </p:cNvSpPr>
          <p:nvPr/>
        </p:nvSpPr>
        <p:spPr>
          <a:xfrm>
            <a:off x="7350000" y="3400000"/>
            <a:ext cx="4300000" cy="700000"/>
          </a:xfrm>
          <a:prstGeom prst="roundRect">
            <a:avLst>
              <a:gd name="adj" fmla="val 8000"/>
            </a:avLst>
          </a:prstGeom>
          <a:solidFill>
            <a:srgbClr val="78716C"/>
          </a:solidFill>
          <a:ln w="0">
            <a:noFill/>
          </a:ln>
        </p:spPr>
        <p:txBody>
          <a:bodyPr wrap="square" lIns="182880" tIns="91440" rIns="182880" bIns="91440" anchor="ctr">
            <a:noAutofit/>
          </a:bodyPr>
          <a:lstStyle/>
          <a:p>
            <a:pPr algn="l">
              <a:spcAft>
                <a:spcPts val="200"/>
              </a:spcAft>
            </a:pPr>
            <a:r>
              <a:rPr lang="en-AU" sz="1600" b="1" i="0">
                <a:solidFill>
                  <a:srgbClr val="FFFFFF"/>
                </a:solidFill>
                <a:latin typeface="Inter"/>
              </a:rPr>
              <a:t>Bare Soil (BS)</a:t>
            </a:r>
          </a:p>
          <a:p>
            <a:pPr algn="l"/>
            <a:r>
              <a:rPr lang="en-AU" sz="1600" b="0" i="0">
                <a:solidFill>
                  <a:srgbClr val="E2E8F0"/>
                </a:solidFill>
                <a:latin typeface="Inter"/>
              </a:rPr>
              <a:t>Exposed ground surface</a:t>
            </a:r>
          </a:p>
        </p:txBody>
      </p:sp>
      <p:sp>
        <p:nvSpPr>
          <p:cNvPr id="14" name="Bullet1"/>
          <p:cNvSpPr txBox="1"/>
          <p:nvPr/>
        </p:nvSpPr>
        <p:spPr>
          <a:xfrm>
            <a:off x="255917" y="4407034"/>
            <a:ext cx="3839686" cy="2177159"/>
          </a:xfrm>
          <a:prstGeom prst="rect">
            <a:avLst/>
          </a:prstGeom>
          <a:noFill/>
        </p:spPr>
        <p:txBody>
          <a:bodyPr wrap="square" lIns="0" tIns="0" rIns="0" bIns="0" anchor="t">
            <a:noAutofit/>
          </a:bodyPr>
          <a:lstStyle/>
          <a:p>
            <a:pPr algn="l">
              <a:spcAft>
                <a:spcPts val="400"/>
              </a:spcAft>
            </a:pPr>
            <a:r>
              <a:rPr lang="en-AU" sz="3200" b="1" i="0">
                <a:solidFill>
                  <a:srgbClr val="0F766E"/>
                </a:solidFill>
                <a:latin typeface="Inter"/>
              </a:rPr>
              <a:t>01</a:t>
            </a:r>
          </a:p>
          <a:p>
            <a:pPr algn="l">
              <a:spcAft>
                <a:spcPts val="200"/>
              </a:spcAft>
            </a:pPr>
            <a:r>
              <a:rPr lang="en-AU" sz="1600" b="1" i="0">
                <a:solidFill>
                  <a:srgbClr val="1E293B"/>
                </a:solidFill>
                <a:latin typeface="Inter"/>
              </a:rPr>
              <a:t>Stable Endmember Generation</a:t>
            </a:r>
            <a:endParaRPr lang="en-AU" sz="1600" b="1" i="0">
              <a:solidFill>
                <a:srgbClr val="1E293B"/>
              </a:solidFill>
              <a:latin typeface="Inter"/>
              <a:ea typeface="Inter"/>
            </a:endParaRPr>
          </a:p>
          <a:p>
            <a:pPr algn="l"/>
            <a:r>
              <a:rPr lang="en-AU" sz="1700" b="0" i="0">
                <a:solidFill>
                  <a:srgbClr val="475569"/>
                </a:solidFill>
                <a:latin typeface="Inter"/>
              </a:rPr>
              <a:t>Inverse estimator regresses Landsat bands against field data. Log-transformed and interacting bands create 55 collinear features; truncated SVD inverts in a stable subspace.</a:t>
            </a:r>
            <a:endParaRPr lang="en-AU" sz="1700" b="0" i="0">
              <a:solidFill>
                <a:srgbClr val="475569"/>
              </a:solidFill>
              <a:latin typeface="Inter"/>
              <a:ea typeface="Inter"/>
            </a:endParaRPr>
          </a:p>
        </p:txBody>
      </p:sp>
      <p:sp>
        <p:nvSpPr>
          <p:cNvPr id="15" name="Bullet2"/>
          <p:cNvSpPr txBox="1"/>
          <p:nvPr/>
        </p:nvSpPr>
        <p:spPr>
          <a:xfrm>
            <a:off x="4346892" y="4416214"/>
            <a:ext cx="3500000" cy="2175733"/>
          </a:xfrm>
          <a:prstGeom prst="rect">
            <a:avLst/>
          </a:prstGeom>
          <a:noFill/>
        </p:spPr>
        <p:txBody>
          <a:bodyPr wrap="square" lIns="0" tIns="0" rIns="0" bIns="0" anchor="t">
            <a:noAutofit/>
          </a:bodyPr>
          <a:lstStyle/>
          <a:p>
            <a:pPr algn="l">
              <a:spcAft>
                <a:spcPts val="400"/>
              </a:spcAft>
            </a:pPr>
            <a:r>
              <a:rPr lang="en-AU" sz="3200" b="1" i="0">
                <a:solidFill>
                  <a:srgbClr val="0F766E"/>
                </a:solidFill>
                <a:latin typeface="Inter"/>
              </a:rPr>
              <a:t>02</a:t>
            </a:r>
          </a:p>
          <a:p>
            <a:pPr algn="l">
              <a:spcAft>
                <a:spcPts val="200"/>
              </a:spcAft>
            </a:pPr>
            <a:r>
              <a:rPr lang="en-AU" sz="1600" b="1" i="0">
                <a:solidFill>
                  <a:srgbClr val="1E293B"/>
                </a:solidFill>
                <a:latin typeface="Inter"/>
              </a:rPr>
              <a:t>Noise and Overfit Mitigation</a:t>
            </a:r>
          </a:p>
          <a:p>
            <a:r>
              <a:rPr lang="en-AU" sz="1700" b="0" i="0">
                <a:solidFill>
                  <a:srgbClr val="475569"/>
                </a:solidFill>
                <a:latin typeface="Inter"/>
              </a:rPr>
              <a:t>Ten-fold cross-validation selects optimal singular values (typically </a:t>
            </a:r>
            <a:r>
              <a:rPr lang="en-AU" sz="1700">
                <a:solidFill>
                  <a:srgbClr val="475569"/>
                </a:solidFill>
                <a:latin typeface="Inter"/>
              </a:rPr>
              <a:t>8</a:t>
            </a:r>
            <a:r>
              <a:rPr lang="en-AU" sz="1700" b="0" i="0">
                <a:solidFill>
                  <a:srgbClr val="475569"/>
                </a:solidFill>
                <a:latin typeface="Inter"/>
              </a:rPr>
              <a:t>). Beyond ~</a:t>
            </a:r>
            <a:r>
              <a:rPr lang="en-AU" sz="1700">
                <a:solidFill>
                  <a:srgbClr val="475569"/>
                </a:solidFill>
                <a:latin typeface="Inter"/>
              </a:rPr>
              <a:t>9</a:t>
            </a:r>
            <a:r>
              <a:rPr lang="en-AU" sz="1700" b="0" i="0">
                <a:solidFill>
                  <a:srgbClr val="475569"/>
                </a:solidFill>
                <a:latin typeface="Inter"/>
              </a:rPr>
              <a:t>, the model overfits to noise.</a:t>
            </a:r>
            <a:r>
              <a:rPr lang="en-AU" sz="1700">
                <a:solidFill>
                  <a:srgbClr val="475569"/>
                </a:solidFill>
                <a:latin typeface="Inter"/>
                <a:ea typeface="Inter"/>
                <a:cs typeface="+mn-lt"/>
              </a:rPr>
              <a:t> </a:t>
            </a:r>
            <a:endParaRPr lang="en-AU" sz="1700" b="0" i="0">
              <a:solidFill>
                <a:srgbClr val="475569"/>
              </a:solidFill>
              <a:latin typeface="Inter"/>
              <a:ea typeface="Inter"/>
            </a:endParaRPr>
          </a:p>
        </p:txBody>
      </p:sp>
      <p:sp>
        <p:nvSpPr>
          <p:cNvPr id="16" name="Bullet3"/>
          <p:cNvSpPr txBox="1"/>
          <p:nvPr/>
        </p:nvSpPr>
        <p:spPr>
          <a:xfrm>
            <a:off x="8301292" y="4397853"/>
            <a:ext cx="3725400" cy="2218066"/>
          </a:xfrm>
          <a:prstGeom prst="rect">
            <a:avLst/>
          </a:prstGeom>
          <a:noFill/>
        </p:spPr>
        <p:txBody>
          <a:bodyPr wrap="square" lIns="0" tIns="0" rIns="0" bIns="0" anchor="t">
            <a:noAutofit/>
          </a:bodyPr>
          <a:lstStyle/>
          <a:p>
            <a:pPr algn="l">
              <a:spcAft>
                <a:spcPts val="400"/>
              </a:spcAft>
            </a:pPr>
            <a:r>
              <a:rPr lang="en-AU" sz="3200" b="1" i="0">
                <a:solidFill>
                  <a:srgbClr val="0F766E"/>
                </a:solidFill>
                <a:latin typeface="Inter"/>
              </a:rPr>
              <a:t>03</a:t>
            </a:r>
          </a:p>
          <a:p>
            <a:pPr algn="l">
              <a:spcAft>
                <a:spcPts val="200"/>
              </a:spcAft>
            </a:pPr>
            <a:r>
              <a:rPr lang="en-AU" sz="1600" b="1" i="0">
                <a:solidFill>
                  <a:srgbClr val="1E293B"/>
                </a:solidFill>
                <a:latin typeface="Inter"/>
              </a:rPr>
              <a:t>NNLS Biophysical Constraints</a:t>
            </a:r>
          </a:p>
          <a:p>
            <a:r>
              <a:rPr lang="en-AU" sz="1700" b="0" i="0">
                <a:solidFill>
                  <a:srgbClr val="475569"/>
                </a:solidFill>
                <a:latin typeface="Inter"/>
              </a:rPr>
              <a:t>SVD-derived endmembers feed an NNLS </a:t>
            </a:r>
            <a:r>
              <a:rPr lang="en-AU" sz="1700" b="0" i="0" err="1">
                <a:solidFill>
                  <a:srgbClr val="475569"/>
                </a:solidFill>
                <a:latin typeface="Inter"/>
              </a:rPr>
              <a:t>unmixer</a:t>
            </a:r>
            <a:r>
              <a:rPr lang="en-AU" sz="1700" b="0" i="0">
                <a:solidFill>
                  <a:srgbClr val="475569"/>
                </a:solidFill>
                <a:latin typeface="Inter"/>
              </a:rPr>
              <a:t>. Active-set iteration enforces non-negativity; a weighting scheme guarantees PV + NPV + BS = 100%.</a:t>
            </a:r>
            <a:endParaRPr lang="en-AU" sz="1700" b="0" i="0">
              <a:solidFill>
                <a:srgbClr val="475569"/>
              </a:solidFill>
              <a:latin typeface="Inter"/>
              <a:ea typeface="Inter"/>
            </a:endParaRPr>
          </a:p>
        </p:txBody>
      </p:sp>
    </p:spTree>
    <p:extLst>
      <p:ext uri="{BB962C8B-B14F-4D97-AF65-F5344CB8AC3E}">
        <p14:creationId xmlns:p14="http://schemas.microsoft.com/office/powerpoint/2010/main" val="3518555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4"/>
          <a:stretch>
            <a:fillRect/>
          </a:stretch>
        </p:blipFill>
        <p:spPr>
          <a:xfrm>
            <a:off x="0" y="0"/>
            <a:ext cx="12192000" cy="38100"/>
          </a:xfrm>
          <a:prstGeom prst="rect">
            <a:avLst/>
          </a:prstGeom>
        </p:spPr>
      </p:pic>
      <p:pic>
        <p:nvPicPr>
          <p:cNvPr id="5" name="Picture 4" descr="Diagram contrasting linear spectral unmixing with biophysically constrained MLP architecture"/>
          <p:cNvPicPr>
            <a:picLocks noChangeAspect="1"/>
          </p:cNvPicPr>
          <p:nvPr/>
        </p:nvPicPr>
        <p:blipFill>
          <a:blip r:embed="rId5"/>
          <a:srcRect t="8073" b="16927"/>
          <a:stretch>
            <a:fillRect/>
          </a:stretch>
        </p:blipFill>
        <p:spPr>
          <a:xfrm>
            <a:off x="0" y="0"/>
            <a:ext cx="6096000" cy="6858000"/>
          </a:xfrm>
          <a:prstGeom prst="rect">
            <a:avLst/>
          </a:prstGeom>
        </p:spPr>
      </p:pic>
      <p:pic>
        <p:nvPicPr>
          <p:cNvPr id="7" name="Picture 6" descr="image.png"/>
          <p:cNvPicPr>
            <a:picLocks noChangeAspect="1"/>
          </p:cNvPicPr>
          <p:nvPr/>
        </p:nvPicPr>
        <p:blipFill>
          <a:blip r:embed="rId6"/>
          <a:stretch>
            <a:fillRect/>
          </a:stretch>
        </p:blipFill>
        <p:spPr>
          <a:xfrm>
            <a:off x="6299200" y="2623933"/>
            <a:ext cx="190500" cy="180975"/>
          </a:xfrm>
          <a:prstGeom prst="rect">
            <a:avLst/>
          </a:prstGeom>
        </p:spPr>
      </p:pic>
      <p:pic>
        <p:nvPicPr>
          <p:cNvPr id="8" name="Picture 7" descr="image.png"/>
          <p:cNvPicPr>
            <a:picLocks noChangeAspect="1"/>
          </p:cNvPicPr>
          <p:nvPr/>
        </p:nvPicPr>
        <p:blipFill>
          <a:blip r:embed="rId7"/>
          <a:stretch>
            <a:fillRect/>
          </a:stretch>
        </p:blipFill>
        <p:spPr>
          <a:xfrm>
            <a:off x="6299200" y="3799152"/>
            <a:ext cx="190500" cy="190500"/>
          </a:xfrm>
          <a:prstGeom prst="rect">
            <a:avLst/>
          </a:prstGeom>
        </p:spPr>
      </p:pic>
      <p:pic>
        <p:nvPicPr>
          <p:cNvPr id="9" name="Picture 8" descr="image.png"/>
          <p:cNvPicPr>
            <a:picLocks noChangeAspect="1"/>
          </p:cNvPicPr>
          <p:nvPr/>
        </p:nvPicPr>
        <p:blipFill>
          <a:blip r:embed="rId8"/>
          <a:stretch>
            <a:fillRect/>
          </a:stretch>
        </p:blipFill>
        <p:spPr>
          <a:xfrm>
            <a:off x="6289675" y="4690019"/>
            <a:ext cx="200025" cy="190500"/>
          </a:xfrm>
          <a:prstGeom prst="rect">
            <a:avLst/>
          </a:prstGeom>
        </p:spPr>
      </p:pic>
      <p:pic>
        <p:nvPicPr>
          <p:cNvPr id="10" name="Picture 9" descr="image.png"/>
          <p:cNvPicPr>
            <a:picLocks noChangeAspect="1"/>
          </p:cNvPicPr>
          <p:nvPr/>
        </p:nvPicPr>
        <p:blipFill>
          <a:blip r:embed="rId9"/>
          <a:stretch>
            <a:fillRect/>
          </a:stretch>
        </p:blipFill>
        <p:spPr>
          <a:xfrm>
            <a:off x="6299200" y="5946727"/>
            <a:ext cx="190500" cy="190500"/>
          </a:xfrm>
          <a:prstGeom prst="rect">
            <a:avLst/>
          </a:prstGeom>
        </p:spPr>
      </p:pic>
      <p:sp>
        <p:nvSpPr>
          <p:cNvPr id="11" name="TextBox 10"/>
          <p:cNvSpPr txBox="1"/>
          <p:nvPr/>
        </p:nvSpPr>
        <p:spPr>
          <a:xfrm>
            <a:off x="160867" y="48293"/>
            <a:ext cx="11782892" cy="580794"/>
          </a:xfrm>
          <a:prstGeom prst="rect">
            <a:avLst/>
          </a:prstGeom>
          <a:noFill/>
        </p:spPr>
        <p:txBody>
          <a:bodyPr wrap="square" lIns="0" tIns="0" rIns="0" bIns="0" anchor="t">
            <a:noAutofit/>
          </a:bodyPr>
          <a:lstStyle/>
          <a:p>
            <a:r>
              <a:rPr lang="en-AU" sz="3350" b="1">
                <a:solidFill>
                  <a:srgbClr val="0F766E"/>
                </a:solidFill>
                <a:latin typeface="Inter"/>
              </a:rPr>
              <a:t>The Algorithmic Leap: Biophysically Constrained MLP</a:t>
            </a:r>
            <a:endParaRPr lang="en-AU"/>
          </a:p>
        </p:txBody>
      </p:sp>
      <p:sp>
        <p:nvSpPr>
          <p:cNvPr id="12" name="TextBox 11"/>
          <p:cNvSpPr txBox="1"/>
          <p:nvPr/>
        </p:nvSpPr>
        <p:spPr>
          <a:xfrm>
            <a:off x="6261978" y="941088"/>
            <a:ext cx="5697354" cy="769739"/>
          </a:xfrm>
          <a:prstGeom prst="rect">
            <a:avLst/>
          </a:prstGeom>
          <a:noFill/>
        </p:spPr>
        <p:txBody>
          <a:bodyPr wrap="square" lIns="0" tIns="0" rIns="0" bIns="0" anchor="t">
            <a:noAutofit/>
          </a:bodyPr>
          <a:lstStyle/>
          <a:p>
            <a:r>
              <a:rPr lang="en-AU" i="0">
                <a:solidFill>
                  <a:srgbClr val="1E293B"/>
                </a:solidFill>
                <a:latin typeface="Inter"/>
              </a:rPr>
              <a:t>The SVD+NNLS pipeline assumed linear spectral mixing and enforced constraints algorithmically.</a:t>
            </a:r>
            <a:endParaRPr lang="en-US"/>
          </a:p>
          <a:p>
            <a:endParaRPr lang="en-AU">
              <a:solidFill>
                <a:srgbClr val="1E293B"/>
              </a:solidFill>
              <a:latin typeface="Inter"/>
            </a:endParaRPr>
          </a:p>
          <a:p>
            <a:r>
              <a:rPr lang="en-AU">
                <a:solidFill>
                  <a:srgbClr val="1E293B"/>
                </a:solidFill>
                <a:latin typeface="Inter"/>
              </a:rPr>
              <a:t> </a:t>
            </a:r>
            <a:r>
              <a:rPr lang="en-AU" i="0">
                <a:solidFill>
                  <a:srgbClr val="1E293B"/>
                </a:solidFill>
                <a:latin typeface="Inter"/>
              </a:rPr>
              <a:t>The MLP replaces both assumptions: it learns non-linear interactions directly from data.</a:t>
            </a:r>
            <a:endParaRPr lang="en-AU"/>
          </a:p>
        </p:txBody>
      </p:sp>
      <p:sp>
        <p:nvSpPr>
          <p:cNvPr id="13" name="TextBox 12"/>
          <p:cNvSpPr txBox="1"/>
          <p:nvPr/>
        </p:nvSpPr>
        <p:spPr>
          <a:xfrm>
            <a:off x="6697860" y="2617399"/>
            <a:ext cx="5292988" cy="641534"/>
          </a:xfrm>
          <a:prstGeom prst="rect">
            <a:avLst/>
          </a:prstGeom>
          <a:noFill/>
        </p:spPr>
        <p:txBody>
          <a:bodyPr wrap="square" lIns="0" tIns="0" rIns="0" bIns="0">
            <a:noAutofit/>
          </a:bodyPr>
          <a:lstStyle/>
          <a:p>
            <a:pPr algn="l">
              <a:lnSpc>
                <a:spcPct val="100000"/>
              </a:lnSpc>
              <a:spcBef>
                <a:spcPts val="0"/>
              </a:spcBef>
              <a:spcAft>
                <a:spcPts val="0"/>
              </a:spcAft>
            </a:pPr>
            <a:r>
              <a:rPr lang="en-AU" sz="1700" b="1" i="0">
                <a:solidFill>
                  <a:srgbClr val="1E293B"/>
                </a:solidFill>
                <a:latin typeface="Inter"/>
              </a:rPr>
              <a:t>SVD+NNLS</a:t>
            </a:r>
            <a:r>
              <a:rPr lang="en-AU" sz="1700" b="0" i="0">
                <a:solidFill>
                  <a:srgbClr val="1E293B"/>
                </a:solidFill>
                <a:latin typeface="Inter"/>
              </a:rPr>
              <a:t> filters noise and enforces physical bounds, but assumes linear mixing. Iterative NNLS is also computationally intensive at continental scale.</a:t>
            </a:r>
          </a:p>
        </p:txBody>
      </p:sp>
      <p:sp>
        <p:nvSpPr>
          <p:cNvPr id="14" name="TextBox 13"/>
          <p:cNvSpPr txBox="1"/>
          <p:nvPr/>
        </p:nvSpPr>
        <p:spPr>
          <a:xfrm>
            <a:off x="6697860" y="3792618"/>
            <a:ext cx="5292988" cy="641534"/>
          </a:xfrm>
          <a:prstGeom prst="rect">
            <a:avLst/>
          </a:prstGeom>
          <a:noFill/>
        </p:spPr>
        <p:txBody>
          <a:bodyPr wrap="square" lIns="0" tIns="0" rIns="0" bIns="0">
            <a:noAutofit/>
          </a:bodyPr>
          <a:lstStyle/>
          <a:p>
            <a:pPr algn="l">
              <a:lnSpc>
                <a:spcPct val="100000"/>
              </a:lnSpc>
              <a:spcBef>
                <a:spcPts val="0"/>
              </a:spcBef>
              <a:spcAft>
                <a:spcPts val="0"/>
              </a:spcAft>
            </a:pPr>
            <a:r>
              <a:rPr lang="en-AU" sz="1700" b="0" i="0">
                <a:solidFill>
                  <a:srgbClr val="1E293B"/>
                </a:solidFill>
                <a:latin typeface="Inter"/>
              </a:rPr>
              <a:t>The </a:t>
            </a:r>
            <a:r>
              <a:rPr lang="en-AU" sz="1700" b="1" i="0">
                <a:solidFill>
                  <a:srgbClr val="1E293B"/>
                </a:solidFill>
                <a:latin typeface="Inter"/>
              </a:rPr>
              <a:t>MLP learns non-linear mappings</a:t>
            </a:r>
            <a:r>
              <a:rPr lang="en-AU" sz="1700" b="0" i="0">
                <a:solidFill>
                  <a:srgbClr val="1E293B"/>
                </a:solidFill>
                <a:latin typeface="Inter"/>
              </a:rPr>
              <a:t> between surface reflectance and cover fractions, capturing feedback loops that linear models cannot resolve.</a:t>
            </a:r>
          </a:p>
        </p:txBody>
      </p:sp>
      <p:sp>
        <p:nvSpPr>
          <p:cNvPr id="15" name="TextBox 14"/>
          <p:cNvSpPr txBox="1"/>
          <p:nvPr/>
        </p:nvSpPr>
        <p:spPr>
          <a:xfrm>
            <a:off x="6697860" y="4683485"/>
            <a:ext cx="5292988" cy="641534"/>
          </a:xfrm>
          <a:prstGeom prst="rect">
            <a:avLst/>
          </a:prstGeom>
          <a:noFill/>
        </p:spPr>
        <p:txBody>
          <a:bodyPr wrap="square" lIns="0" tIns="0" rIns="0" bIns="0">
            <a:noAutofit/>
          </a:bodyPr>
          <a:lstStyle/>
          <a:p>
            <a:pPr algn="l">
              <a:lnSpc>
                <a:spcPct val="100000"/>
              </a:lnSpc>
              <a:spcBef>
                <a:spcPts val="0"/>
              </a:spcBef>
              <a:spcAft>
                <a:spcPts val="0"/>
              </a:spcAft>
            </a:pPr>
            <a:r>
              <a:rPr lang="en-AU" sz="1700" b="1" i="0">
                <a:solidFill>
                  <a:srgbClr val="1E293B"/>
                </a:solidFill>
                <a:latin typeface="Inter"/>
              </a:rPr>
              <a:t>Data-driven constraints</a:t>
            </a:r>
            <a:r>
              <a:rPr lang="en-AU" sz="1700" b="0" i="0">
                <a:solidFill>
                  <a:srgbClr val="1E293B"/>
                </a:solidFill>
                <a:latin typeface="Inter"/>
              </a:rPr>
              <a:t> replace the NNLS active-set algorithm. Sum-to-one and non-negativity emerge from MSE loss supervision against field data, not architecture.</a:t>
            </a:r>
          </a:p>
        </p:txBody>
      </p:sp>
      <p:sp>
        <p:nvSpPr>
          <p:cNvPr id="16" name="TextBox 15"/>
          <p:cNvSpPr txBox="1"/>
          <p:nvPr/>
        </p:nvSpPr>
        <p:spPr>
          <a:xfrm>
            <a:off x="6697860" y="5913365"/>
            <a:ext cx="5292988" cy="650000"/>
          </a:xfrm>
          <a:prstGeom prst="rect">
            <a:avLst/>
          </a:prstGeom>
          <a:noFill/>
        </p:spPr>
        <p:txBody>
          <a:bodyPr wrap="square" lIns="0" tIns="0" rIns="0" bIns="0" anchor="t">
            <a:noAutofit/>
          </a:bodyPr>
          <a:lstStyle/>
          <a:p>
            <a:pPr algn="l">
              <a:lnSpc>
                <a:spcPct val="100000"/>
              </a:lnSpc>
              <a:spcBef>
                <a:spcPts val="0"/>
              </a:spcBef>
              <a:spcAft>
                <a:spcPts val="0"/>
              </a:spcAft>
            </a:pPr>
            <a:r>
              <a:rPr lang="en-AU" sz="1700" b="1" i="0">
                <a:solidFill>
                  <a:srgbClr val="1E293B"/>
                </a:solidFill>
                <a:latin typeface="Inter"/>
              </a:rPr>
              <a:t>Fractional Cover v3.0</a:t>
            </a:r>
            <a:r>
              <a:rPr lang="en-AU" sz="1700" b="0" i="0">
                <a:solidFill>
                  <a:srgbClr val="1E293B"/>
                </a:solidFill>
                <a:latin typeface="Inter"/>
              </a:rPr>
              <a:t> replaces iterative NNLS with a single forward pass, trained on 4,000+ field observations for continental-scale throughput.</a:t>
            </a:r>
          </a:p>
        </p:txBody>
      </p:sp>
      <p:pic>
        <p:nvPicPr>
          <p:cNvPr id="17" name="Picture 16" descr="image.png"/>
          <p:cNvPicPr>
            <a:picLocks noChangeAspect="1"/>
          </p:cNvPicPr>
          <p:nvPr/>
        </p:nvPicPr>
        <p:blipFill>
          <a:blip r:embed="rId10"/>
          <a:stretch>
            <a:fillRect/>
          </a:stretch>
        </p:blipFill>
        <p:spPr>
          <a:xfrm>
            <a:off x="6096000" y="1371600"/>
            <a:ext cx="38100" cy="4114800"/>
          </a:xfrm>
          <a:prstGeom prst="rect">
            <a:avLst/>
          </a:prstGeom>
        </p:spPr>
      </p:pic>
    </p:spTree>
    <p:extLst>
      <p:ext uri="{BB962C8B-B14F-4D97-AF65-F5344CB8AC3E}">
        <p14:creationId xmlns:p14="http://schemas.microsoft.com/office/powerpoint/2010/main" val="3315130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4"/>
          <a:stretch>
            <a:fillRect/>
          </a:stretch>
        </p:blipFill>
        <p:spPr>
          <a:xfrm>
            <a:off x="0" y="0"/>
            <a:ext cx="12192000" cy="38100"/>
          </a:xfrm>
          <a:prstGeom prst="rect">
            <a:avLst/>
          </a:prstGeom>
        </p:spPr>
      </p:pic>
      <p:pic>
        <p:nvPicPr>
          <p:cNvPr id="5" name="Picture 4" descr="image.png"/>
          <p:cNvPicPr>
            <a:picLocks noChangeAspect="1"/>
          </p:cNvPicPr>
          <p:nvPr/>
        </p:nvPicPr>
        <p:blipFill>
          <a:blip r:embed="rId5"/>
          <a:stretch>
            <a:fillRect/>
          </a:stretch>
        </p:blipFill>
        <p:spPr>
          <a:xfrm>
            <a:off x="10287000" y="0"/>
            <a:ext cx="1905000" cy="1905000"/>
          </a:xfrm>
          <a:prstGeom prst="rect">
            <a:avLst/>
          </a:prstGeom>
        </p:spPr>
      </p:pic>
      <p:pic>
        <p:nvPicPr>
          <p:cNvPr id="6" name="Picture 5" descr="image.png"/>
          <p:cNvPicPr>
            <a:picLocks noChangeAspect="1"/>
          </p:cNvPicPr>
          <p:nvPr/>
        </p:nvPicPr>
        <p:blipFill>
          <a:blip r:embed="rId6"/>
          <a:stretch>
            <a:fillRect/>
          </a:stretch>
        </p:blipFill>
        <p:spPr>
          <a:xfrm>
            <a:off x="0" y="2857500"/>
            <a:ext cx="57150" cy="1143000"/>
          </a:xfrm>
          <a:prstGeom prst="rect">
            <a:avLst/>
          </a:prstGeom>
        </p:spPr>
      </p:pic>
      <p:pic>
        <p:nvPicPr>
          <p:cNvPr id="7" name="Picture 6" descr="image.png"/>
          <p:cNvPicPr>
            <a:picLocks noChangeAspect="1"/>
          </p:cNvPicPr>
          <p:nvPr/>
        </p:nvPicPr>
        <p:blipFill>
          <a:blip r:embed="rId7"/>
          <a:stretch>
            <a:fillRect/>
          </a:stretch>
        </p:blipFill>
        <p:spPr>
          <a:xfrm>
            <a:off x="7315200" y="6819900"/>
            <a:ext cx="4876800" cy="38100"/>
          </a:xfrm>
          <a:prstGeom prst="rect">
            <a:avLst/>
          </a:prstGeom>
        </p:spPr>
      </p:pic>
      <p:sp>
        <p:nvSpPr>
          <p:cNvPr id="8" name="TextBox 7"/>
          <p:cNvSpPr txBox="1"/>
          <p:nvPr/>
        </p:nvSpPr>
        <p:spPr>
          <a:xfrm>
            <a:off x="457200" y="304800"/>
            <a:ext cx="8331696" cy="514350"/>
          </a:xfrm>
          <a:prstGeom prst="rect">
            <a:avLst/>
          </a:prstGeom>
          <a:noFill/>
        </p:spPr>
        <p:txBody>
          <a:bodyPr wrap="none" lIns="0" tIns="0" rIns="0" bIns="0">
            <a:noAutofit/>
          </a:bodyPr>
          <a:lstStyle/>
          <a:p>
            <a:pPr algn="l">
              <a:lnSpc>
                <a:spcPct val="100000"/>
              </a:lnSpc>
              <a:spcBef>
                <a:spcPts val="0"/>
              </a:spcBef>
              <a:spcAft>
                <a:spcPts val="0"/>
              </a:spcAft>
            </a:pPr>
            <a:r>
              <a:rPr sz="3359" b="1" i="0">
                <a:solidFill>
                  <a:srgbClr val="0F766E"/>
                </a:solidFill>
                <a:latin typeface="Inter"/>
              </a:rPr>
              <a:t>Philosophy of Mathematical Constraints</a:t>
            </a:r>
          </a:p>
        </p:txBody>
      </p:sp>
      <p:sp>
        <p:nvSpPr>
          <p:cNvPr id="10" name="TextBox 9"/>
          <p:cNvSpPr txBox="1"/>
          <p:nvPr/>
        </p:nvSpPr>
        <p:spPr>
          <a:xfrm>
            <a:off x="69012" y="1143132"/>
            <a:ext cx="4818225" cy="5356868"/>
          </a:xfrm>
          <a:prstGeom prst="rect">
            <a:avLst/>
          </a:prstGeom>
          <a:noFill/>
        </p:spPr>
        <p:txBody>
          <a:bodyPr wrap="square" lIns="91440" tIns="45720" rIns="91440" bIns="45720" anchor="t">
            <a:noAutofit/>
          </a:bodyPr>
          <a:lstStyle/>
          <a:p>
            <a:pPr algn="l">
              <a:lnSpc>
                <a:spcPct val="120000"/>
              </a:lnSpc>
              <a:spcBef>
                <a:spcPts val="0"/>
              </a:spcBef>
              <a:spcAft>
                <a:spcPts val="600"/>
              </a:spcAft>
            </a:pPr>
            <a:r>
              <a:rPr lang="en-AU" b="1" i="0">
                <a:solidFill>
                  <a:srgbClr val="1E293B"/>
                </a:solidFill>
                <a:latin typeface="Inter"/>
              </a:rPr>
              <a:t>Violations become diagnostics:</a:t>
            </a:r>
            <a:r>
              <a:rPr lang="en-AU" b="0" i="0">
                <a:solidFill>
                  <a:srgbClr val="1E293B"/>
                </a:solidFill>
                <a:latin typeface="Inter"/>
              </a:rPr>
              <a:t> Legacy algorithms like NNLS always produced valid outputs, effectively hiding uncertainty. The new unconstrained model flags breaches as critical signals.</a:t>
            </a:r>
          </a:p>
          <a:p>
            <a:pPr>
              <a:lnSpc>
                <a:spcPct val="120000"/>
              </a:lnSpc>
              <a:spcBef>
                <a:spcPts val="200"/>
              </a:spcBef>
              <a:spcAft>
                <a:spcPts val="600"/>
              </a:spcAft>
            </a:pPr>
            <a:r>
              <a:rPr lang="en-AU" b="1" i="0">
                <a:solidFill>
                  <a:srgbClr val="1E293B"/>
                </a:solidFill>
                <a:latin typeface="Inter"/>
              </a:rPr>
              <a:t>A sentinel, not a predictor:</a:t>
            </a:r>
            <a:r>
              <a:rPr lang="en-AU" b="0" i="0">
                <a:solidFill>
                  <a:srgbClr val="1E293B"/>
                </a:solidFill>
                <a:latin typeface="Inter"/>
              </a:rPr>
              <a:t> Allowing the model to predict outside </a:t>
            </a:r>
            <a:r>
              <a:rPr lang="en-AU">
                <a:solidFill>
                  <a:srgbClr val="1E293B"/>
                </a:solidFill>
                <a:latin typeface="Inter"/>
              </a:rPr>
              <a:t>the standard</a:t>
            </a:r>
            <a:r>
              <a:rPr lang="en-AU" b="0" i="0">
                <a:solidFill>
                  <a:srgbClr val="1E293B"/>
                </a:solidFill>
                <a:latin typeface="Inter"/>
              </a:rPr>
              <a:t> bounds transforms it into a diagnostic tool.</a:t>
            </a:r>
          </a:p>
          <a:p>
            <a:pPr>
              <a:lnSpc>
                <a:spcPct val="120000"/>
              </a:lnSpc>
              <a:spcBef>
                <a:spcPts val="200"/>
              </a:spcBef>
              <a:spcAft>
                <a:spcPts val="600"/>
              </a:spcAft>
            </a:pPr>
            <a:r>
              <a:rPr lang="en-AU" b="1" i="0">
                <a:solidFill>
                  <a:srgbClr val="1E293B"/>
                </a:solidFill>
                <a:latin typeface="Inter"/>
              </a:rPr>
              <a:t>Uncharted ecological territory:</a:t>
            </a:r>
            <a:r>
              <a:rPr lang="en-AU" b="0" i="0">
                <a:solidFill>
                  <a:srgbClr val="1E293B"/>
                </a:solidFill>
                <a:latin typeface="Inter"/>
              </a:rPr>
              <a:t> Anomaly zones</a:t>
            </a:r>
            <a:r>
              <a:rPr lang="en-AU">
                <a:solidFill>
                  <a:srgbClr val="1E293B"/>
                </a:solidFill>
                <a:latin typeface="Inter"/>
              </a:rPr>
              <a:t> </a:t>
            </a:r>
            <a:r>
              <a:rPr lang="en-AU" b="0" i="0">
                <a:solidFill>
                  <a:srgbClr val="1E293B"/>
                </a:solidFill>
                <a:latin typeface="Inter"/>
              </a:rPr>
              <a:t>show where fractions breach biophysical bounds, providing early warnings of unprecedented landscape stress, cloud contamination, or sensor degradation.</a:t>
            </a:r>
            <a:endParaRPr lang="en-AU" b="0" i="0">
              <a:solidFill>
                <a:srgbClr val="1E293B"/>
              </a:solidFill>
              <a:latin typeface="Inter"/>
              <a:ea typeface="Inter"/>
            </a:endParaRPr>
          </a:p>
        </p:txBody>
      </p:sp>
      <p:pic>
        <p:nvPicPr>
          <p:cNvPr id="13" name="Anomaly Chart" descr="Time-series anomaly detection chart showing fractional cover values breaching biophysical bounds during extreme events"/>
          <p:cNvPicPr>
            <a:picLocks noChangeAspect="1"/>
          </p:cNvPicPr>
          <p:nvPr/>
        </p:nvPicPr>
        <p:blipFill>
          <a:blip r:embed="rId8"/>
          <a:stretch>
            <a:fillRect/>
          </a:stretch>
        </p:blipFill>
        <p:spPr>
          <a:xfrm>
            <a:off x="4900000" y="1100000"/>
            <a:ext cx="7000000" cy="4690000"/>
          </a:xfrm>
          <a:prstGeom prst="rect">
            <a:avLst/>
          </a:prstGeom>
        </p:spPr>
      </p:pic>
    </p:spTree>
    <p:extLst>
      <p:ext uri="{BB962C8B-B14F-4D97-AF65-F5344CB8AC3E}">
        <p14:creationId xmlns:p14="http://schemas.microsoft.com/office/powerpoint/2010/main" val="2145583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extBox 3"/>
          <p:cNvSpPr txBox="1"/>
          <p:nvPr/>
        </p:nvSpPr>
        <p:spPr>
          <a:xfrm>
            <a:off x="220134" y="304800"/>
            <a:ext cx="6237066" cy="700000"/>
          </a:xfrm>
          <a:prstGeom prst="rect">
            <a:avLst/>
          </a:prstGeom>
          <a:noFill/>
        </p:spPr>
        <p:txBody>
          <a:bodyPr wrap="none" lIns="0" tIns="0" rIns="0" bIns="0" anchor="t">
            <a:noAutofit/>
          </a:bodyPr>
          <a:lstStyle/>
          <a:p>
            <a:r>
              <a:rPr lang="en-US" sz="2800" b="1">
                <a:solidFill>
                  <a:srgbClr val="0F766E"/>
                </a:solidFill>
                <a:latin typeface="Inter"/>
              </a:rPr>
              <a:t>Hard Mathematical Constraints:</a:t>
            </a:r>
            <a:endParaRPr lang="en-US" sz="2800"/>
          </a:p>
          <a:p>
            <a:r>
              <a:rPr lang="en-US" sz="2800" b="1">
                <a:solidFill>
                  <a:srgbClr val="0F766E"/>
                </a:solidFill>
                <a:latin typeface="Inter"/>
              </a:rPr>
              <a:t> Sum-to-One and Non-Negativity</a:t>
            </a:r>
            <a:endParaRPr lang="en-US" sz="2800"/>
          </a:p>
        </p:txBody>
      </p:sp>
      <p:sp>
        <p:nvSpPr>
          <p:cNvPr id="5" name="LegacyColumn"/>
          <p:cNvSpPr txBox="1"/>
          <p:nvPr/>
        </p:nvSpPr>
        <p:spPr>
          <a:xfrm>
            <a:off x="457200" y="1598733"/>
            <a:ext cx="6000000" cy="1654467"/>
          </a:xfrm>
          <a:prstGeom prst="rect">
            <a:avLst/>
          </a:prstGeom>
          <a:noFill/>
        </p:spPr>
        <p:txBody>
          <a:bodyPr wrap="square" lIns="0" tIns="0" rIns="0" bIns="0" anchor="t">
            <a:noAutofit/>
          </a:bodyPr>
          <a:lstStyle/>
          <a:p>
            <a:pPr algn="l">
              <a:lnSpc>
                <a:spcPct val="100000"/>
              </a:lnSpc>
              <a:spcBef>
                <a:spcPts val="0"/>
              </a:spcBef>
              <a:spcAft>
                <a:spcPts val="300"/>
              </a:spcAft>
            </a:pPr>
            <a:r>
              <a:rPr lang="en-AU" sz="2400" b="1" i="0">
                <a:solidFill>
                  <a:srgbClr val="0F766E"/>
                </a:solidFill>
                <a:latin typeface="Inter"/>
              </a:rPr>
              <a:t>The Legacy Paradigm (Padlocked)</a:t>
            </a:r>
          </a:p>
          <a:p>
            <a:pPr algn="l">
              <a:lnSpc>
                <a:spcPct val="130000"/>
              </a:lnSpc>
              <a:spcBef>
                <a:spcPts val="0"/>
              </a:spcBef>
              <a:spcAft>
                <a:spcPts val="300"/>
              </a:spcAft>
            </a:pPr>
            <a:r>
              <a:rPr lang="en-AU" b="0" i="0">
                <a:solidFill>
                  <a:srgbClr val="1E293B"/>
                </a:solidFill>
                <a:latin typeface="Inter"/>
              </a:rPr>
              <a:t>Uses hard algorithmic enforcement via SVD+NNLS. The iterative active-set strategy forces sum-to-one compliance but is computationally expensive and hides uncertainty.</a:t>
            </a:r>
          </a:p>
        </p:txBody>
      </p:sp>
      <p:sp>
        <p:nvSpPr>
          <p:cNvPr id="10" name="MLPColumn"/>
          <p:cNvSpPr txBox="1"/>
          <p:nvPr/>
        </p:nvSpPr>
        <p:spPr>
          <a:xfrm>
            <a:off x="457200" y="3851933"/>
            <a:ext cx="6000000" cy="2648067"/>
          </a:xfrm>
          <a:prstGeom prst="rect">
            <a:avLst/>
          </a:prstGeom>
          <a:noFill/>
        </p:spPr>
        <p:txBody>
          <a:bodyPr wrap="square" lIns="0" tIns="0" rIns="0" bIns="0" anchor="t">
            <a:noAutofit/>
          </a:bodyPr>
          <a:lstStyle/>
          <a:p>
            <a:pPr algn="l">
              <a:lnSpc>
                <a:spcPct val="100000"/>
              </a:lnSpc>
              <a:spcBef>
                <a:spcPts val="0"/>
              </a:spcBef>
              <a:spcAft>
                <a:spcPts val="300"/>
              </a:spcAft>
            </a:pPr>
            <a:r>
              <a:rPr lang="en-AU" sz="2400" b="1" i="0">
                <a:solidFill>
                  <a:srgbClr val="0F766E"/>
                </a:solidFill>
                <a:latin typeface="Inter"/>
              </a:rPr>
              <a:t>The MLP Paradigm (Unlocked)</a:t>
            </a:r>
          </a:p>
          <a:p>
            <a:pPr>
              <a:lnSpc>
                <a:spcPct val="130000"/>
              </a:lnSpc>
              <a:spcAft>
                <a:spcPts val="300"/>
              </a:spcAft>
            </a:pPr>
            <a:r>
              <a:rPr lang="en-AU" b="1" i="0">
                <a:solidFill>
                  <a:srgbClr val="1E293B"/>
                </a:solidFill>
                <a:latin typeface="Inter"/>
              </a:rPr>
              <a:t>Architectural Freedom:</a:t>
            </a:r>
            <a:r>
              <a:rPr lang="en-AU" b="0" i="0">
                <a:solidFill>
                  <a:srgbClr val="1E293B"/>
                </a:solidFill>
                <a:latin typeface="Inter"/>
              </a:rPr>
              <a:t> The final Dense (3) layer omits </a:t>
            </a:r>
            <a:r>
              <a:rPr lang="en-AU" b="0" i="0" err="1">
                <a:solidFill>
                  <a:srgbClr val="1E293B"/>
                </a:solidFill>
                <a:latin typeface="Inter"/>
              </a:rPr>
              <a:t>Softmax</a:t>
            </a:r>
            <a:r>
              <a:rPr lang="en-AU" b="0" i="0">
                <a:solidFill>
                  <a:srgbClr val="1E293B"/>
                </a:solidFill>
                <a:latin typeface="Inter"/>
              </a:rPr>
              <a:t> and </a:t>
            </a:r>
            <a:r>
              <a:rPr lang="en-AU">
                <a:solidFill>
                  <a:srgbClr val="1E293B"/>
                </a:solidFill>
                <a:latin typeface="Inter"/>
              </a:rPr>
              <a:t>Rectified Linear Unit </a:t>
            </a:r>
            <a:r>
              <a:rPr lang="en-AU" b="0" i="0">
                <a:solidFill>
                  <a:srgbClr val="1E293B"/>
                </a:solidFill>
                <a:latin typeface="Inter"/>
              </a:rPr>
              <a:t>activations.</a:t>
            </a:r>
          </a:p>
          <a:p>
            <a:pPr>
              <a:lnSpc>
                <a:spcPct val="130000"/>
              </a:lnSpc>
            </a:pPr>
            <a:r>
              <a:rPr lang="en-AU" b="1" i="0">
                <a:solidFill>
                  <a:srgbClr val="1E293B"/>
                </a:solidFill>
                <a:latin typeface="Inter"/>
              </a:rPr>
              <a:t>Emergent Constraints:</a:t>
            </a:r>
            <a:r>
              <a:rPr lang="en-AU" b="0" i="0">
                <a:solidFill>
                  <a:srgbClr val="1E293B"/>
                </a:solidFill>
                <a:latin typeface="Inter"/>
              </a:rPr>
              <a:t> Physical plausibility is achieved via Data Supervision. </a:t>
            </a:r>
            <a:r>
              <a:rPr lang="en-AU">
                <a:solidFill>
                  <a:srgbClr val="1E293B"/>
                </a:solidFill>
                <a:latin typeface="Inter"/>
              </a:rPr>
              <a:t>The loss</a:t>
            </a:r>
            <a:r>
              <a:rPr lang="en-AU" b="0" i="0">
                <a:solidFill>
                  <a:srgbClr val="1E293B"/>
                </a:solidFill>
                <a:latin typeface="Inter"/>
              </a:rPr>
              <a:t> </a:t>
            </a:r>
            <a:r>
              <a:rPr lang="en-AU">
                <a:solidFill>
                  <a:srgbClr val="1E293B"/>
                </a:solidFill>
                <a:latin typeface="Inter"/>
              </a:rPr>
              <a:t>function is</a:t>
            </a:r>
            <a:r>
              <a:rPr lang="en-AU" b="0" i="0">
                <a:solidFill>
                  <a:srgbClr val="1E293B"/>
                </a:solidFill>
                <a:latin typeface="Inter"/>
              </a:rPr>
              <a:t> calibrated against </a:t>
            </a:r>
            <a:r>
              <a:rPr lang="en-AU">
                <a:solidFill>
                  <a:srgbClr val="1E293B"/>
                </a:solidFill>
                <a:latin typeface="Inter"/>
              </a:rPr>
              <a:t>the field</a:t>
            </a:r>
            <a:r>
              <a:rPr lang="en-AU" b="0" i="0">
                <a:solidFill>
                  <a:srgbClr val="1E293B"/>
                </a:solidFill>
                <a:latin typeface="Inter"/>
              </a:rPr>
              <a:t> sites to teach the model valid physical boundaries.</a:t>
            </a:r>
            <a:endParaRPr lang="en-AU" b="0" i="0">
              <a:solidFill>
                <a:srgbClr val="1E293B"/>
              </a:solidFill>
              <a:latin typeface="Inter"/>
              <a:ea typeface="Inter"/>
            </a:endParaRPr>
          </a:p>
        </p:txBody>
      </p:sp>
      <p:pic>
        <p:nvPicPr>
          <p:cNvPr id="11" name="Picture 10" descr="A diagram of a computer network  AI-generated content may be incorrect.">
            <a:extLst>
              <a:ext uri="{FF2B5EF4-FFF2-40B4-BE49-F238E27FC236}">
                <a16:creationId xmlns:a16="http://schemas.microsoft.com/office/drawing/2014/main" id="{611DE59C-F748-9ABE-CFA1-0D39CFBF7590}"/>
              </a:ext>
            </a:extLst>
          </p:cNvPr>
          <p:cNvPicPr>
            <a:picLocks noChangeAspect="1"/>
          </p:cNvPicPr>
          <p:nvPr/>
        </p:nvPicPr>
        <p:blipFill>
          <a:blip r:embed="rId4"/>
          <a:stretch>
            <a:fillRect/>
          </a:stretch>
        </p:blipFill>
        <p:spPr>
          <a:xfrm>
            <a:off x="6800000" y="0"/>
            <a:ext cx="5120640" cy="6858000"/>
          </a:xfrm>
          <a:prstGeom prst="rect">
            <a:avLst/>
          </a:prstGeom>
        </p:spPr>
      </p:pic>
    </p:spTree>
    <p:extLst>
      <p:ext uri="{BB962C8B-B14F-4D97-AF65-F5344CB8AC3E}">
        <p14:creationId xmlns:p14="http://schemas.microsoft.com/office/powerpoint/2010/main" val="939454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1" descr="image.png"/>
          <p:cNvPicPr>
            <a:picLocks noChangeAspect="1"/>
          </p:cNvPicPr>
          <p:nvPr/>
        </p:nvPicPr>
        <p:blipFill>
          <a:blip r:embed="rId3"/>
          <a:stretch>
            <a:fillRect/>
          </a:stretch>
        </p:blipFill>
        <p:spPr>
          <a:xfrm>
            <a:off x="0" y="0"/>
            <a:ext cx="12192000" cy="6858000"/>
          </a:xfrm>
          <a:prstGeom prst="rect">
            <a:avLst/>
          </a:prstGeom>
        </p:spPr>
      </p:pic>
      <p:pic>
        <p:nvPicPr>
          <p:cNvPr id="3" name="Background2" descr="image.png"/>
          <p:cNvPicPr>
            <a:picLocks noChangeAspect="1"/>
          </p:cNvPicPr>
          <p:nvPr/>
        </p:nvPicPr>
        <p:blipFill>
          <a:blip r:embed="rId3"/>
          <a:stretch>
            <a:fillRect/>
          </a:stretch>
        </p:blipFill>
        <p:spPr>
          <a:xfrm>
            <a:off x="0" y="0"/>
            <a:ext cx="12192000" cy="6858000"/>
          </a:xfrm>
          <a:prstGeom prst="rect">
            <a:avLst/>
          </a:prstGeom>
        </p:spPr>
      </p:pic>
      <p:pic>
        <p:nvPicPr>
          <p:cNvPr id="40" name="TopBar" descr="image.png"/>
          <p:cNvPicPr>
            <a:picLocks noChangeAspect="1"/>
          </p:cNvPicPr>
          <p:nvPr/>
        </p:nvPicPr>
        <p:blipFill>
          <a:blip r:embed="rId4"/>
          <a:stretch>
            <a:fillRect/>
          </a:stretch>
        </p:blipFill>
        <p:spPr>
          <a:xfrm>
            <a:off x="0" y="0"/>
            <a:ext cx="12192000" cy="38100"/>
          </a:xfrm>
          <a:prstGeom prst="rect">
            <a:avLst/>
          </a:prstGeom>
        </p:spPr>
      </p:pic>
      <p:sp>
        <p:nvSpPr>
          <p:cNvPr id="4" name="Title"/>
          <p:cNvSpPr txBox="1"/>
          <p:nvPr/>
        </p:nvSpPr>
        <p:spPr>
          <a:xfrm>
            <a:off x="457200" y="150000"/>
            <a:ext cx="11277600" cy="700000"/>
          </a:xfrm>
          <a:prstGeom prst="rect">
            <a:avLst/>
          </a:prstGeom>
          <a:noFill/>
        </p:spPr>
        <p:txBody>
          <a:bodyPr wrap="square" lIns="0" tIns="0" rIns="0" bIns="0" anchor="ctr">
            <a:noAutofit/>
          </a:bodyPr>
          <a:lstStyle/>
          <a:p>
            <a:pPr algn="l">
              <a:lnSpc>
                <a:spcPct val="100000"/>
              </a:lnSpc>
              <a:spcBef>
                <a:spcPts val="0"/>
              </a:spcBef>
              <a:spcAft>
                <a:spcPts val="0"/>
              </a:spcAft>
            </a:pPr>
            <a:r>
              <a:rPr lang="en-AU" sz="3359" b="1" i="0">
                <a:solidFill>
                  <a:srgbClr val="0F766E"/>
                </a:solidFill>
                <a:latin typeface="Inter"/>
              </a:rPr>
              <a:t>Operationalising the MLP: Open Source and Continental Scale</a:t>
            </a:r>
          </a:p>
        </p:txBody>
      </p:sp>
      <p:sp>
        <p:nvSpPr>
          <p:cNvPr id="10" name="LeftCardBg"/>
          <p:cNvSpPr/>
          <p:nvPr/>
        </p:nvSpPr>
        <p:spPr>
          <a:xfrm>
            <a:off x="457200" y="958466"/>
            <a:ext cx="5334000" cy="41794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sp>
        <p:nvSpPr>
          <p:cNvPr id="11" name="LeftLabel"/>
          <p:cNvSpPr txBox="1"/>
          <p:nvPr/>
        </p:nvSpPr>
        <p:spPr>
          <a:xfrm>
            <a:off x="457200" y="960000"/>
            <a:ext cx="5334000" cy="350000"/>
          </a:xfrm>
          <a:prstGeom prst="rect">
            <a:avLst/>
          </a:prstGeom>
          <a:noFill/>
        </p:spPr>
        <p:txBody>
          <a:bodyPr wrap="square" lIns="91440" tIns="45720" rIns="91440" bIns="45720" anchor="ctr">
            <a:noAutofit/>
          </a:bodyPr>
          <a:lstStyle/>
          <a:p>
            <a:pPr algn="ctr"/>
            <a:r>
              <a:rPr lang="en-AU" sz="1600" b="1" i="0">
                <a:solidFill>
                  <a:srgbClr val="64748B"/>
                </a:solidFill>
                <a:latin typeface="Inter"/>
              </a:rPr>
              <a:t>THE CODE</a:t>
            </a:r>
          </a:p>
        </p:txBody>
      </p:sp>
      <p:sp>
        <p:nvSpPr>
          <p:cNvPr id="12" name="CodeBlock"/>
          <p:cNvSpPr txBox="1"/>
          <p:nvPr/>
        </p:nvSpPr>
        <p:spPr>
          <a:xfrm>
            <a:off x="459699" y="1312109"/>
            <a:ext cx="5329000" cy="2537066"/>
          </a:xfrm>
          <a:prstGeom prst="roundRect">
            <a:avLst>
              <a:gd name="adj" fmla="val 3000"/>
            </a:avLst>
          </a:prstGeom>
          <a:solidFill>
            <a:srgbClr val="F6F8FA"/>
          </a:solidFill>
          <a:ln w="9525">
            <a:solidFill>
              <a:srgbClr val="D0D7DE"/>
            </a:solidFill>
          </a:ln>
        </p:spPr>
        <p:txBody>
          <a:bodyPr wrap="square" lIns="91440" tIns="68580" rIns="91440" bIns="68580" anchor="t">
            <a:noAutofit/>
          </a:bodyPr>
          <a:lstStyle/>
          <a:p>
            <a:pPr algn="l">
              <a:lnSpc>
                <a:spcPct val="115000"/>
              </a:lnSpc>
              <a:spcBef>
                <a:spcPts val="0"/>
              </a:spcBef>
              <a:spcAft>
                <a:spcPts val="0"/>
              </a:spcAft>
            </a:pPr>
            <a:r>
              <a:rPr lang="en-AU" sz="1100" b="0" i="0">
                <a:solidFill>
                  <a:srgbClr val="CF222E"/>
                </a:solidFill>
                <a:latin typeface="Consolas"/>
                <a:cs typeface="Consolas"/>
              </a:rPr>
              <a:t>from </a:t>
            </a:r>
            <a:r>
              <a:rPr lang="en-AU" sz="1100" b="0" i="0">
                <a:solidFill>
                  <a:srgbClr val="24292F"/>
                </a:solidFill>
                <a:latin typeface="Consolas"/>
                <a:cs typeface="Consolas"/>
              </a:rPr>
              <a:t>fractionalcover3.unmixcover </a:t>
            </a:r>
            <a:r>
              <a:rPr lang="en-AU" sz="1100" b="0" i="0">
                <a:solidFill>
                  <a:srgbClr val="CF222E"/>
                </a:solidFill>
                <a:latin typeface="Consolas"/>
                <a:cs typeface="Consolas"/>
              </a:rPr>
              <a:t>import </a:t>
            </a:r>
            <a:r>
              <a:rPr lang="en-AU" sz="1100" b="0" i="0" err="1">
                <a:solidFill>
                  <a:srgbClr val="24292F"/>
                </a:solidFill>
                <a:latin typeface="Consolas"/>
                <a:cs typeface="Consolas"/>
              </a:rPr>
              <a:t>unmix_fractional_cover</a:t>
            </a:r>
          </a:p>
          <a:p>
            <a:pPr algn="l">
              <a:lnSpc>
                <a:spcPct val="115000"/>
              </a:lnSpc>
              <a:spcBef>
                <a:spcPts val="0"/>
              </a:spcBef>
              <a:spcAft>
                <a:spcPts val="0"/>
              </a:spcAft>
            </a:pPr>
            <a:r>
              <a:rPr lang="en-AU" sz="1100" b="0" i="0">
                <a:solidFill>
                  <a:srgbClr val="CF222E"/>
                </a:solidFill>
                <a:latin typeface="Consolas"/>
                <a:cs typeface="Consolas"/>
              </a:rPr>
              <a:t>from </a:t>
            </a:r>
            <a:r>
              <a:rPr lang="en-AU" sz="1100" b="0" i="0">
                <a:solidFill>
                  <a:srgbClr val="24292F"/>
                </a:solidFill>
                <a:latin typeface="Consolas"/>
                <a:cs typeface="Consolas"/>
              </a:rPr>
              <a:t>fractionalcover3 </a:t>
            </a:r>
            <a:r>
              <a:rPr lang="en-AU" sz="1100" b="0" i="0">
                <a:solidFill>
                  <a:srgbClr val="CF222E"/>
                </a:solidFill>
                <a:latin typeface="Consolas"/>
                <a:cs typeface="Consolas"/>
              </a:rPr>
              <a:t>import </a:t>
            </a:r>
            <a:r>
              <a:rPr lang="en-AU" sz="1100" b="0" i="0">
                <a:solidFill>
                  <a:srgbClr val="24292F"/>
                </a:solidFill>
                <a:latin typeface="Consolas"/>
                <a:cs typeface="Consolas"/>
              </a:rPr>
              <a:t>data</a:t>
            </a:r>
          </a:p>
          <a:p>
            <a:pPr algn="l">
              <a:lnSpc>
                <a:spcPct val="115000"/>
              </a:lnSpc>
              <a:spcBef>
                <a:spcPts val="0"/>
              </a:spcBef>
              <a:spcAft>
                <a:spcPts val="0"/>
              </a:spcAft>
            </a:pPr>
            <a:r>
              <a:rPr lang="en-AU" sz="1100" b="0" i="0">
                <a:solidFill>
                  <a:srgbClr val="CF222E"/>
                </a:solidFill>
                <a:latin typeface="Consolas"/>
                <a:cs typeface="Consolas"/>
              </a:rPr>
              <a:t>import </a:t>
            </a:r>
            <a:r>
              <a:rPr lang="en-AU" sz="1100" b="0" i="0" err="1">
                <a:solidFill>
                  <a:srgbClr val="24292F"/>
                </a:solidFill>
                <a:latin typeface="Consolas"/>
                <a:cs typeface="Consolas"/>
              </a:rPr>
              <a:t>numpy</a:t>
            </a:r>
            <a:r>
              <a:rPr lang="en-AU" sz="1100" b="0" i="0">
                <a:solidFill>
                  <a:srgbClr val="24292F"/>
                </a:solidFill>
                <a:latin typeface="Consolas"/>
                <a:cs typeface="Consolas"/>
              </a:rPr>
              <a:t> </a:t>
            </a:r>
            <a:r>
              <a:rPr lang="en-AU" sz="1100" b="0" i="0">
                <a:solidFill>
                  <a:srgbClr val="CF222E"/>
                </a:solidFill>
                <a:latin typeface="Consolas"/>
                <a:cs typeface="Consolas"/>
              </a:rPr>
              <a:t>as </a:t>
            </a:r>
            <a:r>
              <a:rPr lang="en-AU" sz="1100" b="0" i="0">
                <a:solidFill>
                  <a:srgbClr val="24292F"/>
                </a:solidFill>
                <a:latin typeface="Consolas"/>
                <a:cs typeface="Consolas"/>
              </a:rPr>
              <a:t>np</a:t>
            </a:r>
          </a:p>
          <a:p>
            <a:pPr algn="l">
              <a:lnSpc>
                <a:spcPct val="115000"/>
              </a:lnSpc>
              <a:spcBef>
                <a:spcPts val="0"/>
              </a:spcBef>
              <a:spcAft>
                <a:spcPts val="0"/>
              </a:spcAft>
            </a:pPr>
            <a:r>
              <a:rPr lang="en-AU" sz="1100" b="0" i="0">
                <a:solidFill>
                  <a:srgbClr val="24292F"/>
                </a:solidFill>
                <a:latin typeface="Consolas"/>
                <a:cs typeface="Consolas"/>
              </a:rPr>
              <a:t> </a:t>
            </a:r>
          </a:p>
          <a:p>
            <a:pPr algn="l">
              <a:lnSpc>
                <a:spcPct val="115000"/>
              </a:lnSpc>
              <a:spcBef>
                <a:spcPts val="0"/>
              </a:spcBef>
              <a:spcAft>
                <a:spcPts val="0"/>
              </a:spcAft>
            </a:pPr>
            <a:r>
              <a:rPr lang="en-AU" sz="1100" b="0" i="0" err="1">
                <a:solidFill>
                  <a:srgbClr val="24292F"/>
                </a:solidFill>
                <a:latin typeface="Consolas"/>
                <a:cs typeface="Consolas"/>
              </a:rPr>
              <a:t>inref</a:t>
            </a:r>
            <a:r>
              <a:rPr lang="en-AU" sz="1100" b="0" i="0">
                <a:solidFill>
                  <a:srgbClr val="24292F"/>
                </a:solidFill>
                <a:latin typeface="Consolas"/>
                <a:cs typeface="Consolas"/>
              </a:rPr>
              <a:t> = </a:t>
            </a:r>
            <a:r>
              <a:rPr lang="en-AU" sz="1100" b="0" i="0" err="1">
                <a:solidFill>
                  <a:srgbClr val="24292F"/>
                </a:solidFill>
                <a:latin typeface="Consolas"/>
                <a:cs typeface="Consolas"/>
              </a:rPr>
              <a:t>np.</a:t>
            </a:r>
            <a:r>
              <a:rPr lang="en-AU" sz="1100" b="0" i="0" err="1">
                <a:solidFill>
                  <a:srgbClr val="8250DF"/>
                </a:solidFill>
                <a:latin typeface="Consolas"/>
                <a:cs typeface="Consolas"/>
              </a:rPr>
              <a:t>array</a:t>
            </a:r>
            <a:r>
              <a:rPr lang="en-AU" sz="1100" b="0" i="0">
                <a:solidFill>
                  <a:srgbClr val="24292F"/>
                </a:solidFill>
                <a:latin typeface="Consolas"/>
                <a:cs typeface="Consolas"/>
              </a:rPr>
              <a:t>([</a:t>
            </a:r>
            <a:r>
              <a:rPr lang="en-AU" sz="1100" b="0" i="0">
                <a:solidFill>
                  <a:srgbClr val="0550AE"/>
                </a:solidFill>
                <a:latin typeface="Consolas"/>
                <a:cs typeface="Consolas"/>
              </a:rPr>
              <a:t>562</a:t>
            </a:r>
            <a:r>
              <a:rPr lang="en-AU" sz="1100" b="0" i="0">
                <a:solidFill>
                  <a:srgbClr val="24292F"/>
                </a:solidFill>
                <a:latin typeface="Consolas"/>
                <a:cs typeface="Consolas"/>
              </a:rPr>
              <a:t>, </a:t>
            </a:r>
            <a:r>
              <a:rPr lang="en-AU" sz="1100" b="0" i="0">
                <a:solidFill>
                  <a:srgbClr val="0550AE"/>
                </a:solidFill>
                <a:latin typeface="Consolas"/>
                <a:cs typeface="Consolas"/>
              </a:rPr>
              <a:t>825</a:t>
            </a:r>
            <a:r>
              <a:rPr lang="en-AU" sz="1100" b="0" i="0">
                <a:solidFill>
                  <a:srgbClr val="24292F"/>
                </a:solidFill>
                <a:latin typeface="Consolas"/>
                <a:cs typeface="Consolas"/>
              </a:rPr>
              <a:t>, </a:t>
            </a:r>
            <a:r>
              <a:rPr lang="en-AU" sz="1100" b="0" i="0">
                <a:solidFill>
                  <a:srgbClr val="0550AE"/>
                </a:solidFill>
                <a:latin typeface="Consolas"/>
                <a:cs typeface="Consolas"/>
              </a:rPr>
              <a:t>1088</a:t>
            </a:r>
            <a:r>
              <a:rPr lang="en-AU" sz="1100" b="0" i="0">
                <a:solidFill>
                  <a:srgbClr val="24292F"/>
                </a:solidFill>
                <a:latin typeface="Consolas"/>
                <a:cs typeface="Consolas"/>
              </a:rPr>
              <a:t>, </a:t>
            </a:r>
            <a:r>
              <a:rPr lang="en-AU" sz="1100" b="0" i="0">
                <a:solidFill>
                  <a:srgbClr val="0550AE"/>
                </a:solidFill>
                <a:latin typeface="Consolas"/>
                <a:cs typeface="Consolas"/>
              </a:rPr>
              <a:t>2056</a:t>
            </a:r>
            <a:r>
              <a:rPr lang="en-AU" sz="1100" b="0" i="0">
                <a:solidFill>
                  <a:srgbClr val="24292F"/>
                </a:solidFill>
                <a:latin typeface="Consolas"/>
                <a:cs typeface="Consolas"/>
              </a:rPr>
              <a:t>, </a:t>
            </a:r>
            <a:r>
              <a:rPr lang="en-AU" sz="1100" b="0" i="0">
                <a:solidFill>
                  <a:srgbClr val="0550AE"/>
                </a:solidFill>
                <a:latin typeface="Consolas"/>
                <a:cs typeface="Consolas"/>
              </a:rPr>
              <a:t>2951</a:t>
            </a:r>
            <a:r>
              <a:rPr lang="en-AU" sz="1100" b="0" i="0">
                <a:solidFill>
                  <a:srgbClr val="24292F"/>
                </a:solidFill>
                <a:latin typeface="Consolas"/>
                <a:cs typeface="Consolas"/>
              </a:rPr>
              <a:t>, </a:t>
            </a:r>
            <a:r>
              <a:rPr lang="en-AU" sz="1100" b="0" i="0">
                <a:solidFill>
                  <a:srgbClr val="0550AE"/>
                </a:solidFill>
                <a:latin typeface="Consolas"/>
                <a:cs typeface="Consolas"/>
              </a:rPr>
              <a:t>2187</a:t>
            </a:r>
            <a:r>
              <a:rPr lang="en-AU" sz="1100" b="0" i="0">
                <a:solidFill>
                  <a:srgbClr val="24292F"/>
                </a:solidFill>
                <a:latin typeface="Consolas"/>
                <a:cs typeface="Consolas"/>
              </a:rPr>
              <a:t>]) * </a:t>
            </a:r>
            <a:r>
              <a:rPr lang="en-AU" sz="1100" b="0" i="0">
                <a:solidFill>
                  <a:srgbClr val="0550AE"/>
                </a:solidFill>
                <a:latin typeface="Consolas"/>
                <a:cs typeface="Consolas"/>
              </a:rPr>
              <a:t>0.0001</a:t>
            </a:r>
          </a:p>
          <a:p>
            <a:pPr algn="l">
              <a:lnSpc>
                <a:spcPct val="115000"/>
              </a:lnSpc>
              <a:spcBef>
                <a:spcPts val="0"/>
              </a:spcBef>
              <a:spcAft>
                <a:spcPts val="0"/>
              </a:spcAft>
            </a:pPr>
            <a:r>
              <a:rPr lang="en-AU" sz="1100" b="0" i="0" err="1">
                <a:solidFill>
                  <a:srgbClr val="24292F"/>
                </a:solidFill>
                <a:latin typeface="Consolas"/>
                <a:cs typeface="Consolas"/>
              </a:rPr>
              <a:t>inref.shape</a:t>
            </a:r>
            <a:r>
              <a:rPr lang="en-AU" sz="1100" b="0" i="0">
                <a:solidFill>
                  <a:srgbClr val="24292F"/>
                </a:solidFill>
                <a:latin typeface="Consolas"/>
                <a:cs typeface="Consolas"/>
              </a:rPr>
              <a:t> = (</a:t>
            </a:r>
            <a:r>
              <a:rPr lang="en-AU" sz="1100" b="0" i="0">
                <a:solidFill>
                  <a:srgbClr val="0550AE"/>
                </a:solidFill>
                <a:latin typeface="Consolas"/>
                <a:cs typeface="Consolas"/>
              </a:rPr>
              <a:t>6</a:t>
            </a:r>
            <a:r>
              <a:rPr lang="en-AU" sz="1100" b="0" i="0">
                <a:solidFill>
                  <a:srgbClr val="24292F"/>
                </a:solidFill>
                <a:latin typeface="Consolas"/>
                <a:cs typeface="Consolas"/>
              </a:rPr>
              <a:t>, </a:t>
            </a:r>
            <a:r>
              <a:rPr lang="en-AU" sz="1100" b="0" i="0">
                <a:solidFill>
                  <a:srgbClr val="0550AE"/>
                </a:solidFill>
                <a:latin typeface="Consolas"/>
                <a:cs typeface="Consolas"/>
              </a:rPr>
              <a:t>1</a:t>
            </a:r>
            <a:r>
              <a:rPr lang="en-AU" sz="1100" b="0" i="0">
                <a:solidFill>
                  <a:srgbClr val="24292F"/>
                </a:solidFill>
                <a:latin typeface="Consolas"/>
                <a:cs typeface="Consolas"/>
              </a:rPr>
              <a:t>, </a:t>
            </a:r>
            <a:r>
              <a:rPr lang="en-AU" sz="1100" b="0" i="0">
                <a:solidFill>
                  <a:srgbClr val="0550AE"/>
                </a:solidFill>
                <a:latin typeface="Consolas"/>
                <a:cs typeface="Consolas"/>
              </a:rPr>
              <a:t>1</a:t>
            </a:r>
            <a:r>
              <a:rPr lang="en-AU" sz="1100" b="0" i="0">
                <a:solidFill>
                  <a:srgbClr val="24292F"/>
                </a:solidFill>
                <a:latin typeface="Consolas"/>
                <a:cs typeface="Consolas"/>
              </a:rPr>
              <a:t>)</a:t>
            </a:r>
          </a:p>
          <a:p>
            <a:pPr algn="l">
              <a:lnSpc>
                <a:spcPct val="115000"/>
              </a:lnSpc>
              <a:spcBef>
                <a:spcPts val="0"/>
              </a:spcBef>
              <a:spcAft>
                <a:spcPts val="0"/>
              </a:spcAft>
            </a:pPr>
            <a:r>
              <a:rPr lang="en-AU" sz="1100" b="0" i="0">
                <a:solidFill>
                  <a:srgbClr val="6E7781"/>
                </a:solidFill>
                <a:latin typeface="Consolas"/>
                <a:cs typeface="Consolas"/>
              </a:rPr>
              <a:t># use the default model provided</a:t>
            </a:r>
          </a:p>
          <a:p>
            <a:pPr>
              <a:lnSpc>
                <a:spcPct val="115000"/>
              </a:lnSpc>
            </a:pPr>
            <a:r>
              <a:rPr lang="en-AU" sz="1100" b="0" i="0">
                <a:solidFill>
                  <a:srgbClr val="24292F"/>
                </a:solidFill>
                <a:latin typeface="Consolas"/>
                <a:cs typeface="Consolas"/>
              </a:rPr>
              <a:t>fractions = </a:t>
            </a:r>
            <a:r>
              <a:rPr lang="en-AU" sz="1100" b="0" i="0" err="1">
                <a:solidFill>
                  <a:srgbClr val="8250DF"/>
                </a:solidFill>
                <a:latin typeface="Consolas"/>
                <a:cs typeface="Consolas"/>
              </a:rPr>
              <a:t>unmix_fractional_cover</a:t>
            </a:r>
            <a:r>
              <a:rPr lang="en-AU" sz="1100" b="0" i="0">
                <a:solidFill>
                  <a:srgbClr val="24292F"/>
                </a:solidFill>
                <a:latin typeface="Consolas"/>
                <a:cs typeface="Consolas"/>
              </a:rPr>
              <a:t>(</a:t>
            </a:r>
            <a:r>
              <a:rPr lang="en-AU" sz="1100" b="0" i="0" err="1">
                <a:solidFill>
                  <a:srgbClr val="24292F"/>
                </a:solidFill>
                <a:latin typeface="Consolas"/>
                <a:cs typeface="Consolas"/>
              </a:rPr>
              <a:t>inref</a:t>
            </a:r>
            <a:r>
              <a:rPr lang="en-AU" sz="1100" b="0" i="0">
                <a:solidFill>
                  <a:srgbClr val="24292F"/>
                </a:solidFill>
                <a:latin typeface="Consolas"/>
                <a:cs typeface="Consolas"/>
              </a:rPr>
              <a:t>,</a:t>
            </a:r>
            <a:endParaRPr lang="en-AU" sz="1100">
              <a:solidFill>
                <a:srgbClr val="24292F"/>
              </a:solidFill>
              <a:latin typeface="Consolas"/>
              <a:cs typeface="Consolas"/>
            </a:endParaRPr>
          </a:p>
          <a:p>
            <a:pPr>
              <a:lnSpc>
                <a:spcPct val="114999"/>
              </a:lnSpc>
            </a:pPr>
            <a:r>
              <a:rPr lang="en-AU" sz="1100">
                <a:solidFill>
                  <a:srgbClr val="24292F"/>
                </a:solidFill>
                <a:latin typeface="Consolas"/>
                <a:cs typeface="Consolas"/>
              </a:rPr>
              <a:t>                                   </a:t>
            </a:r>
            <a:r>
              <a:rPr lang="en-AU" sz="1100" b="0" i="0" err="1">
                <a:solidFill>
                  <a:srgbClr val="24292F"/>
                </a:solidFill>
                <a:latin typeface="Consolas"/>
                <a:cs typeface="Consolas"/>
              </a:rPr>
              <a:t>fc_model</a:t>
            </a:r>
            <a:r>
              <a:rPr lang="en-AU" sz="1100" b="0" i="0">
                <a:solidFill>
                  <a:srgbClr val="24292F"/>
                </a:solidFill>
                <a:latin typeface="Consolas"/>
                <a:cs typeface="Consolas"/>
              </a:rPr>
              <a:t>=</a:t>
            </a:r>
            <a:r>
              <a:rPr lang="en-AU" sz="1100" b="0" i="0" err="1">
                <a:solidFill>
                  <a:srgbClr val="24292F"/>
                </a:solidFill>
                <a:latin typeface="Consolas"/>
                <a:cs typeface="Consolas"/>
              </a:rPr>
              <a:t>data.</a:t>
            </a:r>
            <a:r>
              <a:rPr lang="en-AU" sz="1100" b="0" i="0" err="1">
                <a:solidFill>
                  <a:srgbClr val="8250DF"/>
                </a:solidFill>
                <a:latin typeface="Consolas"/>
                <a:cs typeface="Consolas"/>
              </a:rPr>
              <a:t>get_model</a:t>
            </a:r>
            <a:r>
              <a:rPr lang="en-AU" sz="1100">
                <a:solidFill>
                  <a:srgbClr val="24292F"/>
                </a:solidFill>
                <a:latin typeface="Consolas"/>
                <a:cs typeface="Consolas"/>
              </a:rPr>
              <a:t>())</a:t>
            </a:r>
            <a:endParaRPr lang="en-AU" sz="1100"/>
          </a:p>
          <a:p>
            <a:pPr algn="l">
              <a:lnSpc>
                <a:spcPct val="115000"/>
              </a:lnSpc>
              <a:spcBef>
                <a:spcPts val="0"/>
              </a:spcBef>
              <a:spcAft>
                <a:spcPts val="0"/>
              </a:spcAft>
            </a:pPr>
            <a:r>
              <a:rPr lang="en-AU" sz="1100" b="0" i="0">
                <a:solidFill>
                  <a:srgbClr val="CF222E"/>
                </a:solidFill>
                <a:latin typeface="Consolas"/>
                <a:cs typeface="Consolas"/>
              </a:rPr>
              <a:t>for </a:t>
            </a:r>
            <a:r>
              <a:rPr lang="en-AU" sz="1100" b="0" i="0" err="1">
                <a:solidFill>
                  <a:srgbClr val="24292F"/>
                </a:solidFill>
                <a:latin typeface="Consolas"/>
                <a:cs typeface="Consolas"/>
              </a:rPr>
              <a:t>i,fraction</a:t>
            </a:r>
            <a:r>
              <a:rPr lang="en-AU" sz="1100" b="0" i="0">
                <a:solidFill>
                  <a:srgbClr val="24292F"/>
                </a:solidFill>
                <a:latin typeface="Consolas"/>
                <a:cs typeface="Consolas"/>
              </a:rPr>
              <a:t> </a:t>
            </a:r>
            <a:r>
              <a:rPr lang="en-AU" sz="1100" b="0" i="0">
                <a:solidFill>
                  <a:srgbClr val="CF222E"/>
                </a:solidFill>
                <a:latin typeface="Consolas"/>
                <a:cs typeface="Consolas"/>
              </a:rPr>
              <a:t>in </a:t>
            </a:r>
            <a:r>
              <a:rPr lang="en-AU" sz="1100" b="0" i="0">
                <a:solidFill>
                  <a:srgbClr val="8250DF"/>
                </a:solidFill>
                <a:latin typeface="Consolas"/>
                <a:cs typeface="Consolas"/>
              </a:rPr>
              <a:t>enumerate</a:t>
            </a:r>
            <a:r>
              <a:rPr lang="en-AU" sz="1100" b="0" i="0">
                <a:solidFill>
                  <a:srgbClr val="24292F"/>
                </a:solidFill>
                <a:latin typeface="Consolas"/>
                <a:cs typeface="Consolas"/>
              </a:rPr>
              <a:t>([</a:t>
            </a:r>
            <a:r>
              <a:rPr lang="en-AU" sz="1100" b="0" i="0">
                <a:solidFill>
                  <a:srgbClr val="0A3069"/>
                </a:solidFill>
                <a:latin typeface="Consolas"/>
                <a:cs typeface="Consolas"/>
              </a:rPr>
              <a:t>'</a:t>
            </a:r>
            <a:r>
              <a:rPr lang="en-AU" sz="1100" b="0" i="0" err="1">
                <a:solidFill>
                  <a:srgbClr val="0A3069"/>
                </a:solidFill>
                <a:latin typeface="Consolas"/>
                <a:cs typeface="Consolas"/>
              </a:rPr>
              <a:t>bare'</a:t>
            </a:r>
            <a:r>
              <a:rPr lang="en-AU" sz="1100" b="0" i="0" err="1">
                <a:solidFill>
                  <a:srgbClr val="24292F"/>
                </a:solidFill>
                <a:latin typeface="Consolas"/>
                <a:cs typeface="Consolas"/>
              </a:rPr>
              <a:t>,</a:t>
            </a:r>
            <a:r>
              <a:rPr lang="en-AU" sz="1100" b="0" i="0" err="1">
                <a:solidFill>
                  <a:srgbClr val="0A3069"/>
                </a:solidFill>
                <a:latin typeface="Consolas"/>
                <a:cs typeface="Consolas"/>
              </a:rPr>
              <a:t>'green'</a:t>
            </a:r>
            <a:r>
              <a:rPr lang="en-AU" sz="1100" b="0" i="0" err="1">
                <a:solidFill>
                  <a:srgbClr val="24292F"/>
                </a:solidFill>
                <a:latin typeface="Consolas"/>
                <a:cs typeface="Consolas"/>
              </a:rPr>
              <a:t>,</a:t>
            </a:r>
            <a:r>
              <a:rPr lang="en-AU" sz="1100" b="0" i="0" err="1">
                <a:solidFill>
                  <a:srgbClr val="0A3069"/>
                </a:solidFill>
                <a:latin typeface="Consolas"/>
                <a:cs typeface="Consolas"/>
              </a:rPr>
              <a:t>'dry</a:t>
            </a:r>
            <a:r>
              <a:rPr lang="en-AU" sz="1100" b="0" i="0">
                <a:solidFill>
                  <a:srgbClr val="0A3069"/>
                </a:solidFill>
                <a:latin typeface="Consolas"/>
                <a:cs typeface="Consolas"/>
              </a:rPr>
              <a:t>'</a:t>
            </a:r>
            <a:r>
              <a:rPr lang="en-AU" sz="1100" b="0" i="0">
                <a:solidFill>
                  <a:srgbClr val="24292F"/>
                </a:solidFill>
                <a:latin typeface="Consolas"/>
                <a:cs typeface="Consolas"/>
              </a:rPr>
              <a:t>]):</a:t>
            </a:r>
          </a:p>
          <a:p>
            <a:pPr algn="l">
              <a:lnSpc>
                <a:spcPct val="115000"/>
              </a:lnSpc>
              <a:spcBef>
                <a:spcPts val="0"/>
              </a:spcBef>
              <a:spcAft>
                <a:spcPts val="0"/>
              </a:spcAft>
            </a:pPr>
            <a:r>
              <a:rPr lang="en-AU" sz="1100" b="0" i="0">
                <a:solidFill>
                  <a:srgbClr val="24292F"/>
                </a:solidFill>
                <a:latin typeface="Consolas"/>
                <a:cs typeface="Consolas"/>
              </a:rPr>
              <a:t>  </a:t>
            </a:r>
            <a:r>
              <a:rPr lang="en-AU" sz="1100" b="0" i="0">
                <a:solidFill>
                  <a:srgbClr val="8250DF"/>
                </a:solidFill>
                <a:latin typeface="Consolas"/>
                <a:cs typeface="Consolas"/>
              </a:rPr>
              <a:t>print</a:t>
            </a:r>
            <a:r>
              <a:rPr lang="en-AU" sz="1100" b="0" i="0">
                <a:solidFill>
                  <a:srgbClr val="24292F"/>
                </a:solidFill>
                <a:latin typeface="Consolas"/>
                <a:cs typeface="Consolas"/>
              </a:rPr>
              <a:t>(fraction, fractions[i,</a:t>
            </a:r>
            <a:r>
              <a:rPr lang="en-AU" sz="1100" b="0" i="0">
                <a:solidFill>
                  <a:srgbClr val="0550AE"/>
                </a:solidFill>
                <a:latin typeface="Consolas"/>
                <a:cs typeface="Consolas"/>
              </a:rPr>
              <a:t>0</a:t>
            </a:r>
            <a:r>
              <a:rPr lang="en-AU" sz="1100" b="0" i="0">
                <a:solidFill>
                  <a:srgbClr val="24292F"/>
                </a:solidFill>
                <a:latin typeface="Consolas"/>
                <a:cs typeface="Consolas"/>
              </a:rPr>
              <a:t>,</a:t>
            </a:r>
            <a:r>
              <a:rPr lang="en-AU" sz="1100" b="0" i="0">
                <a:solidFill>
                  <a:srgbClr val="0550AE"/>
                </a:solidFill>
                <a:latin typeface="Consolas"/>
                <a:cs typeface="Consolas"/>
              </a:rPr>
              <a:t>0</a:t>
            </a:r>
            <a:r>
              <a:rPr lang="en-AU" sz="1100" b="0" i="0">
                <a:solidFill>
                  <a:srgbClr val="24292F"/>
                </a:solidFill>
                <a:latin typeface="Consolas"/>
                <a:cs typeface="Consolas"/>
              </a:rPr>
              <a:t>])</a:t>
            </a:r>
          </a:p>
          <a:p>
            <a:pPr algn="l">
              <a:lnSpc>
                <a:spcPct val="115000"/>
              </a:lnSpc>
              <a:spcBef>
                <a:spcPts val="0"/>
              </a:spcBef>
              <a:spcAft>
                <a:spcPts val="0"/>
              </a:spcAft>
            </a:pPr>
            <a:r>
              <a:rPr lang="en-AU" sz="1100" b="0" i="0">
                <a:solidFill>
                  <a:srgbClr val="8250DF"/>
                </a:solidFill>
                <a:latin typeface="Consolas"/>
                <a:cs typeface="Consolas"/>
              </a:rPr>
              <a:t>print</a:t>
            </a:r>
            <a:r>
              <a:rPr lang="en-AU" sz="1100" b="0" i="0">
                <a:solidFill>
                  <a:srgbClr val="24292F"/>
                </a:solidFill>
                <a:latin typeface="Consolas"/>
                <a:cs typeface="Consolas"/>
              </a:rPr>
              <a:t>(</a:t>
            </a:r>
            <a:r>
              <a:rPr lang="en-AU" sz="1100" b="0" i="0">
                <a:solidFill>
                  <a:srgbClr val="0A3069"/>
                </a:solidFill>
                <a:latin typeface="Consolas"/>
                <a:cs typeface="Consolas"/>
              </a:rPr>
              <a:t>'total'</a:t>
            </a:r>
            <a:r>
              <a:rPr lang="en-AU" sz="1100" b="0" i="0">
                <a:solidFill>
                  <a:srgbClr val="24292F"/>
                </a:solidFill>
                <a:latin typeface="Consolas"/>
                <a:cs typeface="Consolas"/>
              </a:rPr>
              <a:t>, </a:t>
            </a:r>
            <a:r>
              <a:rPr lang="en-AU" sz="1100" b="0" i="0" err="1">
                <a:solidFill>
                  <a:srgbClr val="24292F"/>
                </a:solidFill>
                <a:latin typeface="Consolas"/>
                <a:cs typeface="Consolas"/>
              </a:rPr>
              <a:t>fractions.</a:t>
            </a:r>
            <a:r>
              <a:rPr lang="en-AU" sz="1100" b="0" i="0" err="1">
                <a:solidFill>
                  <a:srgbClr val="8250DF"/>
                </a:solidFill>
                <a:latin typeface="Consolas"/>
                <a:cs typeface="Consolas"/>
              </a:rPr>
              <a:t>sum</a:t>
            </a:r>
            <a:r>
              <a:rPr lang="en-AU" sz="1100" b="0" i="0">
                <a:solidFill>
                  <a:srgbClr val="24292F"/>
                </a:solidFill>
                <a:latin typeface="Consolas"/>
                <a:cs typeface="Consolas"/>
              </a:rPr>
              <a:t>())</a:t>
            </a:r>
          </a:p>
        </p:txBody>
      </p:sp>
      <p:sp>
        <p:nvSpPr>
          <p:cNvPr id="13" name="LeftCaption"/>
          <p:cNvSpPr txBox="1"/>
          <p:nvPr/>
        </p:nvSpPr>
        <p:spPr>
          <a:xfrm>
            <a:off x="462708" y="3855053"/>
            <a:ext cx="5313802" cy="1118360"/>
          </a:xfrm>
          <a:prstGeom prst="rect">
            <a:avLst/>
          </a:prstGeom>
          <a:noFill/>
        </p:spPr>
        <p:txBody>
          <a:bodyPr wrap="square" lIns="91440" tIns="45720" rIns="91440" bIns="45720" anchor="t">
            <a:noAutofit/>
          </a:bodyPr>
          <a:lstStyle/>
          <a:p>
            <a:pPr algn="l">
              <a:lnSpc>
                <a:spcPct val="130000"/>
              </a:lnSpc>
            </a:pPr>
            <a:r>
              <a:rPr lang="en-AU" b="1" i="0">
                <a:solidFill>
                  <a:srgbClr val="0F766E"/>
                </a:solidFill>
                <a:latin typeface="Inter"/>
              </a:rPr>
              <a:t>FractionalCover3 Package: </a:t>
            </a:r>
            <a:r>
              <a:rPr lang="en-AU" b="0" i="0">
                <a:solidFill>
                  <a:srgbClr val="1E293B"/>
                </a:solidFill>
                <a:latin typeface="Inter"/>
              </a:rPr>
              <a:t>Encapsulates the MLP, delivering reproducible mapping as an open-source GitLab package.</a:t>
            </a:r>
          </a:p>
        </p:txBody>
      </p:sp>
      <p:sp>
        <p:nvSpPr>
          <p:cNvPr id="20" name="RightCardBg"/>
          <p:cNvSpPr/>
          <p:nvPr/>
        </p:nvSpPr>
        <p:spPr>
          <a:xfrm>
            <a:off x="6400800" y="958466"/>
            <a:ext cx="5334000" cy="42048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sp>
        <p:nvSpPr>
          <p:cNvPr id="21" name="RightLabel"/>
          <p:cNvSpPr txBox="1"/>
          <p:nvPr/>
        </p:nvSpPr>
        <p:spPr>
          <a:xfrm>
            <a:off x="6400800" y="960000"/>
            <a:ext cx="5334000" cy="350000"/>
          </a:xfrm>
          <a:prstGeom prst="rect">
            <a:avLst/>
          </a:prstGeom>
          <a:noFill/>
        </p:spPr>
        <p:txBody>
          <a:bodyPr wrap="square" lIns="91440" tIns="45720" rIns="91440" bIns="45720" anchor="ctr">
            <a:noAutofit/>
          </a:bodyPr>
          <a:lstStyle/>
          <a:p>
            <a:pPr algn="ctr"/>
            <a:r>
              <a:rPr lang="en-AU" sz="1600" b="1" i="0">
                <a:solidFill>
                  <a:srgbClr val="64748B"/>
                </a:solidFill>
                <a:latin typeface="Inter"/>
              </a:rPr>
              <a:t>THE OUTPUT</a:t>
            </a:r>
          </a:p>
        </p:txBody>
      </p:sp>
      <p:sp>
        <p:nvSpPr>
          <p:cNvPr id="23" name="RightCaption"/>
          <p:cNvSpPr txBox="1"/>
          <p:nvPr/>
        </p:nvSpPr>
        <p:spPr>
          <a:xfrm>
            <a:off x="6415490" y="3736417"/>
            <a:ext cx="5313801" cy="1133866"/>
          </a:xfrm>
          <a:prstGeom prst="rect">
            <a:avLst/>
          </a:prstGeom>
          <a:noFill/>
        </p:spPr>
        <p:txBody>
          <a:bodyPr wrap="square" lIns="91440" tIns="45720" rIns="91440" bIns="45720" anchor="t">
            <a:noAutofit/>
          </a:bodyPr>
          <a:lstStyle/>
          <a:p>
            <a:pPr algn="l">
              <a:lnSpc>
                <a:spcPct val="130000"/>
              </a:lnSpc>
            </a:pPr>
            <a:r>
              <a:rPr lang="en-AU" b="1" i="0">
                <a:solidFill>
                  <a:srgbClr val="0F766E"/>
                </a:solidFill>
                <a:latin typeface="Inter"/>
              </a:rPr>
              <a:t>Continental Delivery: </a:t>
            </a:r>
            <a:r>
              <a:rPr lang="en-AU" b="0" i="0">
                <a:solidFill>
                  <a:srgbClr val="1E293B"/>
                </a:solidFill>
                <a:latin typeface="Inter"/>
              </a:rPr>
              <a:t>Automated seasonal processing across all of Australia by the JRSRP, publicly delivered via the TERN data portal.</a:t>
            </a:r>
          </a:p>
        </p:txBody>
      </p:sp>
      <p:sp>
        <p:nvSpPr>
          <p:cNvPr id="30" name="SummaryBg"/>
          <p:cNvSpPr/>
          <p:nvPr/>
        </p:nvSpPr>
        <p:spPr>
          <a:xfrm>
            <a:off x="262467" y="5295533"/>
            <a:ext cx="11667065" cy="1379067"/>
          </a:xfrm>
          <a:prstGeom prst="roundRect">
            <a:avLst>
              <a:gd name="adj" fmla="val 5000"/>
            </a:avLst>
          </a:prstGeom>
          <a:solidFill>
            <a:srgbClr val="0F766E"/>
          </a:solidFill>
          <a:ln>
            <a:noFill/>
          </a:ln>
          <a:effectLst>
            <a:outerShdw blurRad="63500" dist="38100" dir="5400000" algn="t" rotWithShape="0">
              <a:srgbClr val="000000">
                <a:alpha val="12000"/>
              </a:srgbClr>
            </a:outerShdw>
          </a:effectLst>
        </p:spPr>
      </p:sp>
      <p:sp>
        <p:nvSpPr>
          <p:cNvPr id="31" name="SummaryText"/>
          <p:cNvSpPr txBox="1"/>
          <p:nvPr/>
        </p:nvSpPr>
        <p:spPr>
          <a:xfrm>
            <a:off x="262466" y="5320134"/>
            <a:ext cx="11675534" cy="1355265"/>
          </a:xfrm>
          <a:prstGeom prst="rect">
            <a:avLst/>
          </a:prstGeom>
          <a:noFill/>
        </p:spPr>
        <p:txBody>
          <a:bodyPr wrap="square" lIns="91440" tIns="45720" rIns="91440" bIns="45720" anchor="ctr">
            <a:noAutofit/>
          </a:bodyPr>
          <a:lstStyle/>
          <a:p>
            <a:pPr algn="l">
              <a:lnSpc>
                <a:spcPct val="130000"/>
              </a:lnSpc>
              <a:spcBef>
                <a:spcPts val="0"/>
              </a:spcBef>
              <a:spcAft>
                <a:spcPts val="400"/>
              </a:spcAft>
            </a:pPr>
            <a:r>
              <a:rPr lang="en-AU" sz="1600" b="1" i="0">
                <a:solidFill>
                  <a:srgbClr val="FFFFFF"/>
                </a:solidFill>
                <a:latin typeface="Inter"/>
              </a:rPr>
              <a:t>Democratising the Engine: </a:t>
            </a:r>
            <a:r>
              <a:rPr lang="en-AU" sz="1600" b="0" i="0">
                <a:solidFill>
                  <a:srgbClr val="FFFFFF">
                    <a:alpha val="85000"/>
                  </a:srgbClr>
                </a:solidFill>
                <a:latin typeface="Inter"/>
              </a:rPr>
              <a:t>Replacing proprietary SVD+NNLS scripts with a version-controlled, </a:t>
            </a:r>
            <a:r>
              <a:rPr lang="en-AU" sz="1600">
                <a:solidFill>
                  <a:srgbClr val="FFFFFF">
                    <a:alpha val="85000"/>
                  </a:srgbClr>
                </a:solidFill>
                <a:latin typeface="Inter"/>
              </a:rPr>
              <a:t>OSS</a:t>
            </a:r>
            <a:r>
              <a:rPr lang="en-AU" sz="1600" b="0" i="0">
                <a:solidFill>
                  <a:srgbClr val="FFFFFF">
                    <a:alpha val="85000"/>
                  </a:srgbClr>
                </a:solidFill>
                <a:latin typeface="Inter"/>
              </a:rPr>
              <a:t> Python package.</a:t>
            </a:r>
          </a:p>
          <a:p>
            <a:pPr algn="l">
              <a:lnSpc>
                <a:spcPct val="130000"/>
              </a:lnSpc>
              <a:spcBef>
                <a:spcPts val="0"/>
              </a:spcBef>
              <a:spcAft>
                <a:spcPts val="400"/>
              </a:spcAft>
            </a:pPr>
            <a:r>
              <a:rPr lang="en-AU" sz="1600" b="1" i="0">
                <a:solidFill>
                  <a:srgbClr val="FFFFFF"/>
                </a:solidFill>
                <a:latin typeface="Inter"/>
              </a:rPr>
              <a:t>Operational Reliability: </a:t>
            </a:r>
            <a:r>
              <a:rPr lang="en-AU" sz="1600" b="0" i="0">
                <a:solidFill>
                  <a:srgbClr val="FFFFFF">
                    <a:alpha val="85000"/>
                  </a:srgbClr>
                </a:solidFill>
                <a:latin typeface="Inter"/>
              </a:rPr>
              <a:t>The MLP’s single forward pass routinely processes millions of square kilometres each season.</a:t>
            </a:r>
          </a:p>
          <a:p>
            <a:pPr algn="l">
              <a:lnSpc>
                <a:spcPct val="130000"/>
              </a:lnSpc>
              <a:spcBef>
                <a:spcPts val="0"/>
              </a:spcBef>
              <a:spcAft>
                <a:spcPts val="0"/>
              </a:spcAft>
            </a:pPr>
            <a:r>
              <a:rPr lang="en-AU" sz="1600" b="1" i="0">
                <a:solidFill>
                  <a:srgbClr val="FFFFFF"/>
                </a:solidFill>
                <a:latin typeface="Inter"/>
              </a:rPr>
              <a:t>Transparent Verification: </a:t>
            </a:r>
            <a:r>
              <a:rPr lang="en-AU" sz="1600" b="0" i="0">
                <a:solidFill>
                  <a:srgbClr val="FFFFFF">
                    <a:alpha val="85000"/>
                  </a:srgbClr>
                </a:solidFill>
                <a:latin typeface="Inter"/>
              </a:rPr>
              <a:t>Open algorithms and open data ensure high-trust environmental monitoring and compliance.</a:t>
            </a:r>
          </a:p>
        </p:txBody>
      </p:sp>
      <p:pic>
        <p:nvPicPr>
          <p:cNvPr id="5" name="Picture 4" descr="A map of a city  AI-generated content may be incorrect.">
            <a:extLst>
              <a:ext uri="{FF2B5EF4-FFF2-40B4-BE49-F238E27FC236}">
                <a16:creationId xmlns:a16="http://schemas.microsoft.com/office/drawing/2014/main" id="{72C6B09D-C0CA-1066-B411-E06C0CC3F561}"/>
              </a:ext>
            </a:extLst>
          </p:cNvPr>
          <p:cNvPicPr>
            <a:picLocks noChangeAspect="1"/>
          </p:cNvPicPr>
          <p:nvPr/>
        </p:nvPicPr>
        <p:blipFill>
          <a:blip r:embed="rId5"/>
          <a:stretch>
            <a:fillRect/>
          </a:stretch>
        </p:blipFill>
        <p:spPr>
          <a:xfrm>
            <a:off x="6771734" y="1302459"/>
            <a:ext cx="4603359" cy="2438181"/>
          </a:xfrm>
          <a:prstGeom prst="rect">
            <a:avLst/>
          </a:prstGeom>
        </p:spPr>
      </p:pic>
    </p:spTree>
    <p:extLst>
      <p:ext uri="{BB962C8B-B14F-4D97-AF65-F5344CB8AC3E}">
        <p14:creationId xmlns:p14="http://schemas.microsoft.com/office/powerpoint/2010/main" val="4270588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p:nvPr/>
        </p:nvSpPr>
        <p:spPr>
          <a:xfrm>
            <a:off x="457200" y="304800"/>
            <a:ext cx="11277600" cy="400000"/>
          </a:xfrm>
          <a:prstGeom prst="rect">
            <a:avLst/>
          </a:prstGeom>
          <a:noFill/>
        </p:spPr>
        <p:txBody>
          <a:bodyPr wrap="square" lIns="91440" tIns="45720" rIns="91440" bIns="45720" anchor="ctr">
            <a:noAutofit/>
          </a:bodyPr>
          <a:lstStyle/>
          <a:p>
            <a:pPr algn="ctr"/>
            <a:r>
              <a:rPr lang="en-AU" sz="3359" b="1">
                <a:solidFill>
                  <a:srgbClr val="0F766E"/>
                </a:solidFill>
                <a:latin typeface="Inter"/>
              </a:rPr>
              <a:t>Continental-Scale Calibration</a:t>
            </a:r>
            <a:endParaRPr lang="en-US"/>
          </a:p>
        </p:txBody>
      </p:sp>
      <p:sp>
        <p:nvSpPr>
          <p:cNvPr id="20" name="AOA Heading"/>
          <p:cNvSpPr txBox="1"/>
          <p:nvPr/>
        </p:nvSpPr>
        <p:spPr>
          <a:xfrm>
            <a:off x="400000" y="700000"/>
            <a:ext cx="5400000" cy="300000"/>
          </a:xfrm>
          <a:prstGeom prst="rect">
            <a:avLst/>
          </a:prstGeom>
          <a:noFill/>
        </p:spPr>
        <p:txBody>
          <a:bodyPr wrap="square" lIns="91440" tIns="0" rIns="91440" bIns="0" anchor="ctr">
            <a:normAutofit/>
          </a:bodyPr>
          <a:lstStyle/>
          <a:p>
            <a:pPr algn="ctr"/>
            <a:r>
              <a:rPr lang="en-AU" sz="1800" b="1">
                <a:solidFill>
                  <a:srgbClr val="0F766E"/>
                </a:solidFill>
                <a:latin typeface="Inter" panose="020F0502020204030204" pitchFamily="34" charset="0"/>
              </a:rPr>
              <a:t>Area of Applicability (AOA)</a:t>
            </a:r>
            <a:endParaRPr lang="en-US"/>
          </a:p>
        </p:txBody>
      </p:sp>
      <p:pic>
        <p:nvPicPr>
          <p:cNvPr id="4" name="Map Image"/>
          <p:cNvPicPr>
            <a:picLocks noChangeAspect="1"/>
          </p:cNvPicPr>
          <p:nvPr/>
        </p:nvPicPr>
        <p:blipFill>
          <a:blip r:embed="rId3"/>
          <a:stretch>
            <a:fillRect/>
          </a:stretch>
        </p:blipFill>
        <p:spPr>
          <a:xfrm>
            <a:off x="950332" y="1040734"/>
            <a:ext cx="4663957" cy="3275989"/>
          </a:xfrm>
          <a:prstGeom prst="rect">
            <a:avLst/>
          </a:prstGeom>
        </p:spPr>
      </p:pic>
      <p:sp>
        <p:nvSpPr>
          <p:cNvPr id="21" name="AOA Bullet"/>
          <p:cNvSpPr txBox="1"/>
          <p:nvPr/>
        </p:nvSpPr>
        <p:spPr>
          <a:xfrm>
            <a:off x="223156" y="4493774"/>
            <a:ext cx="6502053" cy="1686904"/>
          </a:xfrm>
          <a:prstGeom prst="rect">
            <a:avLst/>
          </a:prstGeom>
          <a:noFill/>
        </p:spPr>
        <p:txBody>
          <a:bodyPr wrap="square" lIns="91440" tIns="45720" rIns="91440" bIns="45720" anchor="t">
            <a:normAutofit fontScale="92500" lnSpcReduction="10000"/>
          </a:bodyPr>
          <a:lstStyle/>
          <a:p>
            <a:pPr marL="285750" indent="-285750">
              <a:spcAft>
                <a:spcPts val="400"/>
              </a:spcAft>
              <a:buFont typeface="Inter" pitchFamily="34" charset="0"/>
              <a:buChar char="•"/>
            </a:pPr>
            <a:r>
              <a:rPr lang="en-AU" b="1">
                <a:latin typeface="Inter"/>
                <a:ea typeface="Inter"/>
              </a:rPr>
              <a:t>Spatial </a:t>
            </a:r>
            <a:r>
              <a:rPr lang="en-AU">
                <a:latin typeface="Inter"/>
                <a:ea typeface="Inter"/>
              </a:rPr>
              <a:t>cross validation with geographic grouping tests generalisation across unseen landscapes.</a:t>
            </a:r>
            <a:endParaRPr lang="en-US"/>
          </a:p>
          <a:p>
            <a:pPr marL="285750" indent="-285750">
              <a:spcAft>
                <a:spcPts val="400"/>
              </a:spcAft>
              <a:buFont typeface="Inter" pitchFamily="34" charset="0"/>
              <a:buChar char="•"/>
            </a:pPr>
            <a:r>
              <a:rPr lang="en-AU" err="1">
                <a:latin typeface="Inter"/>
                <a:ea typeface="Inter"/>
              </a:rPr>
              <a:t>AoA</a:t>
            </a:r>
            <a:r>
              <a:rPr lang="en-AU">
                <a:latin typeface="Inter"/>
                <a:ea typeface="Inter"/>
              </a:rPr>
              <a:t> maps where trust ends and acts as a spatial safety net for every prediction.</a:t>
            </a:r>
            <a:endParaRPr lang="en-AU"/>
          </a:p>
          <a:p>
            <a:pPr marL="285750" indent="-285750">
              <a:spcAft>
                <a:spcPts val="400"/>
              </a:spcAft>
              <a:buFont typeface="Inter" pitchFamily="34" charset="0"/>
              <a:buChar char="•"/>
            </a:pPr>
            <a:r>
              <a:rPr lang="en-AU">
                <a:latin typeface="Inter"/>
                <a:ea typeface="Inter"/>
              </a:rPr>
              <a:t>These define the spatial limits of training data, preventing blind extrapolation.</a:t>
            </a:r>
          </a:p>
          <a:p>
            <a:pPr marL="285750" indent="-285750">
              <a:spcAft>
                <a:spcPts val="400"/>
              </a:spcAft>
              <a:buFont typeface="Inter" pitchFamily="34" charset="0"/>
              <a:buChar char="•"/>
            </a:pPr>
            <a:endParaRPr lang="en-AU">
              <a:latin typeface="Inter"/>
              <a:ea typeface="Inter"/>
            </a:endParaRPr>
          </a:p>
        </p:txBody>
      </p:sp>
      <p:sp>
        <p:nvSpPr>
          <p:cNvPr id="30" name="SHAP Heading"/>
          <p:cNvSpPr txBox="1"/>
          <p:nvPr/>
        </p:nvSpPr>
        <p:spPr>
          <a:xfrm>
            <a:off x="6100000" y="700000"/>
            <a:ext cx="5600000" cy="340000"/>
          </a:xfrm>
          <a:prstGeom prst="rect">
            <a:avLst/>
          </a:prstGeom>
          <a:noFill/>
        </p:spPr>
        <p:txBody>
          <a:bodyPr wrap="square" lIns="91440" tIns="0" rIns="91440" bIns="0" anchor="ctr">
            <a:normAutofit/>
          </a:bodyPr>
          <a:lstStyle/>
          <a:p>
            <a:pPr algn="ctr"/>
            <a:r>
              <a:rPr lang="en-AU" sz="1800" b="1">
                <a:solidFill>
                  <a:srgbClr val="0F766E"/>
                </a:solidFill>
                <a:latin typeface="Inter" panose="020F0502020204030204" pitchFamily="34" charset="0"/>
              </a:rPr>
              <a:t>Opening the Black Box (SHAP)</a:t>
            </a:r>
            <a:endParaRPr lang="en-US"/>
          </a:p>
        </p:txBody>
      </p:sp>
      <p:grpSp>
        <p:nvGrpSpPr>
          <p:cNvPr id="6" name="Group 5">
            <a:extLst>
              <a:ext uri="{FF2B5EF4-FFF2-40B4-BE49-F238E27FC236}">
                <a16:creationId xmlns:a16="http://schemas.microsoft.com/office/drawing/2014/main" id="{8EC41DEC-50B8-7604-9812-5E1482EFFAE7}"/>
              </a:ext>
            </a:extLst>
          </p:cNvPr>
          <p:cNvGrpSpPr/>
          <p:nvPr/>
        </p:nvGrpSpPr>
        <p:grpSpPr>
          <a:xfrm>
            <a:off x="6100000" y="986649"/>
            <a:ext cx="5800000" cy="1300000"/>
            <a:chOff x="6100000" y="986649"/>
            <a:chExt cx="5800000" cy="1300000"/>
          </a:xfrm>
        </p:grpSpPr>
        <p:pic>
          <p:nvPicPr>
            <p:cNvPr id="31" name="SHAP Bare"/>
            <p:cNvPicPr>
              <a:picLocks noChangeAspect="1"/>
            </p:cNvPicPr>
            <p:nvPr/>
          </p:nvPicPr>
          <p:blipFill>
            <a:blip r:embed="rId4"/>
            <a:stretch>
              <a:fillRect/>
            </a:stretch>
          </p:blipFill>
          <p:spPr>
            <a:xfrm>
              <a:off x="6100000" y="986649"/>
              <a:ext cx="2850000" cy="1300000"/>
            </a:xfrm>
            <a:prstGeom prst="rect">
              <a:avLst/>
            </a:prstGeom>
          </p:spPr>
        </p:pic>
        <p:pic>
          <p:nvPicPr>
            <p:cNvPr id="32" name="SHAP Non-green"/>
            <p:cNvPicPr>
              <a:picLocks noChangeAspect="1"/>
            </p:cNvPicPr>
            <p:nvPr/>
          </p:nvPicPr>
          <p:blipFill>
            <a:blip r:embed="rId5"/>
            <a:stretch>
              <a:fillRect/>
            </a:stretch>
          </p:blipFill>
          <p:spPr>
            <a:xfrm>
              <a:off x="9050000" y="986649"/>
              <a:ext cx="2850000" cy="1300000"/>
            </a:xfrm>
            <a:prstGeom prst="rect">
              <a:avLst/>
            </a:prstGeom>
          </p:spPr>
        </p:pic>
      </p:grpSp>
      <p:sp>
        <p:nvSpPr>
          <p:cNvPr id="33" name="SHAP Label Bare"/>
          <p:cNvSpPr txBox="1"/>
          <p:nvPr/>
        </p:nvSpPr>
        <p:spPr>
          <a:xfrm>
            <a:off x="6100000" y="2280000"/>
            <a:ext cx="2850000" cy="246221"/>
          </a:xfrm>
          <a:prstGeom prst="rect">
            <a:avLst/>
          </a:prstGeom>
          <a:noFill/>
        </p:spPr>
        <p:txBody>
          <a:bodyPr wrap="square" lIns="91440" tIns="0" rIns="91440" bIns="0" anchor="t">
            <a:spAutoFit/>
          </a:bodyPr>
          <a:lstStyle/>
          <a:p>
            <a:pPr algn="ctr"/>
            <a:r>
              <a:rPr lang="en-AU" sz="1600" i="1">
                <a:solidFill>
                  <a:srgbClr val="64748B"/>
                </a:solidFill>
                <a:latin typeface="Inter" panose="020F0502020204030204" pitchFamily="34" charset="0"/>
              </a:rPr>
              <a:t>Bare Soil</a:t>
            </a:r>
          </a:p>
        </p:txBody>
      </p:sp>
      <p:sp>
        <p:nvSpPr>
          <p:cNvPr id="34" name="SHAP Label Non-green"/>
          <p:cNvSpPr txBox="1"/>
          <p:nvPr/>
        </p:nvSpPr>
        <p:spPr>
          <a:xfrm>
            <a:off x="9050000" y="2280000"/>
            <a:ext cx="2850000" cy="246221"/>
          </a:xfrm>
          <a:prstGeom prst="rect">
            <a:avLst/>
          </a:prstGeom>
          <a:noFill/>
        </p:spPr>
        <p:txBody>
          <a:bodyPr wrap="square" lIns="91440" tIns="0" rIns="91440" bIns="0" anchor="t">
            <a:spAutoFit/>
          </a:bodyPr>
          <a:lstStyle/>
          <a:p>
            <a:pPr algn="ctr"/>
            <a:r>
              <a:rPr lang="en-AU" sz="1600" i="1">
                <a:solidFill>
                  <a:srgbClr val="64748B"/>
                </a:solidFill>
                <a:latin typeface="Inter" panose="020F0502020204030204" pitchFamily="34" charset="0"/>
              </a:rPr>
              <a:t>Non-green Vegetation</a:t>
            </a:r>
          </a:p>
        </p:txBody>
      </p:sp>
      <p:sp>
        <p:nvSpPr>
          <p:cNvPr id="35" name="SHAP Bullet"/>
          <p:cNvSpPr txBox="1"/>
          <p:nvPr/>
        </p:nvSpPr>
        <p:spPr>
          <a:xfrm>
            <a:off x="5800196" y="2510675"/>
            <a:ext cx="5900000" cy="901283"/>
          </a:xfrm>
          <a:prstGeom prst="rect">
            <a:avLst/>
          </a:prstGeom>
          <a:noFill/>
        </p:spPr>
        <p:txBody>
          <a:bodyPr wrap="square" lIns="91440" tIns="45720" rIns="91440" bIns="45720" anchor="t">
            <a:normAutofit lnSpcReduction="10000"/>
          </a:bodyPr>
          <a:lstStyle/>
          <a:p>
            <a:pPr marL="285750" indent="-285750">
              <a:buFont typeface="Inter" pitchFamily="34" charset="0"/>
              <a:buChar char="•"/>
            </a:pPr>
            <a:r>
              <a:rPr lang="en-AU">
                <a:latin typeface="Inter"/>
                <a:ea typeface="Inter"/>
              </a:rPr>
              <a:t>Reveals which spectral bands and structural metrics drive cover predictions, anchoring the algorithm to biophysical reality.</a:t>
            </a:r>
          </a:p>
        </p:txBody>
      </p:sp>
      <p:sp>
        <p:nvSpPr>
          <p:cNvPr id="40" name="Ground Level Heading"/>
          <p:cNvSpPr txBox="1"/>
          <p:nvPr/>
        </p:nvSpPr>
        <p:spPr>
          <a:xfrm>
            <a:off x="6100000" y="3400000"/>
            <a:ext cx="5600000" cy="340000"/>
          </a:xfrm>
          <a:prstGeom prst="rect">
            <a:avLst/>
          </a:prstGeom>
          <a:noFill/>
        </p:spPr>
        <p:txBody>
          <a:bodyPr wrap="square" lIns="91440" tIns="0" rIns="91440" bIns="0" anchor="ctr">
            <a:normAutofit/>
          </a:bodyPr>
          <a:lstStyle/>
          <a:p>
            <a:pPr algn="ctr"/>
            <a:r>
              <a:rPr lang="en-AU" sz="1800" b="1">
                <a:solidFill>
                  <a:srgbClr val="0F766E"/>
                </a:solidFill>
                <a:latin typeface="Inter" panose="020F0502020204030204" pitchFamily="34" charset="0"/>
              </a:rPr>
              <a:t>Ground-Level Reality</a:t>
            </a:r>
          </a:p>
        </p:txBody>
      </p:sp>
      <p:sp>
        <p:nvSpPr>
          <p:cNvPr id="50" name="Footer Text"/>
          <p:cNvSpPr txBox="1"/>
          <p:nvPr/>
        </p:nvSpPr>
        <p:spPr>
          <a:xfrm>
            <a:off x="414068" y="6187224"/>
            <a:ext cx="11306355" cy="593773"/>
          </a:xfrm>
          <a:prstGeom prst="rect">
            <a:avLst/>
          </a:prstGeom>
          <a:solidFill>
            <a:srgbClr val="0F766E"/>
          </a:solidFill>
        </p:spPr>
        <p:txBody>
          <a:bodyPr wrap="square" lIns="137160" tIns="68580" rIns="137160" bIns="68580" anchor="ctr">
            <a:normAutofit fontScale="92500" lnSpcReduction="20000"/>
          </a:bodyPr>
          <a:lstStyle/>
          <a:p>
            <a:pPr algn="ctr"/>
            <a:r>
              <a:rPr lang="en-AU">
                <a:solidFill>
                  <a:srgbClr val="FFFFFF"/>
                </a:solidFill>
                <a:latin typeface="Inter"/>
                <a:ea typeface="Inter"/>
              </a:rPr>
              <a:t>Building robust machine learning models requires massive logistical effort and rigorous, standardised field engineering and testing across diverse biomes.</a:t>
            </a:r>
          </a:p>
        </p:txBody>
      </p:sp>
      <p:pic>
        <p:nvPicPr>
          <p:cNvPr id="9" name="Picture 8">
            <a:extLst>
              <a:ext uri="{FF2B5EF4-FFF2-40B4-BE49-F238E27FC236}">
                <a16:creationId xmlns:a16="http://schemas.microsoft.com/office/drawing/2014/main" id="{192C2F24-65F1-C066-E146-D54769A38392}"/>
              </a:ext>
            </a:extLst>
          </p:cNvPr>
          <p:cNvPicPr>
            <a:picLocks noChangeAspect="1"/>
          </p:cNvPicPr>
          <p:nvPr/>
        </p:nvPicPr>
        <p:blipFill>
          <a:blip r:embed="rId6"/>
          <a:stretch>
            <a:fillRect/>
          </a:stretch>
        </p:blipFill>
        <p:spPr>
          <a:xfrm>
            <a:off x="7118072" y="3800000"/>
            <a:ext cx="3659716" cy="2300000"/>
          </a:xfrm>
          <a:prstGeom prst="rect">
            <a:avLst/>
          </a:prstGeom>
        </p:spPr>
      </p:pic>
    </p:spTree>
    <p:extLst>
      <p:ext uri="{BB962C8B-B14F-4D97-AF65-F5344CB8AC3E}">
        <p14:creationId xmlns:p14="http://schemas.microsoft.com/office/powerpoint/2010/main" val="2676516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itle"/>
          <p:cNvSpPr txBox="1"/>
          <p:nvPr/>
        </p:nvSpPr>
        <p:spPr>
          <a:xfrm>
            <a:off x="457200" y="274320"/>
            <a:ext cx="11280000" cy="600000"/>
          </a:xfrm>
          <a:prstGeom prst="rect">
            <a:avLst/>
          </a:prstGeom>
          <a:noFill/>
        </p:spPr>
        <p:txBody>
          <a:bodyPr wrap="square" lIns="0" tIns="0" rIns="0" bIns="0" anchor="t">
            <a:noAutofit/>
          </a:bodyPr>
          <a:lstStyle/>
          <a:p>
            <a:pPr algn="l">
              <a:lnSpc>
                <a:spcPct val="100000"/>
              </a:lnSpc>
              <a:spcBef>
                <a:spcPts val="0"/>
              </a:spcBef>
              <a:spcAft>
                <a:spcPts val="0"/>
              </a:spcAft>
            </a:pPr>
            <a:r>
              <a:rPr lang="en-AU" sz="2800" b="1" i="0">
                <a:solidFill>
                  <a:srgbClr val="0F766E"/>
                </a:solidFill>
                <a:latin typeface="Inter"/>
              </a:rPr>
              <a:t>Multi-Sensor Harmonisation</a:t>
            </a:r>
          </a:p>
        </p:txBody>
      </p:sp>
      <p:sp>
        <p:nvSpPr>
          <p:cNvPr id="5" name="Subtitle"/>
          <p:cNvSpPr txBox="1"/>
          <p:nvPr/>
        </p:nvSpPr>
        <p:spPr>
          <a:xfrm>
            <a:off x="130629" y="869792"/>
            <a:ext cx="11933142" cy="290624"/>
          </a:xfrm>
          <a:prstGeom prst="rect">
            <a:avLst/>
          </a:prstGeom>
          <a:noFill/>
        </p:spPr>
        <p:txBody>
          <a:bodyPr wrap="square" lIns="0" tIns="0" rIns="0" bIns="0" anchor="t">
            <a:noAutofit/>
          </a:bodyPr>
          <a:lstStyle/>
          <a:p>
            <a:r>
              <a:rPr lang="en-AU" sz="1600" b="0" i="0">
                <a:solidFill>
                  <a:srgbClr val="64748B"/>
                </a:solidFill>
                <a:latin typeface="Inter"/>
              </a:rPr>
              <a:t>RSC/JRSRP PYTHON/HPC PROCESSING STREAM FOR </a:t>
            </a:r>
            <a:r>
              <a:rPr lang="en-AU" sz="1600">
                <a:solidFill>
                  <a:srgbClr val="64748B"/>
                </a:solidFill>
                <a:latin typeface="Inter"/>
              </a:rPr>
              <a:t>THE FULL</a:t>
            </a:r>
            <a:r>
              <a:rPr lang="en-AU" sz="1600" b="0" i="0">
                <a:solidFill>
                  <a:srgbClr val="64748B"/>
                </a:solidFill>
                <a:latin typeface="Inter"/>
              </a:rPr>
              <a:t> LANDSAT</a:t>
            </a:r>
            <a:r>
              <a:rPr lang="en-AU" sz="1600">
                <a:solidFill>
                  <a:srgbClr val="64748B"/>
                </a:solidFill>
                <a:latin typeface="Inter"/>
              </a:rPr>
              <a:t> AND SENTINEL 2 AUSTRALIAN ARCHIVES</a:t>
            </a:r>
            <a:endParaRPr lang="en-AU" sz="1600" b="0" i="0">
              <a:solidFill>
                <a:srgbClr val="64748B"/>
              </a:solidFill>
              <a:latin typeface="Inter"/>
            </a:endParaRPr>
          </a:p>
        </p:txBody>
      </p:sp>
      <p:sp>
        <p:nvSpPr>
          <p:cNvPr id="6" name="TimelineLabel"/>
          <p:cNvSpPr txBox="1"/>
          <p:nvPr/>
        </p:nvSpPr>
        <p:spPr>
          <a:xfrm>
            <a:off x="457200" y="1480000"/>
            <a:ext cx="3000000" cy="320000"/>
          </a:xfrm>
          <a:prstGeom prst="rect">
            <a:avLst/>
          </a:prstGeom>
          <a:noFill/>
        </p:spPr>
        <p:txBody>
          <a:bodyPr wrap="square" lIns="0" tIns="0" rIns="0" bIns="0">
            <a:noAutofit/>
          </a:bodyPr>
          <a:lstStyle/>
          <a:p>
            <a:pPr algn="l">
              <a:lnSpc>
                <a:spcPct val="100000"/>
              </a:lnSpc>
              <a:spcBef>
                <a:spcPts val="0"/>
              </a:spcBef>
              <a:spcAft>
                <a:spcPts val="0"/>
              </a:spcAft>
            </a:pPr>
            <a:r>
              <a:rPr lang="en-AU" sz="1400" b="1" i="0">
                <a:solidFill>
                  <a:srgbClr val="64748B"/>
                </a:solidFill>
                <a:latin typeface="Inter"/>
              </a:rPr>
              <a:t>SENSOR TIMELINE</a:t>
            </a:r>
          </a:p>
        </p:txBody>
      </p:sp>
      <p:sp>
        <p:nvSpPr>
          <p:cNvPr id="7" name="TimelineBand"/>
          <p:cNvSpPr>
            <a:spLocks/>
          </p:cNvSpPr>
          <p:nvPr/>
        </p:nvSpPr>
        <p:spPr>
          <a:xfrm>
            <a:off x="457200" y="1680000"/>
            <a:ext cx="11280000" cy="1520000"/>
          </a:xfrm>
          <a:prstGeom prst="roundRect">
            <a:avLst>
              <a:gd name="adj" fmla="val 5000"/>
            </a:avLst>
          </a:prstGeom>
          <a:solidFill>
            <a:srgbClr val="F8FAFA"/>
          </a:solidFill>
          <a:ln w="9525">
            <a:solidFill>
              <a:srgbClr val="E0F2F1"/>
            </a:solidFill>
          </a:ln>
        </p:spPr>
        <p:txBody>
          <a:bodyPr/>
          <a:lstStyle/>
          <a:p>
            <a:endParaRPr lang="en-AU"/>
          </a:p>
        </p:txBody>
      </p:sp>
      <p:sp>
        <p:nvSpPr>
          <p:cNvPr id="8" name="TimelineLine"/>
          <p:cNvSpPr>
            <a:spLocks/>
          </p:cNvSpPr>
          <p:nvPr/>
        </p:nvSpPr>
        <p:spPr>
          <a:xfrm>
            <a:off x="700000" y="2090000"/>
            <a:ext cx="10800000" cy="0"/>
          </a:xfrm>
          <a:prstGeom prst="line">
            <a:avLst/>
          </a:prstGeom>
          <a:ln w="28575" cap="rnd">
            <a:solidFill>
              <a:srgbClr val="0F766E"/>
            </a:solidFill>
            <a:round/>
          </a:ln>
        </p:spPr>
        <p:txBody>
          <a:bodyPr/>
          <a:lstStyle/>
          <a:p>
            <a:endParaRPr lang="en-AU"/>
          </a:p>
        </p:txBody>
      </p:sp>
      <p:sp>
        <p:nvSpPr>
          <p:cNvPr id="9" name="NodeL5"/>
          <p:cNvSpPr>
            <a:spLocks/>
          </p:cNvSpPr>
          <p:nvPr/>
        </p:nvSpPr>
        <p:spPr>
          <a:xfrm>
            <a:off x="900000" y="1890000"/>
            <a:ext cx="400000" cy="400000"/>
          </a:xfrm>
          <a:prstGeom prst="ellipse">
            <a:avLst/>
          </a:prstGeom>
          <a:solidFill>
            <a:srgbClr val="0F766E"/>
          </a:solidFill>
          <a:ln w="25400">
            <a:solidFill>
              <a:srgbClr val="FFFFFF"/>
            </a:solidFill>
          </a:ln>
        </p:spPr>
        <p:txBody>
          <a:bodyPr wrap="square" lIns="0" tIns="0" rIns="0" bIns="0" anchor="ctr">
            <a:noAutofit/>
          </a:bodyPr>
          <a:lstStyle/>
          <a:p>
            <a:pPr algn="ctr"/>
            <a:r>
              <a:rPr lang="en-AU" sz="1600" b="1">
                <a:solidFill>
                  <a:srgbClr val="FFFFFF"/>
                </a:solidFill>
                <a:latin typeface="Inter"/>
              </a:rPr>
              <a:t>L5</a:t>
            </a:r>
          </a:p>
        </p:txBody>
      </p:sp>
      <p:sp>
        <p:nvSpPr>
          <p:cNvPr id="10" name="LabelL5"/>
          <p:cNvSpPr txBox="1"/>
          <p:nvPr/>
        </p:nvSpPr>
        <p:spPr>
          <a:xfrm>
            <a:off x="400000" y="2340000"/>
            <a:ext cx="1400000" cy="500000"/>
          </a:xfrm>
          <a:prstGeom prst="rect">
            <a:avLst/>
          </a:prstGeom>
          <a:noFill/>
        </p:spPr>
        <p:txBody>
          <a:bodyPr wrap="square" lIns="0" tIns="0" rIns="0" bIns="0">
            <a:noAutofit/>
          </a:bodyPr>
          <a:lstStyle/>
          <a:p>
            <a:pPr algn="ctr">
              <a:lnSpc>
                <a:spcPct val="100000"/>
              </a:lnSpc>
              <a:spcBef>
                <a:spcPts val="0"/>
              </a:spcBef>
              <a:spcAft>
                <a:spcPts val="200"/>
              </a:spcAft>
            </a:pPr>
            <a:r>
              <a:rPr lang="en-AU" sz="1600" b="1">
                <a:solidFill>
                  <a:srgbClr val="1E293B"/>
                </a:solidFill>
                <a:latin typeface="Inter"/>
              </a:rPr>
              <a:t>Landsat 5 TM</a:t>
            </a:r>
          </a:p>
          <a:p>
            <a:pPr algn="ctr">
              <a:lnSpc>
                <a:spcPct val="100000"/>
              </a:lnSpc>
              <a:spcBef>
                <a:spcPts val="0"/>
              </a:spcBef>
              <a:spcAft>
                <a:spcPts val="0"/>
              </a:spcAft>
            </a:pPr>
            <a:r>
              <a:rPr lang="en-AU" sz="1600" b="0">
                <a:solidFill>
                  <a:srgbClr val="64748B"/>
                </a:solidFill>
                <a:latin typeface="Inter"/>
              </a:rPr>
              <a:t>1984–2012 · 30 m</a:t>
            </a:r>
          </a:p>
        </p:txBody>
      </p:sp>
      <p:sp>
        <p:nvSpPr>
          <p:cNvPr id="11" name="NodeL7"/>
          <p:cNvSpPr/>
          <p:nvPr/>
        </p:nvSpPr>
        <p:spPr>
          <a:xfrm>
            <a:off x="3700000" y="1890000"/>
            <a:ext cx="400000" cy="400000"/>
          </a:xfrm>
          <a:prstGeom prst="ellipse">
            <a:avLst/>
          </a:prstGeom>
          <a:solidFill>
            <a:srgbClr val="0F766E"/>
          </a:solidFill>
          <a:ln w="25400">
            <a:solidFill>
              <a:srgbClr val="FFFFFF"/>
            </a:solidFill>
          </a:ln>
        </p:spPr>
        <p:txBody>
          <a:bodyPr wrap="square" lIns="0" tIns="0" rIns="0" bIns="0" anchor="ctr">
            <a:noAutofit/>
          </a:bodyPr>
          <a:lstStyle/>
          <a:p>
            <a:pPr algn="ctr"/>
            <a:r>
              <a:rPr lang="en-AU" sz="1600" b="1">
                <a:solidFill>
                  <a:srgbClr val="FFFFFF"/>
                </a:solidFill>
                <a:latin typeface="Inter"/>
              </a:rPr>
              <a:t>L7</a:t>
            </a:r>
          </a:p>
        </p:txBody>
      </p:sp>
      <p:sp>
        <p:nvSpPr>
          <p:cNvPr id="12" name="LabelL7"/>
          <p:cNvSpPr txBox="1"/>
          <p:nvPr/>
        </p:nvSpPr>
        <p:spPr>
          <a:xfrm>
            <a:off x="3200000" y="2340000"/>
            <a:ext cx="1400000" cy="500000"/>
          </a:xfrm>
          <a:prstGeom prst="rect">
            <a:avLst/>
          </a:prstGeom>
          <a:noFill/>
        </p:spPr>
        <p:txBody>
          <a:bodyPr wrap="square" lIns="0" tIns="0" rIns="0" bIns="0">
            <a:noAutofit/>
          </a:bodyPr>
          <a:lstStyle/>
          <a:p>
            <a:pPr algn="ctr">
              <a:lnSpc>
                <a:spcPct val="100000"/>
              </a:lnSpc>
              <a:spcBef>
                <a:spcPts val="0"/>
              </a:spcBef>
              <a:spcAft>
                <a:spcPts val="200"/>
              </a:spcAft>
            </a:pPr>
            <a:r>
              <a:rPr lang="en-AU" sz="1600" b="1">
                <a:solidFill>
                  <a:srgbClr val="1E293B"/>
                </a:solidFill>
                <a:latin typeface="Inter"/>
              </a:rPr>
              <a:t>Landsat 7 ETM+</a:t>
            </a:r>
          </a:p>
          <a:p>
            <a:pPr algn="ctr">
              <a:lnSpc>
                <a:spcPct val="100000"/>
              </a:lnSpc>
              <a:spcBef>
                <a:spcPts val="0"/>
              </a:spcBef>
              <a:spcAft>
                <a:spcPts val="0"/>
              </a:spcAft>
            </a:pPr>
            <a:r>
              <a:rPr lang="en-AU" sz="1600" b="0">
                <a:solidFill>
                  <a:srgbClr val="64748B"/>
                </a:solidFill>
                <a:latin typeface="Inter"/>
              </a:rPr>
              <a:t>1999–2022 · 30 m</a:t>
            </a:r>
          </a:p>
        </p:txBody>
      </p:sp>
      <p:sp>
        <p:nvSpPr>
          <p:cNvPr id="13" name="NodeL8"/>
          <p:cNvSpPr/>
          <p:nvPr/>
        </p:nvSpPr>
        <p:spPr>
          <a:xfrm>
            <a:off x="6500000" y="1890000"/>
            <a:ext cx="400000" cy="400000"/>
          </a:xfrm>
          <a:prstGeom prst="ellipse">
            <a:avLst/>
          </a:prstGeom>
          <a:solidFill>
            <a:srgbClr val="0D9488"/>
          </a:solidFill>
          <a:ln w="25400">
            <a:solidFill>
              <a:srgbClr val="FFFFFF"/>
            </a:solidFill>
          </a:ln>
        </p:spPr>
        <p:txBody>
          <a:bodyPr wrap="square" lIns="0" tIns="0" rIns="0" bIns="0" anchor="ctr">
            <a:noAutofit/>
          </a:bodyPr>
          <a:lstStyle/>
          <a:p>
            <a:pPr algn="ctr"/>
            <a:r>
              <a:rPr lang="en-AU" sz="1600" b="1">
                <a:solidFill>
                  <a:srgbClr val="FFFFFF"/>
                </a:solidFill>
                <a:latin typeface="Inter"/>
              </a:rPr>
              <a:t>L8/9</a:t>
            </a:r>
          </a:p>
        </p:txBody>
      </p:sp>
      <p:sp>
        <p:nvSpPr>
          <p:cNvPr id="14" name="LabelL8"/>
          <p:cNvSpPr txBox="1"/>
          <p:nvPr/>
        </p:nvSpPr>
        <p:spPr>
          <a:xfrm>
            <a:off x="6000000" y="2340000"/>
            <a:ext cx="1400000" cy="500000"/>
          </a:xfrm>
          <a:prstGeom prst="rect">
            <a:avLst/>
          </a:prstGeom>
          <a:noFill/>
        </p:spPr>
        <p:txBody>
          <a:bodyPr wrap="square" lIns="0" tIns="0" rIns="0" bIns="0">
            <a:noAutofit/>
          </a:bodyPr>
          <a:lstStyle/>
          <a:p>
            <a:pPr algn="ctr">
              <a:lnSpc>
                <a:spcPct val="100000"/>
              </a:lnSpc>
              <a:spcBef>
                <a:spcPts val="0"/>
              </a:spcBef>
              <a:spcAft>
                <a:spcPts val="200"/>
              </a:spcAft>
            </a:pPr>
            <a:r>
              <a:rPr lang="en-AU" sz="1600" b="1">
                <a:solidFill>
                  <a:srgbClr val="1E293B"/>
                </a:solidFill>
                <a:latin typeface="Inter"/>
              </a:rPr>
              <a:t>Landsat 8/9 OLI</a:t>
            </a:r>
          </a:p>
          <a:p>
            <a:pPr algn="ctr">
              <a:lnSpc>
                <a:spcPct val="100000"/>
              </a:lnSpc>
              <a:spcBef>
                <a:spcPts val="0"/>
              </a:spcBef>
              <a:spcAft>
                <a:spcPts val="0"/>
              </a:spcAft>
            </a:pPr>
            <a:r>
              <a:rPr lang="en-AU" sz="1600" b="0">
                <a:solidFill>
                  <a:srgbClr val="64748B"/>
                </a:solidFill>
                <a:latin typeface="Inter"/>
              </a:rPr>
              <a:t>2013–Present · 30 m</a:t>
            </a:r>
          </a:p>
        </p:txBody>
      </p:sp>
      <p:sp>
        <p:nvSpPr>
          <p:cNvPr id="15" name="NodeS2"/>
          <p:cNvSpPr/>
          <p:nvPr/>
        </p:nvSpPr>
        <p:spPr>
          <a:xfrm>
            <a:off x="9300000" y="1890000"/>
            <a:ext cx="400000" cy="400000"/>
          </a:xfrm>
          <a:prstGeom prst="ellipse">
            <a:avLst/>
          </a:prstGeom>
          <a:solidFill>
            <a:srgbClr val="3B82F6"/>
          </a:solidFill>
          <a:ln w="25400">
            <a:solidFill>
              <a:srgbClr val="FFFFFF"/>
            </a:solidFill>
          </a:ln>
        </p:spPr>
        <p:txBody>
          <a:bodyPr wrap="square" lIns="0" tIns="0" rIns="0" bIns="0" anchor="ctr">
            <a:noAutofit/>
          </a:bodyPr>
          <a:lstStyle/>
          <a:p>
            <a:pPr algn="ctr"/>
            <a:r>
              <a:rPr lang="en-AU" sz="1600" b="1">
                <a:solidFill>
                  <a:srgbClr val="FFFFFF"/>
                </a:solidFill>
                <a:latin typeface="Inter"/>
              </a:rPr>
              <a:t>S2</a:t>
            </a:r>
          </a:p>
        </p:txBody>
      </p:sp>
      <p:sp>
        <p:nvSpPr>
          <p:cNvPr id="16" name="LabelS2"/>
          <p:cNvSpPr txBox="1"/>
          <p:nvPr/>
        </p:nvSpPr>
        <p:spPr>
          <a:xfrm>
            <a:off x="8800000" y="2340000"/>
            <a:ext cx="1400000" cy="500000"/>
          </a:xfrm>
          <a:prstGeom prst="rect">
            <a:avLst/>
          </a:prstGeom>
          <a:noFill/>
        </p:spPr>
        <p:txBody>
          <a:bodyPr wrap="square" lIns="0" tIns="0" rIns="0" bIns="0" anchor="t">
            <a:noAutofit/>
          </a:bodyPr>
          <a:lstStyle/>
          <a:p>
            <a:pPr algn="ctr">
              <a:lnSpc>
                <a:spcPct val="100000"/>
              </a:lnSpc>
              <a:spcBef>
                <a:spcPts val="0"/>
              </a:spcBef>
              <a:spcAft>
                <a:spcPts val="200"/>
              </a:spcAft>
            </a:pPr>
            <a:r>
              <a:rPr lang="en-AU" sz="1600" b="1">
                <a:solidFill>
                  <a:srgbClr val="1E293B"/>
                </a:solidFill>
                <a:latin typeface="Inter"/>
              </a:rPr>
              <a:t>Sentinel-2 MSI</a:t>
            </a:r>
          </a:p>
          <a:p>
            <a:pPr algn="ctr">
              <a:lnSpc>
                <a:spcPct val="100000"/>
              </a:lnSpc>
              <a:spcBef>
                <a:spcPts val="0"/>
              </a:spcBef>
              <a:spcAft>
                <a:spcPts val="0"/>
              </a:spcAft>
            </a:pPr>
            <a:r>
              <a:rPr lang="en-AU" sz="1600" b="0">
                <a:solidFill>
                  <a:srgbClr val="64748B"/>
                </a:solidFill>
                <a:latin typeface="Inter"/>
              </a:rPr>
              <a:t>2015–Present · </a:t>
            </a:r>
            <a:r>
              <a:rPr lang="en-AU" sz="1600">
                <a:solidFill>
                  <a:srgbClr val="64748B"/>
                </a:solidFill>
                <a:latin typeface="Inter"/>
              </a:rPr>
              <a:t>20</a:t>
            </a:r>
            <a:r>
              <a:rPr lang="en-AU" sz="1600" b="0">
                <a:solidFill>
                  <a:srgbClr val="64748B"/>
                </a:solidFill>
                <a:latin typeface="Inter"/>
              </a:rPr>
              <a:t> m</a:t>
            </a:r>
          </a:p>
        </p:txBody>
      </p:sp>
      <p:sp>
        <p:nvSpPr>
          <p:cNvPr id="17" name="RevisitCallout"/>
          <p:cNvSpPr txBox="1"/>
          <p:nvPr/>
        </p:nvSpPr>
        <p:spPr>
          <a:xfrm>
            <a:off x="10200000" y="1710000"/>
            <a:ext cx="1500000" cy="580000"/>
          </a:xfrm>
          <a:prstGeom prst="roundRect">
            <a:avLst>
              <a:gd name="adj" fmla="val 8000"/>
            </a:avLst>
          </a:prstGeom>
          <a:solidFill>
            <a:srgbClr val="0F766E"/>
          </a:solidFill>
          <a:ln w="0">
            <a:noFill/>
          </a:ln>
        </p:spPr>
        <p:txBody>
          <a:bodyPr wrap="square" lIns="72000" tIns="36000" rIns="72000" bIns="36000" anchor="ctr">
            <a:noAutofit/>
          </a:bodyPr>
          <a:lstStyle/>
          <a:p>
            <a:pPr algn="ctr">
              <a:lnSpc>
                <a:spcPct val="100000"/>
              </a:lnSpc>
              <a:spcBef>
                <a:spcPts val="0"/>
              </a:spcBef>
              <a:spcAft>
                <a:spcPts val="0"/>
              </a:spcAft>
            </a:pPr>
            <a:r>
              <a:rPr lang="en-AU" sz="1600" b="0">
                <a:solidFill>
                  <a:srgbClr val="E0F2F1"/>
                </a:solidFill>
                <a:latin typeface="Inter"/>
              </a:rPr>
              <a:t>FUSED</a:t>
            </a:r>
          </a:p>
          <a:p>
            <a:pPr algn="ctr">
              <a:lnSpc>
                <a:spcPct val="100000"/>
              </a:lnSpc>
              <a:spcBef>
                <a:spcPts val="100"/>
              </a:spcBef>
              <a:spcAft>
                <a:spcPts val="0"/>
              </a:spcAft>
            </a:pPr>
            <a:r>
              <a:rPr lang="en-AU" sz="1800" b="1">
                <a:solidFill>
                  <a:srgbClr val="FFFFFF"/>
                </a:solidFill>
                <a:latin typeface="Inter"/>
              </a:rPr>
              <a:t>~3 DAYS</a:t>
            </a:r>
          </a:p>
        </p:txBody>
      </p:sp>
      <p:sp>
        <p:nvSpPr>
          <p:cNvPr id="18" name="ArchLabel"/>
          <p:cNvSpPr txBox="1"/>
          <p:nvPr/>
        </p:nvSpPr>
        <p:spPr>
          <a:xfrm>
            <a:off x="457200" y="3200000"/>
            <a:ext cx="3500000" cy="320000"/>
          </a:xfrm>
          <a:prstGeom prst="rect">
            <a:avLst/>
          </a:prstGeom>
          <a:noFill/>
        </p:spPr>
        <p:txBody>
          <a:bodyPr wrap="square" lIns="0" tIns="0" rIns="0" bIns="0">
            <a:noAutofit/>
          </a:bodyPr>
          <a:lstStyle/>
          <a:p>
            <a:pPr algn="l">
              <a:lnSpc>
                <a:spcPct val="100000"/>
              </a:lnSpc>
              <a:spcBef>
                <a:spcPts val="0"/>
              </a:spcBef>
              <a:spcAft>
                <a:spcPts val="0"/>
              </a:spcAft>
            </a:pPr>
            <a:r>
              <a:rPr lang="en-AU" sz="1600" b="1" i="0">
                <a:solidFill>
                  <a:srgbClr val="64748B"/>
                </a:solidFill>
                <a:latin typeface="Inter"/>
              </a:rPr>
              <a:t>PROCESSING ARCHITECTURE</a:t>
            </a:r>
          </a:p>
        </p:txBody>
      </p:sp>
      <p:sp>
        <p:nvSpPr>
          <p:cNvPr id="19" name="ArchBand"/>
          <p:cNvSpPr/>
          <p:nvPr/>
        </p:nvSpPr>
        <p:spPr>
          <a:xfrm>
            <a:off x="457200" y="3450000"/>
            <a:ext cx="11280000" cy="1450000"/>
          </a:xfrm>
          <a:prstGeom prst="roundRect">
            <a:avLst>
              <a:gd name="adj" fmla="val 5000"/>
            </a:avLst>
          </a:prstGeom>
          <a:solidFill>
            <a:srgbClr val="F8FAFC"/>
          </a:solidFill>
          <a:ln w="9525">
            <a:solidFill>
              <a:srgbClr val="E2E8F0"/>
            </a:solidFill>
          </a:ln>
        </p:spPr>
        <p:txBody>
          <a:bodyPr/>
          <a:lstStyle/>
          <a:p>
            <a:endParaRPr lang="en-AU"/>
          </a:p>
        </p:txBody>
      </p:sp>
      <p:sp>
        <p:nvSpPr>
          <p:cNvPr id="20" name="Step1Box"/>
          <p:cNvSpPr>
            <a:spLocks/>
          </p:cNvSpPr>
          <p:nvPr/>
        </p:nvSpPr>
        <p:spPr>
          <a:xfrm>
            <a:off x="620000" y="3570000"/>
            <a:ext cx="2100000" cy="1250000"/>
          </a:xfrm>
          <a:prstGeom prst="roundRect">
            <a:avLst>
              <a:gd name="adj" fmla="val 6000"/>
            </a:avLst>
          </a:prstGeom>
          <a:solidFill>
            <a:srgbClr val="FFFFFF"/>
          </a:solidFill>
          <a:ln w="12700">
            <a:solidFill>
              <a:srgbClr val="CBD5E1"/>
            </a:solidFill>
          </a:ln>
        </p:spPr>
        <p:txBody>
          <a:bodyPr wrap="square" lIns="91440" tIns="72000" rIns="91440" bIns="72000" anchor="t">
            <a:noAutofit/>
          </a:bodyPr>
          <a:lstStyle/>
          <a:p>
            <a:pPr algn="ctr">
              <a:lnSpc>
                <a:spcPct val="100000"/>
              </a:lnSpc>
              <a:spcBef>
                <a:spcPts val="0"/>
              </a:spcBef>
              <a:spcAft>
                <a:spcPts val="300"/>
              </a:spcAft>
            </a:pPr>
            <a:r>
              <a:rPr lang="en-AU" sz="1400" b="1">
                <a:solidFill>
                  <a:srgbClr val="0F766E"/>
                </a:solidFill>
                <a:latin typeface="Inter"/>
              </a:rPr>
              <a:t>01</a:t>
            </a:r>
          </a:p>
          <a:p>
            <a:pPr algn="ctr">
              <a:lnSpc>
                <a:spcPct val="100000"/>
              </a:lnSpc>
              <a:spcBef>
                <a:spcPts val="0"/>
              </a:spcBef>
              <a:spcAft>
                <a:spcPts val="200"/>
              </a:spcAft>
            </a:pPr>
            <a:r>
              <a:rPr lang="en-AU" sz="1400" b="1">
                <a:solidFill>
                  <a:srgbClr val="1E293B"/>
                </a:solidFill>
                <a:latin typeface="Inter"/>
              </a:rPr>
              <a:t>Surface Reflectance</a:t>
            </a:r>
          </a:p>
          <a:p>
            <a:pPr algn="ctr">
              <a:lnSpc>
                <a:spcPct val="110000"/>
              </a:lnSpc>
              <a:spcBef>
                <a:spcPts val="0"/>
              </a:spcBef>
              <a:spcAft>
                <a:spcPts val="0"/>
              </a:spcAft>
            </a:pPr>
            <a:r>
              <a:rPr lang="en-AU" sz="1400" b="0">
                <a:solidFill>
                  <a:srgbClr val="64748B"/>
                </a:solidFill>
                <a:latin typeface="Inter"/>
              </a:rPr>
              <a:t>Atmospheric, BRDF and topographic correction</a:t>
            </a:r>
          </a:p>
        </p:txBody>
      </p:sp>
      <p:sp>
        <p:nvSpPr>
          <p:cNvPr id="21" name="Arrow1"/>
          <p:cNvSpPr>
            <a:spLocks/>
          </p:cNvSpPr>
          <p:nvPr/>
        </p:nvSpPr>
        <p:spPr>
          <a:xfrm>
            <a:off x="2770000" y="4100000"/>
            <a:ext cx="480000" cy="0"/>
          </a:xfrm>
          <a:prstGeom prst="line">
            <a:avLst/>
          </a:prstGeom>
          <a:ln w="19050" cap="rnd">
            <a:solidFill>
              <a:srgbClr val="0F766E"/>
            </a:solidFill>
            <a:tailEnd type="triangle" w="med" len="med"/>
          </a:ln>
        </p:spPr>
        <p:txBody>
          <a:bodyPr/>
          <a:lstStyle/>
          <a:p>
            <a:endParaRPr lang="en-AU"/>
          </a:p>
        </p:txBody>
      </p:sp>
      <p:sp>
        <p:nvSpPr>
          <p:cNvPr id="22" name="Step2Box"/>
          <p:cNvSpPr>
            <a:spLocks/>
          </p:cNvSpPr>
          <p:nvPr/>
        </p:nvSpPr>
        <p:spPr>
          <a:xfrm>
            <a:off x="3300000" y="3570000"/>
            <a:ext cx="2100000" cy="1250000"/>
          </a:xfrm>
          <a:prstGeom prst="roundRect">
            <a:avLst>
              <a:gd name="adj" fmla="val 6000"/>
            </a:avLst>
          </a:prstGeom>
          <a:solidFill>
            <a:srgbClr val="FFFFFF"/>
          </a:solidFill>
          <a:ln w="12700">
            <a:solidFill>
              <a:srgbClr val="CBD5E1"/>
            </a:solidFill>
          </a:ln>
        </p:spPr>
        <p:txBody>
          <a:bodyPr wrap="square" lIns="91440" tIns="72000" rIns="91440" bIns="72000" anchor="t">
            <a:noAutofit/>
          </a:bodyPr>
          <a:lstStyle/>
          <a:p>
            <a:pPr algn="ctr">
              <a:lnSpc>
                <a:spcPct val="100000"/>
              </a:lnSpc>
              <a:spcBef>
                <a:spcPts val="0"/>
              </a:spcBef>
              <a:spcAft>
                <a:spcPts val="300"/>
              </a:spcAft>
            </a:pPr>
            <a:r>
              <a:rPr lang="en-AU" sz="1400" b="1">
                <a:solidFill>
                  <a:srgbClr val="0F766E"/>
                </a:solidFill>
                <a:latin typeface="Inter"/>
              </a:rPr>
              <a:t>02</a:t>
            </a:r>
          </a:p>
          <a:p>
            <a:pPr algn="ctr">
              <a:lnSpc>
                <a:spcPct val="100000"/>
              </a:lnSpc>
              <a:spcBef>
                <a:spcPts val="0"/>
              </a:spcBef>
              <a:spcAft>
                <a:spcPts val="200"/>
              </a:spcAft>
            </a:pPr>
            <a:r>
              <a:rPr lang="en-AU" sz="1400" b="1">
                <a:solidFill>
                  <a:srgbClr val="1E293B"/>
                </a:solidFill>
                <a:latin typeface="Inter"/>
              </a:rPr>
              <a:t>pythonFMASK</a:t>
            </a:r>
          </a:p>
          <a:p>
            <a:pPr algn="ctr">
              <a:lnSpc>
                <a:spcPct val="110000"/>
              </a:lnSpc>
              <a:spcBef>
                <a:spcPts val="0"/>
              </a:spcBef>
              <a:spcAft>
                <a:spcPts val="0"/>
              </a:spcAft>
            </a:pPr>
            <a:r>
              <a:rPr lang="en-AU" sz="1400" b="0">
                <a:solidFill>
                  <a:srgbClr val="64748B"/>
                </a:solidFill>
                <a:latin typeface="Inter"/>
              </a:rPr>
              <a:t>Cloud, shadow and snow masking</a:t>
            </a:r>
          </a:p>
        </p:txBody>
      </p:sp>
      <p:sp>
        <p:nvSpPr>
          <p:cNvPr id="23" name="Arrow2"/>
          <p:cNvSpPr>
            <a:spLocks/>
          </p:cNvSpPr>
          <p:nvPr/>
        </p:nvSpPr>
        <p:spPr>
          <a:xfrm>
            <a:off x="5450000" y="4100000"/>
            <a:ext cx="480000" cy="0"/>
          </a:xfrm>
          <a:prstGeom prst="line">
            <a:avLst/>
          </a:prstGeom>
          <a:ln w="19050" cap="rnd">
            <a:solidFill>
              <a:srgbClr val="0F766E"/>
            </a:solidFill>
            <a:tailEnd type="triangle" w="med" len="med"/>
          </a:ln>
        </p:spPr>
        <p:txBody>
          <a:bodyPr/>
          <a:lstStyle/>
          <a:p>
            <a:endParaRPr lang="en-AU"/>
          </a:p>
        </p:txBody>
      </p:sp>
      <p:sp>
        <p:nvSpPr>
          <p:cNvPr id="24" name="Step3Box"/>
          <p:cNvSpPr>
            <a:spLocks/>
          </p:cNvSpPr>
          <p:nvPr/>
        </p:nvSpPr>
        <p:spPr>
          <a:xfrm>
            <a:off x="5980000" y="3570000"/>
            <a:ext cx="2300000" cy="1250000"/>
          </a:xfrm>
          <a:prstGeom prst="roundRect">
            <a:avLst>
              <a:gd name="adj" fmla="val 6000"/>
            </a:avLst>
          </a:prstGeom>
          <a:solidFill>
            <a:srgbClr val="FFFFFF"/>
          </a:solidFill>
          <a:ln w="12700">
            <a:solidFill>
              <a:srgbClr val="CBD5E1"/>
            </a:solidFill>
          </a:ln>
        </p:spPr>
        <p:txBody>
          <a:bodyPr wrap="square" lIns="91440" tIns="72000" rIns="91440" bIns="72000" anchor="t">
            <a:noAutofit/>
          </a:bodyPr>
          <a:lstStyle/>
          <a:p>
            <a:pPr algn="ctr">
              <a:lnSpc>
                <a:spcPct val="100000"/>
              </a:lnSpc>
              <a:spcBef>
                <a:spcPts val="0"/>
              </a:spcBef>
              <a:spcAft>
                <a:spcPts val="300"/>
              </a:spcAft>
            </a:pPr>
            <a:r>
              <a:rPr lang="en-AU" sz="1400" b="1">
                <a:solidFill>
                  <a:srgbClr val="0F766E"/>
                </a:solidFill>
                <a:latin typeface="Inter"/>
              </a:rPr>
              <a:t>03</a:t>
            </a:r>
          </a:p>
          <a:p>
            <a:pPr algn="ctr">
              <a:lnSpc>
                <a:spcPct val="100000"/>
              </a:lnSpc>
              <a:spcBef>
                <a:spcPts val="0"/>
              </a:spcBef>
              <a:spcAft>
                <a:spcPts val="200"/>
              </a:spcAft>
            </a:pPr>
            <a:r>
              <a:rPr lang="en-AU" sz="1400" b="1">
                <a:solidFill>
                  <a:srgbClr val="1E293B"/>
                </a:solidFill>
                <a:latin typeface="Inter"/>
              </a:rPr>
              <a:t>RIOS/HPC Pipeline</a:t>
            </a:r>
          </a:p>
          <a:p>
            <a:pPr algn="ctr">
              <a:lnSpc>
                <a:spcPct val="110000"/>
              </a:lnSpc>
              <a:spcBef>
                <a:spcPts val="0"/>
              </a:spcBef>
              <a:spcAft>
                <a:spcPts val="0"/>
              </a:spcAft>
            </a:pPr>
            <a:r>
              <a:rPr lang="en-AU" sz="1400" b="0">
                <a:solidFill>
                  <a:srgbClr val="64748B"/>
                </a:solidFill>
                <a:latin typeface="Inter"/>
              </a:rPr>
              <a:t>GDAL + </a:t>
            </a:r>
            <a:r>
              <a:rPr lang="en-AU" sz="1400" b="0" err="1">
                <a:solidFill>
                  <a:srgbClr val="64748B"/>
                </a:solidFill>
                <a:latin typeface="Inter"/>
              </a:rPr>
              <a:t>PostGIS</a:t>
            </a:r>
            <a:r>
              <a:rPr lang="en-AU" sz="1400" b="0">
                <a:solidFill>
                  <a:srgbClr val="64748B"/>
                </a:solidFill>
                <a:latin typeface="Inter"/>
              </a:rPr>
              <a:t> with HPC batch queues</a:t>
            </a:r>
            <a:endParaRPr lang="en-AU" sz="1400" b="0">
              <a:solidFill>
                <a:srgbClr val="64748B"/>
              </a:solidFill>
              <a:latin typeface="Inter"/>
              <a:ea typeface="Inter"/>
            </a:endParaRPr>
          </a:p>
        </p:txBody>
      </p:sp>
      <p:sp>
        <p:nvSpPr>
          <p:cNvPr id="25" name="Arrow3"/>
          <p:cNvSpPr>
            <a:spLocks/>
          </p:cNvSpPr>
          <p:nvPr/>
        </p:nvSpPr>
        <p:spPr>
          <a:xfrm>
            <a:off x="8330000" y="4100000"/>
            <a:ext cx="480000" cy="0"/>
          </a:xfrm>
          <a:prstGeom prst="line">
            <a:avLst/>
          </a:prstGeom>
          <a:ln w="19050" cap="rnd">
            <a:solidFill>
              <a:srgbClr val="0F766E"/>
            </a:solidFill>
            <a:tailEnd type="triangle" w="med" len="med"/>
          </a:ln>
        </p:spPr>
        <p:txBody>
          <a:bodyPr/>
          <a:lstStyle/>
          <a:p>
            <a:endParaRPr lang="en-AU"/>
          </a:p>
        </p:txBody>
      </p:sp>
      <p:sp>
        <p:nvSpPr>
          <p:cNvPr id="26" name="Step4Box"/>
          <p:cNvSpPr>
            <a:spLocks/>
          </p:cNvSpPr>
          <p:nvPr/>
        </p:nvSpPr>
        <p:spPr>
          <a:xfrm>
            <a:off x="8860000" y="3570000"/>
            <a:ext cx="2700000" cy="1250000"/>
          </a:xfrm>
          <a:prstGeom prst="roundRect">
            <a:avLst>
              <a:gd name="adj" fmla="val 6000"/>
            </a:avLst>
          </a:prstGeom>
          <a:solidFill>
            <a:srgbClr val="0F766E"/>
          </a:solidFill>
          <a:ln w="0">
            <a:noFill/>
          </a:ln>
        </p:spPr>
        <p:txBody>
          <a:bodyPr wrap="square" lIns="91440" tIns="72000" rIns="91440" bIns="72000" anchor="t">
            <a:noAutofit/>
          </a:bodyPr>
          <a:lstStyle/>
          <a:p>
            <a:pPr algn="ctr">
              <a:lnSpc>
                <a:spcPct val="100000"/>
              </a:lnSpc>
              <a:spcBef>
                <a:spcPts val="0"/>
              </a:spcBef>
              <a:spcAft>
                <a:spcPts val="300"/>
              </a:spcAft>
            </a:pPr>
            <a:r>
              <a:rPr lang="en-AU" sz="1400" b="1">
                <a:solidFill>
                  <a:srgbClr val="E0F2F1"/>
                </a:solidFill>
                <a:latin typeface="Inter"/>
              </a:rPr>
              <a:t>OUTPUT</a:t>
            </a:r>
          </a:p>
          <a:p>
            <a:pPr algn="ctr">
              <a:lnSpc>
                <a:spcPct val="100000"/>
              </a:lnSpc>
              <a:spcBef>
                <a:spcPts val="0"/>
              </a:spcBef>
              <a:spcAft>
                <a:spcPts val="200"/>
              </a:spcAft>
            </a:pPr>
            <a:r>
              <a:rPr lang="en-AU" sz="1400" b="1">
                <a:solidFill>
                  <a:srgbClr val="FFFFFF"/>
                </a:solidFill>
                <a:latin typeface="Inter"/>
              </a:rPr>
              <a:t>Standardised ARD</a:t>
            </a:r>
          </a:p>
          <a:p>
            <a:pPr algn="ctr">
              <a:lnSpc>
                <a:spcPct val="110000"/>
              </a:lnSpc>
              <a:spcBef>
                <a:spcPts val="0"/>
              </a:spcBef>
              <a:spcAft>
                <a:spcPts val="0"/>
              </a:spcAft>
            </a:pPr>
            <a:r>
              <a:rPr lang="en-AU" sz="1400" b="0">
                <a:solidFill>
                  <a:srgbClr val="E0F2F1"/>
                </a:solidFill>
                <a:latin typeface="Inter"/>
              </a:rPr>
              <a:t>Auto-pushed to TERN/AusCover portals</a:t>
            </a:r>
          </a:p>
        </p:txBody>
      </p:sp>
      <p:sp>
        <p:nvSpPr>
          <p:cNvPr id="30" name="Icon1"/>
          <p:cNvSpPr/>
          <p:nvPr/>
        </p:nvSpPr>
        <p:spPr>
          <a:xfrm>
            <a:off x="570000" y="5150000"/>
            <a:ext cx="260000" cy="260000"/>
          </a:xfrm>
          <a:prstGeom prst="ellipse">
            <a:avLst/>
          </a:prstGeom>
          <a:solidFill>
            <a:srgbClr val="F8FAFA"/>
          </a:solidFill>
          <a:ln w="0">
            <a:noFill/>
          </a:ln>
        </p:spPr>
        <p:txBody>
          <a:bodyPr wrap="square" lIns="0" tIns="0" rIns="0" bIns="0" anchor="ctr">
            <a:noAutofit/>
          </a:bodyPr>
          <a:lstStyle/>
          <a:p>
            <a:pPr algn="ctr"/>
            <a:r>
              <a:rPr lang="en-AU" sz="1600" b="1">
                <a:solidFill>
                  <a:srgbClr val="0F766E"/>
                </a:solidFill>
                <a:latin typeface="Inter"/>
              </a:rPr>
              <a:t>01</a:t>
            </a:r>
          </a:p>
        </p:txBody>
      </p:sp>
      <p:sp>
        <p:nvSpPr>
          <p:cNvPr id="31" name="Icon2"/>
          <p:cNvSpPr/>
          <p:nvPr/>
        </p:nvSpPr>
        <p:spPr>
          <a:xfrm>
            <a:off x="4410000" y="5150000"/>
            <a:ext cx="260000" cy="260000"/>
          </a:xfrm>
          <a:prstGeom prst="ellipse">
            <a:avLst/>
          </a:prstGeom>
          <a:solidFill>
            <a:srgbClr val="EFF6FF"/>
          </a:solidFill>
          <a:ln w="0">
            <a:noFill/>
          </a:ln>
        </p:spPr>
        <p:txBody>
          <a:bodyPr wrap="square" lIns="0" tIns="0" rIns="0" bIns="0" anchor="ctr">
            <a:noAutofit/>
          </a:bodyPr>
          <a:lstStyle/>
          <a:p>
            <a:pPr algn="ctr"/>
            <a:r>
              <a:rPr lang="en-AU" sz="1600" b="1">
                <a:solidFill>
                  <a:srgbClr val="3B82F6"/>
                </a:solidFill>
                <a:latin typeface="Inter"/>
              </a:rPr>
              <a:t>02</a:t>
            </a:r>
          </a:p>
        </p:txBody>
      </p:sp>
      <p:sp>
        <p:nvSpPr>
          <p:cNvPr id="32" name="Icon3"/>
          <p:cNvSpPr/>
          <p:nvPr/>
        </p:nvSpPr>
        <p:spPr>
          <a:xfrm>
            <a:off x="8250000" y="5150000"/>
            <a:ext cx="260000" cy="260000"/>
          </a:xfrm>
          <a:prstGeom prst="ellipse">
            <a:avLst/>
          </a:prstGeom>
          <a:solidFill>
            <a:srgbClr val="F8FAFA"/>
          </a:solidFill>
          <a:ln w="0">
            <a:noFill/>
          </a:ln>
        </p:spPr>
        <p:txBody>
          <a:bodyPr wrap="square" lIns="0" tIns="0" rIns="0" bIns="0" anchor="ctr">
            <a:noAutofit/>
          </a:bodyPr>
          <a:lstStyle/>
          <a:p>
            <a:pPr algn="ctr"/>
            <a:r>
              <a:rPr lang="en-AU" sz="1600" b="1">
                <a:solidFill>
                  <a:srgbClr val="0D9488"/>
                </a:solidFill>
                <a:latin typeface="Inter"/>
              </a:rPr>
              <a:t>03</a:t>
            </a:r>
          </a:p>
        </p:txBody>
      </p:sp>
      <p:sp>
        <p:nvSpPr>
          <p:cNvPr id="27" name="Card1Bg"/>
          <p:cNvSpPr>
            <a:spLocks/>
          </p:cNvSpPr>
          <p:nvPr/>
        </p:nvSpPr>
        <p:spPr>
          <a:xfrm>
            <a:off x="457200" y="5050000"/>
            <a:ext cx="3600000" cy="1700000"/>
          </a:xfrm>
          <a:prstGeom prst="roundRect">
            <a:avLst>
              <a:gd name="adj" fmla="val 5000"/>
            </a:avLst>
          </a:prstGeom>
          <a:solidFill>
            <a:srgbClr val="FFFFFF"/>
          </a:solidFill>
          <a:ln w="12700">
            <a:solidFill>
              <a:srgbClr val="E2E8F0"/>
            </a:solidFill>
          </a:ln>
        </p:spPr>
        <p:txBody>
          <a:bodyPr wrap="square" lIns="127000" tIns="360000" rIns="127000" bIns="100000" anchor="t">
            <a:noAutofit/>
          </a:bodyPr>
          <a:lstStyle/>
          <a:p>
            <a:pPr algn="l">
              <a:lnSpc>
                <a:spcPct val="100000"/>
              </a:lnSpc>
              <a:spcBef>
                <a:spcPts val="0"/>
              </a:spcBef>
              <a:spcAft>
                <a:spcPts val="200"/>
              </a:spcAft>
            </a:pPr>
            <a:r>
              <a:rPr lang="en-AU" sz="1600" b="1">
                <a:solidFill>
                  <a:srgbClr val="0F766E"/>
                </a:solidFill>
                <a:latin typeface="Inter"/>
              </a:rPr>
              <a:t>Standardised Geometry</a:t>
            </a:r>
          </a:p>
          <a:p>
            <a:pPr algn="l">
              <a:lnSpc>
                <a:spcPct val="120000"/>
              </a:lnSpc>
              <a:spcBef>
                <a:spcPts val="0"/>
              </a:spcBef>
              <a:spcAft>
                <a:spcPts val="0"/>
              </a:spcAft>
            </a:pPr>
            <a:r>
              <a:rPr lang="en-AU" sz="1600" b="0">
                <a:solidFill>
                  <a:srgbClr val="64748B"/>
                </a:solidFill>
                <a:latin typeface="Inter"/>
              </a:rPr>
              <a:t>Fixed 45° illumination + nadir view for cross-scene comparability.</a:t>
            </a:r>
          </a:p>
        </p:txBody>
      </p:sp>
      <p:sp>
        <p:nvSpPr>
          <p:cNvPr id="28" name="Card2Bg"/>
          <p:cNvSpPr>
            <a:spLocks/>
          </p:cNvSpPr>
          <p:nvPr/>
        </p:nvSpPr>
        <p:spPr>
          <a:xfrm>
            <a:off x="4297200" y="5050000"/>
            <a:ext cx="3600000" cy="1700000"/>
          </a:xfrm>
          <a:prstGeom prst="roundRect">
            <a:avLst>
              <a:gd name="adj" fmla="val 5000"/>
            </a:avLst>
          </a:prstGeom>
          <a:solidFill>
            <a:srgbClr val="FFFFFF"/>
          </a:solidFill>
          <a:ln w="12700">
            <a:solidFill>
              <a:srgbClr val="E2E8F0"/>
            </a:solidFill>
          </a:ln>
        </p:spPr>
        <p:txBody>
          <a:bodyPr wrap="square" lIns="127000" tIns="360000" rIns="127000" bIns="100000" anchor="t">
            <a:noAutofit/>
          </a:bodyPr>
          <a:lstStyle/>
          <a:p>
            <a:pPr algn="l">
              <a:lnSpc>
                <a:spcPct val="100000"/>
              </a:lnSpc>
              <a:spcBef>
                <a:spcPts val="0"/>
              </a:spcBef>
              <a:spcAft>
                <a:spcPts val="200"/>
              </a:spcAft>
            </a:pPr>
            <a:r>
              <a:rPr lang="en-AU" sz="1600" b="1">
                <a:solidFill>
                  <a:srgbClr val="3B82F6"/>
                </a:solidFill>
                <a:latin typeface="Inter"/>
              </a:rPr>
              <a:t>Python + Open Source Stack</a:t>
            </a:r>
          </a:p>
          <a:p>
            <a:pPr>
              <a:lnSpc>
                <a:spcPct val="120000"/>
              </a:lnSpc>
            </a:pPr>
            <a:r>
              <a:rPr lang="en-AU" sz="1600">
                <a:solidFill>
                  <a:srgbClr val="64748B"/>
                </a:solidFill>
                <a:latin typeface="Inter"/>
              </a:rPr>
              <a:t>RIOS/ GDAL</a:t>
            </a:r>
            <a:r>
              <a:rPr lang="en-AU" sz="1600" b="0">
                <a:solidFill>
                  <a:srgbClr val="64748B"/>
                </a:solidFill>
                <a:latin typeface="Inter"/>
              </a:rPr>
              <a:t> and </a:t>
            </a:r>
            <a:r>
              <a:rPr lang="en-AU" sz="1600" b="0" err="1">
                <a:solidFill>
                  <a:srgbClr val="64748B"/>
                </a:solidFill>
                <a:latin typeface="Inter"/>
              </a:rPr>
              <a:t>PostGIS</a:t>
            </a:r>
            <a:r>
              <a:rPr lang="en-AU" sz="1600" b="0">
                <a:solidFill>
                  <a:srgbClr val="64748B"/>
                </a:solidFill>
                <a:latin typeface="Inter"/>
              </a:rPr>
              <a:t> databases drive the full processing chain.</a:t>
            </a:r>
            <a:endParaRPr lang="en-AU" sz="1600" b="0">
              <a:solidFill>
                <a:srgbClr val="64748B"/>
              </a:solidFill>
              <a:latin typeface="Inter"/>
              <a:ea typeface="Inter"/>
            </a:endParaRPr>
          </a:p>
        </p:txBody>
      </p:sp>
      <p:sp>
        <p:nvSpPr>
          <p:cNvPr id="29" name="Card3Bg"/>
          <p:cNvSpPr>
            <a:spLocks/>
          </p:cNvSpPr>
          <p:nvPr/>
        </p:nvSpPr>
        <p:spPr>
          <a:xfrm>
            <a:off x="8137200" y="5050000"/>
            <a:ext cx="3600000" cy="1700000"/>
          </a:xfrm>
          <a:prstGeom prst="roundRect">
            <a:avLst>
              <a:gd name="adj" fmla="val 5000"/>
            </a:avLst>
          </a:prstGeom>
          <a:solidFill>
            <a:srgbClr val="FFFFFF"/>
          </a:solidFill>
          <a:ln w="12700">
            <a:solidFill>
              <a:srgbClr val="E2E8F0"/>
            </a:solidFill>
          </a:ln>
        </p:spPr>
        <p:txBody>
          <a:bodyPr wrap="square" lIns="127000" tIns="360000" rIns="127000" bIns="100000" anchor="t">
            <a:noAutofit/>
          </a:bodyPr>
          <a:lstStyle/>
          <a:p>
            <a:pPr algn="l">
              <a:lnSpc>
                <a:spcPct val="100000"/>
              </a:lnSpc>
              <a:spcBef>
                <a:spcPts val="0"/>
              </a:spcBef>
              <a:spcAft>
                <a:spcPts val="200"/>
              </a:spcAft>
            </a:pPr>
            <a:r>
              <a:rPr lang="en-AU" sz="1600" b="1">
                <a:solidFill>
                  <a:srgbClr val="0D9488"/>
                </a:solidFill>
                <a:latin typeface="Inter"/>
              </a:rPr>
              <a:t>Perpetual Automation</a:t>
            </a:r>
          </a:p>
          <a:p>
            <a:pPr algn="l">
              <a:lnSpc>
                <a:spcPct val="120000"/>
              </a:lnSpc>
              <a:spcBef>
                <a:spcPts val="0"/>
              </a:spcBef>
              <a:spcAft>
                <a:spcPts val="0"/>
              </a:spcAft>
            </a:pPr>
            <a:r>
              <a:rPr lang="en-AU" sz="1600" b="0">
                <a:solidFill>
                  <a:srgbClr val="64748B"/>
                </a:solidFill>
                <a:latin typeface="Inter"/>
              </a:rPr>
              <a:t>Auto-detects new inputs and triggers products via HPC batch queues.</a:t>
            </a:r>
          </a:p>
        </p:txBody>
      </p:sp>
    </p:spTree>
    <p:extLst>
      <p:ext uri="{BB962C8B-B14F-4D97-AF65-F5344CB8AC3E}">
        <p14:creationId xmlns:p14="http://schemas.microsoft.com/office/powerpoint/2010/main" val="3881307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2" name="TitleBar"/>
          <p:cNvSpPr/>
          <p:nvPr/>
        </p:nvSpPr>
        <p:spPr>
          <a:xfrm>
            <a:off x="0" y="0"/>
            <a:ext cx="12192000" cy="914400"/>
          </a:xfrm>
          <a:prstGeom prst="rect">
            <a:avLst/>
          </a:prstGeom>
          <a:solidFill>
            <a:srgbClr val="0F766E"/>
          </a:solidFill>
        </p:spPr>
        <p:txBody>
          <a:bodyPr lIns="457200" tIns="182880" rIns="457200" bIns="182880" anchor="ctr"/>
          <a:lstStyle/>
          <a:p>
            <a:r>
              <a:rPr lang="en-AU" sz="2800" b="1">
                <a:solidFill>
                  <a:srgbClr val="FFFFFF"/>
                </a:solidFill>
                <a:latin typeface="Inter"/>
              </a:rPr>
              <a:t>Commercial / NGO Data Pipeline and Infrastructure</a:t>
            </a:r>
          </a:p>
        </p:txBody>
      </p:sp>
      <p:sp>
        <p:nvSpPr>
          <p:cNvPr id="3" name="Accent"/>
          <p:cNvSpPr/>
          <p:nvPr/>
        </p:nvSpPr>
        <p:spPr>
          <a:xfrm>
            <a:off x="0" y="914400"/>
            <a:ext cx="12192000" cy="36576"/>
          </a:xfrm>
          <a:prstGeom prst="rect">
            <a:avLst/>
          </a:prstGeom>
          <a:solidFill>
            <a:srgbClr val="0D9488"/>
          </a:solidFill>
        </p:spPr>
        <p:txBody>
          <a:bodyPr/>
          <a:lstStyle/>
          <a:p>
            <a:endParaRPr lang="en-AU"/>
          </a:p>
        </p:txBody>
      </p:sp>
      <p:sp>
        <p:nvSpPr>
          <p:cNvPr id="10" name="Card1"/>
          <p:cNvSpPr/>
          <p:nvPr/>
        </p:nvSpPr>
        <p:spPr>
          <a:xfrm>
            <a:off x="250000" y="1100000"/>
            <a:ext cx="3500000" cy="5500000"/>
          </a:xfrm>
          <a:prstGeom prst="rect">
            <a:avLst/>
          </a:prstGeom>
          <a:solidFill>
            <a:srgbClr val="FFFFFF"/>
          </a:solidFill>
          <a:ln w="12700">
            <a:solidFill>
              <a:srgbClr val="E2E8F0"/>
            </a:solidFill>
          </a:ln>
        </p:spPr>
        <p:txBody>
          <a:bodyPr/>
          <a:lstStyle/>
          <a:p>
            <a:endParaRPr lang="en-AU"/>
          </a:p>
        </p:txBody>
      </p:sp>
      <p:sp>
        <p:nvSpPr>
          <p:cNvPr id="11" name="Step1"/>
          <p:cNvSpPr/>
          <p:nvPr/>
        </p:nvSpPr>
        <p:spPr>
          <a:xfrm>
            <a:off x="400000" y="1220000"/>
            <a:ext cx="320000" cy="320000"/>
          </a:xfrm>
          <a:prstGeom prst="ellipse">
            <a:avLst/>
          </a:prstGeom>
          <a:solidFill>
            <a:srgbClr val="0F766E"/>
          </a:solidFill>
        </p:spPr>
        <p:txBody>
          <a:bodyPr lIns="0" tIns="0" rIns="0" bIns="0" anchor="ctr"/>
          <a:lstStyle/>
          <a:p>
            <a:pPr algn="ctr"/>
            <a:r>
              <a:rPr lang="en-AU" sz="1600" b="1">
                <a:solidFill>
                  <a:srgbClr val="FFFFFF"/>
                </a:solidFill>
                <a:latin typeface="Inter"/>
              </a:rPr>
              <a:t>1</a:t>
            </a:r>
          </a:p>
        </p:txBody>
      </p:sp>
      <p:sp>
        <p:nvSpPr>
          <p:cNvPr id="12" name="Col1Title"/>
          <p:cNvSpPr txBox="1"/>
          <p:nvPr/>
        </p:nvSpPr>
        <p:spPr>
          <a:xfrm>
            <a:off x="800000" y="1200000"/>
            <a:ext cx="2800000" cy="380000"/>
          </a:xfrm>
          <a:prstGeom prst="rect">
            <a:avLst/>
          </a:prstGeom>
          <a:noFill/>
        </p:spPr>
        <p:txBody>
          <a:bodyPr lIns="45720" tIns="45720" rIns="45720" bIns="45720" anchor="ctr"/>
          <a:lstStyle/>
          <a:p>
            <a:pPr algn="l"/>
            <a:r>
              <a:rPr lang="en-AU" sz="1600" b="1">
                <a:solidFill>
                  <a:srgbClr val="0F766E"/>
                </a:solidFill>
                <a:latin typeface="Inter"/>
              </a:rPr>
              <a:t>Data Refinement Pipeline</a:t>
            </a:r>
          </a:p>
        </p:txBody>
      </p:sp>
      <p:pic>
        <p:nvPicPr>
          <p:cNvPr id="13" name="BRDFMosaic"/>
          <p:cNvPicPr>
            <a:picLocks noChangeAspect="1"/>
          </p:cNvPicPr>
          <p:nvPr/>
        </p:nvPicPr>
        <p:blipFill>
          <a:blip r:embed="rId3"/>
          <a:stretch>
            <a:fillRect/>
          </a:stretch>
        </p:blipFill>
        <p:spPr>
          <a:xfrm>
            <a:off x="450000" y="1700000"/>
            <a:ext cx="3100000" cy="2600000"/>
          </a:xfrm>
          <a:prstGeom prst="rect">
            <a:avLst/>
          </a:prstGeom>
        </p:spPr>
      </p:pic>
      <p:sp>
        <p:nvSpPr>
          <p:cNvPr id="14" name="Col1Desc"/>
          <p:cNvSpPr txBox="1"/>
          <p:nvPr/>
        </p:nvSpPr>
        <p:spPr>
          <a:xfrm>
            <a:off x="400416" y="4482723"/>
            <a:ext cx="3349066" cy="1967277"/>
          </a:xfrm>
          <a:prstGeom prst="rect">
            <a:avLst/>
          </a:prstGeom>
          <a:noFill/>
        </p:spPr>
        <p:txBody>
          <a:bodyPr lIns="91440" tIns="45720" rIns="91440" bIns="45720" anchor="t"/>
          <a:lstStyle/>
          <a:p>
            <a:pPr algn="l"/>
            <a:r>
              <a:rPr lang="en-AU" sz="1600" b="1">
                <a:solidFill>
                  <a:srgbClr val="1E293B"/>
                </a:solidFill>
                <a:latin typeface="Inter"/>
              </a:rPr>
              <a:t>Sentinel-2 30-Day Mosaic</a:t>
            </a:r>
            <a:endParaRPr lang="en-AU" sz="1600" b="1">
              <a:solidFill>
                <a:srgbClr val="1E293B"/>
              </a:solidFill>
              <a:latin typeface="Inter"/>
              <a:ea typeface="Inter"/>
            </a:endParaRPr>
          </a:p>
          <a:p>
            <a:pPr>
              <a:spcBef>
                <a:spcPts val="300"/>
              </a:spcBef>
            </a:pPr>
            <a:r>
              <a:rPr lang="en-AU" sz="1600" b="0">
                <a:solidFill>
                  <a:srgbClr val="1E293B"/>
                </a:solidFill>
                <a:latin typeface="Inter"/>
              </a:rPr>
              <a:t>Cloud-screened, BRDF-corrected seamless national mosaic. Raw satellite </a:t>
            </a:r>
            <a:r>
              <a:rPr lang="en-AU" sz="1600">
                <a:solidFill>
                  <a:srgbClr val="1E293B"/>
                </a:solidFill>
                <a:latin typeface="Inter"/>
              </a:rPr>
              <a:t>data is standardised</a:t>
            </a:r>
            <a:r>
              <a:rPr lang="en-AU" sz="1600" b="0">
                <a:solidFill>
                  <a:srgbClr val="1E293B"/>
                </a:solidFill>
                <a:latin typeface="Inter"/>
              </a:rPr>
              <a:t> into Analysis-Ready </a:t>
            </a:r>
            <a:r>
              <a:rPr lang="en-AU" sz="1600">
                <a:solidFill>
                  <a:srgbClr val="1E293B"/>
                </a:solidFill>
                <a:latin typeface="Inter"/>
              </a:rPr>
              <a:t>rasters</a:t>
            </a:r>
            <a:r>
              <a:rPr lang="en-AU" sz="1600" b="0">
                <a:solidFill>
                  <a:srgbClr val="1E293B"/>
                </a:solidFill>
                <a:latin typeface="Inter"/>
              </a:rPr>
              <a:t> before the Fractional Cover MLP is applied.</a:t>
            </a:r>
            <a:endParaRPr lang="en-AU" sz="1600" b="0">
              <a:solidFill>
                <a:srgbClr val="1E293B"/>
              </a:solidFill>
              <a:latin typeface="Inter"/>
              <a:ea typeface="Inter"/>
            </a:endParaRPr>
          </a:p>
        </p:txBody>
      </p:sp>
      <p:sp>
        <p:nvSpPr>
          <p:cNvPr id="20" name="Arrow1"/>
          <p:cNvSpPr/>
          <p:nvPr/>
        </p:nvSpPr>
        <p:spPr>
          <a:xfrm>
            <a:off x="3850000" y="3500000"/>
            <a:ext cx="500000" cy="400000"/>
          </a:xfrm>
          <a:prstGeom prst="rightArrow">
            <a:avLst/>
          </a:prstGeom>
          <a:solidFill>
            <a:srgbClr val="0D9488"/>
          </a:solidFill>
          <a:ln>
            <a:noFill/>
          </a:ln>
        </p:spPr>
        <p:txBody>
          <a:bodyPr/>
          <a:lstStyle/>
          <a:p>
            <a:endParaRPr lang="en-AU"/>
          </a:p>
        </p:txBody>
      </p:sp>
      <p:sp>
        <p:nvSpPr>
          <p:cNvPr id="30" name="Card2"/>
          <p:cNvSpPr/>
          <p:nvPr/>
        </p:nvSpPr>
        <p:spPr>
          <a:xfrm>
            <a:off x="4400000" y="1100000"/>
            <a:ext cx="3500000" cy="5500000"/>
          </a:xfrm>
          <a:prstGeom prst="rect">
            <a:avLst/>
          </a:prstGeom>
          <a:solidFill>
            <a:srgbClr val="FFFFFF"/>
          </a:solidFill>
          <a:ln w="12700">
            <a:solidFill>
              <a:srgbClr val="E2E8F0"/>
            </a:solidFill>
          </a:ln>
        </p:spPr>
        <p:txBody>
          <a:bodyPr/>
          <a:lstStyle/>
          <a:p>
            <a:endParaRPr lang="en-AU"/>
          </a:p>
        </p:txBody>
      </p:sp>
      <p:sp>
        <p:nvSpPr>
          <p:cNvPr id="31" name="Step2"/>
          <p:cNvSpPr/>
          <p:nvPr/>
        </p:nvSpPr>
        <p:spPr>
          <a:xfrm>
            <a:off x="4550000" y="1220000"/>
            <a:ext cx="320000" cy="320000"/>
          </a:xfrm>
          <a:prstGeom prst="ellipse">
            <a:avLst/>
          </a:prstGeom>
          <a:solidFill>
            <a:srgbClr val="0F766E"/>
          </a:solidFill>
        </p:spPr>
        <p:txBody>
          <a:bodyPr lIns="0" tIns="0" rIns="0" bIns="0" anchor="ctr"/>
          <a:lstStyle/>
          <a:p>
            <a:pPr algn="ctr"/>
            <a:r>
              <a:rPr lang="en-AU" sz="1600" b="1">
                <a:solidFill>
                  <a:srgbClr val="FFFFFF"/>
                </a:solidFill>
                <a:latin typeface="Inter"/>
              </a:rPr>
              <a:t>2</a:t>
            </a:r>
          </a:p>
        </p:txBody>
      </p:sp>
      <p:sp>
        <p:nvSpPr>
          <p:cNvPr id="32" name="Col2Title"/>
          <p:cNvSpPr txBox="1"/>
          <p:nvPr/>
        </p:nvSpPr>
        <p:spPr>
          <a:xfrm>
            <a:off x="4950000" y="1200000"/>
            <a:ext cx="2800000" cy="380000"/>
          </a:xfrm>
          <a:prstGeom prst="rect">
            <a:avLst/>
          </a:prstGeom>
          <a:noFill/>
        </p:spPr>
        <p:txBody>
          <a:bodyPr lIns="45720" tIns="45720" rIns="45720" bIns="45720" anchor="ctr"/>
          <a:lstStyle/>
          <a:p>
            <a:pPr algn="l"/>
            <a:r>
              <a:rPr lang="en-AU" sz="1600" b="1">
                <a:solidFill>
                  <a:srgbClr val="0F766E"/>
                </a:solidFill>
                <a:latin typeface="Inter"/>
              </a:rPr>
              <a:t>Serverless Cloud Processing</a:t>
            </a:r>
          </a:p>
        </p:txBody>
      </p:sp>
      <p:pic>
        <p:nvPicPr>
          <p:cNvPr id="33" name="ProcessedMosaic"/>
          <p:cNvPicPr>
            <a:picLocks noChangeAspect="1"/>
          </p:cNvPicPr>
          <p:nvPr/>
        </p:nvPicPr>
        <p:blipFill>
          <a:blip r:embed="rId4"/>
          <a:stretch>
            <a:fillRect/>
          </a:stretch>
        </p:blipFill>
        <p:spPr>
          <a:xfrm>
            <a:off x="4600000" y="1700000"/>
            <a:ext cx="3100000" cy="2600000"/>
          </a:xfrm>
          <a:prstGeom prst="rect">
            <a:avLst/>
          </a:prstGeom>
        </p:spPr>
      </p:pic>
      <p:sp>
        <p:nvSpPr>
          <p:cNvPr id="34" name="Col2Desc"/>
          <p:cNvSpPr txBox="1"/>
          <p:nvPr/>
        </p:nvSpPr>
        <p:spPr>
          <a:xfrm>
            <a:off x="4600382" y="4299372"/>
            <a:ext cx="3287028" cy="2150628"/>
          </a:xfrm>
          <a:prstGeom prst="rect">
            <a:avLst/>
          </a:prstGeom>
          <a:noFill/>
        </p:spPr>
        <p:txBody>
          <a:bodyPr lIns="91440" tIns="45720" rIns="91440" bIns="45720" anchor="t"/>
          <a:lstStyle/>
          <a:p>
            <a:r>
              <a:rPr lang="en-AU" sz="1600" b="1">
                <a:solidFill>
                  <a:srgbClr val="1E293B"/>
                </a:solidFill>
                <a:latin typeface="Inter"/>
              </a:rPr>
              <a:t>AWS Lambda + Batch + Fargate</a:t>
            </a:r>
            <a:endParaRPr lang="en-AU" sz="1600" b="1">
              <a:solidFill>
                <a:srgbClr val="1E293B"/>
              </a:solidFill>
              <a:latin typeface="Inter"/>
              <a:ea typeface="Inter"/>
            </a:endParaRPr>
          </a:p>
          <a:p>
            <a:pPr>
              <a:spcBef>
                <a:spcPts val="300"/>
              </a:spcBef>
            </a:pPr>
            <a:r>
              <a:rPr lang="en-AU" sz="1600" b="0">
                <a:solidFill>
                  <a:srgbClr val="1E293B"/>
                </a:solidFill>
                <a:latin typeface="Inter"/>
              </a:rPr>
              <a:t>Cloud Optimised GeoTIFFs enable parallel calculation via Core </a:t>
            </a:r>
            <a:r>
              <a:rPr lang="en-AU" sz="1600">
                <a:solidFill>
                  <a:srgbClr val="1E293B"/>
                </a:solidFill>
                <a:latin typeface="Inter"/>
              </a:rPr>
              <a:t>Python</a:t>
            </a:r>
            <a:r>
              <a:rPr lang="en-AU" sz="1600" b="0">
                <a:solidFill>
                  <a:srgbClr val="1E293B"/>
                </a:solidFill>
                <a:latin typeface="Inter"/>
              </a:rPr>
              <a:t> libraries (RIOS) support concurrent readers</a:t>
            </a:r>
            <a:r>
              <a:rPr lang="en-AU" sz="1600">
                <a:solidFill>
                  <a:srgbClr val="1E293B"/>
                </a:solidFill>
                <a:latin typeface="Inter"/>
              </a:rPr>
              <a:t> and compute across</a:t>
            </a:r>
            <a:r>
              <a:rPr lang="en-AU" sz="1600" b="0">
                <a:solidFill>
                  <a:srgbClr val="1E293B"/>
                </a:solidFill>
                <a:latin typeface="Inter"/>
              </a:rPr>
              <a:t> Batch and Fargate, eliminating </a:t>
            </a:r>
            <a:r>
              <a:rPr lang="en-AU" sz="1600">
                <a:solidFill>
                  <a:srgbClr val="1E293B"/>
                </a:solidFill>
                <a:latin typeface="Inter"/>
              </a:rPr>
              <a:t>cloud bottlenecks</a:t>
            </a:r>
            <a:r>
              <a:rPr lang="en-AU" sz="1600" b="0">
                <a:solidFill>
                  <a:srgbClr val="1E293B"/>
                </a:solidFill>
                <a:latin typeface="Inter"/>
              </a:rPr>
              <a:t>.</a:t>
            </a:r>
            <a:endParaRPr lang="en-AU" sz="1600" b="0">
              <a:solidFill>
                <a:srgbClr val="1E293B"/>
              </a:solidFill>
              <a:latin typeface="Inter"/>
              <a:ea typeface="Inter"/>
            </a:endParaRPr>
          </a:p>
        </p:txBody>
      </p:sp>
      <p:sp>
        <p:nvSpPr>
          <p:cNvPr id="40" name="Arrow2"/>
          <p:cNvSpPr/>
          <p:nvPr/>
        </p:nvSpPr>
        <p:spPr>
          <a:xfrm>
            <a:off x="8000000" y="3500000"/>
            <a:ext cx="500000" cy="400000"/>
          </a:xfrm>
          <a:prstGeom prst="rightArrow">
            <a:avLst/>
          </a:prstGeom>
          <a:solidFill>
            <a:srgbClr val="0D9488"/>
          </a:solidFill>
          <a:ln>
            <a:noFill/>
          </a:ln>
        </p:spPr>
        <p:txBody>
          <a:bodyPr/>
          <a:lstStyle/>
          <a:p>
            <a:endParaRPr lang="en-AU"/>
          </a:p>
        </p:txBody>
      </p:sp>
      <p:sp>
        <p:nvSpPr>
          <p:cNvPr id="50" name="Card3"/>
          <p:cNvSpPr/>
          <p:nvPr/>
        </p:nvSpPr>
        <p:spPr>
          <a:xfrm>
            <a:off x="8550000" y="1100000"/>
            <a:ext cx="3500000" cy="5500000"/>
          </a:xfrm>
          <a:prstGeom prst="rect">
            <a:avLst/>
          </a:prstGeom>
          <a:solidFill>
            <a:srgbClr val="FFFFFF"/>
          </a:solidFill>
          <a:ln w="12700">
            <a:solidFill>
              <a:srgbClr val="E2E8F0"/>
            </a:solidFill>
          </a:ln>
        </p:spPr>
        <p:txBody>
          <a:bodyPr/>
          <a:lstStyle/>
          <a:p>
            <a:endParaRPr lang="en-AU"/>
          </a:p>
        </p:txBody>
      </p:sp>
      <p:sp>
        <p:nvSpPr>
          <p:cNvPr id="51" name="Step3"/>
          <p:cNvSpPr/>
          <p:nvPr/>
        </p:nvSpPr>
        <p:spPr>
          <a:xfrm>
            <a:off x="8700000" y="1220000"/>
            <a:ext cx="320000" cy="320000"/>
          </a:xfrm>
          <a:prstGeom prst="ellipse">
            <a:avLst/>
          </a:prstGeom>
          <a:solidFill>
            <a:srgbClr val="0F766E"/>
          </a:solidFill>
        </p:spPr>
        <p:txBody>
          <a:bodyPr lIns="0" tIns="0" rIns="0" bIns="0" anchor="ctr"/>
          <a:lstStyle/>
          <a:p>
            <a:pPr algn="ctr"/>
            <a:r>
              <a:rPr lang="en-AU" sz="1600" b="1">
                <a:solidFill>
                  <a:srgbClr val="FFFFFF"/>
                </a:solidFill>
                <a:latin typeface="Inter"/>
              </a:rPr>
              <a:t>3</a:t>
            </a:r>
          </a:p>
        </p:txBody>
      </p:sp>
      <p:sp>
        <p:nvSpPr>
          <p:cNvPr id="52" name="Col3Title"/>
          <p:cNvSpPr txBox="1"/>
          <p:nvPr/>
        </p:nvSpPr>
        <p:spPr>
          <a:xfrm>
            <a:off x="9100000" y="1200000"/>
            <a:ext cx="2800000" cy="380000"/>
          </a:xfrm>
          <a:prstGeom prst="rect">
            <a:avLst/>
          </a:prstGeom>
          <a:noFill/>
        </p:spPr>
        <p:txBody>
          <a:bodyPr lIns="45720" tIns="45720" rIns="45720" bIns="45720" anchor="ctr"/>
          <a:lstStyle/>
          <a:p>
            <a:pPr algn="l"/>
            <a:r>
              <a:rPr lang="en-AU" sz="1600" b="1">
                <a:solidFill>
                  <a:srgbClr val="0F766E"/>
                </a:solidFill>
                <a:latin typeface="Inter"/>
              </a:rPr>
              <a:t>Delivery and API/MCP</a:t>
            </a:r>
          </a:p>
        </p:txBody>
      </p:sp>
      <p:sp>
        <p:nvSpPr>
          <p:cNvPr id="54" name="MetricLabel"/>
          <p:cNvSpPr txBox="1"/>
          <p:nvPr/>
        </p:nvSpPr>
        <p:spPr>
          <a:xfrm>
            <a:off x="8700000" y="1573735"/>
            <a:ext cx="3200000" cy="350000"/>
          </a:xfrm>
          <a:prstGeom prst="rect">
            <a:avLst/>
          </a:prstGeom>
          <a:noFill/>
        </p:spPr>
        <p:txBody>
          <a:bodyPr lIns="91440" tIns="0" rIns="91440" bIns="45720" anchor="t"/>
          <a:lstStyle/>
          <a:p>
            <a:pPr algn="ctr"/>
            <a:r>
              <a:rPr lang="en-AU" sz="1600">
                <a:solidFill>
                  <a:srgbClr val="1E293B"/>
                </a:solidFill>
                <a:latin typeface="Inter"/>
              </a:rPr>
              <a:t>50,000</a:t>
            </a:r>
          </a:p>
          <a:p>
            <a:pPr algn="ctr"/>
            <a:r>
              <a:rPr lang="en-AU" sz="1600" b="0">
                <a:solidFill>
                  <a:srgbClr val="1E293B"/>
                </a:solidFill>
                <a:latin typeface="Inter"/>
              </a:rPr>
              <a:t>time series extracts annually</a:t>
            </a:r>
            <a:endParaRPr lang="en-AU"/>
          </a:p>
        </p:txBody>
      </p:sp>
      <p:pic>
        <p:nvPicPr>
          <p:cNvPr id="6" name="Picture 5" descr="A graph of different colored lines&#10;&#10;AI-generated content may be incorrect.">
            <a:extLst>
              <a:ext uri="{FF2B5EF4-FFF2-40B4-BE49-F238E27FC236}">
                <a16:creationId xmlns:a16="http://schemas.microsoft.com/office/drawing/2014/main" id="{001E3A13-F1BE-B078-D7B3-988CCE156E4B}"/>
              </a:ext>
            </a:extLst>
          </p:cNvPr>
          <p:cNvPicPr>
            <a:picLocks noChangeAspect="1"/>
          </p:cNvPicPr>
          <p:nvPr/>
        </p:nvPicPr>
        <p:blipFill>
          <a:blip r:embed="rId5"/>
          <a:stretch>
            <a:fillRect/>
          </a:stretch>
        </p:blipFill>
        <p:spPr>
          <a:xfrm>
            <a:off x="8545664" y="2449063"/>
            <a:ext cx="3487604" cy="1880306"/>
          </a:xfrm>
          <a:prstGeom prst="rect">
            <a:avLst/>
          </a:prstGeom>
        </p:spPr>
      </p:pic>
      <p:sp>
        <p:nvSpPr>
          <p:cNvPr id="5" name="Col2Desc">
            <a:extLst>
              <a:ext uri="{FF2B5EF4-FFF2-40B4-BE49-F238E27FC236}">
                <a16:creationId xmlns:a16="http://schemas.microsoft.com/office/drawing/2014/main" id="{16EFD38E-CBC1-A7D5-3469-AA6D47508C26}"/>
              </a:ext>
            </a:extLst>
          </p:cNvPr>
          <p:cNvSpPr txBox="1"/>
          <p:nvPr/>
        </p:nvSpPr>
        <p:spPr>
          <a:xfrm>
            <a:off x="8557275" y="2077638"/>
            <a:ext cx="3507363" cy="4546795"/>
          </a:xfrm>
          <a:prstGeom prst="rect">
            <a:avLst/>
          </a:prstGeom>
          <a:noFill/>
        </p:spPr>
        <p:txBody>
          <a:bodyPr lIns="91440" tIns="45720" rIns="91440" bIns="45720" anchor="t"/>
          <a:lstStyle/>
          <a:p>
            <a:pPr algn="ctr"/>
            <a:r>
              <a:rPr lang="en-AU" sz="1600" b="1" i="1">
                <a:solidFill>
                  <a:srgbClr val="1E293B"/>
                </a:solidFill>
                <a:latin typeface="Inter"/>
                <a:ea typeface="Inter"/>
              </a:rPr>
              <a:t>"Plot the fractional cover against rainfall for Alice Springs"</a:t>
            </a:r>
            <a:endParaRPr lang="en-US"/>
          </a:p>
          <a:p>
            <a:endParaRPr lang="en-AU" sz="1600" b="1" i="1">
              <a:solidFill>
                <a:srgbClr val="1E293B"/>
              </a:solidFill>
              <a:latin typeface="Inter"/>
              <a:ea typeface="Inter"/>
            </a:endParaRPr>
          </a:p>
          <a:p>
            <a:endParaRPr lang="en-AU" sz="1600" b="1" i="1">
              <a:solidFill>
                <a:srgbClr val="1E293B"/>
              </a:solidFill>
              <a:latin typeface="Inter"/>
              <a:ea typeface="Inter"/>
            </a:endParaRPr>
          </a:p>
          <a:p>
            <a:endParaRPr lang="en-AU" sz="1600" i="1">
              <a:solidFill>
                <a:srgbClr val="1E293B"/>
              </a:solidFill>
              <a:latin typeface="Inter"/>
              <a:ea typeface="Inter"/>
            </a:endParaRPr>
          </a:p>
          <a:p>
            <a:endParaRPr lang="en-AU" sz="1600" i="1">
              <a:solidFill>
                <a:srgbClr val="1E293B"/>
              </a:solidFill>
              <a:latin typeface="Inter"/>
              <a:ea typeface="Inter"/>
            </a:endParaRPr>
          </a:p>
          <a:p>
            <a:endParaRPr lang="en-AU" sz="1600" i="1">
              <a:solidFill>
                <a:srgbClr val="1E293B"/>
              </a:solidFill>
              <a:latin typeface="Inter"/>
              <a:ea typeface="Inter"/>
            </a:endParaRPr>
          </a:p>
          <a:p>
            <a:endParaRPr lang="en-AU" sz="1600" i="1">
              <a:solidFill>
                <a:srgbClr val="1E293B"/>
              </a:solidFill>
              <a:latin typeface="Inter"/>
              <a:ea typeface="Inter"/>
            </a:endParaRPr>
          </a:p>
          <a:p>
            <a:endParaRPr lang="en-AU" sz="1600" i="1">
              <a:solidFill>
                <a:srgbClr val="1E293B"/>
              </a:solidFill>
              <a:latin typeface="Inter"/>
              <a:ea typeface="Inter"/>
            </a:endParaRPr>
          </a:p>
          <a:p>
            <a:r>
              <a:rPr lang="en-AU" sz="1400" i="1">
                <a:solidFill>
                  <a:srgbClr val="1E293B"/>
                </a:solidFill>
                <a:latin typeface="Inter"/>
                <a:ea typeface="Inter"/>
              </a:rPr>
              <a:t>"Alice Springs' fractional cover is highly rainfall-dependent.</a:t>
            </a:r>
            <a:endParaRPr lang="en-US" sz="1400" i="1">
              <a:ea typeface="Calibri"/>
              <a:cs typeface="Calibri"/>
            </a:endParaRPr>
          </a:p>
          <a:p>
            <a:r>
              <a:rPr lang="en-AU" sz="1400" i="1">
                <a:solidFill>
                  <a:srgbClr val="1E293B"/>
                </a:solidFill>
                <a:latin typeface="Inter"/>
                <a:ea typeface="Inter"/>
              </a:rPr>
              <a:t>Green Cover: Spikes following heavy summer rain) and declines during winter/spring dry periods.</a:t>
            </a:r>
            <a:endParaRPr lang="en-AU" sz="1400" i="1">
              <a:ea typeface="Calibri"/>
              <a:cs typeface="Calibri"/>
            </a:endParaRPr>
          </a:p>
          <a:p>
            <a:r>
              <a:rPr lang="en-AU" sz="1400" i="1">
                <a:solidFill>
                  <a:srgbClr val="1E293B"/>
                </a:solidFill>
                <a:latin typeface="Inter"/>
                <a:ea typeface="Inter"/>
              </a:rPr>
              <a:t>Bare Cover: Moves inversely to green cover, increasing during dry spells.</a:t>
            </a:r>
            <a:endParaRPr lang="en-AU" sz="1400" i="1">
              <a:ea typeface="Calibri"/>
              <a:cs typeface="Calibri"/>
            </a:endParaRPr>
          </a:p>
          <a:p>
            <a:r>
              <a:rPr lang="en-AU" sz="1400" i="1">
                <a:solidFill>
                  <a:srgbClr val="1E293B"/>
                </a:solidFill>
                <a:latin typeface="Inter"/>
                <a:ea typeface="Inter"/>
              </a:rPr>
              <a:t>Dead Cover: Remains relatively stable, rising ad the green dries after the growing season.</a:t>
            </a:r>
            <a:r>
              <a:rPr lang="en-AU" sz="1600" i="1">
                <a:solidFill>
                  <a:srgbClr val="000000"/>
                </a:solidFill>
                <a:latin typeface="Calibri"/>
                <a:ea typeface="Calibri"/>
                <a:cs typeface="Calibri"/>
              </a:rPr>
              <a:t>"</a:t>
            </a:r>
            <a:endParaRPr lang="en-AU" sz="1600" i="1"/>
          </a:p>
          <a:p>
            <a:endParaRPr lang="en-AU" sz="1600">
              <a:solidFill>
                <a:srgbClr val="1E293B"/>
              </a:solidFill>
              <a:latin typeface="Inter"/>
              <a:ea typeface="Inter"/>
            </a:endParaRPr>
          </a:p>
        </p:txBody>
      </p:sp>
    </p:spTree>
    <p:extLst>
      <p:ext uri="{BB962C8B-B14F-4D97-AF65-F5344CB8AC3E}">
        <p14:creationId xmlns:p14="http://schemas.microsoft.com/office/powerpoint/2010/main" val="3682351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4" name="Title"/>
          <p:cNvSpPr txBox="1"/>
          <p:nvPr/>
        </p:nvSpPr>
        <p:spPr>
          <a:xfrm>
            <a:off x="457200" y="300000"/>
            <a:ext cx="11277600" cy="650000"/>
          </a:xfrm>
          <a:prstGeom prst="rect">
            <a:avLst/>
          </a:prstGeom>
          <a:noFill/>
        </p:spPr>
        <p:txBody>
          <a:bodyPr wrap="square" lIns="0" tIns="0" rIns="0" bIns="0">
            <a:noAutofit/>
          </a:bodyPr>
          <a:lstStyle/>
          <a:p>
            <a:pPr algn="l">
              <a:lnSpc>
                <a:spcPct val="100000"/>
              </a:lnSpc>
              <a:spcBef>
                <a:spcPts val="0"/>
              </a:spcBef>
              <a:spcAft>
                <a:spcPts val="0"/>
              </a:spcAft>
            </a:pPr>
            <a:r>
              <a:rPr lang="en-US" sz="3200" b="1" i="0">
                <a:solidFill>
                  <a:srgbClr val="0F766E"/>
                </a:solidFill>
                <a:latin typeface="Inter"/>
              </a:rPr>
              <a:t>Persistent Green: Solving the Overstorey Problem</a:t>
            </a:r>
          </a:p>
        </p:txBody>
      </p:sp>
      <p:sp>
        <p:nvSpPr>
          <p:cNvPr id="50" name="Chevron 1"/>
          <p:cNvSpPr/>
          <p:nvPr/>
        </p:nvSpPr>
        <p:spPr>
          <a:xfrm>
            <a:off x="807245" y="1081132"/>
            <a:ext cx="2600000" cy="1000000"/>
          </a:xfrm>
          <a:prstGeom prst="homePlate">
            <a:avLst>
              <a:gd name="adj" fmla="val 22000"/>
            </a:avLst>
          </a:prstGeom>
          <a:solidFill>
            <a:srgbClr val="1A9E94"/>
          </a:solidFill>
          <a:ln w="0">
            <a:noFill/>
          </a:ln>
        </p:spPr>
        <p:txBody>
          <a:bodyPr wrap="square" lIns="182880" tIns="91440" rIns="274320" bIns="91440" anchor="ctr"/>
          <a:lstStyle/>
          <a:p>
            <a:pPr algn="ctr">
              <a:spcAft>
                <a:spcPts val="200"/>
              </a:spcAft>
            </a:pPr>
            <a:r>
              <a:rPr lang="en-US" sz="1050" b="1" i="0">
                <a:solidFill>
                  <a:srgbClr val="FFFFFF">
                    <a:alpha val="70000"/>
                  </a:srgbClr>
                </a:solidFill>
                <a:latin typeface="Inter"/>
              </a:rPr>
              <a:t>STEP 1</a:t>
            </a:r>
          </a:p>
          <a:p>
            <a:pPr algn="ctr"/>
            <a:r>
              <a:rPr lang="en-US" b="1" i="0">
                <a:solidFill>
                  <a:srgbClr val="FFFFFF"/>
                </a:solidFill>
                <a:latin typeface="Inter"/>
              </a:rPr>
              <a:t>Temporal Baseline</a:t>
            </a:r>
          </a:p>
        </p:txBody>
      </p:sp>
      <p:sp>
        <p:nvSpPr>
          <p:cNvPr id="51" name="Chevron 2"/>
          <p:cNvSpPr/>
          <p:nvPr/>
        </p:nvSpPr>
        <p:spPr>
          <a:xfrm>
            <a:off x="3447245" y="1081132"/>
            <a:ext cx="2600000" cy="1000000"/>
          </a:xfrm>
          <a:prstGeom prst="homePlate">
            <a:avLst>
              <a:gd name="adj" fmla="val 22000"/>
            </a:avLst>
          </a:prstGeom>
          <a:solidFill>
            <a:srgbClr val="148A82"/>
          </a:solidFill>
          <a:ln w="0">
            <a:noFill/>
          </a:ln>
        </p:spPr>
        <p:txBody>
          <a:bodyPr wrap="square" lIns="182880" tIns="91440" rIns="274320" bIns="91440" anchor="ctr"/>
          <a:lstStyle/>
          <a:p>
            <a:pPr algn="ctr">
              <a:spcAft>
                <a:spcPts val="200"/>
              </a:spcAft>
            </a:pPr>
            <a:r>
              <a:rPr lang="en-US" sz="1050" b="1" i="0">
                <a:solidFill>
                  <a:srgbClr val="FFFFFF">
                    <a:alpha val="70000"/>
                  </a:srgbClr>
                </a:solidFill>
                <a:latin typeface="Inter"/>
              </a:rPr>
              <a:t>STEP 2</a:t>
            </a:r>
          </a:p>
          <a:p>
            <a:pPr algn="ctr"/>
            <a:r>
              <a:rPr lang="en-US" b="1" i="0">
                <a:solidFill>
                  <a:srgbClr val="FFFFFF"/>
                </a:solidFill>
                <a:latin typeface="Inter"/>
              </a:rPr>
              <a:t>Isolate Senescence</a:t>
            </a:r>
          </a:p>
        </p:txBody>
      </p:sp>
      <p:sp>
        <p:nvSpPr>
          <p:cNvPr id="52" name="Chevron 3"/>
          <p:cNvSpPr/>
          <p:nvPr/>
        </p:nvSpPr>
        <p:spPr>
          <a:xfrm>
            <a:off x="6087245" y="1081132"/>
            <a:ext cx="2600000" cy="1000000"/>
          </a:xfrm>
          <a:prstGeom prst="homePlate">
            <a:avLst>
              <a:gd name="adj" fmla="val 22000"/>
            </a:avLst>
          </a:prstGeom>
          <a:solidFill>
            <a:srgbClr val="0F766E"/>
          </a:solidFill>
          <a:ln w="0">
            <a:noFill/>
          </a:ln>
        </p:spPr>
        <p:txBody>
          <a:bodyPr wrap="square" lIns="182880" tIns="91440" rIns="274320" bIns="91440" anchor="ctr"/>
          <a:lstStyle/>
          <a:p>
            <a:pPr algn="ctr">
              <a:spcAft>
                <a:spcPts val="200"/>
              </a:spcAft>
            </a:pPr>
            <a:r>
              <a:rPr lang="en-US" sz="1050" b="1" i="0">
                <a:solidFill>
                  <a:srgbClr val="FFFFFF">
                    <a:alpha val="70000"/>
                  </a:srgbClr>
                </a:solidFill>
                <a:latin typeface="Inter"/>
              </a:rPr>
              <a:t>STEP 3</a:t>
            </a:r>
          </a:p>
          <a:p>
            <a:pPr algn="ctr"/>
            <a:r>
              <a:rPr lang="en-US" b="1" i="0">
                <a:solidFill>
                  <a:srgbClr val="FFFFFF"/>
                </a:solidFill>
                <a:latin typeface="Inter"/>
              </a:rPr>
              <a:t>Field Calibration</a:t>
            </a:r>
          </a:p>
        </p:txBody>
      </p:sp>
      <p:sp>
        <p:nvSpPr>
          <p:cNvPr id="53" name="Chevron 4"/>
          <p:cNvSpPr/>
          <p:nvPr/>
        </p:nvSpPr>
        <p:spPr>
          <a:xfrm>
            <a:off x="8727245" y="1081132"/>
            <a:ext cx="2600000" cy="1000000"/>
          </a:xfrm>
          <a:prstGeom prst="homePlate">
            <a:avLst>
              <a:gd name="adj" fmla="val 22000"/>
            </a:avLst>
          </a:prstGeom>
          <a:solidFill>
            <a:srgbClr val="0A6259"/>
          </a:solidFill>
          <a:ln w="0">
            <a:noFill/>
          </a:ln>
        </p:spPr>
        <p:txBody>
          <a:bodyPr wrap="square" lIns="182880" tIns="91440" rIns="274320" bIns="91440" anchor="ctr"/>
          <a:lstStyle/>
          <a:p>
            <a:pPr algn="ctr">
              <a:spcAft>
                <a:spcPts val="200"/>
              </a:spcAft>
            </a:pPr>
            <a:r>
              <a:rPr lang="en-US" sz="1050" b="1" i="0">
                <a:solidFill>
                  <a:srgbClr val="FFFFFF">
                    <a:alpha val="70000"/>
                  </a:srgbClr>
                </a:solidFill>
                <a:latin typeface="Inter"/>
              </a:rPr>
              <a:t>STEP 4</a:t>
            </a:r>
          </a:p>
          <a:p>
            <a:pPr algn="ctr"/>
            <a:r>
              <a:rPr lang="en-US" b="1" i="0">
                <a:solidFill>
                  <a:srgbClr val="FFFFFF"/>
                </a:solidFill>
                <a:latin typeface="Inter"/>
              </a:rPr>
              <a:t>Canopy Subtraction</a:t>
            </a:r>
          </a:p>
        </p:txBody>
      </p:sp>
      <p:sp>
        <p:nvSpPr>
          <p:cNvPr id="60" name="Desc 1"/>
          <p:cNvSpPr txBox="1"/>
          <p:nvPr/>
        </p:nvSpPr>
        <p:spPr>
          <a:xfrm>
            <a:off x="807245" y="2281132"/>
            <a:ext cx="2600000" cy="850000"/>
          </a:xfrm>
          <a:prstGeom prst="rect">
            <a:avLst/>
          </a:prstGeom>
          <a:noFill/>
        </p:spPr>
        <p:txBody>
          <a:bodyPr wrap="square" lIns="91440" tIns="45720" rIns="91440" bIns="45720">
            <a:noAutofit/>
          </a:bodyPr>
          <a:lstStyle/>
          <a:p>
            <a:pPr algn="ctr">
              <a:lnSpc>
                <a:spcPct val="120000"/>
              </a:lnSpc>
              <a:spcBef>
                <a:spcPts val="0"/>
              </a:spcBef>
              <a:spcAft>
                <a:spcPts val="0"/>
              </a:spcAft>
            </a:pPr>
            <a:r>
              <a:rPr lang="en-US" sz="1600" b="0" i="0">
                <a:solidFill>
                  <a:srgbClr val="1E293B"/>
                </a:solidFill>
                <a:latin typeface="Inter"/>
              </a:rPr>
              <a:t>25+ year time-series analysis at 30-metre resolution.</a:t>
            </a:r>
          </a:p>
        </p:txBody>
      </p:sp>
      <p:sp>
        <p:nvSpPr>
          <p:cNvPr id="61" name="Desc 2"/>
          <p:cNvSpPr txBox="1"/>
          <p:nvPr/>
        </p:nvSpPr>
        <p:spPr>
          <a:xfrm>
            <a:off x="3447245" y="2281132"/>
            <a:ext cx="2600000" cy="850000"/>
          </a:xfrm>
          <a:prstGeom prst="rect">
            <a:avLst/>
          </a:prstGeom>
          <a:noFill/>
        </p:spPr>
        <p:txBody>
          <a:bodyPr wrap="square" lIns="91440" tIns="45720" rIns="91440" bIns="45720">
            <a:noAutofit/>
          </a:bodyPr>
          <a:lstStyle/>
          <a:p>
            <a:pPr algn="ctr">
              <a:lnSpc>
                <a:spcPct val="120000"/>
              </a:lnSpc>
              <a:spcBef>
                <a:spcPts val="0"/>
              </a:spcBef>
              <a:spcAft>
                <a:spcPts val="0"/>
              </a:spcAft>
            </a:pPr>
            <a:r>
              <a:rPr lang="en-US" sz="1600" b="0" i="0">
                <a:solidFill>
                  <a:srgbClr val="1E293B"/>
                </a:solidFill>
                <a:latin typeface="Inter"/>
              </a:rPr>
              <a:t>Identifying vegetation that persists through seasonal dry periods.</a:t>
            </a:r>
          </a:p>
        </p:txBody>
      </p:sp>
      <p:sp>
        <p:nvSpPr>
          <p:cNvPr id="62" name="Desc 3"/>
          <p:cNvSpPr txBox="1"/>
          <p:nvPr/>
        </p:nvSpPr>
        <p:spPr>
          <a:xfrm>
            <a:off x="6087245" y="2281132"/>
            <a:ext cx="2600000" cy="850000"/>
          </a:xfrm>
          <a:prstGeom prst="rect">
            <a:avLst/>
          </a:prstGeom>
          <a:noFill/>
        </p:spPr>
        <p:txBody>
          <a:bodyPr wrap="square" lIns="91440" tIns="45720" rIns="91440" bIns="45720" anchor="t">
            <a:noAutofit/>
          </a:bodyPr>
          <a:lstStyle/>
          <a:p>
            <a:pPr algn="ctr">
              <a:lnSpc>
                <a:spcPct val="120000"/>
              </a:lnSpc>
            </a:pPr>
            <a:r>
              <a:rPr lang="en-US" sz="1600" b="0" i="0">
                <a:solidFill>
                  <a:srgbClr val="1E293B"/>
                </a:solidFill>
                <a:latin typeface="Inter"/>
              </a:rPr>
              <a:t>Applying </a:t>
            </a:r>
            <a:r>
              <a:rPr lang="en-US" sz="1600">
                <a:solidFill>
                  <a:srgbClr val="1E293B"/>
                </a:solidFill>
                <a:latin typeface="Inter"/>
              </a:rPr>
              <a:t>overstorey corrections</a:t>
            </a:r>
            <a:r>
              <a:rPr lang="en-US" sz="1600" b="0" i="0">
                <a:solidFill>
                  <a:srgbClr val="1E293B"/>
                </a:solidFill>
                <a:latin typeface="Inter"/>
              </a:rPr>
              <a:t> validated by star transect data.</a:t>
            </a:r>
          </a:p>
        </p:txBody>
      </p:sp>
      <p:sp>
        <p:nvSpPr>
          <p:cNvPr id="63" name="Desc 4"/>
          <p:cNvSpPr txBox="1"/>
          <p:nvPr/>
        </p:nvSpPr>
        <p:spPr>
          <a:xfrm>
            <a:off x="8727245" y="2281132"/>
            <a:ext cx="2600000" cy="850000"/>
          </a:xfrm>
          <a:prstGeom prst="rect">
            <a:avLst/>
          </a:prstGeom>
          <a:noFill/>
        </p:spPr>
        <p:txBody>
          <a:bodyPr wrap="square" lIns="91440" tIns="45720" rIns="91440" bIns="45720">
            <a:noAutofit/>
          </a:bodyPr>
          <a:lstStyle/>
          <a:p>
            <a:pPr algn="ctr">
              <a:lnSpc>
                <a:spcPct val="120000"/>
              </a:lnSpc>
              <a:spcBef>
                <a:spcPts val="0"/>
              </a:spcBef>
              <a:spcAft>
                <a:spcPts val="0"/>
              </a:spcAft>
            </a:pPr>
            <a:r>
              <a:rPr lang="en-US" sz="1600" b="0" i="0">
                <a:solidFill>
                  <a:srgbClr val="1E293B"/>
                </a:solidFill>
                <a:latin typeface="Inter"/>
              </a:rPr>
              <a:t>Mathematically removing the overstorey to reveal true ground cover.</a:t>
            </a:r>
          </a:p>
        </p:txBody>
      </p:sp>
      <p:sp>
        <p:nvSpPr>
          <p:cNvPr id="70" name="Callout Box"/>
          <p:cNvSpPr/>
          <p:nvPr/>
        </p:nvSpPr>
        <p:spPr>
          <a:xfrm>
            <a:off x="1200000" y="5902755"/>
            <a:ext cx="9792000" cy="750000"/>
          </a:xfrm>
          <a:prstGeom prst="roundRect">
            <a:avLst>
              <a:gd name="adj" fmla="val 10000"/>
            </a:avLst>
          </a:prstGeom>
          <a:solidFill>
            <a:srgbClr val="0F766E"/>
          </a:solidFill>
          <a:ln w="0">
            <a:noFill/>
          </a:ln>
        </p:spPr>
        <p:txBody>
          <a:bodyPr wrap="square" lIns="182880" tIns="91440" rIns="182880" bIns="91440" anchor="ctr"/>
          <a:lstStyle/>
          <a:p>
            <a:pPr algn="ctr"/>
            <a:r>
              <a:rPr lang="en-US" b="1" i="0">
                <a:solidFill>
                  <a:srgbClr val="FFFFFF"/>
                </a:solidFill>
                <a:latin typeface="Inter"/>
              </a:rPr>
              <a:t>Enables accurate soil surface monitoring in environments with up to 60 per cent canopy cover.</a:t>
            </a:r>
          </a:p>
        </p:txBody>
      </p:sp>
      <p:pic>
        <p:nvPicPr>
          <p:cNvPr id="6" name="Picture 5" descr="A close-up of a green marbled surface  AI-generated content may be incorrect.">
            <a:extLst>
              <a:ext uri="{FF2B5EF4-FFF2-40B4-BE49-F238E27FC236}">
                <a16:creationId xmlns:a16="http://schemas.microsoft.com/office/drawing/2014/main" id="{D5497B3C-0E8F-10F3-FAB3-F817F0BCEC66}"/>
              </a:ext>
            </a:extLst>
          </p:cNvPr>
          <p:cNvPicPr>
            <a:picLocks noChangeAspect="1"/>
          </p:cNvPicPr>
          <p:nvPr/>
        </p:nvPicPr>
        <p:blipFill>
          <a:blip r:embed="rId4"/>
          <a:stretch>
            <a:fillRect/>
          </a:stretch>
        </p:blipFill>
        <p:spPr>
          <a:xfrm>
            <a:off x="1610264" y="3245304"/>
            <a:ext cx="8957095" cy="2509619"/>
          </a:xfrm>
          <a:prstGeom prst="rect">
            <a:avLst/>
          </a:prstGeom>
        </p:spPr>
      </p:pic>
    </p:spTree>
    <p:extLst>
      <p:ext uri="{BB962C8B-B14F-4D97-AF65-F5344CB8AC3E}">
        <p14:creationId xmlns:p14="http://schemas.microsoft.com/office/powerpoint/2010/main" val="1538712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1" descr="image.png"/>
          <p:cNvPicPr>
            <a:picLocks noChangeAspect="1"/>
          </p:cNvPicPr>
          <p:nvPr/>
        </p:nvPicPr>
        <p:blipFill>
          <a:blip r:embed="rId3"/>
          <a:stretch>
            <a:fillRect/>
          </a:stretch>
        </p:blipFill>
        <p:spPr>
          <a:xfrm>
            <a:off x="0" y="0"/>
            <a:ext cx="12192000" cy="6858000"/>
          </a:xfrm>
          <a:prstGeom prst="rect">
            <a:avLst/>
          </a:prstGeom>
        </p:spPr>
      </p:pic>
      <p:pic>
        <p:nvPicPr>
          <p:cNvPr id="3" name="Background2" descr="image.png"/>
          <p:cNvPicPr>
            <a:picLocks noChangeAspect="1"/>
          </p:cNvPicPr>
          <p:nvPr/>
        </p:nvPicPr>
        <p:blipFill>
          <a:blip r:embed="rId3"/>
          <a:stretch>
            <a:fillRect/>
          </a:stretch>
        </p:blipFill>
        <p:spPr>
          <a:xfrm>
            <a:off x="0" y="0"/>
            <a:ext cx="12192000" cy="6858000"/>
          </a:xfrm>
          <a:prstGeom prst="rect">
            <a:avLst/>
          </a:prstGeom>
        </p:spPr>
      </p:pic>
      <p:pic>
        <p:nvPicPr>
          <p:cNvPr id="4" name="TopBar" descr="image.png"/>
          <p:cNvPicPr>
            <a:picLocks noChangeAspect="1"/>
          </p:cNvPicPr>
          <p:nvPr/>
        </p:nvPicPr>
        <p:blipFill>
          <a:blip r:embed="rId4"/>
          <a:stretch>
            <a:fillRect/>
          </a:stretch>
        </p:blipFill>
        <p:spPr>
          <a:xfrm>
            <a:off x="0" y="0"/>
            <a:ext cx="12192000" cy="38100"/>
          </a:xfrm>
          <a:prstGeom prst="rect">
            <a:avLst/>
          </a:prstGeom>
        </p:spPr>
      </p:pic>
      <p:sp>
        <p:nvSpPr>
          <p:cNvPr id="5" name="Title"/>
          <p:cNvSpPr txBox="1"/>
          <p:nvPr/>
        </p:nvSpPr>
        <p:spPr>
          <a:xfrm>
            <a:off x="457200" y="238900"/>
            <a:ext cx="11277600" cy="700000"/>
          </a:xfrm>
          <a:prstGeom prst="rect">
            <a:avLst/>
          </a:prstGeom>
          <a:noFill/>
        </p:spPr>
        <p:txBody>
          <a:bodyPr wrap="square" lIns="0" tIns="0" rIns="0" bIns="0" anchor="ctr">
            <a:noAutofit/>
          </a:bodyPr>
          <a:lstStyle/>
          <a:p>
            <a:r>
              <a:rPr lang="en-AU" sz="3350" b="1" i="0">
                <a:solidFill>
                  <a:srgbClr val="0F766E"/>
                </a:solidFill>
                <a:latin typeface="Inter"/>
              </a:rPr>
              <a:t>The </a:t>
            </a:r>
            <a:r>
              <a:rPr lang="en-AU" sz="3350" b="1">
                <a:solidFill>
                  <a:srgbClr val="0F766E"/>
                </a:solidFill>
                <a:latin typeface="Inter"/>
              </a:rPr>
              <a:t>Accessibility Engine</a:t>
            </a:r>
            <a:r>
              <a:rPr lang="en-AU" sz="3350" b="1" i="0">
                <a:solidFill>
                  <a:srgbClr val="0F766E"/>
                </a:solidFill>
                <a:latin typeface="Inter"/>
              </a:rPr>
              <a:t>: Digital Earth Australia and the Open Data Cube</a:t>
            </a:r>
          </a:p>
        </p:txBody>
      </p:sp>
      <p:sp>
        <p:nvSpPr>
          <p:cNvPr id="30" name="Card1Bg"/>
          <p:cNvSpPr/>
          <p:nvPr/>
        </p:nvSpPr>
        <p:spPr>
          <a:xfrm>
            <a:off x="457200" y="1000000"/>
            <a:ext cx="3200000" cy="29500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pic>
        <p:nvPicPr>
          <p:cNvPr id="31" name="SatelliteStack" descr="Stacked satellite imagery layers from Landsat and Sentinel"/>
          <p:cNvPicPr>
            <a:picLocks noChangeAspect="1"/>
          </p:cNvPicPr>
          <p:nvPr/>
        </p:nvPicPr>
        <p:blipFill>
          <a:blip r:embed="rId5"/>
          <a:srcRect t="13332" b="13332"/>
          <a:stretch>
            <a:fillRect/>
          </a:stretch>
        </p:blipFill>
        <p:spPr>
          <a:xfrm>
            <a:off x="557200" y="1050000"/>
            <a:ext cx="3000000" cy="2250000"/>
          </a:xfrm>
          <a:prstGeom prst="roundRect">
            <a:avLst>
              <a:gd name="adj" fmla="val 3000"/>
            </a:avLst>
          </a:prstGeom>
        </p:spPr>
      </p:pic>
      <p:sp>
        <p:nvSpPr>
          <p:cNvPr id="32" name="Label1"/>
          <p:cNvSpPr txBox="1"/>
          <p:nvPr/>
        </p:nvSpPr>
        <p:spPr>
          <a:xfrm>
            <a:off x="457200" y="3350000"/>
            <a:ext cx="3200000" cy="550000"/>
          </a:xfrm>
          <a:prstGeom prst="rect">
            <a:avLst/>
          </a:prstGeom>
          <a:noFill/>
        </p:spPr>
        <p:txBody>
          <a:bodyPr wrap="square" lIns="91440" tIns="45720" rIns="91440" bIns="45720" anchor="t">
            <a:noAutofit/>
          </a:bodyPr>
          <a:lstStyle/>
          <a:p>
            <a:pPr algn="ctr">
              <a:lnSpc>
                <a:spcPct val="110000"/>
              </a:lnSpc>
            </a:pPr>
            <a:r>
              <a:rPr lang="en-AU" sz="1600" b="1" i="0">
                <a:solidFill>
                  <a:srgbClr val="0F766E"/>
                </a:solidFill>
                <a:latin typeface="Inter"/>
              </a:rPr>
              <a:t>Satellite Archive</a:t>
            </a:r>
          </a:p>
          <a:p>
            <a:pPr algn="ctr">
              <a:lnSpc>
                <a:spcPct val="110000"/>
              </a:lnSpc>
            </a:pPr>
            <a:r>
              <a:rPr lang="en-AU" sz="1600" b="0" i="0">
                <a:solidFill>
                  <a:srgbClr val="64748B"/>
                </a:solidFill>
                <a:latin typeface="Inter"/>
              </a:rPr>
              <a:t>Landsat + Sentinel</a:t>
            </a:r>
          </a:p>
        </p:txBody>
      </p:sp>
      <p:sp>
        <p:nvSpPr>
          <p:cNvPr id="33" name="Arrow1"/>
          <p:cNvSpPr/>
          <p:nvPr/>
        </p:nvSpPr>
        <p:spPr>
          <a:xfrm>
            <a:off x="3807200" y="1950000"/>
            <a:ext cx="538800" cy="450000"/>
          </a:xfrm>
          <a:prstGeom prst="rightArrow">
            <a:avLst>
              <a:gd name="adj1" fmla="val 50000"/>
              <a:gd name="adj2" fmla="val 50000"/>
            </a:avLst>
          </a:prstGeom>
          <a:solidFill>
            <a:srgbClr val="0D9488"/>
          </a:solidFill>
          <a:ln>
            <a:noFill/>
          </a:ln>
        </p:spPr>
      </p:sp>
      <p:sp>
        <p:nvSpPr>
          <p:cNvPr id="40" name="Card2Bg"/>
          <p:cNvSpPr/>
          <p:nvPr/>
        </p:nvSpPr>
        <p:spPr>
          <a:xfrm>
            <a:off x="4496000" y="1000000"/>
            <a:ext cx="3200000" cy="29500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pic>
        <p:nvPicPr>
          <p:cNvPr id="41" name="DataCube" descr="3D data cube representing the Open Data Cube processing architecture"/>
          <p:cNvPicPr>
            <a:picLocks noChangeAspect="1"/>
          </p:cNvPicPr>
          <p:nvPr/>
        </p:nvPicPr>
        <p:blipFill>
          <a:blip r:embed="rId6"/>
          <a:srcRect t="12453" b="12453"/>
          <a:stretch>
            <a:fillRect/>
          </a:stretch>
        </p:blipFill>
        <p:spPr>
          <a:xfrm>
            <a:off x="4596000" y="1050000"/>
            <a:ext cx="3000000" cy="2250000"/>
          </a:xfrm>
          <a:prstGeom prst="roundRect">
            <a:avLst>
              <a:gd name="adj" fmla="val 3000"/>
            </a:avLst>
          </a:prstGeom>
        </p:spPr>
      </p:pic>
      <p:sp>
        <p:nvSpPr>
          <p:cNvPr id="42" name="Label2"/>
          <p:cNvSpPr txBox="1"/>
          <p:nvPr/>
        </p:nvSpPr>
        <p:spPr>
          <a:xfrm>
            <a:off x="4496000" y="3350000"/>
            <a:ext cx="3200000" cy="550000"/>
          </a:xfrm>
          <a:prstGeom prst="rect">
            <a:avLst/>
          </a:prstGeom>
          <a:noFill/>
        </p:spPr>
        <p:txBody>
          <a:bodyPr wrap="square" lIns="91440" tIns="45720" rIns="91440" bIns="45720" anchor="t">
            <a:noAutofit/>
          </a:bodyPr>
          <a:lstStyle/>
          <a:p>
            <a:pPr algn="ctr">
              <a:lnSpc>
                <a:spcPct val="110000"/>
              </a:lnSpc>
            </a:pPr>
            <a:r>
              <a:rPr lang="en-AU" sz="1600" b="1" i="0">
                <a:solidFill>
                  <a:srgbClr val="0F766E"/>
                </a:solidFill>
                <a:latin typeface="Inter"/>
              </a:rPr>
              <a:t>Open Data Cube</a:t>
            </a:r>
          </a:p>
          <a:p>
            <a:pPr algn="ctr">
              <a:lnSpc>
                <a:spcPct val="110000"/>
              </a:lnSpc>
            </a:pPr>
            <a:r>
              <a:rPr lang="en-AU" sz="1600" b="0" i="0">
                <a:solidFill>
                  <a:srgbClr val="64748B"/>
                </a:solidFill>
                <a:latin typeface="Inter"/>
              </a:rPr>
              <a:t>Processing Engine</a:t>
            </a:r>
          </a:p>
        </p:txBody>
      </p:sp>
      <p:sp>
        <p:nvSpPr>
          <p:cNvPr id="43" name="Arrow2"/>
          <p:cNvSpPr/>
          <p:nvPr/>
        </p:nvSpPr>
        <p:spPr>
          <a:xfrm>
            <a:off x="7846000" y="1950000"/>
            <a:ext cx="538800" cy="450000"/>
          </a:xfrm>
          <a:prstGeom prst="rightArrow">
            <a:avLst>
              <a:gd name="adj1" fmla="val 50000"/>
              <a:gd name="adj2" fmla="val 50000"/>
            </a:avLst>
          </a:prstGeom>
          <a:solidFill>
            <a:srgbClr val="0D9488"/>
          </a:solidFill>
          <a:ln>
            <a:noFill/>
          </a:ln>
        </p:spPr>
      </p:sp>
      <p:sp>
        <p:nvSpPr>
          <p:cNvPr id="50" name="Card3Bg"/>
          <p:cNvSpPr/>
          <p:nvPr/>
        </p:nvSpPr>
        <p:spPr>
          <a:xfrm>
            <a:off x="8534800" y="1000000"/>
            <a:ext cx="3200000" cy="29500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pic>
        <p:nvPicPr>
          <p:cNvPr id="51" name="AustraliaVeg" descr="Satellite-derived vegetation cover map of Australia"/>
          <p:cNvPicPr>
            <a:picLocks noChangeAspect="1"/>
          </p:cNvPicPr>
          <p:nvPr/>
        </p:nvPicPr>
        <p:blipFill>
          <a:blip r:embed="rId7"/>
          <a:srcRect t="12500" b="12500"/>
          <a:stretch>
            <a:fillRect/>
          </a:stretch>
        </p:blipFill>
        <p:spPr>
          <a:xfrm>
            <a:off x="8634800" y="1050000"/>
            <a:ext cx="3000000" cy="2250000"/>
          </a:xfrm>
          <a:prstGeom prst="roundRect">
            <a:avLst>
              <a:gd name="adj" fmla="val 3000"/>
            </a:avLst>
          </a:prstGeom>
        </p:spPr>
      </p:pic>
      <p:sp>
        <p:nvSpPr>
          <p:cNvPr id="52" name="Label3"/>
          <p:cNvSpPr txBox="1"/>
          <p:nvPr/>
        </p:nvSpPr>
        <p:spPr>
          <a:xfrm>
            <a:off x="8534800" y="3350000"/>
            <a:ext cx="3200000" cy="550000"/>
          </a:xfrm>
          <a:prstGeom prst="rect">
            <a:avLst/>
          </a:prstGeom>
          <a:noFill/>
        </p:spPr>
        <p:txBody>
          <a:bodyPr wrap="square" lIns="91440" tIns="45720" rIns="91440" bIns="45720" anchor="t">
            <a:noAutofit/>
          </a:bodyPr>
          <a:lstStyle/>
          <a:p>
            <a:pPr algn="ctr">
              <a:lnSpc>
                <a:spcPct val="110000"/>
              </a:lnSpc>
            </a:pPr>
            <a:r>
              <a:rPr lang="en-AU" sz="1600" b="1" i="0">
                <a:solidFill>
                  <a:srgbClr val="0F766E"/>
                </a:solidFill>
                <a:latin typeface="Inter"/>
              </a:rPr>
              <a:t>Decision-Ready Maps</a:t>
            </a:r>
          </a:p>
          <a:p>
            <a:pPr algn="ctr">
              <a:lnSpc>
                <a:spcPct val="110000"/>
              </a:lnSpc>
            </a:pPr>
            <a:r>
              <a:rPr lang="en-AU" sz="1600" b="0" i="0">
                <a:solidFill>
                  <a:srgbClr val="64748B"/>
                </a:solidFill>
                <a:latin typeface="Inter"/>
              </a:rPr>
              <a:t>Continental Coverage</a:t>
            </a:r>
          </a:p>
        </p:txBody>
      </p:sp>
      <p:sp>
        <p:nvSpPr>
          <p:cNvPr id="60" name="SummaryBg"/>
          <p:cNvSpPr/>
          <p:nvPr/>
        </p:nvSpPr>
        <p:spPr>
          <a:xfrm>
            <a:off x="457200" y="4200000"/>
            <a:ext cx="11277600" cy="2450000"/>
          </a:xfrm>
          <a:prstGeom prst="roundRect">
            <a:avLst>
              <a:gd name="adj" fmla="val 3000"/>
            </a:avLst>
          </a:prstGeom>
          <a:solidFill>
            <a:srgbClr val="0F766E"/>
          </a:solidFill>
          <a:ln>
            <a:noFill/>
          </a:ln>
          <a:effectLst>
            <a:outerShdw blurRad="63500" dist="38100" dir="5400000" algn="t" rotWithShape="0">
              <a:srgbClr val="000000">
                <a:alpha val="12000"/>
              </a:srgbClr>
            </a:outerShdw>
          </a:effectLst>
        </p:spPr>
      </p:sp>
      <p:sp>
        <p:nvSpPr>
          <p:cNvPr id="61" name="SummaryText"/>
          <p:cNvSpPr txBox="1"/>
          <p:nvPr/>
        </p:nvSpPr>
        <p:spPr>
          <a:xfrm>
            <a:off x="609600" y="4280000"/>
            <a:ext cx="10972800" cy="2300000"/>
          </a:xfrm>
          <a:prstGeom prst="rect">
            <a:avLst/>
          </a:prstGeom>
          <a:noFill/>
        </p:spPr>
        <p:txBody>
          <a:bodyPr wrap="square" lIns="91440" tIns="45720" rIns="91440" bIns="45720" anchor="ctr">
            <a:noAutofit/>
          </a:bodyPr>
          <a:lstStyle/>
          <a:p>
            <a:pPr algn="l">
              <a:lnSpc>
                <a:spcPct val="130000"/>
              </a:lnSpc>
              <a:spcBef>
                <a:spcPts val="0"/>
              </a:spcBef>
              <a:spcAft>
                <a:spcPts val="400"/>
              </a:spcAft>
            </a:pPr>
            <a:r>
              <a:rPr lang="en-AU" sz="1600" b="1" i="0">
                <a:solidFill>
                  <a:srgbClr val="FFFFFF"/>
                </a:solidFill>
                <a:latin typeface="Inter"/>
              </a:rPr>
              <a:t>The Computational Bridge: </a:t>
            </a:r>
            <a:r>
              <a:rPr lang="en-AU" sz="1600" b="0" i="0">
                <a:solidFill>
                  <a:srgbClr val="FFFFFF">
                    <a:alpha val="85000"/>
                  </a:srgbClr>
                </a:solidFill>
                <a:latin typeface="Inter"/>
              </a:rPr>
              <a:t>Advanced spatial metrics require massive processing power. The Open Data Cube architecture provided the framework to shift from local analysis to continental, continuous monitoring.</a:t>
            </a:r>
          </a:p>
          <a:p>
            <a:pPr algn="l">
              <a:lnSpc>
                <a:spcPct val="130000"/>
              </a:lnSpc>
              <a:spcBef>
                <a:spcPts val="0"/>
              </a:spcBef>
              <a:spcAft>
                <a:spcPts val="400"/>
              </a:spcAft>
            </a:pPr>
            <a:r>
              <a:rPr lang="en-AU" sz="1600" b="1" i="0">
                <a:solidFill>
                  <a:srgbClr val="FFFFFF"/>
                </a:solidFill>
                <a:latin typeface="Inter"/>
              </a:rPr>
              <a:t>The Proving Ground: </a:t>
            </a:r>
            <a:r>
              <a:rPr lang="en-AU" sz="1600" b="0" i="0">
                <a:solidFill>
                  <a:srgbClr val="FFFFFF">
                    <a:alpha val="85000"/>
                  </a:srgbClr>
                </a:solidFill>
                <a:latin typeface="Inter"/>
              </a:rPr>
              <a:t>Digital Earth Australia scaled the biophysically constrained fractional cover algorithms across the entire continent, processing a 40-year harmonised archive.</a:t>
            </a:r>
          </a:p>
          <a:p>
            <a:pPr algn="l">
              <a:lnSpc>
                <a:spcPct val="130000"/>
              </a:lnSpc>
              <a:spcBef>
                <a:spcPts val="0"/>
              </a:spcBef>
              <a:spcAft>
                <a:spcPts val="0"/>
              </a:spcAft>
            </a:pPr>
            <a:r>
              <a:rPr lang="en-AU" sz="1600" b="1" i="0">
                <a:solidFill>
                  <a:srgbClr val="FFFFFF"/>
                </a:solidFill>
                <a:latin typeface="Inter"/>
              </a:rPr>
              <a:t>From Pixels to Policy: </a:t>
            </a:r>
            <a:r>
              <a:rPr lang="en-AU" sz="1600" b="0" i="0">
                <a:solidFill>
                  <a:srgbClr val="FFFFFF">
                    <a:alpha val="85000"/>
                  </a:srgbClr>
                </a:solidFill>
                <a:latin typeface="Inter"/>
              </a:rPr>
              <a:t>This infrastructure translates raw optical and radar data into decision-ready intelligence for agricultural dashboards, natural capital accounting, and automated land condition reporting.</a:t>
            </a:r>
          </a:p>
        </p:txBody>
      </p:sp>
    </p:spTree>
    <p:extLst>
      <p:ext uri="{BB962C8B-B14F-4D97-AF65-F5344CB8AC3E}">
        <p14:creationId xmlns:p14="http://schemas.microsoft.com/office/powerpoint/2010/main" val="4007265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sp>
        <p:nvSpPr>
          <p:cNvPr id="10" name="Title"/>
          <p:cNvSpPr txBox="1"/>
          <p:nvPr/>
        </p:nvSpPr>
        <p:spPr>
          <a:xfrm>
            <a:off x="457200" y="200000"/>
            <a:ext cx="11277600" cy="650000"/>
          </a:xfrm>
          <a:prstGeom prst="rect">
            <a:avLst/>
          </a:prstGeom>
          <a:noFill/>
        </p:spPr>
        <p:txBody>
          <a:bodyPr wrap="square" lIns="0" tIns="0" rIns="0" bIns="0" anchor="ctr">
            <a:noAutofit/>
          </a:bodyPr>
          <a:lstStyle/>
          <a:p>
            <a:pPr algn="l"/>
            <a:r>
              <a:rPr lang="en-AU" sz="3600" b="1" i="0">
                <a:solidFill>
                  <a:srgbClr val="0F766E"/>
                </a:solidFill>
                <a:latin typeface="Inter"/>
              </a:rPr>
              <a:t>Global Transferability: Digital Earth Africa</a:t>
            </a:r>
          </a:p>
        </p:txBody>
      </p:sp>
      <p:sp>
        <p:nvSpPr>
          <p:cNvPr id="5" name="TextBox 4"/>
          <p:cNvSpPr txBox="1"/>
          <p:nvPr/>
        </p:nvSpPr>
        <p:spPr>
          <a:xfrm>
            <a:off x="457200" y="1050000"/>
            <a:ext cx="6800000" cy="4100000"/>
          </a:xfrm>
          <a:prstGeom prst="rect">
            <a:avLst/>
          </a:prstGeom>
          <a:noFill/>
        </p:spPr>
        <p:txBody>
          <a:bodyPr wrap="square" lIns="0" tIns="0" rIns="0" bIns="0" anchor="t">
            <a:noAutofit/>
          </a:bodyPr>
          <a:lstStyle/>
          <a:p>
            <a:pPr algn="l">
              <a:lnSpc>
                <a:spcPct val="100000"/>
              </a:lnSpc>
              <a:spcBef>
                <a:spcPts val="0"/>
              </a:spcBef>
              <a:spcAft>
                <a:spcPts val="200"/>
              </a:spcAft>
            </a:pPr>
            <a:r>
              <a:rPr lang="en-AU" sz="1600" b="1" i="0">
                <a:solidFill>
                  <a:srgbClr val="0F766E"/>
                </a:solidFill>
                <a:latin typeface="Inter"/>
              </a:rPr>
              <a:t>Continental Validation</a:t>
            </a:r>
          </a:p>
          <a:p>
            <a:pPr algn="l">
              <a:lnSpc>
                <a:spcPct val="130000"/>
              </a:lnSpc>
              <a:spcBef>
                <a:spcPts val="0"/>
              </a:spcBef>
              <a:spcAft>
                <a:spcPts val="800"/>
              </a:spcAft>
            </a:pPr>
            <a:r>
              <a:rPr lang="en-AU" sz="1600" b="0" i="0">
                <a:solidFill>
                  <a:srgbClr val="1E293B"/>
                </a:solidFill>
                <a:latin typeface="Inter"/>
              </a:rPr>
              <a:t>The biophysical models developed and proven in Australia have successfully transcended national borders and ecological domains.</a:t>
            </a:r>
          </a:p>
          <a:p>
            <a:pPr algn="l">
              <a:lnSpc>
                <a:spcPct val="100000"/>
              </a:lnSpc>
              <a:spcBef>
                <a:spcPts val="0"/>
              </a:spcBef>
              <a:spcAft>
                <a:spcPts val="200"/>
              </a:spcAft>
            </a:pPr>
            <a:r>
              <a:rPr lang="en-AU" sz="1600" b="1" i="0">
                <a:solidFill>
                  <a:srgbClr val="0F766E"/>
                </a:solidFill>
                <a:latin typeface="Inter"/>
              </a:rPr>
              <a:t>Harmonised Intelligence</a:t>
            </a:r>
          </a:p>
          <a:p>
            <a:pPr algn="l">
              <a:lnSpc>
                <a:spcPct val="130000"/>
              </a:lnSpc>
              <a:spcBef>
                <a:spcPts val="0"/>
              </a:spcBef>
              <a:spcAft>
                <a:spcPts val="800"/>
              </a:spcAft>
            </a:pPr>
            <a:r>
              <a:rPr lang="en-AU" sz="1600" b="0" i="0">
                <a:solidFill>
                  <a:srgbClr val="1E293B"/>
                </a:solidFill>
                <a:latin typeface="Inter"/>
              </a:rPr>
              <a:t>Deploying the fractional cover framework across Africa to monitor 38 coastal nations and process over 6 petabytes of analysis-ready data.</a:t>
            </a:r>
            <a:endParaRPr lang="en-AU" sz="1600" b="0" i="0">
              <a:solidFill>
                <a:srgbClr val="1E293B"/>
              </a:solidFill>
              <a:latin typeface="Inter"/>
              <a:ea typeface="Inter"/>
            </a:endParaRPr>
          </a:p>
          <a:p>
            <a:pPr algn="l">
              <a:lnSpc>
                <a:spcPct val="100000"/>
              </a:lnSpc>
              <a:spcBef>
                <a:spcPts val="0"/>
              </a:spcBef>
              <a:spcAft>
                <a:spcPts val="200"/>
              </a:spcAft>
            </a:pPr>
            <a:r>
              <a:rPr lang="en-AU" sz="1600" b="1" i="0">
                <a:solidFill>
                  <a:srgbClr val="0F766E"/>
                </a:solidFill>
                <a:latin typeface="Inter"/>
              </a:rPr>
              <a:t>Real-World Impact</a:t>
            </a:r>
          </a:p>
          <a:p>
            <a:pPr>
              <a:lnSpc>
                <a:spcPct val="130000"/>
              </a:lnSpc>
            </a:pPr>
            <a:r>
              <a:rPr lang="en-AU" sz="1600" b="0" i="0">
                <a:solidFill>
                  <a:srgbClr val="1E293B"/>
                </a:solidFill>
                <a:latin typeface="Inter"/>
              </a:rPr>
              <a:t>Powering </a:t>
            </a:r>
            <a:r>
              <a:rPr lang="en-AU" sz="1600">
                <a:solidFill>
                  <a:srgbClr val="1E293B"/>
                </a:solidFill>
                <a:latin typeface="Inter"/>
              </a:rPr>
              <a:t>foundation data </a:t>
            </a:r>
            <a:r>
              <a:rPr lang="en-AU" sz="1600" b="0" i="0">
                <a:solidFill>
                  <a:srgbClr val="1E293B"/>
                </a:solidFill>
                <a:latin typeface="Inter"/>
              </a:rPr>
              <a:t>for </a:t>
            </a:r>
            <a:r>
              <a:rPr lang="en-AU" sz="1600">
                <a:solidFill>
                  <a:srgbClr val="1E293B"/>
                </a:solidFill>
                <a:latin typeface="Inter"/>
              </a:rPr>
              <a:t>woody weed invasion, food</a:t>
            </a:r>
            <a:r>
              <a:rPr lang="en-AU" sz="1600" b="0" i="0">
                <a:solidFill>
                  <a:srgbClr val="1E293B"/>
                </a:solidFill>
                <a:latin typeface="Inter"/>
              </a:rPr>
              <a:t> security, </a:t>
            </a:r>
            <a:r>
              <a:rPr lang="en-AU" sz="1600">
                <a:solidFill>
                  <a:srgbClr val="1E293B"/>
                </a:solidFill>
                <a:latin typeface="Inter"/>
              </a:rPr>
              <a:t>crop</a:t>
            </a:r>
            <a:r>
              <a:rPr lang="en-AU" sz="1600" b="0" i="0">
                <a:solidFill>
                  <a:srgbClr val="1E293B"/>
                </a:solidFill>
                <a:latin typeface="Inter"/>
              </a:rPr>
              <a:t> monitoring, and land degradation neutrality reporting (SDG 15.3.1) across the Sahel and beyond.</a:t>
            </a:r>
            <a:endParaRPr lang="en-AU" sz="1600" b="0" i="0">
              <a:solidFill>
                <a:srgbClr val="1E293B"/>
              </a:solidFill>
              <a:latin typeface="Inter"/>
              <a:ea typeface="Inter"/>
            </a:endParaRPr>
          </a:p>
        </p:txBody>
      </p:sp>
      <p:pic>
        <p:nvPicPr>
          <p:cNvPr id="8" name="Picture 7" descr="Aerial view of African agricultural landscape with satellite data overlay"/>
          <p:cNvPicPr>
            <a:picLocks noChangeAspect="1"/>
          </p:cNvPicPr>
          <p:nvPr/>
        </p:nvPicPr>
        <p:blipFill>
          <a:blip r:embed="rId4"/>
          <a:stretch>
            <a:fillRect/>
          </a:stretch>
        </p:blipFill>
        <p:spPr>
          <a:xfrm>
            <a:off x="7600000" y="1050000"/>
            <a:ext cx="4200000" cy="4000000"/>
          </a:xfrm>
          <a:prstGeom prst="roundRect">
            <a:avLst>
              <a:gd name="adj" fmla="val 3000"/>
            </a:avLst>
          </a:prstGeom>
        </p:spPr>
      </p:pic>
      <p:sp>
        <p:nvSpPr>
          <p:cNvPr id="11" name="Callout 1"/>
          <p:cNvSpPr txBox="1"/>
          <p:nvPr/>
        </p:nvSpPr>
        <p:spPr>
          <a:xfrm>
            <a:off x="457200" y="5250000"/>
            <a:ext cx="3626000" cy="1250000"/>
          </a:xfrm>
          <a:prstGeom prst="roundRect">
            <a:avLst>
              <a:gd name="adj" fmla="val 5000"/>
            </a:avLst>
          </a:prstGeom>
          <a:solidFill>
            <a:srgbClr val="0F766E"/>
          </a:solidFill>
        </p:spPr>
        <p:txBody>
          <a:bodyPr wrap="square" lIns="108000" tIns="72000" rIns="108000" bIns="72000" anchor="ctr">
            <a:noAutofit/>
          </a:bodyPr>
          <a:lstStyle/>
          <a:p>
            <a:pPr algn="ctr">
              <a:spcAft>
                <a:spcPts val="100"/>
              </a:spcAft>
            </a:pPr>
            <a:r>
              <a:rPr lang="en-AU" sz="3200" b="1" i="0">
                <a:solidFill>
                  <a:srgbClr val="FFFFFF"/>
                </a:solidFill>
                <a:latin typeface="Inter"/>
              </a:rPr>
              <a:t>$2.84B</a:t>
            </a:r>
          </a:p>
          <a:p>
            <a:pPr algn="ctr"/>
            <a:r>
              <a:rPr lang="en-AU" sz="1600" b="1" i="0">
                <a:solidFill>
                  <a:srgbClr val="FFFFFF"/>
                </a:solidFill>
                <a:latin typeface="Inter"/>
              </a:rPr>
              <a:t>Estimated Annual Economic Impact</a:t>
            </a:r>
          </a:p>
        </p:txBody>
      </p:sp>
      <p:sp>
        <p:nvSpPr>
          <p:cNvPr id="12" name="Callout 2"/>
          <p:cNvSpPr txBox="1"/>
          <p:nvPr/>
        </p:nvSpPr>
        <p:spPr>
          <a:xfrm>
            <a:off x="4283200" y="5250000"/>
            <a:ext cx="3626000" cy="1250000"/>
          </a:xfrm>
          <a:prstGeom prst="roundRect">
            <a:avLst>
              <a:gd name="adj" fmla="val 5000"/>
            </a:avLst>
          </a:prstGeom>
          <a:solidFill>
            <a:srgbClr val="0F766E"/>
          </a:solidFill>
        </p:spPr>
        <p:txBody>
          <a:bodyPr wrap="square" lIns="108000" tIns="72000" rIns="108000" bIns="72000" anchor="ctr">
            <a:noAutofit/>
          </a:bodyPr>
          <a:lstStyle/>
          <a:p>
            <a:pPr algn="ctr">
              <a:spcAft>
                <a:spcPts val="100"/>
              </a:spcAft>
            </a:pPr>
            <a:r>
              <a:rPr lang="en-AU" sz="3200" b="1" i="0">
                <a:solidFill>
                  <a:srgbClr val="FFFFFF"/>
                </a:solidFill>
                <a:latin typeface="Inter"/>
              </a:rPr>
              <a:t>38 Nations</a:t>
            </a:r>
          </a:p>
          <a:p>
            <a:pPr algn="ctr"/>
            <a:r>
              <a:rPr lang="en-AU" sz="1600" b="1" i="0">
                <a:solidFill>
                  <a:srgbClr val="FFFFFF"/>
                </a:solidFill>
                <a:latin typeface="Inter"/>
              </a:rPr>
              <a:t>Coastal Monitoring Coverage</a:t>
            </a:r>
          </a:p>
        </p:txBody>
      </p:sp>
      <p:sp>
        <p:nvSpPr>
          <p:cNvPr id="13" name="Callout 3"/>
          <p:cNvSpPr txBox="1"/>
          <p:nvPr/>
        </p:nvSpPr>
        <p:spPr>
          <a:xfrm>
            <a:off x="8109200" y="5250000"/>
            <a:ext cx="3626000" cy="1250000"/>
          </a:xfrm>
          <a:prstGeom prst="roundRect">
            <a:avLst>
              <a:gd name="adj" fmla="val 5000"/>
            </a:avLst>
          </a:prstGeom>
          <a:solidFill>
            <a:srgbClr val="0F766E"/>
          </a:solidFill>
        </p:spPr>
        <p:txBody>
          <a:bodyPr wrap="square" lIns="108000" tIns="72000" rIns="108000" bIns="72000" anchor="ctr">
            <a:noAutofit/>
          </a:bodyPr>
          <a:lstStyle/>
          <a:p>
            <a:pPr algn="ctr">
              <a:spcAft>
                <a:spcPts val="100"/>
              </a:spcAft>
            </a:pPr>
            <a:r>
              <a:rPr lang="en-AU" sz="3200" b="1" i="0">
                <a:solidFill>
                  <a:srgbClr val="FFFFFF"/>
                </a:solidFill>
                <a:latin typeface="Inter"/>
              </a:rPr>
              <a:t>6 PB</a:t>
            </a:r>
          </a:p>
          <a:p>
            <a:pPr algn="ctr"/>
            <a:r>
              <a:rPr lang="en-AU" sz="1600" b="1" i="0">
                <a:solidFill>
                  <a:srgbClr val="FFFFFF"/>
                </a:solidFill>
                <a:latin typeface="Inter"/>
              </a:rPr>
              <a:t>Analysis-Ready EO Data</a:t>
            </a:r>
          </a:p>
        </p:txBody>
      </p:sp>
    </p:spTree>
    <p:extLst>
      <p:ext uri="{BB962C8B-B14F-4D97-AF65-F5344CB8AC3E}">
        <p14:creationId xmlns:p14="http://schemas.microsoft.com/office/powerpoint/2010/main" val="2250655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2" name="TitleBar"/>
          <p:cNvSpPr/>
          <p:nvPr/>
        </p:nvSpPr>
        <p:spPr>
          <a:xfrm>
            <a:off x="0" y="0"/>
            <a:ext cx="12192000" cy="914400"/>
          </a:xfrm>
          <a:prstGeom prst="rect">
            <a:avLst/>
          </a:prstGeom>
          <a:solidFill>
            <a:srgbClr val="0F766E"/>
          </a:solidFill>
        </p:spPr>
        <p:txBody>
          <a:bodyPr lIns="457200" tIns="182880" rIns="457200" bIns="182880" anchor="ctr"/>
          <a:lstStyle/>
          <a:p>
            <a:pPr algn="l"/>
            <a:r>
              <a:rPr lang="en-AU" sz="3200" b="1">
                <a:solidFill>
                  <a:srgbClr val="FFFFFF"/>
                </a:solidFill>
                <a:latin typeface="Inter"/>
              </a:rPr>
              <a:t>State and Federal Governance</a:t>
            </a:r>
          </a:p>
        </p:txBody>
      </p:sp>
      <p:sp>
        <p:nvSpPr>
          <p:cNvPr id="3" name="AccentLine"/>
          <p:cNvSpPr/>
          <p:nvPr/>
        </p:nvSpPr>
        <p:spPr>
          <a:xfrm>
            <a:off x="0" y="914400"/>
            <a:ext cx="12192000" cy="36576"/>
          </a:xfrm>
          <a:prstGeom prst="rect">
            <a:avLst/>
          </a:prstGeom>
          <a:solidFill>
            <a:srgbClr val="0D9488"/>
          </a:solidFill>
        </p:spPr>
        <p:txBody>
          <a:bodyPr/>
          <a:lstStyle/>
          <a:p>
            <a:endParaRPr lang="en-AU"/>
          </a:p>
        </p:txBody>
      </p:sp>
      <p:sp>
        <p:nvSpPr>
          <p:cNvPr id="4" name="Subtitle"/>
          <p:cNvSpPr txBox="1"/>
          <p:nvPr/>
        </p:nvSpPr>
        <p:spPr>
          <a:xfrm>
            <a:off x="350000" y="1020000"/>
            <a:ext cx="11492000" cy="350000"/>
          </a:xfrm>
          <a:prstGeom prst="rect">
            <a:avLst/>
          </a:prstGeom>
          <a:noFill/>
        </p:spPr>
        <p:txBody>
          <a:bodyPr lIns="91440" tIns="45720" rIns="91440" bIns="45720" anchor="t"/>
          <a:lstStyle/>
          <a:p>
            <a:pPr algn="l"/>
            <a:r>
              <a:rPr lang="en-AU" sz="2000" b="0" i="1">
                <a:solidFill>
                  <a:srgbClr val="475569"/>
                </a:solidFill>
                <a:latin typeface="Inter"/>
              </a:rPr>
              <a:t>Statutory monitoring tools underpinning Queensland and national land management policy</a:t>
            </a:r>
          </a:p>
        </p:txBody>
      </p:sp>
      <p:sp>
        <p:nvSpPr>
          <p:cNvPr id="11" name="Label1"/>
          <p:cNvSpPr txBox="1"/>
          <p:nvPr/>
        </p:nvSpPr>
        <p:spPr>
          <a:xfrm>
            <a:off x="-8589" y="4785971"/>
            <a:ext cx="2400972" cy="462058"/>
          </a:xfrm>
          <a:prstGeom prst="rect">
            <a:avLst/>
          </a:prstGeom>
          <a:noFill/>
        </p:spPr>
        <p:txBody>
          <a:bodyPr lIns="45720" tIns="45720" rIns="45720" bIns="45720" anchor="t"/>
          <a:lstStyle/>
          <a:p>
            <a:pPr algn="ctr"/>
            <a:r>
              <a:rPr lang="en-AU" b="1">
                <a:solidFill>
                  <a:srgbClr val="0F766E"/>
                </a:solidFill>
                <a:latin typeface="Inter"/>
              </a:rPr>
              <a:t>Queensland Burnt Area Map</a:t>
            </a:r>
          </a:p>
        </p:txBody>
      </p:sp>
      <p:sp>
        <p:nvSpPr>
          <p:cNvPr id="13" name="Label2"/>
          <p:cNvSpPr txBox="1"/>
          <p:nvPr/>
        </p:nvSpPr>
        <p:spPr>
          <a:xfrm>
            <a:off x="2664794" y="3542118"/>
            <a:ext cx="4630942" cy="450853"/>
          </a:xfrm>
          <a:prstGeom prst="rect">
            <a:avLst/>
          </a:prstGeom>
          <a:noFill/>
        </p:spPr>
        <p:txBody>
          <a:bodyPr lIns="45720" tIns="45720" rIns="45720" bIns="45720" anchor="t"/>
          <a:lstStyle/>
          <a:p>
            <a:pPr algn="ctr"/>
            <a:r>
              <a:rPr lang="en-AU" b="1">
                <a:solidFill>
                  <a:srgbClr val="0F766E"/>
                </a:solidFill>
                <a:latin typeface="Inter"/>
              </a:rPr>
              <a:t>Reef 2050 Report Card</a:t>
            </a:r>
          </a:p>
        </p:txBody>
      </p:sp>
      <p:pic>
        <p:nvPicPr>
          <p:cNvPr id="14" name="NativeVegMap"/>
          <p:cNvPicPr>
            <a:picLocks noChangeAspect="1"/>
          </p:cNvPicPr>
          <p:nvPr/>
        </p:nvPicPr>
        <p:blipFill>
          <a:blip r:embed="rId3"/>
          <a:stretch>
            <a:fillRect/>
          </a:stretch>
        </p:blipFill>
        <p:spPr>
          <a:xfrm>
            <a:off x="9966205" y="2418883"/>
            <a:ext cx="2154442" cy="3043057"/>
          </a:xfrm>
          <a:prstGeom prst="rect">
            <a:avLst/>
          </a:prstGeom>
          <a:ln w="12700">
            <a:solidFill>
              <a:srgbClr val="CBD5E1"/>
            </a:solidFill>
          </a:ln>
        </p:spPr>
      </p:pic>
      <p:sp>
        <p:nvSpPr>
          <p:cNvPr id="15" name="Label3"/>
          <p:cNvSpPr txBox="1"/>
          <p:nvPr/>
        </p:nvSpPr>
        <p:spPr>
          <a:xfrm>
            <a:off x="9966205" y="5469528"/>
            <a:ext cx="2154442" cy="327590"/>
          </a:xfrm>
          <a:prstGeom prst="rect">
            <a:avLst/>
          </a:prstGeom>
          <a:noFill/>
        </p:spPr>
        <p:txBody>
          <a:bodyPr lIns="45720" tIns="45720" rIns="45720" bIns="45720" anchor="t"/>
          <a:lstStyle/>
          <a:p>
            <a:pPr algn="ctr"/>
            <a:r>
              <a:rPr lang="en-AU" b="1">
                <a:solidFill>
                  <a:srgbClr val="0F766E"/>
                </a:solidFill>
                <a:latin typeface="Inter"/>
              </a:rPr>
              <a:t>Native Vegetation Regulatory Map</a:t>
            </a:r>
          </a:p>
        </p:txBody>
      </p:sp>
      <p:pic>
        <p:nvPicPr>
          <p:cNvPr id="20" name="BioCondition"/>
          <p:cNvPicPr>
            <a:picLocks noChangeAspect="1"/>
          </p:cNvPicPr>
          <p:nvPr/>
        </p:nvPicPr>
        <p:blipFill>
          <a:blip r:embed="rId4"/>
          <a:stretch>
            <a:fillRect/>
          </a:stretch>
        </p:blipFill>
        <p:spPr>
          <a:xfrm>
            <a:off x="2520117" y="4185383"/>
            <a:ext cx="2053590" cy="1883615"/>
          </a:xfrm>
          <a:prstGeom prst="rect">
            <a:avLst/>
          </a:prstGeom>
          <a:ln w="12700">
            <a:solidFill>
              <a:srgbClr val="CBD5E1"/>
            </a:solidFill>
          </a:ln>
        </p:spPr>
      </p:pic>
      <p:sp>
        <p:nvSpPr>
          <p:cNvPr id="21" name="Label4"/>
          <p:cNvSpPr txBox="1"/>
          <p:nvPr/>
        </p:nvSpPr>
        <p:spPr>
          <a:xfrm>
            <a:off x="2531323" y="6099001"/>
            <a:ext cx="2053589" cy="300000"/>
          </a:xfrm>
          <a:prstGeom prst="rect">
            <a:avLst/>
          </a:prstGeom>
          <a:noFill/>
        </p:spPr>
        <p:txBody>
          <a:bodyPr lIns="45720" tIns="45720" rIns="45720" bIns="45720" anchor="t"/>
          <a:lstStyle/>
          <a:p>
            <a:pPr algn="ctr"/>
            <a:r>
              <a:rPr lang="en-AU" b="1">
                <a:solidFill>
                  <a:srgbClr val="0F766E"/>
                </a:solidFill>
                <a:latin typeface="Inter"/>
              </a:rPr>
              <a:t>Spatial BioCondition</a:t>
            </a:r>
          </a:p>
        </p:txBody>
      </p:sp>
      <p:pic>
        <p:nvPicPr>
          <p:cNvPr id="22" name="NationalTargets"/>
          <p:cNvPicPr>
            <a:picLocks noChangeAspect="1"/>
          </p:cNvPicPr>
          <p:nvPr/>
        </p:nvPicPr>
        <p:blipFill>
          <a:blip r:embed="rId5"/>
          <a:stretch>
            <a:fillRect/>
          </a:stretch>
        </p:blipFill>
        <p:spPr>
          <a:xfrm>
            <a:off x="4924561" y="4185385"/>
            <a:ext cx="1952734" cy="1894820"/>
          </a:xfrm>
          <a:prstGeom prst="rect">
            <a:avLst/>
          </a:prstGeom>
          <a:ln w="12700">
            <a:solidFill>
              <a:srgbClr val="CBD5E1"/>
            </a:solidFill>
          </a:ln>
        </p:spPr>
      </p:pic>
      <p:sp>
        <p:nvSpPr>
          <p:cNvPr id="23" name="Label5"/>
          <p:cNvSpPr txBox="1"/>
          <p:nvPr/>
        </p:nvSpPr>
        <p:spPr>
          <a:xfrm>
            <a:off x="4935764" y="6233471"/>
            <a:ext cx="1952737" cy="490500"/>
          </a:xfrm>
          <a:prstGeom prst="rect">
            <a:avLst/>
          </a:prstGeom>
          <a:noFill/>
        </p:spPr>
        <p:txBody>
          <a:bodyPr lIns="45720" tIns="45720" rIns="45720" bIns="45720" anchor="t"/>
          <a:lstStyle/>
          <a:p>
            <a:pPr algn="ctr"/>
            <a:r>
              <a:rPr lang="en-AU" b="1">
                <a:solidFill>
                  <a:srgbClr val="0F766E"/>
                </a:solidFill>
                <a:latin typeface="Inter"/>
              </a:rPr>
              <a:t>National Cover Targets</a:t>
            </a:r>
          </a:p>
        </p:txBody>
      </p:sp>
      <p:pic>
        <p:nvPicPr>
          <p:cNvPr id="5" name="Picture 4" descr="A map of australia with different colored areas  Description automatically generated">
            <a:extLst>
              <a:ext uri="{FF2B5EF4-FFF2-40B4-BE49-F238E27FC236}">
                <a16:creationId xmlns:a16="http://schemas.microsoft.com/office/drawing/2014/main" id="{EED57BE7-BFDB-15E8-87CD-FF979C2891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48" y="1370201"/>
            <a:ext cx="2543690" cy="3419425"/>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237B290D-1280-85DB-5D21-CA818C35F33F}"/>
              </a:ext>
            </a:extLst>
          </p:cNvPr>
          <p:cNvPicPr>
            <a:picLocks noChangeAspect="1"/>
          </p:cNvPicPr>
          <p:nvPr/>
        </p:nvPicPr>
        <p:blipFill>
          <a:blip r:embed="rId7"/>
          <a:stretch>
            <a:fillRect/>
          </a:stretch>
        </p:blipFill>
        <p:spPr>
          <a:xfrm>
            <a:off x="7614619" y="2409266"/>
            <a:ext cx="2162290" cy="3048000"/>
          </a:xfrm>
          <a:prstGeom prst="rect">
            <a:avLst/>
          </a:prstGeom>
        </p:spPr>
      </p:pic>
      <p:sp>
        <p:nvSpPr>
          <p:cNvPr id="7" name="Label3">
            <a:extLst>
              <a:ext uri="{FF2B5EF4-FFF2-40B4-BE49-F238E27FC236}">
                <a16:creationId xmlns:a16="http://schemas.microsoft.com/office/drawing/2014/main" id="{80341E7A-6964-2E89-EA2C-F563E3DAE102}"/>
              </a:ext>
            </a:extLst>
          </p:cNvPr>
          <p:cNvSpPr txBox="1"/>
          <p:nvPr/>
        </p:nvSpPr>
        <p:spPr>
          <a:xfrm>
            <a:off x="7601764" y="5469528"/>
            <a:ext cx="2154442" cy="327590"/>
          </a:xfrm>
          <a:prstGeom prst="rect">
            <a:avLst/>
          </a:prstGeom>
          <a:noFill/>
        </p:spPr>
        <p:txBody>
          <a:bodyPr lIns="45720" tIns="45720" rIns="45720" bIns="45720" anchor="t"/>
          <a:lstStyle/>
          <a:p>
            <a:pPr algn="ctr"/>
            <a:r>
              <a:rPr lang="en-AU" b="1">
                <a:solidFill>
                  <a:srgbClr val="0F766E"/>
                </a:solidFill>
                <a:latin typeface="Inter"/>
              </a:rPr>
              <a:t>FORAGE Reports</a:t>
            </a:r>
            <a:endParaRPr lang="en-US"/>
          </a:p>
        </p:txBody>
      </p:sp>
      <p:pic>
        <p:nvPicPr>
          <p:cNvPr id="8" name="Picture 7" descr="A screenshot of a computer&#10;&#10;AI-generated content may be incorrect.">
            <a:extLst>
              <a:ext uri="{FF2B5EF4-FFF2-40B4-BE49-F238E27FC236}">
                <a16:creationId xmlns:a16="http://schemas.microsoft.com/office/drawing/2014/main" id="{63CA9814-FE36-C3DB-0B97-D7FC14EAB80E}"/>
              </a:ext>
            </a:extLst>
          </p:cNvPr>
          <p:cNvPicPr>
            <a:picLocks noChangeAspect="1"/>
          </p:cNvPicPr>
          <p:nvPr/>
        </p:nvPicPr>
        <p:blipFill>
          <a:blip r:embed="rId8"/>
          <a:stretch>
            <a:fillRect/>
          </a:stretch>
        </p:blipFill>
        <p:spPr>
          <a:xfrm>
            <a:off x="2721348" y="1372721"/>
            <a:ext cx="4732244" cy="2050676"/>
          </a:xfrm>
          <a:prstGeom prst="rect">
            <a:avLst/>
          </a:prstGeom>
        </p:spPr>
      </p:pic>
    </p:spTree>
    <p:extLst>
      <p:ext uri="{BB962C8B-B14F-4D97-AF65-F5344CB8AC3E}">
        <p14:creationId xmlns:p14="http://schemas.microsoft.com/office/powerpoint/2010/main" val="2271993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4"/>
          <a:stretch>
            <a:fillRect/>
          </a:stretch>
        </p:blipFill>
        <p:spPr>
          <a:xfrm>
            <a:off x="0" y="0"/>
            <a:ext cx="6096000" cy="6858000"/>
          </a:xfrm>
          <a:prstGeom prst="rect">
            <a:avLst/>
          </a:prstGeom>
        </p:spPr>
      </p:pic>
      <p:pic>
        <p:nvPicPr>
          <p:cNvPr id="5" name="Picture 4" descr="image.png"/>
          <p:cNvPicPr>
            <a:picLocks noChangeAspect="1"/>
          </p:cNvPicPr>
          <p:nvPr/>
        </p:nvPicPr>
        <p:blipFill>
          <a:blip r:embed="rId5"/>
          <a:stretch>
            <a:fillRect/>
          </a:stretch>
        </p:blipFill>
        <p:spPr>
          <a:xfrm>
            <a:off x="0" y="0"/>
            <a:ext cx="6096000" cy="6858000"/>
          </a:xfrm>
          <a:prstGeom prst="rect">
            <a:avLst/>
          </a:prstGeom>
        </p:spPr>
      </p:pic>
      <p:pic>
        <p:nvPicPr>
          <p:cNvPr id="6" name="Picture 5" descr="image.png"/>
          <p:cNvPicPr>
            <a:picLocks noChangeAspect="1"/>
          </p:cNvPicPr>
          <p:nvPr/>
        </p:nvPicPr>
        <p:blipFill>
          <a:blip r:embed="rId6"/>
          <a:stretch>
            <a:fillRect/>
          </a:stretch>
        </p:blipFill>
        <p:spPr>
          <a:xfrm>
            <a:off x="6096000" y="0"/>
            <a:ext cx="6096000" cy="6858000"/>
          </a:xfrm>
          <a:prstGeom prst="rect">
            <a:avLst/>
          </a:prstGeom>
        </p:spPr>
      </p:pic>
      <p:pic>
        <p:nvPicPr>
          <p:cNvPr id="7" name="Picture 6" descr="image.png"/>
          <p:cNvPicPr>
            <a:picLocks noChangeAspect="1"/>
          </p:cNvPicPr>
          <p:nvPr/>
        </p:nvPicPr>
        <p:blipFill>
          <a:blip r:embed="rId7"/>
          <a:stretch>
            <a:fillRect/>
          </a:stretch>
        </p:blipFill>
        <p:spPr>
          <a:xfrm>
            <a:off x="6705600" y="2038350"/>
            <a:ext cx="219075" cy="200025"/>
          </a:xfrm>
          <a:prstGeom prst="rect">
            <a:avLst/>
          </a:prstGeom>
        </p:spPr>
      </p:pic>
      <p:pic>
        <p:nvPicPr>
          <p:cNvPr id="8" name="Picture 7" descr="image.png"/>
          <p:cNvPicPr>
            <a:picLocks noChangeAspect="1"/>
          </p:cNvPicPr>
          <p:nvPr/>
        </p:nvPicPr>
        <p:blipFill>
          <a:blip r:embed="rId8"/>
          <a:stretch>
            <a:fillRect/>
          </a:stretch>
        </p:blipFill>
        <p:spPr>
          <a:xfrm>
            <a:off x="6705600" y="3401324"/>
            <a:ext cx="238125" cy="200025"/>
          </a:xfrm>
          <a:prstGeom prst="rect">
            <a:avLst/>
          </a:prstGeom>
        </p:spPr>
      </p:pic>
      <p:pic>
        <p:nvPicPr>
          <p:cNvPr id="9" name="Picture 8" descr="image.png"/>
          <p:cNvPicPr>
            <a:picLocks noChangeAspect="1"/>
          </p:cNvPicPr>
          <p:nvPr/>
        </p:nvPicPr>
        <p:blipFill>
          <a:blip r:embed="rId9"/>
          <a:stretch>
            <a:fillRect/>
          </a:stretch>
        </p:blipFill>
        <p:spPr>
          <a:xfrm>
            <a:off x="6705600" y="4486275"/>
            <a:ext cx="219075" cy="200025"/>
          </a:xfrm>
          <a:prstGeom prst="rect">
            <a:avLst/>
          </a:prstGeom>
        </p:spPr>
      </p:pic>
      <p:pic>
        <p:nvPicPr>
          <p:cNvPr id="10" name="Picture 9" descr="image.png"/>
          <p:cNvPicPr>
            <a:picLocks noChangeAspect="1"/>
          </p:cNvPicPr>
          <p:nvPr/>
        </p:nvPicPr>
        <p:blipFill>
          <a:blip r:embed="rId10"/>
          <a:stretch>
            <a:fillRect/>
          </a:stretch>
        </p:blipFill>
        <p:spPr>
          <a:xfrm>
            <a:off x="6705600" y="5705475"/>
            <a:ext cx="190500" cy="200025"/>
          </a:xfrm>
          <a:prstGeom prst="rect">
            <a:avLst/>
          </a:prstGeom>
        </p:spPr>
      </p:pic>
      <p:sp>
        <p:nvSpPr>
          <p:cNvPr id="11" name="TextBox 10"/>
          <p:cNvSpPr txBox="1"/>
          <p:nvPr/>
        </p:nvSpPr>
        <p:spPr>
          <a:xfrm>
            <a:off x="6705600" y="231130"/>
            <a:ext cx="3940760" cy="1452860"/>
          </a:xfrm>
          <a:prstGeom prst="rect">
            <a:avLst/>
          </a:prstGeom>
          <a:noFill/>
        </p:spPr>
        <p:txBody>
          <a:bodyPr wrap="square" lIns="0" tIns="0" rIns="0" bIns="0">
            <a:noAutofit/>
          </a:bodyPr>
          <a:lstStyle/>
          <a:p>
            <a:pPr algn="l">
              <a:lnSpc>
                <a:spcPct val="100000"/>
              </a:lnSpc>
              <a:spcBef>
                <a:spcPts val="0"/>
              </a:spcBef>
              <a:spcAft>
                <a:spcPts val="0"/>
              </a:spcAft>
            </a:pPr>
            <a:r>
              <a:rPr sz="3359" b="1" i="0">
                <a:solidFill>
                  <a:srgbClr val="0F766E"/>
                </a:solidFill>
                <a:latin typeface="Inter"/>
              </a:rPr>
              <a:t>Great Barrier Reef Catchment Management</a:t>
            </a:r>
          </a:p>
        </p:txBody>
      </p:sp>
      <p:sp>
        <p:nvSpPr>
          <p:cNvPr id="12" name="TextBox 11"/>
          <p:cNvSpPr txBox="1"/>
          <p:nvPr/>
        </p:nvSpPr>
        <p:spPr>
          <a:xfrm>
            <a:off x="7034212" y="2038945"/>
            <a:ext cx="4751201" cy="692971"/>
          </a:xfrm>
          <a:prstGeom prst="rect">
            <a:avLst/>
          </a:prstGeom>
          <a:noFill/>
        </p:spPr>
        <p:txBody>
          <a:bodyPr wrap="square" lIns="0" tIns="0" rIns="0" bIns="0">
            <a:noAutofit/>
          </a:bodyPr>
          <a:lstStyle/>
          <a:p>
            <a:pPr algn="l">
              <a:lnSpc>
                <a:spcPct val="100000"/>
              </a:lnSpc>
              <a:spcBef>
                <a:spcPts val="0"/>
              </a:spcBef>
              <a:spcAft>
                <a:spcPts val="0"/>
              </a:spcAft>
            </a:pPr>
            <a:r>
              <a:rPr lang="en-AU" sz="1700" b="0" i="0">
                <a:solidFill>
                  <a:srgbClr val="1E293B"/>
                </a:solidFill>
                <a:latin typeface="Inter"/>
              </a:rPr>
              <a:t>Reef catchment area spans over </a:t>
            </a:r>
            <a:r>
              <a:rPr lang="en-AU" sz="1700" b="1" i="0">
                <a:solidFill>
                  <a:srgbClr val="1E293B"/>
                </a:solidFill>
                <a:latin typeface="Inter"/>
              </a:rPr>
              <a:t> 42.4 million hectares</a:t>
            </a:r>
            <a:r>
              <a:rPr lang="en-AU" sz="1700" b="0" i="0">
                <a:solidFill>
                  <a:srgbClr val="1E293B"/>
                </a:solidFill>
                <a:latin typeface="Inter"/>
              </a:rPr>
              <a:t> representing one of the world's largest marine ecosystem monitoring challenges.</a:t>
            </a:r>
          </a:p>
        </p:txBody>
      </p:sp>
      <p:sp>
        <p:nvSpPr>
          <p:cNvPr id="13" name="TextBox 12"/>
          <p:cNvSpPr txBox="1"/>
          <p:nvPr/>
        </p:nvSpPr>
        <p:spPr>
          <a:xfrm>
            <a:off x="7058025" y="3405937"/>
            <a:ext cx="4948637" cy="692971"/>
          </a:xfrm>
          <a:prstGeom prst="rect">
            <a:avLst/>
          </a:prstGeom>
          <a:noFill/>
        </p:spPr>
        <p:txBody>
          <a:bodyPr wrap="square" lIns="0" tIns="0" rIns="0" bIns="0">
            <a:noAutofit/>
          </a:bodyPr>
          <a:lstStyle/>
          <a:p>
            <a:pPr algn="l">
              <a:lnSpc>
                <a:spcPct val="100000"/>
              </a:lnSpc>
              <a:spcBef>
                <a:spcPts val="0"/>
              </a:spcBef>
              <a:spcAft>
                <a:spcPts val="0"/>
              </a:spcAft>
            </a:pPr>
            <a:r>
              <a:rPr lang="en-AU" sz="1700" b="0" i="0">
                <a:solidFill>
                  <a:srgbClr val="1E293B"/>
                </a:solidFill>
                <a:latin typeface="Inter"/>
              </a:rPr>
              <a:t>Agricultural grazing dominates </a:t>
            </a:r>
            <a:r>
              <a:rPr lang="en-AU" sz="1700" b="1" i="0">
                <a:solidFill>
                  <a:srgbClr val="1E293B"/>
                </a:solidFill>
                <a:latin typeface="Inter"/>
              </a:rPr>
              <a:t> 73% of land use</a:t>
            </a:r>
            <a:r>
              <a:rPr lang="en-AU" sz="1700" b="0" i="0">
                <a:solidFill>
                  <a:srgbClr val="1E293B"/>
                </a:solidFill>
                <a:latin typeface="Inter"/>
              </a:rPr>
              <a:t> across the catchment, creating significant sediment and nutrient runoff impacts.</a:t>
            </a:r>
          </a:p>
        </p:txBody>
      </p:sp>
      <p:sp>
        <p:nvSpPr>
          <p:cNvPr id="14" name="TextBox 13"/>
          <p:cNvSpPr txBox="1"/>
          <p:nvPr/>
        </p:nvSpPr>
        <p:spPr>
          <a:xfrm>
            <a:off x="7034212" y="4485382"/>
            <a:ext cx="4853297" cy="692971"/>
          </a:xfrm>
          <a:prstGeom prst="rect">
            <a:avLst/>
          </a:prstGeom>
          <a:noFill/>
        </p:spPr>
        <p:txBody>
          <a:bodyPr wrap="square" lIns="0" tIns="0" rIns="0" bIns="0">
            <a:noAutofit/>
          </a:bodyPr>
          <a:lstStyle/>
          <a:p>
            <a:pPr algn="l">
              <a:lnSpc>
                <a:spcPct val="100000"/>
              </a:lnSpc>
              <a:spcBef>
                <a:spcPts val="0"/>
              </a:spcBef>
              <a:spcAft>
                <a:spcPts val="0"/>
              </a:spcAft>
            </a:pPr>
            <a:r>
              <a:rPr lang="en-AU" sz="1700" b="0" i="0">
                <a:solidFill>
                  <a:srgbClr val="1E293B"/>
                </a:solidFill>
                <a:latin typeface="Inter"/>
              </a:rPr>
              <a:t>Six primary Natural Resource Management regions including </a:t>
            </a:r>
            <a:r>
              <a:rPr lang="en-AU" sz="1700" b="1" i="0">
                <a:solidFill>
                  <a:srgbClr val="1E293B"/>
                </a:solidFill>
                <a:latin typeface="Inter"/>
              </a:rPr>
              <a:t> Fitzroy, Burdekin, and Endeavour</a:t>
            </a:r>
            <a:r>
              <a:rPr lang="en-AU" sz="1700" b="0" i="0">
                <a:solidFill>
                  <a:srgbClr val="1E293B"/>
                </a:solidFill>
                <a:latin typeface="Inter"/>
              </a:rPr>
              <a:t> catchments coordinate monitoring efforts.</a:t>
            </a:r>
          </a:p>
        </p:txBody>
      </p:sp>
      <p:sp>
        <p:nvSpPr>
          <p:cNvPr id="15" name="TextBox 14"/>
          <p:cNvSpPr txBox="1"/>
          <p:nvPr/>
        </p:nvSpPr>
        <p:spPr>
          <a:xfrm>
            <a:off x="7010400" y="5708600"/>
            <a:ext cx="4548258" cy="692971"/>
          </a:xfrm>
          <a:prstGeom prst="rect">
            <a:avLst/>
          </a:prstGeom>
          <a:noFill/>
        </p:spPr>
        <p:txBody>
          <a:bodyPr wrap="square" lIns="0" tIns="0" rIns="0" bIns="0">
            <a:noAutofit/>
          </a:bodyPr>
          <a:lstStyle/>
          <a:p>
            <a:pPr algn="l">
              <a:lnSpc>
                <a:spcPct val="100000"/>
              </a:lnSpc>
              <a:spcBef>
                <a:spcPts val="0"/>
              </a:spcBef>
              <a:spcAft>
                <a:spcPts val="0"/>
              </a:spcAft>
            </a:pPr>
            <a:r>
              <a:rPr lang="en-AU" sz="1700" b="0" i="0">
                <a:solidFill>
                  <a:srgbClr val="1E293B"/>
                </a:solidFill>
                <a:latin typeface="Inter"/>
              </a:rPr>
              <a:t>Low ground cover leads to severe hillslope and gully erosion during intense monsoonal rainfall events, increasing sediment loads reaching marine lagoon.</a:t>
            </a:r>
          </a:p>
        </p:txBody>
      </p:sp>
      <p:pic>
        <p:nvPicPr>
          <p:cNvPr id="17" name="Picture 16" descr="image.png"/>
          <p:cNvPicPr>
            <a:picLocks noChangeAspect="1"/>
          </p:cNvPicPr>
          <p:nvPr/>
        </p:nvPicPr>
        <p:blipFill>
          <a:blip r:embed="rId11"/>
          <a:stretch>
            <a:fillRect/>
          </a:stretch>
        </p:blipFill>
        <p:spPr>
          <a:xfrm>
            <a:off x="10820400" y="5524500"/>
            <a:ext cx="762000" cy="762000"/>
          </a:xfrm>
          <a:prstGeom prst="rect">
            <a:avLst/>
          </a:prstGeom>
        </p:spPr>
      </p:pic>
    </p:spTree>
    <p:extLst>
      <p:ext uri="{BB962C8B-B14F-4D97-AF65-F5344CB8AC3E}">
        <p14:creationId xmlns:p14="http://schemas.microsoft.com/office/powerpoint/2010/main" val="2167256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2" name="TitleBar"/>
          <p:cNvSpPr/>
          <p:nvPr/>
        </p:nvSpPr>
        <p:spPr>
          <a:xfrm>
            <a:off x="0" y="0"/>
            <a:ext cx="12192000" cy="914400"/>
          </a:xfrm>
          <a:prstGeom prst="rect">
            <a:avLst/>
          </a:prstGeom>
          <a:solidFill>
            <a:srgbClr val="0F766E"/>
          </a:solidFill>
        </p:spPr>
        <p:txBody>
          <a:bodyPr lIns="457200" tIns="182880" rIns="457200" bIns="182880" anchor="ctr"/>
          <a:lstStyle/>
          <a:p>
            <a:r>
              <a:rPr lang="en-AU" sz="2800" b="1">
                <a:solidFill>
                  <a:srgbClr val="FFFFFF"/>
                </a:solidFill>
                <a:latin typeface="Inter"/>
              </a:rPr>
              <a:t>Applying continental science to daily challenges for Australian graziers in highly variable rangelands</a:t>
            </a:r>
            <a:endParaRPr lang="en-US"/>
          </a:p>
        </p:txBody>
      </p:sp>
      <p:sp>
        <p:nvSpPr>
          <p:cNvPr id="3" name="AccentLine"/>
          <p:cNvSpPr/>
          <p:nvPr/>
        </p:nvSpPr>
        <p:spPr>
          <a:xfrm>
            <a:off x="0" y="914400"/>
            <a:ext cx="12192000" cy="36576"/>
          </a:xfrm>
          <a:prstGeom prst="rect">
            <a:avLst/>
          </a:prstGeom>
          <a:solidFill>
            <a:srgbClr val="0D9488"/>
          </a:solidFill>
        </p:spPr>
        <p:txBody>
          <a:bodyPr/>
          <a:lstStyle/>
          <a:p>
            <a:endParaRPr lang="en-AU"/>
          </a:p>
        </p:txBody>
      </p:sp>
      <p:sp>
        <p:nvSpPr>
          <p:cNvPr id="4" name="Subtitle"/>
          <p:cNvSpPr txBox="1"/>
          <p:nvPr/>
        </p:nvSpPr>
        <p:spPr>
          <a:xfrm>
            <a:off x="350000" y="1020000"/>
            <a:ext cx="11492000" cy="350000"/>
          </a:xfrm>
          <a:prstGeom prst="rect">
            <a:avLst/>
          </a:prstGeom>
          <a:noFill/>
        </p:spPr>
        <p:txBody>
          <a:bodyPr lIns="91440" tIns="45720" rIns="91440" bIns="45720" anchor="t"/>
          <a:lstStyle/>
          <a:p>
            <a:pPr algn="l"/>
            <a:r>
              <a:rPr lang="en-AU" b="0" i="1">
                <a:solidFill>
                  <a:srgbClr val="475569"/>
                </a:solidFill>
                <a:latin typeface="Inter"/>
              </a:rPr>
              <a:t>Pastoral land management, dynamic reference cover benchmarks, and grazing intelligence applications</a:t>
            </a:r>
          </a:p>
        </p:txBody>
      </p:sp>
      <p:pic>
        <p:nvPicPr>
          <p:cNvPr id="10" name="PastoralReport"/>
          <p:cNvPicPr>
            <a:picLocks noChangeAspect="1"/>
          </p:cNvPicPr>
          <p:nvPr/>
        </p:nvPicPr>
        <p:blipFill>
          <a:blip r:embed="rId3"/>
          <a:stretch>
            <a:fillRect/>
          </a:stretch>
        </p:blipFill>
        <p:spPr>
          <a:xfrm>
            <a:off x="350000" y="1550000"/>
            <a:ext cx="3600000" cy="4600000"/>
          </a:xfrm>
          <a:prstGeom prst="rect">
            <a:avLst/>
          </a:prstGeom>
          <a:ln w="12700">
            <a:solidFill>
              <a:srgbClr val="CBD5E1"/>
            </a:solidFill>
          </a:ln>
        </p:spPr>
      </p:pic>
      <p:sp>
        <p:nvSpPr>
          <p:cNvPr id="11" name="Label1"/>
          <p:cNvSpPr txBox="1"/>
          <p:nvPr/>
        </p:nvSpPr>
        <p:spPr>
          <a:xfrm>
            <a:off x="350000" y="6200000"/>
            <a:ext cx="3600000" cy="500000"/>
          </a:xfrm>
          <a:prstGeom prst="rect">
            <a:avLst/>
          </a:prstGeom>
          <a:noFill/>
        </p:spPr>
        <p:txBody>
          <a:bodyPr lIns="45720" tIns="45720" rIns="45720" bIns="45720" anchor="t"/>
          <a:lstStyle/>
          <a:p>
            <a:pPr algn="ctr"/>
            <a:r>
              <a:rPr lang="en-AU" b="1">
                <a:solidFill>
                  <a:srgbClr val="0F766E"/>
                </a:solidFill>
                <a:latin typeface="Inter"/>
              </a:rPr>
              <a:t>Pastoral Land Board Reporting</a:t>
            </a:r>
          </a:p>
        </p:txBody>
      </p:sp>
      <p:pic>
        <p:nvPicPr>
          <p:cNvPr id="12" name="DynamicRef"/>
          <p:cNvPicPr>
            <a:picLocks noChangeAspect="1"/>
          </p:cNvPicPr>
          <p:nvPr/>
        </p:nvPicPr>
        <p:blipFill>
          <a:blip r:embed="rId4"/>
          <a:stretch>
            <a:fillRect/>
          </a:stretch>
        </p:blipFill>
        <p:spPr>
          <a:xfrm>
            <a:off x="4200000" y="1550000"/>
            <a:ext cx="3600000" cy="4600000"/>
          </a:xfrm>
          <a:prstGeom prst="rect">
            <a:avLst/>
          </a:prstGeom>
          <a:ln w="12700">
            <a:solidFill>
              <a:srgbClr val="CBD5E1"/>
            </a:solidFill>
          </a:ln>
        </p:spPr>
      </p:pic>
      <p:sp>
        <p:nvSpPr>
          <p:cNvPr id="13" name="Label2"/>
          <p:cNvSpPr txBox="1"/>
          <p:nvPr/>
        </p:nvSpPr>
        <p:spPr>
          <a:xfrm>
            <a:off x="4200000" y="6200000"/>
            <a:ext cx="3600000" cy="500000"/>
          </a:xfrm>
          <a:prstGeom prst="rect">
            <a:avLst/>
          </a:prstGeom>
          <a:noFill/>
        </p:spPr>
        <p:txBody>
          <a:bodyPr lIns="45720" tIns="45720" rIns="45720" bIns="45720" anchor="t"/>
          <a:lstStyle/>
          <a:p>
            <a:pPr algn="ctr"/>
            <a:r>
              <a:rPr lang="en-AU" b="1">
                <a:solidFill>
                  <a:srgbClr val="0F766E"/>
                </a:solidFill>
                <a:latin typeface="Inter"/>
              </a:rPr>
              <a:t>Dynamic Reference Cover</a:t>
            </a:r>
          </a:p>
        </p:txBody>
      </p:sp>
      <p:pic>
        <p:nvPicPr>
          <p:cNvPr id="14" name="StationReports"/>
          <p:cNvPicPr>
            <a:picLocks noChangeAspect="1"/>
          </p:cNvPicPr>
          <p:nvPr/>
        </p:nvPicPr>
        <p:blipFill>
          <a:blip r:embed="rId5"/>
          <a:srcRect b="20488"/>
          <a:stretch/>
        </p:blipFill>
        <p:spPr>
          <a:xfrm>
            <a:off x="8050000" y="1550000"/>
            <a:ext cx="3600000" cy="4600000"/>
          </a:xfrm>
          <a:prstGeom prst="rect">
            <a:avLst/>
          </a:prstGeom>
          <a:ln w="12700">
            <a:solidFill>
              <a:srgbClr val="CBD5E1"/>
            </a:solidFill>
          </a:ln>
        </p:spPr>
      </p:pic>
      <p:sp>
        <p:nvSpPr>
          <p:cNvPr id="15" name="Label3"/>
          <p:cNvSpPr txBox="1"/>
          <p:nvPr/>
        </p:nvSpPr>
        <p:spPr>
          <a:xfrm>
            <a:off x="8050000" y="6200000"/>
            <a:ext cx="3600000" cy="500000"/>
          </a:xfrm>
          <a:prstGeom prst="rect">
            <a:avLst/>
          </a:prstGeom>
          <a:noFill/>
        </p:spPr>
        <p:txBody>
          <a:bodyPr lIns="45720" tIns="45720" rIns="45720" bIns="45720" anchor="t"/>
          <a:lstStyle/>
          <a:p>
            <a:pPr algn="ctr"/>
            <a:r>
              <a:rPr lang="en-AU" b="1">
                <a:solidFill>
                  <a:srgbClr val="0F766E"/>
                </a:solidFill>
                <a:latin typeface="Inter"/>
              </a:rPr>
              <a:t>Rangeland Grazing Reporting</a:t>
            </a:r>
          </a:p>
        </p:txBody>
      </p:sp>
    </p:spTree>
    <p:extLst>
      <p:ext uri="{BB962C8B-B14F-4D97-AF65-F5344CB8AC3E}">
        <p14:creationId xmlns:p14="http://schemas.microsoft.com/office/powerpoint/2010/main" val="4048084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763500" cy="6858000"/>
          </a:xfrm>
          <a:prstGeom prst="rect">
            <a:avLst/>
          </a:prstGeom>
        </p:spPr>
      </p:pic>
      <p:pic>
        <p:nvPicPr>
          <p:cNvPr id="3" name="Picture 2" descr="image.png"/>
          <p:cNvPicPr>
            <a:picLocks noChangeAspect="1"/>
          </p:cNvPicPr>
          <p:nvPr/>
        </p:nvPicPr>
        <p:blipFill>
          <a:blip r:embed="rId4"/>
          <a:stretch>
            <a:fillRect/>
          </a:stretch>
        </p:blipFill>
        <p:spPr>
          <a:xfrm>
            <a:off x="0" y="0"/>
            <a:ext cx="12192000" cy="6858000"/>
          </a:xfrm>
          <a:prstGeom prst="rect">
            <a:avLst/>
          </a:prstGeom>
        </p:spPr>
      </p:pic>
      <p:pic>
        <p:nvPicPr>
          <p:cNvPr id="4" name="Picture 3" descr="image.png"/>
          <p:cNvPicPr>
            <a:picLocks noChangeAspect="1"/>
          </p:cNvPicPr>
          <p:nvPr/>
        </p:nvPicPr>
        <p:blipFill>
          <a:blip r:embed="rId5"/>
          <a:stretch>
            <a:fillRect/>
          </a:stretch>
        </p:blipFill>
        <p:spPr>
          <a:xfrm>
            <a:off x="0" y="0"/>
            <a:ext cx="12192000" cy="38100"/>
          </a:xfrm>
          <a:prstGeom prst="rect">
            <a:avLst/>
          </a:prstGeom>
        </p:spPr>
      </p:pic>
      <p:pic>
        <p:nvPicPr>
          <p:cNvPr id="5" name="Picture 4" descr="image.png"/>
          <p:cNvPicPr>
            <a:picLocks noChangeAspect="1"/>
          </p:cNvPicPr>
          <p:nvPr/>
        </p:nvPicPr>
        <p:blipFill>
          <a:blip r:embed="rId6"/>
          <a:stretch>
            <a:fillRect/>
          </a:stretch>
        </p:blipFill>
        <p:spPr>
          <a:xfrm>
            <a:off x="11049000" y="0"/>
            <a:ext cx="1143000" cy="1143000"/>
          </a:xfrm>
          <a:prstGeom prst="rect">
            <a:avLst/>
          </a:prstGeom>
        </p:spPr>
      </p:pic>
      <p:pic>
        <p:nvPicPr>
          <p:cNvPr id="6" name="Picture 5" descr="image.png"/>
          <p:cNvPicPr>
            <a:picLocks noChangeAspect="1"/>
          </p:cNvPicPr>
          <p:nvPr/>
        </p:nvPicPr>
        <p:blipFill>
          <a:blip r:embed="rId7"/>
          <a:stretch>
            <a:fillRect/>
          </a:stretch>
        </p:blipFill>
        <p:spPr>
          <a:xfrm>
            <a:off x="0" y="0"/>
            <a:ext cx="6096000" cy="6858000"/>
          </a:xfrm>
          <a:prstGeom prst="rect">
            <a:avLst/>
          </a:prstGeom>
        </p:spPr>
      </p:pic>
      <p:pic>
        <p:nvPicPr>
          <p:cNvPr id="7" name="Picture 6" descr="image.png"/>
          <p:cNvPicPr>
            <a:picLocks noChangeAspect="1"/>
          </p:cNvPicPr>
          <p:nvPr/>
        </p:nvPicPr>
        <p:blipFill>
          <a:blip r:embed="rId8"/>
          <a:stretch>
            <a:fillRect/>
          </a:stretch>
        </p:blipFill>
        <p:spPr>
          <a:xfrm>
            <a:off x="0" y="6038850"/>
            <a:ext cx="6096000" cy="819150"/>
          </a:xfrm>
          <a:prstGeom prst="rect">
            <a:avLst/>
          </a:prstGeom>
        </p:spPr>
      </p:pic>
      <p:sp>
        <p:nvSpPr>
          <p:cNvPr id="8" name="TextBox 7"/>
          <p:cNvSpPr txBox="1"/>
          <p:nvPr/>
        </p:nvSpPr>
        <p:spPr>
          <a:xfrm>
            <a:off x="304800" y="6366420"/>
            <a:ext cx="3800000" cy="161925"/>
          </a:xfrm>
          <a:prstGeom prst="rect">
            <a:avLst/>
          </a:prstGeom>
          <a:noFill/>
        </p:spPr>
        <p:txBody>
          <a:bodyPr wrap="none" lIns="0" tIns="0" rIns="0" bIns="0">
            <a:noAutofit/>
          </a:bodyPr>
          <a:lstStyle/>
          <a:p>
            <a:pPr algn="l">
              <a:lnSpc>
                <a:spcPct val="100000"/>
              </a:lnSpc>
              <a:spcBef>
                <a:spcPts val="0"/>
              </a:spcBef>
              <a:spcAft>
                <a:spcPts val="0"/>
              </a:spcAft>
            </a:pPr>
            <a:r>
              <a:rPr lang="en-AU" sz="1600" b="1" i="0">
                <a:solidFill>
                  <a:srgbClr val="FFFFFF"/>
                </a:solidFill>
                <a:latin typeface="Inter"/>
              </a:rPr>
              <a:t>Northern Territory arid landscape management</a:t>
            </a:r>
          </a:p>
        </p:txBody>
      </p:sp>
      <p:pic>
        <p:nvPicPr>
          <p:cNvPr id="9" name="Picture 8" descr="image.png"/>
          <p:cNvPicPr>
            <a:picLocks noChangeAspect="1"/>
          </p:cNvPicPr>
          <p:nvPr/>
        </p:nvPicPr>
        <p:blipFill>
          <a:blip r:embed="rId9"/>
          <a:stretch>
            <a:fillRect/>
          </a:stretch>
        </p:blipFill>
        <p:spPr>
          <a:xfrm>
            <a:off x="6096000" y="0"/>
            <a:ext cx="6096000" cy="6858000"/>
          </a:xfrm>
          <a:prstGeom prst="rect">
            <a:avLst/>
          </a:prstGeom>
        </p:spPr>
      </p:pic>
      <p:pic>
        <p:nvPicPr>
          <p:cNvPr id="10" name="Picture 9" descr="image.png"/>
          <p:cNvPicPr>
            <a:picLocks noChangeAspect="1"/>
          </p:cNvPicPr>
          <p:nvPr/>
        </p:nvPicPr>
        <p:blipFill>
          <a:blip r:embed="rId10"/>
          <a:stretch>
            <a:fillRect/>
          </a:stretch>
        </p:blipFill>
        <p:spPr>
          <a:xfrm>
            <a:off x="6303034" y="1728397"/>
            <a:ext cx="6113252" cy="1038225"/>
          </a:xfrm>
          <a:prstGeom prst="rect">
            <a:avLst/>
          </a:prstGeom>
        </p:spPr>
      </p:pic>
      <p:pic>
        <p:nvPicPr>
          <p:cNvPr id="11" name="Picture 10" descr="image.png"/>
          <p:cNvPicPr>
            <a:picLocks noChangeAspect="1"/>
          </p:cNvPicPr>
          <p:nvPr/>
        </p:nvPicPr>
        <p:blipFill>
          <a:blip r:embed="rId11"/>
          <a:stretch>
            <a:fillRect/>
          </a:stretch>
        </p:blipFill>
        <p:spPr>
          <a:xfrm>
            <a:off x="6493534" y="1909372"/>
            <a:ext cx="219075" cy="200025"/>
          </a:xfrm>
          <a:prstGeom prst="rect">
            <a:avLst/>
          </a:prstGeom>
        </p:spPr>
      </p:pic>
      <p:pic>
        <p:nvPicPr>
          <p:cNvPr id="12" name="Picture 11" descr="image.png"/>
          <p:cNvPicPr>
            <a:picLocks noChangeAspect="1"/>
          </p:cNvPicPr>
          <p:nvPr/>
        </p:nvPicPr>
        <p:blipFill>
          <a:blip r:embed="rId10"/>
          <a:stretch>
            <a:fillRect/>
          </a:stretch>
        </p:blipFill>
        <p:spPr>
          <a:xfrm>
            <a:off x="6303034" y="2995222"/>
            <a:ext cx="6113252" cy="1038225"/>
          </a:xfrm>
          <a:prstGeom prst="rect">
            <a:avLst/>
          </a:prstGeom>
        </p:spPr>
      </p:pic>
      <p:pic>
        <p:nvPicPr>
          <p:cNvPr id="13" name="Picture 12" descr="image.png"/>
          <p:cNvPicPr>
            <a:picLocks noChangeAspect="1"/>
          </p:cNvPicPr>
          <p:nvPr/>
        </p:nvPicPr>
        <p:blipFill>
          <a:blip r:embed="rId12"/>
          <a:stretch>
            <a:fillRect/>
          </a:stretch>
        </p:blipFill>
        <p:spPr>
          <a:xfrm>
            <a:off x="6493534" y="3176197"/>
            <a:ext cx="142875" cy="200025"/>
          </a:xfrm>
          <a:prstGeom prst="rect">
            <a:avLst/>
          </a:prstGeom>
        </p:spPr>
      </p:pic>
      <p:pic>
        <p:nvPicPr>
          <p:cNvPr id="14" name="Picture 13" descr="image.png"/>
          <p:cNvPicPr>
            <a:picLocks noChangeAspect="1"/>
          </p:cNvPicPr>
          <p:nvPr/>
        </p:nvPicPr>
        <p:blipFill>
          <a:blip r:embed="rId10"/>
          <a:stretch>
            <a:fillRect/>
          </a:stretch>
        </p:blipFill>
        <p:spPr>
          <a:xfrm>
            <a:off x="6303034" y="4262047"/>
            <a:ext cx="6113252" cy="1038225"/>
          </a:xfrm>
          <a:prstGeom prst="rect">
            <a:avLst/>
          </a:prstGeom>
        </p:spPr>
      </p:pic>
      <p:pic>
        <p:nvPicPr>
          <p:cNvPr id="15" name="Picture 14" descr="image.png"/>
          <p:cNvPicPr>
            <a:picLocks noChangeAspect="1"/>
          </p:cNvPicPr>
          <p:nvPr/>
        </p:nvPicPr>
        <p:blipFill>
          <a:blip r:embed="rId13"/>
          <a:stretch>
            <a:fillRect/>
          </a:stretch>
        </p:blipFill>
        <p:spPr>
          <a:xfrm>
            <a:off x="6493534" y="4443022"/>
            <a:ext cx="190500" cy="200025"/>
          </a:xfrm>
          <a:prstGeom prst="rect">
            <a:avLst/>
          </a:prstGeom>
        </p:spPr>
      </p:pic>
      <p:pic>
        <p:nvPicPr>
          <p:cNvPr id="16" name="Picture 15" descr="image.png"/>
          <p:cNvPicPr>
            <a:picLocks noChangeAspect="1"/>
          </p:cNvPicPr>
          <p:nvPr/>
        </p:nvPicPr>
        <p:blipFill>
          <a:blip r:embed="rId14"/>
          <a:stretch>
            <a:fillRect/>
          </a:stretch>
        </p:blipFill>
        <p:spPr>
          <a:xfrm>
            <a:off x="6303034" y="5519347"/>
            <a:ext cx="6113252" cy="800100"/>
          </a:xfrm>
          <a:prstGeom prst="rect">
            <a:avLst/>
          </a:prstGeom>
        </p:spPr>
      </p:pic>
      <p:pic>
        <p:nvPicPr>
          <p:cNvPr id="17" name="Picture 16" descr="image.png"/>
          <p:cNvPicPr>
            <a:picLocks noChangeAspect="1"/>
          </p:cNvPicPr>
          <p:nvPr/>
        </p:nvPicPr>
        <p:blipFill>
          <a:blip r:embed="rId15"/>
          <a:stretch>
            <a:fillRect/>
          </a:stretch>
        </p:blipFill>
        <p:spPr>
          <a:xfrm>
            <a:off x="6484009" y="5700322"/>
            <a:ext cx="257175" cy="200025"/>
          </a:xfrm>
          <a:prstGeom prst="rect">
            <a:avLst/>
          </a:prstGeom>
        </p:spPr>
      </p:pic>
      <p:sp>
        <p:nvSpPr>
          <p:cNvPr id="18" name="TextBox 17"/>
          <p:cNvSpPr txBox="1"/>
          <p:nvPr/>
        </p:nvSpPr>
        <p:spPr>
          <a:xfrm>
            <a:off x="6716805" y="250924"/>
            <a:ext cx="5759194" cy="888795"/>
          </a:xfrm>
          <a:prstGeom prst="rect">
            <a:avLst/>
          </a:prstGeom>
          <a:noFill/>
        </p:spPr>
        <p:txBody>
          <a:bodyPr wrap="square" lIns="0" tIns="0" rIns="0" bIns="0" anchor="t">
            <a:noAutofit/>
          </a:bodyPr>
          <a:lstStyle/>
          <a:p>
            <a:r>
              <a:rPr sz="3350" b="1" i="0">
                <a:solidFill>
                  <a:srgbClr val="0F766E"/>
                </a:solidFill>
                <a:latin typeface="Inter"/>
              </a:rPr>
              <a:t>Pastoral Management: </a:t>
            </a:r>
            <a:r>
              <a:rPr lang="en-US" sz="3350" b="1">
                <a:solidFill>
                  <a:srgbClr val="0F766E"/>
                </a:solidFill>
                <a:latin typeface="Inter"/>
              </a:rPr>
              <a:t>NT and WA Applications</a:t>
            </a:r>
            <a:endParaRPr sz="3350" b="1" i="0">
              <a:solidFill>
                <a:srgbClr val="0F766E"/>
              </a:solidFill>
              <a:latin typeface="Inter"/>
            </a:endParaRPr>
          </a:p>
        </p:txBody>
      </p:sp>
      <p:sp>
        <p:nvSpPr>
          <p:cNvPr id="19" name="TextBox 18"/>
          <p:cNvSpPr txBox="1"/>
          <p:nvPr/>
        </p:nvSpPr>
        <p:spPr>
          <a:xfrm>
            <a:off x="6874623" y="1901186"/>
            <a:ext cx="5547893" cy="577419"/>
          </a:xfrm>
          <a:prstGeom prst="rect">
            <a:avLst/>
          </a:prstGeom>
          <a:noFill/>
        </p:spPr>
        <p:txBody>
          <a:bodyPr wrap="square" lIns="0" tIns="0" rIns="0" bIns="0" anchor="t">
            <a:noAutofit/>
          </a:bodyPr>
          <a:lstStyle/>
          <a:p>
            <a:pPr algn="l">
              <a:lnSpc>
                <a:spcPct val="100000"/>
              </a:lnSpc>
              <a:spcBef>
                <a:spcPts val="0"/>
              </a:spcBef>
              <a:spcAft>
                <a:spcPts val="0"/>
              </a:spcAft>
            </a:pPr>
            <a:r>
              <a:rPr lang="en-AU" b="1" i="0">
                <a:solidFill>
                  <a:srgbClr val="0D9488"/>
                </a:solidFill>
                <a:latin typeface="Inter"/>
              </a:rPr>
              <a:t>NT Pastoral Land Board</a:t>
            </a:r>
            <a:r>
              <a:rPr lang="en-AU" b="0" i="0">
                <a:solidFill>
                  <a:srgbClr val="1E293B"/>
                </a:solidFill>
                <a:latin typeface="Inter"/>
              </a:rPr>
              <a:t> utilises Fractional Cover model for statutory assessments across Victoria River Downs and Tennant Creek regions.</a:t>
            </a:r>
          </a:p>
        </p:txBody>
      </p:sp>
      <p:sp>
        <p:nvSpPr>
          <p:cNvPr id="20" name="TextBox 19"/>
          <p:cNvSpPr txBox="1"/>
          <p:nvPr/>
        </p:nvSpPr>
        <p:spPr>
          <a:xfrm>
            <a:off x="6813792" y="3178418"/>
            <a:ext cx="5735156" cy="579305"/>
          </a:xfrm>
          <a:prstGeom prst="rect">
            <a:avLst/>
          </a:prstGeom>
          <a:noFill/>
        </p:spPr>
        <p:txBody>
          <a:bodyPr wrap="square" lIns="0" tIns="0" rIns="0" bIns="0">
            <a:noAutofit/>
          </a:bodyPr>
          <a:lstStyle/>
          <a:p>
            <a:pPr algn="l">
              <a:lnSpc>
                <a:spcPct val="100000"/>
              </a:lnSpc>
              <a:spcBef>
                <a:spcPts val="0"/>
              </a:spcBef>
              <a:spcAft>
                <a:spcPts val="0"/>
              </a:spcAft>
            </a:pPr>
            <a:r>
              <a:rPr lang="en-AU" b="1" i="0">
                <a:solidFill>
                  <a:srgbClr val="0D9488"/>
                </a:solidFill>
                <a:latin typeface="Inter"/>
              </a:rPr>
              <a:t>Pixel-level cover deficit analysis</a:t>
            </a:r>
            <a:r>
              <a:rPr lang="en-AU" b="0" i="0">
                <a:solidFill>
                  <a:srgbClr val="1E293B"/>
                </a:solidFill>
                <a:latin typeface="Inter"/>
              </a:rPr>
              <a:t> automatically subtracts calculated reference cover from actual observed ground cover.</a:t>
            </a:r>
          </a:p>
        </p:txBody>
      </p:sp>
      <p:sp>
        <p:nvSpPr>
          <p:cNvPr id="21" name="TextBox 20"/>
          <p:cNvSpPr txBox="1"/>
          <p:nvPr/>
        </p:nvSpPr>
        <p:spPr>
          <a:xfrm>
            <a:off x="6823943" y="4443160"/>
            <a:ext cx="5710717" cy="579305"/>
          </a:xfrm>
          <a:prstGeom prst="rect">
            <a:avLst/>
          </a:prstGeom>
          <a:noFill/>
        </p:spPr>
        <p:txBody>
          <a:bodyPr wrap="square" lIns="0" tIns="0" rIns="0" bIns="0">
            <a:noAutofit/>
          </a:bodyPr>
          <a:lstStyle/>
          <a:p>
            <a:pPr algn="l">
              <a:lnSpc>
                <a:spcPct val="100000"/>
              </a:lnSpc>
              <a:spcBef>
                <a:spcPts val="0"/>
              </a:spcBef>
              <a:spcAft>
                <a:spcPts val="0"/>
              </a:spcAft>
            </a:pPr>
            <a:r>
              <a:rPr lang="en-AU" b="1" i="0">
                <a:solidFill>
                  <a:srgbClr val="0D9488"/>
                </a:solidFill>
                <a:latin typeface="Inter"/>
              </a:rPr>
              <a:t>Bare soil persistence tracking</a:t>
            </a:r>
            <a:r>
              <a:rPr lang="en-AU" b="0" i="0">
                <a:solidFill>
                  <a:srgbClr val="1E293B"/>
                </a:solidFill>
                <a:latin typeface="Inter"/>
              </a:rPr>
              <a:t> monitors extended multi- year dry sequences for comprehensive land condition assessment.</a:t>
            </a:r>
          </a:p>
        </p:txBody>
      </p:sp>
      <p:sp>
        <p:nvSpPr>
          <p:cNvPr id="22" name="TextBox 21"/>
          <p:cNvSpPr txBox="1"/>
          <p:nvPr/>
        </p:nvSpPr>
        <p:spPr>
          <a:xfrm>
            <a:off x="6871568" y="5657935"/>
            <a:ext cx="5599899" cy="526227"/>
          </a:xfrm>
          <a:prstGeom prst="rect">
            <a:avLst/>
          </a:prstGeom>
          <a:noFill/>
        </p:spPr>
        <p:txBody>
          <a:bodyPr wrap="square" lIns="0" tIns="0" rIns="0" bIns="0">
            <a:noAutofit/>
          </a:bodyPr>
          <a:lstStyle/>
          <a:p>
            <a:pPr algn="l">
              <a:lnSpc>
                <a:spcPct val="100000"/>
              </a:lnSpc>
              <a:spcBef>
                <a:spcPts val="0"/>
              </a:spcBef>
              <a:spcAft>
                <a:spcPts val="0"/>
              </a:spcAft>
            </a:pPr>
            <a:r>
              <a:rPr lang="en-AU" b="1" i="0">
                <a:solidFill>
                  <a:srgbClr val="0D9488"/>
                </a:solidFill>
                <a:latin typeface="Inter"/>
              </a:rPr>
              <a:t>Objective impact separation</a:t>
            </a:r>
            <a:r>
              <a:rPr lang="en-AU" b="0" i="0">
                <a:solidFill>
                  <a:srgbClr val="1E293B"/>
                </a:solidFill>
                <a:latin typeface="Inter"/>
              </a:rPr>
              <a:t> isolates localised human grazing impacts from broader climatic fluctuations.</a:t>
            </a:r>
          </a:p>
        </p:txBody>
      </p:sp>
    </p:spTree>
    <p:extLst>
      <p:ext uri="{BB962C8B-B14F-4D97-AF65-F5344CB8AC3E}">
        <p14:creationId xmlns:p14="http://schemas.microsoft.com/office/powerpoint/2010/main" val="3332603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a:extLst>
            <a:ext uri="{FF2B5EF4-FFF2-40B4-BE49-F238E27FC236}">
              <a16:creationId xmlns:a16="http://schemas.microsoft.com/office/drawing/2014/main" id="{F778595D-E1AC-E307-163B-D18C10852A9E}"/>
            </a:ext>
          </a:extLst>
        </p:cNvPr>
        <p:cNvGrpSpPr/>
        <p:nvPr/>
      </p:nvGrpSpPr>
      <p:grpSpPr>
        <a:xfrm>
          <a:off x="0" y="0"/>
          <a:ext cx="0" cy="0"/>
          <a:chOff x="0" y="0"/>
          <a:chExt cx="0" cy="0"/>
        </a:xfrm>
      </p:grpSpPr>
      <p:sp>
        <p:nvSpPr>
          <p:cNvPr id="2" name="TitleBar">
            <a:extLst>
              <a:ext uri="{FF2B5EF4-FFF2-40B4-BE49-F238E27FC236}">
                <a16:creationId xmlns:a16="http://schemas.microsoft.com/office/drawing/2014/main" id="{A0DE3261-3948-9AB7-841C-703FF7329981}"/>
              </a:ext>
            </a:extLst>
          </p:cNvPr>
          <p:cNvSpPr/>
          <p:nvPr/>
        </p:nvSpPr>
        <p:spPr>
          <a:xfrm>
            <a:off x="0" y="0"/>
            <a:ext cx="12192000" cy="914400"/>
          </a:xfrm>
          <a:prstGeom prst="rect">
            <a:avLst/>
          </a:prstGeom>
          <a:solidFill>
            <a:srgbClr val="0F766E"/>
          </a:solidFill>
        </p:spPr>
        <p:txBody>
          <a:bodyPr lIns="457200" tIns="182880" rIns="457200" bIns="182880" anchor="ctr"/>
          <a:lstStyle/>
          <a:p>
            <a:pPr algn="l"/>
            <a:r>
              <a:rPr lang="en-AU" sz="2800" b="1">
                <a:solidFill>
                  <a:srgbClr val="FFFFFF"/>
                </a:solidFill>
                <a:latin typeface="Inter"/>
              </a:rPr>
              <a:t>VegMachine.net: Democratising Land Cover Analysis</a:t>
            </a:r>
          </a:p>
        </p:txBody>
      </p:sp>
      <p:sp>
        <p:nvSpPr>
          <p:cNvPr id="3" name="AccentLine">
            <a:extLst>
              <a:ext uri="{FF2B5EF4-FFF2-40B4-BE49-F238E27FC236}">
                <a16:creationId xmlns:a16="http://schemas.microsoft.com/office/drawing/2014/main" id="{E1B1D63C-A88F-62FD-EA85-5682223635A2}"/>
              </a:ext>
            </a:extLst>
          </p:cNvPr>
          <p:cNvSpPr/>
          <p:nvPr/>
        </p:nvSpPr>
        <p:spPr>
          <a:xfrm>
            <a:off x="0" y="914400"/>
            <a:ext cx="12192000" cy="36576"/>
          </a:xfrm>
          <a:prstGeom prst="rect">
            <a:avLst/>
          </a:prstGeom>
          <a:solidFill>
            <a:srgbClr val="0D9488"/>
          </a:solidFill>
        </p:spPr>
        <p:txBody>
          <a:bodyPr/>
          <a:lstStyle/>
          <a:p>
            <a:endParaRPr lang="en-AU"/>
          </a:p>
        </p:txBody>
      </p:sp>
      <p:sp>
        <p:nvSpPr>
          <p:cNvPr id="5" name="Subtitle">
            <a:extLst>
              <a:ext uri="{FF2B5EF4-FFF2-40B4-BE49-F238E27FC236}">
                <a16:creationId xmlns:a16="http://schemas.microsoft.com/office/drawing/2014/main" id="{22CC8FE9-D12A-B333-1329-85F67DC8ADE9}"/>
              </a:ext>
            </a:extLst>
          </p:cNvPr>
          <p:cNvSpPr txBox="1"/>
          <p:nvPr/>
        </p:nvSpPr>
        <p:spPr>
          <a:xfrm>
            <a:off x="5650000" y="1100000"/>
            <a:ext cx="6084800" cy="500000"/>
          </a:xfrm>
          <a:prstGeom prst="rect">
            <a:avLst/>
          </a:prstGeom>
          <a:noFill/>
        </p:spPr>
        <p:txBody>
          <a:bodyPr wrap="square" lIns="0" tIns="0" rIns="0" bIns="0" anchor="t">
            <a:noAutofit/>
          </a:bodyPr>
          <a:lstStyle/>
          <a:p>
            <a:pPr algn="l">
              <a:lnSpc>
                <a:spcPct val="100000"/>
              </a:lnSpc>
            </a:pPr>
            <a:r>
              <a:rPr lang="en-AU" b="1" i="0">
                <a:solidFill>
                  <a:srgbClr val="0F766E"/>
                </a:solidFill>
                <a:latin typeface="Inter"/>
              </a:rPr>
              <a:t>Bridging Continental Data Cubes and Paddock Management</a:t>
            </a:r>
          </a:p>
        </p:txBody>
      </p:sp>
      <p:sp>
        <p:nvSpPr>
          <p:cNvPr id="6" name="Bullet1">
            <a:extLst>
              <a:ext uri="{FF2B5EF4-FFF2-40B4-BE49-F238E27FC236}">
                <a16:creationId xmlns:a16="http://schemas.microsoft.com/office/drawing/2014/main" id="{B39BE5AE-FB3F-6F19-083E-AA940ECAC17F}"/>
              </a:ext>
            </a:extLst>
          </p:cNvPr>
          <p:cNvSpPr txBox="1"/>
          <p:nvPr/>
        </p:nvSpPr>
        <p:spPr>
          <a:xfrm>
            <a:off x="5650000" y="1920133"/>
            <a:ext cx="6084800" cy="1000000"/>
          </a:xfrm>
          <a:prstGeom prst="rect">
            <a:avLst/>
          </a:prstGeom>
          <a:noFill/>
        </p:spPr>
        <p:txBody>
          <a:bodyPr wrap="square" lIns="0" tIns="0" rIns="0" bIns="0" anchor="t">
            <a:noAutofit/>
          </a:bodyPr>
          <a:lstStyle/>
          <a:p>
            <a:pPr algn="l">
              <a:lnSpc>
                <a:spcPct val="100000"/>
              </a:lnSpc>
              <a:spcBef>
                <a:spcPts val="0"/>
              </a:spcBef>
              <a:spcAft>
                <a:spcPts val="200"/>
              </a:spcAft>
            </a:pPr>
            <a:r>
              <a:rPr lang="en-AU" sz="1600" b="1" i="0">
                <a:solidFill>
                  <a:srgbClr val="0D9488"/>
                </a:solidFill>
                <a:latin typeface="Inter"/>
              </a:rPr>
              <a:t>30+ Year Landsat Archive via Web Interface</a:t>
            </a:r>
          </a:p>
          <a:p>
            <a:pPr algn="l">
              <a:lnSpc>
                <a:spcPct val="115000"/>
              </a:lnSpc>
              <a:spcBef>
                <a:spcPts val="0"/>
              </a:spcBef>
            </a:pPr>
            <a:r>
              <a:rPr lang="en-AU" sz="1600" b="0" i="0">
                <a:solidFill>
                  <a:srgbClr val="1E293B"/>
                </a:solidFill>
                <a:latin typeface="Inter"/>
              </a:rPr>
              <a:t>Translates the continental fractional cover data cube into an intuitive web application accessible to graziers and NRM officers without GIS expertise.</a:t>
            </a:r>
          </a:p>
        </p:txBody>
      </p:sp>
      <p:sp>
        <p:nvSpPr>
          <p:cNvPr id="7" name="Bullet2">
            <a:extLst>
              <a:ext uri="{FF2B5EF4-FFF2-40B4-BE49-F238E27FC236}">
                <a16:creationId xmlns:a16="http://schemas.microsoft.com/office/drawing/2014/main" id="{6A1DBD50-8D98-C2AA-5D7F-71FED855D953}"/>
              </a:ext>
            </a:extLst>
          </p:cNvPr>
          <p:cNvSpPr txBox="1"/>
          <p:nvPr/>
        </p:nvSpPr>
        <p:spPr>
          <a:xfrm>
            <a:off x="5650000" y="3121733"/>
            <a:ext cx="6084800" cy="1000000"/>
          </a:xfrm>
          <a:prstGeom prst="rect">
            <a:avLst/>
          </a:prstGeom>
          <a:noFill/>
        </p:spPr>
        <p:txBody>
          <a:bodyPr wrap="square" lIns="0" tIns="0" rIns="0" bIns="0" anchor="t">
            <a:noAutofit/>
          </a:bodyPr>
          <a:lstStyle/>
          <a:p>
            <a:pPr algn="l">
              <a:lnSpc>
                <a:spcPct val="100000"/>
              </a:lnSpc>
              <a:spcBef>
                <a:spcPts val="0"/>
              </a:spcBef>
              <a:spcAft>
                <a:spcPts val="200"/>
              </a:spcAft>
            </a:pPr>
            <a:r>
              <a:rPr lang="en-AU" sz="1600" b="1" i="0">
                <a:solidFill>
                  <a:srgbClr val="0D9488"/>
                </a:solidFill>
                <a:latin typeface="Inter"/>
              </a:rPr>
              <a:t>User-Defined AOIs and Historical Cover Graphs</a:t>
            </a:r>
          </a:p>
          <a:p>
            <a:pPr algn="l">
              <a:lnSpc>
                <a:spcPct val="115000"/>
              </a:lnSpc>
              <a:spcBef>
                <a:spcPts val="0"/>
              </a:spcBef>
            </a:pPr>
            <a:r>
              <a:rPr lang="en-AU" sz="1600" b="0" i="0">
                <a:solidFill>
                  <a:srgbClr val="1E293B"/>
                </a:solidFill>
                <a:latin typeface="Inter"/>
              </a:rPr>
              <a:t>Users draw custom paddock boundaries to generate fractional cover time series. Property-level trajectories are benchmarked against district and regional baselines.</a:t>
            </a:r>
          </a:p>
        </p:txBody>
      </p:sp>
      <p:sp>
        <p:nvSpPr>
          <p:cNvPr id="8" name="Bullet3">
            <a:extLst>
              <a:ext uri="{FF2B5EF4-FFF2-40B4-BE49-F238E27FC236}">
                <a16:creationId xmlns:a16="http://schemas.microsoft.com/office/drawing/2014/main" id="{0BE4CC11-2A0B-D2A4-0760-A33641EA2204}"/>
              </a:ext>
            </a:extLst>
          </p:cNvPr>
          <p:cNvSpPr txBox="1"/>
          <p:nvPr/>
        </p:nvSpPr>
        <p:spPr>
          <a:xfrm>
            <a:off x="5650000" y="4306400"/>
            <a:ext cx="6084800" cy="1000000"/>
          </a:xfrm>
          <a:prstGeom prst="rect">
            <a:avLst/>
          </a:prstGeom>
          <a:noFill/>
        </p:spPr>
        <p:txBody>
          <a:bodyPr wrap="square" lIns="0" tIns="0" rIns="0" bIns="0" anchor="t">
            <a:noAutofit/>
          </a:bodyPr>
          <a:lstStyle/>
          <a:p>
            <a:pPr algn="l">
              <a:lnSpc>
                <a:spcPct val="100000"/>
              </a:lnSpc>
              <a:spcBef>
                <a:spcPts val="0"/>
              </a:spcBef>
              <a:spcAft>
                <a:spcPts val="200"/>
              </a:spcAft>
            </a:pPr>
            <a:r>
              <a:rPr lang="en-AU" sz="1600" b="1" i="0">
                <a:solidFill>
                  <a:srgbClr val="0D9488"/>
                </a:solidFill>
                <a:latin typeface="Inter"/>
              </a:rPr>
              <a:t>Proven Operational Scale</a:t>
            </a:r>
          </a:p>
          <a:p>
            <a:pPr algn="l">
              <a:lnSpc>
                <a:spcPct val="115000"/>
              </a:lnSpc>
              <a:spcBef>
                <a:spcPts val="0"/>
              </a:spcBef>
            </a:pPr>
            <a:r>
              <a:rPr lang="en-AU" sz="1600" b="0" i="0">
                <a:solidFill>
                  <a:srgbClr val="1E293B"/>
                </a:solidFill>
                <a:latin typeface="Inter"/>
              </a:rPr>
              <a:t>Thousands of active sessions, 45,000+ monitoring reports, and 5 million+ satellite images queried. Complex Earth observation science packaged for routine land management.</a:t>
            </a:r>
          </a:p>
        </p:txBody>
      </p:sp>
      <p:sp>
        <p:nvSpPr>
          <p:cNvPr id="9" name="StatsBar">
            <a:extLst>
              <a:ext uri="{FF2B5EF4-FFF2-40B4-BE49-F238E27FC236}">
                <a16:creationId xmlns:a16="http://schemas.microsoft.com/office/drawing/2014/main" id="{484BFC39-C835-154C-07EA-B7FA51EFB2D6}"/>
              </a:ext>
            </a:extLst>
          </p:cNvPr>
          <p:cNvSpPr/>
          <p:nvPr/>
        </p:nvSpPr>
        <p:spPr>
          <a:xfrm>
            <a:off x="457200" y="5980000"/>
            <a:ext cx="11277600" cy="820000"/>
          </a:xfrm>
          <a:prstGeom prst="roundRect">
            <a:avLst>
              <a:gd name="adj" fmla="val 5000"/>
            </a:avLst>
          </a:prstGeom>
          <a:solidFill>
            <a:srgbClr val="0F766E">
              <a:alpha val="8000"/>
            </a:srgbClr>
          </a:solidFill>
          <a:ln w="0">
            <a:noFill/>
          </a:ln>
        </p:spPr>
        <p:txBody>
          <a:bodyPr/>
          <a:lstStyle/>
          <a:p>
            <a:endParaRPr lang="en-AU"/>
          </a:p>
        </p:txBody>
      </p:sp>
      <p:sp>
        <p:nvSpPr>
          <p:cNvPr id="10" name="Stat1">
            <a:extLst>
              <a:ext uri="{FF2B5EF4-FFF2-40B4-BE49-F238E27FC236}">
                <a16:creationId xmlns:a16="http://schemas.microsoft.com/office/drawing/2014/main" id="{ABA44025-8D1B-BABE-5858-2AA3E140527D}"/>
              </a:ext>
            </a:extLst>
          </p:cNvPr>
          <p:cNvSpPr txBox="1"/>
          <p:nvPr/>
        </p:nvSpPr>
        <p:spPr>
          <a:xfrm>
            <a:off x="685800" y="5990000"/>
            <a:ext cx="3200400" cy="800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30+ Years</a:t>
            </a:r>
          </a:p>
          <a:p>
            <a:pPr algn="ctr">
              <a:lnSpc>
                <a:spcPct val="100000"/>
              </a:lnSpc>
            </a:pPr>
            <a:r>
              <a:rPr lang="en-AU" sz="1600" b="0" i="0">
                <a:solidFill>
                  <a:srgbClr val="64748B"/>
                </a:solidFill>
                <a:latin typeface="Inter"/>
              </a:rPr>
              <a:t>Landsat Archive Accessible</a:t>
            </a:r>
          </a:p>
        </p:txBody>
      </p:sp>
      <p:sp>
        <p:nvSpPr>
          <p:cNvPr id="11" name="Stat2">
            <a:extLst>
              <a:ext uri="{FF2B5EF4-FFF2-40B4-BE49-F238E27FC236}">
                <a16:creationId xmlns:a16="http://schemas.microsoft.com/office/drawing/2014/main" id="{40058A6C-6C5B-E551-C310-EB0624C5FE57}"/>
              </a:ext>
            </a:extLst>
          </p:cNvPr>
          <p:cNvSpPr txBox="1"/>
          <p:nvPr/>
        </p:nvSpPr>
        <p:spPr>
          <a:xfrm>
            <a:off x="4343400" y="5990000"/>
            <a:ext cx="3200400" cy="800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45,000+</a:t>
            </a:r>
          </a:p>
          <a:p>
            <a:pPr algn="ctr">
              <a:lnSpc>
                <a:spcPct val="100000"/>
              </a:lnSpc>
            </a:pPr>
            <a:r>
              <a:rPr lang="en-AU" sz="1600" b="0" i="0">
                <a:solidFill>
                  <a:srgbClr val="64748B"/>
                </a:solidFill>
                <a:latin typeface="Inter"/>
              </a:rPr>
              <a:t>Monitoring Reports Generated</a:t>
            </a:r>
          </a:p>
        </p:txBody>
      </p:sp>
      <p:sp>
        <p:nvSpPr>
          <p:cNvPr id="12" name="Stat3">
            <a:extLst>
              <a:ext uri="{FF2B5EF4-FFF2-40B4-BE49-F238E27FC236}">
                <a16:creationId xmlns:a16="http://schemas.microsoft.com/office/drawing/2014/main" id="{C021BF23-2ABB-4A15-71CA-9802A6C1CE9C}"/>
              </a:ext>
            </a:extLst>
          </p:cNvPr>
          <p:cNvSpPr txBox="1"/>
          <p:nvPr/>
        </p:nvSpPr>
        <p:spPr>
          <a:xfrm>
            <a:off x="8001000" y="5990000"/>
            <a:ext cx="3200400" cy="800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5 Million+</a:t>
            </a:r>
          </a:p>
          <a:p>
            <a:pPr algn="ctr">
              <a:lnSpc>
                <a:spcPct val="100000"/>
              </a:lnSpc>
            </a:pPr>
            <a:r>
              <a:rPr lang="en-AU" sz="1600" b="0" i="0">
                <a:solidFill>
                  <a:srgbClr val="64748B"/>
                </a:solidFill>
                <a:latin typeface="Inter"/>
              </a:rPr>
              <a:t>Satellite Images </a:t>
            </a:r>
            <a:r>
              <a:rPr lang="en-AU" sz="1600">
                <a:solidFill>
                  <a:srgbClr val="64748B"/>
                </a:solidFill>
                <a:latin typeface="Inter"/>
              </a:rPr>
              <a:t>Queried</a:t>
            </a:r>
            <a:endParaRPr lang="en-AU" sz="1600" b="0" i="0">
              <a:solidFill>
                <a:srgbClr val="64748B"/>
              </a:solidFill>
              <a:latin typeface="Inter"/>
            </a:endParaRPr>
          </a:p>
        </p:txBody>
      </p:sp>
      <p:pic>
        <p:nvPicPr>
          <p:cNvPr id="4" name="Picture 3" descr="A diagram of a satellite  AI-generated content may be incorrect.">
            <a:extLst>
              <a:ext uri="{FF2B5EF4-FFF2-40B4-BE49-F238E27FC236}">
                <a16:creationId xmlns:a16="http://schemas.microsoft.com/office/drawing/2014/main" id="{E191396F-AE44-FD9A-A288-3E5B8775F4EC}"/>
              </a:ext>
            </a:extLst>
          </p:cNvPr>
          <p:cNvPicPr>
            <a:picLocks noChangeAspect="1"/>
          </p:cNvPicPr>
          <p:nvPr/>
        </p:nvPicPr>
        <p:blipFill>
          <a:blip r:embed="rId3"/>
          <a:stretch>
            <a:fillRect/>
          </a:stretch>
        </p:blipFill>
        <p:spPr>
          <a:xfrm>
            <a:off x="372534" y="965200"/>
            <a:ext cx="4961466" cy="4961467"/>
          </a:xfrm>
          <a:prstGeom prst="rect">
            <a:avLst/>
          </a:prstGeom>
        </p:spPr>
      </p:pic>
    </p:spTree>
    <p:extLst>
      <p:ext uri="{BB962C8B-B14F-4D97-AF65-F5344CB8AC3E}">
        <p14:creationId xmlns:p14="http://schemas.microsoft.com/office/powerpoint/2010/main" val="2307085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2" name="TitleBar"/>
          <p:cNvSpPr/>
          <p:nvPr/>
        </p:nvSpPr>
        <p:spPr>
          <a:xfrm>
            <a:off x="0" y="0"/>
            <a:ext cx="12192000" cy="914400"/>
          </a:xfrm>
          <a:prstGeom prst="rect">
            <a:avLst/>
          </a:prstGeom>
          <a:solidFill>
            <a:srgbClr val="0F766E"/>
          </a:solidFill>
        </p:spPr>
        <p:txBody>
          <a:bodyPr lIns="457200" tIns="182880" rIns="457200" bIns="182880" anchor="ctr"/>
          <a:lstStyle/>
          <a:p>
            <a:pPr algn="l"/>
            <a:r>
              <a:rPr lang="en-AU" sz="2800" b="1">
                <a:solidFill>
                  <a:srgbClr val="FFFFFF"/>
                </a:solidFill>
                <a:latin typeface="Inter"/>
              </a:rPr>
              <a:t>Cibo Labs: Commercial Grazing Intelligence Across Australia</a:t>
            </a:r>
          </a:p>
        </p:txBody>
      </p:sp>
      <p:sp>
        <p:nvSpPr>
          <p:cNvPr id="3" name="AccentLine"/>
          <p:cNvSpPr/>
          <p:nvPr/>
        </p:nvSpPr>
        <p:spPr>
          <a:xfrm>
            <a:off x="0" y="914400"/>
            <a:ext cx="12192000" cy="36576"/>
          </a:xfrm>
          <a:prstGeom prst="rect">
            <a:avLst/>
          </a:prstGeom>
          <a:solidFill>
            <a:srgbClr val="0D9488"/>
          </a:solidFill>
        </p:spPr>
        <p:txBody>
          <a:bodyPr/>
          <a:lstStyle/>
          <a:p>
            <a:endParaRPr lang="en-AU"/>
          </a:p>
        </p:txBody>
      </p:sp>
      <p:pic>
        <p:nvPicPr>
          <p:cNvPr id="4" name="AFM Image" descr="Aerial view of Australian grazing property with 80 metre resolution biomass heat map overlay showing pasture density analysis"/>
          <p:cNvPicPr>
            <a:picLocks noChangeAspect="1"/>
          </p:cNvPicPr>
          <p:nvPr/>
        </p:nvPicPr>
        <p:blipFill>
          <a:blip r:embed="rId3"/>
          <a:stretch>
            <a:fillRect/>
          </a:stretch>
        </p:blipFill>
        <p:spPr>
          <a:xfrm>
            <a:off x="254000" y="1143000"/>
            <a:ext cx="5486400" cy="3657600"/>
          </a:xfrm>
          <a:prstGeom prst="roundRect">
            <a:avLst>
              <a:gd name="adj" fmla="val 3000"/>
            </a:avLst>
          </a:prstGeom>
        </p:spPr>
      </p:pic>
      <p:sp>
        <p:nvSpPr>
          <p:cNvPr id="6" name="Bullet1"/>
          <p:cNvSpPr txBox="1"/>
          <p:nvPr/>
        </p:nvSpPr>
        <p:spPr>
          <a:xfrm>
            <a:off x="5867733" y="1145200"/>
            <a:ext cx="6214400" cy="1450000"/>
          </a:xfrm>
          <a:prstGeom prst="rect">
            <a:avLst/>
          </a:prstGeom>
          <a:noFill/>
        </p:spPr>
        <p:txBody>
          <a:bodyPr wrap="square" lIns="0" tIns="0" rIns="0" bIns="0" anchor="t">
            <a:noAutofit/>
          </a:bodyPr>
          <a:lstStyle/>
          <a:p>
            <a:pPr algn="l">
              <a:lnSpc>
                <a:spcPct val="100000"/>
              </a:lnSpc>
              <a:spcBef>
                <a:spcPts val="0"/>
              </a:spcBef>
              <a:spcAft>
                <a:spcPts val="200"/>
              </a:spcAft>
            </a:pPr>
            <a:r>
              <a:rPr lang="en-AU" b="1" i="0">
                <a:solidFill>
                  <a:srgbClr val="0D9488"/>
                </a:solidFill>
                <a:latin typeface="Inter"/>
              </a:rPr>
              <a:t>Commercial Operationalisation</a:t>
            </a:r>
          </a:p>
          <a:p>
            <a:pPr>
              <a:lnSpc>
                <a:spcPct val="115000"/>
              </a:lnSpc>
            </a:pPr>
            <a:r>
              <a:rPr lang="en-AU" sz="1600" b="0" i="0">
                <a:solidFill>
                  <a:srgbClr val="1E293B"/>
                </a:solidFill>
                <a:latin typeface="Inter"/>
              </a:rPr>
              <a:t>Cibo Labs operationalises fractional cover as grazing intelligence platforms for enterprises like </a:t>
            </a:r>
            <a:r>
              <a:rPr lang="en-AU" sz="1600" b="0" i="0" err="1">
                <a:solidFill>
                  <a:srgbClr val="1E293B"/>
                </a:solidFill>
                <a:latin typeface="Inter"/>
              </a:rPr>
              <a:t>AACo</a:t>
            </a:r>
            <a:r>
              <a:rPr lang="en-AU" sz="1600" b="0" i="0">
                <a:solidFill>
                  <a:srgbClr val="1E293B"/>
                </a:solidFill>
                <a:latin typeface="Inter"/>
              </a:rPr>
              <a:t> tracking stubble management, crop rotations, and grazing interventions across operations covering more than 25% of Australia’s land area.</a:t>
            </a:r>
            <a:endParaRPr lang="en-AU" sz="1600" b="0" i="0">
              <a:solidFill>
                <a:srgbClr val="1E293B"/>
              </a:solidFill>
              <a:latin typeface="Inter"/>
              <a:ea typeface="Inter"/>
            </a:endParaRPr>
          </a:p>
        </p:txBody>
      </p:sp>
      <p:sp>
        <p:nvSpPr>
          <p:cNvPr id="7" name="Bullet2"/>
          <p:cNvSpPr txBox="1"/>
          <p:nvPr/>
        </p:nvSpPr>
        <p:spPr>
          <a:xfrm>
            <a:off x="5859266" y="2797600"/>
            <a:ext cx="6197467" cy="1358466"/>
          </a:xfrm>
          <a:prstGeom prst="rect">
            <a:avLst/>
          </a:prstGeom>
          <a:noFill/>
        </p:spPr>
        <p:txBody>
          <a:bodyPr wrap="square" lIns="0" tIns="0" rIns="0" bIns="0" anchor="t">
            <a:noAutofit/>
          </a:bodyPr>
          <a:lstStyle/>
          <a:p>
            <a:pPr algn="l">
              <a:lnSpc>
                <a:spcPct val="100000"/>
              </a:lnSpc>
              <a:spcBef>
                <a:spcPts val="0"/>
              </a:spcBef>
              <a:spcAft>
                <a:spcPts val="200"/>
              </a:spcAft>
            </a:pPr>
            <a:r>
              <a:rPr lang="en-AU" b="1" i="0">
                <a:solidFill>
                  <a:srgbClr val="0D9488"/>
                </a:solidFill>
                <a:latin typeface="Inter"/>
              </a:rPr>
              <a:t>Australian </a:t>
            </a:r>
            <a:r>
              <a:rPr lang="en-AU" b="1" i="0" err="1">
                <a:solidFill>
                  <a:srgbClr val="0D9488"/>
                </a:solidFill>
                <a:latin typeface="Inter"/>
              </a:rPr>
              <a:t>Feedbase</a:t>
            </a:r>
            <a:r>
              <a:rPr lang="en-AU" b="1" i="0">
                <a:solidFill>
                  <a:srgbClr val="0D9488"/>
                </a:solidFill>
                <a:latin typeface="Inter"/>
              </a:rPr>
              <a:t> Monitor</a:t>
            </a:r>
          </a:p>
          <a:p>
            <a:pPr algn="l">
              <a:lnSpc>
                <a:spcPct val="115000"/>
              </a:lnSpc>
              <a:spcBef>
                <a:spcPts val="0"/>
              </a:spcBef>
            </a:pPr>
            <a:r>
              <a:rPr lang="en-AU" sz="1600" b="0" i="0">
                <a:solidFill>
                  <a:srgbClr val="1E293B"/>
                </a:solidFill>
                <a:latin typeface="Inter"/>
              </a:rPr>
              <a:t>Delivers 80 m resolution with 30-day rolling TSDM and fractional </a:t>
            </a:r>
            <a:r>
              <a:rPr lang="en-AU" sz="1600">
                <a:solidFill>
                  <a:srgbClr val="1E293B"/>
                </a:solidFill>
                <a:latin typeface="Inter"/>
              </a:rPr>
              <a:t>over</a:t>
            </a:r>
            <a:r>
              <a:rPr lang="en-AU" sz="1600" b="0" i="0">
                <a:solidFill>
                  <a:srgbClr val="1E293B"/>
                </a:solidFill>
                <a:latin typeface="Inter"/>
              </a:rPr>
              <a:t> updated </a:t>
            </a:r>
            <a:r>
              <a:rPr lang="en-AU" sz="1600" b="1" i="0">
                <a:solidFill>
                  <a:srgbClr val="1E293B"/>
                </a:solidFill>
                <a:latin typeface="Inter"/>
              </a:rPr>
              <a:t>every five days.</a:t>
            </a:r>
            <a:r>
              <a:rPr lang="en-AU" sz="1600" b="0" i="0">
                <a:solidFill>
                  <a:srgbClr val="1E293B"/>
                </a:solidFill>
                <a:latin typeface="Inter"/>
              </a:rPr>
              <a:t> Freely available to MLA members, with ML models calibrated against 7,500+ field sites.</a:t>
            </a:r>
            <a:endParaRPr lang="en-AU" sz="1600" b="0" i="0">
              <a:solidFill>
                <a:srgbClr val="1E293B"/>
              </a:solidFill>
              <a:latin typeface="Inter"/>
              <a:ea typeface="Inter"/>
            </a:endParaRPr>
          </a:p>
        </p:txBody>
      </p:sp>
      <p:sp>
        <p:nvSpPr>
          <p:cNvPr id="8" name="Bullet3"/>
          <p:cNvSpPr txBox="1"/>
          <p:nvPr/>
        </p:nvSpPr>
        <p:spPr>
          <a:xfrm>
            <a:off x="5850800" y="4350000"/>
            <a:ext cx="6222866" cy="1392333"/>
          </a:xfrm>
          <a:prstGeom prst="rect">
            <a:avLst/>
          </a:prstGeom>
          <a:noFill/>
        </p:spPr>
        <p:txBody>
          <a:bodyPr wrap="square" lIns="0" tIns="0" rIns="0" bIns="0" anchor="t">
            <a:noAutofit/>
          </a:bodyPr>
          <a:lstStyle/>
          <a:p>
            <a:pPr algn="l">
              <a:lnSpc>
                <a:spcPct val="100000"/>
              </a:lnSpc>
              <a:spcBef>
                <a:spcPts val="0"/>
              </a:spcBef>
              <a:spcAft>
                <a:spcPts val="200"/>
              </a:spcAft>
            </a:pPr>
            <a:r>
              <a:rPr lang="en-AU" b="1" i="0">
                <a:solidFill>
                  <a:srgbClr val="0D9488"/>
                </a:solidFill>
                <a:latin typeface="Inter"/>
              </a:rPr>
              <a:t>Property-Scale Precision</a:t>
            </a:r>
          </a:p>
          <a:p>
            <a:pPr algn="l">
              <a:lnSpc>
                <a:spcPct val="115000"/>
              </a:lnSpc>
              <a:spcBef>
                <a:spcPts val="0"/>
              </a:spcBef>
            </a:pPr>
            <a:r>
              <a:rPr lang="en-AU" sz="1600" b="0" i="0">
                <a:solidFill>
                  <a:srgbClr val="1E293B"/>
                </a:solidFill>
                <a:latin typeface="Inter"/>
              </a:rPr>
              <a:t>Continuous monitoring enables producers to track feed supply and ground cover trajectories year-round, supporting proactive stocking decisions and long-term investment strategy at enterprise scale.</a:t>
            </a:r>
          </a:p>
        </p:txBody>
      </p:sp>
      <p:sp>
        <p:nvSpPr>
          <p:cNvPr id="9" name="StatsBar"/>
          <p:cNvSpPr>
            <a:spLocks/>
          </p:cNvSpPr>
          <p:nvPr/>
        </p:nvSpPr>
        <p:spPr>
          <a:xfrm>
            <a:off x="457200" y="5808133"/>
            <a:ext cx="11277600" cy="914400"/>
          </a:xfrm>
          <a:prstGeom prst="roundRect">
            <a:avLst>
              <a:gd name="adj" fmla="val 5000"/>
            </a:avLst>
          </a:prstGeom>
          <a:solidFill>
            <a:srgbClr val="0F766E">
              <a:alpha val="8000"/>
            </a:srgbClr>
          </a:solidFill>
          <a:ln w="0">
            <a:noFill/>
          </a:ln>
        </p:spPr>
        <p:txBody>
          <a:bodyPr/>
          <a:lstStyle/>
          <a:p>
            <a:endParaRPr lang="en-AU"/>
          </a:p>
        </p:txBody>
      </p:sp>
      <p:sp>
        <p:nvSpPr>
          <p:cNvPr id="10" name="Stat1"/>
          <p:cNvSpPr txBox="1"/>
          <p:nvPr/>
        </p:nvSpPr>
        <p:spPr>
          <a:xfrm>
            <a:off x="685800" y="5884333"/>
            <a:ext cx="3200400" cy="762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25%+</a:t>
            </a:r>
          </a:p>
          <a:p>
            <a:pPr algn="ctr">
              <a:lnSpc>
                <a:spcPct val="100000"/>
              </a:lnSpc>
            </a:pPr>
            <a:r>
              <a:rPr lang="en-AU" sz="1600" b="0" i="0">
                <a:solidFill>
                  <a:srgbClr val="64748B"/>
                </a:solidFill>
                <a:latin typeface="Inter"/>
              </a:rPr>
              <a:t>Australian Land Area</a:t>
            </a:r>
          </a:p>
        </p:txBody>
      </p:sp>
      <p:sp>
        <p:nvSpPr>
          <p:cNvPr id="11" name="Stat2"/>
          <p:cNvSpPr txBox="1"/>
          <p:nvPr/>
        </p:nvSpPr>
        <p:spPr>
          <a:xfrm>
            <a:off x="4343400" y="5884333"/>
            <a:ext cx="3200400" cy="762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Every 5 Days</a:t>
            </a:r>
          </a:p>
          <a:p>
            <a:pPr algn="ctr">
              <a:lnSpc>
                <a:spcPct val="100000"/>
              </a:lnSpc>
            </a:pPr>
            <a:r>
              <a:rPr lang="en-AU" sz="1600" b="0" i="0">
                <a:solidFill>
                  <a:srgbClr val="64748B"/>
                </a:solidFill>
                <a:latin typeface="Inter"/>
              </a:rPr>
              <a:t>TSDM Update Cadence</a:t>
            </a:r>
          </a:p>
        </p:txBody>
      </p:sp>
      <p:sp>
        <p:nvSpPr>
          <p:cNvPr id="13" name="Stat1">
            <a:extLst>
              <a:ext uri="{FF2B5EF4-FFF2-40B4-BE49-F238E27FC236}">
                <a16:creationId xmlns:a16="http://schemas.microsoft.com/office/drawing/2014/main" id="{7A71330E-1931-4FC7-26B1-90B8533A62ED}"/>
              </a:ext>
            </a:extLst>
          </p:cNvPr>
          <p:cNvSpPr txBox="1"/>
          <p:nvPr/>
        </p:nvSpPr>
        <p:spPr>
          <a:xfrm>
            <a:off x="8305800" y="5884333"/>
            <a:ext cx="3200400" cy="762000"/>
          </a:xfrm>
          <a:prstGeom prst="rect">
            <a:avLst/>
          </a:prstGeom>
          <a:noFill/>
        </p:spPr>
        <p:txBody>
          <a:bodyPr wrap="square" lIns="0" tIns="0" rIns="0" bIns="0" anchor="ctr">
            <a:noAutofit/>
          </a:bodyPr>
          <a:lstStyle/>
          <a:p>
            <a:pPr algn="ctr">
              <a:lnSpc>
                <a:spcPct val="100000"/>
              </a:lnSpc>
              <a:spcAft>
                <a:spcPts val="200"/>
              </a:spcAft>
            </a:pPr>
            <a:r>
              <a:rPr lang="en-AU" sz="2800" b="1" i="0">
                <a:solidFill>
                  <a:srgbClr val="0F766E"/>
                </a:solidFill>
                <a:latin typeface="Inter"/>
              </a:rPr>
              <a:t>80 m / 1 ha</a:t>
            </a:r>
          </a:p>
          <a:p>
            <a:pPr algn="ctr">
              <a:lnSpc>
                <a:spcPct val="100000"/>
              </a:lnSpc>
            </a:pPr>
            <a:r>
              <a:rPr lang="en-AU" sz="1600" b="0" i="0">
                <a:solidFill>
                  <a:srgbClr val="64748B"/>
                </a:solidFill>
                <a:latin typeface="Inter"/>
              </a:rPr>
              <a:t>Pixel Resolution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8FAFA"/>
        </a:solidFill>
        <a:effectLst/>
      </p:bgPr>
    </p:bg>
    <p:spTree>
      <p:nvGrpSpPr>
        <p:cNvPr id="1" name=""/>
        <p:cNvGrpSpPr/>
        <p:nvPr/>
      </p:nvGrpSpPr>
      <p:grpSpPr>
        <a:xfrm>
          <a:off x="0" y="0"/>
          <a:ext cx="0" cy="0"/>
          <a:chOff x="0" y="0"/>
          <a:chExt cx="0" cy="0"/>
        </a:xfrm>
      </p:grpSpPr>
      <p:sp>
        <p:nvSpPr>
          <p:cNvPr id="2" name="TitleBar"/>
          <p:cNvSpPr/>
          <p:nvPr/>
        </p:nvSpPr>
        <p:spPr>
          <a:xfrm>
            <a:off x="0" y="0"/>
            <a:ext cx="12192000" cy="914400"/>
          </a:xfrm>
          <a:prstGeom prst="rect">
            <a:avLst/>
          </a:prstGeom>
          <a:solidFill>
            <a:srgbClr val="0F766E"/>
          </a:solidFill>
        </p:spPr>
        <p:txBody>
          <a:bodyPr lIns="457200" tIns="182880" rIns="457200" bIns="182880" anchor="ctr"/>
          <a:lstStyle/>
          <a:p>
            <a:pPr algn="l"/>
            <a:r>
              <a:rPr lang="en-AU" sz="2800" b="1">
                <a:solidFill>
                  <a:srgbClr val="FFFFFF"/>
                </a:solidFill>
                <a:latin typeface="Inter"/>
              </a:rPr>
              <a:t>Continental Dynamics: Powering DEA Land Cover</a:t>
            </a:r>
          </a:p>
        </p:txBody>
      </p:sp>
      <p:sp>
        <p:nvSpPr>
          <p:cNvPr id="3" name="AccentLine"/>
          <p:cNvSpPr/>
          <p:nvPr/>
        </p:nvSpPr>
        <p:spPr>
          <a:xfrm>
            <a:off x="0" y="914400"/>
            <a:ext cx="12192000" cy="36576"/>
          </a:xfrm>
          <a:prstGeom prst="rect">
            <a:avLst/>
          </a:prstGeom>
          <a:solidFill>
            <a:srgbClr val="0D9488"/>
          </a:solidFill>
        </p:spPr>
        <p:txBody>
          <a:bodyPr/>
          <a:lstStyle/>
          <a:p>
            <a:endParaRPr lang="en-AU"/>
          </a:p>
        </p:txBody>
      </p:sp>
      <p:sp>
        <p:nvSpPr>
          <p:cNvPr id="5" name="Bullet1"/>
          <p:cNvSpPr txBox="1"/>
          <p:nvPr/>
        </p:nvSpPr>
        <p:spPr>
          <a:xfrm>
            <a:off x="154944" y="1321600"/>
            <a:ext cx="6077018" cy="1040000"/>
          </a:xfrm>
          <a:prstGeom prst="rect">
            <a:avLst/>
          </a:prstGeom>
          <a:noFill/>
        </p:spPr>
        <p:txBody>
          <a:bodyPr wrap="square" lIns="91440" tIns="45720" rIns="91440" bIns="45720" anchor="ctr">
            <a:noAutofit/>
          </a:bodyPr>
          <a:lstStyle/>
          <a:p>
            <a:pPr algn="l">
              <a:lnSpc>
                <a:spcPct val="120000"/>
              </a:lnSpc>
            </a:pPr>
            <a:r>
              <a:rPr lang="en-AU" sz="1700" b="1" i="0">
                <a:solidFill>
                  <a:srgbClr val="0D9488"/>
                </a:solidFill>
                <a:latin typeface="Inter"/>
              </a:rPr>
              <a:t>From Fractions to Classifications: </a:t>
            </a:r>
            <a:r>
              <a:rPr lang="en-AU" sz="1700" b="0" i="0">
                <a:solidFill>
                  <a:srgbClr val="1E293B"/>
                </a:solidFill>
                <a:latin typeface="Inter"/>
              </a:rPr>
              <a:t>Continuous fractional cover (bare soil, green, and non-green vegetation) acts as the Essential Descriptors for the globally recognised FAO Land Cover Classification System.</a:t>
            </a:r>
          </a:p>
        </p:txBody>
      </p:sp>
      <p:sp>
        <p:nvSpPr>
          <p:cNvPr id="7" name="Bullet2"/>
          <p:cNvSpPr txBox="1"/>
          <p:nvPr/>
        </p:nvSpPr>
        <p:spPr>
          <a:xfrm>
            <a:off x="154944" y="2837867"/>
            <a:ext cx="6077018" cy="1040000"/>
          </a:xfrm>
          <a:prstGeom prst="rect">
            <a:avLst/>
          </a:prstGeom>
          <a:noFill/>
        </p:spPr>
        <p:txBody>
          <a:bodyPr wrap="square" lIns="91440" tIns="45720" rIns="91440" bIns="45720" anchor="ctr">
            <a:noAutofit/>
          </a:bodyPr>
          <a:lstStyle/>
          <a:p>
            <a:pPr algn="l">
              <a:lnSpc>
                <a:spcPct val="120000"/>
              </a:lnSpc>
            </a:pPr>
            <a:r>
              <a:rPr lang="en-AU" sz="1700" b="1" i="0">
                <a:solidFill>
                  <a:srgbClr val="0D9488"/>
                </a:solidFill>
                <a:latin typeface="Inter"/>
              </a:rPr>
              <a:t>Capturing the Temporal Range: </a:t>
            </a:r>
            <a:r>
              <a:rPr lang="en-AU" sz="1700" b="0" i="0">
                <a:solidFill>
                  <a:srgbClr val="1E293B"/>
                </a:solidFill>
                <a:latin typeface="Inter"/>
              </a:rPr>
              <a:t>Utilising the 10th, 50th, and 90th percentiles of the annual Landsat archive captures the minimum, typical, and maximum cover, effectively filtering out climatic noise and cloud artefacts.</a:t>
            </a:r>
          </a:p>
        </p:txBody>
      </p:sp>
      <p:sp>
        <p:nvSpPr>
          <p:cNvPr id="9" name="Bullet3"/>
          <p:cNvSpPr txBox="1"/>
          <p:nvPr/>
        </p:nvSpPr>
        <p:spPr>
          <a:xfrm>
            <a:off x="154944" y="4235600"/>
            <a:ext cx="6077018" cy="1040000"/>
          </a:xfrm>
          <a:prstGeom prst="rect">
            <a:avLst/>
          </a:prstGeom>
          <a:noFill/>
        </p:spPr>
        <p:txBody>
          <a:bodyPr wrap="square" lIns="91440" tIns="45720" rIns="91440" bIns="45720" anchor="ctr">
            <a:noAutofit/>
          </a:bodyPr>
          <a:lstStyle/>
          <a:p>
            <a:pPr algn="l">
              <a:lnSpc>
                <a:spcPct val="120000"/>
              </a:lnSpc>
            </a:pPr>
            <a:r>
              <a:rPr lang="en-AU" sz="1700" b="1" i="0">
                <a:solidFill>
                  <a:srgbClr val="0D9488"/>
                </a:solidFill>
                <a:latin typeface="Inter"/>
              </a:rPr>
              <a:t>Decadal Change Tracking: </a:t>
            </a:r>
            <a:r>
              <a:rPr lang="en-AU" sz="1700" b="0" i="0">
                <a:solidFill>
                  <a:srgbClr val="1E293B"/>
                </a:solidFill>
                <a:latin typeface="Inter"/>
              </a:rPr>
              <a:t>This methodology delivers an unbroken, nationally consistent record of land cover transitions across Australia from 1988 to the present.</a:t>
            </a:r>
          </a:p>
        </p:txBody>
      </p:sp>
      <p:sp>
        <p:nvSpPr>
          <p:cNvPr id="11" name="Bullet4"/>
          <p:cNvSpPr txBox="1"/>
          <p:nvPr/>
        </p:nvSpPr>
        <p:spPr>
          <a:xfrm>
            <a:off x="154944" y="5514800"/>
            <a:ext cx="6077018" cy="1040000"/>
          </a:xfrm>
          <a:prstGeom prst="rect">
            <a:avLst/>
          </a:prstGeom>
          <a:noFill/>
        </p:spPr>
        <p:txBody>
          <a:bodyPr wrap="square" lIns="91440" tIns="45720" rIns="91440" bIns="45720" anchor="ctr">
            <a:noAutofit/>
          </a:bodyPr>
          <a:lstStyle/>
          <a:p>
            <a:pPr algn="l">
              <a:lnSpc>
                <a:spcPct val="120000"/>
              </a:lnSpc>
            </a:pPr>
            <a:r>
              <a:rPr lang="en-AU" sz="1700" b="1" i="0">
                <a:solidFill>
                  <a:srgbClr val="0D9488"/>
                </a:solidFill>
                <a:latin typeface="Inter"/>
              </a:rPr>
              <a:t>Operationalising the Archive: </a:t>
            </a:r>
            <a:r>
              <a:rPr lang="en-AU" sz="1700" b="0" i="0">
                <a:solidFill>
                  <a:srgbClr val="1E293B"/>
                </a:solidFill>
                <a:latin typeface="Inter"/>
              </a:rPr>
              <a:t>Natural resource managers can now observe the landscape’s state at a specific time and precisely quantify responses to management or climate cycles.</a:t>
            </a:r>
          </a:p>
        </p:txBody>
      </p:sp>
      <p:pic>
        <p:nvPicPr>
          <p:cNvPr id="13" name="Picture 12">
            <a:extLst>
              <a:ext uri="{FF2B5EF4-FFF2-40B4-BE49-F238E27FC236}">
                <a16:creationId xmlns:a16="http://schemas.microsoft.com/office/drawing/2014/main" id="{893F462D-DD3B-7A23-400F-8A2135046E2A}"/>
              </a:ext>
            </a:extLst>
          </p:cNvPr>
          <p:cNvPicPr>
            <a:picLocks noChangeAspect="1"/>
          </p:cNvPicPr>
          <p:nvPr/>
        </p:nvPicPr>
        <p:blipFill>
          <a:blip r:embed="rId3"/>
          <a:stretch>
            <a:fillRect/>
          </a:stretch>
        </p:blipFill>
        <p:spPr>
          <a:xfrm>
            <a:off x="6339590" y="936885"/>
            <a:ext cx="5858657" cy="5921115"/>
          </a:xfrm>
          <a:prstGeom prst="rect">
            <a:avLst/>
          </a:prstGeom>
        </p:spPr>
      </p:pic>
    </p:spTree>
    <p:extLst>
      <p:ext uri="{BB962C8B-B14F-4D97-AF65-F5344CB8AC3E}">
        <p14:creationId xmlns:p14="http://schemas.microsoft.com/office/powerpoint/2010/main" val="12345678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7209A6F-3AF6-F728-F1FB-D658B4375473}"/>
              </a:ext>
            </a:extLst>
          </p:cNvPr>
          <p:cNvPicPr>
            <a:picLocks noChangeAspect="1"/>
          </p:cNvPicPr>
          <p:nvPr/>
        </p:nvPicPr>
        <p:blipFill>
          <a:blip r:embed="rId3"/>
          <a:stretch>
            <a:fillRect/>
          </a:stretch>
        </p:blipFill>
        <p:spPr>
          <a:xfrm>
            <a:off x="0" y="0"/>
            <a:ext cx="6469811" cy="6843623"/>
          </a:xfrm>
          <a:prstGeom prst="rect">
            <a:avLst/>
          </a:prstGeom>
        </p:spPr>
      </p:pic>
      <p:sp>
        <p:nvSpPr>
          <p:cNvPr id="7" name="TextBox 9">
            <a:extLst>
              <a:ext uri="{FF2B5EF4-FFF2-40B4-BE49-F238E27FC236}">
                <a16:creationId xmlns:a16="http://schemas.microsoft.com/office/drawing/2014/main" id="{07A37FC9-8166-19C4-1959-52DAE23759B6}"/>
              </a:ext>
            </a:extLst>
          </p:cNvPr>
          <p:cNvSpPr txBox="1"/>
          <p:nvPr/>
        </p:nvSpPr>
        <p:spPr>
          <a:xfrm>
            <a:off x="6705600" y="231130"/>
            <a:ext cx="5200000" cy="600000"/>
          </a:xfrm>
          <a:prstGeom prst="rect">
            <a:avLst/>
          </a:prstGeom>
          <a:noFill/>
        </p:spPr>
        <p:txBody>
          <a:bodyPr wrap="square" lIns="0" tIns="0" rIns="0" bIns="0">
            <a:noAutofit/>
          </a:bodyPr>
          <a:lstStyle/>
          <a:p>
            <a:pPr algn="l">
              <a:lnSpc>
                <a:spcPct val="100000"/>
              </a:lnSpc>
              <a:spcBef>
                <a:spcPts val="0"/>
              </a:spcBef>
              <a:spcAft>
                <a:spcPts val="0"/>
              </a:spcAft>
            </a:pPr>
            <a:r>
              <a:rPr lang="en-AU" sz="2800" b="1" i="0">
                <a:solidFill>
                  <a:srgbClr val="0F766E"/>
                </a:solidFill>
                <a:latin typeface="Inter"/>
              </a:rPr>
              <a:t>Market Integrity: ACCU Verification</a:t>
            </a:r>
          </a:p>
        </p:txBody>
      </p:sp>
      <p:pic>
        <p:nvPicPr>
          <p:cNvPr id="20" name="Picture 19">
            <a:extLst>
              <a:ext uri="{FF2B5EF4-FFF2-40B4-BE49-F238E27FC236}">
                <a16:creationId xmlns:a16="http://schemas.microsoft.com/office/drawing/2014/main" id="{A1B2C3D4-1111-2222-3333-444455556666}"/>
              </a:ext>
            </a:extLst>
          </p:cNvPr>
          <p:cNvPicPr>
            <a:picLocks noChangeAspect="1"/>
          </p:cNvPicPr>
          <p:nvPr/>
        </p:nvPicPr>
        <p:blipFill>
          <a:blip r:embed="rId4"/>
          <a:stretch>
            <a:fillRect/>
          </a:stretch>
        </p:blipFill>
        <p:spPr>
          <a:xfrm>
            <a:off x="6705600" y="1550164"/>
            <a:ext cx="219075" cy="200025"/>
          </a:xfrm>
          <a:prstGeom prst="rect">
            <a:avLst/>
          </a:prstGeom>
        </p:spPr>
      </p:pic>
      <p:sp>
        <p:nvSpPr>
          <p:cNvPr id="8" name="TextBox 10">
            <a:extLst>
              <a:ext uri="{FF2B5EF4-FFF2-40B4-BE49-F238E27FC236}">
                <a16:creationId xmlns:a16="http://schemas.microsoft.com/office/drawing/2014/main" id="{1B136C29-6645-6C2C-2F20-A294EDF3BA0E}"/>
              </a:ext>
            </a:extLst>
          </p:cNvPr>
          <p:cNvSpPr txBox="1"/>
          <p:nvPr/>
        </p:nvSpPr>
        <p:spPr>
          <a:xfrm>
            <a:off x="7034212" y="1487705"/>
            <a:ext cx="4845243" cy="1012459"/>
          </a:xfrm>
          <a:prstGeom prst="rect">
            <a:avLst/>
          </a:prstGeom>
          <a:noFill/>
        </p:spPr>
        <p:txBody>
          <a:bodyPr wrap="square" lIns="0" tIns="0" rIns="0" bIns="0">
            <a:noAutofit/>
          </a:bodyPr>
          <a:lstStyle/>
          <a:p>
            <a:pPr algn="l">
              <a:lnSpc>
                <a:spcPct val="110000"/>
              </a:lnSpc>
              <a:spcBef>
                <a:spcPts val="0"/>
              </a:spcBef>
              <a:spcAft>
                <a:spcPts val="0"/>
              </a:spcAft>
            </a:pPr>
            <a:r>
              <a:rPr lang="en-AU" sz="1600" b="0" i="0">
                <a:solidFill>
                  <a:srgbClr val="1E293B"/>
                </a:solidFill>
                <a:latin typeface="Inter"/>
              </a:rPr>
              <a:t>Raw vegetation indices are highly sensitive to rainfall, creating “flashy” responses that can mask true management outcomes in </a:t>
            </a:r>
            <a:r>
              <a:rPr lang="en-AU" sz="1600" b="1" i="0">
                <a:solidFill>
                  <a:srgbClr val="1E293B"/>
                </a:solidFill>
                <a:latin typeface="Inter"/>
              </a:rPr>
              <a:t>Human-Induced Regeneration (HIR)</a:t>
            </a:r>
            <a:r>
              <a:rPr lang="en-AU" sz="1600" b="0" i="0">
                <a:solidFill>
                  <a:srgbClr val="1E293B"/>
                </a:solidFill>
                <a:latin typeface="Inter"/>
              </a:rPr>
              <a:t> projects.</a:t>
            </a:r>
          </a:p>
        </p:txBody>
      </p:sp>
      <p:pic>
        <p:nvPicPr>
          <p:cNvPr id="4" name="Picture 3">
            <a:extLst>
              <a:ext uri="{FF2B5EF4-FFF2-40B4-BE49-F238E27FC236}">
                <a16:creationId xmlns:a16="http://schemas.microsoft.com/office/drawing/2014/main" id="{CD61B86A-53A1-3254-7F42-4B5CC986F06D}"/>
              </a:ext>
            </a:extLst>
          </p:cNvPr>
          <p:cNvPicPr>
            <a:picLocks noChangeAspect="1"/>
          </p:cNvPicPr>
          <p:nvPr/>
        </p:nvPicPr>
        <p:blipFill>
          <a:blip r:embed="rId5"/>
          <a:stretch>
            <a:fillRect/>
          </a:stretch>
        </p:blipFill>
        <p:spPr>
          <a:xfrm>
            <a:off x="6705600" y="2800164"/>
            <a:ext cx="219075" cy="200025"/>
          </a:xfrm>
          <a:prstGeom prst="rect">
            <a:avLst/>
          </a:prstGeom>
        </p:spPr>
      </p:pic>
      <p:sp>
        <p:nvSpPr>
          <p:cNvPr id="9" name="TextBox 11">
            <a:extLst>
              <a:ext uri="{FF2B5EF4-FFF2-40B4-BE49-F238E27FC236}">
                <a16:creationId xmlns:a16="http://schemas.microsoft.com/office/drawing/2014/main" id="{136FB575-3C2C-7F3F-E588-F683BF71E989}"/>
              </a:ext>
            </a:extLst>
          </p:cNvPr>
          <p:cNvSpPr txBox="1"/>
          <p:nvPr/>
        </p:nvSpPr>
        <p:spPr>
          <a:xfrm>
            <a:off x="7034212" y="2812655"/>
            <a:ext cx="4845243" cy="875050"/>
          </a:xfrm>
          <a:prstGeom prst="rect">
            <a:avLst/>
          </a:prstGeom>
          <a:noFill/>
        </p:spPr>
        <p:txBody>
          <a:bodyPr wrap="square" lIns="0" tIns="0" rIns="0" bIns="0">
            <a:noAutofit/>
          </a:bodyPr>
          <a:lstStyle/>
          <a:p>
            <a:pPr algn="l">
              <a:lnSpc>
                <a:spcPct val="110000"/>
              </a:lnSpc>
              <a:spcBef>
                <a:spcPts val="0"/>
              </a:spcBef>
              <a:spcAft>
                <a:spcPts val="0"/>
              </a:spcAft>
            </a:pPr>
            <a:r>
              <a:rPr lang="en-AU" sz="1600" b="0" i="0">
                <a:solidFill>
                  <a:srgbClr val="1E293B"/>
                </a:solidFill>
                <a:latin typeface="Inter"/>
              </a:rPr>
              <a:t>Combining </a:t>
            </a:r>
            <a:r>
              <a:rPr lang="en-AU" sz="1600" b="1" i="0">
                <a:solidFill>
                  <a:srgbClr val="1E293B"/>
                </a:solidFill>
                <a:latin typeface="Inter"/>
              </a:rPr>
              <a:t>Persistent Green Vegetation Fraction</a:t>
            </a:r>
            <a:r>
              <a:rPr lang="en-AU" sz="1600" b="0" i="0">
                <a:solidFill>
                  <a:srgbClr val="1E293B"/>
                </a:solidFill>
                <a:latin typeface="Inter"/>
              </a:rPr>
              <a:t> with fractional cover resolves this ambiguity, isolating the management signal from climatic noise.</a:t>
            </a:r>
          </a:p>
        </p:txBody>
      </p:sp>
      <p:pic>
        <p:nvPicPr>
          <p:cNvPr id="5" name="Picture 4">
            <a:extLst>
              <a:ext uri="{FF2B5EF4-FFF2-40B4-BE49-F238E27FC236}">
                <a16:creationId xmlns:a16="http://schemas.microsoft.com/office/drawing/2014/main" id="{5C790697-DC32-DF6D-CA8B-398270890723}"/>
              </a:ext>
            </a:extLst>
          </p:cNvPr>
          <p:cNvPicPr>
            <a:picLocks noChangeAspect="1"/>
          </p:cNvPicPr>
          <p:nvPr/>
        </p:nvPicPr>
        <p:blipFill>
          <a:blip r:embed="rId6"/>
          <a:stretch>
            <a:fillRect/>
          </a:stretch>
        </p:blipFill>
        <p:spPr>
          <a:xfrm>
            <a:off x="6705600" y="4050164"/>
            <a:ext cx="219075" cy="200025"/>
          </a:xfrm>
          <a:prstGeom prst="rect">
            <a:avLst/>
          </a:prstGeom>
        </p:spPr>
      </p:pic>
      <p:sp>
        <p:nvSpPr>
          <p:cNvPr id="10" name="TextBox 12">
            <a:extLst>
              <a:ext uri="{FF2B5EF4-FFF2-40B4-BE49-F238E27FC236}">
                <a16:creationId xmlns:a16="http://schemas.microsoft.com/office/drawing/2014/main" id="{6BD48B36-835E-6FB4-C4D6-563712C01832}"/>
              </a:ext>
            </a:extLst>
          </p:cNvPr>
          <p:cNvSpPr txBox="1"/>
          <p:nvPr/>
        </p:nvSpPr>
        <p:spPr>
          <a:xfrm>
            <a:off x="7034212" y="4050163"/>
            <a:ext cx="4845243" cy="875050"/>
          </a:xfrm>
          <a:prstGeom prst="rect">
            <a:avLst/>
          </a:prstGeom>
          <a:noFill/>
        </p:spPr>
        <p:txBody>
          <a:bodyPr wrap="square" lIns="0" tIns="0" rIns="0" bIns="0" anchor="t">
            <a:noAutofit/>
          </a:bodyPr>
          <a:lstStyle/>
          <a:p>
            <a:pPr algn="l">
              <a:lnSpc>
                <a:spcPct val="110000"/>
              </a:lnSpc>
              <a:spcBef>
                <a:spcPts val="0"/>
              </a:spcBef>
              <a:spcAft>
                <a:spcPts val="0"/>
              </a:spcAft>
            </a:pPr>
            <a:r>
              <a:rPr lang="en-AU" sz="1600" b="0" i="0">
                <a:solidFill>
                  <a:srgbClr val="1E293B"/>
                </a:solidFill>
                <a:latin typeface="Inter"/>
              </a:rPr>
              <a:t>By strictly defining bare ground as 1 minus ground cover, the models adhere to physical reality, preventing </a:t>
            </a:r>
            <a:r>
              <a:rPr lang="en-AU" sz="1600" b="1" i="0">
                <a:solidFill>
                  <a:srgbClr val="1E293B"/>
                </a:solidFill>
                <a:latin typeface="Inter"/>
              </a:rPr>
              <a:t>inflated biomass estimates</a:t>
            </a:r>
            <a:r>
              <a:rPr lang="en-AU" sz="1600" b="0" i="0">
                <a:solidFill>
                  <a:srgbClr val="1E293B"/>
                </a:solidFill>
                <a:latin typeface="Inter"/>
              </a:rPr>
              <a:t> during gateway audits.</a:t>
            </a:r>
          </a:p>
        </p:txBody>
      </p:sp>
      <p:pic>
        <p:nvPicPr>
          <p:cNvPr id="6" name="Picture 5">
            <a:extLst>
              <a:ext uri="{FF2B5EF4-FFF2-40B4-BE49-F238E27FC236}">
                <a16:creationId xmlns:a16="http://schemas.microsoft.com/office/drawing/2014/main" id="{B55B468D-27CF-20F7-9070-6E35C7C107AD}"/>
              </a:ext>
            </a:extLst>
          </p:cNvPr>
          <p:cNvPicPr>
            <a:picLocks noChangeAspect="1"/>
          </p:cNvPicPr>
          <p:nvPr/>
        </p:nvPicPr>
        <p:blipFill>
          <a:blip r:embed="rId6"/>
          <a:stretch>
            <a:fillRect/>
          </a:stretch>
        </p:blipFill>
        <p:spPr>
          <a:xfrm>
            <a:off x="6705600" y="5300164"/>
            <a:ext cx="219075" cy="200025"/>
          </a:xfrm>
          <a:prstGeom prst="rect">
            <a:avLst/>
          </a:prstGeom>
        </p:spPr>
      </p:pic>
      <p:sp>
        <p:nvSpPr>
          <p:cNvPr id="11" name="TextBox 13">
            <a:extLst>
              <a:ext uri="{FF2B5EF4-FFF2-40B4-BE49-F238E27FC236}">
                <a16:creationId xmlns:a16="http://schemas.microsoft.com/office/drawing/2014/main" id="{E25142D5-A879-BB9B-108D-74B8F07C9FA6}"/>
              </a:ext>
            </a:extLst>
          </p:cNvPr>
          <p:cNvSpPr txBox="1"/>
          <p:nvPr/>
        </p:nvSpPr>
        <p:spPr>
          <a:xfrm>
            <a:off x="7034212" y="5325147"/>
            <a:ext cx="4845243" cy="875050"/>
          </a:xfrm>
          <a:prstGeom prst="rect">
            <a:avLst/>
          </a:prstGeom>
          <a:noFill/>
        </p:spPr>
        <p:txBody>
          <a:bodyPr wrap="square" lIns="0" tIns="0" rIns="0" bIns="0" anchor="t">
            <a:noAutofit/>
          </a:bodyPr>
          <a:lstStyle/>
          <a:p>
            <a:pPr>
              <a:lnSpc>
                <a:spcPct val="110000"/>
              </a:lnSpc>
            </a:pPr>
            <a:r>
              <a:rPr lang="en-AU" sz="1600" b="0" i="0">
                <a:solidFill>
                  <a:srgbClr val="1E293B"/>
                </a:solidFill>
                <a:latin typeface="Inter"/>
              </a:rPr>
              <a:t>Temporal trajectory analysis ensures that changes in </a:t>
            </a:r>
            <a:r>
              <a:rPr lang="en-AU" sz="1600" b="1">
                <a:solidFill>
                  <a:srgbClr val="1E293B"/>
                </a:solidFill>
                <a:latin typeface="Inter"/>
              </a:rPr>
              <a:t>Canopy Cover </a:t>
            </a:r>
            <a:r>
              <a:rPr lang="en-AU" sz="1600" b="0" i="0">
                <a:solidFill>
                  <a:srgbClr val="1E293B"/>
                </a:solidFill>
                <a:latin typeface="Inter"/>
              </a:rPr>
              <a:t>within Carbon Estimation Areas reflect genuine human-induced management rather than simply a good wet season.</a:t>
            </a:r>
          </a:p>
        </p:txBody>
      </p:sp>
      <p:pic>
        <p:nvPicPr>
          <p:cNvPr id="13" name="Picture 12">
            <a:extLst>
              <a:ext uri="{FF2B5EF4-FFF2-40B4-BE49-F238E27FC236}">
                <a16:creationId xmlns:a16="http://schemas.microsoft.com/office/drawing/2014/main" id="{10C4CD33-C842-61E2-F540-86E48682AF66}"/>
              </a:ext>
            </a:extLst>
          </p:cNvPr>
          <p:cNvPicPr>
            <a:picLocks noChangeAspect="1"/>
          </p:cNvPicPr>
          <p:nvPr/>
        </p:nvPicPr>
        <p:blipFill>
          <a:blip r:embed="rId7"/>
          <a:stretch>
            <a:fillRect/>
          </a:stretch>
        </p:blipFill>
        <p:spPr>
          <a:xfrm>
            <a:off x="6096000" y="6788983"/>
            <a:ext cx="1524000" cy="19050"/>
          </a:xfrm>
          <a:prstGeom prst="rect">
            <a:avLst/>
          </a:prstGeom>
        </p:spPr>
      </p:pic>
    </p:spTree>
    <p:extLst>
      <p:ext uri="{BB962C8B-B14F-4D97-AF65-F5344CB8AC3E}">
        <p14:creationId xmlns:p14="http://schemas.microsoft.com/office/powerpoint/2010/main" val="3412835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 name="Background"/>
          <p:cNvPicPr>
            <a:picLocks noChangeAspect="1"/>
          </p:cNvPicPr>
          <p:nvPr/>
        </p:nvPicPr>
        <p:blipFill>
          <a:blip r:embed="rId3"/>
          <a:srcRect t="7813" b="7813"/>
          <a:stretch>
            <a:fillRect/>
          </a:stretch>
        </p:blipFill>
        <p:spPr>
          <a:xfrm>
            <a:off x="0" y="0"/>
            <a:ext cx="12192000" cy="6858000"/>
          </a:xfrm>
          <a:prstGeom prst="rect">
            <a:avLst/>
          </a:prstGeom>
        </p:spPr>
      </p:pic>
      <p:sp>
        <p:nvSpPr>
          <p:cNvPr id="101" name="Overlay"/>
          <p:cNvSpPr/>
          <p:nvPr/>
        </p:nvSpPr>
        <p:spPr>
          <a:xfrm>
            <a:off x="0" y="0"/>
            <a:ext cx="12192000" cy="6858000"/>
          </a:xfrm>
          <a:prstGeom prst="rect">
            <a:avLst/>
          </a:prstGeom>
          <a:solidFill>
            <a:srgbClr val="0A2E2A">
              <a:alpha val="72000"/>
            </a:srgbClr>
          </a:solidFill>
          <a:ln>
            <a:noFill/>
          </a:ln>
        </p:spPr>
        <p:txBody>
          <a:bodyPr/>
          <a:lstStyle/>
          <a:p>
            <a:endParaRPr lang="en-AU"/>
          </a:p>
        </p:txBody>
      </p:sp>
      <p:pic>
        <p:nvPicPr>
          <p:cNvPr id="10" name="Icon1"/>
          <p:cNvPicPr>
            <a:picLocks noChangeAspect="1"/>
          </p:cNvPicPr>
          <p:nvPr/>
        </p:nvPicPr>
        <p:blipFill>
          <a:blip r:embed="rId4"/>
          <a:stretch>
            <a:fillRect/>
          </a:stretch>
        </p:blipFill>
        <p:spPr>
          <a:xfrm>
            <a:off x="140898" y="1300000"/>
            <a:ext cx="219075" cy="200025"/>
          </a:xfrm>
          <a:prstGeom prst="rect">
            <a:avLst/>
          </a:prstGeom>
        </p:spPr>
      </p:pic>
      <p:sp>
        <p:nvSpPr>
          <p:cNvPr id="11" name="Text1"/>
          <p:cNvSpPr txBox="1"/>
          <p:nvPr/>
        </p:nvSpPr>
        <p:spPr>
          <a:xfrm>
            <a:off x="474453" y="1300000"/>
            <a:ext cx="5408762" cy="1000000"/>
          </a:xfrm>
          <a:prstGeom prst="rect">
            <a:avLst/>
          </a:prstGeom>
          <a:noFill/>
        </p:spPr>
        <p:txBody>
          <a:bodyPr wrap="square" lIns="0" tIns="0" rIns="0" bIns="0" anchor="t">
            <a:noAutofit/>
          </a:bodyPr>
          <a:lstStyle/>
          <a:p>
            <a:pPr>
              <a:lnSpc>
                <a:spcPct val="110000"/>
              </a:lnSpc>
            </a:pPr>
            <a:r>
              <a:rPr lang="en-AU" b="1" i="0">
                <a:solidFill>
                  <a:srgbClr val="0D9488"/>
                </a:solidFill>
                <a:latin typeface="Inter"/>
              </a:rPr>
              <a:t>Spatial BioCondition: </a:t>
            </a:r>
            <a:r>
              <a:rPr lang="en-AU" b="0" i="0">
                <a:solidFill>
                  <a:srgbClr val="FFFFFF"/>
                </a:solidFill>
                <a:latin typeface="Inter"/>
              </a:rPr>
              <a:t>Fractional cover and Persistent Green drive continent-wide vegetation condition mapping</a:t>
            </a:r>
            <a:r>
              <a:rPr lang="en-AU">
                <a:solidFill>
                  <a:srgbClr val="FFFFFF"/>
                </a:solidFill>
                <a:latin typeface="Inter"/>
              </a:rPr>
              <a:t> and habitat diversity metrics against</a:t>
            </a:r>
            <a:r>
              <a:rPr lang="en-AU" b="0" i="0">
                <a:solidFill>
                  <a:srgbClr val="FFFFFF"/>
                </a:solidFill>
                <a:latin typeface="Inter"/>
              </a:rPr>
              <a:t> natural reference benchmarks.</a:t>
            </a:r>
          </a:p>
        </p:txBody>
      </p:sp>
      <p:pic>
        <p:nvPicPr>
          <p:cNvPr id="12" name="Icon2"/>
          <p:cNvPicPr>
            <a:picLocks noChangeAspect="1"/>
          </p:cNvPicPr>
          <p:nvPr/>
        </p:nvPicPr>
        <p:blipFill>
          <a:blip r:embed="rId5"/>
          <a:stretch>
            <a:fillRect/>
          </a:stretch>
        </p:blipFill>
        <p:spPr>
          <a:xfrm>
            <a:off x="140898" y="2575000"/>
            <a:ext cx="219075" cy="200025"/>
          </a:xfrm>
          <a:prstGeom prst="rect">
            <a:avLst/>
          </a:prstGeom>
        </p:spPr>
      </p:pic>
      <p:sp>
        <p:nvSpPr>
          <p:cNvPr id="13" name="Text2"/>
          <p:cNvSpPr txBox="1"/>
          <p:nvPr/>
        </p:nvSpPr>
        <p:spPr>
          <a:xfrm>
            <a:off x="474453" y="2575000"/>
            <a:ext cx="5408762" cy="1000000"/>
          </a:xfrm>
          <a:prstGeom prst="rect">
            <a:avLst/>
          </a:prstGeom>
          <a:noFill/>
        </p:spPr>
        <p:txBody>
          <a:bodyPr wrap="square" lIns="0" tIns="0" rIns="0" bIns="0" anchor="t">
            <a:noAutofit/>
          </a:bodyPr>
          <a:lstStyle/>
          <a:p>
            <a:pPr>
              <a:lnSpc>
                <a:spcPct val="110000"/>
              </a:lnSpc>
            </a:pPr>
            <a:r>
              <a:rPr lang="en-AU" b="1" i="0">
                <a:solidFill>
                  <a:srgbClr val="0D9488"/>
                </a:solidFill>
                <a:latin typeface="Inter"/>
              </a:rPr>
              <a:t>Ground Layer Structure: </a:t>
            </a:r>
            <a:r>
              <a:rPr lang="en-AU" b="0" i="0">
                <a:solidFill>
                  <a:srgbClr val="FFFFFF"/>
                </a:solidFill>
                <a:latin typeface="Inter"/>
              </a:rPr>
              <a:t>Separating green, dry litter, and bare soil reveals habitat quality and perennial grass resilience beneath the canopy</a:t>
            </a:r>
            <a:r>
              <a:rPr lang="en-AU">
                <a:solidFill>
                  <a:srgbClr val="FFFFFF"/>
                </a:solidFill>
                <a:latin typeface="Inter"/>
              </a:rPr>
              <a:t> enabling measurement of  soil Health, organic matter, &amp; erosion resilience</a:t>
            </a:r>
          </a:p>
          <a:p>
            <a:pPr algn="l">
              <a:lnSpc>
                <a:spcPct val="110000"/>
              </a:lnSpc>
              <a:spcBef>
                <a:spcPts val="0"/>
              </a:spcBef>
              <a:spcAft>
                <a:spcPts val="0"/>
              </a:spcAft>
            </a:pPr>
            <a:endParaRPr lang="en-AU" b="0" i="0">
              <a:solidFill>
                <a:srgbClr val="FFFFFF"/>
              </a:solidFill>
              <a:latin typeface="Inter"/>
              <a:ea typeface="Inter"/>
            </a:endParaRPr>
          </a:p>
        </p:txBody>
      </p:sp>
      <p:pic>
        <p:nvPicPr>
          <p:cNvPr id="14" name="Icon3"/>
          <p:cNvPicPr>
            <a:picLocks noChangeAspect="1"/>
          </p:cNvPicPr>
          <p:nvPr/>
        </p:nvPicPr>
        <p:blipFill>
          <a:blip r:embed="rId6"/>
          <a:stretch>
            <a:fillRect/>
          </a:stretch>
        </p:blipFill>
        <p:spPr>
          <a:xfrm>
            <a:off x="140898" y="4281321"/>
            <a:ext cx="219075" cy="200025"/>
          </a:xfrm>
          <a:prstGeom prst="rect">
            <a:avLst/>
          </a:prstGeom>
        </p:spPr>
      </p:pic>
      <p:sp>
        <p:nvSpPr>
          <p:cNvPr id="15" name="Text3"/>
          <p:cNvSpPr txBox="1"/>
          <p:nvPr/>
        </p:nvSpPr>
        <p:spPr>
          <a:xfrm>
            <a:off x="474453" y="4252566"/>
            <a:ext cx="5408762" cy="1000000"/>
          </a:xfrm>
          <a:prstGeom prst="rect">
            <a:avLst/>
          </a:prstGeom>
          <a:noFill/>
        </p:spPr>
        <p:txBody>
          <a:bodyPr wrap="square" lIns="0" tIns="0" rIns="0" bIns="0">
            <a:noAutofit/>
          </a:bodyPr>
          <a:lstStyle/>
          <a:p>
            <a:pPr algn="l">
              <a:lnSpc>
                <a:spcPct val="110000"/>
              </a:lnSpc>
              <a:spcBef>
                <a:spcPts val="0"/>
              </a:spcBef>
              <a:spcAft>
                <a:spcPts val="0"/>
              </a:spcAft>
            </a:pPr>
            <a:r>
              <a:rPr lang="en-AU" b="1" i="0">
                <a:solidFill>
                  <a:srgbClr val="0D9488"/>
                </a:solidFill>
                <a:latin typeface="Inter"/>
              </a:rPr>
              <a:t>30-Year Verification: </a:t>
            </a:r>
            <a:r>
              <a:rPr lang="en-AU" b="0" i="0">
                <a:solidFill>
                  <a:srgbClr val="FFFFFF"/>
                </a:solidFill>
                <a:latin typeface="Inter"/>
              </a:rPr>
              <a:t>Continuous time-series tracks true biophysical recovery and separates management impacts from climate variability.</a:t>
            </a:r>
          </a:p>
        </p:txBody>
      </p:sp>
      <p:pic>
        <p:nvPicPr>
          <p:cNvPr id="16" name="Icon4"/>
          <p:cNvPicPr>
            <a:picLocks noChangeAspect="1"/>
          </p:cNvPicPr>
          <p:nvPr/>
        </p:nvPicPr>
        <p:blipFill>
          <a:blip r:embed="rId7"/>
          <a:stretch>
            <a:fillRect/>
          </a:stretch>
        </p:blipFill>
        <p:spPr>
          <a:xfrm>
            <a:off x="140898" y="5441302"/>
            <a:ext cx="219075" cy="200025"/>
          </a:xfrm>
          <a:prstGeom prst="rect">
            <a:avLst/>
          </a:prstGeom>
        </p:spPr>
      </p:pic>
      <p:sp>
        <p:nvSpPr>
          <p:cNvPr id="17" name="Text4"/>
          <p:cNvSpPr txBox="1"/>
          <p:nvPr/>
        </p:nvSpPr>
        <p:spPr>
          <a:xfrm>
            <a:off x="474453" y="5441302"/>
            <a:ext cx="5408762" cy="1000000"/>
          </a:xfrm>
          <a:prstGeom prst="rect">
            <a:avLst/>
          </a:prstGeom>
          <a:noFill/>
        </p:spPr>
        <p:txBody>
          <a:bodyPr wrap="square" lIns="0" tIns="0" rIns="0" bIns="0">
            <a:noAutofit/>
          </a:bodyPr>
          <a:lstStyle/>
          <a:p>
            <a:pPr algn="l">
              <a:lnSpc>
                <a:spcPct val="110000"/>
              </a:lnSpc>
              <a:spcBef>
                <a:spcPts val="0"/>
              </a:spcBef>
              <a:spcAft>
                <a:spcPts val="0"/>
              </a:spcAft>
            </a:pPr>
            <a:r>
              <a:rPr lang="en-AU" b="1" i="0">
                <a:solidFill>
                  <a:srgbClr val="0D9488"/>
                </a:solidFill>
                <a:latin typeface="Inter"/>
              </a:rPr>
              <a:t>Scalable Evidence: </a:t>
            </a:r>
            <a:r>
              <a:rPr lang="en-AU" b="0" i="0">
                <a:solidFill>
                  <a:srgbClr val="FFFFFF"/>
                </a:solidFill>
                <a:latin typeface="Inter"/>
              </a:rPr>
              <a:t>Objective, pixel-level metrics governments and corporations need to prove Nature Positive investments are working.</a:t>
            </a:r>
          </a:p>
        </p:txBody>
      </p:sp>
      <p:pic>
        <p:nvPicPr>
          <p:cNvPr id="20" name="FooterBar"/>
          <p:cNvPicPr>
            <a:picLocks noChangeAspect="1"/>
          </p:cNvPicPr>
          <p:nvPr/>
        </p:nvPicPr>
        <p:blipFill>
          <a:blip r:embed="rId8"/>
          <a:stretch>
            <a:fillRect/>
          </a:stretch>
        </p:blipFill>
        <p:spPr>
          <a:xfrm>
            <a:off x="5334000" y="6838950"/>
            <a:ext cx="1524000" cy="19050"/>
          </a:xfrm>
          <a:prstGeom prst="rect">
            <a:avLst/>
          </a:prstGeom>
        </p:spPr>
      </p:pic>
      <p:sp>
        <p:nvSpPr>
          <p:cNvPr id="8" name="TitleBar">
            <a:extLst>
              <a:ext uri="{FF2B5EF4-FFF2-40B4-BE49-F238E27FC236}">
                <a16:creationId xmlns:a16="http://schemas.microsoft.com/office/drawing/2014/main" id="{D9B3C1C2-3389-DC0B-6DF3-336B75EE89DA}"/>
              </a:ext>
            </a:extLst>
          </p:cNvPr>
          <p:cNvSpPr/>
          <p:nvPr/>
        </p:nvSpPr>
        <p:spPr>
          <a:xfrm>
            <a:off x="-1" y="0"/>
            <a:ext cx="12192000" cy="914400"/>
          </a:xfrm>
          <a:prstGeom prst="rect">
            <a:avLst/>
          </a:prstGeom>
          <a:solidFill>
            <a:srgbClr val="0F766E"/>
          </a:solidFill>
        </p:spPr>
        <p:txBody>
          <a:bodyPr lIns="457200" tIns="182880" rIns="457200" bIns="182880" anchor="ctr"/>
          <a:lstStyle/>
          <a:p>
            <a:r>
              <a:rPr lang="en-AU" sz="2800" b="1">
                <a:solidFill>
                  <a:srgbClr val="FFFFFF"/>
                </a:solidFill>
                <a:latin typeface="Inter"/>
              </a:rPr>
              <a:t>Nature Positive and Biodiversity from Fractional Cover</a:t>
            </a:r>
          </a:p>
        </p:txBody>
      </p:sp>
      <p:pic>
        <p:nvPicPr>
          <p:cNvPr id="9" name="Picture 8" descr="A diagram of a soil layer  AI-generated content may be incorrect.">
            <a:extLst>
              <a:ext uri="{FF2B5EF4-FFF2-40B4-BE49-F238E27FC236}">
                <a16:creationId xmlns:a16="http://schemas.microsoft.com/office/drawing/2014/main" id="{A76E71D7-C140-75E1-7ED2-22FD0745A302}"/>
              </a:ext>
            </a:extLst>
          </p:cNvPr>
          <p:cNvPicPr>
            <a:picLocks noChangeAspect="1"/>
          </p:cNvPicPr>
          <p:nvPr/>
        </p:nvPicPr>
        <p:blipFill>
          <a:blip r:embed="rId9"/>
          <a:srcRect t="4311" b="15163"/>
          <a:stretch>
            <a:fillRect/>
          </a:stretch>
        </p:blipFill>
        <p:spPr>
          <a:xfrm>
            <a:off x="5883088" y="1302947"/>
            <a:ext cx="5958580" cy="4916048"/>
          </a:xfrm>
          <a:prstGeom prst="rect">
            <a:avLst/>
          </a:prstGeom>
        </p:spPr>
      </p:pic>
    </p:spTree>
    <p:extLst>
      <p:ext uri="{BB962C8B-B14F-4D97-AF65-F5344CB8AC3E}">
        <p14:creationId xmlns:p14="http://schemas.microsoft.com/office/powerpoint/2010/main" val="14238379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p:cNvSpPr/>
          <p:nvPr/>
        </p:nvSpPr>
        <p:spPr>
          <a:xfrm>
            <a:off x="0" y="0"/>
            <a:ext cx="12192000" cy="6858000"/>
          </a:xfrm>
          <a:prstGeom prst="rect">
            <a:avLst/>
          </a:prstGeom>
          <a:solidFill>
            <a:srgbClr val="F8FAFA"/>
          </a:solidFill>
          <a:ln>
            <a:noFill/>
          </a:ln>
        </p:spPr>
      </p:sp>
      <p:sp>
        <p:nvSpPr>
          <p:cNvPr id="3" name="TopBar"/>
          <p:cNvSpPr/>
          <p:nvPr/>
        </p:nvSpPr>
        <p:spPr>
          <a:xfrm>
            <a:off x="4267200" y="0"/>
            <a:ext cx="3657600" cy="38100"/>
          </a:xfrm>
          <a:prstGeom prst="rect">
            <a:avLst/>
          </a:prstGeom>
          <a:solidFill>
            <a:srgbClr val="0F766E"/>
          </a:solidFill>
          <a:ln>
            <a:noFill/>
          </a:ln>
        </p:spPr>
      </p:sp>
      <p:sp>
        <p:nvSpPr>
          <p:cNvPr id="4" name="Title"/>
          <p:cNvSpPr txBox="1"/>
          <p:nvPr/>
        </p:nvSpPr>
        <p:spPr>
          <a:xfrm>
            <a:off x="457200" y="274320"/>
            <a:ext cx="11277600" cy="600000"/>
          </a:xfrm>
          <a:prstGeom prst="rect">
            <a:avLst/>
          </a:prstGeom>
          <a:noFill/>
        </p:spPr>
        <p:txBody>
          <a:bodyPr wrap="square" lIns="0" tIns="0" rIns="0" bIns="0" anchor="ctr">
            <a:noAutofit/>
          </a:bodyPr>
          <a:lstStyle/>
          <a:p>
            <a:pPr algn="ctr">
              <a:lnSpc>
                <a:spcPct val="100000"/>
              </a:lnSpc>
              <a:spcBef>
                <a:spcPts val="0"/>
              </a:spcBef>
              <a:spcAft>
                <a:spcPts val="0"/>
              </a:spcAft>
            </a:pPr>
            <a:r>
              <a:rPr lang="en-AU" sz="3359" b="1" i="0">
                <a:solidFill>
                  <a:srgbClr val="0F766E"/>
                </a:solidFill>
                <a:latin typeface="Inter"/>
              </a:rPr>
              <a:t>Beyond 2D Cover: The Structural Bottleneck in Modelling</a:t>
            </a:r>
          </a:p>
        </p:txBody>
      </p:sp>
      <p:sp>
        <p:nvSpPr>
          <p:cNvPr id="20" name="BodyText"/>
          <p:cNvSpPr txBox="1"/>
          <p:nvPr/>
        </p:nvSpPr>
        <p:spPr>
          <a:xfrm>
            <a:off x="609600" y="980000"/>
            <a:ext cx="10961595" cy="1085323"/>
          </a:xfrm>
          <a:prstGeom prst="rect">
            <a:avLst/>
          </a:prstGeom>
          <a:noFill/>
        </p:spPr>
        <p:txBody>
          <a:bodyPr wrap="square" lIns="91440" tIns="45720" rIns="91440" bIns="45720" anchor="t">
            <a:noAutofit/>
          </a:bodyPr>
          <a:lstStyle/>
          <a:p>
            <a:pPr>
              <a:lnSpc>
                <a:spcPct val="130000"/>
              </a:lnSpc>
            </a:pPr>
            <a:r>
              <a:rPr lang="en-AU" sz="1600" b="1" i="1">
                <a:solidFill>
                  <a:srgbClr val="0F766E"/>
                </a:solidFill>
                <a:latin typeface="Inter"/>
              </a:rPr>
              <a:t>The Illusion of Equivalence: </a:t>
            </a:r>
            <a:r>
              <a:rPr lang="en-AU" sz="1600" b="0" i="0">
                <a:solidFill>
                  <a:srgbClr val="1E293B"/>
                </a:solidFill>
                <a:latin typeface="Inter"/>
              </a:rPr>
              <a:t>A 30-metre pixel </a:t>
            </a:r>
            <a:r>
              <a:rPr lang="en-AU" sz="1600">
                <a:solidFill>
                  <a:srgbClr val="1E293B"/>
                </a:solidFill>
                <a:latin typeface="Inter"/>
              </a:rPr>
              <a:t>blends reality</a:t>
            </a:r>
            <a:r>
              <a:rPr lang="en-AU" sz="1600" b="0" i="0">
                <a:solidFill>
                  <a:srgbClr val="1E293B"/>
                </a:solidFill>
                <a:latin typeface="Inter"/>
              </a:rPr>
              <a:t>. When calculating erosion risk or land condition, the spatial arrangement of the vegetation is just as critical as the total fractional percentage. We have unfrozen the landscape temporally, but we remain conceptually frozen if we ignore </a:t>
            </a:r>
            <a:r>
              <a:rPr lang="en-AU" sz="1600">
                <a:solidFill>
                  <a:srgbClr val="1E293B"/>
                </a:solidFill>
                <a:latin typeface="Inter"/>
              </a:rPr>
              <a:t>vegetation</a:t>
            </a:r>
            <a:r>
              <a:rPr lang="en-AU" sz="1600" b="0" i="0">
                <a:solidFill>
                  <a:srgbClr val="1E293B"/>
                </a:solidFill>
                <a:latin typeface="Inter"/>
              </a:rPr>
              <a:t> structure.</a:t>
            </a:r>
          </a:p>
        </p:txBody>
      </p:sp>
      <p:sp>
        <p:nvSpPr>
          <p:cNvPr id="21" name="SectionHeading"/>
          <p:cNvSpPr txBox="1"/>
          <p:nvPr/>
        </p:nvSpPr>
        <p:spPr>
          <a:xfrm>
            <a:off x="457200" y="2080702"/>
            <a:ext cx="11277600" cy="350000"/>
          </a:xfrm>
          <a:prstGeom prst="rect">
            <a:avLst/>
          </a:prstGeom>
          <a:noFill/>
        </p:spPr>
        <p:txBody>
          <a:bodyPr wrap="square" lIns="0" tIns="0" rIns="0" bIns="0" anchor="ctr">
            <a:noAutofit/>
          </a:bodyPr>
          <a:lstStyle/>
          <a:p>
            <a:pPr algn="ctr">
              <a:lnSpc>
                <a:spcPct val="100000"/>
              </a:lnSpc>
              <a:spcBef>
                <a:spcPts val="0"/>
              </a:spcBef>
              <a:spcAft>
                <a:spcPts val="0"/>
              </a:spcAft>
            </a:pPr>
            <a:r>
              <a:rPr lang="en-AU" sz="1800" b="1" i="0">
                <a:solidFill>
                  <a:srgbClr val="0F766E"/>
                </a:solidFill>
                <a:latin typeface="Inter"/>
              </a:rPr>
              <a:t>The Erosion Reality</a:t>
            </a:r>
          </a:p>
        </p:txBody>
      </p:sp>
      <p:sp>
        <p:nvSpPr>
          <p:cNvPr id="50" name="LeftCardBg"/>
          <p:cNvSpPr/>
          <p:nvPr/>
        </p:nvSpPr>
        <p:spPr>
          <a:xfrm>
            <a:off x="609600" y="2449902"/>
            <a:ext cx="5334000" cy="27500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sp>
        <p:nvSpPr>
          <p:cNvPr id="22" name="PanelALabel"/>
          <p:cNvSpPr txBox="1"/>
          <p:nvPr/>
        </p:nvSpPr>
        <p:spPr>
          <a:xfrm>
            <a:off x="609600" y="2449902"/>
            <a:ext cx="5334000" cy="381000"/>
          </a:xfrm>
          <a:prstGeom prst="rect">
            <a:avLst/>
          </a:prstGeom>
          <a:noFill/>
        </p:spPr>
        <p:txBody>
          <a:bodyPr wrap="square" lIns="91440" tIns="45720" rIns="91440" bIns="45720" anchor="ctr">
            <a:noAutofit/>
          </a:bodyPr>
          <a:lstStyle/>
          <a:p>
            <a:pPr algn="ctr">
              <a:lnSpc>
                <a:spcPct val="100000"/>
              </a:lnSpc>
            </a:pPr>
            <a:r>
              <a:rPr lang="en-AU" sz="1600" b="1" i="0">
                <a:solidFill>
                  <a:srgbClr val="64748B"/>
                </a:solidFill>
                <a:latin typeface="Inter"/>
              </a:rPr>
              <a:t>Panel A: 50% Cover, Uniformly Dispersed</a:t>
            </a:r>
          </a:p>
        </p:txBody>
      </p:sp>
      <p:pic>
        <p:nvPicPr>
          <p:cNvPr id="30" name="DispersedImage"/>
          <p:cNvPicPr>
            <a:picLocks noChangeAspect="1"/>
          </p:cNvPicPr>
          <p:nvPr/>
        </p:nvPicPr>
        <p:blipFill>
          <a:blip r:embed="rId3"/>
          <a:stretch>
            <a:fillRect/>
          </a:stretch>
        </p:blipFill>
        <p:spPr>
          <a:xfrm>
            <a:off x="1943100" y="2969302"/>
            <a:ext cx="2200000" cy="2200000"/>
          </a:xfrm>
          <a:prstGeom prst="roundRect">
            <a:avLst>
              <a:gd name="adj" fmla="val 3000"/>
            </a:avLst>
          </a:prstGeom>
        </p:spPr>
      </p:pic>
      <p:sp>
        <p:nvSpPr>
          <p:cNvPr id="23" name="PanelACaption"/>
          <p:cNvSpPr txBox="1"/>
          <p:nvPr/>
        </p:nvSpPr>
        <p:spPr>
          <a:xfrm>
            <a:off x="609600" y="5299902"/>
            <a:ext cx="5334000" cy="228600"/>
          </a:xfrm>
          <a:prstGeom prst="rect">
            <a:avLst/>
          </a:prstGeom>
          <a:noFill/>
        </p:spPr>
        <p:txBody>
          <a:bodyPr wrap="square" lIns="0" tIns="0" rIns="0" bIns="0" anchor="ctr">
            <a:noAutofit/>
          </a:bodyPr>
          <a:lstStyle/>
          <a:p>
            <a:pPr algn="ctr">
              <a:lnSpc>
                <a:spcPct val="100000"/>
              </a:lnSpc>
            </a:pPr>
            <a:r>
              <a:rPr lang="en-AU" sz="1600" b="1" i="0">
                <a:solidFill>
                  <a:srgbClr val="0F766E"/>
                </a:solidFill>
                <a:latin typeface="Inter"/>
              </a:rPr>
              <a:t>Dispersed: High functional retention</a:t>
            </a:r>
          </a:p>
        </p:txBody>
      </p:sp>
      <p:sp>
        <p:nvSpPr>
          <p:cNvPr id="51" name="RightCardBg"/>
          <p:cNvSpPr/>
          <p:nvPr/>
        </p:nvSpPr>
        <p:spPr>
          <a:xfrm>
            <a:off x="6248400" y="2549902"/>
            <a:ext cx="5334000" cy="2650000"/>
          </a:xfrm>
          <a:prstGeom prst="roundRect">
            <a:avLst>
              <a:gd name="adj" fmla="val 3000"/>
            </a:avLst>
          </a:prstGeom>
          <a:solidFill>
            <a:srgbClr val="FFFFFF"/>
          </a:solidFill>
          <a:ln w="12700">
            <a:solidFill>
              <a:srgbClr val="E2E8F0"/>
            </a:solidFill>
          </a:ln>
          <a:effectLst>
            <a:outerShdw blurRad="50800" dist="25400" dir="5400000" algn="t" rotWithShape="0">
              <a:srgbClr val="000000">
                <a:alpha val="8000"/>
              </a:srgbClr>
            </a:outerShdw>
          </a:effectLst>
        </p:spPr>
      </p:sp>
      <p:sp>
        <p:nvSpPr>
          <p:cNvPr id="24" name="PanelBLabel"/>
          <p:cNvSpPr txBox="1"/>
          <p:nvPr/>
        </p:nvSpPr>
        <p:spPr>
          <a:xfrm>
            <a:off x="6248400" y="2549902"/>
            <a:ext cx="5334000" cy="381000"/>
          </a:xfrm>
          <a:prstGeom prst="rect">
            <a:avLst/>
          </a:prstGeom>
          <a:noFill/>
        </p:spPr>
        <p:txBody>
          <a:bodyPr wrap="square" lIns="91440" tIns="45720" rIns="91440" bIns="45720" anchor="ctr">
            <a:noAutofit/>
          </a:bodyPr>
          <a:lstStyle/>
          <a:p>
            <a:pPr algn="ctr">
              <a:lnSpc>
                <a:spcPct val="100000"/>
              </a:lnSpc>
            </a:pPr>
            <a:r>
              <a:rPr lang="en-AU" sz="1600" b="1" i="0">
                <a:solidFill>
                  <a:srgbClr val="64748B"/>
                </a:solidFill>
                <a:latin typeface="Inter"/>
              </a:rPr>
              <a:t>Panel B: 50% Cover, Heavily Clumped</a:t>
            </a:r>
          </a:p>
        </p:txBody>
      </p:sp>
      <p:pic>
        <p:nvPicPr>
          <p:cNvPr id="31" name="ClumpedImage"/>
          <p:cNvPicPr>
            <a:picLocks noChangeAspect="1"/>
          </p:cNvPicPr>
          <p:nvPr/>
        </p:nvPicPr>
        <p:blipFill>
          <a:blip r:embed="rId4"/>
          <a:stretch>
            <a:fillRect/>
          </a:stretch>
        </p:blipFill>
        <p:spPr>
          <a:xfrm>
            <a:off x="7581900" y="2969302"/>
            <a:ext cx="2200000" cy="2200000"/>
          </a:xfrm>
          <a:prstGeom prst="roundRect">
            <a:avLst>
              <a:gd name="adj" fmla="val 3000"/>
            </a:avLst>
          </a:prstGeom>
        </p:spPr>
      </p:pic>
      <p:sp>
        <p:nvSpPr>
          <p:cNvPr id="25" name="PanelBCaption"/>
          <p:cNvSpPr txBox="1"/>
          <p:nvPr/>
        </p:nvSpPr>
        <p:spPr>
          <a:xfrm>
            <a:off x="6248400" y="5299902"/>
            <a:ext cx="5334000" cy="228600"/>
          </a:xfrm>
          <a:prstGeom prst="rect">
            <a:avLst/>
          </a:prstGeom>
          <a:noFill/>
        </p:spPr>
        <p:txBody>
          <a:bodyPr wrap="square" lIns="0" tIns="0" rIns="0" bIns="0" anchor="ctr">
            <a:noAutofit/>
          </a:bodyPr>
          <a:lstStyle/>
          <a:p>
            <a:pPr algn="ctr">
              <a:lnSpc>
                <a:spcPct val="100000"/>
              </a:lnSpc>
            </a:pPr>
            <a:r>
              <a:rPr lang="en-AU" sz="1600" b="1" i="0">
                <a:solidFill>
                  <a:srgbClr val="64748B"/>
                </a:solidFill>
                <a:latin typeface="Inter"/>
              </a:rPr>
              <a:t>Clumped: High erosion vulnerability</a:t>
            </a:r>
          </a:p>
        </p:txBody>
      </p:sp>
      <p:sp>
        <p:nvSpPr>
          <p:cNvPr id="11" name="FooterBg"/>
          <p:cNvSpPr/>
          <p:nvPr/>
        </p:nvSpPr>
        <p:spPr>
          <a:xfrm>
            <a:off x="457200" y="5700000"/>
            <a:ext cx="11277600" cy="700000"/>
          </a:xfrm>
          <a:prstGeom prst="roundRect">
            <a:avLst>
              <a:gd name="adj" fmla="val 5000"/>
            </a:avLst>
          </a:prstGeom>
          <a:solidFill>
            <a:srgbClr val="0F766E"/>
          </a:solidFill>
          <a:ln>
            <a:noFill/>
          </a:ln>
          <a:effectLst>
            <a:outerShdw blurRad="63500" dist="38100" dir="5400000" algn="t" rotWithShape="0">
              <a:srgbClr val="000000">
                <a:alpha val="12000"/>
              </a:srgbClr>
            </a:outerShdw>
          </a:effectLst>
        </p:spPr>
      </p:sp>
      <p:sp>
        <p:nvSpPr>
          <p:cNvPr id="12" name="FooterText"/>
          <p:cNvSpPr txBox="1"/>
          <p:nvPr/>
        </p:nvSpPr>
        <p:spPr>
          <a:xfrm>
            <a:off x="609600" y="5720000"/>
            <a:ext cx="10972800" cy="580000"/>
          </a:xfrm>
          <a:prstGeom prst="rect">
            <a:avLst/>
          </a:prstGeom>
          <a:noFill/>
        </p:spPr>
        <p:txBody>
          <a:bodyPr wrap="square" lIns="91440" tIns="45720" rIns="91440" bIns="45720" anchor="ctr">
            <a:noAutofit/>
          </a:bodyPr>
          <a:lstStyle/>
          <a:p>
            <a:pPr algn="ctr">
              <a:lnSpc>
                <a:spcPct val="120000"/>
              </a:lnSpc>
              <a:spcBef>
                <a:spcPts val="0"/>
              </a:spcBef>
              <a:spcAft>
                <a:spcPts val="200"/>
              </a:spcAft>
            </a:pPr>
            <a:r>
              <a:rPr lang="en-AU" sz="1600" b="1" i="0">
                <a:solidFill>
                  <a:srgbClr val="FFFFFF">
                    <a:alpha val="70000"/>
                  </a:srgbClr>
                </a:solidFill>
                <a:latin typeface="Inter"/>
              </a:rPr>
              <a:t>The Challenge</a:t>
            </a:r>
          </a:p>
          <a:p>
            <a:pPr algn="ctr">
              <a:lnSpc>
                <a:spcPct val="120000"/>
              </a:lnSpc>
              <a:spcBef>
                <a:spcPts val="0"/>
              </a:spcBef>
              <a:spcAft>
                <a:spcPts val="0"/>
              </a:spcAft>
            </a:pPr>
            <a:r>
              <a:rPr lang="en-AU" sz="1600" b="1" i="0">
                <a:solidFill>
                  <a:srgbClr val="FFFFFF"/>
                </a:solidFill>
                <a:latin typeface="Inter"/>
              </a:rPr>
              <a:t>How do we extract 3D spatial patchiness from 2D optical archives?</a:t>
            </a:r>
          </a:p>
        </p:txBody>
      </p:sp>
      <p:sp>
        <p:nvSpPr>
          <p:cNvPr id="13" name="BottomBar"/>
          <p:cNvSpPr/>
          <p:nvPr/>
        </p:nvSpPr>
        <p:spPr>
          <a:xfrm>
            <a:off x="6705600" y="6362700"/>
            <a:ext cx="3048000" cy="38100"/>
          </a:xfrm>
          <a:prstGeom prst="rect">
            <a:avLst/>
          </a:prstGeom>
          <a:solidFill>
            <a:srgbClr val="0F766E"/>
          </a:solidFill>
          <a:ln>
            <a:noFill/>
          </a:ln>
        </p:spPr>
      </p:sp>
    </p:spTree>
    <p:extLst>
      <p:ext uri="{BB962C8B-B14F-4D97-AF65-F5344CB8AC3E}">
        <p14:creationId xmlns:p14="http://schemas.microsoft.com/office/powerpoint/2010/main" val="2695081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pic>
        <p:nvPicPr>
          <p:cNvPr id="2" name="Background"/>
          <p:cNvPicPr>
            <a:picLocks noChangeAspect="1"/>
          </p:cNvPicPr>
          <p:nvPr/>
        </p:nvPicPr>
        <p:blipFill>
          <a:blip r:embed="rId3"/>
          <a:stretch>
            <a:fillRect/>
          </a:stretch>
        </p:blipFill>
        <p:spPr>
          <a:xfrm>
            <a:off x="0" y="-399738"/>
            <a:ext cx="12192000" cy="6858000"/>
          </a:xfrm>
          <a:prstGeom prst="rect">
            <a:avLst/>
          </a:prstGeom>
        </p:spPr>
      </p:pic>
      <p:sp>
        <p:nvSpPr>
          <p:cNvPr id="3" name="Title"/>
          <p:cNvSpPr txBox="1"/>
          <p:nvPr/>
        </p:nvSpPr>
        <p:spPr>
          <a:xfrm>
            <a:off x="457200" y="161026"/>
            <a:ext cx="11277600" cy="800000"/>
          </a:xfrm>
          <a:prstGeom prst="rect">
            <a:avLst/>
          </a:prstGeom>
          <a:noFill/>
        </p:spPr>
        <p:txBody>
          <a:bodyPr wrap="square" lIns="0" tIns="0" rIns="0" bIns="0" anchor="ctr">
            <a:noAutofit/>
          </a:bodyPr>
          <a:lstStyle/>
          <a:p>
            <a:pPr algn="ctr">
              <a:lnSpc>
                <a:spcPct val="100000"/>
              </a:lnSpc>
              <a:spcBef>
                <a:spcPts val="0"/>
              </a:spcBef>
              <a:spcAft>
                <a:spcPts val="0"/>
              </a:spcAft>
            </a:pPr>
            <a:r>
              <a:rPr lang="en-AU" sz="3359" b="1" i="0">
                <a:solidFill>
                  <a:srgbClr val="0F766E"/>
                </a:solidFill>
                <a:latin typeface="Inter"/>
              </a:rPr>
              <a:t>Quantifying Patchiness: Variograms as a Predictor of Land Condition</a:t>
            </a:r>
          </a:p>
        </p:txBody>
      </p:sp>
      <p:sp>
        <p:nvSpPr>
          <p:cNvPr id="100" name="ColHeader1"/>
          <p:cNvSpPr txBox="1"/>
          <p:nvPr/>
        </p:nvSpPr>
        <p:spPr>
          <a:xfrm>
            <a:off x="546000" y="1060000"/>
            <a:ext cx="3700000" cy="280000"/>
          </a:xfrm>
          <a:prstGeom prst="rect">
            <a:avLst/>
          </a:prstGeom>
          <a:noFill/>
        </p:spPr>
        <p:txBody>
          <a:bodyPr wrap="square" lIns="0" tIns="0" rIns="0" bIns="0" anchor="ctr">
            <a:noAutofit/>
          </a:bodyPr>
          <a:lstStyle/>
          <a:p>
            <a:pPr algn="ctr"/>
            <a:r>
              <a:rPr lang="en-AU" sz="1600" b="1" i="0">
                <a:solidFill>
                  <a:srgbClr val="64748B"/>
                </a:solidFill>
                <a:latin typeface="Inter"/>
              </a:rPr>
              <a:t>GROUND REALITY</a:t>
            </a:r>
          </a:p>
        </p:txBody>
      </p:sp>
      <p:sp>
        <p:nvSpPr>
          <p:cNvPr id="101" name="ColHeader2"/>
          <p:cNvSpPr txBox="1"/>
          <p:nvPr/>
        </p:nvSpPr>
        <p:spPr>
          <a:xfrm>
            <a:off x="4446000" y="1060000"/>
            <a:ext cx="3000000" cy="280000"/>
          </a:xfrm>
          <a:prstGeom prst="rect">
            <a:avLst/>
          </a:prstGeom>
          <a:noFill/>
        </p:spPr>
        <p:txBody>
          <a:bodyPr wrap="square" lIns="0" tIns="0" rIns="0" bIns="0" anchor="ctr">
            <a:noAutofit/>
          </a:bodyPr>
          <a:lstStyle/>
          <a:p>
            <a:pPr algn="ctr"/>
            <a:r>
              <a:rPr lang="en-AU" sz="1600" b="1" i="0">
                <a:solidFill>
                  <a:srgbClr val="64748B"/>
                </a:solidFill>
                <a:latin typeface="Inter"/>
              </a:rPr>
              <a:t>2D SATELLITE VIEW</a:t>
            </a:r>
          </a:p>
        </p:txBody>
      </p:sp>
      <p:sp>
        <p:nvSpPr>
          <p:cNvPr id="102" name="ColHeader3"/>
          <p:cNvSpPr txBox="1"/>
          <p:nvPr/>
        </p:nvSpPr>
        <p:spPr>
          <a:xfrm>
            <a:off x="7646000" y="1060000"/>
            <a:ext cx="4000000" cy="280000"/>
          </a:xfrm>
          <a:prstGeom prst="rect">
            <a:avLst/>
          </a:prstGeom>
          <a:noFill/>
        </p:spPr>
        <p:txBody>
          <a:bodyPr wrap="square" lIns="0" tIns="0" rIns="0" bIns="0" anchor="ctr">
            <a:noAutofit/>
          </a:bodyPr>
          <a:lstStyle/>
          <a:p>
            <a:pPr algn="ctr"/>
            <a:r>
              <a:rPr lang="en-AU" sz="1600" b="1" i="0">
                <a:solidFill>
                  <a:srgbClr val="64748B"/>
                </a:solidFill>
                <a:latin typeface="Inter"/>
              </a:rPr>
              <a:t>VARIOGRAM SIGNATURE</a:t>
            </a:r>
          </a:p>
        </p:txBody>
      </p:sp>
      <p:pic>
        <p:nvPicPr>
          <p:cNvPr id="42" name="Photo1Dispersed"/>
          <p:cNvPicPr>
            <a:picLocks noChangeAspect="1"/>
          </p:cNvPicPr>
          <p:nvPr/>
        </p:nvPicPr>
        <p:blipFill>
          <a:blip r:embed="rId4"/>
          <a:srcRect t="9693" b="9724"/>
          <a:stretch>
            <a:fillRect/>
          </a:stretch>
        </p:blipFill>
        <p:spPr>
          <a:xfrm>
            <a:off x="546000" y="1360000"/>
            <a:ext cx="3700000" cy="1750000"/>
          </a:xfrm>
          <a:prstGeom prst="roundRect">
            <a:avLst>
              <a:gd name="adj" fmla="val 3000"/>
            </a:avLst>
          </a:prstGeom>
        </p:spPr>
      </p:pic>
      <p:pic>
        <p:nvPicPr>
          <p:cNvPr id="50" name="TopDownDispersed"/>
          <p:cNvPicPr>
            <a:picLocks noChangeAspect="1"/>
          </p:cNvPicPr>
          <p:nvPr/>
        </p:nvPicPr>
        <p:blipFill>
          <a:blip r:embed="rId5"/>
          <a:srcRect t="18359" b="18359"/>
          <a:stretch>
            <a:fillRect/>
          </a:stretch>
        </p:blipFill>
        <p:spPr>
          <a:xfrm>
            <a:off x="4446000" y="1360000"/>
            <a:ext cx="3000000" cy="1750000"/>
          </a:xfrm>
          <a:prstGeom prst="roundRect">
            <a:avLst>
              <a:gd name="adj" fmla="val 3000"/>
            </a:avLst>
          </a:prstGeom>
        </p:spPr>
      </p:pic>
      <p:pic>
        <p:nvPicPr>
          <p:cNvPr id="51" name="VariogramDispersed"/>
          <p:cNvPicPr>
            <a:picLocks noChangeAspect="1"/>
          </p:cNvPicPr>
          <p:nvPr/>
        </p:nvPicPr>
        <p:blipFill>
          <a:blip r:embed="rId6"/>
          <a:srcRect t="9095" b="9109"/>
          <a:stretch>
            <a:fillRect/>
          </a:stretch>
        </p:blipFill>
        <p:spPr>
          <a:xfrm>
            <a:off x="7646000" y="1275334"/>
            <a:ext cx="4000000" cy="1538333"/>
          </a:xfrm>
          <a:prstGeom prst="roundRect">
            <a:avLst>
              <a:gd name="adj" fmla="val 3000"/>
            </a:avLst>
          </a:prstGeom>
        </p:spPr>
      </p:pic>
      <p:sp>
        <p:nvSpPr>
          <p:cNvPr id="60" name="Row1Label"/>
          <p:cNvSpPr txBox="1"/>
          <p:nvPr/>
        </p:nvSpPr>
        <p:spPr>
          <a:xfrm>
            <a:off x="9159866" y="1710567"/>
            <a:ext cx="2485549" cy="1635662"/>
          </a:xfrm>
          <a:prstGeom prst="rect">
            <a:avLst/>
          </a:prstGeom>
          <a:noFill/>
        </p:spPr>
        <p:txBody>
          <a:bodyPr wrap="square" lIns="0" tIns="0" rIns="0" bIns="0" anchor="ctr">
            <a:noAutofit/>
          </a:bodyPr>
          <a:lstStyle/>
          <a:p>
            <a:pPr algn="ctr"/>
            <a:r>
              <a:rPr lang="en-AU" sz="1600" b="1" i="1">
                <a:solidFill>
                  <a:srgbClr val="0F766E"/>
                </a:solidFill>
                <a:latin typeface="Inter"/>
              </a:rPr>
              <a:t>Short Range: High dispersion, low erosion risk</a:t>
            </a:r>
          </a:p>
        </p:txBody>
      </p:sp>
      <p:pic>
        <p:nvPicPr>
          <p:cNvPr id="43" name="Photo2Clumped"/>
          <p:cNvPicPr>
            <a:picLocks noChangeAspect="1"/>
          </p:cNvPicPr>
          <p:nvPr/>
        </p:nvPicPr>
        <p:blipFill>
          <a:blip r:embed="rId7"/>
          <a:srcRect t="14651" b="14651"/>
          <a:stretch>
            <a:fillRect/>
          </a:stretch>
        </p:blipFill>
        <p:spPr>
          <a:xfrm>
            <a:off x="546000" y="3370000"/>
            <a:ext cx="3700000" cy="1750000"/>
          </a:xfrm>
          <a:prstGeom prst="roundRect">
            <a:avLst>
              <a:gd name="adj" fmla="val 3000"/>
            </a:avLst>
          </a:prstGeom>
        </p:spPr>
      </p:pic>
      <p:pic>
        <p:nvPicPr>
          <p:cNvPr id="52" name="TopDownClumped"/>
          <p:cNvPicPr>
            <a:picLocks noChangeAspect="1"/>
          </p:cNvPicPr>
          <p:nvPr/>
        </p:nvPicPr>
        <p:blipFill>
          <a:blip r:embed="rId8"/>
          <a:srcRect t="18359" b="18359"/>
          <a:stretch>
            <a:fillRect/>
          </a:stretch>
        </p:blipFill>
        <p:spPr>
          <a:xfrm>
            <a:off x="4446000" y="3370000"/>
            <a:ext cx="3000000" cy="1750000"/>
          </a:xfrm>
          <a:prstGeom prst="roundRect">
            <a:avLst>
              <a:gd name="adj" fmla="val 3000"/>
            </a:avLst>
          </a:prstGeom>
        </p:spPr>
      </p:pic>
      <p:pic>
        <p:nvPicPr>
          <p:cNvPr id="53" name="VariogramClumped"/>
          <p:cNvPicPr>
            <a:picLocks noChangeAspect="1"/>
          </p:cNvPicPr>
          <p:nvPr/>
        </p:nvPicPr>
        <p:blipFill>
          <a:blip r:embed="rId9"/>
          <a:srcRect t="2855" b="2838"/>
          <a:stretch>
            <a:fillRect/>
          </a:stretch>
        </p:blipFill>
        <p:spPr>
          <a:xfrm>
            <a:off x="7646000" y="3353067"/>
            <a:ext cx="4000000" cy="1563733"/>
          </a:xfrm>
          <a:prstGeom prst="roundRect">
            <a:avLst>
              <a:gd name="adj" fmla="val 3000"/>
            </a:avLst>
          </a:prstGeom>
        </p:spPr>
      </p:pic>
      <p:sp>
        <p:nvSpPr>
          <p:cNvPr id="61" name="Row2Label"/>
          <p:cNvSpPr txBox="1"/>
          <p:nvPr/>
        </p:nvSpPr>
        <p:spPr>
          <a:xfrm>
            <a:off x="9157980" y="3635011"/>
            <a:ext cx="2647943" cy="1476425"/>
          </a:xfrm>
          <a:prstGeom prst="rect">
            <a:avLst/>
          </a:prstGeom>
          <a:noFill/>
        </p:spPr>
        <p:txBody>
          <a:bodyPr wrap="square" lIns="0" tIns="0" rIns="0" bIns="0" anchor="ctr">
            <a:noAutofit/>
          </a:bodyPr>
          <a:lstStyle/>
          <a:p>
            <a:pPr algn="ctr"/>
            <a:r>
              <a:rPr lang="en-AU" sz="1600" b="1" i="1">
                <a:solidFill>
                  <a:srgbClr val="64748B"/>
                </a:solidFill>
                <a:latin typeface="Inter"/>
              </a:rPr>
              <a:t>Long Range: High </a:t>
            </a:r>
            <a:r>
              <a:rPr lang="en-AU" sz="1600" b="1" i="1" err="1">
                <a:solidFill>
                  <a:srgbClr val="64748B"/>
                </a:solidFill>
                <a:latin typeface="Inter"/>
              </a:rPr>
              <a:t>clumpiness</a:t>
            </a:r>
            <a:r>
              <a:rPr lang="en-AU" sz="1600" b="1" i="1">
                <a:solidFill>
                  <a:srgbClr val="64748B"/>
                </a:solidFill>
                <a:latin typeface="Inter"/>
              </a:rPr>
              <a:t>, high connectivity of bare patches</a:t>
            </a:r>
          </a:p>
        </p:txBody>
      </p:sp>
      <p:sp>
        <p:nvSpPr>
          <p:cNvPr id="10" name="Card1BG"/>
          <p:cNvSpPr/>
          <p:nvPr/>
        </p:nvSpPr>
        <p:spPr>
          <a:xfrm>
            <a:off x="300000" y="5137362"/>
            <a:ext cx="3700000" cy="1562196"/>
          </a:xfrm>
          <a:prstGeom prst="roundRect">
            <a:avLst>
              <a:gd name="adj" fmla="val 8000"/>
            </a:avLst>
          </a:prstGeom>
          <a:solidFill>
            <a:srgbClr val="E0F2F1">
              <a:alpha val="80000"/>
            </a:srgbClr>
          </a:solidFill>
          <a:ln>
            <a:noFill/>
          </a:ln>
        </p:spPr>
      </p:sp>
      <p:sp>
        <p:nvSpPr>
          <p:cNvPr id="11" name="Card1Text"/>
          <p:cNvSpPr txBox="1"/>
          <p:nvPr/>
        </p:nvSpPr>
        <p:spPr>
          <a:xfrm>
            <a:off x="450000" y="5219854"/>
            <a:ext cx="3537409" cy="997475"/>
          </a:xfrm>
          <a:prstGeom prst="rect">
            <a:avLst/>
          </a:prstGeom>
          <a:noFill/>
        </p:spPr>
        <p:txBody>
          <a:bodyPr wrap="square" lIns="0" tIns="0" rIns="0" bIns="0" anchor="t">
            <a:noAutofit/>
          </a:bodyPr>
          <a:lstStyle/>
          <a:p>
            <a:pPr>
              <a:lnSpc>
                <a:spcPct val="140000"/>
              </a:lnSpc>
            </a:pPr>
            <a:r>
              <a:rPr lang="en-AU" sz="1600" b="1" i="0">
                <a:solidFill>
                  <a:srgbClr val="0F766E"/>
                </a:solidFill>
                <a:latin typeface="Inter"/>
              </a:rPr>
              <a:t>Reading the Texture: </a:t>
            </a:r>
            <a:r>
              <a:rPr lang="en-AU" sz="1600" b="0" i="0">
                <a:solidFill>
                  <a:srgbClr val="1E293B"/>
                </a:solidFill>
                <a:latin typeface="Inter"/>
              </a:rPr>
              <a:t>Variograms extract the spatial autocorrelation of pixels, providing a mathematical proxy for 3D structure.</a:t>
            </a:r>
          </a:p>
        </p:txBody>
      </p:sp>
      <p:sp>
        <p:nvSpPr>
          <p:cNvPr id="20" name="Card2BG"/>
          <p:cNvSpPr/>
          <p:nvPr/>
        </p:nvSpPr>
        <p:spPr>
          <a:xfrm>
            <a:off x="4237475" y="5149854"/>
            <a:ext cx="3662525" cy="1549704"/>
          </a:xfrm>
          <a:prstGeom prst="roundRect">
            <a:avLst>
              <a:gd name="adj" fmla="val 8000"/>
            </a:avLst>
          </a:prstGeom>
          <a:solidFill>
            <a:srgbClr val="E0F2F1">
              <a:alpha val="80000"/>
            </a:srgbClr>
          </a:solidFill>
          <a:ln>
            <a:noFill/>
          </a:ln>
        </p:spPr>
      </p:sp>
      <p:sp>
        <p:nvSpPr>
          <p:cNvPr id="21" name="Card2Text"/>
          <p:cNvSpPr txBox="1"/>
          <p:nvPr/>
        </p:nvSpPr>
        <p:spPr>
          <a:xfrm>
            <a:off x="4424950" y="5207362"/>
            <a:ext cx="3462459" cy="1009967"/>
          </a:xfrm>
          <a:prstGeom prst="rect">
            <a:avLst/>
          </a:prstGeom>
          <a:noFill/>
        </p:spPr>
        <p:txBody>
          <a:bodyPr wrap="square" lIns="0" tIns="0" rIns="0" bIns="0" anchor="t">
            <a:noAutofit/>
          </a:bodyPr>
          <a:lstStyle/>
          <a:p>
            <a:pPr>
              <a:lnSpc>
                <a:spcPct val="140000"/>
              </a:lnSpc>
            </a:pPr>
            <a:r>
              <a:rPr lang="en-AU" sz="1600" b="1" i="0">
                <a:solidFill>
                  <a:srgbClr val="0F766E"/>
                </a:solidFill>
                <a:latin typeface="Inter"/>
              </a:rPr>
              <a:t>Beyond the Pixel: </a:t>
            </a:r>
            <a:r>
              <a:rPr lang="en-AU" sz="1600" b="0" i="0">
                <a:solidFill>
                  <a:srgbClr val="1E293B"/>
                </a:solidFill>
                <a:latin typeface="Inter"/>
              </a:rPr>
              <a:t>Differentiating between dispersed vegetation and clumped vegetation even when total 2D cover is identical.</a:t>
            </a:r>
          </a:p>
        </p:txBody>
      </p:sp>
      <p:sp>
        <p:nvSpPr>
          <p:cNvPr id="30" name="Card3BG"/>
          <p:cNvSpPr/>
          <p:nvPr/>
        </p:nvSpPr>
        <p:spPr>
          <a:xfrm>
            <a:off x="8100000" y="5162346"/>
            <a:ext cx="3700000" cy="1537212"/>
          </a:xfrm>
          <a:prstGeom prst="roundRect">
            <a:avLst>
              <a:gd name="adj" fmla="val 8000"/>
            </a:avLst>
          </a:prstGeom>
          <a:solidFill>
            <a:srgbClr val="E0F2F1">
              <a:alpha val="80000"/>
            </a:srgbClr>
          </a:solidFill>
          <a:ln>
            <a:noFill/>
          </a:ln>
        </p:spPr>
      </p:sp>
      <p:sp>
        <p:nvSpPr>
          <p:cNvPr id="31" name="Card3Text"/>
          <p:cNvSpPr txBox="1"/>
          <p:nvPr/>
        </p:nvSpPr>
        <p:spPr>
          <a:xfrm>
            <a:off x="8250000" y="5182379"/>
            <a:ext cx="3612360" cy="1034950"/>
          </a:xfrm>
          <a:prstGeom prst="rect">
            <a:avLst/>
          </a:prstGeom>
          <a:noFill/>
        </p:spPr>
        <p:txBody>
          <a:bodyPr wrap="square" lIns="0" tIns="0" rIns="0" bIns="0" anchor="t">
            <a:noAutofit/>
          </a:bodyPr>
          <a:lstStyle/>
          <a:p>
            <a:pPr>
              <a:lnSpc>
                <a:spcPct val="140000"/>
              </a:lnSpc>
            </a:pPr>
            <a:r>
              <a:rPr lang="en-AU" sz="1600" b="1" i="0">
                <a:solidFill>
                  <a:srgbClr val="0F766E"/>
                </a:solidFill>
                <a:latin typeface="Inter"/>
              </a:rPr>
              <a:t>Automated Condition Scoring: </a:t>
            </a:r>
            <a:r>
              <a:rPr lang="en-AU" sz="1600" b="0" i="0">
                <a:solidFill>
                  <a:srgbClr val="1E293B"/>
                </a:solidFill>
                <a:latin typeface="Inter"/>
              </a:rPr>
              <a:t>The missing link for scaling objective land condition frameworks across millions of hectares.</a:t>
            </a:r>
          </a:p>
        </p:txBody>
      </p:sp>
    </p:spTree>
    <p:extLst>
      <p:ext uri="{BB962C8B-B14F-4D97-AF65-F5344CB8AC3E}">
        <p14:creationId xmlns:p14="http://schemas.microsoft.com/office/powerpoint/2010/main" val="4206867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video game screen capture  AI-generated content may be incorrect.">
            <a:extLst>
              <a:ext uri="{FF2B5EF4-FFF2-40B4-BE49-F238E27FC236}">
                <a16:creationId xmlns:a16="http://schemas.microsoft.com/office/drawing/2014/main" id="{F1D3AF49-70CC-F008-AAA2-AA99DE91A669}"/>
              </a:ext>
            </a:extLst>
          </p:cNvPr>
          <p:cNvPicPr>
            <a:picLocks noChangeAspect="1"/>
          </p:cNvPicPr>
          <p:nvPr/>
        </p:nvPicPr>
        <p:blipFill>
          <a:blip r:embed="rId3"/>
          <a:stretch>
            <a:fillRect/>
          </a:stretch>
        </p:blipFill>
        <p:spPr>
          <a:xfrm>
            <a:off x="1" y="2309"/>
            <a:ext cx="12192000" cy="6844915"/>
          </a:xfrm>
          <a:prstGeom prst="rect">
            <a:avLst/>
          </a:prstGeom>
        </p:spPr>
      </p:pic>
      <p:sp>
        <p:nvSpPr>
          <p:cNvPr id="3" name="Dark Overlay"/>
          <p:cNvSpPr/>
          <p:nvPr/>
        </p:nvSpPr>
        <p:spPr>
          <a:xfrm>
            <a:off x="0" y="0"/>
            <a:ext cx="12192000" cy="6858000"/>
          </a:xfrm>
          <a:prstGeom prst="rect">
            <a:avLst/>
          </a:prstGeom>
          <a:solidFill>
            <a:srgbClr val="1E293B">
              <a:alpha val="72000"/>
            </a:srgbClr>
          </a:solidFill>
          <a:ln>
            <a:noFill/>
          </a:ln>
        </p:spPr>
        <p:txBody>
          <a:bodyPr/>
          <a:lstStyle/>
          <a:p>
            <a:endParaRPr lang="en-AU"/>
          </a:p>
        </p:txBody>
      </p:sp>
      <p:sp>
        <p:nvSpPr>
          <p:cNvPr id="4" name="Title"/>
          <p:cNvSpPr txBox="1"/>
          <p:nvPr/>
        </p:nvSpPr>
        <p:spPr>
          <a:xfrm>
            <a:off x="609600" y="457200"/>
            <a:ext cx="10972800" cy="762000"/>
          </a:xfrm>
          <a:prstGeom prst="rect">
            <a:avLst/>
          </a:prstGeom>
          <a:noFill/>
          <a:ln>
            <a:noFill/>
          </a:ln>
        </p:spPr>
        <p:txBody>
          <a:bodyPr wrap="square" lIns="0" tIns="0" rIns="0" bIns="0" anchor="b"/>
          <a:lstStyle/>
          <a:p>
            <a:pPr algn="l"/>
            <a:r>
              <a:rPr lang="en-AU" sz="3400" b="1">
                <a:solidFill>
                  <a:srgbClr val="FFFFFF"/>
                </a:solidFill>
                <a:latin typeface="Inter"/>
                <a:cs typeface="Inter"/>
              </a:rPr>
              <a:t>Achieving Structural Realism: The Unfrozen Landscape</a:t>
            </a:r>
          </a:p>
        </p:txBody>
      </p:sp>
      <p:sp>
        <p:nvSpPr>
          <p:cNvPr id="5" name="Subtitle"/>
          <p:cNvSpPr txBox="1"/>
          <p:nvPr/>
        </p:nvSpPr>
        <p:spPr>
          <a:xfrm>
            <a:off x="609600" y="1295400"/>
            <a:ext cx="10972800" cy="381000"/>
          </a:xfrm>
          <a:prstGeom prst="rect">
            <a:avLst/>
          </a:prstGeom>
          <a:noFill/>
          <a:ln>
            <a:noFill/>
          </a:ln>
        </p:spPr>
        <p:txBody>
          <a:bodyPr wrap="square" lIns="0" tIns="0" rIns="0" bIns="0" anchor="t"/>
          <a:lstStyle/>
          <a:p>
            <a:r>
              <a:rPr lang="en-AU" sz="2400" b="1">
                <a:solidFill>
                  <a:srgbClr val="0D9488"/>
                </a:solidFill>
                <a:latin typeface="Inter"/>
                <a:cs typeface="Inter"/>
              </a:rPr>
              <a:t>Fractional Cover as a Lens for Structural Realism at Planetary Scale</a:t>
            </a:r>
          </a:p>
        </p:txBody>
      </p:sp>
      <p:sp>
        <p:nvSpPr>
          <p:cNvPr id="6" name="Bullets"/>
          <p:cNvSpPr txBox="1"/>
          <p:nvPr/>
        </p:nvSpPr>
        <p:spPr>
          <a:xfrm>
            <a:off x="609600" y="1884872"/>
            <a:ext cx="10972800" cy="4004094"/>
          </a:xfrm>
          <a:prstGeom prst="rect">
            <a:avLst/>
          </a:prstGeom>
          <a:noFill/>
          <a:ln>
            <a:noFill/>
          </a:ln>
        </p:spPr>
        <p:txBody>
          <a:bodyPr wrap="square" lIns="0" tIns="0" rIns="0" bIns="0" anchor="t"/>
          <a:lstStyle/>
          <a:p>
            <a:pPr>
              <a:spcAft>
                <a:spcPts val="1200"/>
              </a:spcAft>
              <a:buFont typeface="Arial"/>
              <a:buChar char="○"/>
            </a:pPr>
            <a:r>
              <a:rPr lang="en-AU" sz="2000" b="1">
                <a:solidFill>
                  <a:srgbClr val="0D9488"/>
                </a:solidFill>
                <a:latin typeface="Inter"/>
                <a:cs typeface="Inter"/>
              </a:rPr>
              <a:t>The Frozen Moment, Unfrozen: </a:t>
            </a:r>
            <a:r>
              <a:rPr lang="en-AU" sz="2000">
                <a:solidFill>
                  <a:srgbClr val="FFFFFF"/>
                </a:solidFill>
                <a:latin typeface="Inter"/>
                <a:cs typeface="Inter"/>
              </a:rPr>
              <a:t>By continuously tracking Photosynthetic Vegetation, Non-Photosynthetic Vegetation, and Bare Soil fractions across a 40-year harmonised archive, we have built the machinery to watch the landscape move and change using validated biophysical variables.</a:t>
            </a:r>
          </a:p>
          <a:p>
            <a:pPr>
              <a:spcAft>
                <a:spcPts val="1200"/>
              </a:spcAft>
              <a:buFont typeface="Arial"/>
              <a:buChar char="○"/>
            </a:pPr>
            <a:r>
              <a:rPr lang="en-AU" sz="2000" b="1">
                <a:solidFill>
                  <a:srgbClr val="0D9488"/>
                </a:solidFill>
                <a:latin typeface="Inter"/>
                <a:cs typeface="Inter"/>
              </a:rPr>
              <a:t>From Canvas to Continent: </a:t>
            </a:r>
            <a:r>
              <a:rPr lang="en-AU" sz="2000">
                <a:solidFill>
                  <a:srgbClr val="FFFFFF"/>
                </a:solidFill>
                <a:latin typeface="Inter"/>
                <a:cs typeface="Inter"/>
              </a:rPr>
              <a:t>Machine Learning frameworks efficiently transform satellite reflectance into consistent long term fractional cover measurements that powers decisions including target setting in reef catchments, continental climate adaptation in Africa and daily, paddock-scale decisions for Australian graziers.</a:t>
            </a:r>
            <a:endParaRPr lang="en-AU" sz="2000">
              <a:solidFill>
                <a:srgbClr val="FFFFFF"/>
              </a:solidFill>
              <a:latin typeface="Inter"/>
              <a:ea typeface="Inter"/>
              <a:cs typeface="Inter"/>
            </a:endParaRPr>
          </a:p>
          <a:p>
            <a:pPr algn="l">
              <a:spcAft>
                <a:spcPts val="1200"/>
              </a:spcAft>
              <a:buFont typeface="Arial"/>
              <a:buChar char="○"/>
            </a:pPr>
            <a:r>
              <a:rPr lang="en-AU" sz="2000" b="1">
                <a:solidFill>
                  <a:srgbClr val="0D9488"/>
                </a:solidFill>
                <a:latin typeface="Inter"/>
                <a:cs typeface="Inter"/>
              </a:rPr>
              <a:t>Structural Realism at Scale: </a:t>
            </a:r>
            <a:r>
              <a:rPr lang="en-AU" sz="2000">
                <a:solidFill>
                  <a:srgbClr val="FFFFFF"/>
                </a:solidFill>
                <a:latin typeface="Inter"/>
                <a:cs typeface="Inter"/>
              </a:rPr>
              <a:t>What you see behind me is the answer to Shishkin’s dilemma: the landscape, no longer frozen, but measured, decomposed, and understood at a resolution and temporal depth he could never have imagined.</a:t>
            </a:r>
          </a:p>
        </p:txBody>
      </p:sp>
      <p:sp>
        <p:nvSpPr>
          <p:cNvPr id="7" name="Footer"/>
          <p:cNvSpPr txBox="1"/>
          <p:nvPr/>
        </p:nvSpPr>
        <p:spPr>
          <a:xfrm>
            <a:off x="609600" y="6096000"/>
            <a:ext cx="10972800" cy="457200"/>
          </a:xfrm>
          <a:prstGeom prst="rect">
            <a:avLst/>
          </a:prstGeom>
          <a:noFill/>
          <a:ln>
            <a:noFill/>
          </a:ln>
        </p:spPr>
        <p:txBody>
          <a:bodyPr wrap="square" lIns="0" tIns="0" rIns="0" bIns="0" anchor="b"/>
          <a:lstStyle/>
          <a:p>
            <a:r>
              <a:rPr lang="en-AU" sz="1600" i="1">
                <a:solidFill>
                  <a:srgbClr val="CBD5E1"/>
                </a:solidFill>
                <a:latin typeface="Inter"/>
                <a:cs typeface="Inter"/>
              </a:rPr>
              <a:t>GISTAM 2026  |  Scaling Biophysical Reality  |  Thank You | p.scarth@uq.edu.au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37</Slides>
  <Notes>37</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11</cp:revision>
  <dcterms:created xsi:type="dcterms:W3CDTF">2013-01-27T09:14:16Z</dcterms:created>
  <dcterms:modified xsi:type="dcterms:W3CDTF">2026-05-23T12:55:56Z</dcterms:modified>
  <cp:category/>
</cp:coreProperties>
</file>