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ov" ContentType="video/quicktime"/>
  <Default Extension="png" ContentType="image/png"/>
  <Default Extension="rels" ContentType="application/vnd.openxmlformats-package.relationships+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1.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5" r:id="rId5"/>
  </p:sldMasterIdLst>
  <p:notesMasterIdLst>
    <p:notesMasterId r:id="rId73"/>
  </p:notesMasterIdLst>
  <p:handoutMasterIdLst>
    <p:handoutMasterId r:id="rId74"/>
  </p:handoutMasterIdLst>
  <p:sldIdLst>
    <p:sldId id="277" r:id="rId6"/>
    <p:sldId id="1041" r:id="rId7"/>
    <p:sldId id="260" r:id="rId8"/>
    <p:sldId id="294" r:id="rId9"/>
    <p:sldId id="937" r:id="rId10"/>
    <p:sldId id="1059" r:id="rId11"/>
    <p:sldId id="1301" r:id="rId12"/>
    <p:sldId id="927" r:id="rId13"/>
    <p:sldId id="1299" r:id="rId14"/>
    <p:sldId id="928" r:id="rId15"/>
    <p:sldId id="1057" r:id="rId16"/>
    <p:sldId id="930" r:id="rId17"/>
    <p:sldId id="931" r:id="rId18"/>
    <p:sldId id="929" r:id="rId19"/>
    <p:sldId id="932" r:id="rId20"/>
    <p:sldId id="933" r:id="rId21"/>
    <p:sldId id="387" r:id="rId22"/>
    <p:sldId id="279" r:id="rId23"/>
    <p:sldId id="1054" r:id="rId24"/>
    <p:sldId id="1056" r:id="rId25"/>
    <p:sldId id="1045" r:id="rId26"/>
    <p:sldId id="1044" r:id="rId27"/>
    <p:sldId id="1079" r:id="rId28"/>
    <p:sldId id="1116" r:id="rId29"/>
    <p:sldId id="1117" r:id="rId30"/>
    <p:sldId id="1078" r:id="rId31"/>
    <p:sldId id="794" r:id="rId32"/>
    <p:sldId id="765" r:id="rId33"/>
    <p:sldId id="766" r:id="rId34"/>
    <p:sldId id="764" r:id="rId35"/>
    <p:sldId id="801" r:id="rId36"/>
    <p:sldId id="285" r:id="rId37"/>
    <p:sldId id="1106" r:id="rId38"/>
    <p:sldId id="1293" r:id="rId39"/>
    <p:sldId id="315" r:id="rId40"/>
    <p:sldId id="1074" r:id="rId41"/>
    <p:sldId id="1070" r:id="rId42"/>
    <p:sldId id="1072" r:id="rId43"/>
    <p:sldId id="1295" r:id="rId44"/>
    <p:sldId id="1296" r:id="rId45"/>
    <p:sldId id="1302" r:id="rId46"/>
    <p:sldId id="262" r:id="rId47"/>
    <p:sldId id="286" r:id="rId48"/>
    <p:sldId id="1292" r:id="rId49"/>
    <p:sldId id="1049" r:id="rId50"/>
    <p:sldId id="1065" r:id="rId51"/>
    <p:sldId id="1356" r:id="rId52"/>
    <p:sldId id="257" r:id="rId53"/>
    <p:sldId id="320" r:id="rId54"/>
    <p:sldId id="1276" r:id="rId55"/>
    <p:sldId id="1349" r:id="rId56"/>
    <p:sldId id="1248" r:id="rId57"/>
    <p:sldId id="284" r:id="rId58"/>
    <p:sldId id="1353" r:id="rId59"/>
    <p:sldId id="1351" r:id="rId60"/>
    <p:sldId id="1297" r:id="rId61"/>
    <p:sldId id="1298" r:id="rId62"/>
    <p:sldId id="1354" r:id="rId63"/>
    <p:sldId id="1355" r:id="rId64"/>
    <p:sldId id="290" r:id="rId65"/>
    <p:sldId id="1350" r:id="rId66"/>
    <p:sldId id="399" r:id="rId67"/>
    <p:sldId id="400" r:id="rId68"/>
    <p:sldId id="1051" r:id="rId69"/>
    <p:sldId id="1294" r:id="rId70"/>
    <p:sldId id="1047" r:id="rId71"/>
    <p:sldId id="939" r:id="rId72"/>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D350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DA3F14-1830-4354-BB13-41B6FA318AA5}" v="1" dt="2025-04-01T11:44:57.60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43674" autoAdjust="0"/>
    <p:restoredTop sz="95026" autoAdjust="0"/>
  </p:normalViewPr>
  <p:slideViewPr>
    <p:cSldViewPr>
      <p:cViewPr varScale="1">
        <p:scale>
          <a:sx n="65" d="100"/>
          <a:sy n="65" d="100"/>
        </p:scale>
        <p:origin x="616" y="6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11480"/>
    </p:cViewPr>
  </p:sorterViewPr>
  <p:notesViewPr>
    <p:cSldViewPr>
      <p:cViewPr varScale="1">
        <p:scale>
          <a:sx n="105" d="100"/>
          <a:sy n="105" d="100"/>
        </p:scale>
        <p:origin x="-2478" y="-9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handoutMaster" Target="handoutMasters/handoutMaster1.xml"/><Relationship Id="rId79" Type="http://schemas.microsoft.com/office/2015/10/relationships/revisionInfo" Target="revisionInfo.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viewProps" Target="viewProps.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FF17994-1BC6-4BB7-93F1-679A3C47D3A9}" type="doc">
      <dgm:prSet loTypeId="urn:microsoft.com/office/officeart/2009/layout/CircleArrowProcess" loCatId="process" qsTypeId="urn:microsoft.com/office/officeart/2005/8/quickstyle/simple5" qsCatId="simple" csTypeId="urn:microsoft.com/office/officeart/2005/8/colors/colorful5" csCatId="colorful" phldr="1"/>
      <dgm:spPr/>
      <dgm:t>
        <a:bodyPr/>
        <a:lstStyle/>
        <a:p>
          <a:endParaRPr lang="en-US"/>
        </a:p>
      </dgm:t>
    </dgm:pt>
    <dgm:pt modelId="{F86ED4AE-A3BD-4426-8649-22C3280068E0}">
      <dgm:prSet phldrT="[Text]" custT="1"/>
      <dgm:spPr/>
      <dgm:t>
        <a:bodyPr/>
        <a:lstStyle/>
        <a:p>
          <a:r>
            <a:rPr lang="fr-FR" sz="2400" b="1" noProof="0" dirty="0">
              <a:solidFill>
                <a:schemeClr val="bg1"/>
              </a:solidFill>
            </a:rPr>
            <a:t>1</a:t>
          </a:r>
        </a:p>
      </dgm:t>
    </dgm:pt>
    <dgm:pt modelId="{320DCAFE-1058-4BF7-A8ED-C5BCDEB61F80}" type="parTrans" cxnId="{2ED8EC92-DA2C-4C3A-AF99-B7AB3E31358D}">
      <dgm:prSet/>
      <dgm:spPr/>
      <dgm:t>
        <a:bodyPr/>
        <a:lstStyle/>
        <a:p>
          <a:endParaRPr lang="fr-FR" noProof="0" dirty="0">
            <a:solidFill>
              <a:schemeClr val="bg1">
                <a:lumMod val="85000"/>
              </a:schemeClr>
            </a:solidFill>
          </a:endParaRPr>
        </a:p>
      </dgm:t>
    </dgm:pt>
    <dgm:pt modelId="{5E9FC936-E76D-49E3-8105-C8551CB784E6}" type="sibTrans" cxnId="{2ED8EC92-DA2C-4C3A-AF99-B7AB3E31358D}">
      <dgm:prSet/>
      <dgm:spPr/>
      <dgm:t>
        <a:bodyPr/>
        <a:lstStyle/>
        <a:p>
          <a:endParaRPr lang="fr-FR" noProof="0" dirty="0">
            <a:solidFill>
              <a:schemeClr val="bg1">
                <a:lumMod val="85000"/>
              </a:schemeClr>
            </a:solidFill>
          </a:endParaRPr>
        </a:p>
      </dgm:t>
    </dgm:pt>
    <dgm:pt modelId="{C823134B-6DF1-4B06-8168-15C986B9C8B2}">
      <dgm:prSet phldrT="[Text]" custT="1"/>
      <dgm:spPr/>
      <dgm:t>
        <a:bodyPr/>
        <a:lstStyle/>
        <a:p>
          <a:r>
            <a:rPr lang="fr-FR" sz="1600" noProof="0" dirty="0">
              <a:solidFill>
                <a:schemeClr val="bg1"/>
              </a:solidFill>
            </a:rPr>
            <a:t>Introduction</a:t>
          </a:r>
        </a:p>
      </dgm:t>
    </dgm:pt>
    <dgm:pt modelId="{37C20368-516A-4743-ACCD-D97635019A33}" type="parTrans" cxnId="{25CAE7C0-94AD-47E5-B967-0D31E92D1E8F}">
      <dgm:prSet/>
      <dgm:spPr/>
      <dgm:t>
        <a:bodyPr/>
        <a:lstStyle/>
        <a:p>
          <a:endParaRPr lang="fr-FR" noProof="0" dirty="0">
            <a:solidFill>
              <a:schemeClr val="bg1">
                <a:lumMod val="85000"/>
              </a:schemeClr>
            </a:solidFill>
          </a:endParaRPr>
        </a:p>
      </dgm:t>
    </dgm:pt>
    <dgm:pt modelId="{CE1DE0AA-CFEA-4023-95BE-81E8AED12FFA}" type="sibTrans" cxnId="{25CAE7C0-94AD-47E5-B967-0D31E92D1E8F}">
      <dgm:prSet/>
      <dgm:spPr/>
      <dgm:t>
        <a:bodyPr/>
        <a:lstStyle/>
        <a:p>
          <a:endParaRPr lang="fr-FR" noProof="0" dirty="0">
            <a:solidFill>
              <a:schemeClr val="bg1">
                <a:lumMod val="85000"/>
              </a:schemeClr>
            </a:solidFill>
          </a:endParaRPr>
        </a:p>
      </dgm:t>
    </dgm:pt>
    <dgm:pt modelId="{95ED2B07-E272-4992-B85E-CE7C20472175}">
      <dgm:prSet phldrT="[Text]" custT="1"/>
      <dgm:spPr/>
      <dgm:t>
        <a:bodyPr/>
        <a:lstStyle/>
        <a:p>
          <a:r>
            <a:rPr lang="fr-FR" sz="2400" b="1" noProof="0" dirty="0">
              <a:solidFill>
                <a:schemeClr val="bg1"/>
              </a:solidFill>
            </a:rPr>
            <a:t>2</a:t>
          </a:r>
        </a:p>
      </dgm:t>
    </dgm:pt>
    <dgm:pt modelId="{69757CFC-0C27-4F45-A4C1-6E3297C01AC2}" type="parTrans" cxnId="{805BFDF8-18E9-448E-A28F-DE72A4E59A5F}">
      <dgm:prSet/>
      <dgm:spPr/>
      <dgm:t>
        <a:bodyPr/>
        <a:lstStyle/>
        <a:p>
          <a:endParaRPr lang="fr-FR" noProof="0" dirty="0">
            <a:solidFill>
              <a:schemeClr val="bg1">
                <a:lumMod val="85000"/>
              </a:schemeClr>
            </a:solidFill>
          </a:endParaRPr>
        </a:p>
      </dgm:t>
    </dgm:pt>
    <dgm:pt modelId="{DD5CB7A9-D407-4D48-8368-590D7AEBEA79}" type="sibTrans" cxnId="{805BFDF8-18E9-448E-A28F-DE72A4E59A5F}">
      <dgm:prSet/>
      <dgm:spPr/>
      <dgm:t>
        <a:bodyPr/>
        <a:lstStyle/>
        <a:p>
          <a:endParaRPr lang="fr-FR" noProof="0" dirty="0">
            <a:solidFill>
              <a:schemeClr val="bg1">
                <a:lumMod val="85000"/>
              </a:schemeClr>
            </a:solidFill>
          </a:endParaRPr>
        </a:p>
      </dgm:t>
    </dgm:pt>
    <dgm:pt modelId="{FFE9180C-CC9B-4935-BC5B-F2F27DAB2771}">
      <dgm:prSet phldrT="[Text]" custT="1"/>
      <dgm:spPr/>
      <dgm:t>
        <a:bodyPr/>
        <a:lstStyle/>
        <a:p>
          <a:r>
            <a:rPr lang="fr-FR" sz="1600" noProof="0" dirty="0">
              <a:solidFill>
                <a:schemeClr val="bg1"/>
              </a:solidFill>
            </a:rPr>
            <a:t>Essential variables and workflows</a:t>
          </a:r>
        </a:p>
      </dgm:t>
    </dgm:pt>
    <dgm:pt modelId="{DEA3B4A2-C116-47EA-A015-5E61BD7FFB37}" type="parTrans" cxnId="{5335BA56-CA7A-4E99-AA76-7A649FE30A07}">
      <dgm:prSet/>
      <dgm:spPr/>
      <dgm:t>
        <a:bodyPr/>
        <a:lstStyle/>
        <a:p>
          <a:endParaRPr lang="fr-FR" noProof="0" dirty="0">
            <a:solidFill>
              <a:schemeClr val="bg1">
                <a:lumMod val="85000"/>
              </a:schemeClr>
            </a:solidFill>
          </a:endParaRPr>
        </a:p>
      </dgm:t>
    </dgm:pt>
    <dgm:pt modelId="{06AA5287-2773-4F82-B263-3CCE1A0C98F5}" type="sibTrans" cxnId="{5335BA56-CA7A-4E99-AA76-7A649FE30A07}">
      <dgm:prSet/>
      <dgm:spPr/>
      <dgm:t>
        <a:bodyPr/>
        <a:lstStyle/>
        <a:p>
          <a:endParaRPr lang="fr-FR" noProof="0" dirty="0">
            <a:solidFill>
              <a:schemeClr val="bg1">
                <a:lumMod val="85000"/>
              </a:schemeClr>
            </a:solidFill>
          </a:endParaRPr>
        </a:p>
      </dgm:t>
    </dgm:pt>
    <dgm:pt modelId="{A2E4BA65-4BC0-4554-A9BE-5431E7D60841}">
      <dgm:prSet phldrT="[Text]" custT="1"/>
      <dgm:spPr/>
      <dgm:t>
        <a:bodyPr/>
        <a:lstStyle/>
        <a:p>
          <a:r>
            <a:rPr lang="fr-FR" sz="2400" b="1" noProof="0" dirty="0">
              <a:solidFill>
                <a:schemeClr val="bg1"/>
              </a:solidFill>
            </a:rPr>
            <a:t>5</a:t>
          </a:r>
        </a:p>
      </dgm:t>
    </dgm:pt>
    <dgm:pt modelId="{2CF700A8-E77B-4D6C-804E-44D0B0F3BEC1}" type="parTrans" cxnId="{C92D3B65-5D68-4050-AF4A-EA8AEE5FEAA7}">
      <dgm:prSet/>
      <dgm:spPr/>
      <dgm:t>
        <a:bodyPr/>
        <a:lstStyle/>
        <a:p>
          <a:endParaRPr lang="fr-FR" noProof="0" dirty="0">
            <a:solidFill>
              <a:schemeClr val="bg1">
                <a:lumMod val="85000"/>
              </a:schemeClr>
            </a:solidFill>
          </a:endParaRPr>
        </a:p>
      </dgm:t>
    </dgm:pt>
    <dgm:pt modelId="{486A20B3-15A2-452F-A9DA-6930A2CE1725}" type="sibTrans" cxnId="{C92D3B65-5D68-4050-AF4A-EA8AEE5FEAA7}">
      <dgm:prSet/>
      <dgm:spPr/>
      <dgm:t>
        <a:bodyPr/>
        <a:lstStyle/>
        <a:p>
          <a:endParaRPr lang="fr-FR" noProof="0" dirty="0">
            <a:solidFill>
              <a:schemeClr val="bg1">
                <a:lumMod val="85000"/>
              </a:schemeClr>
            </a:solidFill>
          </a:endParaRPr>
        </a:p>
      </dgm:t>
    </dgm:pt>
    <dgm:pt modelId="{E01C914D-B64A-4B00-BEAC-3132B5D86569}">
      <dgm:prSet phldrT="[Text]" custT="1"/>
      <dgm:spPr/>
      <dgm:t>
        <a:bodyPr/>
        <a:lstStyle/>
        <a:p>
          <a:r>
            <a:rPr lang="fr-FR" sz="1600" noProof="0" dirty="0">
              <a:solidFill>
                <a:schemeClr val="bg1"/>
              </a:solidFill>
            </a:rPr>
            <a:t>Need for a Nexus </a:t>
          </a:r>
          <a:r>
            <a:rPr lang="fr-FR" sz="1600" noProof="0" dirty="0" err="1">
              <a:solidFill>
                <a:schemeClr val="bg1"/>
              </a:solidFill>
            </a:rPr>
            <a:t>approach</a:t>
          </a:r>
          <a:endParaRPr lang="fr-FR" sz="1600" noProof="0" dirty="0">
            <a:solidFill>
              <a:schemeClr val="bg1"/>
            </a:solidFill>
          </a:endParaRPr>
        </a:p>
      </dgm:t>
    </dgm:pt>
    <dgm:pt modelId="{F390AB56-A433-4082-BE25-7F6DCF981D7E}" type="parTrans" cxnId="{ABFD27D2-6A59-4EDF-BF2A-1E1ED4ADC2FB}">
      <dgm:prSet/>
      <dgm:spPr/>
      <dgm:t>
        <a:bodyPr/>
        <a:lstStyle/>
        <a:p>
          <a:endParaRPr lang="fr-FR" noProof="0" dirty="0">
            <a:solidFill>
              <a:schemeClr val="bg1">
                <a:lumMod val="85000"/>
              </a:schemeClr>
            </a:solidFill>
          </a:endParaRPr>
        </a:p>
      </dgm:t>
    </dgm:pt>
    <dgm:pt modelId="{8D708F80-D83A-4CDF-B372-E6C3D0FFD946}" type="sibTrans" cxnId="{ABFD27D2-6A59-4EDF-BF2A-1E1ED4ADC2FB}">
      <dgm:prSet/>
      <dgm:spPr/>
      <dgm:t>
        <a:bodyPr/>
        <a:lstStyle/>
        <a:p>
          <a:endParaRPr lang="fr-FR" noProof="0" dirty="0">
            <a:solidFill>
              <a:schemeClr val="bg1">
                <a:lumMod val="85000"/>
              </a:schemeClr>
            </a:solidFill>
          </a:endParaRPr>
        </a:p>
      </dgm:t>
    </dgm:pt>
    <dgm:pt modelId="{88F98647-E2BD-458E-8E8A-DC284CCA3F2B}">
      <dgm:prSet phldrT="[Text]" custT="1"/>
      <dgm:spPr/>
      <dgm:t>
        <a:bodyPr/>
        <a:lstStyle/>
        <a:p>
          <a:r>
            <a:rPr lang="fr-FR" sz="2400" b="1" noProof="0" dirty="0">
              <a:solidFill>
                <a:schemeClr val="bg1"/>
              </a:solidFill>
            </a:rPr>
            <a:t>6</a:t>
          </a:r>
        </a:p>
      </dgm:t>
    </dgm:pt>
    <dgm:pt modelId="{3DEE6D0A-A182-4713-AC64-9FA53C3DC1B1}" type="parTrans" cxnId="{72F5C2FB-D266-471A-A223-9437EA8B8B81}">
      <dgm:prSet/>
      <dgm:spPr/>
      <dgm:t>
        <a:bodyPr/>
        <a:lstStyle/>
        <a:p>
          <a:endParaRPr lang="fr-FR" noProof="0" dirty="0">
            <a:solidFill>
              <a:schemeClr val="bg1">
                <a:lumMod val="85000"/>
              </a:schemeClr>
            </a:solidFill>
          </a:endParaRPr>
        </a:p>
      </dgm:t>
    </dgm:pt>
    <dgm:pt modelId="{65261C65-F546-4ABC-B3B2-4C63D7B3BDE9}" type="sibTrans" cxnId="{72F5C2FB-D266-471A-A223-9437EA8B8B81}">
      <dgm:prSet/>
      <dgm:spPr/>
      <dgm:t>
        <a:bodyPr/>
        <a:lstStyle/>
        <a:p>
          <a:endParaRPr lang="fr-FR" noProof="0" dirty="0">
            <a:solidFill>
              <a:schemeClr val="bg1">
                <a:lumMod val="85000"/>
              </a:schemeClr>
            </a:solidFill>
          </a:endParaRPr>
        </a:p>
      </dgm:t>
    </dgm:pt>
    <dgm:pt modelId="{95F65263-3644-47E4-8218-E41EE66A88F1}">
      <dgm:prSet phldrT="[Text]" custT="1"/>
      <dgm:spPr/>
      <dgm:t>
        <a:bodyPr/>
        <a:lstStyle/>
        <a:p>
          <a:r>
            <a:rPr lang="fr-FR" sz="1600" noProof="0" dirty="0" err="1">
              <a:solidFill>
                <a:schemeClr val="bg1"/>
              </a:solidFill>
            </a:rPr>
            <a:t>Towards</a:t>
          </a:r>
          <a:r>
            <a:rPr lang="fr-FR" sz="1600" noProof="0" dirty="0">
              <a:solidFill>
                <a:schemeClr val="bg1"/>
              </a:solidFill>
            </a:rPr>
            <a:t> Digital Twins</a:t>
          </a:r>
        </a:p>
      </dgm:t>
    </dgm:pt>
    <dgm:pt modelId="{54CFCD08-D346-4988-A9C7-F0F174F17E5D}" type="parTrans" cxnId="{C5DB94A0-85A2-41B4-8E02-D56EFE6DC4C0}">
      <dgm:prSet/>
      <dgm:spPr/>
      <dgm:t>
        <a:bodyPr/>
        <a:lstStyle/>
        <a:p>
          <a:endParaRPr lang="fr-FR" noProof="0" dirty="0">
            <a:solidFill>
              <a:schemeClr val="bg1">
                <a:lumMod val="85000"/>
              </a:schemeClr>
            </a:solidFill>
          </a:endParaRPr>
        </a:p>
      </dgm:t>
    </dgm:pt>
    <dgm:pt modelId="{AB818E62-64C0-4A8C-B9FE-AA10485EB47E}" type="sibTrans" cxnId="{C5DB94A0-85A2-41B4-8E02-D56EFE6DC4C0}">
      <dgm:prSet/>
      <dgm:spPr/>
      <dgm:t>
        <a:bodyPr/>
        <a:lstStyle/>
        <a:p>
          <a:endParaRPr lang="fr-FR" noProof="0" dirty="0">
            <a:solidFill>
              <a:schemeClr val="bg1">
                <a:lumMod val="85000"/>
              </a:schemeClr>
            </a:solidFill>
          </a:endParaRPr>
        </a:p>
      </dgm:t>
    </dgm:pt>
    <dgm:pt modelId="{0DF6765B-26C8-104D-BC82-47C08E6426EB}">
      <dgm:prSet custT="1"/>
      <dgm:spPr/>
      <dgm:t>
        <a:bodyPr/>
        <a:lstStyle/>
        <a:p>
          <a:r>
            <a:rPr lang="fr-FR" sz="2400" b="1" noProof="0" dirty="0">
              <a:solidFill>
                <a:schemeClr val="bg1"/>
              </a:solidFill>
            </a:rPr>
            <a:t>3</a:t>
          </a:r>
        </a:p>
      </dgm:t>
    </dgm:pt>
    <dgm:pt modelId="{DF147EE5-97BA-8546-8515-65C8A984C7FB}" type="parTrans" cxnId="{DA8C0C69-0F2C-C144-9A19-703E8243C203}">
      <dgm:prSet/>
      <dgm:spPr/>
      <dgm:t>
        <a:bodyPr/>
        <a:lstStyle/>
        <a:p>
          <a:endParaRPr lang="fr-FR" noProof="0" dirty="0"/>
        </a:p>
      </dgm:t>
    </dgm:pt>
    <dgm:pt modelId="{807EF066-3A61-054C-8F77-158A6EF6D00C}" type="sibTrans" cxnId="{DA8C0C69-0F2C-C144-9A19-703E8243C203}">
      <dgm:prSet/>
      <dgm:spPr/>
      <dgm:t>
        <a:bodyPr/>
        <a:lstStyle/>
        <a:p>
          <a:endParaRPr lang="fr-FR" noProof="0" dirty="0"/>
        </a:p>
      </dgm:t>
    </dgm:pt>
    <dgm:pt modelId="{F8BB21EE-B81B-BF4C-B825-3FE6CF80EDA9}">
      <dgm:prSet custT="1"/>
      <dgm:spPr/>
      <dgm:t>
        <a:bodyPr/>
        <a:lstStyle/>
        <a:p>
          <a:r>
            <a:rPr lang="fr-FR" sz="1600" noProof="0" dirty="0" err="1">
              <a:solidFill>
                <a:schemeClr val="bg1"/>
              </a:solidFill>
            </a:rPr>
            <a:t>Individual</a:t>
          </a:r>
          <a:r>
            <a:rPr lang="fr-FR" sz="1600" noProof="0" dirty="0">
              <a:solidFill>
                <a:schemeClr val="bg1"/>
              </a:solidFill>
            </a:rPr>
            <a:t> </a:t>
          </a:r>
          <a:r>
            <a:rPr lang="fr-FR" sz="1600" noProof="0" dirty="0" err="1">
              <a:solidFill>
                <a:schemeClr val="bg1"/>
              </a:solidFill>
            </a:rPr>
            <a:t>models</a:t>
          </a:r>
          <a:r>
            <a:rPr lang="fr-FR" sz="1600" noProof="0" dirty="0">
              <a:solidFill>
                <a:schemeClr val="bg1"/>
              </a:solidFill>
            </a:rPr>
            <a:t> </a:t>
          </a:r>
          <a:r>
            <a:rPr lang="fr-FR" sz="1600" noProof="0" dirty="0" err="1">
              <a:solidFill>
                <a:schemeClr val="bg1"/>
              </a:solidFill>
            </a:rPr>
            <a:t>approach</a:t>
          </a:r>
          <a:endParaRPr lang="fr-FR" sz="1600" noProof="0" dirty="0">
            <a:solidFill>
              <a:schemeClr val="bg1"/>
            </a:solidFill>
          </a:endParaRPr>
        </a:p>
      </dgm:t>
    </dgm:pt>
    <dgm:pt modelId="{B78355C2-5855-784E-A3E1-8BAEA1C603D7}" type="parTrans" cxnId="{1CEADED3-3F46-5848-B0D9-9A6A37E46BA0}">
      <dgm:prSet/>
      <dgm:spPr/>
      <dgm:t>
        <a:bodyPr/>
        <a:lstStyle/>
        <a:p>
          <a:endParaRPr lang="fr-FR" noProof="0" dirty="0"/>
        </a:p>
      </dgm:t>
    </dgm:pt>
    <dgm:pt modelId="{CB8F21C6-C44D-6649-8A52-5064E712C440}" type="sibTrans" cxnId="{1CEADED3-3F46-5848-B0D9-9A6A37E46BA0}">
      <dgm:prSet/>
      <dgm:spPr/>
      <dgm:t>
        <a:bodyPr/>
        <a:lstStyle/>
        <a:p>
          <a:endParaRPr lang="fr-FR" noProof="0" dirty="0"/>
        </a:p>
      </dgm:t>
    </dgm:pt>
    <dgm:pt modelId="{93DE54F4-8BEC-9842-86C8-CA0F0B051AB7}">
      <dgm:prSet custT="1"/>
      <dgm:spPr/>
      <dgm:t>
        <a:bodyPr/>
        <a:lstStyle/>
        <a:p>
          <a:r>
            <a:rPr lang="fr-FR" sz="2400" b="1" noProof="0" dirty="0">
              <a:solidFill>
                <a:schemeClr val="bg1"/>
              </a:solidFill>
            </a:rPr>
            <a:t>4</a:t>
          </a:r>
        </a:p>
      </dgm:t>
    </dgm:pt>
    <dgm:pt modelId="{E8875DBB-D873-8B4D-992C-E54E1634FE29}" type="parTrans" cxnId="{87E55571-77A8-8D4E-AAAC-DFA2BE3C5258}">
      <dgm:prSet/>
      <dgm:spPr/>
      <dgm:t>
        <a:bodyPr/>
        <a:lstStyle/>
        <a:p>
          <a:endParaRPr lang="fr-FR" noProof="0" dirty="0"/>
        </a:p>
      </dgm:t>
    </dgm:pt>
    <dgm:pt modelId="{4B3613B6-4270-EB47-8A7B-F18F686E8450}" type="sibTrans" cxnId="{87E55571-77A8-8D4E-AAAC-DFA2BE3C5258}">
      <dgm:prSet/>
      <dgm:spPr/>
      <dgm:t>
        <a:bodyPr/>
        <a:lstStyle/>
        <a:p>
          <a:endParaRPr lang="fr-FR" noProof="0" dirty="0"/>
        </a:p>
      </dgm:t>
    </dgm:pt>
    <dgm:pt modelId="{A8B6088B-B569-CB46-B7AE-E9BD248622C5}">
      <dgm:prSet custT="1"/>
      <dgm:spPr/>
      <dgm:t>
        <a:bodyPr/>
        <a:lstStyle/>
        <a:p>
          <a:r>
            <a:rPr lang="fr-FR" sz="1600" noProof="0" dirty="0" err="1">
              <a:solidFill>
                <a:schemeClr val="bg1"/>
              </a:solidFill>
            </a:rPr>
            <a:t>Models</a:t>
          </a:r>
          <a:r>
            <a:rPr lang="fr-FR" sz="1600" noProof="0" dirty="0">
              <a:solidFill>
                <a:schemeClr val="bg1"/>
              </a:solidFill>
            </a:rPr>
            <a:t> </a:t>
          </a:r>
          <a:r>
            <a:rPr lang="fr-FR" sz="1600" noProof="0" dirty="0" err="1">
              <a:solidFill>
                <a:schemeClr val="bg1"/>
              </a:solidFill>
            </a:rPr>
            <a:t>integration</a:t>
          </a:r>
          <a:r>
            <a:rPr lang="fr-FR" sz="1600" noProof="0" dirty="0">
              <a:solidFill>
                <a:schemeClr val="bg1"/>
              </a:solidFill>
            </a:rPr>
            <a:t> </a:t>
          </a:r>
          <a:r>
            <a:rPr lang="fr-FR" sz="1600" noProof="0" dirty="0" err="1">
              <a:solidFill>
                <a:schemeClr val="bg1"/>
              </a:solidFill>
            </a:rPr>
            <a:t>into</a:t>
          </a:r>
          <a:r>
            <a:rPr lang="fr-FR" sz="1600" noProof="0" dirty="0">
              <a:solidFill>
                <a:schemeClr val="bg1"/>
              </a:solidFill>
            </a:rPr>
            <a:t> </a:t>
          </a:r>
          <a:r>
            <a:rPr lang="fr-FR" sz="1600" noProof="0" dirty="0" err="1">
              <a:solidFill>
                <a:schemeClr val="bg1"/>
              </a:solidFill>
            </a:rPr>
            <a:t>Ecological</a:t>
          </a:r>
          <a:r>
            <a:rPr lang="fr-FR" sz="1600" noProof="0" dirty="0">
              <a:solidFill>
                <a:schemeClr val="bg1"/>
              </a:solidFill>
            </a:rPr>
            <a:t> Infrastructures</a:t>
          </a:r>
        </a:p>
      </dgm:t>
    </dgm:pt>
    <dgm:pt modelId="{E4067DE8-7D5F-164B-868F-442BD84E0C84}" type="parTrans" cxnId="{B2B5D689-ED4A-4A41-9CA1-F836257876FA}">
      <dgm:prSet/>
      <dgm:spPr/>
      <dgm:t>
        <a:bodyPr/>
        <a:lstStyle/>
        <a:p>
          <a:endParaRPr lang="fr-FR" noProof="0" dirty="0"/>
        </a:p>
      </dgm:t>
    </dgm:pt>
    <dgm:pt modelId="{FD7B8195-167A-A44B-99DF-A15231356143}" type="sibTrans" cxnId="{B2B5D689-ED4A-4A41-9CA1-F836257876FA}">
      <dgm:prSet/>
      <dgm:spPr/>
      <dgm:t>
        <a:bodyPr/>
        <a:lstStyle/>
        <a:p>
          <a:endParaRPr lang="fr-FR" noProof="0" dirty="0"/>
        </a:p>
      </dgm:t>
    </dgm:pt>
    <dgm:pt modelId="{9F47920F-90E7-48DC-B154-F1DE4095F45D}" type="pres">
      <dgm:prSet presAssocID="{8FF17994-1BC6-4BB7-93F1-679A3C47D3A9}" presName="Name0" presStyleCnt="0">
        <dgm:presLayoutVars>
          <dgm:chMax val="7"/>
          <dgm:chPref val="7"/>
          <dgm:dir/>
          <dgm:animLvl val="lvl"/>
        </dgm:presLayoutVars>
      </dgm:prSet>
      <dgm:spPr/>
    </dgm:pt>
    <dgm:pt modelId="{69D3B4EF-5AB1-4392-B8E1-A6B508FD0046}" type="pres">
      <dgm:prSet presAssocID="{F86ED4AE-A3BD-4426-8649-22C3280068E0}" presName="Accent1" presStyleCnt="0"/>
      <dgm:spPr/>
    </dgm:pt>
    <dgm:pt modelId="{7F577EA2-84B3-40AA-AC3E-E4086ADF43E6}" type="pres">
      <dgm:prSet presAssocID="{F86ED4AE-A3BD-4426-8649-22C3280068E0}" presName="Accent" presStyleLbl="node1" presStyleIdx="0" presStyleCnt="6"/>
      <dgm:spPr/>
    </dgm:pt>
    <dgm:pt modelId="{B4503805-F9BA-461F-9E88-ED9EAE8B73AC}" type="pres">
      <dgm:prSet presAssocID="{F86ED4AE-A3BD-4426-8649-22C3280068E0}" presName="Child1" presStyleLbl="revTx" presStyleIdx="0" presStyleCnt="12" custScaleX="164184" custLinFactNeighborX="23273" custLinFactNeighborY="107">
        <dgm:presLayoutVars>
          <dgm:chMax val="0"/>
          <dgm:chPref val="0"/>
          <dgm:bulletEnabled val="1"/>
        </dgm:presLayoutVars>
      </dgm:prSet>
      <dgm:spPr/>
    </dgm:pt>
    <dgm:pt modelId="{BE4E9ADB-9EA2-4934-9C3D-F515346B280F}" type="pres">
      <dgm:prSet presAssocID="{F86ED4AE-A3BD-4426-8649-22C3280068E0}" presName="Parent1" presStyleLbl="revTx" presStyleIdx="1" presStyleCnt="12">
        <dgm:presLayoutVars>
          <dgm:chMax val="1"/>
          <dgm:chPref val="1"/>
          <dgm:bulletEnabled val="1"/>
        </dgm:presLayoutVars>
      </dgm:prSet>
      <dgm:spPr/>
    </dgm:pt>
    <dgm:pt modelId="{E1ABE693-D3D0-44F1-8DD0-7A415A3FCE6C}" type="pres">
      <dgm:prSet presAssocID="{95ED2B07-E272-4992-B85E-CE7C20472175}" presName="Accent2" presStyleCnt="0"/>
      <dgm:spPr/>
    </dgm:pt>
    <dgm:pt modelId="{6C779763-B9B3-4A05-8236-42C55EB4A956}" type="pres">
      <dgm:prSet presAssocID="{95ED2B07-E272-4992-B85E-CE7C20472175}" presName="Accent" presStyleLbl="node1" presStyleIdx="1" presStyleCnt="6"/>
      <dgm:spPr/>
    </dgm:pt>
    <dgm:pt modelId="{7F96B436-7EF6-4DD1-8D72-3FA7BE7ED73C}" type="pres">
      <dgm:prSet presAssocID="{95ED2B07-E272-4992-B85E-CE7C20472175}" presName="Child2" presStyleLbl="revTx" presStyleIdx="2" presStyleCnt="12" custScaleX="238422" custLinFactNeighborX="56085" custLinFactNeighborY="3190">
        <dgm:presLayoutVars>
          <dgm:chMax val="0"/>
          <dgm:chPref val="0"/>
          <dgm:bulletEnabled val="1"/>
        </dgm:presLayoutVars>
      </dgm:prSet>
      <dgm:spPr/>
    </dgm:pt>
    <dgm:pt modelId="{E2187609-BEA8-4F0A-BFE8-A7DB0D060209}" type="pres">
      <dgm:prSet presAssocID="{95ED2B07-E272-4992-B85E-CE7C20472175}" presName="Parent2" presStyleLbl="revTx" presStyleIdx="3" presStyleCnt="12">
        <dgm:presLayoutVars>
          <dgm:chMax val="1"/>
          <dgm:chPref val="1"/>
          <dgm:bulletEnabled val="1"/>
        </dgm:presLayoutVars>
      </dgm:prSet>
      <dgm:spPr/>
    </dgm:pt>
    <dgm:pt modelId="{A19800A3-0923-CC4B-B80C-B3B86CFBD316}" type="pres">
      <dgm:prSet presAssocID="{0DF6765B-26C8-104D-BC82-47C08E6426EB}" presName="Accent3" presStyleCnt="0"/>
      <dgm:spPr/>
    </dgm:pt>
    <dgm:pt modelId="{69E39A2E-A282-634E-ABD1-D2D65E6B9B50}" type="pres">
      <dgm:prSet presAssocID="{0DF6765B-26C8-104D-BC82-47C08E6426EB}" presName="Accent" presStyleLbl="node1" presStyleIdx="2" presStyleCnt="6"/>
      <dgm:spPr/>
    </dgm:pt>
    <dgm:pt modelId="{ACAF03E4-03FE-6A43-AD59-768115B1A81D}" type="pres">
      <dgm:prSet presAssocID="{0DF6765B-26C8-104D-BC82-47C08E6426EB}" presName="Child3" presStyleLbl="revTx" presStyleIdx="4" presStyleCnt="12" custScaleX="231254" custLinFactNeighborX="70701" custLinFactNeighborY="13958">
        <dgm:presLayoutVars>
          <dgm:chMax val="0"/>
          <dgm:chPref val="0"/>
          <dgm:bulletEnabled val="1"/>
        </dgm:presLayoutVars>
      </dgm:prSet>
      <dgm:spPr/>
    </dgm:pt>
    <dgm:pt modelId="{98202779-C2FF-4646-8BB1-60D207E39387}" type="pres">
      <dgm:prSet presAssocID="{0DF6765B-26C8-104D-BC82-47C08E6426EB}" presName="Parent3" presStyleLbl="revTx" presStyleIdx="5" presStyleCnt="12">
        <dgm:presLayoutVars>
          <dgm:chMax val="1"/>
          <dgm:chPref val="1"/>
          <dgm:bulletEnabled val="1"/>
        </dgm:presLayoutVars>
      </dgm:prSet>
      <dgm:spPr/>
    </dgm:pt>
    <dgm:pt modelId="{B5C1A1B3-D970-D649-AE6D-36E084AE21BB}" type="pres">
      <dgm:prSet presAssocID="{93DE54F4-8BEC-9842-86C8-CA0F0B051AB7}" presName="Accent4" presStyleCnt="0"/>
      <dgm:spPr/>
    </dgm:pt>
    <dgm:pt modelId="{6DFF3DF7-7D22-8944-AD79-B42F5F53FB6F}" type="pres">
      <dgm:prSet presAssocID="{93DE54F4-8BEC-9842-86C8-CA0F0B051AB7}" presName="Accent" presStyleLbl="node1" presStyleIdx="3" presStyleCnt="6"/>
      <dgm:spPr/>
    </dgm:pt>
    <dgm:pt modelId="{C249CE14-7458-EE4D-8A5D-A9C0D6079C3C}" type="pres">
      <dgm:prSet presAssocID="{93DE54F4-8BEC-9842-86C8-CA0F0B051AB7}" presName="Child4" presStyleLbl="revTx" presStyleIdx="6" presStyleCnt="12" custScaleX="244167" custLinFactX="100000" custLinFactNeighborX="109925" custLinFactNeighborY="19001">
        <dgm:presLayoutVars>
          <dgm:chMax val="0"/>
          <dgm:chPref val="0"/>
          <dgm:bulletEnabled val="1"/>
        </dgm:presLayoutVars>
      </dgm:prSet>
      <dgm:spPr/>
    </dgm:pt>
    <dgm:pt modelId="{7B64B776-92E3-AA46-8E29-44C29BB75348}" type="pres">
      <dgm:prSet presAssocID="{93DE54F4-8BEC-9842-86C8-CA0F0B051AB7}" presName="Parent4" presStyleLbl="revTx" presStyleIdx="7" presStyleCnt="12">
        <dgm:presLayoutVars>
          <dgm:chMax val="1"/>
          <dgm:chPref val="1"/>
          <dgm:bulletEnabled val="1"/>
        </dgm:presLayoutVars>
      </dgm:prSet>
      <dgm:spPr/>
    </dgm:pt>
    <dgm:pt modelId="{AE3DECC9-ED03-E646-9002-79C09B9BD6C2}" type="pres">
      <dgm:prSet presAssocID="{A2E4BA65-4BC0-4554-A9BE-5431E7D60841}" presName="Accent5" presStyleCnt="0"/>
      <dgm:spPr/>
    </dgm:pt>
    <dgm:pt modelId="{B919B47E-8838-4C9B-9F68-1B27497252BC}" type="pres">
      <dgm:prSet presAssocID="{A2E4BA65-4BC0-4554-A9BE-5431E7D60841}" presName="Accent" presStyleLbl="node1" presStyleIdx="4" presStyleCnt="6"/>
      <dgm:spPr/>
    </dgm:pt>
    <dgm:pt modelId="{F6339659-3056-5845-B1D6-3E0DBC47B6C7}" type="pres">
      <dgm:prSet presAssocID="{A2E4BA65-4BC0-4554-A9BE-5431E7D60841}" presName="Child5" presStyleLbl="revTx" presStyleIdx="8" presStyleCnt="12" custScaleX="216225" custLinFactNeighborX="56358" custLinFactNeighborY="23900">
        <dgm:presLayoutVars>
          <dgm:chMax val="0"/>
          <dgm:chPref val="0"/>
          <dgm:bulletEnabled val="1"/>
        </dgm:presLayoutVars>
      </dgm:prSet>
      <dgm:spPr/>
    </dgm:pt>
    <dgm:pt modelId="{8D1E3BA7-1B64-AE4B-A284-79F9E35BE9B3}" type="pres">
      <dgm:prSet presAssocID="{A2E4BA65-4BC0-4554-A9BE-5431E7D60841}" presName="Parent5" presStyleLbl="revTx" presStyleIdx="9" presStyleCnt="12">
        <dgm:presLayoutVars>
          <dgm:chMax val="1"/>
          <dgm:chPref val="1"/>
          <dgm:bulletEnabled val="1"/>
        </dgm:presLayoutVars>
      </dgm:prSet>
      <dgm:spPr/>
    </dgm:pt>
    <dgm:pt modelId="{24D1C1FE-A2E7-2A46-A706-5886ADEEEAFA}" type="pres">
      <dgm:prSet presAssocID="{88F98647-E2BD-458E-8E8A-DC284CCA3F2B}" presName="Accent6" presStyleCnt="0"/>
      <dgm:spPr/>
    </dgm:pt>
    <dgm:pt modelId="{457AC2D0-DBB9-4C3E-B7D6-3583C2C5F133}" type="pres">
      <dgm:prSet presAssocID="{88F98647-E2BD-458E-8E8A-DC284CCA3F2B}" presName="Accent" presStyleLbl="node1" presStyleIdx="5" presStyleCnt="6"/>
      <dgm:spPr/>
    </dgm:pt>
    <dgm:pt modelId="{BDDD5ADA-4B45-7E4C-97A7-02689FC9780B}" type="pres">
      <dgm:prSet presAssocID="{88F98647-E2BD-458E-8E8A-DC284CCA3F2B}" presName="Child6" presStyleLbl="revTx" presStyleIdx="10" presStyleCnt="12" custScaleX="260690" custLinFactX="3733" custLinFactNeighborX="100000" custLinFactNeighborY="16066">
        <dgm:presLayoutVars>
          <dgm:chMax val="0"/>
          <dgm:chPref val="0"/>
          <dgm:bulletEnabled val="1"/>
        </dgm:presLayoutVars>
      </dgm:prSet>
      <dgm:spPr/>
    </dgm:pt>
    <dgm:pt modelId="{149AFFD2-4945-A246-B58A-E2732DC07756}" type="pres">
      <dgm:prSet presAssocID="{88F98647-E2BD-458E-8E8A-DC284CCA3F2B}" presName="Parent6" presStyleLbl="revTx" presStyleIdx="11" presStyleCnt="12" custScaleX="140124">
        <dgm:presLayoutVars>
          <dgm:chMax val="1"/>
          <dgm:chPref val="1"/>
          <dgm:bulletEnabled val="1"/>
        </dgm:presLayoutVars>
      </dgm:prSet>
      <dgm:spPr/>
    </dgm:pt>
  </dgm:ptLst>
  <dgm:cxnLst>
    <dgm:cxn modelId="{4D278903-39B1-C54A-A138-D0A108B99326}" type="presOf" srcId="{A2E4BA65-4BC0-4554-A9BE-5431E7D60841}" destId="{8D1E3BA7-1B64-AE4B-A284-79F9E35BE9B3}" srcOrd="0" destOrd="0" presId="urn:microsoft.com/office/officeart/2009/layout/CircleArrowProcess"/>
    <dgm:cxn modelId="{17C36306-2B71-F242-B644-C76AC11DFAD7}" type="presOf" srcId="{93DE54F4-8BEC-9842-86C8-CA0F0B051AB7}" destId="{7B64B776-92E3-AA46-8E29-44C29BB75348}" srcOrd="0" destOrd="0" presId="urn:microsoft.com/office/officeart/2009/layout/CircleArrowProcess"/>
    <dgm:cxn modelId="{BF63A816-FFDC-144C-890E-272C85FE74B9}" type="presOf" srcId="{88F98647-E2BD-458E-8E8A-DC284CCA3F2B}" destId="{149AFFD2-4945-A246-B58A-E2732DC07756}" srcOrd="0" destOrd="0" presId="urn:microsoft.com/office/officeart/2009/layout/CircleArrowProcess"/>
    <dgm:cxn modelId="{51D54219-E094-7E4E-8EF7-784709B8D1E4}" type="presOf" srcId="{0DF6765B-26C8-104D-BC82-47C08E6426EB}" destId="{98202779-C2FF-4646-8BB1-60D207E39387}" srcOrd="0" destOrd="0" presId="urn:microsoft.com/office/officeart/2009/layout/CircleArrowProcess"/>
    <dgm:cxn modelId="{ECDB5A5B-ABD1-4A06-B27A-9E0DD669F33C}" type="presOf" srcId="{FFE9180C-CC9B-4935-BC5B-F2F27DAB2771}" destId="{7F96B436-7EF6-4DD1-8D72-3FA7BE7ED73C}" srcOrd="0" destOrd="0" presId="urn:microsoft.com/office/officeart/2009/layout/CircleArrowProcess"/>
    <dgm:cxn modelId="{F7072145-35AA-8249-AAF2-7CE97E7211CE}" type="presOf" srcId="{A8B6088B-B569-CB46-B7AE-E9BD248622C5}" destId="{C249CE14-7458-EE4D-8A5D-A9C0D6079C3C}" srcOrd="0" destOrd="0" presId="urn:microsoft.com/office/officeart/2009/layout/CircleArrowProcess"/>
    <dgm:cxn modelId="{C92D3B65-5D68-4050-AF4A-EA8AEE5FEAA7}" srcId="{8FF17994-1BC6-4BB7-93F1-679A3C47D3A9}" destId="{A2E4BA65-4BC0-4554-A9BE-5431E7D60841}" srcOrd="4" destOrd="0" parTransId="{2CF700A8-E77B-4D6C-804E-44D0B0F3BEC1}" sibTransId="{486A20B3-15A2-452F-A9DA-6930A2CE1725}"/>
    <dgm:cxn modelId="{DA8C0C69-0F2C-C144-9A19-703E8243C203}" srcId="{8FF17994-1BC6-4BB7-93F1-679A3C47D3A9}" destId="{0DF6765B-26C8-104D-BC82-47C08E6426EB}" srcOrd="2" destOrd="0" parTransId="{DF147EE5-97BA-8546-8515-65C8A984C7FB}" sibTransId="{807EF066-3A61-054C-8F77-158A6EF6D00C}"/>
    <dgm:cxn modelId="{87E55571-77A8-8D4E-AAAC-DFA2BE3C5258}" srcId="{8FF17994-1BC6-4BB7-93F1-679A3C47D3A9}" destId="{93DE54F4-8BEC-9842-86C8-CA0F0B051AB7}" srcOrd="3" destOrd="0" parTransId="{E8875DBB-D873-8B4D-992C-E54E1634FE29}" sibTransId="{4B3613B6-4270-EB47-8A7B-F18F686E8450}"/>
    <dgm:cxn modelId="{5335BA56-CA7A-4E99-AA76-7A649FE30A07}" srcId="{95ED2B07-E272-4992-B85E-CE7C20472175}" destId="{FFE9180C-CC9B-4935-BC5B-F2F27DAB2771}" srcOrd="0" destOrd="0" parTransId="{DEA3B4A2-C116-47EA-A015-5E61BD7FFB37}" sibTransId="{06AA5287-2773-4F82-B263-3CCE1A0C98F5}"/>
    <dgm:cxn modelId="{832EA381-EF6C-4727-AD40-1ED21C05B909}" type="presOf" srcId="{8FF17994-1BC6-4BB7-93F1-679A3C47D3A9}" destId="{9F47920F-90E7-48DC-B154-F1DE4095F45D}" srcOrd="0" destOrd="0" presId="urn:microsoft.com/office/officeart/2009/layout/CircleArrowProcess"/>
    <dgm:cxn modelId="{B2B5D689-ED4A-4A41-9CA1-F836257876FA}" srcId="{93DE54F4-8BEC-9842-86C8-CA0F0B051AB7}" destId="{A8B6088B-B569-CB46-B7AE-E9BD248622C5}" srcOrd="0" destOrd="0" parTransId="{E4067DE8-7D5F-164B-868F-442BD84E0C84}" sibTransId="{FD7B8195-167A-A44B-99DF-A15231356143}"/>
    <dgm:cxn modelId="{2ED8EC92-DA2C-4C3A-AF99-B7AB3E31358D}" srcId="{8FF17994-1BC6-4BB7-93F1-679A3C47D3A9}" destId="{F86ED4AE-A3BD-4426-8649-22C3280068E0}" srcOrd="0" destOrd="0" parTransId="{320DCAFE-1058-4BF7-A8ED-C5BCDEB61F80}" sibTransId="{5E9FC936-E76D-49E3-8105-C8551CB784E6}"/>
    <dgm:cxn modelId="{C5DB94A0-85A2-41B4-8E02-D56EFE6DC4C0}" srcId="{88F98647-E2BD-458E-8E8A-DC284CCA3F2B}" destId="{95F65263-3644-47E4-8218-E41EE66A88F1}" srcOrd="0" destOrd="0" parTransId="{54CFCD08-D346-4988-A9C7-F0F174F17E5D}" sibTransId="{AB818E62-64C0-4A8C-B9FE-AA10485EB47E}"/>
    <dgm:cxn modelId="{DBF8C9A3-BBE5-C644-8402-D9E1BBB9FAFD}" type="presOf" srcId="{E01C914D-B64A-4B00-BEAC-3132B5D86569}" destId="{F6339659-3056-5845-B1D6-3E0DBC47B6C7}" srcOrd="0" destOrd="0" presId="urn:microsoft.com/office/officeart/2009/layout/CircleArrowProcess"/>
    <dgm:cxn modelId="{02F121AB-E22C-C14C-B986-2A2D76573C40}" type="presOf" srcId="{F8BB21EE-B81B-BF4C-B825-3FE6CF80EDA9}" destId="{ACAF03E4-03FE-6A43-AD59-768115B1A81D}" srcOrd="0" destOrd="0" presId="urn:microsoft.com/office/officeart/2009/layout/CircleArrowProcess"/>
    <dgm:cxn modelId="{2E7608BE-09CA-4A14-A150-E9091C4B1262}" type="presOf" srcId="{F86ED4AE-A3BD-4426-8649-22C3280068E0}" destId="{BE4E9ADB-9EA2-4934-9C3D-F515346B280F}" srcOrd="0" destOrd="0" presId="urn:microsoft.com/office/officeart/2009/layout/CircleArrowProcess"/>
    <dgm:cxn modelId="{25CAE7C0-94AD-47E5-B967-0D31E92D1E8F}" srcId="{F86ED4AE-A3BD-4426-8649-22C3280068E0}" destId="{C823134B-6DF1-4B06-8168-15C986B9C8B2}" srcOrd="0" destOrd="0" parTransId="{37C20368-516A-4743-ACCD-D97635019A33}" sibTransId="{CE1DE0AA-CFEA-4023-95BE-81E8AED12FFA}"/>
    <dgm:cxn modelId="{ABFD27D2-6A59-4EDF-BF2A-1E1ED4ADC2FB}" srcId="{A2E4BA65-4BC0-4554-A9BE-5431E7D60841}" destId="{E01C914D-B64A-4B00-BEAC-3132B5D86569}" srcOrd="0" destOrd="0" parTransId="{F390AB56-A433-4082-BE25-7F6DCF981D7E}" sibTransId="{8D708F80-D83A-4CDF-B372-E6C3D0FFD946}"/>
    <dgm:cxn modelId="{1CEADED3-3F46-5848-B0D9-9A6A37E46BA0}" srcId="{0DF6765B-26C8-104D-BC82-47C08E6426EB}" destId="{F8BB21EE-B81B-BF4C-B825-3FE6CF80EDA9}" srcOrd="0" destOrd="0" parTransId="{B78355C2-5855-784E-A3E1-8BAEA1C603D7}" sibTransId="{CB8F21C6-C44D-6649-8A52-5064E712C440}"/>
    <dgm:cxn modelId="{89F885EC-027A-42CE-9B5A-DA03E908B2C8}" type="presOf" srcId="{C823134B-6DF1-4B06-8168-15C986B9C8B2}" destId="{B4503805-F9BA-461F-9E88-ED9EAE8B73AC}" srcOrd="0" destOrd="0" presId="urn:microsoft.com/office/officeart/2009/layout/CircleArrowProcess"/>
    <dgm:cxn modelId="{ACD956EF-E9E9-4F15-B8E9-09B7CA8BEFF1}" type="presOf" srcId="{95ED2B07-E272-4992-B85E-CE7C20472175}" destId="{E2187609-BEA8-4F0A-BFE8-A7DB0D060209}" srcOrd="0" destOrd="0" presId="urn:microsoft.com/office/officeart/2009/layout/CircleArrowProcess"/>
    <dgm:cxn modelId="{805BFDF8-18E9-448E-A28F-DE72A4E59A5F}" srcId="{8FF17994-1BC6-4BB7-93F1-679A3C47D3A9}" destId="{95ED2B07-E272-4992-B85E-CE7C20472175}" srcOrd="1" destOrd="0" parTransId="{69757CFC-0C27-4F45-A4C1-6E3297C01AC2}" sibTransId="{DD5CB7A9-D407-4D48-8368-590D7AEBEA79}"/>
    <dgm:cxn modelId="{72F5C2FB-D266-471A-A223-9437EA8B8B81}" srcId="{8FF17994-1BC6-4BB7-93F1-679A3C47D3A9}" destId="{88F98647-E2BD-458E-8E8A-DC284CCA3F2B}" srcOrd="5" destOrd="0" parTransId="{3DEE6D0A-A182-4713-AC64-9FA53C3DC1B1}" sibTransId="{65261C65-F546-4ABC-B3B2-4C63D7B3BDE9}"/>
    <dgm:cxn modelId="{AB9512FC-A009-7448-8E91-F8C1A8918941}" type="presOf" srcId="{95F65263-3644-47E4-8218-E41EE66A88F1}" destId="{BDDD5ADA-4B45-7E4C-97A7-02689FC9780B}" srcOrd="0" destOrd="0" presId="urn:microsoft.com/office/officeart/2009/layout/CircleArrowProcess"/>
    <dgm:cxn modelId="{677F0B3A-8A0E-4ACC-9BB1-D2AD57F94569}" type="presParOf" srcId="{9F47920F-90E7-48DC-B154-F1DE4095F45D}" destId="{69D3B4EF-5AB1-4392-B8E1-A6B508FD0046}" srcOrd="0" destOrd="0" presId="urn:microsoft.com/office/officeart/2009/layout/CircleArrowProcess"/>
    <dgm:cxn modelId="{E0CAAF3A-F296-45A9-9C5F-354B01320993}" type="presParOf" srcId="{69D3B4EF-5AB1-4392-B8E1-A6B508FD0046}" destId="{7F577EA2-84B3-40AA-AC3E-E4086ADF43E6}" srcOrd="0" destOrd="0" presId="urn:microsoft.com/office/officeart/2009/layout/CircleArrowProcess"/>
    <dgm:cxn modelId="{919FF5CC-2B48-4274-AFD7-1E79DAC20649}" type="presParOf" srcId="{9F47920F-90E7-48DC-B154-F1DE4095F45D}" destId="{B4503805-F9BA-461F-9E88-ED9EAE8B73AC}" srcOrd="1" destOrd="0" presId="urn:microsoft.com/office/officeart/2009/layout/CircleArrowProcess"/>
    <dgm:cxn modelId="{C9E6B50A-2271-41DA-8AE1-C35EA4133B26}" type="presParOf" srcId="{9F47920F-90E7-48DC-B154-F1DE4095F45D}" destId="{BE4E9ADB-9EA2-4934-9C3D-F515346B280F}" srcOrd="2" destOrd="0" presId="urn:microsoft.com/office/officeart/2009/layout/CircleArrowProcess"/>
    <dgm:cxn modelId="{9C6E197F-B11F-4A10-B705-492A24521DE2}" type="presParOf" srcId="{9F47920F-90E7-48DC-B154-F1DE4095F45D}" destId="{E1ABE693-D3D0-44F1-8DD0-7A415A3FCE6C}" srcOrd="3" destOrd="0" presId="urn:microsoft.com/office/officeart/2009/layout/CircleArrowProcess"/>
    <dgm:cxn modelId="{07F25F0E-52B7-4527-A2CF-D49D12450E37}" type="presParOf" srcId="{E1ABE693-D3D0-44F1-8DD0-7A415A3FCE6C}" destId="{6C779763-B9B3-4A05-8236-42C55EB4A956}" srcOrd="0" destOrd="0" presId="urn:microsoft.com/office/officeart/2009/layout/CircleArrowProcess"/>
    <dgm:cxn modelId="{504CDAC9-882A-47E7-A819-17DE3188DB51}" type="presParOf" srcId="{9F47920F-90E7-48DC-B154-F1DE4095F45D}" destId="{7F96B436-7EF6-4DD1-8D72-3FA7BE7ED73C}" srcOrd="4" destOrd="0" presId="urn:microsoft.com/office/officeart/2009/layout/CircleArrowProcess"/>
    <dgm:cxn modelId="{18A6456B-148D-4778-960D-C738C81FB743}" type="presParOf" srcId="{9F47920F-90E7-48DC-B154-F1DE4095F45D}" destId="{E2187609-BEA8-4F0A-BFE8-A7DB0D060209}" srcOrd="5" destOrd="0" presId="urn:microsoft.com/office/officeart/2009/layout/CircleArrowProcess"/>
    <dgm:cxn modelId="{63B4872F-DF66-4B4A-9038-B737CB007C79}" type="presParOf" srcId="{9F47920F-90E7-48DC-B154-F1DE4095F45D}" destId="{A19800A3-0923-CC4B-B80C-B3B86CFBD316}" srcOrd="6" destOrd="0" presId="urn:microsoft.com/office/officeart/2009/layout/CircleArrowProcess"/>
    <dgm:cxn modelId="{D30C8B16-66FC-954D-BC9A-E5F7A4E36DBA}" type="presParOf" srcId="{A19800A3-0923-CC4B-B80C-B3B86CFBD316}" destId="{69E39A2E-A282-634E-ABD1-D2D65E6B9B50}" srcOrd="0" destOrd="0" presId="urn:microsoft.com/office/officeart/2009/layout/CircleArrowProcess"/>
    <dgm:cxn modelId="{62469F9D-105D-D345-95FD-021EECB3E9C6}" type="presParOf" srcId="{9F47920F-90E7-48DC-B154-F1DE4095F45D}" destId="{ACAF03E4-03FE-6A43-AD59-768115B1A81D}" srcOrd="7" destOrd="0" presId="urn:microsoft.com/office/officeart/2009/layout/CircleArrowProcess"/>
    <dgm:cxn modelId="{8F4E0082-82CF-5141-B993-6FAB3EF9B9BF}" type="presParOf" srcId="{9F47920F-90E7-48DC-B154-F1DE4095F45D}" destId="{98202779-C2FF-4646-8BB1-60D207E39387}" srcOrd="8" destOrd="0" presId="urn:microsoft.com/office/officeart/2009/layout/CircleArrowProcess"/>
    <dgm:cxn modelId="{B0DCA7FE-1722-7244-B13A-8168D2E35C05}" type="presParOf" srcId="{9F47920F-90E7-48DC-B154-F1DE4095F45D}" destId="{B5C1A1B3-D970-D649-AE6D-36E084AE21BB}" srcOrd="9" destOrd="0" presId="urn:microsoft.com/office/officeart/2009/layout/CircleArrowProcess"/>
    <dgm:cxn modelId="{2DA65BF7-B5BA-D14D-9FDE-E21079B98563}" type="presParOf" srcId="{B5C1A1B3-D970-D649-AE6D-36E084AE21BB}" destId="{6DFF3DF7-7D22-8944-AD79-B42F5F53FB6F}" srcOrd="0" destOrd="0" presId="urn:microsoft.com/office/officeart/2009/layout/CircleArrowProcess"/>
    <dgm:cxn modelId="{BD325B12-55F6-CC46-998E-62E37197D988}" type="presParOf" srcId="{9F47920F-90E7-48DC-B154-F1DE4095F45D}" destId="{C249CE14-7458-EE4D-8A5D-A9C0D6079C3C}" srcOrd="10" destOrd="0" presId="urn:microsoft.com/office/officeart/2009/layout/CircleArrowProcess"/>
    <dgm:cxn modelId="{BAAD74F9-72C1-2548-B725-442D8B3D2247}" type="presParOf" srcId="{9F47920F-90E7-48DC-B154-F1DE4095F45D}" destId="{7B64B776-92E3-AA46-8E29-44C29BB75348}" srcOrd="11" destOrd="0" presId="urn:microsoft.com/office/officeart/2009/layout/CircleArrowProcess"/>
    <dgm:cxn modelId="{99596418-7343-8C47-8E04-002DBAA291EB}" type="presParOf" srcId="{9F47920F-90E7-48DC-B154-F1DE4095F45D}" destId="{AE3DECC9-ED03-E646-9002-79C09B9BD6C2}" srcOrd="12" destOrd="0" presId="urn:microsoft.com/office/officeart/2009/layout/CircleArrowProcess"/>
    <dgm:cxn modelId="{993A5AC1-6AF0-2648-A9A8-06DB071B889C}" type="presParOf" srcId="{AE3DECC9-ED03-E646-9002-79C09B9BD6C2}" destId="{B919B47E-8838-4C9B-9F68-1B27497252BC}" srcOrd="0" destOrd="0" presId="urn:microsoft.com/office/officeart/2009/layout/CircleArrowProcess"/>
    <dgm:cxn modelId="{659A57DE-75CB-4A48-ABD2-CC1D03B313C5}" type="presParOf" srcId="{9F47920F-90E7-48DC-B154-F1DE4095F45D}" destId="{F6339659-3056-5845-B1D6-3E0DBC47B6C7}" srcOrd="13" destOrd="0" presId="urn:microsoft.com/office/officeart/2009/layout/CircleArrowProcess"/>
    <dgm:cxn modelId="{274A6A7C-1470-F046-90A0-A002DF24F8E1}" type="presParOf" srcId="{9F47920F-90E7-48DC-B154-F1DE4095F45D}" destId="{8D1E3BA7-1B64-AE4B-A284-79F9E35BE9B3}" srcOrd="14" destOrd="0" presId="urn:microsoft.com/office/officeart/2009/layout/CircleArrowProcess"/>
    <dgm:cxn modelId="{258129F3-EB93-8749-8AE6-D96205DCC63C}" type="presParOf" srcId="{9F47920F-90E7-48DC-B154-F1DE4095F45D}" destId="{24D1C1FE-A2E7-2A46-A706-5886ADEEEAFA}" srcOrd="15" destOrd="0" presId="urn:microsoft.com/office/officeart/2009/layout/CircleArrowProcess"/>
    <dgm:cxn modelId="{95BCF7F1-0028-7640-866B-26E5E228F529}" type="presParOf" srcId="{24D1C1FE-A2E7-2A46-A706-5886ADEEEAFA}" destId="{457AC2D0-DBB9-4C3E-B7D6-3583C2C5F133}" srcOrd="0" destOrd="0" presId="urn:microsoft.com/office/officeart/2009/layout/CircleArrowProcess"/>
    <dgm:cxn modelId="{51797C7E-379F-164A-8B5E-F10AFF4D2B17}" type="presParOf" srcId="{9F47920F-90E7-48DC-B154-F1DE4095F45D}" destId="{BDDD5ADA-4B45-7E4C-97A7-02689FC9780B}" srcOrd="16" destOrd="0" presId="urn:microsoft.com/office/officeart/2009/layout/CircleArrowProcess"/>
    <dgm:cxn modelId="{37F56617-9039-6341-BD66-780A1EF0D56A}" type="presParOf" srcId="{9F47920F-90E7-48DC-B154-F1DE4095F45D}" destId="{149AFFD2-4945-A246-B58A-E2732DC07756}" srcOrd="17" destOrd="0" presId="urn:microsoft.com/office/officeart/2009/layout/CircleArrowProcess"/>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577EA2-84B3-40AA-AC3E-E4086ADF43E6}">
      <dsp:nvSpPr>
        <dsp:cNvPr id="0" name=""/>
        <dsp:cNvSpPr/>
      </dsp:nvSpPr>
      <dsp:spPr>
        <a:xfrm>
          <a:off x="1037356" y="0"/>
          <a:ext cx="1530479" cy="1530645"/>
        </a:xfrm>
        <a:prstGeom prst="circularArrow">
          <a:avLst>
            <a:gd name="adj1" fmla="val 10980"/>
            <a:gd name="adj2" fmla="val 1142322"/>
            <a:gd name="adj3" fmla="val 4500000"/>
            <a:gd name="adj4" fmla="val 10800000"/>
            <a:gd name="adj5" fmla="val 1250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B4503805-F9BA-461F-9E88-ED9EAE8B73AC}">
      <dsp:nvSpPr>
        <dsp:cNvPr id="0" name=""/>
        <dsp:cNvSpPr/>
      </dsp:nvSpPr>
      <dsp:spPr>
        <a:xfrm>
          <a:off x="2484621" y="454779"/>
          <a:ext cx="1506456" cy="6089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fr-FR" sz="1600" kern="1200" noProof="0" dirty="0">
              <a:solidFill>
                <a:schemeClr val="bg1"/>
              </a:solidFill>
            </a:rPr>
            <a:t>Introduction</a:t>
          </a:r>
        </a:p>
      </dsp:txBody>
      <dsp:txXfrm>
        <a:off x="2484621" y="454779"/>
        <a:ext cx="1506456" cy="608997"/>
      </dsp:txXfrm>
    </dsp:sp>
    <dsp:sp modelId="{BE4E9ADB-9EA2-4934-9C3D-F515346B280F}">
      <dsp:nvSpPr>
        <dsp:cNvPr id="0" name=""/>
        <dsp:cNvSpPr/>
      </dsp:nvSpPr>
      <dsp:spPr>
        <a:xfrm>
          <a:off x="1375262" y="554269"/>
          <a:ext cx="854094" cy="4267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fr-FR" sz="2400" b="1" kern="1200" noProof="0" dirty="0">
              <a:solidFill>
                <a:schemeClr val="bg1"/>
              </a:solidFill>
            </a:rPr>
            <a:t>1</a:t>
          </a:r>
        </a:p>
      </dsp:txBody>
      <dsp:txXfrm>
        <a:off x="1375262" y="554269"/>
        <a:ext cx="854094" cy="426764"/>
      </dsp:txXfrm>
    </dsp:sp>
    <dsp:sp modelId="{6C779763-B9B3-4A05-8236-42C55EB4A956}">
      <dsp:nvSpPr>
        <dsp:cNvPr id="0" name=""/>
        <dsp:cNvSpPr/>
      </dsp:nvSpPr>
      <dsp:spPr>
        <a:xfrm>
          <a:off x="612175" y="879727"/>
          <a:ext cx="1530479" cy="1530645"/>
        </a:xfrm>
        <a:prstGeom prst="leftCircularArrow">
          <a:avLst>
            <a:gd name="adj1" fmla="val 10980"/>
            <a:gd name="adj2" fmla="val 1142322"/>
            <a:gd name="adj3" fmla="val 6300000"/>
            <a:gd name="adj4" fmla="val 18900000"/>
            <a:gd name="adj5" fmla="val 12500"/>
          </a:avLst>
        </a:prstGeom>
        <a:gradFill rotWithShape="0">
          <a:gsLst>
            <a:gs pos="0">
              <a:schemeClr val="accent5">
                <a:hueOff val="-367427"/>
                <a:satOff val="54"/>
                <a:lumOff val="-1294"/>
                <a:alphaOff val="0"/>
                <a:shade val="51000"/>
                <a:satMod val="130000"/>
              </a:schemeClr>
            </a:gs>
            <a:gs pos="80000">
              <a:schemeClr val="accent5">
                <a:hueOff val="-367427"/>
                <a:satOff val="54"/>
                <a:lumOff val="-1294"/>
                <a:alphaOff val="0"/>
                <a:shade val="93000"/>
                <a:satMod val="130000"/>
              </a:schemeClr>
            </a:gs>
            <a:gs pos="100000">
              <a:schemeClr val="accent5">
                <a:hueOff val="-367427"/>
                <a:satOff val="54"/>
                <a:lumOff val="-129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7F96B436-7EF6-4DD1-8D72-3FA7BE7ED73C}">
      <dsp:nvSpPr>
        <dsp:cNvPr id="0" name=""/>
        <dsp:cNvSpPr/>
      </dsp:nvSpPr>
      <dsp:spPr>
        <a:xfrm>
          <a:off x="2027099" y="1364345"/>
          <a:ext cx="2187620" cy="6089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fr-FR" sz="1600" kern="1200" noProof="0" dirty="0">
              <a:solidFill>
                <a:schemeClr val="bg1"/>
              </a:solidFill>
            </a:rPr>
            <a:t>Essential variables and workflows</a:t>
          </a:r>
        </a:p>
      </dsp:txBody>
      <dsp:txXfrm>
        <a:off x="2027099" y="1364345"/>
        <a:ext cx="2187620" cy="608997"/>
      </dsp:txXfrm>
    </dsp:sp>
    <dsp:sp modelId="{E2187609-BEA8-4F0A-BFE8-A7DB0D060209}">
      <dsp:nvSpPr>
        <dsp:cNvPr id="0" name=""/>
        <dsp:cNvSpPr/>
      </dsp:nvSpPr>
      <dsp:spPr>
        <a:xfrm>
          <a:off x="948358" y="1435743"/>
          <a:ext cx="854094" cy="4267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fr-FR" sz="2400" b="1" kern="1200" noProof="0" dirty="0">
              <a:solidFill>
                <a:schemeClr val="bg1"/>
              </a:solidFill>
            </a:rPr>
            <a:t>2</a:t>
          </a:r>
        </a:p>
      </dsp:txBody>
      <dsp:txXfrm>
        <a:off x="948358" y="1435743"/>
        <a:ext cx="854094" cy="426764"/>
      </dsp:txXfrm>
    </dsp:sp>
    <dsp:sp modelId="{69E39A2E-A282-634E-ABD1-D2D65E6B9B50}">
      <dsp:nvSpPr>
        <dsp:cNvPr id="0" name=""/>
        <dsp:cNvSpPr/>
      </dsp:nvSpPr>
      <dsp:spPr>
        <a:xfrm>
          <a:off x="1037356" y="1762366"/>
          <a:ext cx="1530479" cy="1530645"/>
        </a:xfrm>
        <a:prstGeom prst="circularArrow">
          <a:avLst>
            <a:gd name="adj1" fmla="val 10980"/>
            <a:gd name="adj2" fmla="val 1142322"/>
            <a:gd name="adj3" fmla="val 4500000"/>
            <a:gd name="adj4" fmla="val 13500000"/>
            <a:gd name="adj5" fmla="val 12500"/>
          </a:avLst>
        </a:prstGeom>
        <a:gradFill rotWithShape="0">
          <a:gsLst>
            <a:gs pos="0">
              <a:schemeClr val="accent5">
                <a:hueOff val="-734855"/>
                <a:satOff val="108"/>
                <a:lumOff val="-2588"/>
                <a:alphaOff val="0"/>
                <a:shade val="51000"/>
                <a:satMod val="130000"/>
              </a:schemeClr>
            </a:gs>
            <a:gs pos="80000">
              <a:schemeClr val="accent5">
                <a:hueOff val="-734855"/>
                <a:satOff val="108"/>
                <a:lumOff val="-2588"/>
                <a:alphaOff val="0"/>
                <a:shade val="93000"/>
                <a:satMod val="130000"/>
              </a:schemeClr>
            </a:gs>
            <a:gs pos="100000">
              <a:schemeClr val="accent5">
                <a:hueOff val="-734855"/>
                <a:satOff val="108"/>
                <a:lumOff val="-258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ACAF03E4-03FE-6A43-AD59-768115B1A81D}">
      <dsp:nvSpPr>
        <dsp:cNvPr id="0" name=""/>
        <dsp:cNvSpPr/>
      </dsp:nvSpPr>
      <dsp:spPr>
        <a:xfrm>
          <a:off x="2575560" y="2302081"/>
          <a:ext cx="2121851" cy="6089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fr-FR" sz="1600" kern="1200" noProof="0" dirty="0" err="1">
              <a:solidFill>
                <a:schemeClr val="bg1"/>
              </a:solidFill>
            </a:rPr>
            <a:t>Individual</a:t>
          </a:r>
          <a:r>
            <a:rPr lang="fr-FR" sz="1600" kern="1200" noProof="0" dirty="0">
              <a:solidFill>
                <a:schemeClr val="bg1"/>
              </a:solidFill>
            </a:rPr>
            <a:t> </a:t>
          </a:r>
          <a:r>
            <a:rPr lang="fr-FR" sz="1600" kern="1200" noProof="0" dirty="0" err="1">
              <a:solidFill>
                <a:schemeClr val="bg1"/>
              </a:solidFill>
            </a:rPr>
            <a:t>models</a:t>
          </a:r>
          <a:r>
            <a:rPr lang="fr-FR" sz="1600" kern="1200" noProof="0" dirty="0">
              <a:solidFill>
                <a:schemeClr val="bg1"/>
              </a:solidFill>
            </a:rPr>
            <a:t> </a:t>
          </a:r>
          <a:r>
            <a:rPr lang="fr-FR" sz="1600" kern="1200" noProof="0" dirty="0" err="1">
              <a:solidFill>
                <a:schemeClr val="bg1"/>
              </a:solidFill>
            </a:rPr>
            <a:t>approach</a:t>
          </a:r>
          <a:endParaRPr lang="fr-FR" sz="1600" kern="1200" noProof="0" dirty="0">
            <a:solidFill>
              <a:schemeClr val="bg1"/>
            </a:solidFill>
          </a:endParaRPr>
        </a:p>
      </dsp:txBody>
      <dsp:txXfrm>
        <a:off x="2575560" y="2302081"/>
        <a:ext cx="2121851" cy="608997"/>
      </dsp:txXfrm>
    </dsp:sp>
    <dsp:sp modelId="{98202779-C2FF-4646-8BB1-60D207E39387}">
      <dsp:nvSpPr>
        <dsp:cNvPr id="0" name=""/>
        <dsp:cNvSpPr/>
      </dsp:nvSpPr>
      <dsp:spPr>
        <a:xfrm>
          <a:off x="1375262" y="2316636"/>
          <a:ext cx="854094" cy="4267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fr-FR" sz="2400" b="1" kern="1200" noProof="0" dirty="0">
              <a:solidFill>
                <a:schemeClr val="bg1"/>
              </a:solidFill>
            </a:rPr>
            <a:t>3</a:t>
          </a:r>
        </a:p>
      </dsp:txBody>
      <dsp:txXfrm>
        <a:off x="1375262" y="2316636"/>
        <a:ext cx="854094" cy="426764"/>
      </dsp:txXfrm>
    </dsp:sp>
    <dsp:sp modelId="{6DFF3DF7-7D22-8944-AD79-B42F5F53FB6F}">
      <dsp:nvSpPr>
        <dsp:cNvPr id="0" name=""/>
        <dsp:cNvSpPr/>
      </dsp:nvSpPr>
      <dsp:spPr>
        <a:xfrm>
          <a:off x="612175" y="2643841"/>
          <a:ext cx="1530479" cy="1530645"/>
        </a:xfrm>
        <a:prstGeom prst="leftCircularArrow">
          <a:avLst>
            <a:gd name="adj1" fmla="val 10980"/>
            <a:gd name="adj2" fmla="val 1142322"/>
            <a:gd name="adj3" fmla="val 6300000"/>
            <a:gd name="adj4" fmla="val 18900000"/>
            <a:gd name="adj5" fmla="val 12500"/>
          </a:avLst>
        </a:prstGeom>
        <a:gradFill rotWithShape="0">
          <a:gsLst>
            <a:gs pos="0">
              <a:schemeClr val="accent5">
                <a:hueOff val="-1102282"/>
                <a:satOff val="162"/>
                <a:lumOff val="-3883"/>
                <a:alphaOff val="0"/>
                <a:shade val="51000"/>
                <a:satMod val="130000"/>
              </a:schemeClr>
            </a:gs>
            <a:gs pos="80000">
              <a:schemeClr val="accent5">
                <a:hueOff val="-1102282"/>
                <a:satOff val="162"/>
                <a:lumOff val="-3883"/>
                <a:alphaOff val="0"/>
                <a:shade val="93000"/>
                <a:satMod val="130000"/>
              </a:schemeClr>
            </a:gs>
            <a:gs pos="100000">
              <a:schemeClr val="accent5">
                <a:hueOff val="-1102282"/>
                <a:satOff val="162"/>
                <a:lumOff val="-38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C249CE14-7458-EE4D-8A5D-A9C0D6079C3C}">
      <dsp:nvSpPr>
        <dsp:cNvPr id="0" name=""/>
        <dsp:cNvSpPr/>
      </dsp:nvSpPr>
      <dsp:spPr>
        <a:xfrm>
          <a:off x="2457078" y="3214267"/>
          <a:ext cx="2240333" cy="6089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fr-FR" sz="1600" kern="1200" noProof="0" dirty="0" err="1">
              <a:solidFill>
                <a:schemeClr val="bg1"/>
              </a:solidFill>
            </a:rPr>
            <a:t>Models</a:t>
          </a:r>
          <a:r>
            <a:rPr lang="fr-FR" sz="1600" kern="1200" noProof="0" dirty="0">
              <a:solidFill>
                <a:schemeClr val="bg1"/>
              </a:solidFill>
            </a:rPr>
            <a:t> </a:t>
          </a:r>
          <a:r>
            <a:rPr lang="fr-FR" sz="1600" kern="1200" noProof="0" dirty="0" err="1">
              <a:solidFill>
                <a:schemeClr val="bg1"/>
              </a:solidFill>
            </a:rPr>
            <a:t>integration</a:t>
          </a:r>
          <a:r>
            <a:rPr lang="fr-FR" sz="1600" kern="1200" noProof="0" dirty="0">
              <a:solidFill>
                <a:schemeClr val="bg1"/>
              </a:solidFill>
            </a:rPr>
            <a:t> </a:t>
          </a:r>
          <a:r>
            <a:rPr lang="fr-FR" sz="1600" kern="1200" noProof="0" dirty="0" err="1">
              <a:solidFill>
                <a:schemeClr val="bg1"/>
              </a:solidFill>
            </a:rPr>
            <a:t>into</a:t>
          </a:r>
          <a:r>
            <a:rPr lang="fr-FR" sz="1600" kern="1200" noProof="0" dirty="0">
              <a:solidFill>
                <a:schemeClr val="bg1"/>
              </a:solidFill>
            </a:rPr>
            <a:t> </a:t>
          </a:r>
          <a:r>
            <a:rPr lang="fr-FR" sz="1600" kern="1200" noProof="0" dirty="0" err="1">
              <a:solidFill>
                <a:schemeClr val="bg1"/>
              </a:solidFill>
            </a:rPr>
            <a:t>Ecological</a:t>
          </a:r>
          <a:r>
            <a:rPr lang="fr-FR" sz="1600" kern="1200" noProof="0" dirty="0">
              <a:solidFill>
                <a:schemeClr val="bg1"/>
              </a:solidFill>
            </a:rPr>
            <a:t> Infrastructures</a:t>
          </a:r>
        </a:p>
      </dsp:txBody>
      <dsp:txXfrm>
        <a:off x="2457078" y="3214267"/>
        <a:ext cx="2240333" cy="608997"/>
      </dsp:txXfrm>
    </dsp:sp>
    <dsp:sp modelId="{7B64B776-92E3-AA46-8E29-44C29BB75348}">
      <dsp:nvSpPr>
        <dsp:cNvPr id="0" name=""/>
        <dsp:cNvSpPr/>
      </dsp:nvSpPr>
      <dsp:spPr>
        <a:xfrm>
          <a:off x="948358" y="3198110"/>
          <a:ext cx="854094" cy="4267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fr-FR" sz="2400" b="1" kern="1200" noProof="0" dirty="0">
              <a:solidFill>
                <a:schemeClr val="bg1"/>
              </a:solidFill>
            </a:rPr>
            <a:t>4</a:t>
          </a:r>
        </a:p>
      </dsp:txBody>
      <dsp:txXfrm>
        <a:off x="948358" y="3198110"/>
        <a:ext cx="854094" cy="426764"/>
      </dsp:txXfrm>
    </dsp:sp>
    <dsp:sp modelId="{B919B47E-8838-4C9B-9F68-1B27497252BC}">
      <dsp:nvSpPr>
        <dsp:cNvPr id="0" name=""/>
        <dsp:cNvSpPr/>
      </dsp:nvSpPr>
      <dsp:spPr>
        <a:xfrm>
          <a:off x="1037356" y="3524151"/>
          <a:ext cx="1530479" cy="1530645"/>
        </a:xfrm>
        <a:prstGeom prst="circularArrow">
          <a:avLst>
            <a:gd name="adj1" fmla="val 10980"/>
            <a:gd name="adj2" fmla="val 1142322"/>
            <a:gd name="adj3" fmla="val 4500000"/>
            <a:gd name="adj4" fmla="val 13500000"/>
            <a:gd name="adj5" fmla="val 12500"/>
          </a:avLst>
        </a:prstGeom>
        <a:gradFill rotWithShape="0">
          <a:gsLst>
            <a:gs pos="0">
              <a:schemeClr val="accent5">
                <a:hueOff val="-1469710"/>
                <a:satOff val="216"/>
                <a:lumOff val="-5177"/>
                <a:alphaOff val="0"/>
                <a:shade val="51000"/>
                <a:satMod val="130000"/>
              </a:schemeClr>
            </a:gs>
            <a:gs pos="80000">
              <a:schemeClr val="accent5">
                <a:hueOff val="-1469710"/>
                <a:satOff val="216"/>
                <a:lumOff val="-5177"/>
                <a:alphaOff val="0"/>
                <a:shade val="93000"/>
                <a:satMod val="130000"/>
              </a:schemeClr>
            </a:gs>
            <a:gs pos="100000">
              <a:schemeClr val="accent5">
                <a:hueOff val="-1469710"/>
                <a:satOff val="216"/>
                <a:lumOff val="-517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F6339659-3056-5845-B1D6-3E0DBC47B6C7}">
      <dsp:nvSpPr>
        <dsp:cNvPr id="0" name=""/>
        <dsp:cNvSpPr/>
      </dsp:nvSpPr>
      <dsp:spPr>
        <a:xfrm>
          <a:off x="2549441" y="4123830"/>
          <a:ext cx="1983953" cy="6089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fr-FR" sz="1600" kern="1200" noProof="0" dirty="0">
              <a:solidFill>
                <a:schemeClr val="bg1"/>
              </a:solidFill>
            </a:rPr>
            <a:t>Need for a Nexus </a:t>
          </a:r>
          <a:r>
            <a:rPr lang="fr-FR" sz="1600" kern="1200" noProof="0" dirty="0" err="1">
              <a:solidFill>
                <a:schemeClr val="bg1"/>
              </a:solidFill>
            </a:rPr>
            <a:t>approach</a:t>
          </a:r>
          <a:endParaRPr lang="fr-FR" sz="1600" kern="1200" noProof="0" dirty="0">
            <a:solidFill>
              <a:schemeClr val="bg1"/>
            </a:solidFill>
          </a:endParaRPr>
        </a:p>
      </dsp:txBody>
      <dsp:txXfrm>
        <a:off x="2549441" y="4123830"/>
        <a:ext cx="1983953" cy="608997"/>
      </dsp:txXfrm>
    </dsp:sp>
    <dsp:sp modelId="{8D1E3BA7-1B64-AE4B-A284-79F9E35BE9B3}">
      <dsp:nvSpPr>
        <dsp:cNvPr id="0" name=""/>
        <dsp:cNvSpPr/>
      </dsp:nvSpPr>
      <dsp:spPr>
        <a:xfrm>
          <a:off x="1375262" y="4078420"/>
          <a:ext cx="854094" cy="4267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fr-FR" sz="2400" b="1" kern="1200" noProof="0" dirty="0">
              <a:solidFill>
                <a:schemeClr val="bg1"/>
              </a:solidFill>
            </a:rPr>
            <a:t>5</a:t>
          </a:r>
        </a:p>
      </dsp:txBody>
      <dsp:txXfrm>
        <a:off x="1375262" y="4078420"/>
        <a:ext cx="854094" cy="426764"/>
      </dsp:txXfrm>
    </dsp:sp>
    <dsp:sp modelId="{457AC2D0-DBB9-4C3E-B7D6-3583C2C5F133}">
      <dsp:nvSpPr>
        <dsp:cNvPr id="0" name=""/>
        <dsp:cNvSpPr/>
      </dsp:nvSpPr>
      <dsp:spPr>
        <a:xfrm>
          <a:off x="721270" y="4506349"/>
          <a:ext cx="1314874" cy="1315807"/>
        </a:xfrm>
        <a:prstGeom prst="blockArc">
          <a:avLst>
            <a:gd name="adj1" fmla="val 0"/>
            <a:gd name="adj2" fmla="val 18900000"/>
            <a:gd name="adj3" fmla="val 12740"/>
          </a:avLst>
        </a:prstGeom>
        <a:gradFill rotWithShape="0">
          <a:gsLst>
            <a:gs pos="0">
              <a:schemeClr val="accent5">
                <a:hueOff val="-1837137"/>
                <a:satOff val="270"/>
                <a:lumOff val="-6471"/>
                <a:alphaOff val="0"/>
                <a:shade val="51000"/>
                <a:satMod val="130000"/>
              </a:schemeClr>
            </a:gs>
            <a:gs pos="80000">
              <a:schemeClr val="accent5">
                <a:hueOff val="-1837137"/>
                <a:satOff val="270"/>
                <a:lumOff val="-6471"/>
                <a:alphaOff val="0"/>
                <a:shade val="93000"/>
                <a:satMod val="130000"/>
              </a:schemeClr>
            </a:gs>
            <a:gs pos="100000">
              <a:schemeClr val="accent5">
                <a:hueOff val="-1837137"/>
                <a:satOff val="270"/>
                <a:lumOff val="-647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BDDD5ADA-4B45-7E4C-97A7-02689FC9780B}">
      <dsp:nvSpPr>
        <dsp:cNvPr id="0" name=""/>
        <dsp:cNvSpPr/>
      </dsp:nvSpPr>
      <dsp:spPr>
        <a:xfrm>
          <a:off x="2305473" y="4957596"/>
          <a:ext cx="2391938" cy="6089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fr-FR" sz="1600" kern="1200" noProof="0" dirty="0" err="1">
              <a:solidFill>
                <a:schemeClr val="bg1"/>
              </a:solidFill>
            </a:rPr>
            <a:t>Towards</a:t>
          </a:r>
          <a:r>
            <a:rPr lang="fr-FR" sz="1600" kern="1200" noProof="0" dirty="0">
              <a:solidFill>
                <a:schemeClr val="bg1"/>
              </a:solidFill>
            </a:rPr>
            <a:t> Digital Twins</a:t>
          </a:r>
        </a:p>
      </dsp:txBody>
      <dsp:txXfrm>
        <a:off x="2305473" y="4957596"/>
        <a:ext cx="2391938" cy="608997"/>
      </dsp:txXfrm>
    </dsp:sp>
    <dsp:sp modelId="{149AFFD2-4945-A246-B58A-E2732DC07756}">
      <dsp:nvSpPr>
        <dsp:cNvPr id="0" name=""/>
        <dsp:cNvSpPr/>
      </dsp:nvSpPr>
      <dsp:spPr>
        <a:xfrm>
          <a:off x="777010" y="4959895"/>
          <a:ext cx="1196791" cy="4267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fr-FR" sz="2400" b="1" kern="1200" noProof="0" dirty="0">
              <a:solidFill>
                <a:schemeClr val="bg1"/>
              </a:solidFill>
            </a:rPr>
            <a:t>6</a:t>
          </a:r>
        </a:p>
      </dsp:txBody>
      <dsp:txXfrm>
        <a:off x="777010" y="4959895"/>
        <a:ext cx="1196791" cy="426764"/>
      </dsp:txXfrm>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143588" y="0"/>
            <a:ext cx="3169920" cy="480060"/>
          </a:xfrm>
          <a:prstGeom prst="rect">
            <a:avLst/>
          </a:prstGeom>
        </p:spPr>
        <p:txBody>
          <a:bodyPr vert="horz" lIns="91440" tIns="45720" rIns="91440" bIns="45720" rtlCol="0"/>
          <a:lstStyle>
            <a:lvl1pPr algn="r">
              <a:defRPr sz="1200"/>
            </a:lvl1pPr>
          </a:lstStyle>
          <a:p>
            <a:fld id="{521A1FB1-A8A9-4AED-B24F-B726C77305B3}" type="datetimeFigureOut">
              <a:rPr lang="en-US" smtClean="0"/>
              <a:pPr/>
              <a:t>4/1/2025</a:t>
            </a:fld>
            <a:endParaRPr lang="en-US"/>
          </a:p>
        </p:txBody>
      </p:sp>
      <p:sp>
        <p:nvSpPr>
          <p:cNvPr id="4" name="Footer Placeholder 3"/>
          <p:cNvSpPr>
            <a:spLocks noGrp="1"/>
          </p:cNvSpPr>
          <p:nvPr>
            <p:ph type="ftr" sz="quarter" idx="2"/>
          </p:nvPr>
        </p:nvSpPr>
        <p:spPr>
          <a:xfrm>
            <a:off x="0" y="9119473"/>
            <a:ext cx="3169920" cy="48006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143588" y="9119473"/>
            <a:ext cx="3169920" cy="480060"/>
          </a:xfrm>
          <a:prstGeom prst="rect">
            <a:avLst/>
          </a:prstGeom>
        </p:spPr>
        <p:txBody>
          <a:bodyPr vert="horz" lIns="91440" tIns="45720" rIns="91440" bIns="45720" rtlCol="0" anchor="b"/>
          <a:lstStyle>
            <a:lvl1pPr algn="r">
              <a:defRPr sz="1200"/>
            </a:lvl1pPr>
          </a:lstStyle>
          <a:p>
            <a:fld id="{F4299B01-4D3F-4586-88D4-98CACE9D4491}" type="slidenum">
              <a:rPr lang="en-US" smtClean="0"/>
              <a:pPr/>
              <a:t>‹#›</a:t>
            </a:fld>
            <a:endParaRPr lang="en-US"/>
          </a:p>
        </p:txBody>
      </p:sp>
    </p:spTree>
    <p:extLst>
      <p:ext uri="{BB962C8B-B14F-4D97-AF65-F5344CB8AC3E}">
        <p14:creationId xmlns:p14="http://schemas.microsoft.com/office/powerpoint/2010/main" val="41983317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143588" y="0"/>
            <a:ext cx="3169920" cy="480060"/>
          </a:xfrm>
          <a:prstGeom prst="rect">
            <a:avLst/>
          </a:prstGeom>
        </p:spPr>
        <p:txBody>
          <a:bodyPr vert="horz" lIns="91440" tIns="45720" rIns="91440" bIns="45720" rtlCol="0"/>
          <a:lstStyle>
            <a:lvl1pPr algn="r">
              <a:defRPr sz="1200"/>
            </a:lvl1pPr>
          </a:lstStyle>
          <a:p>
            <a:fld id="{3658FEBE-006D-4E3E-A91E-4E498D1AFCB0}" type="datetimeFigureOut">
              <a:rPr lang="en-US" smtClean="0"/>
              <a:pPr/>
              <a:t>4/1/2025</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31521" y="4560570"/>
            <a:ext cx="5852160" cy="432054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3"/>
            <a:ext cx="3169920" cy="48006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143588" y="9119473"/>
            <a:ext cx="3169920" cy="480060"/>
          </a:xfrm>
          <a:prstGeom prst="rect">
            <a:avLst/>
          </a:prstGeom>
        </p:spPr>
        <p:txBody>
          <a:bodyPr vert="horz" lIns="91440" tIns="45720" rIns="91440" bIns="45720" rtlCol="0" anchor="b"/>
          <a:lstStyle>
            <a:lvl1pPr algn="r">
              <a:defRPr sz="1200"/>
            </a:lvl1pPr>
          </a:lstStyle>
          <a:p>
            <a:fld id="{72F2642F-FDAD-4697-9B6F-4650C9BB887E}" type="slidenum">
              <a:rPr lang="en-US" smtClean="0"/>
              <a:pPr/>
              <a:t>‹#›</a:t>
            </a:fld>
            <a:endParaRPr lang="en-US"/>
          </a:p>
        </p:txBody>
      </p:sp>
    </p:spTree>
    <p:extLst>
      <p:ext uri="{BB962C8B-B14F-4D97-AF65-F5344CB8AC3E}">
        <p14:creationId xmlns:p14="http://schemas.microsoft.com/office/powerpoint/2010/main" val="36921171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72F2642F-FDAD-4697-9B6F-4650C9BB887E}" type="slidenum">
              <a:rPr lang="en-US" smtClean="0"/>
              <a:pPr/>
              <a:t>1</a:t>
            </a:fld>
            <a:endParaRPr lang="en-US"/>
          </a:p>
        </p:txBody>
      </p:sp>
    </p:spTree>
    <p:extLst>
      <p:ext uri="{BB962C8B-B14F-4D97-AF65-F5344CB8AC3E}">
        <p14:creationId xmlns:p14="http://schemas.microsoft.com/office/powerpoint/2010/main" val="29706855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Figure 2. </a:t>
            </a:r>
            <a:r>
              <a:rPr lang="en-GB" sz="1200" kern="1200" dirty="0" err="1">
                <a:solidFill>
                  <a:schemeClr val="tx1"/>
                </a:solidFill>
                <a:effectLst/>
                <a:latin typeface="+mn-lt"/>
                <a:ea typeface="+mn-ea"/>
                <a:cs typeface="+mn-cs"/>
              </a:rPr>
              <a:t>GEOEssential</a:t>
            </a:r>
            <a:r>
              <a:rPr lang="en-GB" sz="1200" kern="1200" dirty="0">
                <a:solidFill>
                  <a:schemeClr val="tx1"/>
                </a:solidFill>
                <a:effectLst/>
                <a:latin typeface="+mn-lt"/>
                <a:ea typeface="+mn-ea"/>
                <a:cs typeface="+mn-cs"/>
              </a:rPr>
              <a:t> general framework linking data sources to policy indicators through Essential Variables with the help of a knowledge base. </a:t>
            </a:r>
            <a:endParaRPr lang="en-GB" dirty="0"/>
          </a:p>
          <a:p>
            <a:endParaRPr lang="en-CH" dirty="0"/>
          </a:p>
        </p:txBody>
      </p:sp>
      <p:sp>
        <p:nvSpPr>
          <p:cNvPr id="4" name="Slide Number Placeholder 3"/>
          <p:cNvSpPr>
            <a:spLocks noGrp="1"/>
          </p:cNvSpPr>
          <p:nvPr>
            <p:ph type="sldNum" sz="quarter" idx="5"/>
          </p:nvPr>
        </p:nvSpPr>
        <p:spPr/>
        <p:txBody>
          <a:bodyPr/>
          <a:lstStyle/>
          <a:p>
            <a:fld id="{72F2642F-FDAD-4697-9B6F-4650C9BB887E}" type="slidenum">
              <a:rPr lang="en-US" smtClean="0"/>
              <a:pPr/>
              <a:t>12</a:t>
            </a:fld>
            <a:endParaRPr lang="en-US"/>
          </a:p>
        </p:txBody>
      </p:sp>
    </p:spTree>
    <p:extLst>
      <p:ext uri="{BB962C8B-B14F-4D97-AF65-F5344CB8AC3E}">
        <p14:creationId xmlns:p14="http://schemas.microsoft.com/office/powerpoint/2010/main" val="35437938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72F2642F-FDAD-4697-9B6F-4650C9BB887E}" type="slidenum">
              <a:rPr lang="en-US" smtClean="0"/>
              <a:pPr/>
              <a:t>13</a:t>
            </a:fld>
            <a:endParaRPr lang="en-US"/>
          </a:p>
        </p:txBody>
      </p:sp>
    </p:spTree>
    <p:extLst>
      <p:ext uri="{BB962C8B-B14F-4D97-AF65-F5344CB8AC3E}">
        <p14:creationId xmlns:p14="http://schemas.microsoft.com/office/powerpoint/2010/main" val="26916781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a:p>
        </p:txBody>
      </p:sp>
      <p:sp>
        <p:nvSpPr>
          <p:cNvPr id="4" name="Slide Number Placeholder 3"/>
          <p:cNvSpPr>
            <a:spLocks noGrp="1"/>
          </p:cNvSpPr>
          <p:nvPr>
            <p:ph type="sldNum" sz="quarter" idx="5"/>
          </p:nvPr>
        </p:nvSpPr>
        <p:spPr/>
        <p:txBody>
          <a:bodyPr/>
          <a:lstStyle/>
          <a:p>
            <a:fld id="{72F2642F-FDAD-4697-9B6F-4650C9BB887E}" type="slidenum">
              <a:rPr lang="en-US" smtClean="0"/>
              <a:pPr/>
              <a:t>14</a:t>
            </a:fld>
            <a:endParaRPr lang="en-US"/>
          </a:p>
        </p:txBody>
      </p:sp>
    </p:spTree>
    <p:extLst>
      <p:ext uri="{BB962C8B-B14F-4D97-AF65-F5344CB8AC3E}">
        <p14:creationId xmlns:p14="http://schemas.microsoft.com/office/powerpoint/2010/main" val="14707252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a:p>
        </p:txBody>
      </p:sp>
      <p:sp>
        <p:nvSpPr>
          <p:cNvPr id="4" name="Slide Number Placeholder 3"/>
          <p:cNvSpPr>
            <a:spLocks noGrp="1"/>
          </p:cNvSpPr>
          <p:nvPr>
            <p:ph type="sldNum" sz="quarter" idx="5"/>
          </p:nvPr>
        </p:nvSpPr>
        <p:spPr/>
        <p:txBody>
          <a:bodyPr/>
          <a:lstStyle/>
          <a:p>
            <a:fld id="{72F2642F-FDAD-4697-9B6F-4650C9BB887E}" type="slidenum">
              <a:rPr lang="en-US" smtClean="0"/>
              <a:pPr/>
              <a:t>15</a:t>
            </a:fld>
            <a:endParaRPr lang="en-US"/>
          </a:p>
        </p:txBody>
      </p:sp>
    </p:spTree>
    <p:extLst>
      <p:ext uri="{BB962C8B-B14F-4D97-AF65-F5344CB8AC3E}">
        <p14:creationId xmlns:p14="http://schemas.microsoft.com/office/powerpoint/2010/main" val="36882014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a:p>
        </p:txBody>
      </p:sp>
      <p:sp>
        <p:nvSpPr>
          <p:cNvPr id="4" name="Slide Number Placeholder 3"/>
          <p:cNvSpPr>
            <a:spLocks noGrp="1"/>
          </p:cNvSpPr>
          <p:nvPr>
            <p:ph type="sldNum" sz="quarter" idx="5"/>
          </p:nvPr>
        </p:nvSpPr>
        <p:spPr/>
        <p:txBody>
          <a:bodyPr/>
          <a:lstStyle/>
          <a:p>
            <a:fld id="{72F2642F-FDAD-4697-9B6F-4650C9BB887E}" type="slidenum">
              <a:rPr lang="en-US" smtClean="0"/>
              <a:pPr/>
              <a:t>16</a:t>
            </a:fld>
            <a:endParaRPr lang="en-US"/>
          </a:p>
        </p:txBody>
      </p:sp>
    </p:spTree>
    <p:extLst>
      <p:ext uri="{BB962C8B-B14F-4D97-AF65-F5344CB8AC3E}">
        <p14:creationId xmlns:p14="http://schemas.microsoft.com/office/powerpoint/2010/main" val="25022935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401638"/>
            <a:ext cx="4803775" cy="3602037"/>
          </a:xfrm>
        </p:spPr>
      </p:sp>
      <p:sp>
        <p:nvSpPr>
          <p:cNvPr id="3" name="Notes Placeholder 2"/>
          <p:cNvSpPr>
            <a:spLocks noGrp="1"/>
          </p:cNvSpPr>
          <p:nvPr>
            <p:ph type="body" idx="1"/>
          </p:nvPr>
        </p:nvSpPr>
        <p:spPr/>
        <p:txBody>
          <a:bodyPr/>
          <a:lstStyle/>
          <a:p>
            <a:r>
              <a:rPr lang="en-US" dirty="0"/>
              <a:t>https://</a:t>
            </a:r>
            <a:r>
              <a:rPr lang="en-US" dirty="0" err="1"/>
              <a:t>geoessential.unepgrid.ch</a:t>
            </a:r>
            <a:r>
              <a:rPr lang="en-US" dirty="0"/>
              <a:t>/</a:t>
            </a:r>
            <a:r>
              <a:rPr lang="en-US" dirty="0" err="1"/>
              <a:t>mapstore</a:t>
            </a:r>
            <a:r>
              <a:rPr lang="en-US" dirty="0"/>
              <a:t>/#/dashboard/4</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07FC3C-45C1-184E-AB72-5AE45D0CB4B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88410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a:p>
        </p:txBody>
      </p:sp>
      <p:sp>
        <p:nvSpPr>
          <p:cNvPr id="4" name="Slide Number Placeholder 3"/>
          <p:cNvSpPr>
            <a:spLocks noGrp="1"/>
          </p:cNvSpPr>
          <p:nvPr>
            <p:ph type="sldNum" sz="quarter" idx="5"/>
          </p:nvPr>
        </p:nvSpPr>
        <p:spPr/>
        <p:txBody>
          <a:bodyPr/>
          <a:lstStyle/>
          <a:p>
            <a:fld id="{72F2642F-FDAD-4697-9B6F-4650C9BB887E}" type="slidenum">
              <a:rPr lang="en-US" smtClean="0"/>
              <a:pPr/>
              <a:t>18</a:t>
            </a:fld>
            <a:endParaRPr lang="en-US"/>
          </a:p>
        </p:txBody>
      </p:sp>
    </p:spTree>
    <p:extLst>
      <p:ext uri="{BB962C8B-B14F-4D97-AF65-F5344CB8AC3E}">
        <p14:creationId xmlns:p14="http://schemas.microsoft.com/office/powerpoint/2010/main" val="4081173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a:p>
        </p:txBody>
      </p:sp>
      <p:sp>
        <p:nvSpPr>
          <p:cNvPr id="4" name="Slide Number Placeholder 3"/>
          <p:cNvSpPr>
            <a:spLocks noGrp="1"/>
          </p:cNvSpPr>
          <p:nvPr>
            <p:ph type="sldNum" sz="quarter" idx="5"/>
          </p:nvPr>
        </p:nvSpPr>
        <p:spPr/>
        <p:txBody>
          <a:bodyPr/>
          <a:lstStyle/>
          <a:p>
            <a:fld id="{72F2642F-FDAD-4697-9B6F-4650C9BB887E}" type="slidenum">
              <a:rPr lang="en-US" smtClean="0"/>
              <a:pPr/>
              <a:t>19</a:t>
            </a:fld>
            <a:endParaRPr lang="en-US"/>
          </a:p>
        </p:txBody>
      </p:sp>
    </p:spTree>
    <p:extLst>
      <p:ext uri="{BB962C8B-B14F-4D97-AF65-F5344CB8AC3E}">
        <p14:creationId xmlns:p14="http://schemas.microsoft.com/office/powerpoint/2010/main" val="22956122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dirty="0">
                <a:solidFill>
                  <a:schemeClr val="bg1"/>
                </a:solidFill>
                <a:latin typeface="Calibri" panose="020F0502020204030204" pitchFamily="34" charset="0"/>
                <a:ea typeface="Calibri" panose="020F0502020204030204" pitchFamily="34" charset="0"/>
                <a:cs typeface="Times New Roman" panose="02020603050405020304" pitchFamily="18" charset="0"/>
              </a:rPr>
              <a:t>Bassin versant de </a:t>
            </a:r>
            <a:r>
              <a:rPr lang="fr-CH"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Thadee</a:t>
            </a:r>
            <a:r>
              <a:rPr lang="fr-CH" dirty="0">
                <a:solidFill>
                  <a:schemeClr val="bg1"/>
                </a:solidFill>
                <a:latin typeface="Calibri" panose="020F0502020204030204" pitchFamily="34" charset="0"/>
                <a:ea typeface="Calibri" panose="020F0502020204030204" pitchFamily="34" charset="0"/>
                <a:cs typeface="Times New Roman" panose="02020603050405020304" pitchFamily="18" charset="0"/>
              </a:rPr>
              <a:t>, Thaïlande, où l'approvisionnement en eau des agriculteurs et la consommation des ménages ont été dégradés par la conversion des forêts naturelles en plantations de caoutchouc. Des scénarios d'examen des politiques (1) ont été élaborés afin d'explorer les utilisations futures plausibles des terres (2). Des modèles ont ensuite été utilisés pour évaluer la charge en sédiments des rivières et d'autres services écosystémiques (3). L’outil RIOS a traduit ces effets en coûts et bénéfices économiques (4). La municipalité a collecté une redevance de conservation pour financer ces activités (5). </a:t>
            </a:r>
            <a:endParaRPr lang="en-CH"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endParaRPr lang="en-CH" dirty="0"/>
          </a:p>
        </p:txBody>
      </p:sp>
      <p:sp>
        <p:nvSpPr>
          <p:cNvPr id="4" name="Slide Number Placeholder 3"/>
          <p:cNvSpPr>
            <a:spLocks noGrp="1"/>
          </p:cNvSpPr>
          <p:nvPr>
            <p:ph type="sldNum" sz="quarter" idx="5"/>
          </p:nvPr>
        </p:nvSpPr>
        <p:spPr/>
        <p:txBody>
          <a:bodyPr/>
          <a:lstStyle/>
          <a:p>
            <a:fld id="{72F2642F-FDAD-4697-9B6F-4650C9BB887E}" type="slidenum">
              <a:rPr lang="en-US" smtClean="0"/>
              <a:pPr/>
              <a:t>20</a:t>
            </a:fld>
            <a:endParaRPr lang="en-US"/>
          </a:p>
        </p:txBody>
      </p:sp>
    </p:spTree>
    <p:extLst>
      <p:ext uri="{BB962C8B-B14F-4D97-AF65-F5344CB8AC3E}">
        <p14:creationId xmlns:p14="http://schemas.microsoft.com/office/powerpoint/2010/main" val="32287888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a:p>
        </p:txBody>
      </p:sp>
      <p:sp>
        <p:nvSpPr>
          <p:cNvPr id="4" name="Slide Number Placeholder 3"/>
          <p:cNvSpPr>
            <a:spLocks noGrp="1"/>
          </p:cNvSpPr>
          <p:nvPr>
            <p:ph type="sldNum" sz="quarter" idx="5"/>
          </p:nvPr>
        </p:nvSpPr>
        <p:spPr/>
        <p:txBody>
          <a:bodyPr/>
          <a:lstStyle/>
          <a:p>
            <a:fld id="{72F2642F-FDAD-4697-9B6F-4650C9BB887E}" type="slidenum">
              <a:rPr lang="en-US" smtClean="0"/>
              <a:pPr/>
              <a:t>21</a:t>
            </a:fld>
            <a:endParaRPr lang="en-US"/>
          </a:p>
        </p:txBody>
      </p:sp>
    </p:spTree>
    <p:extLst>
      <p:ext uri="{BB962C8B-B14F-4D97-AF65-F5344CB8AC3E}">
        <p14:creationId xmlns:p14="http://schemas.microsoft.com/office/powerpoint/2010/main" val="42017028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a:p>
        </p:txBody>
      </p:sp>
      <p:sp>
        <p:nvSpPr>
          <p:cNvPr id="4" name="Slide Number Placeholder 3"/>
          <p:cNvSpPr>
            <a:spLocks noGrp="1"/>
          </p:cNvSpPr>
          <p:nvPr>
            <p:ph type="sldNum" sz="quarter" idx="5"/>
          </p:nvPr>
        </p:nvSpPr>
        <p:spPr/>
        <p:txBody>
          <a:bodyPr/>
          <a:lstStyle/>
          <a:p>
            <a:fld id="{72F2642F-FDAD-4697-9B6F-4650C9BB887E}" type="slidenum">
              <a:rPr lang="en-US" smtClean="0"/>
              <a:pPr/>
              <a:t>2</a:t>
            </a:fld>
            <a:endParaRPr lang="en-US"/>
          </a:p>
        </p:txBody>
      </p:sp>
    </p:spTree>
    <p:extLst>
      <p:ext uri="{BB962C8B-B14F-4D97-AF65-F5344CB8AC3E}">
        <p14:creationId xmlns:p14="http://schemas.microsoft.com/office/powerpoint/2010/main" val="6000721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257300" y="401638"/>
            <a:ext cx="4803775" cy="3602037"/>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1A8ED9-A90F-43A0-A471-4F79F54F87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303654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259E13E-9906-44EA-92C4-38A28682E4DB}" type="slidenum">
              <a:rPr kumimoji="0" lang="en-GB" altLang="fr-FR" sz="13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GB" altLang="fr-FR"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3067881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259E13E-9906-44EA-92C4-38A28682E4DB}" type="slidenum">
              <a:rPr kumimoji="0" lang="en-GB" altLang="fr-FR" sz="13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GB" altLang="fr-FR"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1054112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F I G U R E 4 </a:t>
            </a:r>
            <a:r>
              <a:rPr lang="en-GB" sz="1200" kern="1200" dirty="0">
                <a:solidFill>
                  <a:schemeClr val="tx1"/>
                </a:solidFill>
                <a:effectLst/>
                <a:latin typeface="+mn-lt"/>
                <a:ea typeface="+mn-ea"/>
                <a:cs typeface="+mn-cs"/>
              </a:rPr>
              <a:t>Occurrence probability for </a:t>
            </a:r>
            <a:r>
              <a:rPr lang="en-GB" sz="1200" i="1" kern="1200" dirty="0" err="1">
                <a:solidFill>
                  <a:schemeClr val="tx1"/>
                </a:solidFill>
                <a:effectLst/>
                <a:latin typeface="+mn-lt"/>
                <a:ea typeface="+mn-ea"/>
                <a:cs typeface="+mn-cs"/>
              </a:rPr>
              <a:t>Baetis</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alpinus</a:t>
            </a:r>
            <a:r>
              <a:rPr lang="en-GB" sz="1200" kern="1200" dirty="0">
                <a:solidFill>
                  <a:schemeClr val="tx1"/>
                </a:solidFill>
                <a:effectLst/>
                <a:latin typeface="+mn-lt"/>
                <a:ea typeface="+mn-ea"/>
                <a:cs typeface="+mn-cs"/>
              </a:rPr>
              <a:t>, </a:t>
            </a:r>
            <a:r>
              <a:rPr lang="en-GB" sz="1200" i="1" kern="1200" dirty="0">
                <a:solidFill>
                  <a:schemeClr val="tx1"/>
                </a:solidFill>
                <a:effectLst/>
                <a:latin typeface="+mn-lt"/>
                <a:ea typeface="+mn-ea"/>
                <a:cs typeface="+mn-cs"/>
              </a:rPr>
              <a:t>B</a:t>
            </a:r>
            <a:r>
              <a:rPr lang="en-GB" sz="1200"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rhodani</a:t>
            </a:r>
            <a:r>
              <a:rPr lang="en-GB" sz="1200"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Nemoura</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mortoni</a:t>
            </a:r>
            <a:r>
              <a:rPr lang="en-GB" sz="1200" i="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and </a:t>
            </a:r>
            <a:r>
              <a:rPr lang="en-GB" sz="1200" i="1" kern="1200" dirty="0" err="1">
                <a:solidFill>
                  <a:schemeClr val="tx1"/>
                </a:solidFill>
                <a:effectLst/>
                <a:latin typeface="+mn-lt"/>
                <a:ea typeface="+mn-ea"/>
                <a:cs typeface="+mn-cs"/>
              </a:rPr>
              <a:t>Rhithrogena</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loyolaea</a:t>
            </a:r>
            <a:r>
              <a:rPr lang="en-GB" sz="1200" i="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in Switzerland. Lakes are in purple and </a:t>
            </a:r>
            <a:r>
              <a:rPr lang="en-GB" sz="1200" kern="1200" dirty="0" err="1">
                <a:solidFill>
                  <a:schemeClr val="tx1"/>
                </a:solidFill>
                <a:effectLst/>
                <a:latin typeface="+mn-lt"/>
                <a:ea typeface="+mn-ea"/>
                <a:cs typeface="+mn-cs"/>
              </a:rPr>
              <a:t>gray</a:t>
            </a:r>
            <a:r>
              <a:rPr lang="en-GB" sz="1200" kern="1200" dirty="0">
                <a:solidFill>
                  <a:schemeClr val="tx1"/>
                </a:solidFill>
                <a:effectLst/>
                <a:latin typeface="+mn-lt"/>
                <a:ea typeface="+mn-ea"/>
                <a:cs typeface="+mn-cs"/>
              </a:rPr>
              <a:t> areas represent glaciers </a:t>
            </a:r>
            <a:endParaRPr lang="en-GB" dirty="0"/>
          </a:p>
          <a:p>
            <a:endParaRPr lang="fr-F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1A8ED9-A90F-43A0-A471-4F79F54F87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800570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9163" y="746125"/>
            <a:ext cx="4967287" cy="37258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F2642F-FDAD-4697-9B6F-4650C9BB887E}" type="slidenum">
              <a:rPr lang="en-US" smtClean="0"/>
              <a:pPr/>
              <a:t>33</a:t>
            </a:fld>
            <a:endParaRPr lang="en-US"/>
          </a:p>
        </p:txBody>
      </p:sp>
    </p:spTree>
    <p:extLst>
      <p:ext uri="{BB962C8B-B14F-4D97-AF65-F5344CB8AC3E}">
        <p14:creationId xmlns:p14="http://schemas.microsoft.com/office/powerpoint/2010/main" val="19346904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9163" y="746125"/>
            <a:ext cx="4967287" cy="3725863"/>
          </a:xfrm>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1A8ED9-A90F-43A0-A471-4F79F54F87D6}" type="slidenum">
              <a:rPr kumimoji="0" 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Tree>
    <p:extLst>
      <p:ext uri="{BB962C8B-B14F-4D97-AF65-F5344CB8AC3E}">
        <p14:creationId xmlns:p14="http://schemas.microsoft.com/office/powerpoint/2010/main" val="25156681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1D703305-235C-D275-C0EC-32F1DDE1B6B1}"/>
              </a:ext>
            </a:extLst>
          </p:cNvPr>
          <p:cNvSpPr>
            <a:spLocks noGrp="1" noRot="1" noChangeAspect="1" noChangeArrowheads="1" noTextEdit="1"/>
          </p:cNvSpPr>
          <p:nvPr>
            <p:ph type="sldImg"/>
          </p:nvPr>
        </p:nvSpPr>
        <p:spPr>
          <a:ln/>
        </p:spPr>
      </p:sp>
      <p:sp>
        <p:nvSpPr>
          <p:cNvPr id="24579" name="Notes Placeholder 2">
            <a:extLst>
              <a:ext uri="{FF2B5EF4-FFF2-40B4-BE49-F238E27FC236}">
                <a16:creationId xmlns:a16="http://schemas.microsoft.com/office/drawing/2014/main" id="{3033F69E-F441-322F-060B-019BE73C8E4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en-CH">
              <a:latin typeface="Arial" panose="020B0604020202020204" pitchFamily="34" charset="0"/>
              <a:ea typeface="ＭＳ Ｐゴシック" panose="020B0600070205080204" pitchFamily="34" charset="-128"/>
            </a:endParaRPr>
          </a:p>
        </p:txBody>
      </p:sp>
      <p:sp>
        <p:nvSpPr>
          <p:cNvPr id="4" name="Slide Number Placeholder 3">
            <a:extLst>
              <a:ext uri="{FF2B5EF4-FFF2-40B4-BE49-F238E27FC236}">
                <a16:creationId xmlns:a16="http://schemas.microsoft.com/office/drawing/2014/main" id="{8A478EAE-314E-D0C6-B98F-BEF503FAE245}"/>
              </a:ext>
            </a:extLst>
          </p:cNvPr>
          <p:cNvSpPr>
            <a:spLocks noGrp="1"/>
          </p:cNvSpPr>
          <p:nvPr>
            <p:ph type="sldNum" sz="quarter" idx="5"/>
          </p:nvPr>
        </p:nvSpPr>
        <p:spPr/>
        <p:txBody>
          <a:bodyPr/>
          <a:lstStyle/>
          <a:p>
            <a:pPr fontAlgn="auto">
              <a:spcBef>
                <a:spcPts val="0"/>
              </a:spcBef>
              <a:spcAft>
                <a:spcPts val="0"/>
              </a:spcAft>
              <a:defRPr/>
            </a:pPr>
            <a:fld id="{1FF176D8-0E5C-4A2B-B96B-50F2317256A6}" type="slidenum">
              <a:rPr lang="en-US" sz="1200" smtClean="0">
                <a:solidFill>
                  <a:prstClr val="black"/>
                </a:solidFill>
                <a:latin typeface="Calibri"/>
                <a:ea typeface="+mn-ea"/>
              </a:rPr>
              <a:pPr fontAlgn="auto">
                <a:spcBef>
                  <a:spcPts val="0"/>
                </a:spcBef>
                <a:spcAft>
                  <a:spcPts val="0"/>
                </a:spcAft>
                <a:defRPr/>
              </a:pPr>
              <a:t>37</a:t>
            </a:fld>
            <a:endParaRPr lang="en-US" sz="1200">
              <a:solidFill>
                <a:prstClr val="black"/>
              </a:solidFill>
              <a:latin typeface="Calibri"/>
              <a:ea typeface="+mn-ea"/>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Logiciel</a:t>
            </a:r>
            <a:r>
              <a:rPr lang="fr-FR" baseline="0" dirty="0"/>
              <a:t> Zonation: comparaisons de ces 5 IB méthodes (4 comparaisons) </a:t>
            </a:r>
          </a:p>
          <a:p>
            <a:pPr marL="171450" indent="-171450">
              <a:buFontTx/>
              <a:buChar char="-"/>
            </a:pPr>
            <a:r>
              <a:rPr lang="fr-FR" baseline="0" dirty="0" err="1"/>
              <a:t>Removal</a:t>
            </a:r>
            <a:r>
              <a:rPr lang="fr-FR" baseline="0" dirty="0"/>
              <a:t> </a:t>
            </a:r>
            <a:r>
              <a:rPr lang="fr-FR" baseline="0" dirty="0" err="1"/>
              <a:t>rule</a:t>
            </a:r>
            <a:r>
              <a:rPr lang="fr-FR" baseline="0" dirty="0"/>
              <a:t> CAZ-ABF</a:t>
            </a:r>
          </a:p>
          <a:p>
            <a:pPr marL="171450" indent="-171450">
              <a:buFontTx/>
              <a:buChar char="-"/>
            </a:pPr>
            <a:r>
              <a:rPr lang="fr-FR" baseline="0" dirty="0"/>
              <a:t>AVEC AP</a:t>
            </a:r>
          </a:p>
          <a:p>
            <a:pPr marL="171450" indent="-171450">
              <a:buFontTx/>
              <a:buChar char="-"/>
            </a:pPr>
            <a:r>
              <a:rPr lang="fr-FR" baseline="0" dirty="0"/>
              <a:t>AVEC Connectivité</a:t>
            </a:r>
          </a:p>
          <a:p>
            <a:pPr marL="171450" indent="-171450">
              <a:buFontTx/>
              <a:buChar char="-"/>
            </a:pPr>
            <a:r>
              <a:rPr lang="fr-FR" baseline="0" dirty="0"/>
              <a:t>Avec pondération sur IBCH</a:t>
            </a:r>
          </a:p>
          <a:p>
            <a:pPr marL="171450" indent="-171450">
              <a:buFontTx/>
              <a:buChar char="-"/>
            </a:pPr>
            <a:endParaRPr lang="fr-FR" baseline="0" dirty="0"/>
          </a:p>
          <a:p>
            <a:pPr marL="171450" indent="-171450">
              <a:buFontTx/>
              <a:buChar char="-"/>
            </a:pPr>
            <a:r>
              <a:rPr lang="fr-FR" baseline="0" dirty="0"/>
              <a:t>Ensuite chaque méthode </a:t>
            </a:r>
            <a:r>
              <a:rPr lang="fr-FR" baseline="0" dirty="0">
                <a:sym typeface="Wingdings"/>
              </a:rPr>
              <a:t> capacité à inclure les espèces rares et la proportion de ces différents réseau dans les AP existantes.</a:t>
            </a: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38D8BE-2B4D-394C-963C-9EEA85A4CAC7}"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13151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baseline="0" dirty="0">
                <a:latin typeface="Arial"/>
              </a:rPr>
              <a:t> Fig. 2. </a:t>
            </a:r>
            <a:r>
              <a:rPr lang="en-GB" sz="1200" kern="1200" dirty="0">
                <a:solidFill>
                  <a:schemeClr val="tx1"/>
                </a:solidFill>
                <a:effectLst/>
                <a:latin typeface="+mn-lt"/>
                <a:ea typeface="+mn-ea"/>
                <a:cs typeface="+mn-cs"/>
              </a:rPr>
              <a:t>The conceptual framework for investigating environmental livelihood security (ELS) combines concepts of the water–energy–food–climate nexus with the capitals of the sustainable livelihoods framework to achieve a sustainable balance between natural supply and human demand to ensure ‘environmental livelihood security’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0" baseline="0" dirty="0">
              <a:latin typeface="Arial"/>
            </a:endParaRPr>
          </a:p>
          <a:p>
            <a:endParaRPr lang="en-CH" dirty="0"/>
          </a:p>
        </p:txBody>
      </p:sp>
      <p:sp>
        <p:nvSpPr>
          <p:cNvPr id="4" name="Slide Number Placeholder 3"/>
          <p:cNvSpPr>
            <a:spLocks noGrp="1"/>
          </p:cNvSpPr>
          <p:nvPr>
            <p:ph type="sldNum" sz="quarter" idx="5"/>
          </p:nvPr>
        </p:nvSpPr>
        <p:spPr/>
        <p:txBody>
          <a:bodyPr/>
          <a:lstStyle/>
          <a:p>
            <a:fld id="{72F2642F-FDAD-4697-9B6F-4650C9BB887E}" type="slidenum">
              <a:rPr lang="en-US" smtClean="0"/>
              <a:pPr/>
              <a:t>45</a:t>
            </a:fld>
            <a:endParaRPr lang="en-US"/>
          </a:p>
        </p:txBody>
      </p:sp>
    </p:spTree>
    <p:extLst>
      <p:ext uri="{BB962C8B-B14F-4D97-AF65-F5344CB8AC3E}">
        <p14:creationId xmlns:p14="http://schemas.microsoft.com/office/powerpoint/2010/main" val="11622035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401638"/>
            <a:ext cx="4803775" cy="36020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1A8ED9-A90F-43A0-A471-4F79F54F87D6}" type="slidenum">
              <a:rPr lang="en-US" smtClean="0"/>
              <a:t>46</a:t>
            </a:fld>
            <a:endParaRPr lang="en-US"/>
          </a:p>
        </p:txBody>
      </p:sp>
    </p:spTree>
    <p:extLst>
      <p:ext uri="{BB962C8B-B14F-4D97-AF65-F5344CB8AC3E}">
        <p14:creationId xmlns:p14="http://schemas.microsoft.com/office/powerpoint/2010/main" val="41111545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a:p>
        </p:txBody>
      </p:sp>
      <p:sp>
        <p:nvSpPr>
          <p:cNvPr id="4" name="Slide Number Placeholder 3"/>
          <p:cNvSpPr>
            <a:spLocks noGrp="1"/>
          </p:cNvSpPr>
          <p:nvPr>
            <p:ph type="sldNum" sz="quarter" idx="5"/>
          </p:nvPr>
        </p:nvSpPr>
        <p:spPr/>
        <p:txBody>
          <a:bodyPr/>
          <a:lstStyle/>
          <a:p>
            <a:fld id="{72F2642F-FDAD-4697-9B6F-4650C9BB887E}" type="slidenum">
              <a:rPr lang="en-US" smtClean="0"/>
              <a:pPr/>
              <a:t>3</a:t>
            </a:fld>
            <a:endParaRPr lang="en-US"/>
          </a:p>
        </p:txBody>
      </p:sp>
    </p:spTree>
    <p:extLst>
      <p:ext uri="{BB962C8B-B14F-4D97-AF65-F5344CB8AC3E}">
        <p14:creationId xmlns:p14="http://schemas.microsoft.com/office/powerpoint/2010/main" val="11391884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234BD2-F0BA-4A4D-809C-3743FE2AEB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89F4EF-B9F7-7EDB-1682-5DBE6ED09FB2}"/>
              </a:ext>
            </a:extLst>
          </p:cNvPr>
          <p:cNvSpPr>
            <a:spLocks noGrp="1" noRot="1" noChangeAspect="1"/>
          </p:cNvSpPr>
          <p:nvPr>
            <p:ph type="sldImg"/>
          </p:nvPr>
        </p:nvSpPr>
        <p:spPr>
          <a:xfrm>
            <a:off x="1257300" y="401638"/>
            <a:ext cx="4803775" cy="3602037"/>
          </a:xfrm>
        </p:spPr>
      </p:sp>
      <p:sp>
        <p:nvSpPr>
          <p:cNvPr id="3" name="Notes Placeholder 2">
            <a:extLst>
              <a:ext uri="{FF2B5EF4-FFF2-40B4-BE49-F238E27FC236}">
                <a16:creationId xmlns:a16="http://schemas.microsoft.com/office/drawing/2014/main" id="{B5156821-CC76-232B-A304-66A4C9AF8B4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F506D94-257F-0D6E-EE4D-E368E9E9EA62}"/>
              </a:ext>
            </a:extLst>
          </p:cNvPr>
          <p:cNvSpPr>
            <a:spLocks noGrp="1"/>
          </p:cNvSpPr>
          <p:nvPr>
            <p:ph type="sldNum" sz="quarter" idx="10"/>
          </p:nvPr>
        </p:nvSpPr>
        <p:spPr/>
        <p:txBody>
          <a:bodyPr/>
          <a:lstStyle/>
          <a:p>
            <a:fld id="{CB1A8ED9-A90F-43A0-A471-4F79F54F87D6}" type="slidenum">
              <a:rPr lang="en-US" smtClean="0"/>
              <a:t>47</a:t>
            </a:fld>
            <a:endParaRPr lang="en-US"/>
          </a:p>
        </p:txBody>
      </p:sp>
    </p:spTree>
    <p:extLst>
      <p:ext uri="{BB962C8B-B14F-4D97-AF65-F5344CB8AC3E}">
        <p14:creationId xmlns:p14="http://schemas.microsoft.com/office/powerpoint/2010/main" val="28388330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72F2642F-FDAD-4697-9B6F-4650C9BB887E}" type="slidenum">
              <a:rPr lang="en-US" smtClean="0"/>
              <a:pPr/>
              <a:t>48</a:t>
            </a:fld>
            <a:endParaRPr lang="en-US"/>
          </a:p>
        </p:txBody>
      </p:sp>
    </p:spTree>
    <p:extLst>
      <p:ext uri="{BB962C8B-B14F-4D97-AF65-F5344CB8AC3E}">
        <p14:creationId xmlns:p14="http://schemas.microsoft.com/office/powerpoint/2010/main" val="16475432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6645B9-9F3C-489B-A405-C1C59C8049E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47724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a:p>
        </p:txBody>
      </p:sp>
      <p:sp>
        <p:nvSpPr>
          <p:cNvPr id="4" name="Slide Number Placeholder 3"/>
          <p:cNvSpPr>
            <a:spLocks noGrp="1"/>
          </p:cNvSpPr>
          <p:nvPr>
            <p:ph type="sldNum" sz="quarter" idx="5"/>
          </p:nvPr>
        </p:nvSpPr>
        <p:spPr/>
        <p:txBody>
          <a:bodyPr/>
          <a:lstStyle/>
          <a:p>
            <a:fld id="{72F2642F-FDAD-4697-9B6F-4650C9BB887E}" type="slidenum">
              <a:rPr lang="en-US" smtClean="0"/>
              <a:pPr/>
              <a:t>53</a:t>
            </a:fld>
            <a:endParaRPr lang="en-US"/>
          </a:p>
        </p:txBody>
      </p:sp>
    </p:spTree>
    <p:extLst>
      <p:ext uri="{BB962C8B-B14F-4D97-AF65-F5344CB8AC3E}">
        <p14:creationId xmlns:p14="http://schemas.microsoft.com/office/powerpoint/2010/main" val="20213898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72F2642F-FDAD-4697-9B6F-4650C9BB887E}" type="slidenum">
              <a:rPr lang="en-US" smtClean="0"/>
              <a:pPr/>
              <a:t>61</a:t>
            </a:fld>
            <a:endParaRPr lang="en-US"/>
          </a:p>
        </p:txBody>
      </p:sp>
    </p:spTree>
    <p:extLst>
      <p:ext uri="{BB962C8B-B14F-4D97-AF65-F5344CB8AC3E}">
        <p14:creationId xmlns:p14="http://schemas.microsoft.com/office/powerpoint/2010/main" val="7934893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72F2642F-FDAD-4697-9B6F-4650C9BB887E}" type="slidenum">
              <a:rPr lang="en-US" smtClean="0"/>
              <a:pPr/>
              <a:t>64</a:t>
            </a:fld>
            <a:endParaRPr lang="en-US"/>
          </a:p>
        </p:txBody>
      </p:sp>
    </p:spTree>
    <p:extLst>
      <p:ext uri="{BB962C8B-B14F-4D97-AF65-F5344CB8AC3E}">
        <p14:creationId xmlns:p14="http://schemas.microsoft.com/office/powerpoint/2010/main" val="12378223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72F2642F-FDAD-4697-9B6F-4650C9BB887E}" type="slidenum">
              <a:rPr lang="en-US" smtClean="0"/>
              <a:pPr/>
              <a:t>67</a:t>
            </a:fld>
            <a:endParaRPr lang="en-US"/>
          </a:p>
        </p:txBody>
      </p:sp>
    </p:spTree>
    <p:extLst>
      <p:ext uri="{BB962C8B-B14F-4D97-AF65-F5344CB8AC3E}">
        <p14:creationId xmlns:p14="http://schemas.microsoft.com/office/powerpoint/2010/main" val="37834466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F2642F-FDAD-4697-9B6F-4650C9BB887E}" type="slidenum">
              <a:rPr lang="en-US" smtClean="0"/>
              <a:pPr/>
              <a:t>4</a:t>
            </a:fld>
            <a:endParaRPr lang="en-US"/>
          </a:p>
        </p:txBody>
      </p:sp>
    </p:spTree>
    <p:extLst>
      <p:ext uri="{BB962C8B-B14F-4D97-AF65-F5344CB8AC3E}">
        <p14:creationId xmlns:p14="http://schemas.microsoft.com/office/powerpoint/2010/main" val="24473260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charset="0"/>
                <a:cs typeface="ＭＳ Ｐゴシック" charset="0"/>
              </a:rPr>
              <a:t>Figure X. </a:t>
            </a:r>
            <a:r>
              <a:rPr lang="en-US" sz="1200" b="1" kern="1200" dirty="0">
                <a:solidFill>
                  <a:schemeClr val="tx1"/>
                </a:solidFill>
                <a:effectLst/>
                <a:latin typeface="+mn-lt"/>
                <a:ea typeface="ＭＳ Ｐゴシック" charset="0"/>
                <a:cs typeface="ＭＳ Ｐゴシック" charset="0"/>
              </a:rPr>
              <a:t>The IPBES Conceptual Framework is a highly simplified model of the complex interactions between the natural world and human societies. </a:t>
            </a:r>
            <a:r>
              <a:rPr lang="en-US" sz="1200" kern="1200" dirty="0">
                <a:solidFill>
                  <a:schemeClr val="tx1"/>
                </a:solidFill>
                <a:effectLst/>
                <a:latin typeface="+mn-lt"/>
                <a:ea typeface="ＭＳ Ｐゴシック" charset="0"/>
                <a:cs typeface="ＭＳ Ｐゴシック" charset="0"/>
              </a:rPr>
              <a:t>The model identifies the main elements (boxes within the main panel delimited in grey), together with their interactions (arrows within the main panel), that are most relevant to the Platform’s goal. “Nature”, “nature’s contributions to people” and “good quality of life” (indicated as black headlines and defined in the box) are inclusive categories that were identified as meaningful and relevant to all stakeholders involved in IPBES during a participatory process, including various disciplines of the natural and social sciences and the humanities, as well of other knowledge systems, such as those of indigenous peoples and local communities. Text in green denotes the concepts of science; and text in blue denotes those of other knowledge systems. . Solid arrows in the main panel denote influence between elements; dotted arrows denote links that are acknowledged as important, but are not the main focus of the Platform. The thick </a:t>
            </a:r>
            <a:r>
              <a:rPr lang="en-US" sz="1200" kern="1200" dirty="0" err="1">
                <a:solidFill>
                  <a:schemeClr val="tx1"/>
                </a:solidFill>
                <a:effectLst/>
                <a:latin typeface="+mn-lt"/>
                <a:ea typeface="ＭＳ Ｐゴシック" charset="0"/>
                <a:cs typeface="ＭＳ Ｐゴシック" charset="0"/>
              </a:rPr>
              <a:t>coloured</a:t>
            </a:r>
            <a:r>
              <a:rPr lang="en-US" sz="1200" kern="1200" dirty="0">
                <a:solidFill>
                  <a:schemeClr val="tx1"/>
                </a:solidFill>
                <a:effectLst/>
                <a:latin typeface="+mn-lt"/>
                <a:ea typeface="ＭＳ Ｐゴシック" charset="0"/>
                <a:cs typeface="ＭＳ Ｐゴシック" charset="0"/>
              </a:rPr>
              <a:t> arrows below and to the right of the central panel indicate different scales of time and space, respectively. This conceptual framework was accepted by the Plenary in decision IPBES/2/4 and the Plenary took note of an update presented in IPBES/INF/24 in decision IPBES/5/1. Further details and examples of the concepts defined in the box can be found in the Glossary and in Chapter 1 </a:t>
            </a:r>
            <a:endParaRPr lang="en-US" dirty="0"/>
          </a:p>
          <a:p>
            <a:endParaRPr lang="en-US" dirty="0"/>
          </a:p>
          <a:p>
            <a:endParaRPr lang="en-CH" dirty="0"/>
          </a:p>
        </p:txBody>
      </p:sp>
      <p:sp>
        <p:nvSpPr>
          <p:cNvPr id="4" name="Slide Number Placeholder 3"/>
          <p:cNvSpPr>
            <a:spLocks noGrp="1"/>
          </p:cNvSpPr>
          <p:nvPr>
            <p:ph type="sldNum" sz="quarter" idx="5"/>
          </p:nvPr>
        </p:nvSpPr>
        <p:spPr/>
        <p:txBody>
          <a:bodyPr/>
          <a:lstStyle/>
          <a:p>
            <a:fld id="{72F2642F-FDAD-4697-9B6F-4650C9BB887E}" type="slidenum">
              <a:rPr lang="en-US" smtClean="0"/>
              <a:pPr/>
              <a:t>5</a:t>
            </a:fld>
            <a:endParaRPr lang="en-US"/>
          </a:p>
        </p:txBody>
      </p:sp>
    </p:spTree>
    <p:extLst>
      <p:ext uri="{BB962C8B-B14F-4D97-AF65-F5344CB8AC3E}">
        <p14:creationId xmlns:p14="http://schemas.microsoft.com/office/powerpoint/2010/main" val="14048238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a:p>
        </p:txBody>
      </p:sp>
      <p:sp>
        <p:nvSpPr>
          <p:cNvPr id="4" name="Slide Number Placeholder 3"/>
          <p:cNvSpPr>
            <a:spLocks noGrp="1"/>
          </p:cNvSpPr>
          <p:nvPr>
            <p:ph type="sldNum" sz="quarter" idx="5"/>
          </p:nvPr>
        </p:nvSpPr>
        <p:spPr/>
        <p:txBody>
          <a:bodyPr/>
          <a:lstStyle/>
          <a:p>
            <a:fld id="{72F2642F-FDAD-4697-9B6F-4650C9BB887E}" type="slidenum">
              <a:rPr lang="en-US" smtClean="0"/>
              <a:pPr/>
              <a:t>6</a:t>
            </a:fld>
            <a:endParaRPr lang="en-US"/>
          </a:p>
        </p:txBody>
      </p:sp>
    </p:spTree>
    <p:extLst>
      <p:ext uri="{BB962C8B-B14F-4D97-AF65-F5344CB8AC3E}">
        <p14:creationId xmlns:p14="http://schemas.microsoft.com/office/powerpoint/2010/main" val="32724594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72F2642F-FDAD-4697-9B6F-4650C9BB887E}" type="slidenum">
              <a:rPr lang="en-US" smtClean="0"/>
              <a:pPr/>
              <a:t>8</a:t>
            </a:fld>
            <a:endParaRPr lang="en-US"/>
          </a:p>
        </p:txBody>
      </p:sp>
    </p:spTree>
    <p:extLst>
      <p:ext uri="{BB962C8B-B14F-4D97-AF65-F5344CB8AC3E}">
        <p14:creationId xmlns:p14="http://schemas.microsoft.com/office/powerpoint/2010/main" val="35380742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72F2642F-FDAD-4697-9B6F-4650C9BB887E}" type="slidenum">
              <a:rPr lang="en-US" smtClean="0"/>
              <a:pPr/>
              <a:t>10</a:t>
            </a:fld>
            <a:endParaRPr lang="en-US"/>
          </a:p>
        </p:txBody>
      </p:sp>
    </p:spTree>
    <p:extLst>
      <p:ext uri="{BB962C8B-B14F-4D97-AF65-F5344CB8AC3E}">
        <p14:creationId xmlns:p14="http://schemas.microsoft.com/office/powerpoint/2010/main" val="14470032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72F2642F-FDAD-4697-9B6F-4650C9BB887E}" type="slidenum">
              <a:rPr lang="en-US" smtClean="0"/>
              <a:pPr/>
              <a:t>11</a:t>
            </a:fld>
            <a:endParaRPr lang="en-US"/>
          </a:p>
        </p:txBody>
      </p:sp>
    </p:spTree>
    <p:extLst>
      <p:ext uri="{BB962C8B-B14F-4D97-AF65-F5344CB8AC3E}">
        <p14:creationId xmlns:p14="http://schemas.microsoft.com/office/powerpoint/2010/main" val="11843279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2.mov"/><Relationship Id="rId1" Type="http://schemas.microsoft.com/office/2007/relationships/media" Target="../media/media2.mov"/><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8" name="earth_leaf_image.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10" name="Rectangle 9"/>
          <p:cNvSpPr/>
          <p:nvPr userDrawn="1"/>
        </p:nvSpPr>
        <p:spPr>
          <a:xfrm>
            <a:off x="0" y="0"/>
            <a:ext cx="9144000" cy="68580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a:xfrm>
            <a:off x="457200" y="6492875"/>
            <a:ext cx="2133600" cy="365125"/>
          </a:xfrm>
        </p:spPr>
        <p:txBody>
          <a:bodyPr/>
          <a:lstStyle/>
          <a:p>
            <a:fld id="{2009620A-868C-4F51-95DA-72EFCEFE53EC}" type="datetime1">
              <a:rPr lang="en-US" smtClean="0"/>
              <a:pPr/>
              <a:t>4/1/2025</a:t>
            </a:fld>
            <a:endParaRPr lang="en-US"/>
          </a:p>
        </p:txBody>
      </p:sp>
      <p:sp>
        <p:nvSpPr>
          <p:cNvPr id="5" name="Footer Placeholder 4"/>
          <p:cNvSpPr>
            <a:spLocks noGrp="1"/>
          </p:cNvSpPr>
          <p:nvPr>
            <p:ph type="ftr" sz="quarter" idx="11"/>
          </p:nvPr>
        </p:nvSpPr>
        <p:spPr>
          <a:xfrm>
            <a:off x="3124200" y="6492875"/>
            <a:ext cx="2895600" cy="365125"/>
          </a:xfrm>
        </p:spPr>
        <p:txBody>
          <a:bodyPr/>
          <a:lstStyle/>
          <a:p>
            <a:endParaRPr lang="en-US"/>
          </a:p>
        </p:txBody>
      </p:sp>
      <p:sp>
        <p:nvSpPr>
          <p:cNvPr id="6" name="Slide Number Placeholder 5"/>
          <p:cNvSpPr>
            <a:spLocks noGrp="1"/>
          </p:cNvSpPr>
          <p:nvPr>
            <p:ph type="sldNum" sz="quarter" idx="12"/>
          </p:nvPr>
        </p:nvSpPr>
        <p:spPr>
          <a:xfrm>
            <a:off x="6553200" y="6492875"/>
            <a:ext cx="2133600" cy="365125"/>
          </a:xfrm>
        </p:spPr>
        <p:txBody>
          <a:bodyPr/>
          <a:lstStyle/>
          <a:p>
            <a:fld id="{944DE186-3112-4AB8-AF78-FDBC8ACE92CB}" type="slidenum">
              <a:rPr lang="en-US" smtClean="0"/>
              <a:pPr/>
              <a:t>‹#›</a:t>
            </a:fld>
            <a:endParaRPr lang="en-US"/>
          </a:p>
        </p:txBody>
      </p:sp>
      <p:sp>
        <p:nvSpPr>
          <p:cNvPr id="2" name="Title 1"/>
          <p:cNvSpPr>
            <a:spLocks noGrp="1"/>
          </p:cNvSpPr>
          <p:nvPr>
            <p:ph type="ctrTitle" hasCustomPrompt="1"/>
          </p:nvPr>
        </p:nvSpPr>
        <p:spPr>
          <a:xfrm>
            <a:off x="685800" y="-381000"/>
            <a:ext cx="7772400" cy="1470025"/>
          </a:xfrm>
        </p:spPr>
        <p:txBody>
          <a:bodyPr anchor="b"/>
          <a:lstStyle>
            <a:lvl1pPr algn="l">
              <a:defRPr sz="3600" baseline="0">
                <a:ln>
                  <a:solidFill>
                    <a:schemeClr val="accent5">
                      <a:lumMod val="75000"/>
                    </a:schemeClr>
                  </a:solidFill>
                </a:ln>
                <a:solidFill>
                  <a:schemeClr val="bg1"/>
                </a:solidFill>
              </a:defRPr>
            </a:lvl1pPr>
          </a:lstStyle>
          <a:p>
            <a:r>
              <a:rPr lang="en-US" dirty="0"/>
              <a:t>Logistic Earth</a:t>
            </a:r>
          </a:p>
        </p:txBody>
      </p:sp>
      <p:sp>
        <p:nvSpPr>
          <p:cNvPr id="3" name="Subtitle 2"/>
          <p:cNvSpPr>
            <a:spLocks noGrp="1"/>
          </p:cNvSpPr>
          <p:nvPr>
            <p:ph type="subTitle" idx="1"/>
          </p:nvPr>
        </p:nvSpPr>
        <p:spPr>
          <a:xfrm>
            <a:off x="685800" y="1066800"/>
            <a:ext cx="6400800" cy="762000"/>
          </a:xfrm>
          <a:ln>
            <a:noFill/>
          </a:ln>
        </p:spPr>
        <p:txBody>
          <a:bodyPr>
            <a:normAutofit/>
          </a:bodyPr>
          <a:lstStyle>
            <a:lvl1pPr marL="0" indent="0" algn="l">
              <a:buNone/>
              <a:defRPr sz="2400">
                <a:ln w="3175">
                  <a:noFill/>
                </a:ln>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38422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200"/>
                                  </p:stCondLst>
                                  <p:childTnLst>
                                    <p:cmd type="call" cmd="playFrom(0.0)">
                                      <p:cBhvr>
                                        <p:cTn id="6" dur="100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8"/>
                </p:tgtEl>
              </p:cMediaNode>
            </p:video>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userDrawn="1"/>
        </p:nvSpPr>
        <p:spPr>
          <a:xfrm>
            <a:off x="0" y="0"/>
            <a:ext cx="9144000" cy="68580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a:xfrm>
            <a:off x="457200" y="6492875"/>
            <a:ext cx="2133600" cy="365125"/>
          </a:xfrm>
        </p:spPr>
        <p:txBody>
          <a:bodyPr/>
          <a:lstStyle/>
          <a:p>
            <a:fld id="{2009620A-868C-4F51-95DA-72EFCEFE53EC}" type="datetime1">
              <a:rPr lang="en-US" smtClean="0"/>
              <a:pPr/>
              <a:t>4/1/2025</a:t>
            </a:fld>
            <a:endParaRPr lang="en-US"/>
          </a:p>
        </p:txBody>
      </p:sp>
      <p:sp>
        <p:nvSpPr>
          <p:cNvPr id="5" name="Footer Placeholder 4"/>
          <p:cNvSpPr>
            <a:spLocks noGrp="1"/>
          </p:cNvSpPr>
          <p:nvPr>
            <p:ph type="ftr" sz="quarter" idx="11"/>
          </p:nvPr>
        </p:nvSpPr>
        <p:spPr>
          <a:xfrm>
            <a:off x="3124200" y="6492875"/>
            <a:ext cx="2895600" cy="365125"/>
          </a:xfrm>
        </p:spPr>
        <p:txBody>
          <a:bodyPr/>
          <a:lstStyle/>
          <a:p>
            <a:endParaRPr lang="en-US"/>
          </a:p>
        </p:txBody>
      </p:sp>
      <p:sp>
        <p:nvSpPr>
          <p:cNvPr id="6" name="Slide Number Placeholder 5"/>
          <p:cNvSpPr>
            <a:spLocks noGrp="1"/>
          </p:cNvSpPr>
          <p:nvPr>
            <p:ph type="sldNum" sz="quarter" idx="12"/>
          </p:nvPr>
        </p:nvSpPr>
        <p:spPr>
          <a:xfrm>
            <a:off x="6553200" y="6492875"/>
            <a:ext cx="2133600" cy="365125"/>
          </a:xfrm>
        </p:spPr>
        <p:txBody>
          <a:bodyPr/>
          <a:lstStyle/>
          <a:p>
            <a:fld id="{944DE186-3112-4AB8-AF78-FDBC8ACE92CB}" type="slidenum">
              <a:rPr lang="en-US" smtClean="0"/>
              <a:pPr/>
              <a:t>‹#›</a:t>
            </a:fld>
            <a:endParaRPr lang="en-US"/>
          </a:p>
        </p:txBody>
      </p:sp>
      <p:sp>
        <p:nvSpPr>
          <p:cNvPr id="2" name="Title 1"/>
          <p:cNvSpPr>
            <a:spLocks noGrp="1"/>
          </p:cNvSpPr>
          <p:nvPr>
            <p:ph type="ctrTitle" hasCustomPrompt="1"/>
          </p:nvPr>
        </p:nvSpPr>
        <p:spPr>
          <a:xfrm>
            <a:off x="685800" y="-381000"/>
            <a:ext cx="7772400" cy="1470025"/>
          </a:xfrm>
        </p:spPr>
        <p:txBody>
          <a:bodyPr anchor="b"/>
          <a:lstStyle>
            <a:lvl1pPr algn="l">
              <a:defRPr sz="3600" baseline="0">
                <a:ln>
                  <a:solidFill>
                    <a:schemeClr val="accent5">
                      <a:lumMod val="75000"/>
                    </a:schemeClr>
                  </a:solidFill>
                </a:ln>
                <a:solidFill>
                  <a:schemeClr val="bg1"/>
                </a:solidFill>
              </a:defRPr>
            </a:lvl1pPr>
          </a:lstStyle>
          <a:p>
            <a:r>
              <a:rPr lang="en-US" dirty="0"/>
              <a:t>Logistic Earth</a:t>
            </a:r>
          </a:p>
        </p:txBody>
      </p:sp>
      <p:sp>
        <p:nvSpPr>
          <p:cNvPr id="3" name="Subtitle 2"/>
          <p:cNvSpPr>
            <a:spLocks noGrp="1"/>
          </p:cNvSpPr>
          <p:nvPr>
            <p:ph type="subTitle" idx="1"/>
          </p:nvPr>
        </p:nvSpPr>
        <p:spPr>
          <a:xfrm>
            <a:off x="685800" y="1066800"/>
            <a:ext cx="6400800" cy="762000"/>
          </a:xfrm>
          <a:ln>
            <a:noFill/>
          </a:ln>
        </p:spPr>
        <p:txBody>
          <a:bodyPr>
            <a:normAutofit/>
          </a:bodyPr>
          <a:lstStyle>
            <a:lvl1pPr marL="0" indent="0" algn="l">
              <a:buNone/>
              <a:defRPr sz="2400">
                <a:ln w="3175">
                  <a:noFill/>
                </a:ln>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8" name="Picture 7"/>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55000"/>
                    </a14:imgEffect>
                  </a14:imgLayer>
                </a14:imgProps>
              </a:ex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2" name="Picture 11">
            <a:extLst>
              <a:ext uri="{FF2B5EF4-FFF2-40B4-BE49-F238E27FC236}">
                <a16:creationId xmlns:a16="http://schemas.microsoft.com/office/drawing/2014/main" id="{87D11167-D9F4-0647-836B-44C63F6129B6}"/>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0" y="762000"/>
            <a:ext cx="9144000" cy="6858000"/>
          </a:xfrm>
          <a:prstGeom prst="rect">
            <a:avLst/>
          </a:prstGeom>
        </p:spPr>
      </p:pic>
    </p:spTree>
    <p:extLst>
      <p:ext uri="{BB962C8B-B14F-4D97-AF65-F5344CB8AC3E}">
        <p14:creationId xmlns:p14="http://schemas.microsoft.com/office/powerpoint/2010/main" val="316534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900"/>
                                        <p:tgtEl>
                                          <p:spTgt spid="3">
                                            <p:txEl>
                                              <p:pRg st="0" end="0"/>
                                            </p:txEl>
                                          </p:spTgt>
                                        </p:tgtEl>
                                      </p:cBhvr>
                                    </p:animEffect>
                                  </p:childTnLst>
                                </p:cTn>
                              </p:par>
                              <p:par>
                                <p:cTn id="8" presetID="2" presetClass="entr" presetSubtype="8" decel="19000" fill="hold" grpId="0" nodeType="withEffect">
                                  <p:stCondLst>
                                    <p:cond delay="20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1600" fill="hold"/>
                                        <p:tgtEl>
                                          <p:spTgt spid="2"/>
                                        </p:tgtEl>
                                        <p:attrNameLst>
                                          <p:attrName>ppt_x</p:attrName>
                                        </p:attrNameLst>
                                      </p:cBhvr>
                                      <p:tavLst>
                                        <p:tav tm="0">
                                          <p:val>
                                            <p:strVal val="0-#ppt_w/2"/>
                                          </p:val>
                                        </p:tav>
                                        <p:tav tm="100000">
                                          <p:val>
                                            <p:strVal val="#ppt_x"/>
                                          </p:val>
                                        </p:tav>
                                      </p:tavLst>
                                    </p:anim>
                                    <p:anim calcmode="lin" valueType="num">
                                      <p:cBhvr additive="base">
                                        <p:cTn id="11" dur="16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withEffect">
                  <p:stCondLst>
                    <p:cond delay="2000"/>
                  </p:stCondLst>
                  <p:childTnLst>
                    <p:set>
                      <p:cBhvr>
                        <p:cTn dur="1" fill="hold">
                          <p:stCondLst>
                            <p:cond delay="0"/>
                          </p:stCondLst>
                        </p:cTn>
                        <p:tgtEl>
                          <p:spTgt spid="3"/>
                        </p:tgtEl>
                        <p:attrNameLst>
                          <p:attrName>style.visibility</p:attrName>
                        </p:attrNameLst>
                      </p:cBhvr>
                      <p:to>
                        <p:strVal val="visible"/>
                      </p:to>
                    </p:set>
                    <p:animEffect transition="in" filter="fade">
                      <p:cBhvr>
                        <p:cTn dur="1900"/>
                        <p:tgtEl>
                          <p:spTgt spid="3"/>
                        </p:tgtEl>
                      </p:cBhvr>
                    </p:animEffect>
                  </p:childTnLst>
                </p:cTn>
              </p:par>
            </p:tnLst>
          </p:tmpl>
        </p:tmplLst>
      </p:bldP>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971800" y="152400"/>
            <a:ext cx="6477000" cy="944562"/>
          </a:xfrm>
        </p:spPr>
        <p:txBody>
          <a:bodyPr/>
          <a:lstStyle>
            <a:lvl1pPr>
              <a:defRPr>
                <a:ln w="12700">
                  <a:solidFill>
                    <a:schemeClr val="accent5">
                      <a:lumMod val="75000"/>
                    </a:schemeClr>
                  </a:solidFill>
                </a:ln>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2971800" y="1096962"/>
            <a:ext cx="6477000" cy="490696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4BF35AE-44A1-4ED6-AEA8-5ABBF21A025C}" type="datetime1">
              <a:rPr lang="en-US" smtClean="0"/>
              <a:pPr/>
              <a:t>4/1/2025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4DE186-3112-4AB8-AF78-FDBC8ACE92CB}" type="slidenum">
              <a:rPr lang="en-US" smtClean="0"/>
              <a:pPr/>
              <a:t>‹#›</a:t>
            </a:fld>
            <a:endParaRPr lang="en-US"/>
          </a:p>
        </p:txBody>
      </p:sp>
    </p:spTree>
    <p:extLst>
      <p:ext uri="{BB962C8B-B14F-4D97-AF65-F5344CB8AC3E}">
        <p14:creationId xmlns:p14="http://schemas.microsoft.com/office/powerpoint/2010/main" val="10623237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3999" cy="6858000"/>
          </a:xfrm>
          <a:prstGeom prst="rect">
            <a:avLst/>
          </a:prstGeom>
        </p:spPr>
      </p:pic>
      <p:sp>
        <p:nvSpPr>
          <p:cNvPr id="2" name="Title 1"/>
          <p:cNvSpPr>
            <a:spLocks noGrp="1"/>
          </p:cNvSpPr>
          <p:nvPr>
            <p:ph type="title"/>
          </p:nvPr>
        </p:nvSpPr>
        <p:spPr>
          <a:xfrm>
            <a:off x="1524000" y="5538787"/>
            <a:ext cx="6284913" cy="1362075"/>
          </a:xfrm>
        </p:spPr>
        <p:txBody>
          <a:bodyPr anchor="t"/>
          <a:lstStyle>
            <a:lvl1pPr algn="r">
              <a:defRPr sz="4000" b="1" cap="all">
                <a:ln>
                  <a:solidFill>
                    <a:schemeClr val="accent5">
                      <a:lumMod val="75000"/>
                    </a:schemeClr>
                  </a:solidFill>
                </a:ln>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1524000" y="4038600"/>
            <a:ext cx="6284913" cy="1500187"/>
          </a:xfrm>
        </p:spPr>
        <p:txBody>
          <a:bodyPr anchor="b"/>
          <a:lstStyle>
            <a:lvl1pPr marL="0" indent="0" algn="r">
              <a:buNone/>
              <a:defRPr sz="2000">
                <a:solidFill>
                  <a:schemeClr val="bg1">
                    <a:lumMod val="9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F5FF7EA6-E896-45A1-9154-F345903B5BEF}" type="datetime1">
              <a:rPr lang="en-US" smtClean="0"/>
              <a:pPr/>
              <a:t>4/1/2025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4DE186-3112-4AB8-AF78-FDBC8ACE92CB}" type="slidenum">
              <a:rPr lang="en-US" smtClean="0"/>
              <a:pPr/>
              <a:t>‹#›</a:t>
            </a:fld>
            <a:endParaRPr lang="en-US"/>
          </a:p>
        </p:txBody>
      </p:sp>
    </p:spTree>
    <p:extLst>
      <p:ext uri="{BB962C8B-B14F-4D97-AF65-F5344CB8AC3E}">
        <p14:creationId xmlns:p14="http://schemas.microsoft.com/office/powerpoint/2010/main" val="7076808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3999" cy="6858000"/>
          </a:xfrm>
          <a:prstGeom prst="rect">
            <a:avLst/>
          </a:prstGeom>
        </p:spPr>
      </p:pic>
      <p:sp>
        <p:nvSpPr>
          <p:cNvPr id="2" name="Title 1"/>
          <p:cNvSpPr>
            <a:spLocks noGrp="1"/>
          </p:cNvSpPr>
          <p:nvPr>
            <p:ph type="title"/>
          </p:nvPr>
        </p:nvSpPr>
        <p:spPr>
          <a:xfrm>
            <a:off x="2438400" y="12526"/>
            <a:ext cx="6477000" cy="944562"/>
          </a:xfrm>
        </p:spPr>
        <p:txBody>
          <a:bodyPr/>
          <a:lstStyle>
            <a:lvl1pPr>
              <a:defRPr>
                <a:ln>
                  <a:solidFill>
                    <a:schemeClr val="accent5">
                      <a:lumMod val="75000"/>
                    </a:schemeClr>
                  </a:solidFill>
                </a:ln>
                <a:solidFill>
                  <a:schemeClr val="bg1"/>
                </a:solidFill>
              </a:defRPr>
            </a:lvl1pPr>
          </a:lstStyle>
          <a:p>
            <a:r>
              <a:rPr lang="en-US"/>
              <a:t>Click to edit Master title style</a:t>
            </a:r>
          </a:p>
        </p:txBody>
      </p:sp>
      <p:sp>
        <p:nvSpPr>
          <p:cNvPr id="3" name="Content Placeholder 2"/>
          <p:cNvSpPr>
            <a:spLocks noGrp="1"/>
          </p:cNvSpPr>
          <p:nvPr>
            <p:ph sz="half" idx="1"/>
          </p:nvPr>
        </p:nvSpPr>
        <p:spPr>
          <a:xfrm>
            <a:off x="1828800" y="1295400"/>
            <a:ext cx="3048000" cy="4754563"/>
          </a:xfr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371600"/>
            <a:ext cx="3048000" cy="4754563"/>
          </a:xfr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26E2B09-917C-4CE8-84A4-CF423B837BAE}" type="datetime1">
              <a:rPr lang="en-US" smtClean="0"/>
              <a:pPr/>
              <a:t>4/1/2025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4DE186-3112-4AB8-AF78-FDBC8ACE92CB}" type="slidenum">
              <a:rPr lang="en-US" smtClean="0"/>
              <a:pPr/>
              <a:t>‹#›</a:t>
            </a:fld>
            <a:endParaRPr lang="en-US"/>
          </a:p>
        </p:txBody>
      </p:sp>
    </p:spTree>
    <p:extLst>
      <p:ext uri="{BB962C8B-B14F-4D97-AF65-F5344CB8AC3E}">
        <p14:creationId xmlns:p14="http://schemas.microsoft.com/office/powerpoint/2010/main" val="22505324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1581150"/>
            <a:ext cx="3200400" cy="639762"/>
          </a:xfrm>
        </p:spPr>
        <p:txBody>
          <a:bodyPr anchor="b"/>
          <a:lstStyle>
            <a:lvl1pPr marL="0" indent="0">
              <a:buNone/>
              <a:defRPr sz="2400" b="1">
                <a:ln>
                  <a:solidFill>
                    <a:schemeClr val="bg1">
                      <a:lumMod val="95000"/>
                    </a:schemeClr>
                  </a:solidFill>
                </a:ln>
                <a:solidFill>
                  <a:schemeClr val="tx1">
                    <a:lumMod val="50000"/>
                    <a:lumOff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 name="Title 1"/>
          <p:cNvSpPr>
            <a:spLocks noGrp="1"/>
          </p:cNvSpPr>
          <p:nvPr>
            <p:ph type="title"/>
          </p:nvPr>
        </p:nvSpPr>
        <p:spPr>
          <a:xfrm>
            <a:off x="2648211" y="228600"/>
            <a:ext cx="6477000" cy="944562"/>
          </a:xfrm>
        </p:spPr>
        <p:txBody>
          <a:bodyPr/>
          <a:lstStyle>
            <a:lvl1pPr algn="l">
              <a:defRPr>
                <a:ln>
                  <a:solidFill>
                    <a:schemeClr val="accent5">
                      <a:lumMod val="75000"/>
                    </a:schemeClr>
                  </a:solidFill>
                </a:ln>
                <a:solidFill>
                  <a:schemeClr val="bg1"/>
                </a:solidFill>
              </a:defRPr>
            </a:lvl1pPr>
          </a:lstStyle>
          <a:p>
            <a:r>
              <a:rPr lang="en-US"/>
              <a:t>Click to edit Master title style</a:t>
            </a:r>
          </a:p>
        </p:txBody>
      </p:sp>
      <p:sp>
        <p:nvSpPr>
          <p:cNvPr id="4" name="Content Placeholder 3"/>
          <p:cNvSpPr>
            <a:spLocks noGrp="1"/>
          </p:cNvSpPr>
          <p:nvPr>
            <p:ph sz="half" idx="2"/>
          </p:nvPr>
        </p:nvSpPr>
        <p:spPr>
          <a:xfrm>
            <a:off x="1143000" y="2220912"/>
            <a:ext cx="3200400" cy="3951288"/>
          </a:xfrm>
        </p:spPr>
        <p:txBody>
          <a:bodyPr/>
          <a:lstStyle>
            <a:lvl1pPr>
              <a:defRPr sz="2400">
                <a:solidFill>
                  <a:schemeClr val="bg1">
                    <a:lumMod val="85000"/>
                  </a:schemeClr>
                </a:solidFill>
              </a:defRPr>
            </a:lvl1pPr>
            <a:lvl2pPr>
              <a:defRPr sz="2000">
                <a:solidFill>
                  <a:schemeClr val="bg1">
                    <a:lumMod val="85000"/>
                  </a:schemeClr>
                </a:solidFill>
              </a:defRPr>
            </a:lvl2pPr>
            <a:lvl3pPr>
              <a:defRPr sz="1800">
                <a:solidFill>
                  <a:schemeClr val="bg1">
                    <a:lumMod val="85000"/>
                  </a:schemeClr>
                </a:solidFill>
              </a:defRPr>
            </a:lvl3pPr>
            <a:lvl4pPr>
              <a:defRPr sz="1600">
                <a:solidFill>
                  <a:schemeClr val="bg1">
                    <a:lumMod val="85000"/>
                  </a:schemeClr>
                </a:solidFill>
              </a:defRPr>
            </a:lvl4pPr>
            <a:lvl5pPr>
              <a:defRPr sz="1600">
                <a:solidFill>
                  <a:schemeClr val="bg1">
                    <a:lumMod val="85000"/>
                  </a:schemeClr>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5181600" y="1581150"/>
            <a:ext cx="3200400" cy="639762"/>
          </a:xfrm>
        </p:spPr>
        <p:txBody>
          <a:bodyPr anchor="b"/>
          <a:lstStyle>
            <a:lvl1pPr marL="0" indent="0">
              <a:buNone/>
              <a:defRPr sz="2400" b="1">
                <a:ln>
                  <a:solidFill>
                    <a:schemeClr val="bg1">
                      <a:lumMod val="95000"/>
                    </a:schemeClr>
                  </a:solidFill>
                </a:ln>
                <a:solidFill>
                  <a:schemeClr val="tx1">
                    <a:lumMod val="50000"/>
                    <a:lumOff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5181600" y="2220912"/>
            <a:ext cx="3200400" cy="3951288"/>
          </a:xfrm>
        </p:spPr>
        <p:txBody>
          <a:bodyPr/>
          <a:lstStyle>
            <a:lvl1pPr>
              <a:defRPr sz="2400">
                <a:solidFill>
                  <a:schemeClr val="bg1">
                    <a:lumMod val="85000"/>
                  </a:schemeClr>
                </a:solidFill>
              </a:defRPr>
            </a:lvl1pPr>
            <a:lvl2pPr>
              <a:defRPr sz="2000">
                <a:solidFill>
                  <a:schemeClr val="bg1">
                    <a:lumMod val="85000"/>
                  </a:schemeClr>
                </a:solidFill>
              </a:defRPr>
            </a:lvl2pPr>
            <a:lvl3pPr>
              <a:defRPr sz="1800">
                <a:solidFill>
                  <a:schemeClr val="bg1">
                    <a:lumMod val="85000"/>
                  </a:schemeClr>
                </a:solidFill>
              </a:defRPr>
            </a:lvl3pPr>
            <a:lvl4pPr>
              <a:defRPr sz="1600">
                <a:solidFill>
                  <a:schemeClr val="bg1">
                    <a:lumMod val="85000"/>
                  </a:schemeClr>
                </a:solidFill>
              </a:defRPr>
            </a:lvl4pPr>
            <a:lvl5pPr>
              <a:defRPr sz="1600">
                <a:solidFill>
                  <a:schemeClr val="bg1">
                    <a:lumMod val="85000"/>
                  </a:schemeClr>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12E432E-D556-49B1-AA44-0ADD980DBED8}" type="datetime1">
              <a:rPr lang="en-US" smtClean="0"/>
              <a:pPr/>
              <a:t>4/1/2025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44DE186-3112-4AB8-AF78-FDBC8ACE92CB}" type="slidenum">
              <a:rPr lang="en-US" smtClean="0"/>
              <a:pPr/>
              <a:t>‹#›</a:t>
            </a:fld>
            <a:endParaRPr lang="en-US"/>
          </a:p>
        </p:txBody>
      </p:sp>
    </p:spTree>
    <p:extLst>
      <p:ext uri="{BB962C8B-B14F-4D97-AF65-F5344CB8AC3E}">
        <p14:creationId xmlns:p14="http://schemas.microsoft.com/office/powerpoint/2010/main" val="42163107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Only" preserve="1">
  <p:cSld name="Title Only">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3999" cy="6858000"/>
          </a:xfrm>
          <a:prstGeom prst="rect">
            <a:avLst/>
          </a:prstGeom>
        </p:spPr>
      </p:pic>
      <p:sp>
        <p:nvSpPr>
          <p:cNvPr id="2" name="Title 1"/>
          <p:cNvSpPr>
            <a:spLocks noGrp="1"/>
          </p:cNvSpPr>
          <p:nvPr>
            <p:ph type="title"/>
          </p:nvPr>
        </p:nvSpPr>
        <p:spPr>
          <a:xfrm>
            <a:off x="2286000" y="1044"/>
            <a:ext cx="6477000" cy="944562"/>
          </a:xfrm>
        </p:spPr>
        <p:txBody>
          <a:bodyPr/>
          <a:lstStyle>
            <a:lvl1pPr>
              <a:defRPr>
                <a:ln>
                  <a:solidFill>
                    <a:schemeClr val="accent5">
                      <a:lumMod val="75000"/>
                    </a:schemeClr>
                  </a:solidFill>
                </a:ln>
                <a:solidFill>
                  <a:schemeClr val="bg1"/>
                </a:solidFill>
              </a:defRPr>
            </a:lvl1pPr>
          </a:lstStyle>
          <a:p>
            <a:r>
              <a:rPr lang="en-US"/>
              <a:t>Click to edit Master title style</a:t>
            </a:r>
          </a:p>
        </p:txBody>
      </p:sp>
      <p:sp>
        <p:nvSpPr>
          <p:cNvPr id="3" name="Date Placeholder 2"/>
          <p:cNvSpPr>
            <a:spLocks noGrp="1"/>
          </p:cNvSpPr>
          <p:nvPr>
            <p:ph type="dt" sz="half" idx="10"/>
          </p:nvPr>
        </p:nvSpPr>
        <p:spPr/>
        <p:txBody>
          <a:bodyPr/>
          <a:lstStyle/>
          <a:p>
            <a:fld id="{E311AE94-C42D-430C-B655-059880745D40}" type="datetime1">
              <a:rPr lang="en-US" smtClean="0"/>
              <a:pPr/>
              <a:t>4/1/2025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44DE186-3112-4AB8-AF78-FDBC8ACE92CB}" type="slidenum">
              <a:rPr lang="en-US" smtClean="0"/>
              <a:pPr/>
              <a:t>‹#›</a:t>
            </a:fld>
            <a:endParaRPr lang="en-US"/>
          </a:p>
        </p:txBody>
      </p:sp>
    </p:spTree>
    <p:extLst>
      <p:ext uri="{BB962C8B-B14F-4D97-AF65-F5344CB8AC3E}">
        <p14:creationId xmlns:p14="http://schemas.microsoft.com/office/powerpoint/2010/main" val="19267023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1BECF5-ED84-44E3-919B-70E0B2BFCC76}" type="datetime1">
              <a:rPr lang="en-US" smtClean="0"/>
              <a:pPr/>
              <a:t>4/1/2025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44DE186-3112-4AB8-AF78-FDBC8ACE92CB}" type="slidenum">
              <a:rPr lang="en-US" smtClean="0"/>
              <a:pPr/>
              <a:t>‹#›</a:t>
            </a:fld>
            <a:endParaRPr lang="en-US"/>
          </a:p>
        </p:txBody>
      </p:sp>
    </p:spTree>
    <p:extLst>
      <p:ext uri="{BB962C8B-B14F-4D97-AF65-F5344CB8AC3E}">
        <p14:creationId xmlns:p14="http://schemas.microsoft.com/office/powerpoint/2010/main" val="36188237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3999" cy="6857999"/>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flipH="1">
            <a:off x="4953000" y="4229101"/>
            <a:ext cx="4267200" cy="3086099"/>
          </a:xfrm>
          <a:prstGeom prst="rect">
            <a:avLst/>
          </a:prstGeom>
        </p:spPr>
      </p:pic>
      <p:sp>
        <p:nvSpPr>
          <p:cNvPr id="2" name="Title 1"/>
          <p:cNvSpPr>
            <a:spLocks noGrp="1"/>
          </p:cNvSpPr>
          <p:nvPr>
            <p:ph type="title"/>
          </p:nvPr>
        </p:nvSpPr>
        <p:spPr>
          <a:xfrm>
            <a:off x="6553200" y="26096"/>
            <a:ext cx="2438400" cy="1162050"/>
          </a:xfrm>
        </p:spPr>
        <p:txBody>
          <a:bodyPr anchor="b"/>
          <a:lstStyle>
            <a:lvl1pPr algn="l">
              <a:defRPr sz="2000" b="1">
                <a:ln w="3175">
                  <a:solidFill>
                    <a:schemeClr val="accent5">
                      <a:lumMod val="75000"/>
                    </a:schemeClr>
                  </a:solidFill>
                </a:ln>
                <a:solidFill>
                  <a:schemeClr val="bg1"/>
                </a:solidFill>
              </a:defRPr>
            </a:lvl1pPr>
          </a:lstStyle>
          <a:p>
            <a:r>
              <a:rPr lang="en-US"/>
              <a:t>Click to edit Master title style</a:t>
            </a:r>
          </a:p>
        </p:txBody>
      </p:sp>
      <p:sp>
        <p:nvSpPr>
          <p:cNvPr id="3" name="Content Placeholder 2"/>
          <p:cNvSpPr>
            <a:spLocks noGrp="1"/>
          </p:cNvSpPr>
          <p:nvPr>
            <p:ph idx="1"/>
          </p:nvPr>
        </p:nvSpPr>
        <p:spPr>
          <a:xfrm>
            <a:off x="304800" y="228600"/>
            <a:ext cx="399010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553200" y="1188146"/>
            <a:ext cx="2438400" cy="4691063"/>
          </a:xfrm>
        </p:spPr>
        <p:txBody>
          <a:bodyPr/>
          <a:lstStyle>
            <a:lvl1pPr marL="0" indent="0">
              <a:buNone/>
              <a:defRPr sz="1400">
                <a:solidFill>
                  <a:schemeClr val="bg1">
                    <a:lumMod val="9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E0B1AC4-55E6-48D5-821D-F68F3E06D709}" type="datetime1">
              <a:rPr lang="en-US" smtClean="0"/>
              <a:pPr/>
              <a:t>4/1/2025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4DE186-3112-4AB8-AF78-FDBC8ACE92CB}" type="slidenum">
              <a:rPr lang="en-US" smtClean="0"/>
              <a:pPr/>
              <a:t>‹#›</a:t>
            </a:fld>
            <a:endParaRPr lang="en-US"/>
          </a:p>
        </p:txBody>
      </p:sp>
    </p:spTree>
    <p:extLst>
      <p:ext uri="{BB962C8B-B14F-4D97-AF65-F5344CB8AC3E}">
        <p14:creationId xmlns:p14="http://schemas.microsoft.com/office/powerpoint/2010/main" val="39026746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0" y="4614862"/>
            <a:ext cx="5486400" cy="566738"/>
          </a:xfrm>
        </p:spPr>
        <p:txBody>
          <a:bodyPr anchor="b"/>
          <a:lstStyle>
            <a:lvl1pPr algn="l">
              <a:defRPr sz="2000" b="1">
                <a:ln w="3175">
                  <a:solidFill>
                    <a:schemeClr val="accent5">
                      <a:lumMod val="75000"/>
                    </a:schemeClr>
                  </a:solidFill>
                </a:ln>
                <a:solidFill>
                  <a:schemeClr val="bg1"/>
                </a:solidFill>
              </a:defRPr>
            </a:lvl1pPr>
          </a:lstStyle>
          <a:p>
            <a:r>
              <a:rPr lang="en-US"/>
              <a:t>Click to edit Master title style</a:t>
            </a:r>
          </a:p>
        </p:txBody>
      </p:sp>
      <p:sp>
        <p:nvSpPr>
          <p:cNvPr id="3" name="Picture Placeholder 2"/>
          <p:cNvSpPr>
            <a:spLocks noGrp="1"/>
          </p:cNvSpPr>
          <p:nvPr>
            <p:ph type="pic" idx="1"/>
          </p:nvPr>
        </p:nvSpPr>
        <p:spPr>
          <a:xfrm>
            <a:off x="2895600" y="304800"/>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3048000" y="5181600"/>
            <a:ext cx="5486400" cy="804862"/>
          </a:xfr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DFD0C21-56B7-41F5-87F4-09CB38B82F8A}" type="datetime1">
              <a:rPr lang="en-US" smtClean="0"/>
              <a:pPr/>
              <a:t>4/1/2025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4DE186-3112-4AB8-AF78-FDBC8ACE92CB}" type="slidenum">
              <a:rPr lang="en-US" smtClean="0"/>
              <a:pPr/>
              <a:t>‹#›</a:t>
            </a:fld>
            <a:endParaRPr lang="en-US"/>
          </a:p>
        </p:txBody>
      </p:sp>
    </p:spTree>
    <p:extLst>
      <p:ext uri="{BB962C8B-B14F-4D97-AF65-F5344CB8AC3E}">
        <p14:creationId xmlns:p14="http://schemas.microsoft.com/office/powerpoint/2010/main" val="10994307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9" name="Text Placeholder 8"/>
          <p:cNvSpPr>
            <a:spLocks noGrp="1"/>
          </p:cNvSpPr>
          <p:nvPr>
            <p:ph type="body" sz="quarter" idx="15"/>
          </p:nvPr>
        </p:nvSpPr>
        <p:spPr>
          <a:xfrm>
            <a:off x="3403600" y="3657600"/>
            <a:ext cx="5486400" cy="838200"/>
          </a:xfrm>
        </p:spPr>
        <p:txBody>
          <a:bodyPr>
            <a:normAutofit/>
          </a:bodyPr>
          <a:lstStyle>
            <a:lvl1pPr marL="57150" indent="0">
              <a:buFontTx/>
              <a:buNone/>
              <a:defRPr sz="1800" baseline="0">
                <a:solidFill>
                  <a:schemeClr val="bg1"/>
                </a:solidFill>
              </a:defRPr>
            </a:lvl1pPr>
          </a:lstStyle>
          <a:p>
            <a:pPr lvl="0"/>
            <a:r>
              <a:rPr lang="en-US" dirty="0"/>
              <a:t>Click to edit Master text styles</a:t>
            </a:r>
          </a:p>
        </p:txBody>
      </p:sp>
      <p:sp>
        <p:nvSpPr>
          <p:cNvPr id="12" name="Text Placeholder 8"/>
          <p:cNvSpPr>
            <a:spLocks noGrp="1"/>
          </p:cNvSpPr>
          <p:nvPr>
            <p:ph type="body" sz="quarter" idx="16"/>
          </p:nvPr>
        </p:nvSpPr>
        <p:spPr>
          <a:xfrm>
            <a:off x="3048000" y="1524000"/>
            <a:ext cx="5486400" cy="838200"/>
          </a:xfrm>
        </p:spPr>
        <p:txBody>
          <a:bodyPr>
            <a:normAutofit/>
          </a:bodyPr>
          <a:lstStyle>
            <a:lvl1pPr marL="57150" indent="0">
              <a:buFontTx/>
              <a:buNone/>
              <a:defRPr sz="1800" baseline="0">
                <a:solidFill>
                  <a:schemeClr val="bg1"/>
                </a:solidFill>
              </a:defRPr>
            </a:lvl1pPr>
          </a:lstStyle>
          <a:p>
            <a:pPr lvl="0"/>
            <a:r>
              <a:rPr lang="en-US" dirty="0"/>
              <a:t>Click to edit Master text styles</a:t>
            </a:r>
          </a:p>
        </p:txBody>
      </p:sp>
      <p:sp>
        <p:nvSpPr>
          <p:cNvPr id="14" name="Text Placeholder 8"/>
          <p:cNvSpPr>
            <a:spLocks noGrp="1"/>
          </p:cNvSpPr>
          <p:nvPr>
            <p:ph type="body" sz="quarter" idx="17"/>
          </p:nvPr>
        </p:nvSpPr>
        <p:spPr>
          <a:xfrm>
            <a:off x="3225800" y="2590800"/>
            <a:ext cx="5486400" cy="838200"/>
          </a:xfrm>
        </p:spPr>
        <p:txBody>
          <a:bodyPr>
            <a:normAutofit/>
          </a:bodyPr>
          <a:lstStyle>
            <a:lvl1pPr marL="57150" indent="0">
              <a:buFontTx/>
              <a:buNone/>
              <a:defRPr sz="1800" baseline="0">
                <a:solidFill>
                  <a:schemeClr val="bg1"/>
                </a:solidFill>
              </a:defRPr>
            </a:lvl1pPr>
          </a:lstStyle>
          <a:p>
            <a:pPr lvl="0"/>
            <a:r>
              <a:rPr lang="en-US" dirty="0"/>
              <a:t>Click to edit Master text styles</a:t>
            </a:r>
          </a:p>
        </p:txBody>
      </p:sp>
      <p:sp>
        <p:nvSpPr>
          <p:cNvPr id="15" name="Text Placeholder 8"/>
          <p:cNvSpPr>
            <a:spLocks noGrp="1"/>
          </p:cNvSpPr>
          <p:nvPr>
            <p:ph type="body" sz="quarter" idx="18"/>
          </p:nvPr>
        </p:nvSpPr>
        <p:spPr>
          <a:xfrm>
            <a:off x="3581400" y="4800600"/>
            <a:ext cx="5486400" cy="838200"/>
          </a:xfrm>
        </p:spPr>
        <p:txBody>
          <a:bodyPr>
            <a:normAutofit/>
          </a:bodyPr>
          <a:lstStyle>
            <a:lvl1pPr marL="57150" indent="0">
              <a:buFontTx/>
              <a:buNone/>
              <a:defRPr sz="1800" baseline="0">
                <a:solidFill>
                  <a:schemeClr val="bg1"/>
                </a:solidFill>
              </a:defRPr>
            </a:lvl1pPr>
          </a:lstStyle>
          <a:p>
            <a:pPr lvl="0"/>
            <a:r>
              <a:rPr lang="en-US" dirty="0"/>
              <a:t>Click to edit Master text styles</a:t>
            </a:r>
          </a:p>
        </p:txBody>
      </p:sp>
      <p:sp>
        <p:nvSpPr>
          <p:cNvPr id="13" name="Text Placeholder 10"/>
          <p:cNvSpPr>
            <a:spLocks noGrp="1"/>
          </p:cNvSpPr>
          <p:nvPr>
            <p:ph type="body" sz="quarter" idx="13"/>
          </p:nvPr>
        </p:nvSpPr>
        <p:spPr>
          <a:xfrm>
            <a:off x="2514600" y="715962"/>
            <a:ext cx="5486400" cy="457200"/>
          </a:xfrm>
        </p:spPr>
        <p:txBody>
          <a:bodyPr>
            <a:normAutofit/>
          </a:bodyPr>
          <a:lstStyle>
            <a:lvl1pPr algn="l">
              <a:buFontTx/>
              <a:buNone/>
              <a:defRPr sz="2400" b="1">
                <a:solidFill>
                  <a:schemeClr val="bg1"/>
                </a:solidFill>
              </a:defRPr>
            </a:lvl1pPr>
          </a:lstStyle>
          <a:p>
            <a:pPr lvl="0"/>
            <a:r>
              <a:rPr lang="en-US" dirty="0"/>
              <a:t>Click to edit Master text styles</a:t>
            </a:r>
          </a:p>
        </p:txBody>
      </p:sp>
      <p:sp>
        <p:nvSpPr>
          <p:cNvPr id="11" name="Title 1"/>
          <p:cNvSpPr>
            <a:spLocks noGrp="1"/>
          </p:cNvSpPr>
          <p:nvPr>
            <p:ph type="title"/>
          </p:nvPr>
        </p:nvSpPr>
        <p:spPr>
          <a:xfrm>
            <a:off x="2133600" y="0"/>
            <a:ext cx="6477000" cy="944562"/>
          </a:xfrm>
        </p:spPr>
        <p:txBody>
          <a:bodyPr/>
          <a:lstStyle>
            <a:lvl1pPr algn="l">
              <a:defRPr>
                <a:ln>
                  <a:solidFill>
                    <a:schemeClr val="accent5">
                      <a:lumMod val="75000"/>
                    </a:schemeClr>
                  </a:solidFill>
                </a:ln>
                <a:solidFill>
                  <a:schemeClr val="bg1"/>
                </a:solidFill>
              </a:defRPr>
            </a:lvl1pPr>
          </a:lstStyle>
          <a:p>
            <a:r>
              <a:rPr lang="en-US"/>
              <a:t>Click to edit Master title style</a:t>
            </a:r>
          </a:p>
        </p:txBody>
      </p:sp>
    </p:spTree>
    <p:extLst>
      <p:ext uri="{BB962C8B-B14F-4D97-AF65-F5344CB8AC3E}">
        <p14:creationId xmlns:p14="http://schemas.microsoft.com/office/powerpoint/2010/main" val="33165982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971800" y="152400"/>
            <a:ext cx="6477000" cy="944562"/>
          </a:xfrm>
        </p:spPr>
        <p:txBody>
          <a:bodyPr/>
          <a:lstStyle>
            <a:lvl1pPr>
              <a:defRPr>
                <a:ln w="12700">
                  <a:solidFill>
                    <a:schemeClr val="accent5">
                      <a:lumMod val="75000"/>
                    </a:schemeClr>
                  </a:solidFill>
                </a:ln>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2971800" y="1096962"/>
            <a:ext cx="6477000" cy="490696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4BF35AE-44A1-4ED6-AEA8-5ABBF21A025C}" type="datetime1">
              <a:rPr lang="en-US" smtClean="0"/>
              <a:pPr/>
              <a:t>4/1/2025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4DE186-3112-4AB8-AF78-FDBC8ACE92CB}" type="slidenum">
              <a:rPr lang="en-US" smtClean="0"/>
              <a:pPr/>
              <a:t>‹#›</a:t>
            </a:fld>
            <a:endParaRPr lang="en-US"/>
          </a:p>
        </p:txBody>
      </p:sp>
    </p:spTree>
    <p:extLst>
      <p:ext uri="{BB962C8B-B14F-4D97-AF65-F5344CB8AC3E}">
        <p14:creationId xmlns:p14="http://schemas.microsoft.com/office/powerpoint/2010/main" val="5814744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hree Picture">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3999" cy="6858000"/>
          </a:xfrm>
          <a:prstGeom prst="rect">
            <a:avLst/>
          </a:prstGeom>
        </p:spPr>
      </p:pic>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9" name="Content Placeholder 2"/>
          <p:cNvSpPr>
            <a:spLocks noGrp="1"/>
          </p:cNvSpPr>
          <p:nvPr>
            <p:ph sz="half" idx="1"/>
          </p:nvPr>
        </p:nvSpPr>
        <p:spPr>
          <a:xfrm>
            <a:off x="2438400" y="1371600"/>
            <a:ext cx="4648200" cy="1676400"/>
          </a:xfrm>
        </p:spPr>
        <p:txBody>
          <a:bodyPr lIns="274320" tIns="0" rIns="182880" anchor="ctr">
            <a:normAutofit/>
          </a:bodyPr>
          <a:lstStyle>
            <a:lvl1pPr>
              <a:lnSpc>
                <a:spcPts val="2000"/>
              </a:lnSpc>
              <a:defRPr sz="1800">
                <a:solidFill>
                  <a:schemeClr val="bg1">
                    <a:lumMod val="85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0" name="Content Placeholder 3"/>
          <p:cNvSpPr>
            <a:spLocks noGrp="1"/>
          </p:cNvSpPr>
          <p:nvPr>
            <p:ph sz="half" idx="2"/>
          </p:nvPr>
        </p:nvSpPr>
        <p:spPr>
          <a:xfrm>
            <a:off x="2438400" y="3048000"/>
            <a:ext cx="4648200" cy="1676400"/>
          </a:xfrm>
        </p:spPr>
        <p:txBody>
          <a:bodyPr lIns="274320" tIns="0" rIns="182880" anchor="ctr">
            <a:normAutofit/>
          </a:bodyPr>
          <a:lstStyle>
            <a:lvl1pPr>
              <a:lnSpc>
                <a:spcPts val="2000"/>
              </a:lnSpc>
              <a:defRPr sz="1800">
                <a:solidFill>
                  <a:schemeClr val="bg1">
                    <a:lumMod val="85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1" name="Content Placeholder 3"/>
          <p:cNvSpPr>
            <a:spLocks noGrp="1"/>
          </p:cNvSpPr>
          <p:nvPr>
            <p:ph sz="half" idx="14"/>
          </p:nvPr>
        </p:nvSpPr>
        <p:spPr>
          <a:xfrm>
            <a:off x="2438400" y="4724400"/>
            <a:ext cx="4648200" cy="1600200"/>
          </a:xfrm>
        </p:spPr>
        <p:txBody>
          <a:bodyPr lIns="274320" tIns="0" rIns="182880" anchor="ctr">
            <a:normAutofit/>
          </a:bodyPr>
          <a:lstStyle>
            <a:lvl1pPr marL="0" marR="0" indent="0" algn="l" defTabSz="914400" rtl="0" eaLnBrk="1" fontAlgn="auto" latinLnBrk="0" hangingPunct="1">
              <a:lnSpc>
                <a:spcPts val="2000"/>
              </a:lnSpc>
              <a:spcBef>
                <a:spcPct val="20000"/>
              </a:spcBef>
              <a:spcAft>
                <a:spcPts val="0"/>
              </a:spcAft>
              <a:buClrTx/>
              <a:buSzTx/>
              <a:buFontTx/>
              <a:buNone/>
              <a:tabLst/>
              <a:defRPr lang="en-US" sz="1800" kern="1200" dirty="0" smtClean="0">
                <a:solidFill>
                  <a:schemeClr val="bg1">
                    <a:lumMod val="85000"/>
                  </a:schemeClr>
                </a:solidFill>
                <a:latin typeface="+mn-lt"/>
                <a:ea typeface="+mn-ea"/>
                <a:cs typeface="+mn-cs"/>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marL="0" marR="0" lvl="0" indent="0" algn="l" defTabSz="914400" rtl="0" eaLnBrk="1" fontAlgn="auto" latinLnBrk="0" hangingPunct="1">
              <a:lnSpc>
                <a:spcPts val="2000"/>
              </a:lnSpc>
              <a:spcBef>
                <a:spcPct val="20000"/>
              </a:spcBef>
              <a:spcAft>
                <a:spcPts val="0"/>
              </a:spcAft>
              <a:buClrTx/>
              <a:buSzTx/>
              <a:buFontTx/>
              <a:buNone/>
              <a:tabLst/>
              <a:defRPr/>
            </a:pPr>
            <a:r>
              <a:rPr lang="en-US" dirty="0"/>
              <a:t>Click to edit Master text styles</a:t>
            </a:r>
          </a:p>
        </p:txBody>
      </p:sp>
      <p:sp>
        <p:nvSpPr>
          <p:cNvPr id="15" name="Content Placeholder 2"/>
          <p:cNvSpPr>
            <a:spLocks noGrp="1"/>
          </p:cNvSpPr>
          <p:nvPr>
            <p:ph sz="half" idx="15"/>
          </p:nvPr>
        </p:nvSpPr>
        <p:spPr>
          <a:xfrm>
            <a:off x="457200" y="1371600"/>
            <a:ext cx="1981200" cy="1676401"/>
          </a:xfrm>
        </p:spPr>
        <p:txBody>
          <a:bodyPr>
            <a:noAutofit/>
          </a:bodyPr>
          <a:lstStyle>
            <a:lvl1pPr algn="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6" name="Content Placeholder 3"/>
          <p:cNvSpPr>
            <a:spLocks noGrp="1"/>
          </p:cNvSpPr>
          <p:nvPr>
            <p:ph sz="half" idx="16"/>
          </p:nvPr>
        </p:nvSpPr>
        <p:spPr>
          <a:xfrm>
            <a:off x="457200" y="3124200"/>
            <a:ext cx="1981200" cy="1676401"/>
          </a:xfrm>
        </p:spPr>
        <p:txBody>
          <a:bodyPr>
            <a:normAutofit/>
          </a:bodyPr>
          <a:lstStyle>
            <a:lvl1pPr algn="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4" name="Content Placeholder 3"/>
          <p:cNvSpPr>
            <a:spLocks noGrp="1"/>
          </p:cNvSpPr>
          <p:nvPr>
            <p:ph sz="half" idx="17"/>
          </p:nvPr>
        </p:nvSpPr>
        <p:spPr>
          <a:xfrm>
            <a:off x="457200" y="4876800"/>
            <a:ext cx="1981200" cy="1600200"/>
          </a:xfrm>
        </p:spPr>
        <p:txBody>
          <a:bodyPr>
            <a:normAutofit/>
          </a:bodyPr>
          <a:lstStyle>
            <a:lvl1pPr algn="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2" name="Title 1"/>
          <p:cNvSpPr>
            <a:spLocks noGrp="1"/>
          </p:cNvSpPr>
          <p:nvPr>
            <p:ph type="title"/>
          </p:nvPr>
        </p:nvSpPr>
        <p:spPr>
          <a:xfrm>
            <a:off x="2438400" y="304800"/>
            <a:ext cx="6477000" cy="944562"/>
          </a:xfrm>
        </p:spPr>
        <p:txBody>
          <a:bodyPr/>
          <a:lstStyle>
            <a:lvl1pPr>
              <a:defRPr>
                <a:ln>
                  <a:solidFill>
                    <a:schemeClr val="accent5">
                      <a:lumMod val="75000"/>
                    </a:schemeClr>
                  </a:solidFill>
                </a:ln>
                <a:solidFill>
                  <a:schemeClr val="bg1"/>
                </a:solidFill>
              </a:defRPr>
            </a:lvl1pPr>
          </a:lstStyle>
          <a:p>
            <a:r>
              <a:rPr lang="en-US"/>
              <a:t>Click to edit Master title style</a:t>
            </a:r>
          </a:p>
        </p:txBody>
      </p:sp>
    </p:spTree>
    <p:extLst>
      <p:ext uri="{BB962C8B-B14F-4D97-AF65-F5344CB8AC3E}">
        <p14:creationId xmlns:p14="http://schemas.microsoft.com/office/powerpoint/2010/main" val="23397445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6" name="Content Placeholder 3"/>
          <p:cNvSpPr>
            <a:spLocks noGrp="1"/>
          </p:cNvSpPr>
          <p:nvPr>
            <p:ph sz="half" idx="2"/>
          </p:nvPr>
        </p:nvSpPr>
        <p:spPr>
          <a:xfrm>
            <a:off x="5807345" y="3805238"/>
            <a:ext cx="3108055" cy="2366962"/>
          </a:xfrm>
        </p:spPr>
        <p:txBody>
          <a:bodyPr>
            <a:normAutofit/>
          </a:bodyPr>
          <a:lstStyle>
            <a:lvl1pPr marL="0" indent="0" algn="l">
              <a:buFontTx/>
              <a:buNone/>
              <a:defRPr lang="en-US" sz="2000" kern="1200" dirty="0">
                <a:solidFill>
                  <a:schemeClr val="bg1">
                    <a:lumMod val="85000"/>
                  </a:schemeClr>
                </a:solidFill>
                <a:latin typeface="+mn-lt"/>
                <a:ea typeface="+mn-ea"/>
                <a:cs typeface="+mn-cs"/>
              </a:defRPr>
            </a:lvl1pPr>
            <a:lvl2pPr marL="0" indent="0" algn="l">
              <a:buFontTx/>
              <a:buNone/>
              <a:defRPr sz="1600">
                <a:solidFill>
                  <a:schemeClr val="bg1"/>
                </a:solidFill>
              </a:defRPr>
            </a:lvl2pPr>
            <a:lvl3pPr marL="0" indent="0" algn="l">
              <a:buFontTx/>
              <a:buNone/>
              <a:defRPr sz="1600">
                <a:solidFill>
                  <a:schemeClr val="bg1"/>
                </a:solidFill>
              </a:defRPr>
            </a:lvl3pPr>
            <a:lvl4pPr marL="0" indent="0" algn="l">
              <a:buFontTx/>
              <a:buNone/>
              <a:defRPr sz="1600">
                <a:solidFill>
                  <a:schemeClr val="bg1"/>
                </a:solidFill>
              </a:defRPr>
            </a:lvl4pPr>
            <a:lvl5pPr marL="0" indent="0" algn="l">
              <a:buFontTx/>
              <a:buNone/>
              <a:defRPr sz="1600">
                <a:solidFill>
                  <a:schemeClr val="bg1"/>
                </a:solidFill>
              </a:defRPr>
            </a:lvl5pPr>
            <a:lvl6pPr>
              <a:defRPr sz="1800"/>
            </a:lvl6pPr>
            <a:lvl7pPr>
              <a:defRPr sz="1800"/>
            </a:lvl7pPr>
            <a:lvl8pPr>
              <a:defRPr sz="1800"/>
            </a:lvl8pPr>
            <a:lvl9pPr>
              <a:defRPr sz="1800"/>
            </a:lvl9pPr>
          </a:lstStyle>
          <a:p>
            <a:pPr marL="0" lvl="0" indent="0" algn="l" defTabSz="914400" rtl="0" eaLnBrk="1" latinLnBrk="0" hangingPunct="1">
              <a:spcBef>
                <a:spcPct val="20000"/>
              </a:spcBef>
              <a:buFontTx/>
              <a:buNone/>
            </a:pPr>
            <a:r>
              <a:rPr lang="en-US" dirty="0"/>
              <a:t>Click to edit Master text styles</a:t>
            </a:r>
          </a:p>
          <a:p>
            <a:pPr marL="0" lvl="0" indent="0" algn="l" defTabSz="914400" rtl="0" eaLnBrk="1" latinLnBrk="0" hangingPunct="1">
              <a:spcBef>
                <a:spcPct val="20000"/>
              </a:spcBef>
              <a:buFontTx/>
              <a:buNone/>
            </a:pPr>
            <a:r>
              <a:rPr lang="en-US" dirty="0"/>
              <a:t>Level 2</a:t>
            </a:r>
          </a:p>
          <a:p>
            <a:pPr marL="0" lvl="0" indent="0" algn="l" defTabSz="914400" rtl="0" eaLnBrk="1" latinLnBrk="0" hangingPunct="1">
              <a:spcBef>
                <a:spcPct val="20000"/>
              </a:spcBef>
              <a:buFontTx/>
              <a:buNone/>
            </a:pPr>
            <a:r>
              <a:rPr lang="en-US" dirty="0"/>
              <a:t>Level 3</a:t>
            </a:r>
          </a:p>
          <a:p>
            <a:pPr marL="0" lvl="0" indent="0" algn="l" defTabSz="914400" rtl="0" eaLnBrk="1" latinLnBrk="0" hangingPunct="1">
              <a:spcBef>
                <a:spcPct val="20000"/>
              </a:spcBef>
              <a:buFontTx/>
              <a:buNone/>
            </a:pPr>
            <a:r>
              <a:rPr lang="en-US" dirty="0"/>
              <a:t>Level 4</a:t>
            </a:r>
          </a:p>
          <a:p>
            <a:pPr marL="0" lvl="0" indent="0" algn="l" defTabSz="914400" rtl="0" eaLnBrk="1" latinLnBrk="0" hangingPunct="1">
              <a:spcBef>
                <a:spcPct val="20000"/>
              </a:spcBef>
              <a:buFontTx/>
              <a:buNone/>
            </a:pPr>
            <a:r>
              <a:rPr lang="en-US" dirty="0"/>
              <a:t>Level 5</a:t>
            </a:r>
          </a:p>
        </p:txBody>
      </p:sp>
      <p:sp>
        <p:nvSpPr>
          <p:cNvPr id="9" name="Content Placeholder 2"/>
          <p:cNvSpPr>
            <a:spLocks noGrp="1"/>
          </p:cNvSpPr>
          <p:nvPr>
            <p:ph sz="half" idx="14"/>
          </p:nvPr>
        </p:nvSpPr>
        <p:spPr>
          <a:xfrm>
            <a:off x="5638800" y="1447800"/>
            <a:ext cx="3124200" cy="2352675"/>
          </a:xfrm>
        </p:spPr>
        <p:txBody>
          <a:bodyPr>
            <a:normAutofit/>
          </a:bodyPr>
          <a:lstStyle>
            <a:lvl1pPr>
              <a:defRPr lang="en-US" sz="2000" kern="1200" dirty="0">
                <a:solidFill>
                  <a:schemeClr val="bg1">
                    <a:lumMod val="85000"/>
                  </a:schemeClr>
                </a:solidFill>
                <a:latin typeface="+mn-lt"/>
                <a:ea typeface="+mn-ea"/>
                <a:cs typeface="+mn-cs"/>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marL="0" lvl="0" indent="0" algn="l" defTabSz="914400" rtl="0" eaLnBrk="1" latinLnBrk="0" hangingPunct="1">
              <a:spcBef>
                <a:spcPct val="20000"/>
              </a:spcBef>
              <a:buFontTx/>
              <a:buNone/>
            </a:pPr>
            <a:r>
              <a:rPr lang="en-US" dirty="0"/>
              <a:t>Click to edit Master text styles</a:t>
            </a:r>
          </a:p>
        </p:txBody>
      </p:sp>
      <p:sp>
        <p:nvSpPr>
          <p:cNvPr id="13" name="Content Placeholder 3"/>
          <p:cNvSpPr>
            <a:spLocks noGrp="1"/>
          </p:cNvSpPr>
          <p:nvPr>
            <p:ph sz="half" idx="15"/>
          </p:nvPr>
        </p:nvSpPr>
        <p:spPr>
          <a:xfrm>
            <a:off x="2451570" y="3817257"/>
            <a:ext cx="3111031" cy="2362200"/>
          </a:xfrm>
        </p:spPr>
        <p:txBody>
          <a:bodyPr>
            <a:normAutofit/>
          </a:bodyPr>
          <a:lstStyle>
            <a:lvl1pPr marL="0" indent="0" algn="l">
              <a:buFontTx/>
              <a:buNone/>
              <a:defRPr lang="en-US" sz="2000" kern="1200" dirty="0">
                <a:solidFill>
                  <a:schemeClr val="bg1">
                    <a:lumMod val="85000"/>
                  </a:schemeClr>
                </a:solidFill>
                <a:latin typeface="+mn-lt"/>
                <a:ea typeface="+mn-ea"/>
                <a:cs typeface="+mn-cs"/>
              </a:defRPr>
            </a:lvl1pPr>
            <a:lvl2pPr marL="0" indent="0" algn="l">
              <a:buFontTx/>
              <a:buNone/>
              <a:defRPr sz="1600">
                <a:solidFill>
                  <a:schemeClr val="bg1"/>
                </a:solidFill>
              </a:defRPr>
            </a:lvl2pPr>
            <a:lvl3pPr marL="0" indent="0" algn="l">
              <a:buFontTx/>
              <a:buNone/>
              <a:defRPr sz="1600">
                <a:solidFill>
                  <a:schemeClr val="bg1"/>
                </a:solidFill>
              </a:defRPr>
            </a:lvl3pPr>
            <a:lvl4pPr marL="0" indent="0" algn="l">
              <a:buFontTx/>
              <a:buNone/>
              <a:defRPr sz="1600">
                <a:solidFill>
                  <a:schemeClr val="bg1"/>
                </a:solidFill>
              </a:defRPr>
            </a:lvl4pPr>
            <a:lvl5pPr marL="0" indent="0" algn="l">
              <a:buFontTx/>
              <a:buNone/>
              <a:defRPr sz="1600">
                <a:solidFill>
                  <a:schemeClr val="bg1"/>
                </a:solidFill>
              </a:defRPr>
            </a:lvl5pPr>
            <a:lvl6pPr>
              <a:defRPr sz="1800"/>
            </a:lvl6pPr>
            <a:lvl7pPr>
              <a:defRPr sz="1800"/>
            </a:lvl7pPr>
            <a:lvl8pPr>
              <a:defRPr sz="1800"/>
            </a:lvl8pPr>
            <a:lvl9pPr>
              <a:defRPr sz="1800"/>
            </a:lvl9pPr>
          </a:lstStyle>
          <a:p>
            <a:pPr marL="0" lvl="0" indent="0" algn="l" defTabSz="914400" rtl="0" eaLnBrk="1" latinLnBrk="0" hangingPunct="1">
              <a:spcBef>
                <a:spcPct val="20000"/>
              </a:spcBef>
              <a:buFontTx/>
              <a:buNone/>
            </a:pPr>
            <a:r>
              <a:rPr lang="en-US" dirty="0"/>
              <a:t>Click to edit Master text styles</a:t>
            </a:r>
          </a:p>
          <a:p>
            <a:pPr marL="0" lvl="0" indent="0" algn="l" defTabSz="914400" rtl="0" eaLnBrk="1" latinLnBrk="0" hangingPunct="1">
              <a:spcBef>
                <a:spcPct val="20000"/>
              </a:spcBef>
              <a:buFontTx/>
              <a:buNone/>
            </a:pPr>
            <a:r>
              <a:rPr lang="en-US" dirty="0"/>
              <a:t>Level 2</a:t>
            </a:r>
          </a:p>
          <a:p>
            <a:pPr marL="0" lvl="0" indent="0" algn="l" defTabSz="914400" rtl="0" eaLnBrk="1" latinLnBrk="0" hangingPunct="1">
              <a:spcBef>
                <a:spcPct val="20000"/>
              </a:spcBef>
              <a:buFontTx/>
              <a:buNone/>
            </a:pPr>
            <a:r>
              <a:rPr lang="en-US" dirty="0"/>
              <a:t>Level 3</a:t>
            </a:r>
          </a:p>
          <a:p>
            <a:pPr marL="0" lvl="0" indent="0" algn="l" defTabSz="914400" rtl="0" eaLnBrk="1" latinLnBrk="0" hangingPunct="1">
              <a:spcBef>
                <a:spcPct val="20000"/>
              </a:spcBef>
              <a:buFontTx/>
              <a:buNone/>
            </a:pPr>
            <a:r>
              <a:rPr lang="en-US" dirty="0"/>
              <a:t>Level 4</a:t>
            </a:r>
          </a:p>
          <a:p>
            <a:pPr marL="0" lvl="0" indent="0" algn="l" defTabSz="914400" rtl="0" eaLnBrk="1" latinLnBrk="0" hangingPunct="1">
              <a:spcBef>
                <a:spcPct val="20000"/>
              </a:spcBef>
              <a:buFontTx/>
              <a:buNone/>
            </a:pPr>
            <a:r>
              <a:rPr lang="en-US" dirty="0"/>
              <a:t>Level 5</a:t>
            </a:r>
          </a:p>
        </p:txBody>
      </p:sp>
      <p:sp>
        <p:nvSpPr>
          <p:cNvPr id="14" name="Content Placeholder 2"/>
          <p:cNvSpPr>
            <a:spLocks noGrp="1"/>
          </p:cNvSpPr>
          <p:nvPr>
            <p:ph sz="half" idx="16"/>
          </p:nvPr>
        </p:nvSpPr>
        <p:spPr>
          <a:xfrm>
            <a:off x="2286000" y="1447800"/>
            <a:ext cx="3124200" cy="2352675"/>
          </a:xfrm>
        </p:spPr>
        <p:txBody>
          <a:bodyPr>
            <a:normAutofit/>
          </a:bodyPr>
          <a:lstStyle>
            <a:lvl1pPr>
              <a:defRPr sz="2000">
                <a:solidFill>
                  <a:schemeClr val="bg1">
                    <a:lumMod val="85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1" name="Title 1"/>
          <p:cNvSpPr>
            <a:spLocks noGrp="1"/>
          </p:cNvSpPr>
          <p:nvPr>
            <p:ph type="title"/>
          </p:nvPr>
        </p:nvSpPr>
        <p:spPr>
          <a:xfrm>
            <a:off x="2514600" y="152400"/>
            <a:ext cx="6477000" cy="944562"/>
          </a:xfrm>
        </p:spPr>
        <p:txBody>
          <a:bodyPr/>
          <a:lstStyle>
            <a:lvl1pPr>
              <a:defRPr>
                <a:ln>
                  <a:solidFill>
                    <a:schemeClr val="accent5">
                      <a:lumMod val="75000"/>
                    </a:schemeClr>
                  </a:solidFill>
                </a:ln>
                <a:solidFill>
                  <a:schemeClr val="bg1"/>
                </a:solidFill>
              </a:defRPr>
            </a:lvl1pPr>
          </a:lstStyle>
          <a:p>
            <a:r>
              <a:rPr lang="en-US"/>
              <a:t>Click to edit Master title style</a:t>
            </a:r>
          </a:p>
        </p:txBody>
      </p:sp>
    </p:spTree>
    <p:extLst>
      <p:ext uri="{BB962C8B-B14F-4D97-AF65-F5344CB8AC3E}">
        <p14:creationId xmlns:p14="http://schemas.microsoft.com/office/powerpoint/2010/main" val="42763993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estions contact">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3886200" y="1600200"/>
            <a:ext cx="3048000" cy="3505200"/>
          </a:xfrm>
        </p:spPr>
        <p:txBody>
          <a:bodyPr/>
          <a:lstStyle>
            <a:lvl1pPr marL="0" indent="0" algn="ctr">
              <a:lnSpc>
                <a:spcPts val="1600"/>
              </a:lnSpc>
              <a:buNone/>
              <a:defRPr sz="140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2" name="Slide Number Placeholder 11"/>
          <p:cNvSpPr>
            <a:spLocks noGrp="1"/>
          </p:cNvSpPr>
          <p:nvPr>
            <p:ph type="sldNum" sz="quarter" idx="14"/>
          </p:nvPr>
        </p:nvSpPr>
        <p:spPr/>
        <p:txBody>
          <a:bodyPr/>
          <a:lstStyle/>
          <a:p>
            <a:fld id="{81582BD6-FC20-4557-852B-8433F8572D30}" type="slidenum">
              <a:rPr lang="en-US" smtClean="0"/>
              <a:pPr/>
              <a:t>‹#›</a:t>
            </a:fld>
            <a:endParaRPr lang="en-US" dirty="0"/>
          </a:p>
        </p:txBody>
      </p:sp>
      <p:sp>
        <p:nvSpPr>
          <p:cNvPr id="13" name="Footer Placeholder 12"/>
          <p:cNvSpPr>
            <a:spLocks noGrp="1"/>
          </p:cNvSpPr>
          <p:nvPr>
            <p:ph type="ftr" sz="quarter" idx="15"/>
          </p:nvPr>
        </p:nvSpPr>
        <p:spPr/>
        <p:txBody>
          <a:bodyPr/>
          <a:lstStyle/>
          <a:p>
            <a:endParaRPr lang="en-US" dirty="0"/>
          </a:p>
        </p:txBody>
      </p:sp>
      <p:sp>
        <p:nvSpPr>
          <p:cNvPr id="6" name="Title 1"/>
          <p:cNvSpPr>
            <a:spLocks noGrp="1"/>
          </p:cNvSpPr>
          <p:nvPr>
            <p:ph type="title"/>
          </p:nvPr>
        </p:nvSpPr>
        <p:spPr>
          <a:xfrm>
            <a:off x="2209800" y="274638"/>
            <a:ext cx="6477000" cy="944562"/>
          </a:xfrm>
        </p:spPr>
        <p:txBody>
          <a:bodyPr/>
          <a:lstStyle>
            <a:lvl1pPr>
              <a:defRPr>
                <a:ln>
                  <a:solidFill>
                    <a:schemeClr val="accent5">
                      <a:lumMod val="75000"/>
                    </a:schemeClr>
                  </a:solidFill>
                </a:ln>
                <a:solidFill>
                  <a:schemeClr val="bg1"/>
                </a:solidFill>
              </a:defRPr>
            </a:lvl1pPr>
          </a:lstStyle>
          <a:p>
            <a:r>
              <a:rPr lang="en-US"/>
              <a:t>Click to edit Master title style</a:t>
            </a:r>
          </a:p>
        </p:txBody>
      </p:sp>
    </p:spTree>
    <p:extLst>
      <p:ext uri="{BB962C8B-B14F-4D97-AF65-F5344CB8AC3E}">
        <p14:creationId xmlns:p14="http://schemas.microsoft.com/office/powerpoint/2010/main" val="38079922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13" name="Titre 1"/>
          <p:cNvSpPr>
            <a:spLocks noGrp="1"/>
          </p:cNvSpPr>
          <p:nvPr>
            <p:ph type="title"/>
          </p:nvPr>
        </p:nvSpPr>
        <p:spPr>
          <a:xfrm>
            <a:off x="213522" y="196074"/>
            <a:ext cx="8229600" cy="623608"/>
          </a:xfrm>
          <a:prstGeom prst="rect">
            <a:avLst/>
          </a:prstGeom>
        </p:spPr>
        <p:txBody>
          <a:bodyPr/>
          <a:lstStyle>
            <a:lvl1pPr algn="l">
              <a:spcAft>
                <a:spcPts val="1200"/>
              </a:spcAft>
              <a:defRPr sz="2800" b="0" i="0" spc="100" baseline="0">
                <a:latin typeface="Impact"/>
                <a:cs typeface="Impact"/>
              </a:defRPr>
            </a:lvl1pPr>
          </a:lstStyle>
          <a:p>
            <a:r>
              <a:rPr lang="fr-CH" dirty="0"/>
              <a:t>Cliquez et modifiez le titre</a:t>
            </a:r>
            <a:endParaRPr lang="fr-FR" dirty="0"/>
          </a:p>
        </p:txBody>
      </p:sp>
    </p:spTree>
    <p:extLst>
      <p:ext uri="{BB962C8B-B14F-4D97-AF65-F5344CB8AC3E}">
        <p14:creationId xmlns:p14="http://schemas.microsoft.com/office/powerpoint/2010/main" val="11169855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One 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75146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re et contenu">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70494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524000" y="5538787"/>
            <a:ext cx="6284913" cy="1362075"/>
          </a:xfrm>
        </p:spPr>
        <p:txBody>
          <a:bodyPr anchor="t"/>
          <a:lstStyle>
            <a:lvl1pPr algn="r">
              <a:defRPr sz="4000" b="1" cap="all">
                <a:ln>
                  <a:solidFill>
                    <a:schemeClr val="accent5">
                      <a:lumMod val="75000"/>
                    </a:schemeClr>
                  </a:solidFill>
                </a:ln>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1524000" y="4038600"/>
            <a:ext cx="6284913" cy="1500187"/>
          </a:xfrm>
        </p:spPr>
        <p:txBody>
          <a:bodyPr anchor="b"/>
          <a:lstStyle>
            <a:lvl1pPr marL="0" indent="0" algn="r">
              <a:buNone/>
              <a:defRPr sz="2000">
                <a:solidFill>
                  <a:schemeClr val="bg1">
                    <a:lumMod val="9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F5FF7EA6-E896-45A1-9154-F345903B5BEF}" type="datetime1">
              <a:rPr lang="en-US" smtClean="0"/>
              <a:pPr/>
              <a:t>4/1/2025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4DE186-3112-4AB8-AF78-FDBC8ACE92CB}" type="slidenum">
              <a:rPr lang="en-US" smtClean="0"/>
              <a:pPr/>
              <a:t>‹#›</a:t>
            </a:fld>
            <a:endParaRPr lang="en-US"/>
          </a:p>
        </p:txBody>
      </p:sp>
    </p:spTree>
    <p:extLst>
      <p:ext uri="{BB962C8B-B14F-4D97-AF65-F5344CB8AC3E}">
        <p14:creationId xmlns:p14="http://schemas.microsoft.com/office/powerpoint/2010/main" val="6107825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438400" y="12526"/>
            <a:ext cx="6477000" cy="944562"/>
          </a:xfrm>
        </p:spPr>
        <p:txBody>
          <a:bodyPr/>
          <a:lstStyle>
            <a:lvl1pPr>
              <a:defRPr>
                <a:ln>
                  <a:solidFill>
                    <a:schemeClr val="accent5">
                      <a:lumMod val="75000"/>
                    </a:schemeClr>
                  </a:solidFill>
                </a:ln>
                <a:solidFill>
                  <a:schemeClr val="bg1"/>
                </a:solidFill>
              </a:defRPr>
            </a:lvl1pPr>
          </a:lstStyle>
          <a:p>
            <a:r>
              <a:rPr lang="en-US"/>
              <a:t>Click to edit Master title style</a:t>
            </a:r>
          </a:p>
        </p:txBody>
      </p:sp>
      <p:sp>
        <p:nvSpPr>
          <p:cNvPr id="3" name="Content Placeholder 2"/>
          <p:cNvSpPr>
            <a:spLocks noGrp="1"/>
          </p:cNvSpPr>
          <p:nvPr>
            <p:ph sz="half" idx="1"/>
          </p:nvPr>
        </p:nvSpPr>
        <p:spPr>
          <a:xfrm>
            <a:off x="1828800" y="1295400"/>
            <a:ext cx="3048000" cy="4754563"/>
          </a:xfr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371600"/>
            <a:ext cx="3048000" cy="4754563"/>
          </a:xfr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26E2B09-917C-4CE8-84A4-CF423B837BAE}" type="datetime1">
              <a:rPr lang="en-US" smtClean="0"/>
              <a:pPr/>
              <a:t>4/1/2025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4DE186-3112-4AB8-AF78-FDBC8ACE92CB}" type="slidenum">
              <a:rPr lang="en-US" smtClean="0"/>
              <a:pPr/>
              <a:t>‹#›</a:t>
            </a:fld>
            <a:endParaRPr lang="en-US"/>
          </a:p>
        </p:txBody>
      </p:sp>
    </p:spTree>
    <p:extLst>
      <p:ext uri="{BB962C8B-B14F-4D97-AF65-F5344CB8AC3E}">
        <p14:creationId xmlns:p14="http://schemas.microsoft.com/office/powerpoint/2010/main" val="1178812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1581150"/>
            <a:ext cx="3200400" cy="639762"/>
          </a:xfrm>
        </p:spPr>
        <p:txBody>
          <a:bodyPr anchor="b"/>
          <a:lstStyle>
            <a:lvl1pPr marL="0" indent="0">
              <a:buNone/>
              <a:defRPr sz="2400" b="1">
                <a:ln>
                  <a:solidFill>
                    <a:schemeClr val="bg1">
                      <a:lumMod val="95000"/>
                    </a:schemeClr>
                  </a:solidFill>
                </a:ln>
                <a:solidFill>
                  <a:schemeClr val="tx1">
                    <a:lumMod val="50000"/>
                    <a:lumOff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 name="Title 1"/>
          <p:cNvSpPr>
            <a:spLocks noGrp="1"/>
          </p:cNvSpPr>
          <p:nvPr>
            <p:ph type="title"/>
          </p:nvPr>
        </p:nvSpPr>
        <p:spPr>
          <a:xfrm>
            <a:off x="2648211" y="228600"/>
            <a:ext cx="6477000" cy="944562"/>
          </a:xfrm>
        </p:spPr>
        <p:txBody>
          <a:bodyPr/>
          <a:lstStyle>
            <a:lvl1pPr algn="l">
              <a:defRPr>
                <a:ln>
                  <a:solidFill>
                    <a:schemeClr val="accent5">
                      <a:lumMod val="75000"/>
                    </a:schemeClr>
                  </a:solidFill>
                </a:ln>
                <a:solidFill>
                  <a:schemeClr val="bg1"/>
                </a:solidFill>
              </a:defRPr>
            </a:lvl1pPr>
          </a:lstStyle>
          <a:p>
            <a:r>
              <a:rPr lang="en-US"/>
              <a:t>Click to edit Master title style</a:t>
            </a:r>
          </a:p>
        </p:txBody>
      </p:sp>
      <p:sp>
        <p:nvSpPr>
          <p:cNvPr id="4" name="Content Placeholder 3"/>
          <p:cNvSpPr>
            <a:spLocks noGrp="1"/>
          </p:cNvSpPr>
          <p:nvPr>
            <p:ph sz="half" idx="2"/>
          </p:nvPr>
        </p:nvSpPr>
        <p:spPr>
          <a:xfrm>
            <a:off x="1143000" y="2220912"/>
            <a:ext cx="3200400" cy="3951288"/>
          </a:xfrm>
        </p:spPr>
        <p:txBody>
          <a:bodyPr/>
          <a:lstStyle>
            <a:lvl1pPr>
              <a:defRPr sz="2400">
                <a:solidFill>
                  <a:schemeClr val="bg1">
                    <a:lumMod val="85000"/>
                  </a:schemeClr>
                </a:solidFill>
              </a:defRPr>
            </a:lvl1pPr>
            <a:lvl2pPr>
              <a:defRPr sz="2000">
                <a:solidFill>
                  <a:schemeClr val="bg1">
                    <a:lumMod val="85000"/>
                  </a:schemeClr>
                </a:solidFill>
              </a:defRPr>
            </a:lvl2pPr>
            <a:lvl3pPr>
              <a:defRPr sz="1800">
                <a:solidFill>
                  <a:schemeClr val="bg1">
                    <a:lumMod val="85000"/>
                  </a:schemeClr>
                </a:solidFill>
              </a:defRPr>
            </a:lvl3pPr>
            <a:lvl4pPr>
              <a:defRPr sz="1600">
                <a:solidFill>
                  <a:schemeClr val="bg1">
                    <a:lumMod val="85000"/>
                  </a:schemeClr>
                </a:solidFill>
              </a:defRPr>
            </a:lvl4pPr>
            <a:lvl5pPr>
              <a:defRPr sz="1600">
                <a:solidFill>
                  <a:schemeClr val="bg1">
                    <a:lumMod val="85000"/>
                  </a:schemeClr>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5181600" y="1581150"/>
            <a:ext cx="3200400" cy="639762"/>
          </a:xfrm>
        </p:spPr>
        <p:txBody>
          <a:bodyPr anchor="b"/>
          <a:lstStyle>
            <a:lvl1pPr marL="0" indent="0">
              <a:buNone/>
              <a:defRPr sz="2400" b="1">
                <a:ln>
                  <a:solidFill>
                    <a:schemeClr val="bg1">
                      <a:lumMod val="95000"/>
                    </a:schemeClr>
                  </a:solidFill>
                </a:ln>
                <a:solidFill>
                  <a:schemeClr val="tx1">
                    <a:lumMod val="50000"/>
                    <a:lumOff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5181600" y="2220912"/>
            <a:ext cx="3200400" cy="3951288"/>
          </a:xfrm>
        </p:spPr>
        <p:txBody>
          <a:bodyPr/>
          <a:lstStyle>
            <a:lvl1pPr>
              <a:defRPr sz="2400">
                <a:solidFill>
                  <a:schemeClr val="bg1">
                    <a:lumMod val="85000"/>
                  </a:schemeClr>
                </a:solidFill>
              </a:defRPr>
            </a:lvl1pPr>
            <a:lvl2pPr>
              <a:defRPr sz="2000">
                <a:solidFill>
                  <a:schemeClr val="bg1">
                    <a:lumMod val="85000"/>
                  </a:schemeClr>
                </a:solidFill>
              </a:defRPr>
            </a:lvl2pPr>
            <a:lvl3pPr>
              <a:defRPr sz="1800">
                <a:solidFill>
                  <a:schemeClr val="bg1">
                    <a:lumMod val="85000"/>
                  </a:schemeClr>
                </a:solidFill>
              </a:defRPr>
            </a:lvl3pPr>
            <a:lvl4pPr>
              <a:defRPr sz="1600">
                <a:solidFill>
                  <a:schemeClr val="bg1">
                    <a:lumMod val="85000"/>
                  </a:schemeClr>
                </a:solidFill>
              </a:defRPr>
            </a:lvl4pPr>
            <a:lvl5pPr>
              <a:defRPr sz="1600">
                <a:solidFill>
                  <a:schemeClr val="bg1">
                    <a:lumMod val="85000"/>
                  </a:schemeClr>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12E432E-D556-49B1-AA44-0ADD980DBED8}" type="datetime1">
              <a:rPr lang="en-US" smtClean="0"/>
              <a:pPr/>
              <a:t>4/1/2025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44DE186-3112-4AB8-AF78-FDBC8ACE92CB}" type="slidenum">
              <a:rPr lang="en-US" smtClean="0"/>
              <a:pPr/>
              <a:t>‹#›</a:t>
            </a:fld>
            <a:endParaRPr lang="en-US"/>
          </a:p>
        </p:txBody>
      </p:sp>
    </p:spTree>
    <p:extLst>
      <p:ext uri="{BB962C8B-B14F-4D97-AF65-F5344CB8AC3E}">
        <p14:creationId xmlns:p14="http://schemas.microsoft.com/office/powerpoint/2010/main" val="26728283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0" y="1044"/>
            <a:ext cx="6477000" cy="944562"/>
          </a:xfrm>
        </p:spPr>
        <p:txBody>
          <a:bodyPr/>
          <a:lstStyle>
            <a:lvl1pPr>
              <a:defRPr>
                <a:ln>
                  <a:solidFill>
                    <a:schemeClr val="accent5">
                      <a:lumMod val="75000"/>
                    </a:schemeClr>
                  </a:solidFill>
                </a:ln>
                <a:solidFill>
                  <a:schemeClr val="bg1"/>
                </a:solidFill>
              </a:defRPr>
            </a:lvl1pPr>
          </a:lstStyle>
          <a:p>
            <a:r>
              <a:rPr lang="en-US"/>
              <a:t>Click to edit Master title style</a:t>
            </a:r>
          </a:p>
        </p:txBody>
      </p:sp>
      <p:sp>
        <p:nvSpPr>
          <p:cNvPr id="3" name="Date Placeholder 2"/>
          <p:cNvSpPr>
            <a:spLocks noGrp="1"/>
          </p:cNvSpPr>
          <p:nvPr>
            <p:ph type="dt" sz="half" idx="10"/>
          </p:nvPr>
        </p:nvSpPr>
        <p:spPr/>
        <p:txBody>
          <a:bodyPr/>
          <a:lstStyle/>
          <a:p>
            <a:fld id="{E311AE94-C42D-430C-B655-059880745D40}" type="datetime1">
              <a:rPr lang="en-US" smtClean="0"/>
              <a:pPr/>
              <a:t>4/1/2025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44DE186-3112-4AB8-AF78-FDBC8ACE92CB}" type="slidenum">
              <a:rPr lang="en-US" smtClean="0"/>
              <a:pPr/>
              <a:t>‹#›</a:t>
            </a:fld>
            <a:endParaRPr lang="en-US"/>
          </a:p>
        </p:txBody>
      </p:sp>
    </p:spTree>
    <p:extLst>
      <p:ext uri="{BB962C8B-B14F-4D97-AF65-F5344CB8AC3E}">
        <p14:creationId xmlns:p14="http://schemas.microsoft.com/office/powerpoint/2010/main" val="27313687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1BECF5-ED84-44E3-919B-70E0B2BFCC76}" type="datetime1">
              <a:rPr lang="en-US" smtClean="0"/>
              <a:pPr/>
              <a:t>4/1/2025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44DE186-3112-4AB8-AF78-FDBC8ACE92CB}" type="slidenum">
              <a:rPr lang="en-US" smtClean="0"/>
              <a:pPr/>
              <a:t>‹#›</a:t>
            </a:fld>
            <a:endParaRPr lang="en-US"/>
          </a:p>
        </p:txBody>
      </p:sp>
    </p:spTree>
    <p:extLst>
      <p:ext uri="{BB962C8B-B14F-4D97-AF65-F5344CB8AC3E}">
        <p14:creationId xmlns:p14="http://schemas.microsoft.com/office/powerpoint/2010/main" val="26358855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a:off x="4953000" y="4229101"/>
            <a:ext cx="4267200" cy="3086099"/>
          </a:xfrm>
          <a:prstGeom prst="rect">
            <a:avLst/>
          </a:prstGeom>
        </p:spPr>
      </p:pic>
      <p:sp>
        <p:nvSpPr>
          <p:cNvPr id="2" name="Title 1"/>
          <p:cNvSpPr>
            <a:spLocks noGrp="1"/>
          </p:cNvSpPr>
          <p:nvPr>
            <p:ph type="title"/>
          </p:nvPr>
        </p:nvSpPr>
        <p:spPr>
          <a:xfrm>
            <a:off x="6553200" y="26096"/>
            <a:ext cx="2438400" cy="1162050"/>
          </a:xfrm>
        </p:spPr>
        <p:txBody>
          <a:bodyPr anchor="b"/>
          <a:lstStyle>
            <a:lvl1pPr algn="l">
              <a:defRPr sz="2000" b="1">
                <a:ln w="3175">
                  <a:solidFill>
                    <a:schemeClr val="accent5">
                      <a:lumMod val="75000"/>
                    </a:schemeClr>
                  </a:solidFill>
                </a:ln>
                <a:solidFill>
                  <a:schemeClr val="bg1"/>
                </a:solidFill>
              </a:defRPr>
            </a:lvl1pPr>
          </a:lstStyle>
          <a:p>
            <a:r>
              <a:rPr lang="en-US"/>
              <a:t>Click to edit Master title style</a:t>
            </a:r>
          </a:p>
        </p:txBody>
      </p:sp>
      <p:sp>
        <p:nvSpPr>
          <p:cNvPr id="3" name="Content Placeholder 2"/>
          <p:cNvSpPr>
            <a:spLocks noGrp="1"/>
          </p:cNvSpPr>
          <p:nvPr>
            <p:ph idx="1"/>
          </p:nvPr>
        </p:nvSpPr>
        <p:spPr>
          <a:xfrm>
            <a:off x="304800" y="228600"/>
            <a:ext cx="399010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553200" y="1188146"/>
            <a:ext cx="2438400" cy="4691063"/>
          </a:xfrm>
        </p:spPr>
        <p:txBody>
          <a:bodyPr/>
          <a:lstStyle>
            <a:lvl1pPr marL="0" indent="0">
              <a:buNone/>
              <a:defRPr sz="1400">
                <a:solidFill>
                  <a:schemeClr val="bg1">
                    <a:lumMod val="9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E0B1AC4-55E6-48D5-821D-F68F3E06D709}" type="datetime1">
              <a:rPr lang="en-US" smtClean="0"/>
              <a:pPr/>
              <a:t>4/1/2025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4DE186-3112-4AB8-AF78-FDBC8ACE92CB}" type="slidenum">
              <a:rPr lang="en-US" smtClean="0"/>
              <a:pPr/>
              <a:t>‹#›</a:t>
            </a:fld>
            <a:endParaRPr lang="en-US"/>
          </a:p>
        </p:txBody>
      </p:sp>
    </p:spTree>
    <p:extLst>
      <p:ext uri="{BB962C8B-B14F-4D97-AF65-F5344CB8AC3E}">
        <p14:creationId xmlns:p14="http://schemas.microsoft.com/office/powerpoint/2010/main" val="10669502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0" y="4614862"/>
            <a:ext cx="5486400" cy="566738"/>
          </a:xfrm>
        </p:spPr>
        <p:txBody>
          <a:bodyPr anchor="b"/>
          <a:lstStyle>
            <a:lvl1pPr algn="l">
              <a:defRPr sz="2000" b="1">
                <a:ln w="3175">
                  <a:solidFill>
                    <a:schemeClr val="accent5">
                      <a:lumMod val="75000"/>
                    </a:schemeClr>
                  </a:solidFill>
                </a:ln>
                <a:solidFill>
                  <a:schemeClr val="bg1"/>
                </a:solidFill>
              </a:defRPr>
            </a:lvl1pPr>
          </a:lstStyle>
          <a:p>
            <a:r>
              <a:rPr lang="en-US"/>
              <a:t>Click to edit Master title style</a:t>
            </a:r>
          </a:p>
        </p:txBody>
      </p:sp>
      <p:sp>
        <p:nvSpPr>
          <p:cNvPr id="3" name="Picture Placeholder 2"/>
          <p:cNvSpPr>
            <a:spLocks noGrp="1"/>
          </p:cNvSpPr>
          <p:nvPr>
            <p:ph type="pic" idx="1"/>
          </p:nvPr>
        </p:nvSpPr>
        <p:spPr>
          <a:xfrm>
            <a:off x="2895600" y="304800"/>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3048000" y="5181600"/>
            <a:ext cx="5486400" cy="804862"/>
          </a:xfr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DFD0C21-56B7-41F5-87F4-09CB38B82F8A}" type="datetime1">
              <a:rPr lang="en-US" smtClean="0"/>
              <a:pPr/>
              <a:t>4/1/2025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4DE186-3112-4AB8-AF78-FDBC8ACE92CB}" type="slidenum">
              <a:rPr lang="en-US" smtClean="0"/>
              <a:pPr/>
              <a:t>‹#›</a:t>
            </a:fld>
            <a:endParaRPr lang="en-US"/>
          </a:p>
        </p:txBody>
      </p:sp>
    </p:spTree>
    <p:extLst>
      <p:ext uri="{BB962C8B-B14F-4D97-AF65-F5344CB8AC3E}">
        <p14:creationId xmlns:p14="http://schemas.microsoft.com/office/powerpoint/2010/main" val="42345263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video" Target="../media/media1.mov"/><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microsoft.com/office/2007/relationships/media" Target="../media/media1.mov"/><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image" Target="../media/image4.png"/><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theme" Target="../theme/theme2.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10" Type="http://schemas.openxmlformats.org/officeDocument/2006/relationships/slideLayout" Target="../slideLayouts/slideLayout19.xml"/><Relationship Id="rId19" Type="http://schemas.openxmlformats.org/officeDocument/2006/relationships/image" Target="../media/image3.png"/><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8" name="earth_leaf_image_sldie.mov">
            <a:hlinkClick r:id="" action="ppaction://media"/>
          </p:cNvPr>
          <p:cNvPicPr>
            <a:picLocks noChangeAspect="1"/>
          </p:cNvPicPr>
          <p:nvPr>
            <a:videoFile r:link="rId12"/>
            <p:extLst>
              <p:ext uri="{DAA4B4D4-6D71-4841-9C94-3DE7FCFB9230}">
                <p14:media xmlns:p14="http://schemas.microsoft.com/office/powerpoint/2010/main" r:embed="rId11"/>
              </p:ext>
            </p:extLst>
          </p:nvPr>
        </p:nvPicPr>
        <p:blipFill>
          <a:blip r:embed="rId13"/>
          <a:stretch>
            <a:fillRect/>
          </a:stretch>
        </p:blipFill>
        <p:spPr>
          <a:xfrm>
            <a:off x="0" y="0"/>
            <a:ext cx="9144000" cy="6858000"/>
          </a:xfrm>
          <a:prstGeom prst="rect">
            <a:avLst/>
          </a:prstGeom>
        </p:spPr>
      </p:pic>
      <p:sp>
        <p:nvSpPr>
          <p:cNvPr id="10" name="Rectangle 9"/>
          <p:cNvSpPr/>
          <p:nvPr userDrawn="1"/>
        </p:nvSpPr>
        <p:spPr>
          <a:xfrm>
            <a:off x="0" y="-27140"/>
            <a:ext cx="9144000" cy="68580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828800" y="0"/>
            <a:ext cx="6477000" cy="94456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209800" y="731837"/>
            <a:ext cx="6477000" cy="4906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877B57-B008-4CE5-8338-37E128D97E12}" type="datetime1">
              <a:rPr lang="en-US" smtClean="0"/>
              <a:pPr/>
              <a:t>4/1/2025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4DE186-3112-4AB8-AF78-FDBC8ACE92CB}" type="slidenum">
              <a:rPr lang="en-US" smtClean="0"/>
              <a:pPr/>
              <a:t>‹#›</a:t>
            </a:fld>
            <a:endParaRPr lang="en-US"/>
          </a:p>
        </p:txBody>
      </p:sp>
    </p:spTree>
    <p:extLst>
      <p:ext uri="{BB962C8B-B14F-4D97-AF65-F5344CB8AC3E}">
        <p14:creationId xmlns:p14="http://schemas.microsoft.com/office/powerpoint/2010/main" val="17930972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0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8"/>
                </p:tgtEl>
              </p:cMediaNode>
            </p:video>
          </p:childTnLst>
        </p:cTn>
      </p:par>
    </p:tnLst>
  </p:timing>
  <p:hf sldNum="0" hdr="0" ftr="0" dt="0"/>
  <p:txStyles>
    <p:titleStyle>
      <a:lvl1pPr algn="l" defTabSz="914400" rtl="0" eaLnBrk="1" latinLnBrk="0" hangingPunct="1">
        <a:spcBef>
          <a:spcPct val="0"/>
        </a:spcBef>
        <a:buNone/>
        <a:defRPr sz="3600" kern="1200">
          <a:ln>
            <a:solidFill>
              <a:schemeClr val="accent5">
                <a:lumMod val="75000"/>
              </a:schemeClr>
            </a:solidFill>
          </a:ln>
          <a:solidFill>
            <a:schemeClr val="bg1"/>
          </a:solidFill>
          <a:latin typeface="+mj-lt"/>
          <a:ea typeface="+mj-ea"/>
          <a:cs typeface="+mj-cs"/>
        </a:defRPr>
      </a:lvl1pPr>
    </p:titleStyle>
    <p:bodyStyle>
      <a:lvl1pPr marL="0" indent="0" algn="l" defTabSz="914400" rtl="0" eaLnBrk="1" latinLnBrk="0" hangingPunct="1">
        <a:spcBef>
          <a:spcPct val="20000"/>
        </a:spcBef>
        <a:buFontTx/>
        <a:buNone/>
        <a:defRPr sz="3200" kern="1200">
          <a:solidFill>
            <a:schemeClr val="bg1">
              <a:lumMod val="95000"/>
            </a:schemeClr>
          </a:solidFill>
          <a:latin typeface="+mn-lt"/>
          <a:ea typeface="+mn-ea"/>
          <a:cs typeface="+mn-cs"/>
        </a:defRPr>
      </a:lvl1pPr>
      <a:lvl2pPr marL="0" indent="0" algn="l" defTabSz="914400" rtl="0" eaLnBrk="1" latinLnBrk="0" hangingPunct="1">
        <a:spcBef>
          <a:spcPct val="20000"/>
        </a:spcBef>
        <a:buFontTx/>
        <a:buNone/>
        <a:defRPr sz="2800" kern="1200">
          <a:solidFill>
            <a:schemeClr val="bg1">
              <a:lumMod val="95000"/>
            </a:schemeClr>
          </a:solidFill>
          <a:latin typeface="+mn-lt"/>
          <a:ea typeface="+mn-ea"/>
          <a:cs typeface="+mn-cs"/>
        </a:defRPr>
      </a:lvl2pPr>
      <a:lvl3pPr marL="0" indent="0" algn="l" defTabSz="914400" rtl="0" eaLnBrk="1" latinLnBrk="0" hangingPunct="1">
        <a:spcBef>
          <a:spcPct val="20000"/>
        </a:spcBef>
        <a:buFontTx/>
        <a:buNone/>
        <a:defRPr sz="2400" kern="1200">
          <a:solidFill>
            <a:schemeClr val="bg1">
              <a:lumMod val="95000"/>
            </a:schemeClr>
          </a:solidFill>
          <a:latin typeface="+mn-lt"/>
          <a:ea typeface="+mn-ea"/>
          <a:cs typeface="+mn-cs"/>
        </a:defRPr>
      </a:lvl3pPr>
      <a:lvl4pPr marL="0" indent="0" algn="l" defTabSz="914400" rtl="0" eaLnBrk="1" latinLnBrk="0" hangingPunct="1">
        <a:spcBef>
          <a:spcPct val="20000"/>
        </a:spcBef>
        <a:buFontTx/>
        <a:buNone/>
        <a:defRPr sz="2000" kern="1200">
          <a:solidFill>
            <a:schemeClr val="bg1">
              <a:lumMod val="95000"/>
            </a:schemeClr>
          </a:solidFill>
          <a:latin typeface="+mn-lt"/>
          <a:ea typeface="+mn-ea"/>
          <a:cs typeface="+mn-cs"/>
        </a:defRPr>
      </a:lvl4pPr>
      <a:lvl5pPr marL="0" indent="0" algn="l" defTabSz="914400" rtl="0" eaLnBrk="1" latinLnBrk="0" hangingPunct="1">
        <a:spcBef>
          <a:spcPct val="20000"/>
        </a:spcBef>
        <a:buFontTx/>
        <a:buNone/>
        <a:defRPr sz="2000" kern="1200">
          <a:solidFill>
            <a:schemeClr val="bg1">
              <a:lumMod val="9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18" cstate="print">
            <a:extLst>
              <a:ext uri="{28A0092B-C50C-407E-A947-70E740481C1C}">
                <a14:useLocalDpi xmlns:a14="http://schemas.microsoft.com/office/drawing/2010/main"/>
              </a:ext>
            </a:extLst>
          </a:blip>
          <a:stretch>
            <a:fillRect/>
          </a:stretch>
        </p:blipFill>
        <p:spPr>
          <a:xfrm>
            <a:off x="0" y="0"/>
            <a:ext cx="9143999" cy="6858000"/>
          </a:xfrm>
          <a:prstGeom prst="rect">
            <a:avLst/>
          </a:prstGeom>
        </p:spPr>
      </p:pic>
      <p:pic>
        <p:nvPicPr>
          <p:cNvPr id="7" name="Picture 6"/>
          <p:cNvPicPr>
            <a:picLocks noChangeAspect="1"/>
          </p:cNvPicPr>
          <p:nvPr userDrawn="1"/>
        </p:nvPicPr>
        <p:blipFill>
          <a:blip r:embed="rId19" cstate="print">
            <a:extLst>
              <a:ext uri="{28A0092B-C50C-407E-A947-70E740481C1C}">
                <a14:useLocalDpi xmlns:a14="http://schemas.microsoft.com/office/drawing/2010/main"/>
              </a:ext>
            </a:extLst>
          </a:blip>
          <a:stretch>
            <a:fillRect/>
          </a:stretch>
        </p:blipFill>
        <p:spPr>
          <a:xfrm>
            <a:off x="-457200" y="4267200"/>
            <a:ext cx="4114800" cy="3086099"/>
          </a:xfrm>
          <a:prstGeom prst="rect">
            <a:avLst/>
          </a:prstGeom>
        </p:spPr>
      </p:pic>
      <p:sp>
        <p:nvSpPr>
          <p:cNvPr id="2" name="Title Placeholder 1"/>
          <p:cNvSpPr>
            <a:spLocks noGrp="1"/>
          </p:cNvSpPr>
          <p:nvPr>
            <p:ph type="title"/>
          </p:nvPr>
        </p:nvSpPr>
        <p:spPr>
          <a:xfrm>
            <a:off x="1828800" y="0"/>
            <a:ext cx="6477000" cy="94456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209800" y="731837"/>
            <a:ext cx="6477000" cy="4906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877B57-B008-4CE5-8338-37E128D97E12}" type="datetime1">
              <a:rPr lang="en-US" smtClean="0"/>
              <a:pPr/>
              <a:t>4/1/2025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4DE186-3112-4AB8-AF78-FDBC8ACE92CB}" type="slidenum">
              <a:rPr lang="en-US" smtClean="0"/>
              <a:pPr/>
              <a:t>‹#›</a:t>
            </a:fld>
            <a:endParaRPr lang="en-US"/>
          </a:p>
        </p:txBody>
      </p:sp>
    </p:spTree>
    <p:extLst>
      <p:ext uri="{BB962C8B-B14F-4D97-AF65-F5344CB8AC3E}">
        <p14:creationId xmlns:p14="http://schemas.microsoft.com/office/powerpoint/2010/main" val="1128136171"/>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1" r:id="rId15"/>
    <p:sldLayoutId id="2147483682" r:id="rId16"/>
  </p:sldLayoutIdLst>
  <p:hf sldNum="0" hdr="0" ftr="0" dt="0"/>
  <p:txStyles>
    <p:titleStyle>
      <a:lvl1pPr algn="l" defTabSz="914400" rtl="0" eaLnBrk="1" latinLnBrk="0" hangingPunct="1">
        <a:spcBef>
          <a:spcPct val="0"/>
        </a:spcBef>
        <a:buNone/>
        <a:defRPr sz="3600" kern="1200">
          <a:ln>
            <a:solidFill>
              <a:schemeClr val="accent5">
                <a:lumMod val="75000"/>
              </a:schemeClr>
            </a:solidFill>
          </a:ln>
          <a:solidFill>
            <a:schemeClr val="bg1"/>
          </a:solidFill>
          <a:latin typeface="+mj-lt"/>
          <a:ea typeface="+mj-ea"/>
          <a:cs typeface="+mj-cs"/>
        </a:defRPr>
      </a:lvl1pPr>
    </p:titleStyle>
    <p:bodyStyle>
      <a:lvl1pPr marL="0" indent="0" algn="l" defTabSz="914400" rtl="0" eaLnBrk="1" latinLnBrk="0" hangingPunct="1">
        <a:spcBef>
          <a:spcPct val="20000"/>
        </a:spcBef>
        <a:buFontTx/>
        <a:buNone/>
        <a:defRPr sz="3200" kern="1200">
          <a:solidFill>
            <a:schemeClr val="bg1">
              <a:lumMod val="95000"/>
            </a:schemeClr>
          </a:solidFill>
          <a:latin typeface="+mn-lt"/>
          <a:ea typeface="+mn-ea"/>
          <a:cs typeface="+mn-cs"/>
        </a:defRPr>
      </a:lvl1pPr>
      <a:lvl2pPr marL="0" indent="0" algn="l" defTabSz="914400" rtl="0" eaLnBrk="1" latinLnBrk="0" hangingPunct="1">
        <a:spcBef>
          <a:spcPct val="20000"/>
        </a:spcBef>
        <a:buFontTx/>
        <a:buNone/>
        <a:defRPr sz="2800" kern="1200">
          <a:solidFill>
            <a:schemeClr val="bg1">
              <a:lumMod val="95000"/>
            </a:schemeClr>
          </a:solidFill>
          <a:latin typeface="+mn-lt"/>
          <a:ea typeface="+mn-ea"/>
          <a:cs typeface="+mn-cs"/>
        </a:defRPr>
      </a:lvl2pPr>
      <a:lvl3pPr marL="0" indent="0" algn="l" defTabSz="914400" rtl="0" eaLnBrk="1" latinLnBrk="0" hangingPunct="1">
        <a:spcBef>
          <a:spcPct val="20000"/>
        </a:spcBef>
        <a:buFontTx/>
        <a:buNone/>
        <a:defRPr sz="2400" kern="1200">
          <a:solidFill>
            <a:schemeClr val="bg1">
              <a:lumMod val="95000"/>
            </a:schemeClr>
          </a:solidFill>
          <a:latin typeface="+mn-lt"/>
          <a:ea typeface="+mn-ea"/>
          <a:cs typeface="+mn-cs"/>
        </a:defRPr>
      </a:lvl3pPr>
      <a:lvl4pPr marL="0" indent="0" algn="l" defTabSz="914400" rtl="0" eaLnBrk="1" latinLnBrk="0" hangingPunct="1">
        <a:spcBef>
          <a:spcPct val="20000"/>
        </a:spcBef>
        <a:buFontTx/>
        <a:buNone/>
        <a:defRPr sz="2000" kern="1200">
          <a:solidFill>
            <a:schemeClr val="bg1">
              <a:lumMod val="95000"/>
            </a:schemeClr>
          </a:solidFill>
          <a:latin typeface="+mn-lt"/>
          <a:ea typeface="+mn-ea"/>
          <a:cs typeface="+mn-cs"/>
        </a:defRPr>
      </a:lvl4pPr>
      <a:lvl5pPr marL="0" indent="0" algn="l" defTabSz="914400" rtl="0" eaLnBrk="1" latinLnBrk="0" hangingPunct="1">
        <a:spcBef>
          <a:spcPct val="20000"/>
        </a:spcBef>
        <a:buFontTx/>
        <a:buNone/>
        <a:defRPr sz="2000" kern="1200">
          <a:solidFill>
            <a:schemeClr val="bg1">
              <a:lumMod val="9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8.xml"/><Relationship Id="rId1" Type="http://schemas.openxmlformats.org/officeDocument/2006/relationships/slideLayout" Target="../slideLayouts/slideLayout15.xml"/><Relationship Id="rId5" Type="http://schemas.openxmlformats.org/officeDocument/2006/relationships/image" Target="../media/image30.png"/><Relationship Id="rId4" Type="http://schemas.openxmlformats.org/officeDocument/2006/relationships/image" Target="../media/image29.tiff"/></Relationships>
</file>

<file path=ppt/slides/_rels/slide11.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9.xml"/><Relationship Id="rId1" Type="http://schemas.openxmlformats.org/officeDocument/2006/relationships/slideLayout" Target="../slideLayouts/slideLayout15.xml"/><Relationship Id="rId5" Type="http://schemas.openxmlformats.org/officeDocument/2006/relationships/image" Target="../media/image30.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15.xml"/><Relationship Id="rId4" Type="http://schemas.openxmlformats.org/officeDocument/2006/relationships/image" Target="../media/image39.emf"/></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15.xml"/><Relationship Id="rId4" Type="http://schemas.openxmlformats.org/officeDocument/2006/relationships/image" Target="../media/image39.emf"/></Relationships>
</file>

<file path=ppt/slides/_rels/slide21.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19.xml"/><Relationship Id="rId1" Type="http://schemas.openxmlformats.org/officeDocument/2006/relationships/slideLayout" Target="../slideLayouts/slideLayout15.xml"/><Relationship Id="rId6" Type="http://schemas.openxmlformats.org/officeDocument/2006/relationships/image" Target="../media/image44.gif"/><Relationship Id="rId5" Type="http://schemas.openxmlformats.org/officeDocument/2006/relationships/image" Target="../media/image43.wmf"/><Relationship Id="rId4" Type="http://schemas.openxmlformats.org/officeDocument/2006/relationships/image" Target="../media/image42.gif"/></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23.xml"/><Relationship Id="rId5" Type="http://schemas.openxmlformats.org/officeDocument/2006/relationships/image" Target="../media/image47.pn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21.xml"/><Relationship Id="rId1" Type="http://schemas.openxmlformats.org/officeDocument/2006/relationships/slideLayout" Target="../slideLayouts/slideLayout15.xml"/><Relationship Id="rId6" Type="http://schemas.openxmlformats.org/officeDocument/2006/relationships/image" Target="../media/image51.jpeg"/><Relationship Id="rId5" Type="http://schemas.openxmlformats.org/officeDocument/2006/relationships/image" Target="../media/image50.png"/><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15.xml"/><Relationship Id="rId5" Type="http://schemas.openxmlformats.org/officeDocument/2006/relationships/image" Target="../media/image54.png"/><Relationship Id="rId4" Type="http://schemas.openxmlformats.org/officeDocument/2006/relationships/image" Target="../media/image53.jpeg"/></Relationships>
</file>

<file path=ppt/slides/_rels/slide2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15.xml"/><Relationship Id="rId4" Type="http://schemas.openxmlformats.org/officeDocument/2006/relationships/image" Target="../media/image57.png"/></Relationships>
</file>

<file path=ppt/slides/_rels/slide26.xml.rels><?xml version="1.0" encoding="UTF-8" standalone="yes"?>
<Relationships xmlns="http://schemas.openxmlformats.org/package/2006/relationships"><Relationship Id="rId3" Type="http://schemas.openxmlformats.org/officeDocument/2006/relationships/image" Target="../media/image59.emf"/><Relationship Id="rId7" Type="http://schemas.openxmlformats.org/officeDocument/2006/relationships/image" Target="../media/image63.png"/><Relationship Id="rId2" Type="http://schemas.openxmlformats.org/officeDocument/2006/relationships/image" Target="../media/image58.emf"/><Relationship Id="rId1" Type="http://schemas.openxmlformats.org/officeDocument/2006/relationships/slideLayout" Target="../slideLayouts/slideLayout15.xml"/><Relationship Id="rId6" Type="http://schemas.openxmlformats.org/officeDocument/2006/relationships/image" Target="../media/image62.png"/><Relationship Id="rId5" Type="http://schemas.openxmlformats.org/officeDocument/2006/relationships/image" Target="../media/image61.emf"/><Relationship Id="rId4" Type="http://schemas.openxmlformats.org/officeDocument/2006/relationships/image" Target="../media/image60.emf"/></Relationships>
</file>

<file path=ppt/slides/_rels/slide27.xml.rels><?xml version="1.0" encoding="UTF-8" standalone="yes"?>
<Relationships xmlns="http://schemas.openxmlformats.org/package/2006/relationships"><Relationship Id="rId3" Type="http://schemas.openxmlformats.org/officeDocument/2006/relationships/hyperlink" Target="https://doi.org/10.1016/j.ecohyd.2019.01.003" TargetMode="External"/><Relationship Id="rId2" Type="http://schemas.openxmlformats.org/officeDocument/2006/relationships/image" Target="../media/image64.png"/><Relationship Id="rId1" Type="http://schemas.openxmlformats.org/officeDocument/2006/relationships/slideLayout" Target="../slideLayouts/slideLayout23.xml"/><Relationship Id="rId4" Type="http://schemas.openxmlformats.org/officeDocument/2006/relationships/image" Target="../media/image65.png"/></Relationships>
</file>

<file path=ppt/slides/_rels/slide2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3.xml"/><Relationship Id="rId5" Type="http://schemas.openxmlformats.org/officeDocument/2006/relationships/image" Target="../media/image65.png"/><Relationship Id="rId4" Type="http://schemas.openxmlformats.org/officeDocument/2006/relationships/image" Target="../media/image68.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3.xml"/><Relationship Id="rId5" Type="http://schemas.openxmlformats.org/officeDocument/2006/relationships/image" Target="../media/image65.png"/><Relationship Id="rId4" Type="http://schemas.openxmlformats.org/officeDocument/2006/relationships/hyperlink" Target="https://doi.org/10.1016/j.ecohyd.2019.01.003" TargetMode="External"/></Relationships>
</file>

<file path=ppt/slides/_rels/slide31.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jpeg"/><Relationship Id="rId7" Type="http://schemas.openxmlformats.org/officeDocument/2006/relationships/image" Target="../media/image75.png"/><Relationship Id="rId12" Type="http://schemas.openxmlformats.org/officeDocument/2006/relationships/image" Target="../media/image65.png"/><Relationship Id="rId2" Type="http://schemas.openxmlformats.org/officeDocument/2006/relationships/notesSlide" Target="../notesSlides/notesSlide23.xml"/><Relationship Id="rId1" Type="http://schemas.openxmlformats.org/officeDocument/2006/relationships/slideLayout" Target="../slideLayouts/slideLayout23.xml"/><Relationship Id="rId6" Type="http://schemas.openxmlformats.org/officeDocument/2006/relationships/image" Target="../media/image74.jpeg"/><Relationship Id="rId11" Type="http://schemas.openxmlformats.org/officeDocument/2006/relationships/image" Target="../media/image79.png"/><Relationship Id="rId5" Type="http://schemas.openxmlformats.org/officeDocument/2006/relationships/image" Target="../media/image73.jpeg"/><Relationship Id="rId10" Type="http://schemas.openxmlformats.org/officeDocument/2006/relationships/image" Target="../media/image78.png"/><Relationship Id="rId4" Type="http://schemas.openxmlformats.org/officeDocument/2006/relationships/image" Target="../media/image72.jpeg"/><Relationship Id="rId9" Type="http://schemas.openxmlformats.org/officeDocument/2006/relationships/image" Target="../media/image77.jpeg"/></Relationships>
</file>

<file path=ppt/slides/_rels/slide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5.xml"/><Relationship Id="rId1" Type="http://schemas.openxmlformats.org/officeDocument/2006/relationships/slideLayout" Target="../slideLayouts/slideLayout15.xml"/><Relationship Id="rId5" Type="http://schemas.openxmlformats.org/officeDocument/2006/relationships/image" Target="../media/image83.png"/><Relationship Id="rId4" Type="http://schemas.openxmlformats.org/officeDocument/2006/relationships/image" Target="../media/image82.png"/></Relationships>
</file>

<file path=ppt/slides/_rels/slide3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4.pn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jpeg"/><Relationship Id="rId7" Type="http://schemas.openxmlformats.org/officeDocument/2006/relationships/image" Target="../media/image89.png"/><Relationship Id="rId2" Type="http://schemas.openxmlformats.org/officeDocument/2006/relationships/image" Target="../media/image83.png"/><Relationship Id="rId1" Type="http://schemas.openxmlformats.org/officeDocument/2006/relationships/slideLayout" Target="../slideLayouts/slideLayout16.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jpeg"/><Relationship Id="rId9" Type="http://schemas.openxmlformats.org/officeDocument/2006/relationships/image" Target="../media/image91.png"/></Relationships>
</file>

<file path=ppt/slides/_rels/slide3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11.xml"/><Relationship Id="rId4" Type="http://schemas.openxmlformats.org/officeDocument/2006/relationships/image" Target="../media/image95.png"/></Relationships>
</file>

<file path=ppt/slides/_rels/slide3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6.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11.tiff"/></Relationships>
</file>

<file path=ppt/slides/_rels/slide40.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image" Target="../media/image95.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97.emf"/><Relationship Id="rId2" Type="http://schemas.openxmlformats.org/officeDocument/2006/relationships/image" Target="../media/image98.png"/><Relationship Id="rId1" Type="http://schemas.openxmlformats.org/officeDocument/2006/relationships/slideLayout" Target="../slideLayouts/slideLayout15.xml"/><Relationship Id="rId6" Type="http://schemas.openxmlformats.org/officeDocument/2006/relationships/image" Target="../media/image99.emf"/><Relationship Id="rId5" Type="http://schemas.openxmlformats.org/officeDocument/2006/relationships/image" Target="../media/image95.png"/><Relationship Id="rId4" Type="http://schemas.openxmlformats.org/officeDocument/2006/relationships/image" Target="../media/image50.png"/></Relationships>
</file>

<file path=ppt/slides/_rels/slide42.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27.xml"/><Relationship Id="rId1" Type="http://schemas.openxmlformats.org/officeDocument/2006/relationships/slideLayout" Target="../slideLayouts/slideLayout11.xml"/><Relationship Id="rId6" Type="http://schemas.openxmlformats.org/officeDocument/2006/relationships/image" Target="../media/image65.png"/><Relationship Id="rId5" Type="http://schemas.openxmlformats.org/officeDocument/2006/relationships/image" Target="../media/image101.png"/><Relationship Id="rId4" Type="http://schemas.openxmlformats.org/officeDocument/2006/relationships/image" Target="../media/image82.png"/></Relationships>
</file>

<file path=ppt/slides/_rels/slide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3" Type="http://schemas.openxmlformats.org/officeDocument/2006/relationships/image" Target="../media/image104.tiff"/><Relationship Id="rId2" Type="http://schemas.openxmlformats.org/officeDocument/2006/relationships/notesSlide" Target="../notesSlides/notesSlide29.xml"/><Relationship Id="rId1" Type="http://schemas.openxmlformats.org/officeDocument/2006/relationships/slideLayout" Target="../slideLayouts/slideLayout25.xml"/><Relationship Id="rId4" Type="http://schemas.openxmlformats.org/officeDocument/2006/relationships/image" Target="../media/image105.tiff"/></Relationships>
</file>

<file path=ppt/slides/_rels/slide4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0.xml"/><Relationship Id="rId1" Type="http://schemas.openxmlformats.org/officeDocument/2006/relationships/slideLayout" Target="../slideLayouts/slideLayout25.xml"/></Relationships>
</file>

<file path=ppt/slides/_rels/slide4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3.xml"/><Relationship Id="rId1" Type="http://schemas.openxmlformats.org/officeDocument/2006/relationships/themeOverride" Target="../theme/themeOverride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34.xml"/><Relationship Id="rId1" Type="http://schemas.openxmlformats.org/officeDocument/2006/relationships/slideLayout" Target="../slideLayouts/slideLayout20.xml"/><Relationship Id="rId5" Type="http://schemas.openxmlformats.org/officeDocument/2006/relationships/image" Target="../media/image118.png"/><Relationship Id="rId4" Type="http://schemas.openxmlformats.org/officeDocument/2006/relationships/image" Target="../media/image117.png"/></Relationships>
</file>

<file path=ppt/slides/_rels/slide62.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4.xml"/></Relationships>
</file>

<file path=ppt/slides/_rels/slide63.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4.xml"/></Relationships>
</file>

<file path=ppt/slides/_rels/slide64.xml.rels><?xml version="1.0" encoding="UTF-8" standalone="yes"?>
<Relationships xmlns="http://schemas.openxmlformats.org/package/2006/relationships"><Relationship Id="rId8" Type="http://schemas.openxmlformats.org/officeDocument/2006/relationships/image" Target="../media/image125.tiff"/><Relationship Id="rId3" Type="http://schemas.openxmlformats.org/officeDocument/2006/relationships/image" Target="../media/image120.jpeg"/><Relationship Id="rId7" Type="http://schemas.openxmlformats.org/officeDocument/2006/relationships/image" Target="../media/image124.tiff"/><Relationship Id="rId2" Type="http://schemas.openxmlformats.org/officeDocument/2006/relationships/notesSlide" Target="../notesSlides/notesSlide35.xml"/><Relationship Id="rId1" Type="http://schemas.openxmlformats.org/officeDocument/2006/relationships/slideLayout" Target="../slideLayouts/slideLayout24.xml"/><Relationship Id="rId6" Type="http://schemas.openxmlformats.org/officeDocument/2006/relationships/image" Target="../media/image123.tiff"/><Relationship Id="rId5" Type="http://schemas.openxmlformats.org/officeDocument/2006/relationships/image" Target="../media/image122.tiff"/><Relationship Id="rId4" Type="http://schemas.openxmlformats.org/officeDocument/2006/relationships/image" Target="../media/image121.tif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6.xml"/><Relationship Id="rId1" Type="http://schemas.openxmlformats.org/officeDocument/2006/relationships/slideLayout" Target="../slideLayouts/slideLayout10.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hyperlink" Target="https://fr.coursera.org/lecture/ecosystem-services/1-0-general-introduction-esayh" TargetMode="External"/><Relationship Id="rId7" Type="http://schemas.openxmlformats.org/officeDocument/2006/relationships/image" Target="../media/image27.tiff"/><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26.tiff"/><Relationship Id="rId5" Type="http://schemas.openxmlformats.org/officeDocument/2006/relationships/image" Target="../media/image25.tiff"/><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76200"/>
            <a:ext cx="8763000" cy="1012825"/>
          </a:xfrm>
        </p:spPr>
        <p:txBody>
          <a:bodyPr anchor="ctr">
            <a:normAutofit fontScale="90000"/>
          </a:bodyPr>
          <a:lstStyle/>
          <a:p>
            <a:pPr algn="ctr"/>
            <a:r>
              <a:rPr lang="en-US" sz="3200" b="1" dirty="0">
                <a:effectLst/>
                <a:latin typeface="Aptos" panose="020B0004020202020204" pitchFamily="34" charset="0"/>
                <a:ea typeface="Aptos" panose="020B0004020202020204" pitchFamily="34" charset="0"/>
                <a:cs typeface="Times New Roman" panose="02020603050405020304" pitchFamily="18" charset="0"/>
              </a:rPr>
              <a:t>Nexus approach for a sustainable environment:</a:t>
            </a:r>
            <a:br>
              <a:rPr lang="en-US" sz="3200" b="1" dirty="0">
                <a:effectLst/>
                <a:latin typeface="Aptos" panose="020B0004020202020204" pitchFamily="34" charset="0"/>
                <a:ea typeface="Aptos" panose="020B0004020202020204" pitchFamily="34" charset="0"/>
                <a:cs typeface="Times New Roman" panose="02020603050405020304" pitchFamily="18" charset="0"/>
              </a:rPr>
            </a:br>
            <a:r>
              <a:rPr lang="en-US" sz="3200" b="1" dirty="0">
                <a:effectLst/>
                <a:latin typeface="Aptos" panose="020B0004020202020204" pitchFamily="34" charset="0"/>
                <a:ea typeface="Aptos" panose="020B0004020202020204" pitchFamily="34" charset="0"/>
                <a:cs typeface="Times New Roman" panose="02020603050405020304" pitchFamily="18" charset="0"/>
              </a:rPr>
              <a:t>from individual modeling to digital twins</a:t>
            </a:r>
            <a:endParaRPr lang="en-US" sz="4800" b="1" noProof="1"/>
          </a:p>
        </p:txBody>
      </p:sp>
      <p:sp>
        <p:nvSpPr>
          <p:cNvPr id="3" name="Subtitle 2"/>
          <p:cNvSpPr>
            <a:spLocks noGrp="1"/>
          </p:cNvSpPr>
          <p:nvPr>
            <p:ph type="subTitle" idx="1"/>
          </p:nvPr>
        </p:nvSpPr>
        <p:spPr>
          <a:xfrm>
            <a:off x="3214427" y="1301856"/>
            <a:ext cx="3810000" cy="914400"/>
          </a:xfrm>
        </p:spPr>
        <p:txBody>
          <a:bodyPr/>
          <a:lstStyle/>
          <a:p>
            <a:r>
              <a:rPr lang="en-US" noProof="1"/>
              <a:t>by Prof. Anthony Lehmann</a:t>
            </a:r>
          </a:p>
        </p:txBody>
      </p:sp>
      <p:grpSp>
        <p:nvGrpSpPr>
          <p:cNvPr id="22" name="Group 21">
            <a:extLst>
              <a:ext uri="{FF2B5EF4-FFF2-40B4-BE49-F238E27FC236}">
                <a16:creationId xmlns:a16="http://schemas.microsoft.com/office/drawing/2014/main" id="{ADEBE65E-E3E7-E348-A160-7A3D84778C1A}"/>
              </a:ext>
            </a:extLst>
          </p:cNvPr>
          <p:cNvGrpSpPr/>
          <p:nvPr/>
        </p:nvGrpSpPr>
        <p:grpSpPr>
          <a:xfrm>
            <a:off x="3352801" y="2133601"/>
            <a:ext cx="3426955" cy="3459939"/>
            <a:chOff x="3352801" y="2133601"/>
            <a:chExt cx="3426955" cy="3459939"/>
          </a:xfrm>
        </p:grpSpPr>
        <p:grpSp>
          <p:nvGrpSpPr>
            <p:cNvPr id="13" name="Group 12">
              <a:extLst>
                <a:ext uri="{FF2B5EF4-FFF2-40B4-BE49-F238E27FC236}">
                  <a16:creationId xmlns:a16="http://schemas.microsoft.com/office/drawing/2014/main" id="{049B034A-DD1D-6C46-BAB6-84D1CBFC9782}"/>
                </a:ext>
              </a:extLst>
            </p:cNvPr>
            <p:cNvGrpSpPr/>
            <p:nvPr/>
          </p:nvGrpSpPr>
          <p:grpSpPr>
            <a:xfrm>
              <a:off x="3962400" y="2536825"/>
              <a:ext cx="2316071" cy="2612769"/>
              <a:chOff x="2440444" y="727067"/>
              <a:chExt cx="4192357" cy="4592187"/>
            </a:xfrm>
          </p:grpSpPr>
          <p:sp>
            <p:nvSpPr>
              <p:cNvPr id="14" name="AutoShape 9">
                <a:extLst>
                  <a:ext uri="{FF2B5EF4-FFF2-40B4-BE49-F238E27FC236}">
                    <a16:creationId xmlns:a16="http://schemas.microsoft.com/office/drawing/2014/main" id="{6AA79DB7-537D-D346-B89A-1A091D26ED8D}"/>
                  </a:ext>
                </a:extLst>
              </p:cNvPr>
              <p:cNvSpPr>
                <a:spLocks noChangeArrowheads="1"/>
              </p:cNvSpPr>
              <p:nvPr/>
            </p:nvSpPr>
            <p:spPr bwMode="auto">
              <a:xfrm rot="17706028">
                <a:off x="4154744" y="2787268"/>
                <a:ext cx="2962214" cy="1993900"/>
              </a:xfrm>
              <a:prstGeom prst="triangle">
                <a:avLst>
                  <a:gd name="adj" fmla="val 50000"/>
                </a:avLst>
              </a:prstGeom>
              <a:gradFill rotWithShape="1">
                <a:gsLst>
                  <a:gs pos="0">
                    <a:srgbClr val="C0504D">
                      <a:tint val="100000"/>
                      <a:shade val="100000"/>
                      <a:satMod val="130000"/>
                    </a:srgbClr>
                  </a:gs>
                  <a:gs pos="100000">
                    <a:srgbClr val="C0504D">
                      <a:tint val="50000"/>
                      <a:shade val="100000"/>
                      <a:satMod val="350000"/>
                    </a:srgbClr>
                  </a:gs>
                </a:gsLst>
                <a:lin ang="16200000" scaled="0"/>
              </a:gra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1">
                  <a:ln>
                    <a:solidFill>
                      <a:prstClr val="white"/>
                    </a:solidFill>
                  </a:ln>
                  <a:solidFill>
                    <a:prstClr val="white"/>
                  </a:solidFill>
                  <a:effectLst/>
                  <a:uLnTx/>
                  <a:uFillTx/>
                  <a:latin typeface="Calibri"/>
                  <a:ea typeface="+mn-ea"/>
                  <a:cs typeface="+mn-cs"/>
                </a:endParaRPr>
              </a:p>
            </p:txBody>
          </p:sp>
          <p:sp>
            <p:nvSpPr>
              <p:cNvPr id="15" name="AutoShape 10">
                <a:extLst>
                  <a:ext uri="{FF2B5EF4-FFF2-40B4-BE49-F238E27FC236}">
                    <a16:creationId xmlns:a16="http://schemas.microsoft.com/office/drawing/2014/main" id="{005CB356-A200-F341-AF3B-0EB0C0046CAB}"/>
                  </a:ext>
                </a:extLst>
              </p:cNvPr>
              <p:cNvSpPr>
                <a:spLocks noChangeArrowheads="1"/>
              </p:cNvSpPr>
              <p:nvPr/>
            </p:nvSpPr>
            <p:spPr bwMode="auto">
              <a:xfrm rot="10800000">
                <a:off x="3188598" y="727067"/>
                <a:ext cx="2692400" cy="2325688"/>
              </a:xfrm>
              <a:prstGeom prst="triangle">
                <a:avLst>
                  <a:gd name="adj" fmla="val 50000"/>
                </a:avLst>
              </a:prstGeom>
              <a:gradFill rotWithShape="1">
                <a:gsLst>
                  <a:gs pos="0">
                    <a:srgbClr val="8064A2">
                      <a:tint val="100000"/>
                      <a:shade val="100000"/>
                      <a:satMod val="130000"/>
                    </a:srgbClr>
                  </a:gs>
                  <a:gs pos="100000">
                    <a:srgbClr val="8064A2">
                      <a:tint val="50000"/>
                      <a:shade val="100000"/>
                      <a:satMod val="350000"/>
                    </a:srgbClr>
                  </a:gs>
                </a:gsLst>
                <a:lin ang="16200000" scaled="0"/>
              </a:gradFill>
              <a:ln w="9525" cap="flat" cmpd="sng" algn="ctr">
                <a:solidFill>
                  <a:srgbClr val="8064A2">
                    <a:shade val="95000"/>
                    <a:satMod val="105000"/>
                  </a:srgbClr>
                </a:solidFill>
                <a:prstDash val="solid"/>
                <a:headEnd/>
                <a:tailEnd/>
              </a:ln>
              <a:effectLst>
                <a:outerShdw blurRad="40000" dist="23000" dir="5400000" rotWithShape="0">
                  <a:srgbClr val="000000">
                    <a:alpha val="35000"/>
                  </a:srgbClr>
                </a:outerShdw>
              </a:effectLst>
            </p:spPr>
            <p:txBody>
              <a:bodyPr rot="10800000" wrap="none" anchor="ct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fr-CH" sz="1400" b="0" i="0" u="none" strike="noStrike" kern="0" cap="none" spc="0" normalizeH="0" baseline="0" noProof="1">
                  <a:ln>
                    <a:solidFill>
                      <a:prstClr val="white"/>
                    </a:solidFill>
                  </a:ln>
                  <a:solidFill>
                    <a:srgbClr val="009900"/>
                  </a:solidFill>
                  <a:effectLst/>
                  <a:uLnTx/>
                  <a:uFillTx/>
                  <a:latin typeface="Calibri"/>
                  <a:ea typeface="+mn-ea"/>
                  <a:cs typeface="+mn-cs"/>
                </a:endParaRPr>
              </a:p>
            </p:txBody>
          </p:sp>
          <p:sp>
            <p:nvSpPr>
              <p:cNvPr id="16" name="AutoShape 11">
                <a:extLst>
                  <a:ext uri="{FF2B5EF4-FFF2-40B4-BE49-F238E27FC236}">
                    <a16:creationId xmlns:a16="http://schemas.microsoft.com/office/drawing/2014/main" id="{4BCB278C-B44D-254F-99C8-FE5B7F036639}"/>
                  </a:ext>
                </a:extLst>
              </p:cNvPr>
              <p:cNvSpPr>
                <a:spLocks noChangeArrowheads="1"/>
              </p:cNvSpPr>
              <p:nvPr/>
            </p:nvSpPr>
            <p:spPr bwMode="auto">
              <a:xfrm rot="3814081">
                <a:off x="1972343" y="2790210"/>
                <a:ext cx="2997145" cy="2060944"/>
              </a:xfrm>
              <a:prstGeom prst="triangle">
                <a:avLst>
                  <a:gd name="adj" fmla="val 50000"/>
                </a:avLst>
              </a:prstGeom>
              <a:gradFill rotWithShape="1">
                <a:gsLst>
                  <a:gs pos="0">
                    <a:srgbClr val="9BBB59">
                      <a:tint val="100000"/>
                      <a:shade val="100000"/>
                      <a:satMod val="130000"/>
                    </a:srgbClr>
                  </a:gs>
                  <a:gs pos="100000">
                    <a:srgbClr val="9BBB59">
                      <a:tint val="50000"/>
                      <a:shade val="100000"/>
                      <a:satMod val="350000"/>
                    </a:srgbClr>
                  </a:gs>
                </a:gsLst>
                <a:lin ang="16200000" scaled="0"/>
              </a:gradFill>
              <a:ln w="9525" cap="flat" cmpd="sng" algn="ctr">
                <a:solidFill>
                  <a:srgbClr val="9BBB59">
                    <a:shade val="95000"/>
                    <a:satMod val="105000"/>
                  </a:srgbClr>
                </a:solidFill>
                <a:prstDash val="solid"/>
                <a:headEnd/>
                <a:tailEnd/>
              </a:ln>
              <a:effectLst>
                <a:outerShdw blurRad="40000" dist="23000" dir="5400000" rotWithShape="0">
                  <a:srgbClr val="000000">
                    <a:alpha val="35000"/>
                  </a:srgbClr>
                </a:outerShdw>
              </a:effectLst>
            </p:spPr>
            <p:txBody>
              <a:bodyPr rot="10800000" vert="eaVert" wrap="none" anchor="ct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fr-CH" sz="1100" b="0" i="0" u="none" strike="noStrike" kern="0" cap="none" spc="0" normalizeH="0" baseline="0" noProof="1">
                  <a:ln>
                    <a:solidFill>
                      <a:prstClr val="white"/>
                    </a:solidFill>
                  </a:ln>
                  <a:solidFill>
                    <a:prstClr val="white"/>
                  </a:solidFill>
                  <a:effectLst/>
                  <a:uLnTx/>
                  <a:uFillTx/>
                  <a:latin typeface="Calibri"/>
                  <a:ea typeface="+mn-ea"/>
                  <a:cs typeface="+mn-cs"/>
                </a:endParaRPr>
              </a:p>
            </p:txBody>
          </p:sp>
        </p:grpSp>
        <p:sp>
          <p:nvSpPr>
            <p:cNvPr id="17" name="Rectangle 16">
              <a:extLst>
                <a:ext uri="{FF2B5EF4-FFF2-40B4-BE49-F238E27FC236}">
                  <a16:creationId xmlns:a16="http://schemas.microsoft.com/office/drawing/2014/main" id="{5D60DE5C-24A8-7846-BF33-A11F8577ABCD}"/>
                </a:ext>
              </a:extLst>
            </p:cNvPr>
            <p:cNvSpPr/>
            <p:nvPr/>
          </p:nvSpPr>
          <p:spPr>
            <a:xfrm rot="16200000" flipH="1" flipV="1">
              <a:off x="3336309" y="2150093"/>
              <a:ext cx="3459939" cy="3426955"/>
            </a:xfrm>
            <a:prstGeom prst="rect">
              <a:avLst/>
            </a:prstGeom>
            <a:noFill/>
            <a:ln>
              <a:noFill/>
            </a:ln>
          </p:spPr>
          <p:txBody>
            <a:bodyPr wrap="none" lIns="91440" tIns="45720" rIns="91440" bIns="45720">
              <a:prstTxWarp prst="textCircle">
                <a:avLst>
                  <a:gd name="adj" fmla="val 1238562"/>
                </a:avLst>
              </a:prstTxWarp>
              <a:spAutoFit/>
            </a:bodyPr>
            <a:lstStyle/>
            <a:p>
              <a:pPr algn="ctr" defTabSz="457200"/>
              <a:r>
                <a:rPr lang="fr-CH" sz="3200" b="1" noProof="1">
                  <a:ln w="10160">
                    <a:solidFill>
                      <a:schemeClr val="accent5"/>
                    </a:solidFill>
                    <a:prstDash val="solid"/>
                  </a:ln>
                  <a:solidFill>
                    <a:srgbClr val="FFFFFF"/>
                  </a:solidFill>
                  <a:effectLst>
                    <a:outerShdw blurRad="38100" dist="22860" dir="5400000" algn="tl" rotWithShape="0">
                      <a:srgbClr val="000000">
                        <a:alpha val="30000"/>
                      </a:srgbClr>
                    </a:outerShdw>
                  </a:effectLst>
                  <a:latin typeface="Calibri"/>
                </a:rPr>
                <a:t>Spatial Predictions and Analyses in Complex Environments</a:t>
              </a:r>
            </a:p>
          </p:txBody>
        </p:sp>
        <p:sp>
          <p:nvSpPr>
            <p:cNvPr id="18" name="Rectangle 13">
              <a:extLst>
                <a:ext uri="{FF2B5EF4-FFF2-40B4-BE49-F238E27FC236}">
                  <a16:creationId xmlns:a16="http://schemas.microsoft.com/office/drawing/2014/main" id="{AE40E363-58D3-5F47-872F-1A6F8B23A101}"/>
                </a:ext>
              </a:extLst>
            </p:cNvPr>
            <p:cNvSpPr>
              <a:spLocks noChangeArrowheads="1"/>
            </p:cNvSpPr>
            <p:nvPr/>
          </p:nvSpPr>
          <p:spPr bwMode="auto">
            <a:xfrm>
              <a:off x="3448172" y="3706956"/>
              <a:ext cx="3236210" cy="287225"/>
            </a:xfrm>
            <a:prstGeom prst="rect">
              <a:avLst/>
            </a:prstGeom>
            <a:noFill/>
            <a:ln w="9525">
              <a:noFill/>
              <a:miter lim="800000"/>
              <a:headEnd/>
              <a:tailEnd/>
            </a:ln>
            <a:effectLst>
              <a:outerShdw dist="35921" dir="2700000" algn="ctr" rotWithShape="0">
                <a:srgbClr val="808080">
                  <a:alpha val="50000"/>
                </a:srgbClr>
              </a:outerShdw>
            </a:effectLst>
          </p:spPr>
          <p:txBody>
            <a:bodyPr lIns="92075" tIns="46038" rIns="92075" bIns="46038" anchor="ctr"/>
            <a:lstStyle/>
            <a:p>
              <a:pPr algn="ctr" defTabSz="457200">
                <a:defRPr/>
              </a:pPr>
              <a:r>
                <a:rPr lang="fr-CH" sz="3200" b="1" i="1" noProof="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Verdana" pitchFamily="34" charset="0"/>
                </a:rPr>
                <a:t>enviroSPACE</a:t>
              </a:r>
            </a:p>
          </p:txBody>
        </p:sp>
      </p:grpSp>
      <p:pic>
        <p:nvPicPr>
          <p:cNvPr id="20" name="Picture 19" descr="A close up of a logo&#10;&#10;Description automatically generated">
            <a:extLst>
              <a:ext uri="{FF2B5EF4-FFF2-40B4-BE49-F238E27FC236}">
                <a16:creationId xmlns:a16="http://schemas.microsoft.com/office/drawing/2014/main" id="{4F8AD9C1-C0C6-4444-8950-41DD0EBB00F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5862583"/>
            <a:ext cx="1854200" cy="1003300"/>
          </a:xfrm>
          <a:prstGeom prst="rect">
            <a:avLst/>
          </a:prstGeom>
        </p:spPr>
      </p:pic>
      <p:sp>
        <p:nvSpPr>
          <p:cNvPr id="4" name="Subtitle 2">
            <a:extLst>
              <a:ext uri="{FF2B5EF4-FFF2-40B4-BE49-F238E27FC236}">
                <a16:creationId xmlns:a16="http://schemas.microsoft.com/office/drawing/2014/main" id="{D8D54D64-EFDD-AFAB-C6D3-7DED89E51C54}"/>
              </a:ext>
            </a:extLst>
          </p:cNvPr>
          <p:cNvSpPr txBox="1">
            <a:spLocks/>
          </p:cNvSpPr>
          <p:nvPr/>
        </p:nvSpPr>
        <p:spPr>
          <a:xfrm>
            <a:off x="5257800" y="6282211"/>
            <a:ext cx="3810000" cy="914400"/>
          </a:xfrm>
          <a:prstGeom prst="rect">
            <a:avLst/>
          </a:prstGeom>
          <a:ln>
            <a:noFill/>
          </a:ln>
        </p:spPr>
        <p:txBody>
          <a:bodyPr vert="horz" lIns="91440" tIns="45720" rIns="91440" bIns="45720" rtlCol="0">
            <a:normAutofit/>
          </a:bodyPr>
          <a:lstStyle>
            <a:lvl1pPr marL="0" indent="0" algn="l" defTabSz="914400" rtl="0" eaLnBrk="1" latinLnBrk="0" hangingPunct="1">
              <a:spcBef>
                <a:spcPct val="20000"/>
              </a:spcBef>
              <a:buFontTx/>
              <a:buNone/>
              <a:defRPr sz="2400" kern="1200">
                <a:ln w="3175">
                  <a:noFill/>
                </a:ln>
                <a:solidFill>
                  <a:schemeClr val="bg1"/>
                </a:solidFill>
                <a:latin typeface="+mn-lt"/>
                <a:ea typeface="+mn-ea"/>
                <a:cs typeface="+mn-cs"/>
              </a:defRPr>
            </a:lvl1pPr>
            <a:lvl2pPr marL="457200" indent="0" algn="ctr" defTabSz="914400" rtl="0" eaLnBrk="1" latinLnBrk="0" hangingPunct="1">
              <a:spcBef>
                <a:spcPct val="20000"/>
              </a:spcBef>
              <a:buFontTx/>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Tx/>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Tx/>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Tx/>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noProof="1"/>
              <a:t>GISTAM, Porto, March 2025</a:t>
            </a:r>
          </a:p>
        </p:txBody>
      </p:sp>
      <p:pic>
        <p:nvPicPr>
          <p:cNvPr id="6" name="Picture 5">
            <a:extLst>
              <a:ext uri="{FF2B5EF4-FFF2-40B4-BE49-F238E27FC236}">
                <a16:creationId xmlns:a16="http://schemas.microsoft.com/office/drawing/2014/main" id="{1741FA28-F892-2448-9837-4181F8C0BB14}"/>
              </a:ext>
            </a:extLst>
          </p:cNvPr>
          <p:cNvPicPr>
            <a:picLocks noChangeAspect="1"/>
          </p:cNvPicPr>
          <p:nvPr/>
        </p:nvPicPr>
        <p:blipFill>
          <a:blip r:embed="rId4"/>
          <a:stretch>
            <a:fillRect/>
          </a:stretch>
        </p:blipFill>
        <p:spPr>
          <a:xfrm>
            <a:off x="4323799" y="6002544"/>
            <a:ext cx="4744001" cy="811224"/>
          </a:xfrm>
          <a:prstGeom prst="rect">
            <a:avLst/>
          </a:prstGeom>
        </p:spPr>
      </p:pic>
    </p:spTree>
    <p:extLst>
      <p:ext uri="{BB962C8B-B14F-4D97-AF65-F5344CB8AC3E}">
        <p14:creationId xmlns:p14="http://schemas.microsoft.com/office/powerpoint/2010/main" val="500363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76EEBABE-2C9F-A449-9553-972BD2225B14}"/>
              </a:ext>
            </a:extLst>
          </p:cNvPr>
          <p:cNvSpPr/>
          <p:nvPr/>
        </p:nvSpPr>
        <p:spPr>
          <a:xfrm>
            <a:off x="304800" y="1160978"/>
            <a:ext cx="8610600" cy="3404438"/>
          </a:xfrm>
          <a:prstGeom prst="roundRect">
            <a:avLst>
              <a:gd name="adj" fmla="val 8474"/>
            </a:avLst>
          </a:prstGeom>
          <a:gradFill>
            <a:gsLst>
              <a:gs pos="0">
                <a:schemeClr val="tx1">
                  <a:lumMod val="95000"/>
                  <a:lumOff val="5000"/>
                </a:schemeClr>
              </a:gs>
              <a:gs pos="43000">
                <a:schemeClr val="tx1">
                  <a:lumMod val="75000"/>
                  <a:lumOff val="25000"/>
                </a:schemeClr>
              </a:gs>
              <a:gs pos="100000">
                <a:schemeClr val="tx1">
                  <a:lumMod val="65000"/>
                  <a:lumOff val="35000"/>
                  <a:alpha val="89000"/>
                </a:schemeClr>
              </a:gs>
            </a:gsLst>
            <a:lin ang="5400000" scaled="0"/>
          </a:gradFill>
          <a:ln>
            <a:gradFill>
              <a:gsLst>
                <a:gs pos="0">
                  <a:schemeClr val="accent5">
                    <a:lumMod val="75000"/>
                  </a:schemeClr>
                </a:gs>
                <a:gs pos="50000">
                  <a:schemeClr val="tx1">
                    <a:lumMod val="95000"/>
                    <a:lumOff val="5000"/>
                    <a:alpha val="72000"/>
                  </a:schemeClr>
                </a:gs>
                <a:gs pos="100000">
                  <a:schemeClr val="tx1">
                    <a:lumMod val="95000"/>
                    <a:lumOff val="5000"/>
                    <a:alpha val="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3316F82D-50FA-9740-A09F-3302A4A5A469}"/>
              </a:ext>
            </a:extLst>
          </p:cNvPr>
          <p:cNvSpPr txBox="1">
            <a:spLocks/>
          </p:cNvSpPr>
          <p:nvPr/>
        </p:nvSpPr>
        <p:spPr>
          <a:xfrm>
            <a:off x="228600" y="152400"/>
            <a:ext cx="9220200" cy="944562"/>
          </a:xfrm>
          <a:prstGeom prst="rect">
            <a:avLst/>
          </a:prstGeom>
        </p:spPr>
        <p:txBody>
          <a:bodyPr vert="horz" lIns="91440" tIns="45720" rIns="91440" bIns="45720" rtlCol="0" anchor="ctr">
            <a:noAutofit/>
          </a:bodyPr>
          <a:lstStyle>
            <a:lvl1pPr algn="l" defTabSz="914400" rtl="0" eaLnBrk="1" latinLnBrk="0" hangingPunct="1">
              <a:spcBef>
                <a:spcPct val="0"/>
              </a:spcBef>
              <a:buNone/>
              <a:defRPr sz="3600" kern="1200">
                <a:ln>
                  <a:solidFill>
                    <a:schemeClr val="accent5">
                      <a:lumMod val="75000"/>
                    </a:schemeClr>
                  </a:solidFill>
                </a:ln>
                <a:solidFill>
                  <a:schemeClr val="bg1"/>
                </a:solidFill>
                <a:latin typeface="+mj-lt"/>
                <a:ea typeface="+mj-ea"/>
                <a:cs typeface="+mj-cs"/>
              </a:defRPr>
            </a:lvl1pPr>
          </a:lstStyle>
          <a:p>
            <a:pPr>
              <a:spcAft>
                <a:spcPts val="1200"/>
              </a:spcAft>
              <a:defRPr/>
            </a:pPr>
            <a:r>
              <a:rPr lang="en-US" sz="2400" spc="100" dirty="0"/>
              <a:t>Group on Earth Observation:</a:t>
            </a:r>
            <a:br>
              <a:rPr lang="en-US" sz="2400" spc="100" dirty="0"/>
            </a:br>
            <a:r>
              <a:rPr lang="en-US" sz="2400" spc="100" dirty="0"/>
              <a:t>Biodiversity Observation Network</a:t>
            </a:r>
          </a:p>
        </p:txBody>
      </p:sp>
      <p:sp>
        <p:nvSpPr>
          <p:cNvPr id="6" name="Rectangle 5">
            <a:extLst>
              <a:ext uri="{FF2B5EF4-FFF2-40B4-BE49-F238E27FC236}">
                <a16:creationId xmlns:a16="http://schemas.microsoft.com/office/drawing/2014/main" id="{8A6CC73E-1297-3D41-BF56-488EF14BAFEE}"/>
              </a:ext>
            </a:extLst>
          </p:cNvPr>
          <p:cNvSpPr/>
          <p:nvPr/>
        </p:nvSpPr>
        <p:spPr>
          <a:xfrm>
            <a:off x="6883400" y="6420283"/>
            <a:ext cx="2037737" cy="369332"/>
          </a:xfrm>
          <a:prstGeom prst="rect">
            <a:avLst/>
          </a:prstGeom>
        </p:spPr>
        <p:txBody>
          <a:bodyPr wrap="none">
            <a:spAutoFit/>
          </a:bodyPr>
          <a:lstStyle/>
          <a:p>
            <a:r>
              <a:rPr lang="en-CH" dirty="0">
                <a:solidFill>
                  <a:schemeClr val="bg1"/>
                </a:solidFill>
              </a:rPr>
              <a:t>https://geobon.org</a:t>
            </a:r>
          </a:p>
        </p:txBody>
      </p:sp>
      <p:pic>
        <p:nvPicPr>
          <p:cNvPr id="2" name="Picture 1">
            <a:extLst>
              <a:ext uri="{FF2B5EF4-FFF2-40B4-BE49-F238E27FC236}">
                <a16:creationId xmlns:a16="http://schemas.microsoft.com/office/drawing/2014/main" id="{C2EFBE6B-1C3F-0C40-AC06-AD9A01A461FA}"/>
              </a:ext>
            </a:extLst>
          </p:cNvPr>
          <p:cNvPicPr>
            <a:picLocks noChangeAspect="1"/>
          </p:cNvPicPr>
          <p:nvPr/>
        </p:nvPicPr>
        <p:blipFill>
          <a:blip r:embed="rId3"/>
          <a:stretch>
            <a:fillRect/>
          </a:stretch>
        </p:blipFill>
        <p:spPr>
          <a:xfrm>
            <a:off x="2895600" y="1270000"/>
            <a:ext cx="5825159" cy="3145586"/>
          </a:xfrm>
          <a:prstGeom prst="rect">
            <a:avLst/>
          </a:prstGeom>
        </p:spPr>
      </p:pic>
      <p:pic>
        <p:nvPicPr>
          <p:cNvPr id="4" name="Picture 3">
            <a:extLst>
              <a:ext uri="{FF2B5EF4-FFF2-40B4-BE49-F238E27FC236}">
                <a16:creationId xmlns:a16="http://schemas.microsoft.com/office/drawing/2014/main" id="{1A48B415-E9F8-3C4D-9175-124573F7CFD4}"/>
              </a:ext>
            </a:extLst>
          </p:cNvPr>
          <p:cNvPicPr>
            <a:picLocks noChangeAspect="1"/>
          </p:cNvPicPr>
          <p:nvPr/>
        </p:nvPicPr>
        <p:blipFill>
          <a:blip r:embed="rId4"/>
          <a:stretch>
            <a:fillRect/>
          </a:stretch>
        </p:blipFill>
        <p:spPr>
          <a:xfrm>
            <a:off x="617445" y="1270000"/>
            <a:ext cx="2083951" cy="3145586"/>
          </a:xfrm>
          <a:prstGeom prst="rect">
            <a:avLst/>
          </a:prstGeom>
        </p:spPr>
      </p:pic>
      <p:pic>
        <p:nvPicPr>
          <p:cNvPr id="7" name="Picture 1" descr="page5image3437282720">
            <a:extLst>
              <a:ext uri="{FF2B5EF4-FFF2-40B4-BE49-F238E27FC236}">
                <a16:creationId xmlns:a16="http://schemas.microsoft.com/office/drawing/2014/main" id="{9C921B7A-F2BA-2C47-BE50-969CE8B370C0}"/>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065187" y="289576"/>
            <a:ext cx="2656490" cy="548623"/>
          </a:xfrm>
          <a:prstGeom prst="rect">
            <a:avLst/>
          </a:prstGeom>
          <a:solidFill>
            <a:schemeClr val="bg1"/>
          </a:solidFill>
        </p:spPr>
      </p:pic>
      <p:sp>
        <p:nvSpPr>
          <p:cNvPr id="5" name="Rectangle 4">
            <a:extLst>
              <a:ext uri="{FF2B5EF4-FFF2-40B4-BE49-F238E27FC236}">
                <a16:creationId xmlns:a16="http://schemas.microsoft.com/office/drawing/2014/main" id="{0EE54372-E5C1-934E-AD19-4A64A85F4D13}"/>
              </a:ext>
            </a:extLst>
          </p:cNvPr>
          <p:cNvSpPr/>
          <p:nvPr/>
        </p:nvSpPr>
        <p:spPr>
          <a:xfrm>
            <a:off x="1447799" y="4629432"/>
            <a:ext cx="7660323" cy="1938992"/>
          </a:xfrm>
          <a:prstGeom prst="rect">
            <a:avLst/>
          </a:prstGeom>
        </p:spPr>
        <p:txBody>
          <a:bodyPr wrap="square">
            <a:spAutoFit/>
          </a:bodyPr>
          <a:lstStyle/>
          <a:p>
            <a:r>
              <a:rPr lang="en-GB" sz="2000" b="1" dirty="0">
                <a:solidFill>
                  <a:schemeClr val="bg1"/>
                </a:solidFill>
              </a:rPr>
              <a:t>Mission: Improve the acquisition, coordination and provision of biodiversity observations and related services to users, including policy makers and the scientific community.
Vision: A global biodiversity observation network that contributes to effective management policies for biodiversity and global ecosystem services.</a:t>
            </a:r>
            <a:endParaRPr lang="en-CH" sz="2000" dirty="0">
              <a:solidFill>
                <a:schemeClr val="bg1"/>
              </a:solidFill>
            </a:endParaRPr>
          </a:p>
        </p:txBody>
      </p:sp>
    </p:spTree>
    <p:extLst>
      <p:ext uri="{BB962C8B-B14F-4D97-AF65-F5344CB8AC3E}">
        <p14:creationId xmlns:p14="http://schemas.microsoft.com/office/powerpoint/2010/main" val="12006953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a:extLst>
              <a:ext uri="{FF2B5EF4-FFF2-40B4-BE49-F238E27FC236}">
                <a16:creationId xmlns:a16="http://schemas.microsoft.com/office/drawing/2014/main" id="{839600BB-0C5E-A44A-8E45-CF0E06765F16}"/>
              </a:ext>
            </a:extLst>
          </p:cNvPr>
          <p:cNvSpPr/>
          <p:nvPr/>
        </p:nvSpPr>
        <p:spPr>
          <a:xfrm>
            <a:off x="381000" y="853284"/>
            <a:ext cx="8153400" cy="3840558"/>
          </a:xfrm>
          <a:prstGeom prst="roundRect">
            <a:avLst>
              <a:gd name="adj" fmla="val 8474"/>
            </a:avLst>
          </a:prstGeom>
          <a:gradFill>
            <a:gsLst>
              <a:gs pos="0">
                <a:schemeClr val="tx1">
                  <a:lumMod val="95000"/>
                  <a:lumOff val="5000"/>
                </a:schemeClr>
              </a:gs>
              <a:gs pos="43000">
                <a:schemeClr val="tx1">
                  <a:lumMod val="75000"/>
                  <a:lumOff val="25000"/>
                </a:schemeClr>
              </a:gs>
              <a:gs pos="100000">
                <a:schemeClr val="tx1">
                  <a:lumMod val="65000"/>
                  <a:lumOff val="35000"/>
                  <a:alpha val="89000"/>
                </a:schemeClr>
              </a:gs>
            </a:gsLst>
            <a:lin ang="5400000" scaled="0"/>
          </a:gradFill>
          <a:ln>
            <a:gradFill>
              <a:gsLst>
                <a:gs pos="0">
                  <a:schemeClr val="accent5">
                    <a:lumMod val="75000"/>
                  </a:schemeClr>
                </a:gs>
                <a:gs pos="50000">
                  <a:schemeClr val="tx1">
                    <a:lumMod val="95000"/>
                    <a:lumOff val="5000"/>
                    <a:alpha val="72000"/>
                  </a:schemeClr>
                </a:gs>
                <a:gs pos="100000">
                  <a:schemeClr val="tx1">
                    <a:lumMod val="95000"/>
                    <a:lumOff val="5000"/>
                    <a:alpha val="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3">
            <a:extLst>
              <a:ext uri="{FF2B5EF4-FFF2-40B4-BE49-F238E27FC236}">
                <a16:creationId xmlns:a16="http://schemas.microsoft.com/office/drawing/2014/main" id="{6552867D-DFE9-FC4B-AC05-84350E79581C}"/>
              </a:ext>
            </a:extLst>
          </p:cNvPr>
          <p:cNvSpPr>
            <a:spLocks noGrp="1"/>
          </p:cNvSpPr>
          <p:nvPr>
            <p:ph type="title"/>
          </p:nvPr>
        </p:nvSpPr>
        <p:spPr>
          <a:xfrm>
            <a:off x="609600" y="1044"/>
            <a:ext cx="8153400" cy="944562"/>
          </a:xfrm>
        </p:spPr>
        <p:txBody>
          <a:bodyPr>
            <a:normAutofit/>
          </a:bodyPr>
          <a:lstStyle/>
          <a:p>
            <a:pPr>
              <a:spcAft>
                <a:spcPts val="1200"/>
              </a:spcAft>
              <a:defRPr/>
            </a:pPr>
            <a:r>
              <a:rPr lang="en-CH" sz="2400" spc="100" dirty="0">
                <a:ln>
                  <a:solidFill>
                    <a:schemeClr val="accent5">
                      <a:lumMod val="75000"/>
                    </a:schemeClr>
                  </a:solidFill>
                </a:ln>
              </a:rPr>
              <a:t>Essential Biodiversity Variables (EBVs)</a:t>
            </a:r>
          </a:p>
        </p:txBody>
      </p:sp>
      <p:sp>
        <p:nvSpPr>
          <p:cNvPr id="11" name="Rectangle 10">
            <a:extLst>
              <a:ext uri="{FF2B5EF4-FFF2-40B4-BE49-F238E27FC236}">
                <a16:creationId xmlns:a16="http://schemas.microsoft.com/office/drawing/2014/main" id="{6D0998C0-0D61-144B-BDC9-05D7DDBEE486}"/>
              </a:ext>
            </a:extLst>
          </p:cNvPr>
          <p:cNvSpPr/>
          <p:nvPr/>
        </p:nvSpPr>
        <p:spPr>
          <a:xfrm>
            <a:off x="4986002" y="6517932"/>
            <a:ext cx="4157998" cy="369332"/>
          </a:xfrm>
          <a:prstGeom prst="rect">
            <a:avLst/>
          </a:prstGeom>
        </p:spPr>
        <p:txBody>
          <a:bodyPr wrap="none">
            <a:spAutoFit/>
          </a:bodyPr>
          <a:lstStyle/>
          <a:p>
            <a:r>
              <a:rPr lang="en-CH" dirty="0">
                <a:solidFill>
                  <a:schemeClr val="bg1"/>
                </a:solidFill>
              </a:rPr>
              <a:t>https://geobon.org/ebvs/what-are-ebvs/</a:t>
            </a:r>
          </a:p>
        </p:txBody>
      </p:sp>
      <p:pic>
        <p:nvPicPr>
          <p:cNvPr id="12" name="Picture 11">
            <a:extLst>
              <a:ext uri="{FF2B5EF4-FFF2-40B4-BE49-F238E27FC236}">
                <a16:creationId xmlns:a16="http://schemas.microsoft.com/office/drawing/2014/main" id="{05671E3E-7A03-324D-A8FF-E12E8E141A7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43400" y="960042"/>
            <a:ext cx="3915241" cy="3688158"/>
          </a:xfrm>
          <a:prstGeom prst="rect">
            <a:avLst/>
          </a:prstGeom>
        </p:spPr>
      </p:pic>
      <p:pic>
        <p:nvPicPr>
          <p:cNvPr id="14" name="Picture 3" descr="page5image3437284224">
            <a:extLst>
              <a:ext uri="{FF2B5EF4-FFF2-40B4-BE49-F238E27FC236}">
                <a16:creationId xmlns:a16="http://schemas.microsoft.com/office/drawing/2014/main" id="{EAA67DB0-5DDA-D84A-96A3-A1CACD06F694}"/>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52688" y="970394"/>
            <a:ext cx="3362112" cy="3564998"/>
          </a:xfrm>
          <a:prstGeom prst="rect">
            <a:avLst/>
          </a:prstGeom>
          <a:solidFill>
            <a:schemeClr val="bg1"/>
          </a:solidFill>
        </p:spPr>
      </p:pic>
      <p:pic>
        <p:nvPicPr>
          <p:cNvPr id="15" name="Picture 1" descr="page5image3437282720">
            <a:extLst>
              <a:ext uri="{FF2B5EF4-FFF2-40B4-BE49-F238E27FC236}">
                <a16:creationId xmlns:a16="http://schemas.microsoft.com/office/drawing/2014/main" id="{318B9147-7C70-A448-B49D-F850DF918ED6}"/>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583583" y="441622"/>
            <a:ext cx="1168400" cy="241300"/>
          </a:xfrm>
          <a:prstGeom prst="rect">
            <a:avLst/>
          </a:prstGeom>
          <a:solidFill>
            <a:schemeClr val="bg1"/>
          </a:solidFill>
        </p:spPr>
      </p:pic>
      <p:sp>
        <p:nvSpPr>
          <p:cNvPr id="16" name="Rectangle 15">
            <a:extLst>
              <a:ext uri="{FF2B5EF4-FFF2-40B4-BE49-F238E27FC236}">
                <a16:creationId xmlns:a16="http://schemas.microsoft.com/office/drawing/2014/main" id="{A1F0E81D-5B26-224C-A4B0-29D63F683157}"/>
              </a:ext>
            </a:extLst>
          </p:cNvPr>
          <p:cNvSpPr/>
          <p:nvPr/>
        </p:nvSpPr>
        <p:spPr>
          <a:xfrm>
            <a:off x="304801" y="4728724"/>
            <a:ext cx="8534400" cy="1938992"/>
          </a:xfrm>
          <a:prstGeom prst="rect">
            <a:avLst/>
          </a:prstGeom>
        </p:spPr>
        <p:txBody>
          <a:bodyPr wrap="square">
            <a:spAutoFit/>
          </a:bodyPr>
          <a:lstStyle/>
          <a:p>
            <a:r>
              <a:rPr lang="en-GB" sz="2000">
                <a:solidFill>
                  <a:schemeClr val="bg1"/>
                </a:solidFill>
              </a:rPr>
              <a:t>Essential variables of biodiversity are defined as the derived measures needed to study, report and manage changes in biodiversity, focusing on the state and trend of biodiversity elements. They provide the first level of abstraction between low-level primary observations and high-level biodiversity indicators.
</a:t>
            </a:r>
            <a:endParaRPr lang="en-CH" sz="2000" dirty="0">
              <a:solidFill>
                <a:schemeClr val="bg1"/>
              </a:solidFill>
            </a:endParaRPr>
          </a:p>
        </p:txBody>
      </p:sp>
    </p:spTree>
    <p:extLst>
      <p:ext uri="{BB962C8B-B14F-4D97-AF65-F5344CB8AC3E}">
        <p14:creationId xmlns:p14="http://schemas.microsoft.com/office/powerpoint/2010/main" val="37629240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a:extLst>
              <a:ext uri="{FF2B5EF4-FFF2-40B4-BE49-F238E27FC236}">
                <a16:creationId xmlns:a16="http://schemas.microsoft.com/office/drawing/2014/main" id="{12530150-B180-D240-BB89-1E4FD3E053CF}"/>
              </a:ext>
            </a:extLst>
          </p:cNvPr>
          <p:cNvSpPr/>
          <p:nvPr/>
        </p:nvSpPr>
        <p:spPr>
          <a:xfrm>
            <a:off x="0" y="685798"/>
            <a:ext cx="9114098" cy="5851097"/>
          </a:xfrm>
          <a:prstGeom prst="roundRect">
            <a:avLst/>
          </a:prstGeom>
          <a:gradFill>
            <a:gsLst>
              <a:gs pos="0">
                <a:schemeClr val="tx1">
                  <a:lumMod val="95000"/>
                  <a:lumOff val="5000"/>
                </a:schemeClr>
              </a:gs>
              <a:gs pos="43000">
                <a:schemeClr val="tx1">
                  <a:lumMod val="75000"/>
                  <a:lumOff val="25000"/>
                </a:schemeClr>
              </a:gs>
              <a:gs pos="100000">
                <a:schemeClr val="tx1">
                  <a:lumMod val="65000"/>
                  <a:lumOff val="35000"/>
                  <a:alpha val="89000"/>
                </a:schemeClr>
              </a:gs>
            </a:gsLst>
            <a:lin ang="5400000" scaled="0"/>
          </a:gradFill>
          <a:ln>
            <a:gradFill>
              <a:gsLst>
                <a:gs pos="0">
                  <a:schemeClr val="accent5">
                    <a:lumMod val="75000"/>
                  </a:schemeClr>
                </a:gs>
                <a:gs pos="50000">
                  <a:schemeClr val="tx1">
                    <a:lumMod val="95000"/>
                    <a:lumOff val="5000"/>
                    <a:alpha val="72000"/>
                  </a:schemeClr>
                </a:gs>
                <a:gs pos="100000">
                  <a:schemeClr val="tx1">
                    <a:lumMod val="95000"/>
                    <a:lumOff val="5000"/>
                    <a:alpha val="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0EBE9506-B2B4-194A-9BA3-D071B4E4D332}"/>
              </a:ext>
            </a:extLst>
          </p:cNvPr>
          <p:cNvSpPr/>
          <p:nvPr/>
        </p:nvSpPr>
        <p:spPr>
          <a:xfrm>
            <a:off x="1600200" y="849084"/>
            <a:ext cx="7396641" cy="5551716"/>
          </a:xfrm>
          <a:prstGeom prst="roundRect">
            <a:avLst/>
          </a:prstGeom>
          <a:gradFill>
            <a:gsLst>
              <a:gs pos="0">
                <a:schemeClr val="bg1"/>
              </a:gs>
              <a:gs pos="80000">
                <a:schemeClr val="bg1">
                  <a:lumMod val="85000"/>
                </a:schemeClr>
              </a:gs>
              <a:gs pos="100000">
                <a:schemeClr val="tx1">
                  <a:lumMod val="65000"/>
                  <a:lumOff val="35000"/>
                  <a:alpha val="89000"/>
                </a:schemeClr>
              </a:gs>
            </a:gsLst>
            <a:lin ang="5400000" scaled="0"/>
          </a:gradFill>
          <a:ln>
            <a:gradFill>
              <a:gsLst>
                <a:gs pos="0">
                  <a:schemeClr val="accent5">
                    <a:lumMod val="75000"/>
                  </a:schemeClr>
                </a:gs>
                <a:gs pos="50000">
                  <a:schemeClr val="tx1">
                    <a:lumMod val="95000"/>
                    <a:lumOff val="5000"/>
                    <a:alpha val="72000"/>
                  </a:schemeClr>
                </a:gs>
                <a:gs pos="100000">
                  <a:schemeClr val="tx1">
                    <a:lumMod val="95000"/>
                    <a:lumOff val="5000"/>
                    <a:alpha val="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ed Rectangle 1">
            <a:extLst>
              <a:ext uri="{FF2B5EF4-FFF2-40B4-BE49-F238E27FC236}">
                <a16:creationId xmlns:a16="http://schemas.microsoft.com/office/drawing/2014/main" id="{49A41287-E8A4-C24A-8180-9C4D47210555}"/>
              </a:ext>
            </a:extLst>
          </p:cNvPr>
          <p:cNvSpPr/>
          <p:nvPr/>
        </p:nvSpPr>
        <p:spPr>
          <a:xfrm>
            <a:off x="7086600" y="5752559"/>
            <a:ext cx="1523995" cy="419642"/>
          </a:xfrm>
          <a:prstGeom prst="round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pic>
        <p:nvPicPr>
          <p:cNvPr id="3" name="Picture 2">
            <a:extLst>
              <a:ext uri="{FF2B5EF4-FFF2-40B4-BE49-F238E27FC236}">
                <a16:creationId xmlns:a16="http://schemas.microsoft.com/office/drawing/2014/main" id="{B4A985AA-964B-0A4B-BAF0-39E27B249F4D}"/>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905000" y="849084"/>
            <a:ext cx="6804238" cy="5495731"/>
          </a:xfrm>
          <a:prstGeom prst="rect">
            <a:avLst/>
          </a:prstGeom>
        </p:spPr>
      </p:pic>
      <p:sp>
        <p:nvSpPr>
          <p:cNvPr id="5" name="TextBox 4">
            <a:extLst>
              <a:ext uri="{FF2B5EF4-FFF2-40B4-BE49-F238E27FC236}">
                <a16:creationId xmlns:a16="http://schemas.microsoft.com/office/drawing/2014/main" id="{BAAD18C9-DB20-AB4B-B500-48DB89B15683}"/>
              </a:ext>
            </a:extLst>
          </p:cNvPr>
          <p:cNvSpPr txBox="1"/>
          <p:nvPr/>
        </p:nvSpPr>
        <p:spPr>
          <a:xfrm>
            <a:off x="7010400" y="6556072"/>
            <a:ext cx="1986441"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chemeClr val="bg1"/>
                </a:solidFill>
                <a:effectLst/>
                <a:uLnTx/>
                <a:uFillTx/>
                <a:latin typeface="Calibri" panose="020F0502020204030204"/>
                <a:ea typeface="+mn-ea"/>
                <a:cs typeface="+mn-cs"/>
              </a:rPr>
              <a:t>Lehmann et al. 2019. IJDE</a:t>
            </a:r>
          </a:p>
        </p:txBody>
      </p:sp>
      <p:grpSp>
        <p:nvGrpSpPr>
          <p:cNvPr id="6" name="Group 5">
            <a:extLst>
              <a:ext uri="{FF2B5EF4-FFF2-40B4-BE49-F238E27FC236}">
                <a16:creationId xmlns:a16="http://schemas.microsoft.com/office/drawing/2014/main" id="{94125C94-2584-8847-AA7B-70912C671C4A}"/>
              </a:ext>
            </a:extLst>
          </p:cNvPr>
          <p:cNvGrpSpPr/>
          <p:nvPr/>
        </p:nvGrpSpPr>
        <p:grpSpPr>
          <a:xfrm>
            <a:off x="3086517" y="2662157"/>
            <a:ext cx="3422446" cy="3187925"/>
            <a:chOff x="3206954" y="2662157"/>
            <a:chExt cx="3422446" cy="3187925"/>
          </a:xfrm>
        </p:grpSpPr>
        <p:cxnSp>
          <p:nvCxnSpPr>
            <p:cNvPr id="7" name="Straight Arrow Connector 6">
              <a:extLst>
                <a:ext uri="{FF2B5EF4-FFF2-40B4-BE49-F238E27FC236}">
                  <a16:creationId xmlns:a16="http://schemas.microsoft.com/office/drawing/2014/main" id="{302D79E9-6DE2-3D4B-9EA9-2208640F2F10}"/>
                </a:ext>
              </a:extLst>
            </p:cNvPr>
            <p:cNvCxnSpPr>
              <a:cxnSpLocks/>
            </p:cNvCxnSpPr>
            <p:nvPr/>
          </p:nvCxnSpPr>
          <p:spPr>
            <a:xfrm flipH="1" flipV="1">
              <a:off x="6057900" y="2878283"/>
              <a:ext cx="571500" cy="2971799"/>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6E6D1D08-3AB5-0C40-B783-A21999103777}"/>
                </a:ext>
              </a:extLst>
            </p:cNvPr>
            <p:cNvCxnSpPr>
              <a:cxnSpLocks/>
            </p:cNvCxnSpPr>
            <p:nvPr/>
          </p:nvCxnSpPr>
          <p:spPr>
            <a:xfrm flipV="1">
              <a:off x="5427556" y="2830008"/>
              <a:ext cx="0" cy="3020074"/>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877B4972-8AD8-FE44-BFAA-3A6BA16C8001}"/>
                </a:ext>
              </a:extLst>
            </p:cNvPr>
            <p:cNvCxnSpPr>
              <a:cxnSpLocks/>
            </p:cNvCxnSpPr>
            <p:nvPr/>
          </p:nvCxnSpPr>
          <p:spPr>
            <a:xfrm flipV="1">
              <a:off x="4129106" y="2830009"/>
              <a:ext cx="713058" cy="292255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CC4B7C5-D23A-7A4E-BC42-8026625FEDB3}"/>
                </a:ext>
              </a:extLst>
            </p:cNvPr>
            <p:cNvSpPr txBox="1"/>
            <p:nvPr/>
          </p:nvSpPr>
          <p:spPr>
            <a:xfrm>
              <a:off x="3206954" y="2662157"/>
              <a:ext cx="1215654" cy="36933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panose="020F0502020204030204"/>
                  <a:ea typeface="+mn-ea"/>
                  <a:cs typeface="+mn-cs"/>
                </a:rPr>
                <a:t>Workflows</a:t>
              </a:r>
            </a:p>
          </p:txBody>
        </p:sp>
      </p:grpSp>
      <p:sp>
        <p:nvSpPr>
          <p:cNvPr id="11" name="Title 3">
            <a:extLst>
              <a:ext uri="{FF2B5EF4-FFF2-40B4-BE49-F238E27FC236}">
                <a16:creationId xmlns:a16="http://schemas.microsoft.com/office/drawing/2014/main" id="{D13AEEA9-AF61-B543-ACE7-EA81B24C0BF7}"/>
              </a:ext>
            </a:extLst>
          </p:cNvPr>
          <p:cNvSpPr>
            <a:spLocks noGrp="1"/>
          </p:cNvSpPr>
          <p:nvPr>
            <p:ph type="title"/>
          </p:nvPr>
        </p:nvSpPr>
        <p:spPr>
          <a:xfrm>
            <a:off x="2286000" y="1044"/>
            <a:ext cx="6477000" cy="944562"/>
          </a:xfrm>
        </p:spPr>
        <p:txBody>
          <a:bodyPr>
            <a:normAutofit/>
          </a:bodyPr>
          <a:lstStyle/>
          <a:p>
            <a:pPr>
              <a:spcAft>
                <a:spcPts val="1200"/>
              </a:spcAft>
              <a:defRPr/>
            </a:pPr>
            <a:r>
              <a:rPr lang="en-CH" sz="2400" spc="100" dirty="0"/>
              <a:t>GEOEssential project</a:t>
            </a:r>
          </a:p>
        </p:txBody>
      </p:sp>
      <p:pic>
        <p:nvPicPr>
          <p:cNvPr id="15" name="Picture 14" descr="A picture containing food, drawing&#10;&#10;Description automatically generated">
            <a:extLst>
              <a:ext uri="{FF2B5EF4-FFF2-40B4-BE49-F238E27FC236}">
                <a16:creationId xmlns:a16="http://schemas.microsoft.com/office/drawing/2014/main" id="{06B18F4F-394E-D54E-B6F1-019BBA5924C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47159" y="152400"/>
            <a:ext cx="1700212" cy="944562"/>
          </a:xfrm>
          <a:prstGeom prst="rect">
            <a:avLst/>
          </a:prstGeom>
        </p:spPr>
      </p:pic>
      <p:sp>
        <p:nvSpPr>
          <p:cNvPr id="16" name="TextBox 15">
            <a:extLst>
              <a:ext uri="{FF2B5EF4-FFF2-40B4-BE49-F238E27FC236}">
                <a16:creationId xmlns:a16="http://schemas.microsoft.com/office/drawing/2014/main" id="{36BA0818-0CBE-6446-BD70-A58EE7A98510}"/>
              </a:ext>
            </a:extLst>
          </p:cNvPr>
          <p:cNvSpPr txBox="1"/>
          <p:nvPr/>
        </p:nvSpPr>
        <p:spPr>
          <a:xfrm>
            <a:off x="1707903" y="6536895"/>
            <a:ext cx="1688667"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err="1">
                <a:ln>
                  <a:noFill/>
                </a:ln>
                <a:solidFill>
                  <a:schemeClr val="bg1"/>
                </a:solidFill>
                <a:effectLst/>
                <a:uLnTx/>
                <a:uFillTx/>
                <a:latin typeface="Calibri" panose="020F0502020204030204"/>
                <a:ea typeface="+mn-ea"/>
                <a:cs typeface="+mn-cs"/>
              </a:rPr>
              <a:t>www.geoessential.eu</a:t>
            </a:r>
            <a:endParaRPr kumimoji="0" lang="en-US" sz="135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FB3529E8-2C89-A742-818F-D5EBCB79CF0C}"/>
              </a:ext>
            </a:extLst>
          </p:cNvPr>
          <p:cNvSpPr/>
          <p:nvPr/>
        </p:nvSpPr>
        <p:spPr>
          <a:xfrm>
            <a:off x="75123" y="1446439"/>
            <a:ext cx="1700212" cy="3170099"/>
          </a:xfrm>
          <a:prstGeom prst="rect">
            <a:avLst/>
          </a:prstGeom>
        </p:spPr>
        <p:txBody>
          <a:bodyPr wrap="square">
            <a:spAutoFit/>
          </a:bodyPr>
          <a:lstStyle/>
          <a:p>
            <a:r>
              <a:rPr lang="en-GB" sz="2000" dirty="0" err="1">
                <a:solidFill>
                  <a:schemeClr val="bg1"/>
                </a:solidFill>
                <a:latin typeface="AdvOT5fcf1b24"/>
              </a:rPr>
              <a:t>GEOEssential</a:t>
            </a:r>
            <a:r>
              <a:rPr lang="en-GB" sz="2000" dirty="0">
                <a:solidFill>
                  <a:schemeClr val="bg1"/>
                </a:solidFill>
                <a:latin typeface="AdvOT5fcf1b24"/>
              </a:rPr>
              <a:t> general framework linking data sources to policy indicators through Essential Variables</a:t>
            </a:r>
            <a:endParaRPr lang="en-GB" sz="2000" dirty="0">
              <a:solidFill>
                <a:schemeClr val="bg1"/>
              </a:solidFill>
            </a:endParaRPr>
          </a:p>
        </p:txBody>
      </p:sp>
    </p:spTree>
    <p:extLst>
      <p:ext uri="{BB962C8B-B14F-4D97-AF65-F5344CB8AC3E}">
        <p14:creationId xmlns:p14="http://schemas.microsoft.com/office/powerpoint/2010/main" val="2826431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ounded Rectangle 52">
            <a:extLst>
              <a:ext uri="{FF2B5EF4-FFF2-40B4-BE49-F238E27FC236}">
                <a16:creationId xmlns:a16="http://schemas.microsoft.com/office/drawing/2014/main" id="{3FC6B36C-30F9-8D49-9440-5E188B05885E}"/>
              </a:ext>
            </a:extLst>
          </p:cNvPr>
          <p:cNvSpPr/>
          <p:nvPr/>
        </p:nvSpPr>
        <p:spPr>
          <a:xfrm>
            <a:off x="0" y="32135"/>
            <a:ext cx="9114098" cy="6793729"/>
          </a:xfrm>
          <a:prstGeom prst="roundRect">
            <a:avLst/>
          </a:prstGeom>
          <a:gradFill>
            <a:gsLst>
              <a:gs pos="0">
                <a:schemeClr val="tx1">
                  <a:lumMod val="95000"/>
                  <a:lumOff val="5000"/>
                </a:schemeClr>
              </a:gs>
              <a:gs pos="43000">
                <a:schemeClr val="tx1">
                  <a:lumMod val="75000"/>
                  <a:lumOff val="25000"/>
                </a:schemeClr>
              </a:gs>
              <a:gs pos="100000">
                <a:schemeClr val="tx1">
                  <a:lumMod val="65000"/>
                  <a:lumOff val="35000"/>
                  <a:alpha val="89000"/>
                </a:schemeClr>
              </a:gs>
            </a:gsLst>
            <a:lin ang="5400000" scaled="0"/>
          </a:gradFill>
          <a:ln>
            <a:gradFill>
              <a:gsLst>
                <a:gs pos="0">
                  <a:schemeClr val="accent5">
                    <a:lumMod val="75000"/>
                  </a:schemeClr>
                </a:gs>
                <a:gs pos="50000">
                  <a:schemeClr val="tx1">
                    <a:lumMod val="95000"/>
                    <a:lumOff val="5000"/>
                    <a:alpha val="72000"/>
                  </a:schemeClr>
                </a:gs>
                <a:gs pos="100000">
                  <a:schemeClr val="tx1">
                    <a:lumMod val="95000"/>
                    <a:lumOff val="5000"/>
                    <a:alpha val="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DD4B4FD4-72AD-E34F-806A-7FE46EDA53BA}"/>
              </a:ext>
            </a:extLst>
          </p:cNvPr>
          <p:cNvSpPr txBox="1"/>
          <p:nvPr/>
        </p:nvSpPr>
        <p:spPr>
          <a:xfrm>
            <a:off x="3444528" y="6082326"/>
            <a:ext cx="2449404" cy="369332"/>
          </a:xfrm>
          <a:prstGeom prst="rect">
            <a:avLst/>
          </a:prstGeom>
          <a:noFill/>
          <a:ln>
            <a:noFill/>
          </a:ln>
        </p:spPr>
        <p:txBody>
          <a:bodyPr wrap="none" rtlCol="0">
            <a:spAutoFit/>
          </a:bodyPr>
          <a:lstStyle/>
          <a:p>
            <a:pPr algn="ctr"/>
            <a:r>
              <a:rPr lang="en-US" b="1" dirty="0">
                <a:solidFill>
                  <a:schemeClr val="bg1"/>
                </a:solidFill>
              </a:rPr>
              <a:t>Socio-ecological system</a:t>
            </a:r>
          </a:p>
        </p:txBody>
      </p:sp>
      <p:grpSp>
        <p:nvGrpSpPr>
          <p:cNvPr id="50" name="Group 49">
            <a:extLst>
              <a:ext uri="{FF2B5EF4-FFF2-40B4-BE49-F238E27FC236}">
                <a16:creationId xmlns:a16="http://schemas.microsoft.com/office/drawing/2014/main" id="{431E9A7A-F661-C243-BC79-893D0D79F6D6}"/>
              </a:ext>
            </a:extLst>
          </p:cNvPr>
          <p:cNvGrpSpPr/>
          <p:nvPr/>
        </p:nvGrpSpPr>
        <p:grpSpPr>
          <a:xfrm>
            <a:off x="4720258" y="1106714"/>
            <a:ext cx="4408348" cy="5394170"/>
            <a:chOff x="4720258" y="1106714"/>
            <a:chExt cx="4408348" cy="5394170"/>
          </a:xfrm>
        </p:grpSpPr>
        <p:sp>
          <p:nvSpPr>
            <p:cNvPr id="3" name="Oval 2">
              <a:extLst>
                <a:ext uri="{FF2B5EF4-FFF2-40B4-BE49-F238E27FC236}">
                  <a16:creationId xmlns:a16="http://schemas.microsoft.com/office/drawing/2014/main" id="{6610A882-EC4F-5B44-BCB2-BE1623C3CF89}"/>
                </a:ext>
              </a:extLst>
            </p:cNvPr>
            <p:cNvSpPr/>
            <p:nvPr/>
          </p:nvSpPr>
          <p:spPr>
            <a:xfrm>
              <a:off x="5993725" y="1106714"/>
              <a:ext cx="1967626" cy="200297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 name="Oval 4">
              <a:extLst>
                <a:ext uri="{FF2B5EF4-FFF2-40B4-BE49-F238E27FC236}">
                  <a16:creationId xmlns:a16="http://schemas.microsoft.com/office/drawing/2014/main" id="{361BCE16-4419-7640-8D72-765FBE2357DB}"/>
                </a:ext>
              </a:extLst>
            </p:cNvPr>
            <p:cNvSpPr/>
            <p:nvPr/>
          </p:nvSpPr>
          <p:spPr>
            <a:xfrm>
              <a:off x="5009912" y="1752600"/>
              <a:ext cx="1967626" cy="200297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 name="Oval 5">
              <a:extLst>
                <a:ext uri="{FF2B5EF4-FFF2-40B4-BE49-F238E27FC236}">
                  <a16:creationId xmlns:a16="http://schemas.microsoft.com/office/drawing/2014/main" id="{EE8F8188-1B52-B546-9157-70C1060ABB78}"/>
                </a:ext>
              </a:extLst>
            </p:cNvPr>
            <p:cNvSpPr/>
            <p:nvPr/>
          </p:nvSpPr>
          <p:spPr>
            <a:xfrm>
              <a:off x="5993725" y="2431143"/>
              <a:ext cx="1967626" cy="200297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7" name="Oval 6">
              <a:extLst>
                <a:ext uri="{FF2B5EF4-FFF2-40B4-BE49-F238E27FC236}">
                  <a16:creationId xmlns:a16="http://schemas.microsoft.com/office/drawing/2014/main" id="{AC70C8A1-CF82-1741-8A1F-47E8C1CC9B0F}"/>
                </a:ext>
              </a:extLst>
            </p:cNvPr>
            <p:cNvSpPr/>
            <p:nvPr/>
          </p:nvSpPr>
          <p:spPr>
            <a:xfrm>
              <a:off x="6712168" y="1785257"/>
              <a:ext cx="1967626" cy="200297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3" name="TextBox 12">
              <a:extLst>
                <a:ext uri="{FF2B5EF4-FFF2-40B4-BE49-F238E27FC236}">
                  <a16:creationId xmlns:a16="http://schemas.microsoft.com/office/drawing/2014/main" id="{BDA609B8-9C3C-CD44-83EC-239571985B1D}"/>
                </a:ext>
              </a:extLst>
            </p:cNvPr>
            <p:cNvSpPr txBox="1"/>
            <p:nvPr/>
          </p:nvSpPr>
          <p:spPr>
            <a:xfrm>
              <a:off x="7143322" y="2305254"/>
              <a:ext cx="1284285" cy="584775"/>
            </a:xfrm>
            <a:prstGeom prst="rect">
              <a:avLst/>
            </a:prstGeom>
            <a:solidFill>
              <a:schemeClr val="bg1">
                <a:lumMod val="95000"/>
              </a:schemeClr>
            </a:solidFill>
            <a:ln>
              <a:solidFill>
                <a:schemeClr val="bg1"/>
              </a:solidFill>
            </a:ln>
          </p:spPr>
          <p:txBody>
            <a:bodyPr wrap="square" rtlCol="0">
              <a:spAutoFit/>
            </a:bodyPr>
            <a:lstStyle/>
            <a:p>
              <a:pPr algn="ctr"/>
              <a:r>
                <a:rPr lang="en-US" sz="1600" dirty="0"/>
                <a:t>Hydrosphere </a:t>
              </a:r>
              <a:br>
                <a:rPr lang="en-US" sz="1600" dirty="0"/>
              </a:br>
              <a:r>
                <a:rPr lang="en-US" sz="1600" dirty="0"/>
                <a:t>(EWV, EOV)</a:t>
              </a:r>
            </a:p>
          </p:txBody>
        </p:sp>
        <p:sp>
          <p:nvSpPr>
            <p:cNvPr id="14" name="TextBox 13">
              <a:extLst>
                <a:ext uri="{FF2B5EF4-FFF2-40B4-BE49-F238E27FC236}">
                  <a16:creationId xmlns:a16="http://schemas.microsoft.com/office/drawing/2014/main" id="{2FA20C87-5AEC-A149-827E-C3BE92ECF679}"/>
                </a:ext>
              </a:extLst>
            </p:cNvPr>
            <p:cNvSpPr txBox="1"/>
            <p:nvPr/>
          </p:nvSpPr>
          <p:spPr>
            <a:xfrm>
              <a:off x="6111739" y="1199936"/>
              <a:ext cx="1713124" cy="338554"/>
            </a:xfrm>
            <a:prstGeom prst="rect">
              <a:avLst/>
            </a:prstGeom>
            <a:solidFill>
              <a:schemeClr val="bg1">
                <a:lumMod val="95000"/>
              </a:schemeClr>
            </a:solidFill>
            <a:ln>
              <a:solidFill>
                <a:schemeClr val="bg1"/>
              </a:solidFill>
            </a:ln>
          </p:spPr>
          <p:txBody>
            <a:bodyPr wrap="none" rtlCol="0">
              <a:spAutoFit/>
            </a:bodyPr>
            <a:lstStyle/>
            <a:p>
              <a:r>
                <a:rPr lang="en-US" sz="1600" dirty="0"/>
                <a:t>Atmosphere (ECV)</a:t>
              </a:r>
            </a:p>
          </p:txBody>
        </p:sp>
        <p:sp>
          <p:nvSpPr>
            <p:cNvPr id="15" name="TextBox 14">
              <a:extLst>
                <a:ext uri="{FF2B5EF4-FFF2-40B4-BE49-F238E27FC236}">
                  <a16:creationId xmlns:a16="http://schemas.microsoft.com/office/drawing/2014/main" id="{7C570CE4-1299-1E40-92F9-7C0D285DC6FF}"/>
                </a:ext>
              </a:extLst>
            </p:cNvPr>
            <p:cNvSpPr txBox="1"/>
            <p:nvPr/>
          </p:nvSpPr>
          <p:spPr>
            <a:xfrm>
              <a:off x="6038145" y="4004218"/>
              <a:ext cx="1707165" cy="338554"/>
            </a:xfrm>
            <a:prstGeom prst="rect">
              <a:avLst/>
            </a:prstGeom>
            <a:solidFill>
              <a:schemeClr val="bg1">
                <a:lumMod val="95000"/>
              </a:schemeClr>
            </a:solidFill>
            <a:ln>
              <a:solidFill>
                <a:schemeClr val="bg1"/>
              </a:solidFill>
            </a:ln>
          </p:spPr>
          <p:txBody>
            <a:bodyPr wrap="square" rtlCol="0">
              <a:spAutoFit/>
            </a:bodyPr>
            <a:lstStyle/>
            <a:p>
              <a:pPr algn="ctr"/>
              <a:r>
                <a:rPr lang="en-US" sz="1600" dirty="0"/>
                <a:t>Geosphere (EGV)</a:t>
              </a:r>
            </a:p>
          </p:txBody>
        </p:sp>
        <p:sp>
          <p:nvSpPr>
            <p:cNvPr id="16" name="TextBox 15">
              <a:extLst>
                <a:ext uri="{FF2B5EF4-FFF2-40B4-BE49-F238E27FC236}">
                  <a16:creationId xmlns:a16="http://schemas.microsoft.com/office/drawing/2014/main" id="{04A72F54-373E-5649-A2A2-3758E50C09E6}"/>
                </a:ext>
              </a:extLst>
            </p:cNvPr>
            <p:cNvSpPr txBox="1"/>
            <p:nvPr/>
          </p:nvSpPr>
          <p:spPr>
            <a:xfrm>
              <a:off x="4993678" y="2454142"/>
              <a:ext cx="1042132" cy="584775"/>
            </a:xfrm>
            <a:prstGeom prst="rect">
              <a:avLst/>
            </a:prstGeom>
            <a:solidFill>
              <a:schemeClr val="bg1">
                <a:lumMod val="95000"/>
              </a:schemeClr>
            </a:solidFill>
            <a:ln>
              <a:solidFill>
                <a:schemeClr val="bg1"/>
              </a:solidFill>
            </a:ln>
          </p:spPr>
          <p:txBody>
            <a:bodyPr wrap="none" rtlCol="0">
              <a:spAutoFit/>
            </a:bodyPr>
            <a:lstStyle/>
            <a:p>
              <a:pPr algn="ctr"/>
              <a:r>
                <a:rPr lang="en-US" sz="1600" dirty="0"/>
                <a:t>Biosphere</a:t>
              </a:r>
              <a:br>
                <a:rPr lang="en-US" sz="1600" dirty="0"/>
              </a:br>
              <a:r>
                <a:rPr lang="en-US" sz="1600" dirty="0"/>
                <a:t>(EBV)</a:t>
              </a:r>
            </a:p>
          </p:txBody>
        </p:sp>
        <p:sp>
          <p:nvSpPr>
            <p:cNvPr id="24" name="TextBox 23">
              <a:extLst>
                <a:ext uri="{FF2B5EF4-FFF2-40B4-BE49-F238E27FC236}">
                  <a16:creationId xmlns:a16="http://schemas.microsoft.com/office/drawing/2014/main" id="{D08F2D43-35A4-2E43-BE52-59DBD9C8B690}"/>
                </a:ext>
              </a:extLst>
            </p:cNvPr>
            <p:cNvSpPr txBox="1"/>
            <p:nvPr/>
          </p:nvSpPr>
          <p:spPr>
            <a:xfrm>
              <a:off x="6108706" y="6162330"/>
              <a:ext cx="3019900" cy="338554"/>
            </a:xfrm>
            <a:prstGeom prst="rect">
              <a:avLst/>
            </a:prstGeom>
            <a:solidFill>
              <a:schemeClr val="bg1">
                <a:lumMod val="95000"/>
              </a:schemeClr>
            </a:solidFill>
            <a:ln>
              <a:solidFill>
                <a:schemeClr val="bg1"/>
              </a:solidFill>
            </a:ln>
          </p:spPr>
          <p:txBody>
            <a:bodyPr wrap="square" rtlCol="0">
              <a:spAutoFit/>
            </a:bodyPr>
            <a:lstStyle/>
            <a:p>
              <a:pPr algn="ctr"/>
              <a:r>
                <a:rPr lang="en-US" sz="1600" dirty="0"/>
                <a:t>Earth System (EESV)</a:t>
              </a:r>
            </a:p>
          </p:txBody>
        </p:sp>
        <p:sp>
          <p:nvSpPr>
            <p:cNvPr id="30" name="Down Arrow 29">
              <a:extLst>
                <a:ext uri="{FF2B5EF4-FFF2-40B4-BE49-F238E27FC236}">
                  <a16:creationId xmlns:a16="http://schemas.microsoft.com/office/drawing/2014/main" id="{B0593CAD-2D1E-464F-887F-945687683E00}"/>
                </a:ext>
              </a:extLst>
            </p:cNvPr>
            <p:cNvSpPr/>
            <p:nvPr/>
          </p:nvSpPr>
          <p:spPr>
            <a:xfrm rot="5400000">
              <a:off x="4901120" y="2629597"/>
              <a:ext cx="784071" cy="1145796"/>
            </a:xfrm>
            <a:prstGeom prst="down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200" dirty="0"/>
                <a:t>Ecosystem services</a:t>
              </a:r>
            </a:p>
          </p:txBody>
        </p:sp>
        <p:sp>
          <p:nvSpPr>
            <p:cNvPr id="31" name="Down Arrow 30">
              <a:extLst>
                <a:ext uri="{FF2B5EF4-FFF2-40B4-BE49-F238E27FC236}">
                  <a16:creationId xmlns:a16="http://schemas.microsoft.com/office/drawing/2014/main" id="{35F7E300-A1F9-684E-9953-F8280FE5FB53}"/>
                </a:ext>
              </a:extLst>
            </p:cNvPr>
            <p:cNvSpPr/>
            <p:nvPr/>
          </p:nvSpPr>
          <p:spPr>
            <a:xfrm rot="5400000">
              <a:off x="5925578" y="3825391"/>
              <a:ext cx="806638" cy="1342695"/>
            </a:xfrm>
            <a:prstGeom prst="down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200" dirty="0"/>
                <a:t>Geological Services</a:t>
              </a:r>
            </a:p>
          </p:txBody>
        </p:sp>
        <p:sp>
          <p:nvSpPr>
            <p:cNvPr id="32" name="Down Arrow 31">
              <a:extLst>
                <a:ext uri="{FF2B5EF4-FFF2-40B4-BE49-F238E27FC236}">
                  <a16:creationId xmlns:a16="http://schemas.microsoft.com/office/drawing/2014/main" id="{FAC99F5C-62FB-7243-BC18-311D6130D295}"/>
                </a:ext>
              </a:extLst>
            </p:cNvPr>
            <p:cNvSpPr/>
            <p:nvPr/>
          </p:nvSpPr>
          <p:spPr>
            <a:xfrm rot="5400000">
              <a:off x="5954759" y="1038696"/>
              <a:ext cx="787956" cy="1284284"/>
            </a:xfrm>
            <a:prstGeom prst="down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200" dirty="0"/>
                <a:t>Climate Services</a:t>
              </a:r>
            </a:p>
          </p:txBody>
        </p:sp>
        <p:sp>
          <p:nvSpPr>
            <p:cNvPr id="33" name="Down Arrow 32">
              <a:extLst>
                <a:ext uri="{FF2B5EF4-FFF2-40B4-BE49-F238E27FC236}">
                  <a16:creationId xmlns:a16="http://schemas.microsoft.com/office/drawing/2014/main" id="{E829C67A-0197-C841-8999-9505AC362447}"/>
                </a:ext>
              </a:extLst>
            </p:cNvPr>
            <p:cNvSpPr/>
            <p:nvPr/>
          </p:nvSpPr>
          <p:spPr>
            <a:xfrm rot="5400000">
              <a:off x="7024890" y="2537646"/>
              <a:ext cx="811787" cy="1262630"/>
            </a:xfrm>
            <a:prstGeom prst="down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200" dirty="0"/>
                <a:t>Water </a:t>
              </a:r>
              <a:br>
                <a:rPr lang="en-US" sz="1200" dirty="0"/>
              </a:br>
              <a:r>
                <a:rPr lang="en-US" sz="1200" dirty="0"/>
                <a:t>Services</a:t>
              </a:r>
            </a:p>
          </p:txBody>
        </p:sp>
      </p:grpSp>
      <p:sp>
        <p:nvSpPr>
          <p:cNvPr id="34" name="TextBox 33">
            <a:extLst>
              <a:ext uri="{FF2B5EF4-FFF2-40B4-BE49-F238E27FC236}">
                <a16:creationId xmlns:a16="http://schemas.microsoft.com/office/drawing/2014/main" id="{D636FBEE-B4D1-7F44-9B15-067A2A5D6A1C}"/>
              </a:ext>
            </a:extLst>
          </p:cNvPr>
          <p:cNvSpPr txBox="1"/>
          <p:nvPr/>
        </p:nvSpPr>
        <p:spPr>
          <a:xfrm>
            <a:off x="3390330" y="6503573"/>
            <a:ext cx="2702407" cy="338554"/>
          </a:xfrm>
          <a:prstGeom prst="rect">
            <a:avLst/>
          </a:prstGeom>
          <a:solidFill>
            <a:schemeClr val="bg1">
              <a:lumMod val="95000"/>
            </a:schemeClr>
          </a:solidFill>
          <a:ln>
            <a:solidFill>
              <a:schemeClr val="bg1"/>
            </a:solidFill>
          </a:ln>
        </p:spPr>
        <p:txBody>
          <a:bodyPr wrap="none" rtlCol="0">
            <a:spAutoFit/>
          </a:bodyPr>
          <a:lstStyle/>
          <a:p>
            <a:r>
              <a:rPr lang="en-US" sz="1600" dirty="0"/>
              <a:t>supporting the SDGs (ESDGV)</a:t>
            </a:r>
          </a:p>
        </p:txBody>
      </p:sp>
      <p:grpSp>
        <p:nvGrpSpPr>
          <p:cNvPr id="51" name="Group 50">
            <a:extLst>
              <a:ext uri="{FF2B5EF4-FFF2-40B4-BE49-F238E27FC236}">
                <a16:creationId xmlns:a16="http://schemas.microsoft.com/office/drawing/2014/main" id="{634D5F58-2A46-2443-87E3-CF9C85A50B9C}"/>
              </a:ext>
            </a:extLst>
          </p:cNvPr>
          <p:cNvGrpSpPr/>
          <p:nvPr/>
        </p:nvGrpSpPr>
        <p:grpSpPr>
          <a:xfrm>
            <a:off x="213828" y="3629"/>
            <a:ext cx="4453048" cy="6469166"/>
            <a:chOff x="213828" y="3629"/>
            <a:chExt cx="4453048" cy="6469166"/>
          </a:xfrm>
        </p:grpSpPr>
        <p:sp>
          <p:nvSpPr>
            <p:cNvPr id="8" name="Oval 7">
              <a:extLst>
                <a:ext uri="{FF2B5EF4-FFF2-40B4-BE49-F238E27FC236}">
                  <a16:creationId xmlns:a16="http://schemas.microsoft.com/office/drawing/2014/main" id="{7B8B1B29-DE36-C14F-94E6-439AC2055D82}"/>
                </a:ext>
              </a:extLst>
            </p:cNvPr>
            <p:cNvSpPr/>
            <p:nvPr/>
          </p:nvSpPr>
          <p:spPr>
            <a:xfrm>
              <a:off x="1747349" y="751114"/>
              <a:ext cx="1967626" cy="200297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9" name="Oval 8">
              <a:extLst>
                <a:ext uri="{FF2B5EF4-FFF2-40B4-BE49-F238E27FC236}">
                  <a16:creationId xmlns:a16="http://schemas.microsoft.com/office/drawing/2014/main" id="{FE4599BB-C6A0-354E-ADDD-3A05DE9E3289}"/>
                </a:ext>
              </a:extLst>
            </p:cNvPr>
            <p:cNvSpPr/>
            <p:nvPr/>
          </p:nvSpPr>
          <p:spPr>
            <a:xfrm>
              <a:off x="763536" y="1397000"/>
              <a:ext cx="1967626" cy="200297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 name="Oval 9">
              <a:extLst>
                <a:ext uri="{FF2B5EF4-FFF2-40B4-BE49-F238E27FC236}">
                  <a16:creationId xmlns:a16="http://schemas.microsoft.com/office/drawing/2014/main" id="{A7604C55-E2BB-C14E-AF5A-2A760CB4006E}"/>
                </a:ext>
              </a:extLst>
            </p:cNvPr>
            <p:cNvSpPr/>
            <p:nvPr/>
          </p:nvSpPr>
          <p:spPr>
            <a:xfrm>
              <a:off x="2465791" y="1429657"/>
              <a:ext cx="1967626" cy="200297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1" name="Oval 10">
              <a:extLst>
                <a:ext uri="{FF2B5EF4-FFF2-40B4-BE49-F238E27FC236}">
                  <a16:creationId xmlns:a16="http://schemas.microsoft.com/office/drawing/2014/main" id="{8F0BDFE0-6190-CE40-8C38-FA72CF93A589}"/>
                </a:ext>
              </a:extLst>
            </p:cNvPr>
            <p:cNvSpPr/>
            <p:nvPr/>
          </p:nvSpPr>
          <p:spPr>
            <a:xfrm>
              <a:off x="1164828" y="2394858"/>
              <a:ext cx="1967626" cy="200297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2" name="Oval 11">
              <a:extLst>
                <a:ext uri="{FF2B5EF4-FFF2-40B4-BE49-F238E27FC236}">
                  <a16:creationId xmlns:a16="http://schemas.microsoft.com/office/drawing/2014/main" id="{966C0DDE-4083-1145-8AD0-8E2CE38F8402}"/>
                </a:ext>
              </a:extLst>
            </p:cNvPr>
            <p:cNvSpPr/>
            <p:nvPr/>
          </p:nvSpPr>
          <p:spPr>
            <a:xfrm>
              <a:off x="2239255" y="2394858"/>
              <a:ext cx="1967626" cy="200297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cxnSp>
          <p:nvCxnSpPr>
            <p:cNvPr id="17" name="Straight Connector 16">
              <a:extLst>
                <a:ext uri="{FF2B5EF4-FFF2-40B4-BE49-F238E27FC236}">
                  <a16:creationId xmlns:a16="http://schemas.microsoft.com/office/drawing/2014/main" id="{D0EBC622-37AB-494A-8553-9E6114C972CC}"/>
                </a:ext>
              </a:extLst>
            </p:cNvPr>
            <p:cNvCxnSpPr>
              <a:cxnSpLocks/>
            </p:cNvCxnSpPr>
            <p:nvPr/>
          </p:nvCxnSpPr>
          <p:spPr>
            <a:xfrm>
              <a:off x="4666876" y="3629"/>
              <a:ext cx="0" cy="6179457"/>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AB8A40FE-34E2-454A-966C-3992C95D5BEA}"/>
                </a:ext>
              </a:extLst>
            </p:cNvPr>
            <p:cNvSpPr txBox="1"/>
            <p:nvPr/>
          </p:nvSpPr>
          <p:spPr>
            <a:xfrm>
              <a:off x="1249830" y="393917"/>
              <a:ext cx="2300203" cy="338554"/>
            </a:xfrm>
            <a:prstGeom prst="rect">
              <a:avLst/>
            </a:prstGeom>
            <a:solidFill>
              <a:schemeClr val="bg1">
                <a:lumMod val="95000"/>
              </a:schemeClr>
            </a:solidFill>
            <a:ln>
              <a:solidFill>
                <a:schemeClr val="bg1"/>
              </a:solidFill>
            </a:ln>
          </p:spPr>
          <p:txBody>
            <a:bodyPr wrap="none" rtlCol="0">
              <a:spAutoFit/>
            </a:bodyPr>
            <a:lstStyle/>
            <a:p>
              <a:r>
                <a:rPr lang="en-US" sz="1600" dirty="0"/>
                <a:t>Energy &amp; Mineral (EEMV)</a:t>
              </a:r>
            </a:p>
          </p:txBody>
        </p:sp>
        <p:sp>
          <p:nvSpPr>
            <p:cNvPr id="19" name="TextBox 18">
              <a:extLst>
                <a:ext uri="{FF2B5EF4-FFF2-40B4-BE49-F238E27FC236}">
                  <a16:creationId xmlns:a16="http://schemas.microsoft.com/office/drawing/2014/main" id="{717CB6C6-9723-1846-A035-D0B711672EB9}"/>
                </a:ext>
              </a:extLst>
            </p:cNvPr>
            <p:cNvSpPr txBox="1"/>
            <p:nvPr/>
          </p:nvSpPr>
          <p:spPr>
            <a:xfrm>
              <a:off x="3768752" y="1106714"/>
              <a:ext cx="791150" cy="584775"/>
            </a:xfrm>
            <a:prstGeom prst="rect">
              <a:avLst/>
            </a:prstGeom>
            <a:solidFill>
              <a:schemeClr val="bg1">
                <a:lumMod val="95000"/>
              </a:schemeClr>
            </a:solidFill>
            <a:ln>
              <a:solidFill>
                <a:schemeClr val="bg1"/>
              </a:solidFill>
            </a:ln>
          </p:spPr>
          <p:txBody>
            <a:bodyPr wrap="none" rtlCol="0">
              <a:spAutoFit/>
            </a:bodyPr>
            <a:lstStyle/>
            <a:p>
              <a:pPr algn="ctr"/>
              <a:r>
                <a:rPr lang="en-US" sz="1600" dirty="0"/>
                <a:t>Health </a:t>
              </a:r>
              <a:br>
                <a:rPr lang="en-US" sz="1600" dirty="0"/>
              </a:br>
              <a:r>
                <a:rPr lang="en-US" sz="1600" dirty="0"/>
                <a:t>(EHV)</a:t>
              </a:r>
            </a:p>
          </p:txBody>
        </p:sp>
        <p:sp>
          <p:nvSpPr>
            <p:cNvPr id="20" name="TextBox 19">
              <a:extLst>
                <a:ext uri="{FF2B5EF4-FFF2-40B4-BE49-F238E27FC236}">
                  <a16:creationId xmlns:a16="http://schemas.microsoft.com/office/drawing/2014/main" id="{830B36FF-A71D-2147-BAE9-EC8318802235}"/>
                </a:ext>
              </a:extLst>
            </p:cNvPr>
            <p:cNvSpPr txBox="1"/>
            <p:nvPr/>
          </p:nvSpPr>
          <p:spPr>
            <a:xfrm>
              <a:off x="3464758" y="3627793"/>
              <a:ext cx="1147007" cy="584775"/>
            </a:xfrm>
            <a:prstGeom prst="rect">
              <a:avLst/>
            </a:prstGeom>
            <a:solidFill>
              <a:schemeClr val="bg1">
                <a:lumMod val="95000"/>
              </a:schemeClr>
            </a:solidFill>
            <a:ln>
              <a:solidFill>
                <a:schemeClr val="bg1"/>
              </a:solidFill>
            </a:ln>
          </p:spPr>
          <p:txBody>
            <a:bodyPr wrap="none" rtlCol="0">
              <a:spAutoFit/>
            </a:bodyPr>
            <a:lstStyle/>
            <a:p>
              <a:pPr algn="ctr"/>
              <a:r>
                <a:rPr lang="en-US" sz="1600" dirty="0"/>
                <a:t>Agriculture </a:t>
              </a:r>
              <a:br>
                <a:rPr lang="en-US" sz="1600" dirty="0"/>
              </a:br>
              <a:r>
                <a:rPr lang="en-US" sz="1600" dirty="0"/>
                <a:t>(EAV)</a:t>
              </a:r>
            </a:p>
          </p:txBody>
        </p:sp>
        <p:sp>
          <p:nvSpPr>
            <p:cNvPr id="21" name="TextBox 20">
              <a:extLst>
                <a:ext uri="{FF2B5EF4-FFF2-40B4-BE49-F238E27FC236}">
                  <a16:creationId xmlns:a16="http://schemas.microsoft.com/office/drawing/2014/main" id="{92B72190-0AB1-5445-BDD8-4D7EAE718AEC}"/>
                </a:ext>
              </a:extLst>
            </p:cNvPr>
            <p:cNvSpPr txBox="1"/>
            <p:nvPr/>
          </p:nvSpPr>
          <p:spPr>
            <a:xfrm>
              <a:off x="341674" y="3806512"/>
              <a:ext cx="1577246" cy="861774"/>
            </a:xfrm>
            <a:prstGeom prst="rect">
              <a:avLst/>
            </a:prstGeom>
            <a:solidFill>
              <a:schemeClr val="bg1">
                <a:lumMod val="95000"/>
              </a:schemeClr>
            </a:solidFill>
            <a:ln>
              <a:solidFill>
                <a:schemeClr val="bg1"/>
              </a:solidFill>
            </a:ln>
          </p:spPr>
          <p:txBody>
            <a:bodyPr wrap="none" rtlCol="0">
              <a:spAutoFit/>
            </a:bodyPr>
            <a:lstStyle/>
            <a:p>
              <a:pPr algn="ctr"/>
              <a:r>
                <a:rPr lang="en-US" sz="1600" dirty="0"/>
                <a:t>Transport </a:t>
              </a:r>
            </a:p>
            <a:p>
              <a:pPr algn="ctr"/>
              <a:r>
                <a:rPr lang="en-US" sz="1600" dirty="0"/>
                <a:t>&amp; Infrastructure </a:t>
              </a:r>
            </a:p>
            <a:p>
              <a:pPr algn="ctr"/>
              <a:r>
                <a:rPr lang="en-US" sz="1600" dirty="0"/>
                <a:t>(ETIV)</a:t>
              </a:r>
            </a:p>
          </p:txBody>
        </p:sp>
        <p:sp>
          <p:nvSpPr>
            <p:cNvPr id="22" name="TextBox 21">
              <a:extLst>
                <a:ext uri="{FF2B5EF4-FFF2-40B4-BE49-F238E27FC236}">
                  <a16:creationId xmlns:a16="http://schemas.microsoft.com/office/drawing/2014/main" id="{A4EAD4C6-8357-FE43-9822-4DD6C714E30C}"/>
                </a:ext>
              </a:extLst>
            </p:cNvPr>
            <p:cNvSpPr txBox="1"/>
            <p:nvPr/>
          </p:nvSpPr>
          <p:spPr>
            <a:xfrm>
              <a:off x="385695" y="1079500"/>
              <a:ext cx="1286421" cy="830997"/>
            </a:xfrm>
            <a:prstGeom prst="rect">
              <a:avLst/>
            </a:prstGeom>
            <a:solidFill>
              <a:schemeClr val="bg1">
                <a:lumMod val="95000"/>
              </a:schemeClr>
            </a:solidFill>
            <a:ln>
              <a:solidFill>
                <a:schemeClr val="bg1"/>
              </a:solidFill>
            </a:ln>
          </p:spPr>
          <p:txBody>
            <a:bodyPr wrap="none" rtlCol="0">
              <a:spAutoFit/>
            </a:bodyPr>
            <a:lstStyle/>
            <a:p>
              <a:pPr algn="ctr"/>
              <a:r>
                <a:rPr lang="en-US" sz="1600" dirty="0"/>
                <a:t>Urban </a:t>
              </a:r>
              <a:br>
                <a:rPr lang="en-US" sz="1600" dirty="0"/>
              </a:br>
              <a:r>
                <a:rPr lang="en-US" sz="1600" dirty="0"/>
                <a:t>development</a:t>
              </a:r>
              <a:br>
                <a:rPr lang="en-US" sz="1600" dirty="0"/>
              </a:br>
              <a:r>
                <a:rPr lang="en-US" sz="1600" dirty="0"/>
                <a:t> (EUV)</a:t>
              </a:r>
            </a:p>
          </p:txBody>
        </p:sp>
        <p:sp>
          <p:nvSpPr>
            <p:cNvPr id="23" name="TextBox 22">
              <a:extLst>
                <a:ext uri="{FF2B5EF4-FFF2-40B4-BE49-F238E27FC236}">
                  <a16:creationId xmlns:a16="http://schemas.microsoft.com/office/drawing/2014/main" id="{F287005D-F0DB-BE47-BDC5-DA9D620C7A49}"/>
                </a:ext>
              </a:extLst>
            </p:cNvPr>
            <p:cNvSpPr txBox="1"/>
            <p:nvPr/>
          </p:nvSpPr>
          <p:spPr>
            <a:xfrm>
              <a:off x="213828" y="6134241"/>
              <a:ext cx="3152085" cy="338554"/>
            </a:xfrm>
            <a:prstGeom prst="rect">
              <a:avLst/>
            </a:prstGeom>
            <a:solidFill>
              <a:schemeClr val="bg1">
                <a:lumMod val="95000"/>
              </a:schemeClr>
            </a:solidFill>
            <a:ln>
              <a:solidFill>
                <a:schemeClr val="bg1"/>
              </a:solidFill>
            </a:ln>
          </p:spPr>
          <p:txBody>
            <a:bodyPr wrap="square" rtlCol="0">
              <a:spAutoFit/>
            </a:bodyPr>
            <a:lstStyle/>
            <a:p>
              <a:pPr algn="ctr"/>
              <a:r>
                <a:rPr lang="en-US" sz="1600" dirty="0"/>
                <a:t>Socio-Economic System (ESESV)</a:t>
              </a:r>
            </a:p>
          </p:txBody>
        </p:sp>
        <p:sp>
          <p:nvSpPr>
            <p:cNvPr id="26" name="Oval 25">
              <a:extLst>
                <a:ext uri="{FF2B5EF4-FFF2-40B4-BE49-F238E27FC236}">
                  <a16:creationId xmlns:a16="http://schemas.microsoft.com/office/drawing/2014/main" id="{C0022CEE-9ECF-EA4E-B344-7B27CBE1A5E5}"/>
                </a:ext>
              </a:extLst>
            </p:cNvPr>
            <p:cNvSpPr/>
            <p:nvPr/>
          </p:nvSpPr>
          <p:spPr>
            <a:xfrm>
              <a:off x="1656734" y="3995053"/>
              <a:ext cx="1967626" cy="2002972"/>
            </a:xfrm>
            <a:prstGeom prst="ellipse">
              <a:avLst/>
            </a:prstGeom>
            <a:noFill/>
            <a:ln>
              <a:solidFill>
                <a:schemeClr val="bg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7" name="TextBox 26">
              <a:extLst>
                <a:ext uri="{FF2B5EF4-FFF2-40B4-BE49-F238E27FC236}">
                  <a16:creationId xmlns:a16="http://schemas.microsoft.com/office/drawing/2014/main" id="{C50892F2-BA7D-F745-8F29-8ED105AA00F2}"/>
                </a:ext>
              </a:extLst>
            </p:cNvPr>
            <p:cNvSpPr txBox="1"/>
            <p:nvPr/>
          </p:nvSpPr>
          <p:spPr>
            <a:xfrm>
              <a:off x="1579067" y="4775588"/>
              <a:ext cx="2220051" cy="1077218"/>
            </a:xfrm>
            <a:prstGeom prst="rect">
              <a:avLst/>
            </a:prstGeom>
            <a:noFill/>
            <a:ln>
              <a:noFill/>
            </a:ln>
          </p:spPr>
          <p:txBody>
            <a:bodyPr wrap="square" rtlCol="0">
              <a:spAutoFit/>
            </a:bodyPr>
            <a:lstStyle/>
            <a:p>
              <a:r>
                <a:rPr lang="en-US" sz="1600" dirty="0">
                  <a:solidFill>
                    <a:schemeClr val="bg1"/>
                  </a:solidFill>
                </a:rPr>
                <a:t>Other human activities:</a:t>
              </a:r>
            </a:p>
            <a:p>
              <a:pPr marL="285750" indent="-285750">
                <a:buFontTx/>
                <a:buChar char="-"/>
              </a:pPr>
              <a:r>
                <a:rPr lang="en-US" sz="1600" dirty="0">
                  <a:solidFill>
                    <a:schemeClr val="bg1"/>
                  </a:solidFill>
                </a:rPr>
                <a:t>Land use</a:t>
              </a:r>
            </a:p>
            <a:p>
              <a:pPr marL="285750" indent="-285750">
                <a:buFontTx/>
                <a:buChar char="-"/>
              </a:pPr>
              <a:r>
                <a:rPr lang="en-US" sz="1600" dirty="0">
                  <a:solidFill>
                    <a:schemeClr val="bg1"/>
                  </a:solidFill>
                </a:rPr>
                <a:t>Demography</a:t>
              </a:r>
            </a:p>
            <a:p>
              <a:pPr marL="285750" indent="-285750">
                <a:buFontTx/>
                <a:buChar char="-"/>
              </a:pPr>
              <a:r>
                <a:rPr lang="en-US" sz="1600" dirty="0">
                  <a:solidFill>
                    <a:schemeClr val="bg1"/>
                  </a:solidFill>
                </a:rPr>
                <a:t>Economy</a:t>
              </a:r>
            </a:p>
          </p:txBody>
        </p:sp>
        <p:sp>
          <p:nvSpPr>
            <p:cNvPr id="35" name="Oval 34">
              <a:extLst>
                <a:ext uri="{FF2B5EF4-FFF2-40B4-BE49-F238E27FC236}">
                  <a16:creationId xmlns:a16="http://schemas.microsoft.com/office/drawing/2014/main" id="{2AF2EFF9-81DF-A648-A693-975F3FFDDE1C}"/>
                </a:ext>
              </a:extLst>
            </p:cNvPr>
            <p:cNvSpPr/>
            <p:nvPr/>
          </p:nvSpPr>
          <p:spPr>
            <a:xfrm>
              <a:off x="1751831" y="3487197"/>
              <a:ext cx="468002" cy="493412"/>
            </a:xfrm>
            <a:prstGeom prst="ellips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6" name="Oval 35">
              <a:extLst>
                <a:ext uri="{FF2B5EF4-FFF2-40B4-BE49-F238E27FC236}">
                  <a16:creationId xmlns:a16="http://schemas.microsoft.com/office/drawing/2014/main" id="{B50991D2-8C08-7D4C-AE81-DB35212D0720}"/>
                </a:ext>
              </a:extLst>
            </p:cNvPr>
            <p:cNvSpPr/>
            <p:nvPr/>
          </p:nvSpPr>
          <p:spPr>
            <a:xfrm>
              <a:off x="2127147" y="903588"/>
              <a:ext cx="468002" cy="493412"/>
            </a:xfrm>
            <a:prstGeom prst="ellips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37" name="TextBox 36">
              <a:extLst>
                <a:ext uri="{FF2B5EF4-FFF2-40B4-BE49-F238E27FC236}">
                  <a16:creationId xmlns:a16="http://schemas.microsoft.com/office/drawing/2014/main" id="{3998DC7C-EB88-C042-83DF-7B1C8A4AF15C}"/>
                </a:ext>
              </a:extLst>
            </p:cNvPr>
            <p:cNvSpPr txBox="1"/>
            <p:nvPr/>
          </p:nvSpPr>
          <p:spPr>
            <a:xfrm>
              <a:off x="1326619" y="3416187"/>
              <a:ext cx="543323" cy="338554"/>
            </a:xfrm>
            <a:prstGeom prst="rect">
              <a:avLst/>
            </a:prstGeom>
            <a:noFill/>
            <a:ln>
              <a:noFill/>
            </a:ln>
          </p:spPr>
          <p:txBody>
            <a:bodyPr wrap="none" rtlCol="0">
              <a:spAutoFit/>
            </a:bodyPr>
            <a:lstStyle/>
            <a:p>
              <a:r>
                <a:rPr lang="en-US" sz="1600" dirty="0">
                  <a:solidFill>
                    <a:schemeClr val="bg1"/>
                  </a:solidFill>
                </a:rPr>
                <a:t>light</a:t>
              </a:r>
            </a:p>
          </p:txBody>
        </p:sp>
        <p:sp>
          <p:nvSpPr>
            <p:cNvPr id="38" name="TextBox 37">
              <a:extLst>
                <a:ext uri="{FF2B5EF4-FFF2-40B4-BE49-F238E27FC236}">
                  <a16:creationId xmlns:a16="http://schemas.microsoft.com/office/drawing/2014/main" id="{0450C220-319A-CC46-933E-535576769750}"/>
                </a:ext>
              </a:extLst>
            </p:cNvPr>
            <p:cNvSpPr txBox="1"/>
            <p:nvPr/>
          </p:nvSpPr>
          <p:spPr>
            <a:xfrm>
              <a:off x="2372715" y="1069550"/>
              <a:ext cx="1094034" cy="338554"/>
            </a:xfrm>
            <a:prstGeom prst="rect">
              <a:avLst/>
            </a:prstGeom>
            <a:noFill/>
            <a:ln>
              <a:noFill/>
            </a:ln>
          </p:spPr>
          <p:txBody>
            <a:bodyPr wrap="none" rtlCol="0">
              <a:spAutoFit/>
            </a:bodyPr>
            <a:lstStyle/>
            <a:p>
              <a:r>
                <a:rPr lang="en-US" sz="1600" dirty="0">
                  <a:solidFill>
                    <a:schemeClr val="bg1"/>
                  </a:solidFill>
                </a:rPr>
                <a:t>extractives</a:t>
              </a:r>
            </a:p>
          </p:txBody>
        </p:sp>
        <p:sp>
          <p:nvSpPr>
            <p:cNvPr id="39" name="Oval 38">
              <a:extLst>
                <a:ext uri="{FF2B5EF4-FFF2-40B4-BE49-F238E27FC236}">
                  <a16:creationId xmlns:a16="http://schemas.microsoft.com/office/drawing/2014/main" id="{FFDF7487-4D91-E245-856B-8FD10C94FBD3}"/>
                </a:ext>
              </a:extLst>
            </p:cNvPr>
            <p:cNvSpPr/>
            <p:nvPr/>
          </p:nvSpPr>
          <p:spPr>
            <a:xfrm>
              <a:off x="801382" y="2122628"/>
              <a:ext cx="468002" cy="493412"/>
            </a:xfrm>
            <a:prstGeom prst="ellips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40" name="TextBox 39">
              <a:extLst>
                <a:ext uri="{FF2B5EF4-FFF2-40B4-BE49-F238E27FC236}">
                  <a16:creationId xmlns:a16="http://schemas.microsoft.com/office/drawing/2014/main" id="{51AE00FE-950E-B44A-B5DC-4291F1452BBF}"/>
                </a:ext>
              </a:extLst>
            </p:cNvPr>
            <p:cNvSpPr txBox="1"/>
            <p:nvPr/>
          </p:nvSpPr>
          <p:spPr>
            <a:xfrm>
              <a:off x="931866" y="2137033"/>
              <a:ext cx="1011761" cy="338554"/>
            </a:xfrm>
            <a:prstGeom prst="rect">
              <a:avLst/>
            </a:prstGeom>
            <a:noFill/>
            <a:ln>
              <a:noFill/>
            </a:ln>
          </p:spPr>
          <p:txBody>
            <a:bodyPr wrap="none" rtlCol="0">
              <a:spAutoFit/>
            </a:bodyPr>
            <a:lstStyle/>
            <a:p>
              <a:r>
                <a:rPr lang="en-US" sz="1600" dirty="0">
                  <a:solidFill>
                    <a:schemeClr val="bg1"/>
                  </a:solidFill>
                </a:rPr>
                <a:t>air quality</a:t>
              </a:r>
            </a:p>
          </p:txBody>
        </p:sp>
      </p:grpSp>
      <p:grpSp>
        <p:nvGrpSpPr>
          <p:cNvPr id="52" name="Group 51">
            <a:extLst>
              <a:ext uri="{FF2B5EF4-FFF2-40B4-BE49-F238E27FC236}">
                <a16:creationId xmlns:a16="http://schemas.microsoft.com/office/drawing/2014/main" id="{84D17E9A-0F36-9D4A-8D2A-EACBF3C70B73}"/>
              </a:ext>
            </a:extLst>
          </p:cNvPr>
          <p:cNvGrpSpPr/>
          <p:nvPr/>
        </p:nvGrpSpPr>
        <p:grpSpPr>
          <a:xfrm>
            <a:off x="0" y="32135"/>
            <a:ext cx="9068729" cy="5733663"/>
            <a:chOff x="0" y="32135"/>
            <a:chExt cx="9068729" cy="5733663"/>
          </a:xfrm>
        </p:grpSpPr>
        <p:sp>
          <p:nvSpPr>
            <p:cNvPr id="28" name="Right Arrow 27">
              <a:extLst>
                <a:ext uri="{FF2B5EF4-FFF2-40B4-BE49-F238E27FC236}">
                  <a16:creationId xmlns:a16="http://schemas.microsoft.com/office/drawing/2014/main" id="{30E25AD0-060C-3544-B604-9154C24FA7B1}"/>
                </a:ext>
              </a:extLst>
            </p:cNvPr>
            <p:cNvSpPr/>
            <p:nvPr/>
          </p:nvSpPr>
          <p:spPr>
            <a:xfrm flipH="1">
              <a:off x="3728662" y="5272873"/>
              <a:ext cx="2137391" cy="492925"/>
            </a:xfrm>
            <a:prstGeom prst="rightArrow">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Benefits &amp; Impacts</a:t>
              </a:r>
            </a:p>
          </p:txBody>
        </p:sp>
        <p:sp>
          <p:nvSpPr>
            <p:cNvPr id="29" name="Right Arrow 28">
              <a:extLst>
                <a:ext uri="{FF2B5EF4-FFF2-40B4-BE49-F238E27FC236}">
                  <a16:creationId xmlns:a16="http://schemas.microsoft.com/office/drawing/2014/main" id="{D360F60A-5F4C-A843-883F-42F4FCC13560}"/>
                </a:ext>
              </a:extLst>
            </p:cNvPr>
            <p:cNvSpPr/>
            <p:nvPr/>
          </p:nvSpPr>
          <p:spPr>
            <a:xfrm>
              <a:off x="3686190" y="32135"/>
              <a:ext cx="2137404" cy="492925"/>
            </a:xfrm>
            <a:prstGeom prst="rightArrow">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Drivers &amp; Pressures</a:t>
              </a:r>
            </a:p>
          </p:txBody>
        </p:sp>
        <p:sp>
          <p:nvSpPr>
            <p:cNvPr id="41" name="Right Arrow 40">
              <a:extLst>
                <a:ext uri="{FF2B5EF4-FFF2-40B4-BE49-F238E27FC236}">
                  <a16:creationId xmlns:a16="http://schemas.microsoft.com/office/drawing/2014/main" id="{A0267E85-539E-0F49-BDEA-53275D3A03C2}"/>
                </a:ext>
              </a:extLst>
            </p:cNvPr>
            <p:cNvSpPr/>
            <p:nvPr/>
          </p:nvSpPr>
          <p:spPr>
            <a:xfrm rot="5400000">
              <a:off x="7586840" y="2695611"/>
              <a:ext cx="2524151" cy="439627"/>
            </a:xfrm>
            <a:prstGeom prst="rightArrow">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States &amp; Evolutions</a:t>
              </a:r>
            </a:p>
          </p:txBody>
        </p:sp>
        <p:sp>
          <p:nvSpPr>
            <p:cNvPr id="42" name="Right Arrow 41">
              <a:extLst>
                <a:ext uri="{FF2B5EF4-FFF2-40B4-BE49-F238E27FC236}">
                  <a16:creationId xmlns:a16="http://schemas.microsoft.com/office/drawing/2014/main" id="{2DA6AF79-718A-DD44-ABDC-38608474AE3D}"/>
                </a:ext>
              </a:extLst>
            </p:cNvPr>
            <p:cNvSpPr/>
            <p:nvPr/>
          </p:nvSpPr>
          <p:spPr>
            <a:xfrm rot="16200000">
              <a:off x="-1042261" y="2695609"/>
              <a:ext cx="2524150" cy="439628"/>
            </a:xfrm>
            <a:prstGeom prst="rightArrow">
              <a:avLst>
                <a:gd name="adj1" fmla="val 50000"/>
                <a:gd name="adj2" fmla="val 6919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sz="1600" dirty="0"/>
                <a:t>Activities &amp; Responses</a:t>
              </a:r>
            </a:p>
          </p:txBody>
        </p:sp>
      </p:grpSp>
      <p:sp>
        <p:nvSpPr>
          <p:cNvPr id="47" name="Right Arrow 46">
            <a:extLst>
              <a:ext uri="{FF2B5EF4-FFF2-40B4-BE49-F238E27FC236}">
                <a16:creationId xmlns:a16="http://schemas.microsoft.com/office/drawing/2014/main" id="{3BA06CAB-435B-BD4F-8083-454CF34294D4}"/>
              </a:ext>
            </a:extLst>
          </p:cNvPr>
          <p:cNvSpPr/>
          <p:nvPr/>
        </p:nvSpPr>
        <p:spPr>
          <a:xfrm flipH="1">
            <a:off x="3671743" y="4757838"/>
            <a:ext cx="1986982" cy="492925"/>
          </a:xfrm>
          <a:prstGeom prst="rightArrow">
            <a:avLst/>
          </a:prstGeom>
          <a:solidFill>
            <a:srgbClr val="70AD47"/>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rPr>
              <a:t>Natural Capitals</a:t>
            </a:r>
          </a:p>
        </p:txBody>
      </p:sp>
      <p:sp>
        <p:nvSpPr>
          <p:cNvPr id="48" name="Right Arrow 47">
            <a:extLst>
              <a:ext uri="{FF2B5EF4-FFF2-40B4-BE49-F238E27FC236}">
                <a16:creationId xmlns:a16="http://schemas.microsoft.com/office/drawing/2014/main" id="{4B8F4796-6462-D145-9798-ECF75F14308F}"/>
              </a:ext>
            </a:extLst>
          </p:cNvPr>
          <p:cNvSpPr/>
          <p:nvPr/>
        </p:nvSpPr>
        <p:spPr>
          <a:xfrm>
            <a:off x="3679557" y="473761"/>
            <a:ext cx="1986981" cy="492925"/>
          </a:xfrm>
          <a:prstGeom prst="rightArrow">
            <a:avLst/>
          </a:prstGeom>
          <a:solidFill>
            <a:srgbClr val="ED7D31"/>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rPr>
              <a:t>Societal Impacts</a:t>
            </a:r>
          </a:p>
        </p:txBody>
      </p:sp>
      <p:sp>
        <p:nvSpPr>
          <p:cNvPr id="49" name="TextBox 48">
            <a:extLst>
              <a:ext uri="{FF2B5EF4-FFF2-40B4-BE49-F238E27FC236}">
                <a16:creationId xmlns:a16="http://schemas.microsoft.com/office/drawing/2014/main" id="{3E0637B3-538D-2148-AE83-F100C7467FAE}"/>
              </a:ext>
            </a:extLst>
          </p:cNvPr>
          <p:cNvSpPr txBox="1"/>
          <p:nvPr/>
        </p:nvSpPr>
        <p:spPr>
          <a:xfrm>
            <a:off x="7082288" y="6566832"/>
            <a:ext cx="1986441"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chemeClr val="bg1"/>
                </a:solidFill>
                <a:effectLst/>
                <a:uLnTx/>
                <a:uFillTx/>
                <a:latin typeface="Calibri" panose="020F0502020204030204"/>
                <a:ea typeface="+mn-ea"/>
                <a:cs typeface="+mn-cs"/>
              </a:rPr>
              <a:t>Lehmann et al. 2019. IJDE</a:t>
            </a:r>
          </a:p>
        </p:txBody>
      </p:sp>
      <p:pic>
        <p:nvPicPr>
          <p:cNvPr id="54" name="Picture 53" descr="A picture containing food, drawing&#10;&#10;Description automatically generated">
            <a:extLst>
              <a:ext uri="{FF2B5EF4-FFF2-40B4-BE49-F238E27FC236}">
                <a16:creationId xmlns:a16="http://schemas.microsoft.com/office/drawing/2014/main" id="{B604B36C-0DFB-5145-9C14-2331B8E033D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362095" y="85538"/>
            <a:ext cx="1700212" cy="944562"/>
          </a:xfrm>
          <a:prstGeom prst="rect">
            <a:avLst/>
          </a:prstGeom>
        </p:spPr>
      </p:pic>
    </p:spTree>
    <p:extLst>
      <p:ext uri="{BB962C8B-B14F-4D97-AF65-F5344CB8AC3E}">
        <p14:creationId xmlns:p14="http://schemas.microsoft.com/office/powerpoint/2010/main" val="2023868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4" grpId="0" animBg="1"/>
      <p:bldP spid="47" grpId="0" animBg="1"/>
      <p:bldP spid="4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ounded Rectangle 43">
            <a:extLst>
              <a:ext uri="{FF2B5EF4-FFF2-40B4-BE49-F238E27FC236}">
                <a16:creationId xmlns:a16="http://schemas.microsoft.com/office/drawing/2014/main" id="{D8549B09-6D1F-1C43-A767-0AD3BBFD6DD7}"/>
              </a:ext>
            </a:extLst>
          </p:cNvPr>
          <p:cNvSpPr/>
          <p:nvPr/>
        </p:nvSpPr>
        <p:spPr>
          <a:xfrm>
            <a:off x="261771" y="149423"/>
            <a:ext cx="8456780" cy="5184578"/>
          </a:xfrm>
          <a:prstGeom prst="roundRect">
            <a:avLst/>
          </a:prstGeom>
          <a:gradFill>
            <a:gsLst>
              <a:gs pos="0">
                <a:schemeClr val="tx1">
                  <a:lumMod val="95000"/>
                  <a:lumOff val="5000"/>
                </a:schemeClr>
              </a:gs>
              <a:gs pos="43000">
                <a:schemeClr val="tx1">
                  <a:lumMod val="75000"/>
                  <a:lumOff val="25000"/>
                </a:schemeClr>
              </a:gs>
              <a:gs pos="100000">
                <a:schemeClr val="tx1">
                  <a:lumMod val="65000"/>
                  <a:lumOff val="35000"/>
                  <a:alpha val="89000"/>
                </a:schemeClr>
              </a:gs>
            </a:gsLst>
            <a:lin ang="5400000" scaled="0"/>
          </a:gradFill>
          <a:ln>
            <a:gradFill>
              <a:gsLst>
                <a:gs pos="0">
                  <a:schemeClr val="accent5">
                    <a:lumMod val="75000"/>
                  </a:schemeClr>
                </a:gs>
                <a:gs pos="50000">
                  <a:schemeClr val="tx1">
                    <a:lumMod val="95000"/>
                    <a:lumOff val="5000"/>
                    <a:alpha val="72000"/>
                  </a:schemeClr>
                </a:gs>
                <a:gs pos="100000">
                  <a:schemeClr val="tx1">
                    <a:lumMod val="95000"/>
                    <a:lumOff val="5000"/>
                    <a:alpha val="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ounded Rectangle 46">
            <a:extLst>
              <a:ext uri="{FF2B5EF4-FFF2-40B4-BE49-F238E27FC236}">
                <a16:creationId xmlns:a16="http://schemas.microsoft.com/office/drawing/2014/main" id="{E90CA1C8-1C90-B744-8CB7-CF0FD7A28242}"/>
              </a:ext>
            </a:extLst>
          </p:cNvPr>
          <p:cNvSpPr/>
          <p:nvPr/>
        </p:nvSpPr>
        <p:spPr>
          <a:xfrm>
            <a:off x="1562720" y="2857500"/>
            <a:ext cx="882824" cy="457200"/>
          </a:xfrm>
          <a:prstGeom prst="roundRect">
            <a:avLst/>
          </a:prstGeom>
          <a:gradFill rotWithShape="1">
            <a:gsLst>
              <a:gs pos="0">
                <a:srgbClr val="F79646">
                  <a:tint val="100000"/>
                  <a:shade val="100000"/>
                  <a:satMod val="130000"/>
                </a:srgbClr>
              </a:gs>
              <a:gs pos="100000">
                <a:srgbClr val="F79646">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Calibri"/>
                <a:ea typeface="+mn-ea"/>
                <a:cs typeface="+mn-cs"/>
              </a:rPr>
              <a:t>input</a:t>
            </a:r>
          </a:p>
        </p:txBody>
      </p:sp>
      <p:sp>
        <p:nvSpPr>
          <p:cNvPr id="48" name="Rounded Rectangle 47">
            <a:extLst>
              <a:ext uri="{FF2B5EF4-FFF2-40B4-BE49-F238E27FC236}">
                <a16:creationId xmlns:a16="http://schemas.microsoft.com/office/drawing/2014/main" id="{A560645A-DD6E-5F4E-AF76-57EA2AF76ABA}"/>
              </a:ext>
            </a:extLst>
          </p:cNvPr>
          <p:cNvSpPr/>
          <p:nvPr/>
        </p:nvSpPr>
        <p:spPr>
          <a:xfrm>
            <a:off x="2781920" y="2857500"/>
            <a:ext cx="882824" cy="457200"/>
          </a:xfrm>
          <a:prstGeom prst="roundRect">
            <a:avLst/>
          </a:prstGeom>
          <a:gradFill rotWithShape="1">
            <a:gsLst>
              <a:gs pos="0">
                <a:srgbClr val="F79646">
                  <a:tint val="100000"/>
                  <a:shade val="100000"/>
                  <a:satMod val="130000"/>
                </a:srgbClr>
              </a:gs>
              <a:gs pos="100000">
                <a:srgbClr val="F79646">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Calibri"/>
                <a:ea typeface="+mn-ea"/>
                <a:cs typeface="+mn-cs"/>
              </a:rPr>
              <a:t>process</a:t>
            </a:r>
          </a:p>
        </p:txBody>
      </p:sp>
      <p:sp>
        <p:nvSpPr>
          <p:cNvPr id="49" name="Rounded Rectangle 48">
            <a:extLst>
              <a:ext uri="{FF2B5EF4-FFF2-40B4-BE49-F238E27FC236}">
                <a16:creationId xmlns:a16="http://schemas.microsoft.com/office/drawing/2014/main" id="{6B3FB2CE-DBB9-A04C-9B67-31EF82B29B10}"/>
              </a:ext>
            </a:extLst>
          </p:cNvPr>
          <p:cNvSpPr/>
          <p:nvPr/>
        </p:nvSpPr>
        <p:spPr>
          <a:xfrm>
            <a:off x="4051920" y="2857500"/>
            <a:ext cx="882824" cy="457200"/>
          </a:xfrm>
          <a:prstGeom prst="roundRect">
            <a:avLst/>
          </a:prstGeom>
          <a:gradFill rotWithShape="1">
            <a:gsLst>
              <a:gs pos="0">
                <a:srgbClr val="F79646">
                  <a:tint val="100000"/>
                  <a:shade val="100000"/>
                  <a:satMod val="130000"/>
                </a:srgbClr>
              </a:gs>
              <a:gs pos="100000">
                <a:srgbClr val="F79646">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Calibri"/>
                <a:ea typeface="+mn-ea"/>
                <a:cs typeface="+mn-cs"/>
              </a:rPr>
              <a:t>output</a:t>
            </a:r>
          </a:p>
        </p:txBody>
      </p:sp>
      <p:sp>
        <p:nvSpPr>
          <p:cNvPr id="50" name="Rounded Rectangle 49">
            <a:extLst>
              <a:ext uri="{FF2B5EF4-FFF2-40B4-BE49-F238E27FC236}">
                <a16:creationId xmlns:a16="http://schemas.microsoft.com/office/drawing/2014/main" id="{EF41ECEB-1930-7C46-8F9E-306775DB6F8F}"/>
              </a:ext>
            </a:extLst>
          </p:cNvPr>
          <p:cNvSpPr/>
          <p:nvPr/>
        </p:nvSpPr>
        <p:spPr>
          <a:xfrm>
            <a:off x="5301775" y="2857500"/>
            <a:ext cx="995125" cy="457200"/>
          </a:xfrm>
          <a:prstGeom prst="roundRect">
            <a:avLst/>
          </a:prstGeom>
          <a:gradFill rotWithShape="1">
            <a:gsLst>
              <a:gs pos="0">
                <a:srgbClr val="F79646">
                  <a:tint val="100000"/>
                  <a:shade val="100000"/>
                  <a:satMod val="130000"/>
                </a:srgbClr>
              </a:gs>
              <a:gs pos="100000">
                <a:srgbClr val="F79646">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Calibri"/>
                <a:ea typeface="+mn-ea"/>
                <a:cs typeface="+mn-cs"/>
              </a:rPr>
              <a:t>interface</a:t>
            </a:r>
          </a:p>
        </p:txBody>
      </p:sp>
      <p:sp>
        <p:nvSpPr>
          <p:cNvPr id="51" name="Rounded Rectangle 50">
            <a:extLst>
              <a:ext uri="{FF2B5EF4-FFF2-40B4-BE49-F238E27FC236}">
                <a16:creationId xmlns:a16="http://schemas.microsoft.com/office/drawing/2014/main" id="{90626682-4910-6D4C-A159-0BBD1C126379}"/>
              </a:ext>
            </a:extLst>
          </p:cNvPr>
          <p:cNvSpPr/>
          <p:nvPr/>
        </p:nvSpPr>
        <p:spPr>
          <a:xfrm>
            <a:off x="6599830" y="2114146"/>
            <a:ext cx="978626" cy="457200"/>
          </a:xfrm>
          <a:prstGeom prst="roundRect">
            <a:avLst/>
          </a:prstGeom>
          <a:gradFill rotWithShape="1">
            <a:gsLst>
              <a:gs pos="0">
                <a:srgbClr val="F79646">
                  <a:tint val="100000"/>
                  <a:shade val="100000"/>
                  <a:satMod val="130000"/>
                </a:srgbClr>
              </a:gs>
              <a:gs pos="100000">
                <a:srgbClr val="F79646">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Calibri"/>
                <a:ea typeface="+mn-ea"/>
                <a:cs typeface="+mn-cs"/>
              </a:rPr>
              <a:t>scientists</a:t>
            </a:r>
          </a:p>
        </p:txBody>
      </p:sp>
      <p:sp>
        <p:nvSpPr>
          <p:cNvPr id="52" name="Rounded Rectangle 51">
            <a:extLst>
              <a:ext uri="{FF2B5EF4-FFF2-40B4-BE49-F238E27FC236}">
                <a16:creationId xmlns:a16="http://schemas.microsoft.com/office/drawing/2014/main" id="{FA88438B-D98E-984A-8BE2-4CA1661D7552}"/>
              </a:ext>
            </a:extLst>
          </p:cNvPr>
          <p:cNvSpPr/>
          <p:nvPr/>
        </p:nvSpPr>
        <p:spPr>
          <a:xfrm>
            <a:off x="6701038" y="3676246"/>
            <a:ext cx="806129" cy="457200"/>
          </a:xfrm>
          <a:prstGeom prst="roundRect">
            <a:avLst/>
          </a:prstGeom>
          <a:gradFill rotWithShape="1">
            <a:gsLst>
              <a:gs pos="0">
                <a:srgbClr val="F79646">
                  <a:tint val="100000"/>
                  <a:shade val="100000"/>
                  <a:satMod val="130000"/>
                </a:srgbClr>
              </a:gs>
              <a:gs pos="100000">
                <a:srgbClr val="F79646">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Calibri"/>
                <a:ea typeface="+mn-ea"/>
                <a:cs typeface="+mn-cs"/>
              </a:rPr>
              <a:t>public</a:t>
            </a:r>
          </a:p>
        </p:txBody>
      </p:sp>
      <p:sp>
        <p:nvSpPr>
          <p:cNvPr id="53" name="Rounded Rectangle 52">
            <a:extLst>
              <a:ext uri="{FF2B5EF4-FFF2-40B4-BE49-F238E27FC236}">
                <a16:creationId xmlns:a16="http://schemas.microsoft.com/office/drawing/2014/main" id="{BA9212A9-58C2-0946-892E-27972BA9C4E0}"/>
              </a:ext>
            </a:extLst>
          </p:cNvPr>
          <p:cNvSpPr/>
          <p:nvPr/>
        </p:nvSpPr>
        <p:spPr>
          <a:xfrm>
            <a:off x="7674780" y="2888846"/>
            <a:ext cx="882084" cy="457200"/>
          </a:xfrm>
          <a:prstGeom prst="roundRect">
            <a:avLst/>
          </a:prstGeom>
          <a:gradFill rotWithShape="1">
            <a:gsLst>
              <a:gs pos="0">
                <a:srgbClr val="F79646">
                  <a:tint val="100000"/>
                  <a:shade val="100000"/>
                  <a:satMod val="130000"/>
                </a:srgbClr>
              </a:gs>
              <a:gs pos="100000">
                <a:srgbClr val="F79646">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Calibri"/>
                <a:ea typeface="+mn-ea"/>
                <a:cs typeface="+mn-cs"/>
              </a:rPr>
              <a:t>decision makers</a:t>
            </a:r>
          </a:p>
        </p:txBody>
      </p:sp>
      <p:sp>
        <p:nvSpPr>
          <p:cNvPr id="54" name="Oval 53">
            <a:extLst>
              <a:ext uri="{FF2B5EF4-FFF2-40B4-BE49-F238E27FC236}">
                <a16:creationId xmlns:a16="http://schemas.microsoft.com/office/drawing/2014/main" id="{00F40BCA-30A1-E743-A050-89162F7A5F97}"/>
              </a:ext>
            </a:extLst>
          </p:cNvPr>
          <p:cNvSpPr/>
          <p:nvPr/>
        </p:nvSpPr>
        <p:spPr>
          <a:xfrm>
            <a:off x="1162050" y="1397000"/>
            <a:ext cx="1162670" cy="520700"/>
          </a:xfrm>
          <a:prstGeom prst="ellipse">
            <a:avLst/>
          </a:prstGeom>
          <a:gradFill rotWithShape="1">
            <a:gsLst>
              <a:gs pos="0">
                <a:sysClr val="windowText" lastClr="000000">
                  <a:tint val="100000"/>
                  <a:shade val="100000"/>
                  <a:satMod val="130000"/>
                </a:sysClr>
              </a:gs>
              <a:gs pos="100000">
                <a:sysClr val="windowText" lastClr="000000">
                  <a:tint val="50000"/>
                  <a:shade val="100000"/>
                  <a:satMod val="350000"/>
                </a:sys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Calibri"/>
                <a:ea typeface="+mn-ea"/>
                <a:cs typeface="+mn-cs"/>
              </a:rPr>
              <a:t>remote sensing</a:t>
            </a:r>
          </a:p>
        </p:txBody>
      </p:sp>
      <p:sp>
        <p:nvSpPr>
          <p:cNvPr id="55" name="Oval 54">
            <a:extLst>
              <a:ext uri="{FF2B5EF4-FFF2-40B4-BE49-F238E27FC236}">
                <a16:creationId xmlns:a16="http://schemas.microsoft.com/office/drawing/2014/main" id="{F72BBD09-978F-224A-9951-3F85801BDA37}"/>
              </a:ext>
            </a:extLst>
          </p:cNvPr>
          <p:cNvSpPr/>
          <p:nvPr/>
        </p:nvSpPr>
        <p:spPr>
          <a:xfrm>
            <a:off x="438150" y="2032000"/>
            <a:ext cx="1162670" cy="520700"/>
          </a:xfrm>
          <a:prstGeom prst="ellipse">
            <a:avLst/>
          </a:prstGeom>
          <a:gradFill rotWithShape="1">
            <a:gsLst>
              <a:gs pos="0">
                <a:sysClr val="windowText" lastClr="000000">
                  <a:tint val="100000"/>
                  <a:shade val="100000"/>
                  <a:satMod val="130000"/>
                </a:sysClr>
              </a:gs>
              <a:gs pos="100000">
                <a:sysClr val="windowText" lastClr="000000">
                  <a:tint val="50000"/>
                  <a:shade val="100000"/>
                  <a:satMod val="350000"/>
                </a:sys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Calibri"/>
                <a:ea typeface="+mn-ea"/>
                <a:cs typeface="+mn-cs"/>
              </a:rPr>
              <a:t>sensors</a:t>
            </a:r>
          </a:p>
        </p:txBody>
      </p:sp>
      <p:sp>
        <p:nvSpPr>
          <p:cNvPr id="56" name="Oval 55">
            <a:extLst>
              <a:ext uri="{FF2B5EF4-FFF2-40B4-BE49-F238E27FC236}">
                <a16:creationId xmlns:a16="http://schemas.microsoft.com/office/drawing/2014/main" id="{9F0A3F14-C982-564D-A117-99EF02D155DF}"/>
              </a:ext>
            </a:extLst>
          </p:cNvPr>
          <p:cNvSpPr/>
          <p:nvPr/>
        </p:nvSpPr>
        <p:spPr>
          <a:xfrm>
            <a:off x="261771" y="2832100"/>
            <a:ext cx="1059649" cy="520700"/>
          </a:xfrm>
          <a:prstGeom prst="ellipse">
            <a:avLst/>
          </a:prstGeom>
          <a:gradFill rotWithShape="1">
            <a:gsLst>
              <a:gs pos="0">
                <a:sysClr val="windowText" lastClr="000000">
                  <a:tint val="100000"/>
                  <a:shade val="100000"/>
                  <a:satMod val="130000"/>
                </a:sysClr>
              </a:gs>
              <a:gs pos="100000">
                <a:sysClr val="windowText" lastClr="000000">
                  <a:tint val="50000"/>
                  <a:shade val="100000"/>
                  <a:satMod val="350000"/>
                </a:sys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Calibri"/>
                <a:ea typeface="+mn-ea"/>
                <a:cs typeface="+mn-cs"/>
              </a:rPr>
              <a:t>obser</a:t>
            </a:r>
            <a:br>
              <a:rPr kumimoji="0" lang="en-US" sz="1400" b="1" i="0" u="none" strike="noStrike" kern="0" cap="none" spc="0" normalizeH="0" baseline="0" noProof="0" dirty="0">
                <a:ln>
                  <a:noFill/>
                </a:ln>
                <a:solidFill>
                  <a:prstClr val="white"/>
                </a:solidFill>
                <a:effectLst/>
                <a:uLnTx/>
                <a:uFillTx/>
                <a:latin typeface="Calibri"/>
                <a:ea typeface="+mn-ea"/>
                <a:cs typeface="+mn-cs"/>
              </a:rPr>
            </a:br>
            <a:r>
              <a:rPr kumimoji="0" lang="en-US" sz="1400" b="1" i="0" u="none" strike="noStrike" kern="0" cap="none" spc="0" normalizeH="0" baseline="0" noProof="0" dirty="0">
                <a:ln>
                  <a:noFill/>
                </a:ln>
                <a:solidFill>
                  <a:prstClr val="white"/>
                </a:solidFill>
                <a:effectLst/>
                <a:uLnTx/>
                <a:uFillTx/>
                <a:latin typeface="Calibri"/>
                <a:ea typeface="+mn-ea"/>
                <a:cs typeface="+mn-cs"/>
              </a:rPr>
              <a:t>vations</a:t>
            </a:r>
          </a:p>
        </p:txBody>
      </p:sp>
      <p:sp>
        <p:nvSpPr>
          <p:cNvPr id="57" name="Oval 56">
            <a:extLst>
              <a:ext uri="{FF2B5EF4-FFF2-40B4-BE49-F238E27FC236}">
                <a16:creationId xmlns:a16="http://schemas.microsoft.com/office/drawing/2014/main" id="{8ECB3965-3AC7-9141-8382-DA3D88DB3B3E}"/>
              </a:ext>
            </a:extLst>
          </p:cNvPr>
          <p:cNvSpPr/>
          <p:nvPr/>
        </p:nvSpPr>
        <p:spPr>
          <a:xfrm>
            <a:off x="425450" y="3683000"/>
            <a:ext cx="1162670" cy="520700"/>
          </a:xfrm>
          <a:prstGeom prst="ellipse">
            <a:avLst/>
          </a:prstGeom>
          <a:gradFill rotWithShape="1">
            <a:gsLst>
              <a:gs pos="0">
                <a:sysClr val="windowText" lastClr="000000">
                  <a:tint val="100000"/>
                  <a:shade val="100000"/>
                  <a:satMod val="130000"/>
                </a:sysClr>
              </a:gs>
              <a:gs pos="100000">
                <a:sysClr val="windowText" lastClr="000000">
                  <a:tint val="50000"/>
                  <a:shade val="100000"/>
                  <a:satMod val="350000"/>
                </a:sys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Calibri"/>
                <a:ea typeface="+mn-ea"/>
                <a:cs typeface="+mn-cs"/>
              </a:rPr>
              <a:t>people</a:t>
            </a:r>
          </a:p>
        </p:txBody>
      </p:sp>
      <p:sp>
        <p:nvSpPr>
          <p:cNvPr id="58" name="Oval 57">
            <a:extLst>
              <a:ext uri="{FF2B5EF4-FFF2-40B4-BE49-F238E27FC236}">
                <a16:creationId xmlns:a16="http://schemas.microsoft.com/office/drawing/2014/main" id="{7B58839A-514E-E140-8B3F-D60E65D2F122}"/>
              </a:ext>
            </a:extLst>
          </p:cNvPr>
          <p:cNvSpPr/>
          <p:nvPr/>
        </p:nvSpPr>
        <p:spPr>
          <a:xfrm>
            <a:off x="990600" y="4419600"/>
            <a:ext cx="1162670" cy="520700"/>
          </a:xfrm>
          <a:prstGeom prst="ellipse">
            <a:avLst/>
          </a:prstGeom>
          <a:gradFill rotWithShape="1">
            <a:gsLst>
              <a:gs pos="0">
                <a:sysClr val="windowText" lastClr="000000">
                  <a:tint val="100000"/>
                  <a:shade val="100000"/>
                  <a:satMod val="130000"/>
                </a:sysClr>
              </a:gs>
              <a:gs pos="100000">
                <a:sysClr val="windowText" lastClr="000000">
                  <a:tint val="50000"/>
                  <a:shade val="100000"/>
                  <a:satMod val="350000"/>
                </a:sys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Calibri"/>
                <a:ea typeface="+mn-ea"/>
                <a:cs typeface="+mn-cs"/>
              </a:rPr>
              <a:t>models</a:t>
            </a:r>
          </a:p>
        </p:txBody>
      </p:sp>
      <p:cxnSp>
        <p:nvCxnSpPr>
          <p:cNvPr id="59" name="Straight Arrow Connector 58">
            <a:extLst>
              <a:ext uri="{FF2B5EF4-FFF2-40B4-BE49-F238E27FC236}">
                <a16:creationId xmlns:a16="http://schemas.microsoft.com/office/drawing/2014/main" id="{4AEB8E8E-7F36-4545-8642-82EA7E0405D5}"/>
              </a:ext>
            </a:extLst>
          </p:cNvPr>
          <p:cNvCxnSpPr>
            <a:stCxn id="54" idx="4"/>
          </p:cNvCxnSpPr>
          <p:nvPr/>
        </p:nvCxnSpPr>
        <p:spPr>
          <a:xfrm>
            <a:off x="1743385" y="1917700"/>
            <a:ext cx="149535" cy="800100"/>
          </a:xfrm>
          <a:prstGeom prst="straightConnector1">
            <a:avLst/>
          </a:prstGeom>
          <a:noFill/>
          <a:ln w="25400" cap="flat" cmpd="sng" algn="ctr">
            <a:solidFill>
              <a:schemeClr val="bg1"/>
            </a:solidFill>
            <a:prstDash val="solid"/>
            <a:tailEnd type="arrow"/>
          </a:ln>
          <a:effectLst>
            <a:outerShdw blurRad="40000" dist="20000" dir="5400000" rotWithShape="0">
              <a:srgbClr val="000000">
                <a:alpha val="38000"/>
              </a:srgbClr>
            </a:outerShdw>
          </a:effectLst>
        </p:spPr>
      </p:cxnSp>
      <p:cxnSp>
        <p:nvCxnSpPr>
          <p:cNvPr id="60" name="Straight Arrow Connector 59">
            <a:extLst>
              <a:ext uri="{FF2B5EF4-FFF2-40B4-BE49-F238E27FC236}">
                <a16:creationId xmlns:a16="http://schemas.microsoft.com/office/drawing/2014/main" id="{E20316BB-20B5-684C-82E9-6486EF3CAFFC}"/>
              </a:ext>
            </a:extLst>
          </p:cNvPr>
          <p:cNvCxnSpPr>
            <a:stCxn id="55" idx="5"/>
          </p:cNvCxnSpPr>
          <p:nvPr/>
        </p:nvCxnSpPr>
        <p:spPr>
          <a:xfrm>
            <a:off x="1430551" y="2476445"/>
            <a:ext cx="221069" cy="215955"/>
          </a:xfrm>
          <a:prstGeom prst="straightConnector1">
            <a:avLst/>
          </a:prstGeom>
          <a:noFill/>
          <a:ln w="25400" cap="flat" cmpd="sng" algn="ctr">
            <a:solidFill>
              <a:schemeClr val="bg1"/>
            </a:solidFill>
            <a:prstDash val="solid"/>
            <a:tailEnd type="arrow"/>
          </a:ln>
          <a:effectLst>
            <a:outerShdw blurRad="40000" dist="20000" dir="5400000" rotWithShape="0">
              <a:srgbClr val="000000">
                <a:alpha val="38000"/>
              </a:srgbClr>
            </a:outerShdw>
          </a:effectLst>
        </p:spPr>
      </p:cxnSp>
      <p:cxnSp>
        <p:nvCxnSpPr>
          <p:cNvPr id="61" name="Straight Arrow Connector 60">
            <a:extLst>
              <a:ext uri="{FF2B5EF4-FFF2-40B4-BE49-F238E27FC236}">
                <a16:creationId xmlns:a16="http://schemas.microsoft.com/office/drawing/2014/main" id="{6ABDFF36-C887-DC44-AF42-C38CA6F2E4A2}"/>
              </a:ext>
            </a:extLst>
          </p:cNvPr>
          <p:cNvCxnSpPr>
            <a:stCxn id="56" idx="6"/>
            <a:endCxn id="47" idx="1"/>
          </p:cNvCxnSpPr>
          <p:nvPr/>
        </p:nvCxnSpPr>
        <p:spPr>
          <a:xfrm flipV="1">
            <a:off x="1321420" y="3086100"/>
            <a:ext cx="241300" cy="6350"/>
          </a:xfrm>
          <a:prstGeom prst="straightConnector1">
            <a:avLst/>
          </a:prstGeom>
          <a:noFill/>
          <a:ln w="25400" cap="flat" cmpd="sng" algn="ctr">
            <a:solidFill>
              <a:schemeClr val="bg1"/>
            </a:solidFill>
            <a:prstDash val="solid"/>
            <a:tailEnd type="arrow"/>
          </a:ln>
          <a:effectLst>
            <a:outerShdw blurRad="40000" dist="20000" dir="5400000" rotWithShape="0">
              <a:srgbClr val="000000">
                <a:alpha val="38000"/>
              </a:srgbClr>
            </a:outerShdw>
          </a:effectLst>
        </p:spPr>
      </p:cxnSp>
      <p:cxnSp>
        <p:nvCxnSpPr>
          <p:cNvPr id="62" name="Straight Arrow Connector 61">
            <a:extLst>
              <a:ext uri="{FF2B5EF4-FFF2-40B4-BE49-F238E27FC236}">
                <a16:creationId xmlns:a16="http://schemas.microsoft.com/office/drawing/2014/main" id="{F87239F0-BFF1-2C45-9DC1-A89BEE1BE611}"/>
              </a:ext>
            </a:extLst>
          </p:cNvPr>
          <p:cNvCxnSpPr>
            <a:stCxn id="57" idx="7"/>
          </p:cNvCxnSpPr>
          <p:nvPr/>
        </p:nvCxnSpPr>
        <p:spPr>
          <a:xfrm flipV="1">
            <a:off x="1417851" y="3429001"/>
            <a:ext cx="233769" cy="330254"/>
          </a:xfrm>
          <a:prstGeom prst="straightConnector1">
            <a:avLst/>
          </a:prstGeom>
          <a:noFill/>
          <a:ln w="25400" cap="flat" cmpd="sng" algn="ctr">
            <a:solidFill>
              <a:schemeClr val="bg1"/>
            </a:solidFill>
            <a:prstDash val="solid"/>
            <a:tailEnd type="arrow"/>
          </a:ln>
          <a:effectLst>
            <a:outerShdw blurRad="40000" dist="20000" dir="5400000" rotWithShape="0">
              <a:srgbClr val="000000">
                <a:alpha val="38000"/>
              </a:srgbClr>
            </a:outerShdw>
          </a:effectLst>
        </p:spPr>
      </p:cxnSp>
      <p:cxnSp>
        <p:nvCxnSpPr>
          <p:cNvPr id="63" name="Straight Arrow Connector 62">
            <a:extLst>
              <a:ext uri="{FF2B5EF4-FFF2-40B4-BE49-F238E27FC236}">
                <a16:creationId xmlns:a16="http://schemas.microsoft.com/office/drawing/2014/main" id="{9D21CF75-8AA6-8E44-94B6-9BBC37577805}"/>
              </a:ext>
            </a:extLst>
          </p:cNvPr>
          <p:cNvCxnSpPr>
            <a:stCxn id="58" idx="0"/>
          </p:cNvCxnSpPr>
          <p:nvPr/>
        </p:nvCxnSpPr>
        <p:spPr>
          <a:xfrm flipV="1">
            <a:off x="1571935" y="3606802"/>
            <a:ext cx="295585" cy="812798"/>
          </a:xfrm>
          <a:prstGeom prst="straightConnector1">
            <a:avLst/>
          </a:prstGeom>
          <a:noFill/>
          <a:ln w="25400" cap="flat" cmpd="sng" algn="ctr">
            <a:solidFill>
              <a:schemeClr val="bg1"/>
            </a:solidFill>
            <a:prstDash val="solid"/>
            <a:tailEnd type="arrow"/>
          </a:ln>
          <a:effectLst>
            <a:outerShdw blurRad="40000" dist="20000" dir="5400000" rotWithShape="0">
              <a:srgbClr val="000000">
                <a:alpha val="38000"/>
              </a:srgbClr>
            </a:outerShdw>
          </a:effectLst>
        </p:spPr>
      </p:cxnSp>
      <p:cxnSp>
        <p:nvCxnSpPr>
          <p:cNvPr id="64" name="Curved Connector 63">
            <a:extLst>
              <a:ext uri="{FF2B5EF4-FFF2-40B4-BE49-F238E27FC236}">
                <a16:creationId xmlns:a16="http://schemas.microsoft.com/office/drawing/2014/main" id="{F41ACCC0-AB54-974A-A1A2-FA52D792E305}"/>
              </a:ext>
            </a:extLst>
          </p:cNvPr>
          <p:cNvCxnSpPr>
            <a:stCxn id="47" idx="0"/>
            <a:endCxn id="48" idx="0"/>
          </p:cNvCxnSpPr>
          <p:nvPr/>
        </p:nvCxnSpPr>
        <p:spPr>
          <a:xfrm rot="5400000" flipH="1" flipV="1">
            <a:off x="2613732" y="2247900"/>
            <a:ext cx="12700" cy="1219200"/>
          </a:xfrm>
          <a:prstGeom prst="curvedConnector3">
            <a:avLst>
              <a:gd name="adj1" fmla="val 5131346"/>
            </a:avLst>
          </a:prstGeom>
          <a:noFill/>
          <a:ln w="25400" cap="flat" cmpd="sng" algn="ctr">
            <a:solidFill>
              <a:schemeClr val="bg1"/>
            </a:solidFill>
            <a:prstDash val="solid"/>
            <a:tailEnd type="arrow"/>
          </a:ln>
          <a:effectLst>
            <a:outerShdw blurRad="40000" dist="20000" dir="5400000" rotWithShape="0">
              <a:srgbClr val="000000">
                <a:alpha val="38000"/>
              </a:srgbClr>
            </a:outerShdw>
          </a:effectLst>
        </p:spPr>
      </p:cxnSp>
      <p:cxnSp>
        <p:nvCxnSpPr>
          <p:cNvPr id="65" name="Curved Connector 64">
            <a:extLst>
              <a:ext uri="{FF2B5EF4-FFF2-40B4-BE49-F238E27FC236}">
                <a16:creationId xmlns:a16="http://schemas.microsoft.com/office/drawing/2014/main" id="{1FE959EB-6819-BB42-ACD7-435786720DFB}"/>
              </a:ext>
            </a:extLst>
          </p:cNvPr>
          <p:cNvCxnSpPr>
            <a:stCxn id="48" idx="0"/>
            <a:endCxn id="49" idx="0"/>
          </p:cNvCxnSpPr>
          <p:nvPr/>
        </p:nvCxnSpPr>
        <p:spPr>
          <a:xfrm rot="5400000" flipH="1" flipV="1">
            <a:off x="3858332" y="2222500"/>
            <a:ext cx="12700" cy="1270000"/>
          </a:xfrm>
          <a:prstGeom prst="curvedConnector3">
            <a:avLst>
              <a:gd name="adj1" fmla="val 5131346"/>
            </a:avLst>
          </a:prstGeom>
          <a:noFill/>
          <a:ln w="25400" cap="flat" cmpd="sng" algn="ctr">
            <a:solidFill>
              <a:schemeClr val="bg1"/>
            </a:solidFill>
            <a:prstDash val="solid"/>
            <a:tailEnd type="arrow"/>
          </a:ln>
          <a:effectLst>
            <a:outerShdw blurRad="40000" dist="20000" dir="5400000" rotWithShape="0">
              <a:srgbClr val="000000">
                <a:alpha val="38000"/>
              </a:srgbClr>
            </a:outerShdw>
          </a:effectLst>
        </p:spPr>
      </p:cxnSp>
      <p:cxnSp>
        <p:nvCxnSpPr>
          <p:cNvPr id="66" name="Curved Connector 65">
            <a:extLst>
              <a:ext uri="{FF2B5EF4-FFF2-40B4-BE49-F238E27FC236}">
                <a16:creationId xmlns:a16="http://schemas.microsoft.com/office/drawing/2014/main" id="{2091A0EC-888B-FA47-BA84-EBE0F5DE5E13}"/>
              </a:ext>
            </a:extLst>
          </p:cNvPr>
          <p:cNvCxnSpPr>
            <a:stCxn id="49" idx="0"/>
            <a:endCxn id="50" idx="0"/>
          </p:cNvCxnSpPr>
          <p:nvPr/>
        </p:nvCxnSpPr>
        <p:spPr>
          <a:xfrm rot="5400000" flipH="1" flipV="1">
            <a:off x="5146335" y="2204497"/>
            <a:ext cx="12700" cy="1306006"/>
          </a:xfrm>
          <a:prstGeom prst="curvedConnector3">
            <a:avLst>
              <a:gd name="adj1" fmla="val 4916417"/>
            </a:avLst>
          </a:prstGeom>
          <a:noFill/>
          <a:ln w="25400" cap="flat" cmpd="sng" algn="ctr">
            <a:solidFill>
              <a:schemeClr val="bg1"/>
            </a:solidFill>
            <a:prstDash val="solid"/>
            <a:tailEnd type="arrow"/>
          </a:ln>
          <a:effectLst>
            <a:outerShdw blurRad="40000" dist="20000" dir="5400000" rotWithShape="0">
              <a:srgbClr val="000000">
                <a:alpha val="38000"/>
              </a:srgbClr>
            </a:outerShdw>
          </a:effectLst>
        </p:spPr>
      </p:cxnSp>
      <p:cxnSp>
        <p:nvCxnSpPr>
          <p:cNvPr id="67" name="Curved Connector 66">
            <a:extLst>
              <a:ext uri="{FF2B5EF4-FFF2-40B4-BE49-F238E27FC236}">
                <a16:creationId xmlns:a16="http://schemas.microsoft.com/office/drawing/2014/main" id="{CF59DDCB-34DE-DD4E-AEF6-C6925A6B3BA7}"/>
              </a:ext>
            </a:extLst>
          </p:cNvPr>
          <p:cNvCxnSpPr>
            <a:endCxn id="51" idx="0"/>
          </p:cNvCxnSpPr>
          <p:nvPr/>
        </p:nvCxnSpPr>
        <p:spPr>
          <a:xfrm flipV="1">
            <a:off x="6186367" y="2114146"/>
            <a:ext cx="902776" cy="774700"/>
          </a:xfrm>
          <a:prstGeom prst="curvedConnector4">
            <a:avLst>
              <a:gd name="adj1" fmla="val 22899"/>
              <a:gd name="adj2" fmla="val 129508"/>
            </a:avLst>
          </a:prstGeom>
          <a:noFill/>
          <a:ln w="25400" cap="flat" cmpd="sng" algn="ctr">
            <a:solidFill>
              <a:schemeClr val="bg1"/>
            </a:solidFill>
            <a:prstDash val="solid"/>
            <a:tailEnd type="arrow"/>
          </a:ln>
          <a:effectLst>
            <a:outerShdw blurRad="40000" dist="20000" dir="5400000" rotWithShape="0">
              <a:srgbClr val="000000">
                <a:alpha val="38000"/>
              </a:srgbClr>
            </a:outerShdw>
          </a:effectLst>
        </p:spPr>
      </p:cxnSp>
      <p:cxnSp>
        <p:nvCxnSpPr>
          <p:cNvPr id="68" name="Curved Connector 67">
            <a:extLst>
              <a:ext uri="{FF2B5EF4-FFF2-40B4-BE49-F238E27FC236}">
                <a16:creationId xmlns:a16="http://schemas.microsoft.com/office/drawing/2014/main" id="{0DE2C868-D806-BD48-B99C-7BC18452DD26}"/>
              </a:ext>
            </a:extLst>
          </p:cNvPr>
          <p:cNvCxnSpPr>
            <a:endCxn id="52" idx="2"/>
          </p:cNvCxnSpPr>
          <p:nvPr/>
        </p:nvCxnSpPr>
        <p:spPr>
          <a:xfrm>
            <a:off x="6186367" y="3346046"/>
            <a:ext cx="917736" cy="787400"/>
          </a:xfrm>
          <a:prstGeom prst="curvedConnector4">
            <a:avLst>
              <a:gd name="adj1" fmla="val 28040"/>
              <a:gd name="adj2" fmla="val 129032"/>
            </a:avLst>
          </a:prstGeom>
          <a:noFill/>
          <a:ln w="25400" cap="flat" cmpd="sng" algn="ctr">
            <a:solidFill>
              <a:schemeClr val="bg1"/>
            </a:solidFill>
            <a:prstDash val="solid"/>
            <a:tailEnd type="arrow"/>
          </a:ln>
          <a:effectLst>
            <a:outerShdw blurRad="40000" dist="20000" dir="5400000" rotWithShape="0">
              <a:srgbClr val="000000">
                <a:alpha val="38000"/>
              </a:srgbClr>
            </a:outerShdw>
          </a:effectLst>
        </p:spPr>
      </p:cxnSp>
      <p:cxnSp>
        <p:nvCxnSpPr>
          <p:cNvPr id="69" name="Curved Connector 68">
            <a:extLst>
              <a:ext uri="{FF2B5EF4-FFF2-40B4-BE49-F238E27FC236}">
                <a16:creationId xmlns:a16="http://schemas.microsoft.com/office/drawing/2014/main" id="{077936CF-0EF8-F64C-A346-AAB6E8E3E5E3}"/>
              </a:ext>
            </a:extLst>
          </p:cNvPr>
          <p:cNvCxnSpPr>
            <a:stCxn id="50" idx="2"/>
            <a:endCxn id="49" idx="2"/>
          </p:cNvCxnSpPr>
          <p:nvPr/>
        </p:nvCxnSpPr>
        <p:spPr>
          <a:xfrm rot="5400000">
            <a:off x="5146335" y="2661697"/>
            <a:ext cx="12700" cy="1306006"/>
          </a:xfrm>
          <a:prstGeom prst="curvedConnector3">
            <a:avLst>
              <a:gd name="adj1" fmla="val 1800000"/>
            </a:avLst>
          </a:prstGeom>
          <a:noFill/>
          <a:ln w="25400" cap="flat" cmpd="sng" algn="ctr">
            <a:solidFill>
              <a:sysClr val="windowText" lastClr="000000">
                <a:lumMod val="50000"/>
                <a:lumOff val="50000"/>
              </a:sysClr>
            </a:solidFill>
            <a:prstDash val="dash"/>
            <a:tailEnd type="arrow"/>
          </a:ln>
          <a:effectLst>
            <a:outerShdw blurRad="40000" dist="20000" dir="5400000" rotWithShape="0">
              <a:srgbClr val="000000">
                <a:alpha val="38000"/>
              </a:srgbClr>
            </a:outerShdw>
          </a:effectLst>
        </p:spPr>
      </p:cxnSp>
      <p:cxnSp>
        <p:nvCxnSpPr>
          <p:cNvPr id="70" name="Curved Connector 69">
            <a:extLst>
              <a:ext uri="{FF2B5EF4-FFF2-40B4-BE49-F238E27FC236}">
                <a16:creationId xmlns:a16="http://schemas.microsoft.com/office/drawing/2014/main" id="{406596FA-82BB-FB49-8659-1FFC92FFBE36}"/>
              </a:ext>
            </a:extLst>
          </p:cNvPr>
          <p:cNvCxnSpPr>
            <a:stCxn id="50" idx="2"/>
            <a:endCxn id="57" idx="6"/>
          </p:cNvCxnSpPr>
          <p:nvPr/>
        </p:nvCxnSpPr>
        <p:spPr>
          <a:xfrm rot="5400000">
            <a:off x="3379404" y="1523416"/>
            <a:ext cx="628650" cy="4211218"/>
          </a:xfrm>
          <a:prstGeom prst="curvedConnector2">
            <a:avLst/>
          </a:prstGeom>
          <a:noFill/>
          <a:ln w="25400" cap="flat" cmpd="sng" algn="ctr">
            <a:solidFill>
              <a:sysClr val="windowText" lastClr="000000">
                <a:lumMod val="50000"/>
                <a:lumOff val="50000"/>
              </a:sysClr>
            </a:solidFill>
            <a:prstDash val="dash"/>
            <a:tailEnd type="arrow"/>
          </a:ln>
          <a:effectLst>
            <a:outerShdw blurRad="40000" dist="20000" dir="5400000" rotWithShape="0">
              <a:srgbClr val="000000">
                <a:alpha val="38000"/>
              </a:srgbClr>
            </a:outerShdw>
          </a:effectLst>
        </p:spPr>
      </p:cxnSp>
      <p:cxnSp>
        <p:nvCxnSpPr>
          <p:cNvPr id="71" name="Curved Connector 70">
            <a:extLst>
              <a:ext uri="{FF2B5EF4-FFF2-40B4-BE49-F238E27FC236}">
                <a16:creationId xmlns:a16="http://schemas.microsoft.com/office/drawing/2014/main" id="{472DD91E-D3DB-5F43-8739-F7B10DC9D546}"/>
              </a:ext>
            </a:extLst>
          </p:cNvPr>
          <p:cNvCxnSpPr>
            <a:cxnSpLocks/>
            <a:stCxn id="53" idx="0"/>
            <a:endCxn id="72" idx="1"/>
          </p:cNvCxnSpPr>
          <p:nvPr/>
        </p:nvCxnSpPr>
        <p:spPr>
          <a:xfrm rot="16200000" flipV="1">
            <a:off x="5478514" y="251538"/>
            <a:ext cx="1964919" cy="3309698"/>
          </a:xfrm>
          <a:prstGeom prst="curvedConnector3">
            <a:avLst>
              <a:gd name="adj1" fmla="val 133287"/>
            </a:avLst>
          </a:prstGeom>
          <a:noFill/>
          <a:ln w="25400" cap="flat" cmpd="sng" algn="ctr">
            <a:solidFill>
              <a:sysClr val="windowText" lastClr="000000">
                <a:lumMod val="50000"/>
                <a:lumOff val="50000"/>
              </a:sysClr>
            </a:solidFill>
            <a:prstDash val="dash"/>
            <a:tailEnd type="arrow" w="lg" len="lg"/>
          </a:ln>
          <a:effectLst>
            <a:outerShdw blurRad="40000" dist="20000" dir="5400000" rotWithShape="0">
              <a:srgbClr val="000000">
                <a:alpha val="38000"/>
              </a:srgbClr>
            </a:outerShdw>
          </a:effectLst>
        </p:spPr>
      </p:cxnSp>
      <p:sp>
        <p:nvSpPr>
          <p:cNvPr id="72" name="Left Brace 71">
            <a:extLst>
              <a:ext uri="{FF2B5EF4-FFF2-40B4-BE49-F238E27FC236}">
                <a16:creationId xmlns:a16="http://schemas.microsoft.com/office/drawing/2014/main" id="{17AC9DBF-0671-5D4F-8E3E-6BD3AD120552}"/>
              </a:ext>
            </a:extLst>
          </p:cNvPr>
          <p:cNvSpPr/>
          <p:nvPr/>
        </p:nvSpPr>
        <p:spPr>
          <a:xfrm rot="5400000">
            <a:off x="4558332" y="-2312986"/>
            <a:ext cx="473075" cy="6946900"/>
          </a:xfrm>
          <a:prstGeom prst="leftBrace">
            <a:avLst>
              <a:gd name="adj1" fmla="val 75447"/>
              <a:gd name="adj2" fmla="val 49838"/>
            </a:avLst>
          </a:prstGeom>
          <a:noFill/>
          <a:ln w="25400" cap="flat" cmpd="sng" algn="ctr">
            <a:solidFill>
              <a:sysClr val="windowText" lastClr="000000">
                <a:lumMod val="50000"/>
                <a:lumOff val="50000"/>
              </a:sysClr>
            </a:solidFill>
            <a:prstDash val="dash"/>
          </a:ln>
          <a:effectLst>
            <a:outerShdw blurRad="40000" dist="20000" dir="5400000" rotWithShape="0">
              <a:srgbClr val="000000">
                <a:alpha val="38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lumMod val="75000"/>
                </a:prstClr>
              </a:solidFill>
              <a:effectLst/>
              <a:uLnTx/>
              <a:uFillTx/>
              <a:latin typeface="Calibri"/>
              <a:ea typeface="+mn-ea"/>
              <a:cs typeface="+mn-cs"/>
            </a:endParaRPr>
          </a:p>
        </p:txBody>
      </p:sp>
      <p:sp>
        <p:nvSpPr>
          <p:cNvPr id="73" name="Rectangle 72">
            <a:extLst>
              <a:ext uri="{FF2B5EF4-FFF2-40B4-BE49-F238E27FC236}">
                <a16:creationId xmlns:a16="http://schemas.microsoft.com/office/drawing/2014/main" id="{529E777F-D668-9C47-BB0A-48341138B673}"/>
              </a:ext>
            </a:extLst>
          </p:cNvPr>
          <p:cNvSpPr/>
          <p:nvPr/>
        </p:nvSpPr>
        <p:spPr>
          <a:xfrm>
            <a:off x="2489820" y="2730500"/>
            <a:ext cx="190500" cy="1473145"/>
          </a:xfrm>
          <a:prstGeom prst="rect">
            <a:avLst/>
          </a:prstGeom>
          <a:gradFill rotWithShape="1">
            <a:gsLst>
              <a:gs pos="0">
                <a:srgbClr val="C0504D">
                  <a:tint val="100000"/>
                  <a:shade val="100000"/>
                  <a:satMod val="130000"/>
                </a:srgbClr>
              </a:gs>
              <a:gs pos="100000">
                <a:srgbClr val="C0504D">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4" name="Rectangle 73">
            <a:extLst>
              <a:ext uri="{FF2B5EF4-FFF2-40B4-BE49-F238E27FC236}">
                <a16:creationId xmlns:a16="http://schemas.microsoft.com/office/drawing/2014/main" id="{B12D9797-96AD-564A-81D6-5CAEAA7E7323}"/>
              </a:ext>
            </a:extLst>
          </p:cNvPr>
          <p:cNvSpPr/>
          <p:nvPr/>
        </p:nvSpPr>
        <p:spPr>
          <a:xfrm>
            <a:off x="3721720" y="2730555"/>
            <a:ext cx="190500" cy="1473145"/>
          </a:xfrm>
          <a:prstGeom prst="rect">
            <a:avLst/>
          </a:prstGeom>
          <a:gradFill rotWithShape="1">
            <a:gsLst>
              <a:gs pos="0">
                <a:srgbClr val="C0504D">
                  <a:tint val="100000"/>
                  <a:shade val="100000"/>
                  <a:satMod val="130000"/>
                </a:srgbClr>
              </a:gs>
              <a:gs pos="100000">
                <a:srgbClr val="C0504D">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5" name="Rectangle 74">
            <a:extLst>
              <a:ext uri="{FF2B5EF4-FFF2-40B4-BE49-F238E27FC236}">
                <a16:creationId xmlns:a16="http://schemas.microsoft.com/office/drawing/2014/main" id="{F2B23C7D-CE71-9345-B97F-7976092BC0BA}"/>
              </a:ext>
            </a:extLst>
          </p:cNvPr>
          <p:cNvSpPr/>
          <p:nvPr/>
        </p:nvSpPr>
        <p:spPr>
          <a:xfrm>
            <a:off x="4975080" y="2717800"/>
            <a:ext cx="190500" cy="1473145"/>
          </a:xfrm>
          <a:prstGeom prst="rect">
            <a:avLst/>
          </a:prstGeom>
          <a:gradFill rotWithShape="1">
            <a:gsLst>
              <a:gs pos="0">
                <a:srgbClr val="C0504D">
                  <a:tint val="100000"/>
                  <a:shade val="100000"/>
                  <a:satMod val="130000"/>
                </a:srgbClr>
              </a:gs>
              <a:gs pos="100000">
                <a:srgbClr val="C0504D">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6" name="TextBox 75">
            <a:extLst>
              <a:ext uri="{FF2B5EF4-FFF2-40B4-BE49-F238E27FC236}">
                <a16:creationId xmlns:a16="http://schemas.microsoft.com/office/drawing/2014/main" id="{769BE202-4F06-C24A-BEAA-DF43F31848B1}"/>
              </a:ext>
            </a:extLst>
          </p:cNvPr>
          <p:cNvSpPr txBox="1"/>
          <p:nvPr/>
        </p:nvSpPr>
        <p:spPr>
          <a:xfrm>
            <a:off x="2427196" y="4190945"/>
            <a:ext cx="318229" cy="369332"/>
          </a:xfrm>
          <a:prstGeom prst="rect">
            <a:avLst/>
          </a:prstGeom>
          <a:noFill/>
        </p:spPr>
        <p:txBody>
          <a:bodyPr wrap="none" rtlCol="0">
            <a:spAutoFit/>
          </a:bodyPr>
          <a:lstStyle/>
          <a:p>
            <a:pPr defTabSz="457200"/>
            <a:r>
              <a:rPr lang="en-US" dirty="0">
                <a:solidFill>
                  <a:schemeClr val="bg1"/>
                </a:solidFill>
                <a:latin typeface="Calibri"/>
              </a:rPr>
              <a:t>A</a:t>
            </a:r>
          </a:p>
        </p:txBody>
      </p:sp>
      <p:sp>
        <p:nvSpPr>
          <p:cNvPr id="77" name="TextBox 76">
            <a:extLst>
              <a:ext uri="{FF2B5EF4-FFF2-40B4-BE49-F238E27FC236}">
                <a16:creationId xmlns:a16="http://schemas.microsoft.com/office/drawing/2014/main" id="{F0D73A71-4CC5-E74A-92BA-E45A6B726355}"/>
              </a:ext>
            </a:extLst>
          </p:cNvPr>
          <p:cNvSpPr txBox="1"/>
          <p:nvPr/>
        </p:nvSpPr>
        <p:spPr>
          <a:xfrm>
            <a:off x="3656800" y="4190945"/>
            <a:ext cx="318229" cy="369332"/>
          </a:xfrm>
          <a:prstGeom prst="rect">
            <a:avLst/>
          </a:prstGeom>
          <a:noFill/>
        </p:spPr>
        <p:txBody>
          <a:bodyPr wrap="none" rtlCol="0">
            <a:spAutoFit/>
          </a:bodyPr>
          <a:lstStyle/>
          <a:p>
            <a:pPr defTabSz="457200"/>
            <a:r>
              <a:rPr lang="en-US" dirty="0">
                <a:solidFill>
                  <a:schemeClr val="bg1"/>
                </a:solidFill>
                <a:latin typeface="Calibri"/>
              </a:rPr>
              <a:t>B</a:t>
            </a:r>
          </a:p>
        </p:txBody>
      </p:sp>
      <p:sp>
        <p:nvSpPr>
          <p:cNvPr id="78" name="TextBox 77">
            <a:extLst>
              <a:ext uri="{FF2B5EF4-FFF2-40B4-BE49-F238E27FC236}">
                <a16:creationId xmlns:a16="http://schemas.microsoft.com/office/drawing/2014/main" id="{77CA111F-96C2-EE46-8C28-ABB80A5AE0F0}"/>
              </a:ext>
            </a:extLst>
          </p:cNvPr>
          <p:cNvSpPr txBox="1"/>
          <p:nvPr/>
        </p:nvSpPr>
        <p:spPr>
          <a:xfrm>
            <a:off x="4907724" y="4190945"/>
            <a:ext cx="318229" cy="369332"/>
          </a:xfrm>
          <a:prstGeom prst="rect">
            <a:avLst/>
          </a:prstGeom>
          <a:noFill/>
        </p:spPr>
        <p:txBody>
          <a:bodyPr wrap="none" rtlCol="0">
            <a:spAutoFit/>
          </a:bodyPr>
          <a:lstStyle/>
          <a:p>
            <a:pPr defTabSz="457200"/>
            <a:r>
              <a:rPr lang="en-US" dirty="0">
                <a:solidFill>
                  <a:schemeClr val="bg1"/>
                </a:solidFill>
                <a:latin typeface="Calibri"/>
              </a:rPr>
              <a:t>C</a:t>
            </a:r>
          </a:p>
        </p:txBody>
      </p:sp>
      <p:sp>
        <p:nvSpPr>
          <p:cNvPr id="79" name="Rectangle 78">
            <a:extLst>
              <a:ext uri="{FF2B5EF4-FFF2-40B4-BE49-F238E27FC236}">
                <a16:creationId xmlns:a16="http://schemas.microsoft.com/office/drawing/2014/main" id="{893B2FB8-1E14-CF4D-8B01-DE46FEAEFF30}"/>
              </a:ext>
            </a:extLst>
          </p:cNvPr>
          <p:cNvSpPr/>
          <p:nvPr/>
        </p:nvSpPr>
        <p:spPr>
          <a:xfrm rot="19781608">
            <a:off x="7597005" y="3398010"/>
            <a:ext cx="140339" cy="394072"/>
          </a:xfrm>
          <a:prstGeom prst="rect">
            <a:avLst/>
          </a:prstGeom>
          <a:gradFill rotWithShape="1">
            <a:gsLst>
              <a:gs pos="0">
                <a:srgbClr val="C0504D">
                  <a:tint val="100000"/>
                  <a:shade val="100000"/>
                  <a:satMod val="130000"/>
                </a:srgbClr>
              </a:gs>
              <a:gs pos="100000">
                <a:srgbClr val="C0504D">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0" name="Rectangle 79">
            <a:extLst>
              <a:ext uri="{FF2B5EF4-FFF2-40B4-BE49-F238E27FC236}">
                <a16:creationId xmlns:a16="http://schemas.microsoft.com/office/drawing/2014/main" id="{2E27869F-8C65-6E43-857A-CC003F985F70}"/>
              </a:ext>
            </a:extLst>
          </p:cNvPr>
          <p:cNvSpPr/>
          <p:nvPr/>
        </p:nvSpPr>
        <p:spPr>
          <a:xfrm rot="13640996">
            <a:off x="7639060" y="2481979"/>
            <a:ext cx="121526" cy="411929"/>
          </a:xfrm>
          <a:prstGeom prst="rect">
            <a:avLst/>
          </a:prstGeom>
          <a:gradFill rotWithShape="1">
            <a:gsLst>
              <a:gs pos="0">
                <a:srgbClr val="C0504D">
                  <a:tint val="100000"/>
                  <a:shade val="100000"/>
                  <a:satMod val="130000"/>
                </a:srgbClr>
              </a:gs>
              <a:gs pos="100000">
                <a:srgbClr val="C0504D">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1" name="Rectangle 80">
            <a:extLst>
              <a:ext uri="{FF2B5EF4-FFF2-40B4-BE49-F238E27FC236}">
                <a16:creationId xmlns:a16="http://schemas.microsoft.com/office/drawing/2014/main" id="{935A27A2-4FE1-894A-AC1E-B5709FD39A42}"/>
              </a:ext>
            </a:extLst>
          </p:cNvPr>
          <p:cNvSpPr/>
          <p:nvPr/>
        </p:nvSpPr>
        <p:spPr>
          <a:xfrm rot="5400000">
            <a:off x="6783119" y="2778550"/>
            <a:ext cx="130252" cy="764251"/>
          </a:xfrm>
          <a:prstGeom prst="rect">
            <a:avLst/>
          </a:prstGeom>
          <a:gradFill rotWithShape="1">
            <a:gsLst>
              <a:gs pos="0">
                <a:srgbClr val="C0504D">
                  <a:tint val="100000"/>
                  <a:shade val="100000"/>
                  <a:satMod val="130000"/>
                </a:srgbClr>
              </a:gs>
              <a:gs pos="100000">
                <a:srgbClr val="C0504D">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2" name="TextBox 81">
            <a:extLst>
              <a:ext uri="{FF2B5EF4-FFF2-40B4-BE49-F238E27FC236}">
                <a16:creationId xmlns:a16="http://schemas.microsoft.com/office/drawing/2014/main" id="{12DE6286-A8EF-3F4E-BF9F-A7CAA0E1A81C}"/>
              </a:ext>
            </a:extLst>
          </p:cNvPr>
          <p:cNvSpPr txBox="1"/>
          <p:nvPr/>
        </p:nvSpPr>
        <p:spPr>
          <a:xfrm>
            <a:off x="7321929" y="2929597"/>
            <a:ext cx="327334" cy="369332"/>
          </a:xfrm>
          <a:prstGeom prst="rect">
            <a:avLst/>
          </a:prstGeom>
          <a:noFill/>
        </p:spPr>
        <p:txBody>
          <a:bodyPr wrap="none" rtlCol="0">
            <a:spAutoFit/>
          </a:bodyPr>
          <a:lstStyle/>
          <a:p>
            <a:pPr defTabSz="457200"/>
            <a:r>
              <a:rPr lang="en-US" dirty="0">
                <a:solidFill>
                  <a:schemeClr val="bg1"/>
                </a:solidFill>
                <a:latin typeface="Calibri"/>
              </a:rPr>
              <a:t>D</a:t>
            </a:r>
          </a:p>
        </p:txBody>
      </p:sp>
      <p:sp>
        <p:nvSpPr>
          <p:cNvPr id="83" name="TextBox 82">
            <a:extLst>
              <a:ext uri="{FF2B5EF4-FFF2-40B4-BE49-F238E27FC236}">
                <a16:creationId xmlns:a16="http://schemas.microsoft.com/office/drawing/2014/main" id="{A8468591-B38C-1141-85C4-C503F977E1B0}"/>
              </a:ext>
            </a:extLst>
          </p:cNvPr>
          <p:cNvSpPr txBox="1"/>
          <p:nvPr/>
        </p:nvSpPr>
        <p:spPr>
          <a:xfrm>
            <a:off x="3996772" y="4559592"/>
            <a:ext cx="916049" cy="369332"/>
          </a:xfrm>
          <a:prstGeom prst="rect">
            <a:avLst/>
          </a:prstGeom>
          <a:noFill/>
        </p:spPr>
        <p:txBody>
          <a:bodyPr wrap="none" rtlCol="0">
            <a:spAutoFit/>
          </a:bodyPr>
          <a:lstStyle/>
          <a:p>
            <a:pPr defTabSz="457200"/>
            <a:r>
              <a:rPr lang="en-US" dirty="0">
                <a:solidFill>
                  <a:schemeClr val="bg1"/>
                </a:solidFill>
                <a:latin typeface="Calibri"/>
              </a:rPr>
              <a:t>barriers</a:t>
            </a:r>
          </a:p>
        </p:txBody>
      </p:sp>
      <p:sp>
        <p:nvSpPr>
          <p:cNvPr id="84" name="TextBox 83">
            <a:extLst>
              <a:ext uri="{FF2B5EF4-FFF2-40B4-BE49-F238E27FC236}">
                <a16:creationId xmlns:a16="http://schemas.microsoft.com/office/drawing/2014/main" id="{DD5C8129-4CA1-AD40-A35A-982C034B47FC}"/>
              </a:ext>
            </a:extLst>
          </p:cNvPr>
          <p:cNvSpPr txBox="1"/>
          <p:nvPr/>
        </p:nvSpPr>
        <p:spPr>
          <a:xfrm>
            <a:off x="4024432" y="1689238"/>
            <a:ext cx="1032817" cy="369332"/>
          </a:xfrm>
          <a:prstGeom prst="rect">
            <a:avLst/>
          </a:prstGeom>
          <a:noFill/>
        </p:spPr>
        <p:txBody>
          <a:bodyPr wrap="none" rtlCol="0">
            <a:spAutoFit/>
          </a:bodyPr>
          <a:lstStyle/>
          <a:p>
            <a:pPr defTabSz="457200"/>
            <a:r>
              <a:rPr lang="en-US" dirty="0">
                <a:solidFill>
                  <a:schemeClr val="bg1"/>
                </a:solidFill>
                <a:latin typeface="Calibri"/>
              </a:rPr>
              <a:t>solutions</a:t>
            </a:r>
          </a:p>
        </p:txBody>
      </p:sp>
      <p:cxnSp>
        <p:nvCxnSpPr>
          <p:cNvPr id="85" name="Curved Connector 84">
            <a:extLst>
              <a:ext uri="{FF2B5EF4-FFF2-40B4-BE49-F238E27FC236}">
                <a16:creationId xmlns:a16="http://schemas.microsoft.com/office/drawing/2014/main" id="{7261515C-7D4B-E34F-969D-9C097E104BFD}"/>
              </a:ext>
            </a:extLst>
          </p:cNvPr>
          <p:cNvCxnSpPr>
            <a:stCxn id="51" idx="3"/>
            <a:endCxn id="53" idx="0"/>
          </p:cNvCxnSpPr>
          <p:nvPr/>
        </p:nvCxnSpPr>
        <p:spPr>
          <a:xfrm>
            <a:off x="7578456" y="2342746"/>
            <a:ext cx="537366" cy="546100"/>
          </a:xfrm>
          <a:prstGeom prst="curvedConnector2">
            <a:avLst/>
          </a:prstGeom>
          <a:noFill/>
          <a:ln w="25400" cap="flat" cmpd="sng" algn="ctr">
            <a:solidFill>
              <a:schemeClr val="bg1"/>
            </a:solidFill>
            <a:prstDash val="solid"/>
            <a:tailEnd type="arrow"/>
          </a:ln>
          <a:effectLst>
            <a:outerShdw blurRad="40000" dist="20000" dir="5400000" rotWithShape="0">
              <a:srgbClr val="000000">
                <a:alpha val="38000"/>
              </a:srgbClr>
            </a:outerShdw>
          </a:effectLst>
        </p:spPr>
      </p:cxnSp>
      <p:cxnSp>
        <p:nvCxnSpPr>
          <p:cNvPr id="86" name="Curved Connector 85">
            <a:extLst>
              <a:ext uri="{FF2B5EF4-FFF2-40B4-BE49-F238E27FC236}">
                <a16:creationId xmlns:a16="http://schemas.microsoft.com/office/drawing/2014/main" id="{56F29100-B85D-5A4E-A7DD-4538165035C2}"/>
              </a:ext>
            </a:extLst>
          </p:cNvPr>
          <p:cNvCxnSpPr>
            <a:stCxn id="52" idx="3"/>
            <a:endCxn id="53" idx="2"/>
          </p:cNvCxnSpPr>
          <p:nvPr/>
        </p:nvCxnSpPr>
        <p:spPr>
          <a:xfrm flipV="1">
            <a:off x="7507167" y="3346046"/>
            <a:ext cx="608655" cy="558800"/>
          </a:xfrm>
          <a:prstGeom prst="curvedConnector2">
            <a:avLst/>
          </a:prstGeom>
          <a:noFill/>
          <a:ln w="25400" cap="flat" cmpd="sng" algn="ctr">
            <a:solidFill>
              <a:schemeClr val="bg1"/>
            </a:solidFill>
            <a:prstDash val="solid"/>
            <a:tailEnd type="arrow"/>
          </a:ln>
          <a:effectLst>
            <a:outerShdw blurRad="40000" dist="20000" dir="5400000" rotWithShape="0">
              <a:srgbClr val="000000">
                <a:alpha val="38000"/>
              </a:srgbClr>
            </a:outerShdw>
          </a:effectLst>
        </p:spPr>
      </p:cxnSp>
      <p:sp>
        <p:nvSpPr>
          <p:cNvPr id="87" name="Freeform 86">
            <a:extLst>
              <a:ext uri="{FF2B5EF4-FFF2-40B4-BE49-F238E27FC236}">
                <a16:creationId xmlns:a16="http://schemas.microsoft.com/office/drawing/2014/main" id="{33282E34-1A76-7A44-88D7-DCD54B047F1B}"/>
              </a:ext>
            </a:extLst>
          </p:cNvPr>
          <p:cNvSpPr/>
          <p:nvPr/>
        </p:nvSpPr>
        <p:spPr>
          <a:xfrm>
            <a:off x="7099878" y="2620975"/>
            <a:ext cx="262914" cy="1062025"/>
          </a:xfrm>
          <a:custGeom>
            <a:avLst/>
            <a:gdLst>
              <a:gd name="connsiteX0" fmla="*/ 0 w 262914"/>
              <a:gd name="connsiteY0" fmla="*/ 1062025 h 1062025"/>
              <a:gd name="connsiteX1" fmla="*/ 262742 w 262914"/>
              <a:gd name="connsiteY1" fmla="*/ 547436 h 1062025"/>
              <a:gd name="connsiteX2" fmla="*/ 43790 w 262914"/>
              <a:gd name="connsiteY2" fmla="*/ 0 h 1062025"/>
            </a:gdLst>
            <a:ahLst/>
            <a:cxnLst>
              <a:cxn ang="0">
                <a:pos x="connsiteX0" y="connsiteY0"/>
              </a:cxn>
              <a:cxn ang="0">
                <a:pos x="connsiteX1" y="connsiteY1"/>
              </a:cxn>
              <a:cxn ang="0">
                <a:pos x="connsiteX2" y="connsiteY2"/>
              </a:cxn>
            </a:cxnLst>
            <a:rect l="l" t="t" r="r" b="b"/>
            <a:pathLst>
              <a:path w="262914" h="1062025">
                <a:moveTo>
                  <a:pt x="0" y="1062025"/>
                </a:moveTo>
                <a:cubicBezTo>
                  <a:pt x="127722" y="893232"/>
                  <a:pt x="255444" y="724440"/>
                  <a:pt x="262742" y="547436"/>
                </a:cubicBezTo>
                <a:cubicBezTo>
                  <a:pt x="270040" y="370432"/>
                  <a:pt x="43790" y="0"/>
                  <a:pt x="43790" y="0"/>
                </a:cubicBezTo>
              </a:path>
            </a:pathLst>
          </a:custGeom>
          <a:noFill/>
          <a:ln w="25400" cap="flat" cmpd="sng" algn="ctr">
            <a:solidFill>
              <a:srgbClr val="7F7F7F"/>
            </a:solidFill>
            <a:prstDash val="dash"/>
            <a:headEnd type="none"/>
            <a:tailEnd type="arrow"/>
          </a:ln>
          <a:effectLst>
            <a:outerShdw blurRad="40000" dist="20000" dir="5400000" rotWithShape="0">
              <a:srgbClr val="000000">
                <a:alpha val="38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88" name="Rectangle 87">
            <a:extLst>
              <a:ext uri="{FF2B5EF4-FFF2-40B4-BE49-F238E27FC236}">
                <a16:creationId xmlns:a16="http://schemas.microsoft.com/office/drawing/2014/main" id="{D86D78E4-0ED4-C342-A065-D52E0C73A479}"/>
              </a:ext>
            </a:extLst>
          </p:cNvPr>
          <p:cNvSpPr/>
          <p:nvPr/>
        </p:nvSpPr>
        <p:spPr>
          <a:xfrm>
            <a:off x="5628495" y="4963062"/>
            <a:ext cx="2639825"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chemeClr val="bg1"/>
                </a:solidFill>
                <a:effectLst/>
                <a:uLnTx/>
                <a:uFillTx/>
                <a:latin typeface="Gill Sans MT"/>
                <a:ea typeface="+mn-ea"/>
                <a:cs typeface="+mn-cs"/>
              </a:rPr>
              <a:t>Lehmann et al. 2017. </a:t>
            </a:r>
            <a:r>
              <a:rPr kumimoji="0" lang="fr-FR" sz="1400" b="0" i="0" u="none" strike="noStrike" kern="1200" cap="none" spc="0" normalizeH="0" baseline="0" noProof="0" dirty="0" err="1">
                <a:ln>
                  <a:noFill/>
                </a:ln>
                <a:solidFill>
                  <a:schemeClr val="bg1"/>
                </a:solidFill>
                <a:effectLst/>
                <a:uLnTx/>
                <a:uFillTx/>
                <a:latin typeface="Gill Sans MT"/>
                <a:ea typeface="+mn-ea"/>
                <a:cs typeface="+mn-cs"/>
              </a:rPr>
              <a:t>Sustainability</a:t>
            </a:r>
            <a:endParaRPr kumimoji="0" lang="fr-FR" sz="1400" b="0" i="0" u="none" strike="noStrike" kern="1200" cap="none" spc="0" normalizeH="0" baseline="0" noProof="0" dirty="0">
              <a:ln>
                <a:noFill/>
              </a:ln>
              <a:solidFill>
                <a:schemeClr val="bg1"/>
              </a:solidFill>
              <a:effectLst/>
              <a:uLnTx/>
              <a:uFillTx/>
              <a:latin typeface="Gill Sans MT"/>
              <a:ea typeface="+mn-ea"/>
              <a:cs typeface="+mn-cs"/>
            </a:endParaRPr>
          </a:p>
        </p:txBody>
      </p:sp>
      <p:sp>
        <p:nvSpPr>
          <p:cNvPr id="2" name="Rectangle 1">
            <a:extLst>
              <a:ext uri="{FF2B5EF4-FFF2-40B4-BE49-F238E27FC236}">
                <a16:creationId xmlns:a16="http://schemas.microsoft.com/office/drawing/2014/main" id="{E0C29001-352D-6949-9BF4-7025A6C2B9DF}"/>
              </a:ext>
            </a:extLst>
          </p:cNvPr>
          <p:cNvSpPr/>
          <p:nvPr/>
        </p:nvSpPr>
        <p:spPr>
          <a:xfrm>
            <a:off x="609599" y="5474314"/>
            <a:ext cx="8255685" cy="1477328"/>
          </a:xfrm>
          <a:prstGeom prst="rect">
            <a:avLst/>
          </a:prstGeom>
        </p:spPr>
        <p:txBody>
          <a:bodyPr wrap="square">
            <a:spAutoFit/>
          </a:bodyPr>
          <a:lstStyle/>
          <a:p>
            <a:r>
              <a:rPr lang="en-GB" dirty="0">
                <a:solidFill>
                  <a:schemeClr val="bg1"/>
                </a:solidFill>
              </a:rPr>
              <a:t>(A) access to data; (B) data size; (C) the ability to develop and iterate existing software; and (D) knowledge transmission. Simple arrows are solutions for removing obstacles, and dotted arrows represent an active feedback in the workflow.
</a:t>
            </a:r>
            <a:endParaRPr lang="en-CH" dirty="0">
              <a:solidFill>
                <a:schemeClr val="bg1"/>
              </a:solidFill>
            </a:endParaRPr>
          </a:p>
        </p:txBody>
      </p:sp>
      <p:sp>
        <p:nvSpPr>
          <p:cNvPr id="3" name="Rectangle 2">
            <a:extLst>
              <a:ext uri="{FF2B5EF4-FFF2-40B4-BE49-F238E27FC236}">
                <a16:creationId xmlns:a16="http://schemas.microsoft.com/office/drawing/2014/main" id="{11E3A8D0-590C-3C4F-AC3F-EF61D43A414D}"/>
              </a:ext>
            </a:extLst>
          </p:cNvPr>
          <p:cNvSpPr/>
          <p:nvPr/>
        </p:nvSpPr>
        <p:spPr>
          <a:xfrm>
            <a:off x="425449" y="299819"/>
            <a:ext cx="4863625" cy="923330"/>
          </a:xfrm>
          <a:prstGeom prst="rect">
            <a:avLst/>
          </a:prstGeom>
        </p:spPr>
        <p:txBody>
          <a:bodyPr wrap="square">
            <a:spAutoFit/>
          </a:bodyPr>
          <a:lstStyle/>
          <a:p>
            <a:r>
              <a:rPr lang="en-GB" dirty="0">
                <a:solidFill>
                  <a:schemeClr val="bg1"/>
                </a:solidFill>
              </a:rPr>
              <a:t>Barriers and solutions in the flow of data to sustainability decision-making.
</a:t>
            </a:r>
            <a:endParaRPr lang="en-CH" dirty="0">
              <a:solidFill>
                <a:schemeClr val="bg1"/>
              </a:solidFill>
            </a:endParaRPr>
          </a:p>
        </p:txBody>
      </p:sp>
      <p:sp>
        <p:nvSpPr>
          <p:cNvPr id="4" name="TextBox 3">
            <a:extLst>
              <a:ext uri="{FF2B5EF4-FFF2-40B4-BE49-F238E27FC236}">
                <a16:creationId xmlns:a16="http://schemas.microsoft.com/office/drawing/2014/main" id="{D889766E-F188-2E0A-1E32-F014F152F27C}"/>
              </a:ext>
            </a:extLst>
          </p:cNvPr>
          <p:cNvSpPr txBox="1"/>
          <p:nvPr/>
        </p:nvSpPr>
        <p:spPr>
          <a:xfrm>
            <a:off x="7082288" y="6566832"/>
            <a:ext cx="1616789"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chemeClr val="bg1"/>
                </a:solidFill>
                <a:effectLst/>
                <a:uLnTx/>
                <a:uFillTx/>
                <a:latin typeface="Calibri" panose="020F0502020204030204"/>
                <a:ea typeface="+mn-ea"/>
                <a:cs typeface="+mn-cs"/>
              </a:rPr>
              <a:t>Lehmann et al. 2017</a:t>
            </a:r>
          </a:p>
        </p:txBody>
      </p:sp>
    </p:spTree>
    <p:extLst>
      <p:ext uri="{BB962C8B-B14F-4D97-AF65-F5344CB8AC3E}">
        <p14:creationId xmlns:p14="http://schemas.microsoft.com/office/powerpoint/2010/main" val="21261272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65E2B04B-ABA9-7F43-AFCD-064FE999F09A}"/>
              </a:ext>
            </a:extLst>
          </p:cNvPr>
          <p:cNvSpPr/>
          <p:nvPr/>
        </p:nvSpPr>
        <p:spPr>
          <a:xfrm>
            <a:off x="228600" y="1371601"/>
            <a:ext cx="8686800" cy="4419600"/>
          </a:xfrm>
          <a:prstGeom prst="roundRect">
            <a:avLst/>
          </a:prstGeom>
          <a:gradFill>
            <a:gsLst>
              <a:gs pos="0">
                <a:schemeClr val="tx1">
                  <a:lumMod val="95000"/>
                  <a:lumOff val="5000"/>
                </a:schemeClr>
              </a:gs>
              <a:gs pos="18000">
                <a:schemeClr val="tx1">
                  <a:lumMod val="75000"/>
                  <a:lumOff val="25000"/>
                </a:schemeClr>
              </a:gs>
              <a:gs pos="99000">
                <a:schemeClr val="bg1">
                  <a:lumMod val="95000"/>
                </a:schemeClr>
              </a:gs>
            </a:gsLst>
            <a:lin ang="5400000" scaled="0"/>
          </a:gradFill>
          <a:ln>
            <a:gradFill>
              <a:gsLst>
                <a:gs pos="0">
                  <a:schemeClr val="accent5">
                    <a:lumMod val="75000"/>
                  </a:schemeClr>
                </a:gs>
                <a:gs pos="50000">
                  <a:schemeClr val="tx1">
                    <a:lumMod val="95000"/>
                    <a:lumOff val="5000"/>
                    <a:alpha val="72000"/>
                  </a:schemeClr>
                </a:gs>
                <a:gs pos="100000">
                  <a:schemeClr val="tx1">
                    <a:lumMod val="95000"/>
                    <a:lumOff val="5000"/>
                    <a:alpha val="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B3A657-DEE3-3047-9933-66451F51F567}"/>
              </a:ext>
            </a:extLst>
          </p:cNvPr>
          <p:cNvSpPr>
            <a:spLocks noGrp="1"/>
          </p:cNvSpPr>
          <p:nvPr>
            <p:ph type="title"/>
          </p:nvPr>
        </p:nvSpPr>
        <p:spPr>
          <a:xfrm>
            <a:off x="1219200" y="1044"/>
            <a:ext cx="7543800" cy="944562"/>
          </a:xfrm>
        </p:spPr>
        <p:txBody>
          <a:bodyPr>
            <a:normAutofit/>
          </a:bodyPr>
          <a:lstStyle/>
          <a:p>
            <a:r>
              <a:rPr lang="en-CH" sz="2400" dirty="0"/>
              <a:t>SDG workflows</a:t>
            </a:r>
          </a:p>
        </p:txBody>
      </p:sp>
      <p:pic>
        <p:nvPicPr>
          <p:cNvPr id="3" name="Picture 2">
            <a:extLst>
              <a:ext uri="{FF2B5EF4-FFF2-40B4-BE49-F238E27FC236}">
                <a16:creationId xmlns:a16="http://schemas.microsoft.com/office/drawing/2014/main" id="{6ECCEF27-6932-8844-82A3-880FB91A4EF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95300" y="1371600"/>
            <a:ext cx="8267700" cy="4267200"/>
          </a:xfrm>
          <a:prstGeom prst="rect">
            <a:avLst/>
          </a:prstGeom>
        </p:spPr>
      </p:pic>
      <p:pic>
        <p:nvPicPr>
          <p:cNvPr id="6" name="Picture 5" descr="A picture containing food, drawing&#10;&#10;Description automatically generated">
            <a:extLst>
              <a:ext uri="{FF2B5EF4-FFF2-40B4-BE49-F238E27FC236}">
                <a16:creationId xmlns:a16="http://schemas.microsoft.com/office/drawing/2014/main" id="{68CEBBFC-7FAC-234D-9675-3CDFE25F650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362095" y="85538"/>
            <a:ext cx="1700212" cy="944562"/>
          </a:xfrm>
          <a:prstGeom prst="rect">
            <a:avLst/>
          </a:prstGeom>
        </p:spPr>
      </p:pic>
    </p:spTree>
    <p:extLst>
      <p:ext uri="{BB962C8B-B14F-4D97-AF65-F5344CB8AC3E}">
        <p14:creationId xmlns:p14="http://schemas.microsoft.com/office/powerpoint/2010/main" val="41671167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24E8944B-D0DF-A142-8C0F-836D0C325631}"/>
              </a:ext>
            </a:extLst>
          </p:cNvPr>
          <p:cNvSpPr/>
          <p:nvPr/>
        </p:nvSpPr>
        <p:spPr>
          <a:xfrm>
            <a:off x="228600" y="1295400"/>
            <a:ext cx="8686800" cy="5029200"/>
          </a:xfrm>
          <a:prstGeom prst="roundRect">
            <a:avLst/>
          </a:prstGeom>
          <a:gradFill>
            <a:gsLst>
              <a:gs pos="0">
                <a:schemeClr val="tx1">
                  <a:lumMod val="95000"/>
                  <a:lumOff val="5000"/>
                </a:schemeClr>
              </a:gs>
              <a:gs pos="43000">
                <a:schemeClr val="tx1">
                  <a:lumMod val="75000"/>
                  <a:lumOff val="25000"/>
                </a:schemeClr>
              </a:gs>
              <a:gs pos="100000">
                <a:schemeClr val="tx1">
                  <a:lumMod val="65000"/>
                  <a:lumOff val="35000"/>
                  <a:alpha val="89000"/>
                </a:schemeClr>
              </a:gs>
            </a:gsLst>
            <a:lin ang="5400000" scaled="0"/>
          </a:gradFill>
          <a:ln>
            <a:gradFill>
              <a:gsLst>
                <a:gs pos="0">
                  <a:schemeClr val="accent5">
                    <a:lumMod val="75000"/>
                  </a:schemeClr>
                </a:gs>
                <a:gs pos="50000">
                  <a:schemeClr val="tx1">
                    <a:lumMod val="95000"/>
                    <a:lumOff val="5000"/>
                    <a:alpha val="72000"/>
                  </a:schemeClr>
                </a:gs>
                <a:gs pos="100000">
                  <a:schemeClr val="tx1">
                    <a:lumMod val="95000"/>
                    <a:lumOff val="5000"/>
                    <a:alpha val="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B3A657-DEE3-3047-9933-66451F51F567}"/>
              </a:ext>
            </a:extLst>
          </p:cNvPr>
          <p:cNvSpPr>
            <a:spLocks noGrp="1"/>
          </p:cNvSpPr>
          <p:nvPr>
            <p:ph type="title"/>
          </p:nvPr>
        </p:nvSpPr>
        <p:spPr>
          <a:xfrm>
            <a:off x="914400" y="1044"/>
            <a:ext cx="7848600" cy="944562"/>
          </a:xfrm>
        </p:spPr>
        <p:txBody>
          <a:bodyPr>
            <a:normAutofit/>
          </a:bodyPr>
          <a:lstStyle/>
          <a:p>
            <a:r>
              <a:rPr lang="en-CH" sz="2400" dirty="0"/>
              <a:t>GEOEssential workflow</a:t>
            </a:r>
          </a:p>
        </p:txBody>
      </p:sp>
      <p:pic>
        <p:nvPicPr>
          <p:cNvPr id="4" name="Picture 3">
            <a:extLst>
              <a:ext uri="{FF2B5EF4-FFF2-40B4-BE49-F238E27FC236}">
                <a16:creationId xmlns:a16="http://schemas.microsoft.com/office/drawing/2014/main" id="{A32EF60A-45E5-2349-B57E-72B9814F930F}"/>
              </a:ext>
            </a:extLst>
          </p:cNvPr>
          <p:cNvPicPr>
            <a:picLocks noChangeAspect="1"/>
          </p:cNvPicPr>
          <p:nvPr/>
        </p:nvPicPr>
        <p:blipFill>
          <a:blip r:embed="rId3">
            <a:clrChange>
              <a:clrFrom>
                <a:srgbClr val="000000">
                  <a:alpha val="0"/>
                </a:srgbClr>
              </a:clrFrom>
              <a:clrTo>
                <a:srgbClr val="000000">
                  <a:alpha val="0"/>
                </a:srgbClr>
              </a:clrTo>
            </a:clrChange>
          </a:blip>
          <a:stretch>
            <a:fillRect/>
          </a:stretch>
        </p:blipFill>
        <p:spPr>
          <a:xfrm>
            <a:off x="533399" y="1524001"/>
            <a:ext cx="8077201" cy="4543426"/>
          </a:xfrm>
          <a:prstGeom prst="rect">
            <a:avLst/>
          </a:prstGeom>
        </p:spPr>
      </p:pic>
      <p:pic>
        <p:nvPicPr>
          <p:cNvPr id="7" name="Picture 6" descr="A picture containing food, drawing&#10;&#10;Description automatically generated">
            <a:extLst>
              <a:ext uri="{FF2B5EF4-FFF2-40B4-BE49-F238E27FC236}">
                <a16:creationId xmlns:a16="http://schemas.microsoft.com/office/drawing/2014/main" id="{F5925A93-DA3F-BF4B-B81D-BC914978B98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362095" y="85538"/>
            <a:ext cx="1700212" cy="944562"/>
          </a:xfrm>
          <a:prstGeom prst="rect">
            <a:avLst/>
          </a:prstGeom>
        </p:spPr>
      </p:pic>
      <p:sp>
        <p:nvSpPr>
          <p:cNvPr id="3" name="TextBox 2">
            <a:extLst>
              <a:ext uri="{FF2B5EF4-FFF2-40B4-BE49-F238E27FC236}">
                <a16:creationId xmlns:a16="http://schemas.microsoft.com/office/drawing/2014/main" id="{C7782199-F00C-F65F-EE0E-869BBD351B87}"/>
              </a:ext>
            </a:extLst>
          </p:cNvPr>
          <p:cNvSpPr txBox="1"/>
          <p:nvPr/>
        </p:nvSpPr>
        <p:spPr>
          <a:xfrm>
            <a:off x="7082288" y="6566832"/>
            <a:ext cx="1498167"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chemeClr val="bg1"/>
                </a:solidFill>
                <a:effectLst/>
                <a:uLnTx/>
                <a:uFillTx/>
                <a:latin typeface="Calibri" panose="020F0502020204030204"/>
                <a:ea typeface="+mn-ea"/>
                <a:cs typeface="+mn-cs"/>
              </a:rPr>
              <a:t>Giuliani et al. 2020</a:t>
            </a:r>
          </a:p>
        </p:txBody>
      </p:sp>
    </p:spTree>
    <p:extLst>
      <p:ext uri="{BB962C8B-B14F-4D97-AF65-F5344CB8AC3E}">
        <p14:creationId xmlns:p14="http://schemas.microsoft.com/office/powerpoint/2010/main" val="32861284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E536655C-3449-E345-9097-A17CF5CBD829}"/>
              </a:ext>
            </a:extLst>
          </p:cNvPr>
          <p:cNvSpPr/>
          <p:nvPr/>
        </p:nvSpPr>
        <p:spPr>
          <a:xfrm>
            <a:off x="609600" y="1257299"/>
            <a:ext cx="8001000" cy="5143501"/>
          </a:xfrm>
          <a:prstGeom prst="roundRect">
            <a:avLst/>
          </a:prstGeom>
          <a:gradFill>
            <a:gsLst>
              <a:gs pos="0">
                <a:schemeClr val="tx1">
                  <a:lumMod val="95000"/>
                  <a:lumOff val="5000"/>
                </a:schemeClr>
              </a:gs>
              <a:gs pos="43000">
                <a:schemeClr val="tx1">
                  <a:lumMod val="75000"/>
                  <a:lumOff val="25000"/>
                </a:schemeClr>
              </a:gs>
              <a:gs pos="100000">
                <a:schemeClr val="tx1">
                  <a:lumMod val="65000"/>
                  <a:lumOff val="35000"/>
                  <a:alpha val="89000"/>
                </a:schemeClr>
              </a:gs>
            </a:gsLst>
            <a:lin ang="5400000" scaled="0"/>
          </a:gradFill>
          <a:ln>
            <a:gradFill>
              <a:gsLst>
                <a:gs pos="0">
                  <a:schemeClr val="accent5">
                    <a:lumMod val="75000"/>
                  </a:schemeClr>
                </a:gs>
                <a:gs pos="50000">
                  <a:schemeClr val="tx1">
                    <a:lumMod val="95000"/>
                    <a:lumOff val="5000"/>
                    <a:alpha val="72000"/>
                  </a:schemeClr>
                </a:gs>
                <a:gs pos="100000">
                  <a:schemeClr val="tx1">
                    <a:lumMod val="95000"/>
                    <a:lumOff val="5000"/>
                    <a:alpha val="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762000" y="201414"/>
            <a:ext cx="8382000" cy="523220"/>
          </a:xfrm>
          <a:prstGeom prst="rect">
            <a:avLst/>
          </a:prstGeom>
          <a:noFill/>
        </p:spPr>
        <p:txBody>
          <a:bodyPr wrap="square" rtlCol="0">
            <a:spAutoFit/>
          </a:bodyPr>
          <a:lstStyle/>
          <a:p>
            <a:pPr marL="0" marR="0" lvl="0" indent="0" fontAlgn="auto">
              <a:lnSpc>
                <a:spcPct val="100000"/>
              </a:lnSpc>
              <a:spcBef>
                <a:spcPct val="0"/>
              </a:spcBef>
              <a:spcAft>
                <a:spcPts val="1200"/>
              </a:spcAft>
              <a:buClrTx/>
              <a:buSzTx/>
              <a:tabLst/>
              <a:defRPr/>
            </a:pPr>
            <a:r>
              <a:rPr lang="en-US" sz="2800" spc="100" dirty="0" err="1">
                <a:ln>
                  <a:solidFill>
                    <a:schemeClr val="accent5">
                      <a:lumMod val="75000"/>
                    </a:schemeClr>
                  </a:solidFill>
                </a:ln>
                <a:solidFill>
                  <a:schemeClr val="bg1"/>
                </a:solidFill>
                <a:latin typeface="+mj-lt"/>
                <a:ea typeface="+mj-ea"/>
                <a:cs typeface="+mj-cs"/>
              </a:rPr>
              <a:t>GEOEssential</a:t>
            </a:r>
            <a:r>
              <a:rPr lang="en-US" sz="2800" spc="100" dirty="0">
                <a:ln>
                  <a:solidFill>
                    <a:schemeClr val="accent5">
                      <a:lumMod val="75000"/>
                    </a:schemeClr>
                  </a:solidFill>
                </a:ln>
                <a:solidFill>
                  <a:schemeClr val="bg1"/>
                </a:solidFill>
                <a:latin typeface="+mj-lt"/>
                <a:ea typeface="+mj-ea"/>
                <a:cs typeface="+mj-cs"/>
              </a:rPr>
              <a:t> Dashboard…</a:t>
            </a:r>
          </a:p>
        </p:txBody>
      </p:sp>
      <p:sp>
        <p:nvSpPr>
          <p:cNvPr id="7" name="TextBox 6"/>
          <p:cNvSpPr txBox="1"/>
          <p:nvPr/>
        </p:nvSpPr>
        <p:spPr>
          <a:xfrm>
            <a:off x="0" y="1213521"/>
            <a:ext cx="9144000"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chemeClr val="bg1"/>
                </a:solidFill>
                <a:effectLst/>
                <a:uLnTx/>
                <a:uFillTx/>
                <a:latin typeface="Calibri" panose="020F0502020204030204" pitchFamily="34" charset="0"/>
                <a:ea typeface="+mn-ea"/>
                <a:cs typeface="+mn-cs"/>
              </a:rPr>
              <a:t>…using </a:t>
            </a:r>
            <a:r>
              <a:rPr kumimoji="0" lang="en-US" sz="2500" b="0" i="0" u="none" strike="noStrike" kern="1200" cap="none" spc="0" normalizeH="0" baseline="0" noProof="0" dirty="0" err="1">
                <a:ln>
                  <a:noFill/>
                </a:ln>
                <a:solidFill>
                  <a:schemeClr val="bg1"/>
                </a:solidFill>
                <a:effectLst/>
                <a:uLnTx/>
                <a:uFillTx/>
                <a:latin typeface="Calibri" panose="020F0502020204030204" pitchFamily="34" charset="0"/>
                <a:ea typeface="+mn-ea"/>
                <a:cs typeface="+mn-cs"/>
              </a:rPr>
              <a:t>GeoServer</a:t>
            </a:r>
            <a:r>
              <a:rPr kumimoji="0" lang="en-US" sz="2500" b="0" i="0" u="none" strike="noStrike" kern="1200" cap="none" spc="0" normalizeH="0" baseline="0" noProof="0" dirty="0">
                <a:ln>
                  <a:noFill/>
                </a:ln>
                <a:solidFill>
                  <a:schemeClr val="bg1"/>
                </a:solidFill>
                <a:effectLst/>
                <a:uLnTx/>
                <a:uFillTx/>
                <a:latin typeface="Calibri" panose="020F0502020204030204" pitchFamily="34" charset="0"/>
                <a:ea typeface="+mn-ea"/>
                <a:cs typeface="+mn-cs"/>
              </a:rPr>
              <a:t>, </a:t>
            </a:r>
            <a:r>
              <a:rPr kumimoji="0" lang="en-US" sz="2500" b="0" i="0" u="none" strike="noStrike" kern="1200" cap="none" spc="0" normalizeH="0" baseline="0" noProof="0" dirty="0" err="1">
                <a:ln>
                  <a:noFill/>
                </a:ln>
                <a:solidFill>
                  <a:schemeClr val="bg1"/>
                </a:solidFill>
                <a:effectLst/>
                <a:uLnTx/>
                <a:uFillTx/>
                <a:latin typeface="Calibri" panose="020F0502020204030204" pitchFamily="34" charset="0"/>
                <a:ea typeface="+mn-ea"/>
                <a:cs typeface="+mn-cs"/>
              </a:rPr>
              <a:t>GeoNetwork</a:t>
            </a:r>
            <a:r>
              <a:rPr kumimoji="0" lang="en-US" sz="2500" b="0" i="0" u="none" strike="noStrike" kern="1200" cap="none" spc="0" normalizeH="0" baseline="0" noProof="0" dirty="0">
                <a:ln>
                  <a:noFill/>
                </a:ln>
                <a:solidFill>
                  <a:schemeClr val="bg1"/>
                </a:solidFill>
                <a:effectLst/>
                <a:uLnTx/>
                <a:uFillTx/>
                <a:latin typeface="Calibri" panose="020F0502020204030204" pitchFamily="34" charset="0"/>
                <a:ea typeface="+mn-ea"/>
                <a:cs typeface="+mn-cs"/>
              </a:rPr>
              <a:t>, </a:t>
            </a:r>
            <a:r>
              <a:rPr kumimoji="0" lang="en-US" sz="2500" b="0" i="0" u="none" strike="noStrike" kern="1200" cap="none" spc="0" normalizeH="0" baseline="0" noProof="0" dirty="0" err="1">
                <a:ln>
                  <a:noFill/>
                </a:ln>
                <a:solidFill>
                  <a:schemeClr val="bg1"/>
                </a:solidFill>
                <a:effectLst/>
                <a:uLnTx/>
                <a:uFillTx/>
                <a:latin typeface="Calibri" panose="020F0502020204030204" pitchFamily="34" charset="0"/>
                <a:ea typeface="+mn-ea"/>
                <a:cs typeface="+mn-cs"/>
              </a:rPr>
              <a:t>MapStore</a:t>
            </a:r>
            <a:endParaRPr kumimoji="0" lang="en-US" sz="2500" b="0" i="0" u="none" strike="noStrike" kern="1200" cap="none" spc="0" normalizeH="0" baseline="0" noProof="0" dirty="0">
              <a:ln>
                <a:noFill/>
              </a:ln>
              <a:solidFill>
                <a:schemeClr val="bg1"/>
              </a:solidFill>
              <a:effectLst/>
              <a:uLnTx/>
              <a:uFillTx/>
              <a:latin typeface="Calibri" panose="020F0502020204030204" pitchFamily="34" charset="0"/>
              <a:ea typeface="+mn-ea"/>
              <a:cs typeface="+mn-cs"/>
            </a:endParaRPr>
          </a:p>
        </p:txBody>
      </p:sp>
      <p:pic>
        <p:nvPicPr>
          <p:cNvPr id="4" name="Picture 3">
            <a:extLst>
              <a:ext uri="{FF2B5EF4-FFF2-40B4-BE49-F238E27FC236}">
                <a16:creationId xmlns:a16="http://schemas.microsoft.com/office/drawing/2014/main" id="{F4BDEB5F-735F-6948-B188-A99E9BAB273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14400" y="1652999"/>
            <a:ext cx="7392892" cy="4692626"/>
          </a:xfrm>
          <a:prstGeom prst="rect">
            <a:avLst/>
          </a:prstGeom>
        </p:spPr>
      </p:pic>
      <p:pic>
        <p:nvPicPr>
          <p:cNvPr id="8" name="Picture 7" descr="A picture containing food, drawing&#10;&#10;Description automatically generated">
            <a:extLst>
              <a:ext uri="{FF2B5EF4-FFF2-40B4-BE49-F238E27FC236}">
                <a16:creationId xmlns:a16="http://schemas.microsoft.com/office/drawing/2014/main" id="{9AFF9724-42AC-D140-8899-CD2E97C5DC7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362095" y="85538"/>
            <a:ext cx="1700212" cy="944562"/>
          </a:xfrm>
          <a:prstGeom prst="rect">
            <a:avLst/>
          </a:prstGeom>
        </p:spPr>
      </p:pic>
      <p:sp>
        <p:nvSpPr>
          <p:cNvPr id="2" name="Rectangle 1">
            <a:extLst>
              <a:ext uri="{FF2B5EF4-FFF2-40B4-BE49-F238E27FC236}">
                <a16:creationId xmlns:a16="http://schemas.microsoft.com/office/drawing/2014/main" id="{3E894AE7-0B4F-A640-9984-73E646B93E68}"/>
              </a:ext>
            </a:extLst>
          </p:cNvPr>
          <p:cNvSpPr/>
          <p:nvPr/>
        </p:nvSpPr>
        <p:spPr>
          <a:xfrm>
            <a:off x="3025408" y="6458372"/>
            <a:ext cx="6021292" cy="369332"/>
          </a:xfrm>
          <a:prstGeom prst="rect">
            <a:avLst/>
          </a:prstGeom>
        </p:spPr>
        <p:txBody>
          <a:bodyPr wrap="square">
            <a:spAutoFit/>
          </a:bodyPr>
          <a:lstStyle/>
          <a:p>
            <a:r>
              <a:rPr lang="en-CH" dirty="0">
                <a:solidFill>
                  <a:schemeClr val="bg1"/>
                </a:solidFill>
              </a:rPr>
              <a:t>https://geoessential.unepgrid.ch/mapstore/#/dashboard/4</a:t>
            </a:r>
          </a:p>
        </p:txBody>
      </p:sp>
    </p:spTree>
    <p:extLst>
      <p:ext uri="{BB962C8B-B14F-4D97-AF65-F5344CB8AC3E}">
        <p14:creationId xmlns:p14="http://schemas.microsoft.com/office/powerpoint/2010/main" val="36185814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381000"/>
            <a:ext cx="9144000" cy="6858000"/>
          </a:xfrm>
          <a:prstGeom prst="rect">
            <a:avLst/>
          </a:prstGeom>
        </p:spPr>
      </p:pic>
      <p:sp>
        <p:nvSpPr>
          <p:cNvPr id="4" name="Title 3"/>
          <p:cNvSpPr>
            <a:spLocks noGrp="1"/>
          </p:cNvSpPr>
          <p:nvPr>
            <p:ph type="title"/>
          </p:nvPr>
        </p:nvSpPr>
        <p:spPr>
          <a:xfrm>
            <a:off x="1524000" y="5538787"/>
            <a:ext cx="7315200" cy="1362075"/>
          </a:xfrm>
        </p:spPr>
        <p:txBody>
          <a:bodyPr>
            <a:normAutofit fontScale="90000"/>
          </a:bodyPr>
          <a:lstStyle/>
          <a:p>
            <a:r>
              <a:rPr lang="en-US" dirty="0"/>
              <a:t>Individual modeling approaches
</a:t>
            </a:r>
          </a:p>
        </p:txBody>
      </p:sp>
      <p:sp>
        <p:nvSpPr>
          <p:cNvPr id="5" name="Text Placeholder 4"/>
          <p:cNvSpPr>
            <a:spLocks noGrp="1"/>
          </p:cNvSpPr>
          <p:nvPr>
            <p:ph type="body" idx="1"/>
          </p:nvPr>
        </p:nvSpPr>
        <p:spPr>
          <a:xfrm>
            <a:off x="1524000" y="4038600"/>
            <a:ext cx="7162800" cy="1500187"/>
          </a:xfrm>
        </p:spPr>
        <p:txBody>
          <a:bodyPr>
            <a:normAutofit/>
          </a:bodyPr>
          <a:lstStyle/>
          <a:p>
            <a:r>
              <a:rPr lang="en-US" sz="4000" b="1" dirty="0"/>
              <a:t>3</a:t>
            </a:r>
          </a:p>
        </p:txBody>
      </p:sp>
    </p:spTree>
    <p:extLst>
      <p:ext uri="{BB962C8B-B14F-4D97-AF65-F5344CB8AC3E}">
        <p14:creationId xmlns:p14="http://schemas.microsoft.com/office/powerpoint/2010/main" val="7550150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DBAF6C28-E5A1-8542-B0AC-2B86C8ACE09B}"/>
              </a:ext>
            </a:extLst>
          </p:cNvPr>
          <p:cNvSpPr/>
          <p:nvPr/>
        </p:nvSpPr>
        <p:spPr>
          <a:xfrm>
            <a:off x="2358786" y="761054"/>
            <a:ext cx="6682268" cy="5792146"/>
          </a:xfrm>
          <a:prstGeom prst="roundRect">
            <a:avLst/>
          </a:prstGeom>
          <a:gradFill>
            <a:gsLst>
              <a:gs pos="0">
                <a:schemeClr val="tx1">
                  <a:lumMod val="95000"/>
                  <a:lumOff val="5000"/>
                </a:schemeClr>
              </a:gs>
              <a:gs pos="43000">
                <a:schemeClr val="tx1">
                  <a:lumMod val="75000"/>
                  <a:lumOff val="25000"/>
                </a:schemeClr>
              </a:gs>
              <a:gs pos="100000">
                <a:schemeClr val="tx1">
                  <a:lumMod val="65000"/>
                  <a:lumOff val="35000"/>
                  <a:alpha val="89000"/>
                </a:schemeClr>
              </a:gs>
            </a:gsLst>
            <a:lin ang="5400000" scaled="0"/>
          </a:gradFill>
          <a:ln>
            <a:gradFill>
              <a:gsLst>
                <a:gs pos="0">
                  <a:schemeClr val="accent5">
                    <a:lumMod val="75000"/>
                  </a:schemeClr>
                </a:gs>
                <a:gs pos="50000">
                  <a:schemeClr val="tx1">
                    <a:lumMod val="95000"/>
                    <a:lumOff val="5000"/>
                    <a:alpha val="72000"/>
                  </a:schemeClr>
                </a:gs>
                <a:gs pos="100000">
                  <a:schemeClr val="tx1">
                    <a:lumMod val="95000"/>
                    <a:lumOff val="5000"/>
                    <a:alpha val="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B484AF57-FFF3-9A45-9946-64953A41FFD4}"/>
              </a:ext>
            </a:extLst>
          </p:cNvPr>
          <p:cNvSpPr/>
          <p:nvPr/>
        </p:nvSpPr>
        <p:spPr>
          <a:xfrm>
            <a:off x="1156281" y="6560056"/>
            <a:ext cx="8930478" cy="307777"/>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chemeClr val="bg1"/>
                </a:solidFill>
                <a:effectLst/>
                <a:uLnTx/>
                <a:uFillTx/>
                <a:latin typeface="Arial" charset="0"/>
                <a:ea typeface="ＭＳ Ｐゴシック" charset="0"/>
                <a:cs typeface="ＭＳ Ｐゴシック" charset="0"/>
              </a:rPr>
              <a:t>https://</a:t>
            </a:r>
            <a:r>
              <a:rPr kumimoji="0" lang="en-US" sz="1400" b="0" i="0" u="none" strike="noStrike" kern="1200" cap="none" spc="0" normalizeH="0" baseline="0" noProof="0" dirty="0" err="1">
                <a:ln>
                  <a:noFill/>
                </a:ln>
                <a:solidFill>
                  <a:schemeClr val="bg1"/>
                </a:solidFill>
                <a:effectLst/>
                <a:uLnTx/>
                <a:uFillTx/>
                <a:latin typeface="Arial" charset="0"/>
                <a:ea typeface="ＭＳ Ｐゴシック" charset="0"/>
                <a:cs typeface="ＭＳ Ｐゴシック" charset="0"/>
              </a:rPr>
              <a:t>www.ipbes.net</a:t>
            </a:r>
            <a:r>
              <a:rPr kumimoji="0" lang="en-US" sz="1400" b="0" i="0" u="none" strike="noStrike" kern="1200" cap="none" spc="0" normalizeH="0" baseline="0" noProof="0" dirty="0">
                <a:ln>
                  <a:noFill/>
                </a:ln>
                <a:solidFill>
                  <a:schemeClr val="bg1"/>
                </a:solidFill>
                <a:effectLst/>
                <a:uLnTx/>
                <a:uFillTx/>
                <a:latin typeface="Arial" charset="0"/>
                <a:ea typeface="ＭＳ Ｐゴシック" charset="0"/>
                <a:cs typeface="ＭＳ Ｐゴシック" charset="0"/>
              </a:rPr>
              <a:t>/document-library-categories/assessment-reports-and-outputs</a:t>
            </a:r>
          </a:p>
        </p:txBody>
      </p:sp>
      <p:sp>
        <p:nvSpPr>
          <p:cNvPr id="3" name="Rectangle 2">
            <a:extLst>
              <a:ext uri="{FF2B5EF4-FFF2-40B4-BE49-F238E27FC236}">
                <a16:creationId xmlns:a16="http://schemas.microsoft.com/office/drawing/2014/main" id="{8A414789-80E9-AD4A-B42E-429AEA418B8C}"/>
              </a:ext>
            </a:extLst>
          </p:cNvPr>
          <p:cNvSpPr/>
          <p:nvPr/>
        </p:nvSpPr>
        <p:spPr>
          <a:xfrm>
            <a:off x="2358786" y="100545"/>
            <a:ext cx="3195105"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2400" dirty="0">
                <a:ln>
                  <a:solidFill>
                    <a:schemeClr val="accent5">
                      <a:lumMod val="75000"/>
                    </a:schemeClr>
                  </a:solidFill>
                </a:ln>
                <a:solidFill>
                  <a:schemeClr val="bg1"/>
                </a:solidFill>
                <a:latin typeface="+mj-lt"/>
                <a:ea typeface="+mj-ea"/>
                <a:cs typeface="+mj-cs"/>
              </a:rPr>
              <a:t>Scenarios</a:t>
            </a:r>
            <a:r>
              <a:rPr kumimoji="0" lang="en-US" sz="2800" b="1" i="0" u="none" strike="noStrike" kern="1200" cap="none" spc="0" normalizeH="0" baseline="0" noProof="0" dirty="0">
                <a:ln>
                  <a:noFill/>
                </a:ln>
                <a:solidFill>
                  <a:srgbClr val="FFFFFF"/>
                </a:solidFill>
                <a:effectLst/>
                <a:uLnTx/>
                <a:uFillTx/>
                <a:latin typeface="+mj-lt"/>
                <a:ea typeface="ＭＳ Ｐゴシック" charset="0"/>
                <a:cs typeface="ＭＳ Ｐゴシック" charset="0"/>
              </a:rPr>
              <a:t> </a:t>
            </a:r>
            <a:r>
              <a:rPr lang="en-US" sz="2400" dirty="0">
                <a:ln>
                  <a:solidFill>
                    <a:schemeClr val="accent5">
                      <a:lumMod val="75000"/>
                    </a:schemeClr>
                  </a:solidFill>
                </a:ln>
                <a:solidFill>
                  <a:schemeClr val="bg1"/>
                </a:solidFill>
                <a:latin typeface="+mj-lt"/>
                <a:ea typeface="+mj-ea"/>
                <a:cs typeface="+mj-cs"/>
              </a:rPr>
              <a:t>and models </a:t>
            </a:r>
          </a:p>
        </p:txBody>
      </p:sp>
      <p:pic>
        <p:nvPicPr>
          <p:cNvPr id="4" name="Picture 3">
            <a:extLst>
              <a:ext uri="{FF2B5EF4-FFF2-40B4-BE49-F238E27FC236}">
                <a16:creationId xmlns:a16="http://schemas.microsoft.com/office/drawing/2014/main" id="{5EE5B209-9D21-1A41-A116-492C8F66641D}"/>
              </a:ext>
            </a:extLst>
          </p:cNvPr>
          <p:cNvPicPr>
            <a:picLocks noChangeAspect="1"/>
          </p:cNvPicPr>
          <p:nvPr/>
        </p:nvPicPr>
        <p:blipFill>
          <a:blip r:embed="rId3"/>
          <a:stretch>
            <a:fillRect/>
          </a:stretch>
        </p:blipFill>
        <p:spPr>
          <a:xfrm>
            <a:off x="2590800" y="1003995"/>
            <a:ext cx="6324600" cy="3132310"/>
          </a:xfrm>
          <a:prstGeom prst="rect">
            <a:avLst/>
          </a:prstGeom>
        </p:spPr>
      </p:pic>
      <p:sp>
        <p:nvSpPr>
          <p:cNvPr id="6" name="Rectangle 5">
            <a:extLst>
              <a:ext uri="{FF2B5EF4-FFF2-40B4-BE49-F238E27FC236}">
                <a16:creationId xmlns:a16="http://schemas.microsoft.com/office/drawing/2014/main" id="{6DAA4186-4444-6F4F-901F-4BE6C5DC7652}"/>
              </a:ext>
            </a:extLst>
          </p:cNvPr>
          <p:cNvSpPr/>
          <p:nvPr/>
        </p:nvSpPr>
        <p:spPr>
          <a:xfrm>
            <a:off x="2590800" y="4159400"/>
            <a:ext cx="6404525" cy="2554545"/>
          </a:xfrm>
          <a:prstGeom prst="rect">
            <a:avLst/>
          </a:prstGeom>
        </p:spPr>
        <p:txBody>
          <a:bodyPr wrap="square">
            <a:spAutoFit/>
          </a:bodyPr>
          <a:lstStyle/>
          <a:p>
            <a:r>
              <a:rPr lang="en-GB" sz="2000" dirty="0">
                <a:solidFill>
                  <a:schemeClr val="bg1"/>
                </a:solidFill>
              </a:rPr>
              <a:t>The panel on the left points out that scenarios and models are directly dependent on data and knowledge for their construction and testing and add value by synthesizing and organizing knowledge. 
The right panel provides a detailed view of the relationships between scenarios, models and key elements of the platform's conceptual framework
</a:t>
            </a:r>
            <a:endParaRPr lang="en-CH" sz="2000" dirty="0">
              <a:solidFill>
                <a:schemeClr val="bg1"/>
              </a:solidFill>
            </a:endParaRPr>
          </a:p>
        </p:txBody>
      </p:sp>
      <p:pic>
        <p:nvPicPr>
          <p:cNvPr id="8" name="Picture 7">
            <a:extLst>
              <a:ext uri="{FF2B5EF4-FFF2-40B4-BE49-F238E27FC236}">
                <a16:creationId xmlns:a16="http://schemas.microsoft.com/office/drawing/2014/main" id="{231C26B4-E814-1C75-4715-985962B732D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61579" y="228600"/>
            <a:ext cx="1981200" cy="2803648"/>
          </a:xfrm>
          <a:prstGeom prst="rect">
            <a:avLst/>
          </a:prstGeom>
          <a:solidFill>
            <a:schemeClr val="bg1"/>
          </a:solidFill>
        </p:spPr>
      </p:pic>
    </p:spTree>
    <p:extLst>
      <p:ext uri="{BB962C8B-B14F-4D97-AF65-F5344CB8AC3E}">
        <p14:creationId xmlns:p14="http://schemas.microsoft.com/office/powerpoint/2010/main" val="22468103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Content Placeholder 13"/>
          <p:cNvGraphicFramePr>
            <a:graphicFrameLocks noGrp="1"/>
          </p:cNvGraphicFramePr>
          <p:nvPr>
            <p:ph idx="1"/>
            <p:extLst>
              <p:ext uri="{D42A27DB-BD31-4B8C-83A1-F6EECF244321}">
                <p14:modId xmlns:p14="http://schemas.microsoft.com/office/powerpoint/2010/main" val="2996998087"/>
              </p:ext>
            </p:extLst>
          </p:nvPr>
        </p:nvGraphicFramePr>
        <p:xfrm>
          <a:off x="76200" y="502443"/>
          <a:ext cx="4697412" cy="58221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Placeholder 3"/>
          <p:cNvSpPr>
            <a:spLocks noGrp="1"/>
          </p:cNvSpPr>
          <p:nvPr>
            <p:ph type="body" sz="half" idx="2"/>
          </p:nvPr>
        </p:nvSpPr>
        <p:spPr>
          <a:xfrm>
            <a:off x="4773612" y="990600"/>
            <a:ext cx="3989388" cy="3200400"/>
          </a:xfrm>
        </p:spPr>
        <p:txBody>
          <a:bodyPr>
            <a:normAutofit/>
          </a:bodyPr>
          <a:lstStyle/>
          <a:p>
            <a:pPr algn="ctr"/>
            <a:r>
              <a:rPr lang="fr-FR" sz="2800" dirty="0"/>
              <a:t>An </a:t>
            </a:r>
            <a:r>
              <a:rPr lang="fr-FR" sz="2800" dirty="0" err="1"/>
              <a:t>attempt</a:t>
            </a:r>
            <a:r>
              <a:rPr lang="fr-FR" sz="2800" dirty="0"/>
              <a:t> to </a:t>
            </a:r>
            <a:r>
              <a:rPr lang="fr-FR" sz="2800" dirty="0" err="1"/>
              <a:t>summarize</a:t>
            </a:r>
            <a:r>
              <a:rPr lang="fr-FR" sz="2800" dirty="0"/>
              <a:t> </a:t>
            </a:r>
            <a:r>
              <a:rPr lang="fr-FR" sz="2800" dirty="0" err="1"/>
              <a:t>my</a:t>
            </a:r>
            <a:r>
              <a:rPr lang="fr-FR" sz="2800" dirty="0"/>
              <a:t> </a:t>
            </a:r>
            <a:r>
              <a:rPr lang="fr-FR" sz="2800" dirty="0" err="1"/>
              <a:t>personal</a:t>
            </a:r>
            <a:r>
              <a:rPr lang="fr-FR" sz="2800" dirty="0"/>
              <a:t> </a:t>
            </a:r>
            <a:r>
              <a:rPr lang="fr-FR" sz="2800" dirty="0" err="1"/>
              <a:t>journey</a:t>
            </a:r>
            <a:r>
              <a:rPr lang="fr-FR" sz="2800" dirty="0"/>
              <a:t> </a:t>
            </a:r>
            <a:r>
              <a:rPr lang="fr-FR" sz="2800" dirty="0" err="1"/>
              <a:t>from</a:t>
            </a:r>
            <a:r>
              <a:rPr lang="fr-FR" sz="2800" dirty="0"/>
              <a:t> </a:t>
            </a:r>
            <a:r>
              <a:rPr lang="en-US" sz="2800" dirty="0"/>
              <a:t>from individual modeling approaches to digital twins</a:t>
            </a:r>
            <a:r>
              <a:rPr lang="fr-FR" sz="2800" dirty="0"/>
              <a:t>
</a:t>
            </a:r>
          </a:p>
          <a:p>
            <a:pPr algn="ctr"/>
            <a:endParaRPr lang="fr-FR" sz="2800" dirty="0"/>
          </a:p>
        </p:txBody>
      </p:sp>
    </p:spTree>
    <p:extLst>
      <p:ext uri="{BB962C8B-B14F-4D97-AF65-F5344CB8AC3E}">
        <p14:creationId xmlns:p14="http://schemas.microsoft.com/office/powerpoint/2010/main" val="12156951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BEAA9D32-D652-4B42-95E2-37499E6842CA}"/>
              </a:ext>
            </a:extLst>
          </p:cNvPr>
          <p:cNvSpPr/>
          <p:nvPr/>
        </p:nvSpPr>
        <p:spPr>
          <a:xfrm>
            <a:off x="154468" y="838200"/>
            <a:ext cx="8913332" cy="5562600"/>
          </a:xfrm>
          <a:prstGeom prst="roundRect">
            <a:avLst>
              <a:gd name="adj" fmla="val 7790"/>
            </a:avLst>
          </a:prstGeom>
          <a:gradFill>
            <a:gsLst>
              <a:gs pos="0">
                <a:schemeClr val="tx1">
                  <a:lumMod val="95000"/>
                  <a:lumOff val="5000"/>
                </a:schemeClr>
              </a:gs>
              <a:gs pos="43000">
                <a:schemeClr val="tx1">
                  <a:lumMod val="75000"/>
                  <a:lumOff val="25000"/>
                </a:schemeClr>
              </a:gs>
              <a:gs pos="100000">
                <a:schemeClr val="tx1">
                  <a:lumMod val="65000"/>
                  <a:lumOff val="35000"/>
                  <a:alpha val="89000"/>
                </a:schemeClr>
              </a:gs>
            </a:gsLst>
            <a:lin ang="5400000" scaled="0"/>
          </a:gradFill>
          <a:ln>
            <a:gradFill>
              <a:gsLst>
                <a:gs pos="0">
                  <a:schemeClr val="accent5">
                    <a:lumMod val="75000"/>
                  </a:schemeClr>
                </a:gs>
                <a:gs pos="50000">
                  <a:schemeClr val="tx1">
                    <a:lumMod val="95000"/>
                    <a:lumOff val="5000"/>
                    <a:alpha val="72000"/>
                  </a:schemeClr>
                </a:gs>
                <a:gs pos="100000">
                  <a:schemeClr val="tx1">
                    <a:lumMod val="95000"/>
                    <a:lumOff val="5000"/>
                    <a:alpha val="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EFEA2ADC-F746-524E-AD90-38ABE6CA071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1534" y="1042086"/>
            <a:ext cx="5867400" cy="5137386"/>
          </a:xfrm>
          <a:prstGeom prst="rect">
            <a:avLst/>
          </a:prstGeom>
        </p:spPr>
      </p:pic>
      <p:sp>
        <p:nvSpPr>
          <p:cNvPr id="4" name="Rectangle 3">
            <a:extLst>
              <a:ext uri="{FF2B5EF4-FFF2-40B4-BE49-F238E27FC236}">
                <a16:creationId xmlns:a16="http://schemas.microsoft.com/office/drawing/2014/main" id="{69308964-9C13-2A4E-BCF0-253F10C27E87}"/>
              </a:ext>
            </a:extLst>
          </p:cNvPr>
          <p:cNvSpPr/>
          <p:nvPr/>
        </p:nvSpPr>
        <p:spPr>
          <a:xfrm>
            <a:off x="154468" y="-23870"/>
            <a:ext cx="3195105"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2400" dirty="0">
                <a:ln>
                  <a:solidFill>
                    <a:schemeClr val="accent5">
                      <a:lumMod val="75000"/>
                    </a:schemeClr>
                  </a:solidFill>
                </a:ln>
                <a:solidFill>
                  <a:schemeClr val="bg1"/>
                </a:solidFill>
                <a:latin typeface="+mj-lt"/>
                <a:ea typeface="+mj-ea"/>
                <a:cs typeface="+mj-cs"/>
              </a:rPr>
              <a:t>Scenarios</a:t>
            </a:r>
            <a:r>
              <a:rPr kumimoji="0" lang="en-US" sz="2800" b="1" i="0" u="none" strike="noStrike" kern="1200" cap="none" spc="0" normalizeH="0" baseline="0" noProof="0" dirty="0">
                <a:ln>
                  <a:noFill/>
                </a:ln>
                <a:solidFill>
                  <a:srgbClr val="FFFFFF"/>
                </a:solidFill>
                <a:effectLst/>
                <a:uLnTx/>
                <a:uFillTx/>
                <a:latin typeface="+mj-lt"/>
                <a:ea typeface="ＭＳ Ｐゴシック" charset="0"/>
                <a:cs typeface="ＭＳ Ｐゴシック" charset="0"/>
              </a:rPr>
              <a:t> </a:t>
            </a:r>
            <a:r>
              <a:rPr lang="en-US" sz="2400" dirty="0">
                <a:ln>
                  <a:solidFill>
                    <a:schemeClr val="accent5">
                      <a:lumMod val="75000"/>
                    </a:schemeClr>
                  </a:solidFill>
                </a:ln>
                <a:solidFill>
                  <a:schemeClr val="bg1"/>
                </a:solidFill>
                <a:latin typeface="+mj-lt"/>
                <a:ea typeface="+mj-ea"/>
                <a:cs typeface="+mj-cs"/>
              </a:rPr>
              <a:t>and models </a:t>
            </a:r>
          </a:p>
        </p:txBody>
      </p:sp>
      <p:sp>
        <p:nvSpPr>
          <p:cNvPr id="5" name="Rectangle 4">
            <a:extLst>
              <a:ext uri="{FF2B5EF4-FFF2-40B4-BE49-F238E27FC236}">
                <a16:creationId xmlns:a16="http://schemas.microsoft.com/office/drawing/2014/main" id="{E7DAE62D-DAF2-6C48-A39E-9E7F9887FB52}"/>
              </a:ext>
            </a:extLst>
          </p:cNvPr>
          <p:cNvSpPr/>
          <p:nvPr/>
        </p:nvSpPr>
        <p:spPr>
          <a:xfrm>
            <a:off x="6115665" y="2967274"/>
            <a:ext cx="3048000" cy="3416320"/>
          </a:xfrm>
          <a:prstGeom prst="rect">
            <a:avLst/>
          </a:prstGeom>
        </p:spPr>
        <p:txBody>
          <a:bodyPr wrap="square">
            <a:spAutoFit/>
          </a:bodyPr>
          <a:lstStyle/>
          <a:p>
            <a:pPr>
              <a:spcAft>
                <a:spcPts val="0"/>
              </a:spcAft>
            </a:pPr>
            <a:r>
              <a:rPr lang="fr-CH" sz="24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Thadee</a:t>
            </a:r>
            <a:r>
              <a:rPr lang="fr-CH"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fr-CH" sz="24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watershed</a:t>
            </a:r>
            <a:r>
              <a:rPr lang="fr-CH"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fr-CH" sz="24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Thailand</a:t>
            </a:r>
            <a:r>
              <a:rPr lang="fr-CH"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fr-CH" sz="24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where</a:t>
            </a:r>
            <a:r>
              <a:rPr lang="fr-CH"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fr-CH" sz="24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farmers</a:t>
            </a:r>
            <a:r>
              <a:rPr lang="fr-CH"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t>' water </a:t>
            </a:r>
            <a:r>
              <a:rPr lang="fr-CH" sz="24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supply</a:t>
            </a:r>
            <a:r>
              <a:rPr lang="fr-CH"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and </a:t>
            </a:r>
            <a:r>
              <a:rPr lang="fr-CH" sz="24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household</a:t>
            </a:r>
            <a:r>
              <a:rPr lang="fr-CH"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fr-CH" sz="24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consumption</a:t>
            </a:r>
            <a:r>
              <a:rPr lang="fr-CH"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t> have been </a:t>
            </a:r>
            <a:r>
              <a:rPr lang="fr-CH" sz="24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degraded</a:t>
            </a:r>
            <a:r>
              <a:rPr lang="fr-CH"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t> by the conversion of </a:t>
            </a:r>
            <a:r>
              <a:rPr lang="fr-CH" sz="24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natural</a:t>
            </a:r>
            <a:r>
              <a:rPr lang="fr-CH"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fr-CH" sz="24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forests</a:t>
            </a:r>
            <a:r>
              <a:rPr lang="fr-CH"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t> to </a:t>
            </a:r>
            <a:r>
              <a:rPr lang="fr-CH" sz="24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rubber</a:t>
            </a:r>
            <a:r>
              <a:rPr lang="fr-CH"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t> plantations. </a:t>
            </a:r>
            <a:endParaRPr lang="en-CH" sz="2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3F4E27A2-6994-4C4F-8B03-F158F1067CB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477000" y="152400"/>
            <a:ext cx="1981200" cy="2803648"/>
          </a:xfrm>
          <a:prstGeom prst="rect">
            <a:avLst/>
          </a:prstGeom>
          <a:solidFill>
            <a:schemeClr val="bg1"/>
          </a:solidFill>
        </p:spPr>
      </p:pic>
    </p:spTree>
    <p:extLst>
      <p:ext uri="{BB962C8B-B14F-4D97-AF65-F5344CB8AC3E}">
        <p14:creationId xmlns:p14="http://schemas.microsoft.com/office/powerpoint/2010/main" val="8133459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ounded Rectangle 5">
            <a:extLst>
              <a:ext uri="{FF2B5EF4-FFF2-40B4-BE49-F238E27FC236}">
                <a16:creationId xmlns:a16="http://schemas.microsoft.com/office/drawing/2014/main" id="{0AA3D24B-B98F-2677-16C3-88795EA18EA5}"/>
              </a:ext>
            </a:extLst>
          </p:cNvPr>
          <p:cNvSpPr/>
          <p:nvPr/>
        </p:nvSpPr>
        <p:spPr>
          <a:xfrm>
            <a:off x="154468" y="838200"/>
            <a:ext cx="8913332" cy="5822950"/>
          </a:xfrm>
          <a:prstGeom prst="roundRect">
            <a:avLst>
              <a:gd name="adj" fmla="val 7790"/>
            </a:avLst>
          </a:prstGeom>
          <a:gradFill>
            <a:gsLst>
              <a:gs pos="0">
                <a:schemeClr val="tx1">
                  <a:lumMod val="95000"/>
                  <a:lumOff val="5000"/>
                </a:schemeClr>
              </a:gs>
              <a:gs pos="43000">
                <a:schemeClr val="tx1">
                  <a:lumMod val="75000"/>
                  <a:lumOff val="25000"/>
                </a:schemeClr>
              </a:gs>
              <a:gs pos="100000">
                <a:schemeClr val="tx1">
                  <a:lumMod val="65000"/>
                  <a:lumOff val="35000"/>
                  <a:alpha val="89000"/>
                </a:schemeClr>
              </a:gs>
            </a:gsLst>
            <a:lin ang="5400000" scaled="0"/>
          </a:gradFill>
          <a:ln>
            <a:gradFill>
              <a:gsLst>
                <a:gs pos="0">
                  <a:schemeClr val="accent5">
                    <a:lumMod val="75000"/>
                  </a:schemeClr>
                </a:gs>
                <a:gs pos="50000">
                  <a:schemeClr val="tx1">
                    <a:lumMod val="95000"/>
                    <a:lumOff val="5000"/>
                    <a:alpha val="72000"/>
                  </a:schemeClr>
                </a:gs>
                <a:gs pos="100000">
                  <a:schemeClr val="tx1">
                    <a:lumMod val="95000"/>
                    <a:lumOff val="5000"/>
                    <a:alpha val="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re 1">
            <a:extLst>
              <a:ext uri="{FF2B5EF4-FFF2-40B4-BE49-F238E27FC236}">
                <a16:creationId xmlns:a16="http://schemas.microsoft.com/office/drawing/2014/main" id="{F0C8BC70-7F85-7A4F-8F48-9E6B13FCE2B5}"/>
              </a:ext>
            </a:extLst>
          </p:cNvPr>
          <p:cNvSpPr>
            <a:spLocks noGrp="1"/>
          </p:cNvSpPr>
          <p:nvPr>
            <p:ph type="title"/>
          </p:nvPr>
        </p:nvSpPr>
        <p:spPr>
          <a:xfrm>
            <a:off x="228600" y="106925"/>
            <a:ext cx="9143999" cy="622300"/>
          </a:xfrm>
        </p:spPr>
        <p:txBody>
          <a:bodyPr>
            <a:normAutofit/>
          </a:bodyPr>
          <a:lstStyle/>
          <a:p>
            <a:pPr fontAlgn="auto">
              <a:spcAft>
                <a:spcPts val="1200"/>
              </a:spcAft>
              <a:defRPr/>
            </a:pPr>
            <a:r>
              <a:rPr lang="fr-FR" sz="2400" spc="100" dirty="0"/>
              <a:t>The </a:t>
            </a:r>
            <a:r>
              <a:rPr lang="fr-FR" sz="2400" spc="100" dirty="0" err="1"/>
              <a:t>tools</a:t>
            </a:r>
            <a:r>
              <a:rPr lang="fr-FR" sz="2400" spc="100" dirty="0"/>
              <a:t> </a:t>
            </a:r>
            <a:r>
              <a:rPr lang="fr-FR" sz="2400" spc="100" dirty="0" err="1"/>
              <a:t>available</a:t>
            </a:r>
            <a:r>
              <a:rPr lang="fr-FR" sz="2400" spc="100" dirty="0"/>
              <a:t> for spatial analyses</a:t>
            </a:r>
          </a:p>
        </p:txBody>
      </p:sp>
      <p:sp>
        <p:nvSpPr>
          <p:cNvPr id="9" name="Rectangle 3">
            <a:extLst>
              <a:ext uri="{FF2B5EF4-FFF2-40B4-BE49-F238E27FC236}">
                <a16:creationId xmlns:a16="http://schemas.microsoft.com/office/drawing/2014/main" id="{5D5D8A34-47B2-104B-A07B-C5CD87681DF6}"/>
              </a:ext>
            </a:extLst>
          </p:cNvPr>
          <p:cNvSpPr txBox="1">
            <a:spLocks noChangeArrowheads="1"/>
          </p:cNvSpPr>
          <p:nvPr/>
        </p:nvSpPr>
        <p:spPr>
          <a:xfrm>
            <a:off x="123608" y="1181560"/>
            <a:ext cx="5441587" cy="5479590"/>
          </a:xfrm>
          <a:prstGeom prst="rect">
            <a:avLst/>
          </a:prstGeom>
          <a:no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defRPr/>
            </a:pPr>
            <a:r>
              <a:rPr lang="fr-FR" altLang="fr-FR" sz="1700" b="1" dirty="0" err="1">
                <a:solidFill>
                  <a:schemeClr val="bg1"/>
                </a:solidFill>
                <a:latin typeface="National-Medium"/>
                <a:cs typeface="National-Medium"/>
              </a:rPr>
              <a:t>Statistics</a:t>
            </a:r>
            <a:r>
              <a:rPr lang="fr-FR" altLang="fr-FR" sz="1700" dirty="0">
                <a:solidFill>
                  <a:schemeClr val="bg1"/>
                </a:solidFill>
                <a:latin typeface="National-Medium"/>
                <a:cs typeface="National-Medium"/>
              </a:rPr>
              <a:t>: GIS layer combination </a:t>
            </a:r>
            <a:r>
              <a:rPr lang="fr-FR" altLang="fr-FR" sz="1700" dirty="0" err="1">
                <a:solidFill>
                  <a:schemeClr val="bg1"/>
                </a:solidFill>
                <a:latin typeface="National-Medium"/>
                <a:cs typeface="National-Medium"/>
              </a:rPr>
              <a:t>through</a:t>
            </a:r>
            <a:r>
              <a:rPr lang="fr-FR" altLang="fr-FR" sz="1700" dirty="0">
                <a:solidFill>
                  <a:schemeClr val="bg1"/>
                </a:solidFill>
                <a:latin typeface="National-Medium"/>
                <a:cs typeface="National-Medium"/>
              </a:rPr>
              <a:t> a </a:t>
            </a:r>
            <a:r>
              <a:rPr lang="fr-FR" altLang="fr-FR" sz="1700" dirty="0" err="1">
                <a:solidFill>
                  <a:schemeClr val="bg1"/>
                </a:solidFill>
                <a:latin typeface="National-Medium"/>
                <a:cs typeface="National-Medium"/>
              </a:rPr>
              <a:t>statistical</a:t>
            </a:r>
            <a:r>
              <a:rPr lang="fr-FR" altLang="fr-FR" sz="1700" dirty="0">
                <a:solidFill>
                  <a:schemeClr val="bg1"/>
                </a:solidFill>
                <a:latin typeface="National-Medium"/>
                <a:cs typeface="National-Medium"/>
              </a:rPr>
              <a:t> model </a:t>
            </a:r>
            <a:r>
              <a:rPr lang="fr-FR" altLang="fr-FR" sz="1700" dirty="0" err="1">
                <a:solidFill>
                  <a:schemeClr val="bg1"/>
                </a:solidFill>
                <a:latin typeface="National-Medium"/>
                <a:cs typeface="National-Medium"/>
              </a:rPr>
              <a:t>established</a:t>
            </a:r>
            <a:r>
              <a:rPr lang="fr-FR" altLang="fr-FR" sz="1700" dirty="0">
                <a:solidFill>
                  <a:schemeClr val="bg1"/>
                </a:solidFill>
                <a:latin typeface="National-Medium"/>
                <a:cs typeface="National-Medium"/>
              </a:rPr>
              <a:t> on observation points: </a:t>
            </a:r>
            <a:r>
              <a:rPr lang="fr-FR" altLang="fr-FR" sz="1700" dirty="0" err="1">
                <a:solidFill>
                  <a:schemeClr val="bg1"/>
                </a:solidFill>
                <a:latin typeface="National-Medium"/>
                <a:cs typeface="National-Medium"/>
              </a:rPr>
              <a:t>Regression</a:t>
            </a:r>
            <a:r>
              <a:rPr lang="fr-FR" altLang="fr-FR" sz="1700" dirty="0">
                <a:solidFill>
                  <a:schemeClr val="bg1"/>
                </a:solidFill>
                <a:latin typeface="National-Medium"/>
                <a:cs typeface="National-Medium"/>
              </a:rPr>
              <a:t>...
</a:t>
            </a:r>
            <a:r>
              <a:rPr lang="fr-FR" altLang="fr-FR" sz="1700" b="1" dirty="0" err="1">
                <a:solidFill>
                  <a:schemeClr val="bg1"/>
                </a:solidFill>
                <a:latin typeface="National-Medium"/>
                <a:cs typeface="National-Medium"/>
              </a:rPr>
              <a:t>Geostatistics</a:t>
            </a:r>
            <a:r>
              <a:rPr lang="fr-FR" altLang="fr-FR" sz="1700" dirty="0">
                <a:solidFill>
                  <a:schemeClr val="bg1"/>
                </a:solidFill>
                <a:latin typeface="National-Medium"/>
                <a:cs typeface="National-Medium"/>
              </a:rPr>
              <a:t>: </a:t>
            </a:r>
            <a:r>
              <a:rPr lang="fr-FR" altLang="fr-FR" sz="1700" dirty="0" err="1">
                <a:solidFill>
                  <a:schemeClr val="bg1"/>
                </a:solidFill>
                <a:latin typeface="National-Medium"/>
                <a:cs typeface="National-Medium"/>
              </a:rPr>
              <a:t>Spatialization</a:t>
            </a:r>
            <a:r>
              <a:rPr lang="fr-FR" altLang="fr-FR" sz="1700" dirty="0">
                <a:solidFill>
                  <a:schemeClr val="bg1"/>
                </a:solidFill>
                <a:latin typeface="National-Medium"/>
                <a:cs typeface="National-Medium"/>
              </a:rPr>
              <a:t> of point information </a:t>
            </a:r>
            <a:r>
              <a:rPr lang="fr-FR" altLang="fr-FR" sz="1700" dirty="0" err="1">
                <a:solidFill>
                  <a:schemeClr val="bg1"/>
                </a:solidFill>
                <a:latin typeface="National-Medium"/>
                <a:cs typeface="National-Medium"/>
              </a:rPr>
              <a:t>using</a:t>
            </a:r>
            <a:r>
              <a:rPr lang="fr-FR" altLang="fr-FR" sz="1700" dirty="0">
                <a:solidFill>
                  <a:schemeClr val="bg1"/>
                </a:solidFill>
                <a:latin typeface="National-Medium"/>
                <a:cs typeface="National-Medium"/>
              </a:rPr>
              <a:t> spatial self-correction by interpolation: Krigeage, Neural Networks...
</a:t>
            </a:r>
            <a:r>
              <a:rPr lang="fr-FR" altLang="fr-FR" sz="1700" b="1" dirty="0">
                <a:solidFill>
                  <a:schemeClr val="bg1"/>
                </a:solidFill>
                <a:latin typeface="National-Medium"/>
                <a:cs typeface="National-Medium"/>
              </a:rPr>
              <a:t>Dynamics</a:t>
            </a:r>
            <a:r>
              <a:rPr lang="fr-FR" altLang="fr-FR" sz="1700" dirty="0">
                <a:solidFill>
                  <a:schemeClr val="bg1"/>
                </a:solidFill>
                <a:latin typeface="National-Medium"/>
                <a:cs typeface="National-Medium"/>
              </a:rPr>
              <a:t>: </a:t>
            </a:r>
            <a:r>
              <a:rPr lang="fr-FR" altLang="fr-FR" sz="1700" dirty="0" err="1">
                <a:solidFill>
                  <a:schemeClr val="bg1"/>
                </a:solidFill>
                <a:latin typeface="National-Medium"/>
                <a:cs typeface="National-Medium"/>
              </a:rPr>
              <a:t>Integration</a:t>
            </a:r>
            <a:r>
              <a:rPr lang="fr-FR" altLang="fr-FR" sz="1700" dirty="0">
                <a:solidFill>
                  <a:schemeClr val="bg1"/>
                </a:solidFill>
                <a:latin typeface="National-Medium"/>
                <a:cs typeface="National-Medium"/>
              </a:rPr>
              <a:t> of </a:t>
            </a:r>
            <a:r>
              <a:rPr lang="fr-FR" altLang="fr-FR" sz="1700" dirty="0" err="1">
                <a:solidFill>
                  <a:schemeClr val="bg1"/>
                </a:solidFill>
                <a:latin typeface="National-Medium"/>
                <a:cs typeface="National-Medium"/>
              </a:rPr>
              <a:t>space</a:t>
            </a:r>
            <a:r>
              <a:rPr lang="fr-FR" altLang="fr-FR" sz="1700" dirty="0">
                <a:solidFill>
                  <a:schemeClr val="bg1"/>
                </a:solidFill>
                <a:latin typeface="National-Medium"/>
                <a:cs typeface="National-Medium"/>
              </a:rPr>
              <a:t>-time </a:t>
            </a:r>
            <a:r>
              <a:rPr lang="fr-FR" altLang="fr-FR" sz="1700" dirty="0" err="1">
                <a:solidFill>
                  <a:schemeClr val="bg1"/>
                </a:solidFill>
                <a:latin typeface="National-Medium"/>
                <a:cs typeface="National-Medium"/>
              </a:rPr>
              <a:t>dynamism</a:t>
            </a:r>
            <a:r>
              <a:rPr lang="fr-FR" altLang="fr-FR" sz="1700" dirty="0">
                <a:solidFill>
                  <a:schemeClr val="bg1"/>
                </a:solidFill>
                <a:latin typeface="National-Medium"/>
                <a:cs typeface="National-Medium"/>
              </a:rPr>
              <a:t> in the model: cellular </a:t>
            </a:r>
            <a:r>
              <a:rPr lang="fr-FR" altLang="fr-FR" sz="1700" dirty="0" err="1">
                <a:solidFill>
                  <a:schemeClr val="bg1"/>
                </a:solidFill>
                <a:latin typeface="National-Medium"/>
                <a:cs typeface="National-Medium"/>
              </a:rPr>
              <a:t>automatons</a:t>
            </a:r>
            <a:r>
              <a:rPr lang="fr-FR" altLang="fr-FR" sz="1700" dirty="0">
                <a:solidFill>
                  <a:schemeClr val="bg1"/>
                </a:solidFill>
                <a:latin typeface="National-Medium"/>
                <a:cs typeface="National-Medium"/>
              </a:rPr>
              <a:t>...
</a:t>
            </a:r>
            <a:r>
              <a:rPr lang="fr-FR" altLang="fr-FR" sz="1700" b="1" dirty="0">
                <a:solidFill>
                  <a:schemeClr val="bg1"/>
                </a:solidFill>
                <a:latin typeface="National-Medium"/>
                <a:cs typeface="National-Medium"/>
              </a:rPr>
              <a:t>Experts</a:t>
            </a:r>
            <a:r>
              <a:rPr lang="fr-FR" altLang="fr-FR" sz="1700" dirty="0">
                <a:solidFill>
                  <a:schemeClr val="bg1"/>
                </a:solidFill>
                <a:latin typeface="National-Medium"/>
                <a:cs typeface="National-Medium"/>
              </a:rPr>
              <a:t>: Replaces the </a:t>
            </a:r>
            <a:r>
              <a:rPr lang="fr-FR" altLang="fr-FR" sz="1700" dirty="0" err="1">
                <a:solidFill>
                  <a:schemeClr val="bg1"/>
                </a:solidFill>
                <a:latin typeface="National-Medium"/>
                <a:cs typeface="National-Medium"/>
              </a:rPr>
              <a:t>statistical</a:t>
            </a:r>
            <a:r>
              <a:rPr lang="fr-FR" altLang="fr-FR" sz="1700" dirty="0">
                <a:solidFill>
                  <a:schemeClr val="bg1"/>
                </a:solidFill>
                <a:latin typeface="National-Medium"/>
                <a:cs typeface="National-Medium"/>
              </a:rPr>
              <a:t> model </a:t>
            </a:r>
            <a:r>
              <a:rPr lang="fr-FR" altLang="fr-FR" sz="1700" dirty="0" err="1">
                <a:solidFill>
                  <a:schemeClr val="bg1"/>
                </a:solidFill>
                <a:latin typeface="National-Medium"/>
                <a:cs typeface="National-Medium"/>
              </a:rPr>
              <a:t>when</a:t>
            </a:r>
            <a:r>
              <a:rPr lang="fr-FR" altLang="fr-FR" sz="1700" dirty="0">
                <a:solidFill>
                  <a:schemeClr val="bg1"/>
                </a:solidFill>
                <a:latin typeface="National-Medium"/>
                <a:cs typeface="National-Medium"/>
              </a:rPr>
              <a:t> data </a:t>
            </a:r>
            <a:r>
              <a:rPr lang="fr-FR" altLang="fr-FR" sz="1700" dirty="0" err="1">
                <a:solidFill>
                  <a:schemeClr val="bg1"/>
                </a:solidFill>
                <a:latin typeface="National-Medium"/>
                <a:cs typeface="National-Medium"/>
              </a:rPr>
              <a:t>is</a:t>
            </a:r>
            <a:r>
              <a:rPr lang="fr-FR" altLang="fr-FR" sz="1700" dirty="0">
                <a:solidFill>
                  <a:schemeClr val="bg1"/>
                </a:solidFill>
                <a:latin typeface="National-Medium"/>
                <a:cs typeface="National-Medium"/>
              </a:rPr>
              <a:t> </a:t>
            </a:r>
            <a:r>
              <a:rPr lang="fr-FR" altLang="fr-FR" sz="1700" dirty="0" err="1">
                <a:solidFill>
                  <a:schemeClr val="bg1"/>
                </a:solidFill>
                <a:latin typeface="National-Medium"/>
                <a:cs typeface="National-Medium"/>
              </a:rPr>
              <a:t>missing</a:t>
            </a:r>
            <a:r>
              <a:rPr lang="fr-FR" altLang="fr-FR" sz="1700" dirty="0">
                <a:solidFill>
                  <a:schemeClr val="bg1"/>
                </a:solidFill>
                <a:latin typeface="National-Medium"/>
                <a:cs typeface="National-Medium"/>
              </a:rPr>
              <a:t>.
</a:t>
            </a:r>
            <a:r>
              <a:rPr lang="fr-FR" altLang="fr-FR" sz="1700" b="1" dirty="0">
                <a:solidFill>
                  <a:schemeClr val="bg1"/>
                </a:solidFill>
                <a:latin typeface="National-Medium"/>
                <a:cs typeface="National-Medium"/>
              </a:rPr>
              <a:t>Process</a:t>
            </a:r>
            <a:r>
              <a:rPr lang="fr-FR" altLang="fr-FR" sz="1700" dirty="0">
                <a:solidFill>
                  <a:schemeClr val="bg1"/>
                </a:solidFill>
                <a:latin typeface="National-Medium"/>
                <a:cs typeface="National-Medium"/>
              </a:rPr>
              <a:t>: GIS layer combination via a </a:t>
            </a:r>
            <a:r>
              <a:rPr lang="fr-FR" altLang="fr-FR" sz="1700" dirty="0" err="1">
                <a:solidFill>
                  <a:schemeClr val="bg1"/>
                </a:solidFill>
                <a:latin typeface="National-Medium"/>
                <a:cs typeface="National-Medium"/>
              </a:rPr>
              <a:t>conceptual</a:t>
            </a:r>
            <a:r>
              <a:rPr lang="fr-FR" altLang="fr-FR" sz="1700" dirty="0">
                <a:solidFill>
                  <a:schemeClr val="bg1"/>
                </a:solidFill>
                <a:latin typeface="National-Medium"/>
                <a:cs typeface="National-Medium"/>
              </a:rPr>
              <a:t> model of the </a:t>
            </a:r>
            <a:r>
              <a:rPr lang="fr-FR" altLang="fr-FR" sz="1700" dirty="0" err="1">
                <a:solidFill>
                  <a:schemeClr val="bg1"/>
                </a:solidFill>
                <a:latin typeface="National-Medium"/>
                <a:cs typeface="National-Medium"/>
              </a:rPr>
              <a:t>relationship</a:t>
            </a:r>
            <a:r>
              <a:rPr lang="fr-FR" altLang="fr-FR" sz="1700" dirty="0">
                <a:solidFill>
                  <a:schemeClr val="bg1"/>
                </a:solidFill>
                <a:latin typeface="National-Medium"/>
                <a:cs typeface="National-Medium"/>
              </a:rPr>
              <a:t> </a:t>
            </a:r>
            <a:r>
              <a:rPr lang="fr-FR" altLang="fr-FR" sz="1700" dirty="0" err="1">
                <a:solidFill>
                  <a:schemeClr val="bg1"/>
                </a:solidFill>
                <a:latin typeface="National-Medium"/>
                <a:cs typeface="National-Medium"/>
              </a:rPr>
              <a:t>between</a:t>
            </a:r>
            <a:r>
              <a:rPr lang="fr-FR" altLang="fr-FR" sz="1700" dirty="0">
                <a:solidFill>
                  <a:schemeClr val="bg1"/>
                </a:solidFill>
                <a:latin typeface="National-Medium"/>
                <a:cs typeface="National-Medium"/>
              </a:rPr>
              <a:t> </a:t>
            </a:r>
            <a:r>
              <a:rPr lang="fr-FR" altLang="fr-FR" sz="1700" dirty="0" err="1">
                <a:solidFill>
                  <a:schemeClr val="bg1"/>
                </a:solidFill>
                <a:latin typeface="National-Medium"/>
                <a:cs typeface="National-Medium"/>
              </a:rPr>
              <a:t>parameters</a:t>
            </a:r>
            <a:r>
              <a:rPr lang="fr-FR" altLang="fr-FR" sz="1700" dirty="0">
                <a:solidFill>
                  <a:schemeClr val="bg1"/>
                </a:solidFill>
                <a:latin typeface="National-Medium"/>
                <a:cs typeface="National-Medium"/>
              </a:rPr>
              <a:t> and the </a:t>
            </a:r>
            <a:r>
              <a:rPr lang="fr-FR" altLang="fr-FR" sz="1700" dirty="0" err="1">
                <a:solidFill>
                  <a:schemeClr val="bg1"/>
                </a:solidFill>
                <a:latin typeface="National-Medium"/>
                <a:cs typeface="National-Medium"/>
              </a:rPr>
              <a:t>search</a:t>
            </a:r>
            <a:r>
              <a:rPr lang="fr-FR" altLang="fr-FR" sz="1700" dirty="0">
                <a:solidFill>
                  <a:schemeClr val="bg1"/>
                </a:solidFill>
                <a:latin typeface="National-Medium"/>
                <a:cs typeface="National-Medium"/>
              </a:rPr>
              <a:t> for </a:t>
            </a:r>
            <a:r>
              <a:rPr lang="fr-FR" altLang="fr-FR" sz="1700" dirty="0" err="1">
                <a:solidFill>
                  <a:schemeClr val="bg1"/>
                </a:solidFill>
                <a:latin typeface="National-Medium"/>
                <a:cs typeface="National-Medium"/>
              </a:rPr>
              <a:t>their</a:t>
            </a:r>
            <a:r>
              <a:rPr lang="fr-FR" altLang="fr-FR" sz="1700" dirty="0">
                <a:solidFill>
                  <a:schemeClr val="bg1"/>
                </a:solidFill>
                <a:latin typeface="National-Medium"/>
                <a:cs typeface="National-Medium"/>
              </a:rPr>
              <a:t> coefficients.
</a:t>
            </a:r>
            <a:r>
              <a:rPr lang="fr-FR" altLang="fr-FR" sz="1700" b="1" dirty="0" err="1">
                <a:solidFill>
                  <a:schemeClr val="bg1"/>
                </a:solidFill>
                <a:latin typeface="National-Medium"/>
                <a:cs typeface="National-Medium"/>
              </a:rPr>
              <a:t>Remote</a:t>
            </a:r>
            <a:r>
              <a:rPr lang="fr-FR" altLang="fr-FR" sz="1700" b="1" dirty="0">
                <a:solidFill>
                  <a:schemeClr val="bg1"/>
                </a:solidFill>
                <a:latin typeface="National-Medium"/>
                <a:cs typeface="National-Medium"/>
              </a:rPr>
              <a:t> </a:t>
            </a:r>
            <a:r>
              <a:rPr lang="fr-FR" altLang="fr-FR" sz="1700" b="1" dirty="0" err="1">
                <a:solidFill>
                  <a:schemeClr val="bg1"/>
                </a:solidFill>
                <a:latin typeface="National-Medium"/>
                <a:cs typeface="National-Medium"/>
              </a:rPr>
              <a:t>sensing</a:t>
            </a:r>
            <a:r>
              <a:rPr lang="fr-FR" altLang="fr-FR" sz="1700" dirty="0">
                <a:solidFill>
                  <a:schemeClr val="bg1"/>
                </a:solidFill>
                <a:latin typeface="National-Medium"/>
                <a:cs typeface="National-Medium"/>
              </a:rPr>
              <a:t>: Satellite or </a:t>
            </a:r>
            <a:r>
              <a:rPr lang="fr-FR" altLang="fr-FR" sz="1700" dirty="0" err="1">
                <a:solidFill>
                  <a:schemeClr val="bg1"/>
                </a:solidFill>
                <a:latin typeface="National-Medium"/>
                <a:cs typeface="National-Medium"/>
              </a:rPr>
              <a:t>airborne</a:t>
            </a:r>
            <a:r>
              <a:rPr lang="fr-FR" altLang="fr-FR" sz="1700" dirty="0">
                <a:solidFill>
                  <a:schemeClr val="bg1"/>
                </a:solidFill>
                <a:latin typeface="National-Medium"/>
                <a:cs typeface="National-Medium"/>
              </a:rPr>
              <a:t>, </a:t>
            </a:r>
            <a:r>
              <a:rPr lang="fr-FR" altLang="fr-FR" sz="1700" dirty="0" err="1">
                <a:solidFill>
                  <a:schemeClr val="bg1"/>
                </a:solidFill>
                <a:latin typeface="National-Medium"/>
                <a:cs typeface="National-Medium"/>
              </a:rPr>
              <a:t>allows</a:t>
            </a:r>
            <a:r>
              <a:rPr lang="fr-FR" altLang="fr-FR" sz="1700" dirty="0">
                <a:solidFill>
                  <a:schemeClr val="bg1"/>
                </a:solidFill>
                <a:latin typeface="National-Medium"/>
                <a:cs typeface="National-Medium"/>
              </a:rPr>
              <a:t> </a:t>
            </a:r>
            <a:r>
              <a:rPr lang="fr-FR" altLang="fr-FR" sz="1700" dirty="0" err="1">
                <a:solidFill>
                  <a:schemeClr val="bg1"/>
                </a:solidFill>
                <a:latin typeface="National-Medium"/>
                <a:cs typeface="National-Medium"/>
              </a:rPr>
              <a:t>you</a:t>
            </a:r>
            <a:r>
              <a:rPr lang="fr-FR" altLang="fr-FR" sz="1700" dirty="0">
                <a:solidFill>
                  <a:schemeClr val="bg1"/>
                </a:solidFill>
                <a:latin typeface="National-Medium"/>
                <a:cs typeface="National-Medium"/>
              </a:rPr>
              <a:t> to </a:t>
            </a:r>
            <a:r>
              <a:rPr lang="fr-FR" altLang="fr-FR" sz="1700" dirty="0" err="1">
                <a:solidFill>
                  <a:schemeClr val="bg1"/>
                </a:solidFill>
                <a:latin typeface="National-Medium"/>
                <a:cs typeface="National-Medium"/>
              </a:rPr>
              <a:t>obtain</a:t>
            </a:r>
            <a:r>
              <a:rPr lang="fr-FR" altLang="fr-FR" sz="1700" dirty="0">
                <a:solidFill>
                  <a:schemeClr val="bg1"/>
                </a:solidFill>
                <a:latin typeface="National-Medium"/>
                <a:cs typeface="National-Medium"/>
              </a:rPr>
              <a:t> a </a:t>
            </a:r>
            <a:r>
              <a:rPr lang="fr-FR" altLang="fr-FR" sz="1700" dirty="0" err="1">
                <a:solidFill>
                  <a:schemeClr val="bg1"/>
                </a:solidFill>
                <a:latin typeface="National-Medium"/>
                <a:cs typeface="National-Medium"/>
              </a:rPr>
              <a:t>continuous</a:t>
            </a:r>
            <a:r>
              <a:rPr lang="fr-FR" altLang="fr-FR" sz="1700" dirty="0">
                <a:solidFill>
                  <a:schemeClr val="bg1"/>
                </a:solidFill>
                <a:latin typeface="National-Medium"/>
                <a:cs typeface="National-Medium"/>
              </a:rPr>
              <a:t> description of </a:t>
            </a:r>
            <a:r>
              <a:rPr lang="fr-FR" altLang="fr-FR" sz="1700" dirty="0" err="1">
                <a:solidFill>
                  <a:schemeClr val="bg1"/>
                </a:solidFill>
                <a:latin typeface="National-Medium"/>
                <a:cs typeface="National-Medium"/>
              </a:rPr>
              <a:t>space</a:t>
            </a:r>
            <a:r>
              <a:rPr lang="fr-FR" altLang="fr-FR" sz="1700" dirty="0">
                <a:solidFill>
                  <a:schemeClr val="bg1"/>
                </a:solidFill>
                <a:latin typeface="National-Medium"/>
                <a:cs typeface="National-Medium"/>
              </a:rPr>
              <a:t> at </a:t>
            </a:r>
            <a:r>
              <a:rPr lang="fr-FR" altLang="fr-FR" sz="1700" dirty="0" err="1">
                <a:solidFill>
                  <a:schemeClr val="bg1"/>
                </a:solidFill>
                <a:latin typeface="National-Medium"/>
                <a:cs typeface="National-Medium"/>
              </a:rPr>
              <a:t>different</a:t>
            </a:r>
            <a:r>
              <a:rPr lang="fr-FR" altLang="fr-FR" sz="1700" dirty="0">
                <a:solidFill>
                  <a:schemeClr val="bg1"/>
                </a:solidFill>
                <a:latin typeface="National-Medium"/>
                <a:cs typeface="National-Medium"/>
              </a:rPr>
              <a:t> </a:t>
            </a:r>
            <a:r>
              <a:rPr lang="fr-FR" altLang="fr-FR" sz="1700" dirty="0" err="1">
                <a:solidFill>
                  <a:schemeClr val="bg1"/>
                </a:solidFill>
                <a:latin typeface="National-Medium"/>
                <a:cs typeface="National-Medium"/>
              </a:rPr>
              <a:t>wavelengths</a:t>
            </a:r>
            <a:r>
              <a:rPr lang="fr-FR" altLang="fr-FR" sz="1700" dirty="0">
                <a:solidFill>
                  <a:schemeClr val="bg1"/>
                </a:solidFill>
                <a:latin typeface="National-Medium"/>
                <a:cs typeface="National-Medium"/>
              </a:rPr>
              <a:t>.
</a:t>
            </a:r>
            <a:r>
              <a:rPr lang="fr-FR" altLang="fr-FR" sz="1700" b="1" dirty="0" err="1">
                <a:solidFill>
                  <a:schemeClr val="bg1"/>
                </a:solidFill>
                <a:latin typeface="National-Medium"/>
                <a:cs typeface="National-Medium"/>
              </a:rPr>
              <a:t>Digitalization</a:t>
            </a:r>
            <a:r>
              <a:rPr lang="fr-FR" altLang="fr-FR" sz="1700" dirty="0">
                <a:solidFill>
                  <a:schemeClr val="bg1"/>
                </a:solidFill>
                <a:latin typeface="National-Medium"/>
                <a:cs typeface="National-Medium"/>
              </a:rPr>
              <a:t>: </a:t>
            </a:r>
            <a:r>
              <a:rPr lang="fr-FR" altLang="fr-FR" sz="1700" dirty="0" err="1">
                <a:solidFill>
                  <a:schemeClr val="bg1"/>
                </a:solidFill>
                <a:latin typeface="National-Medium"/>
                <a:cs typeface="National-Medium"/>
              </a:rPr>
              <a:t>Digitalization</a:t>
            </a:r>
            <a:r>
              <a:rPr lang="fr-FR" altLang="fr-FR" sz="1700" dirty="0">
                <a:solidFill>
                  <a:schemeClr val="bg1"/>
                </a:solidFill>
                <a:latin typeface="National-Medium"/>
                <a:cs typeface="National-Medium"/>
              </a:rPr>
              <a:t> of </a:t>
            </a:r>
            <a:r>
              <a:rPr lang="fr-FR" altLang="fr-FR" sz="1700" dirty="0" err="1">
                <a:solidFill>
                  <a:schemeClr val="bg1"/>
                </a:solidFill>
                <a:latin typeface="National-Medium"/>
                <a:cs typeface="National-Medium"/>
              </a:rPr>
              <a:t>existing</a:t>
            </a:r>
            <a:r>
              <a:rPr lang="fr-FR" altLang="fr-FR" sz="1700" dirty="0">
                <a:solidFill>
                  <a:schemeClr val="bg1"/>
                </a:solidFill>
                <a:latin typeface="National-Medium"/>
                <a:cs typeface="National-Medium"/>
              </a:rPr>
              <a:t> </a:t>
            </a:r>
            <a:r>
              <a:rPr lang="fr-FR" altLang="fr-FR" sz="1700" dirty="0" err="1">
                <a:solidFill>
                  <a:schemeClr val="bg1"/>
                </a:solidFill>
                <a:latin typeface="National-Medium"/>
                <a:cs typeface="National-Medium"/>
              </a:rPr>
              <a:t>maps</a:t>
            </a:r>
            <a:r>
              <a:rPr lang="fr-FR" altLang="fr-FR" sz="1700" dirty="0">
                <a:solidFill>
                  <a:schemeClr val="bg1"/>
                </a:solidFill>
                <a:latin typeface="National-Medium"/>
                <a:cs typeface="National-Medium"/>
              </a:rPr>
              <a:t> </a:t>
            </a:r>
            <a:r>
              <a:rPr lang="fr-FR" altLang="fr-FR" sz="1700" dirty="0" err="1">
                <a:solidFill>
                  <a:schemeClr val="bg1"/>
                </a:solidFill>
                <a:latin typeface="National-Medium"/>
                <a:cs typeface="National-Medium"/>
              </a:rPr>
              <a:t>remains</a:t>
            </a:r>
            <a:r>
              <a:rPr lang="fr-FR" altLang="fr-FR" sz="1700" dirty="0">
                <a:solidFill>
                  <a:schemeClr val="bg1"/>
                </a:solidFill>
                <a:latin typeface="National-Medium"/>
                <a:cs typeface="National-Medium"/>
              </a:rPr>
              <a:t> a </a:t>
            </a:r>
            <a:r>
              <a:rPr lang="fr-FR" altLang="fr-FR" sz="1700" dirty="0" err="1">
                <a:solidFill>
                  <a:schemeClr val="bg1"/>
                </a:solidFill>
                <a:latin typeface="National-Medium"/>
                <a:cs typeface="National-Medium"/>
              </a:rPr>
              <a:t>precise</a:t>
            </a:r>
            <a:r>
              <a:rPr lang="fr-FR" altLang="fr-FR" sz="1700" dirty="0">
                <a:solidFill>
                  <a:schemeClr val="bg1"/>
                </a:solidFill>
                <a:latin typeface="National-Medium"/>
                <a:cs typeface="National-Medium"/>
              </a:rPr>
              <a:t> and effective </a:t>
            </a:r>
            <a:r>
              <a:rPr lang="fr-FR" altLang="fr-FR" sz="1700" dirty="0" err="1">
                <a:solidFill>
                  <a:schemeClr val="bg1"/>
                </a:solidFill>
                <a:latin typeface="National-Medium"/>
                <a:cs typeface="National-Medium"/>
              </a:rPr>
              <a:t>way</a:t>
            </a:r>
            <a:r>
              <a:rPr lang="fr-FR" altLang="fr-FR" sz="1700" dirty="0">
                <a:solidFill>
                  <a:schemeClr val="bg1"/>
                </a:solidFill>
                <a:latin typeface="National-Medium"/>
                <a:cs typeface="National-Medium"/>
              </a:rPr>
              <a:t> to capture spatial information.</a:t>
            </a:r>
            <a:endParaRPr lang="fr-FR" altLang="fr-FR" sz="1600" dirty="0">
              <a:solidFill>
                <a:schemeClr val="bg1"/>
              </a:solidFill>
              <a:latin typeface="National-Medium"/>
              <a:cs typeface="National-Medium"/>
            </a:endParaRPr>
          </a:p>
        </p:txBody>
      </p:sp>
      <p:grpSp>
        <p:nvGrpSpPr>
          <p:cNvPr id="2" name="Group 1">
            <a:extLst>
              <a:ext uri="{FF2B5EF4-FFF2-40B4-BE49-F238E27FC236}">
                <a16:creationId xmlns:a16="http://schemas.microsoft.com/office/drawing/2014/main" id="{FA7EEC57-3206-D34B-A8A3-6DDFDC58058E}"/>
              </a:ext>
            </a:extLst>
          </p:cNvPr>
          <p:cNvGrpSpPr/>
          <p:nvPr/>
        </p:nvGrpSpPr>
        <p:grpSpPr>
          <a:xfrm>
            <a:off x="5565195" y="990600"/>
            <a:ext cx="3350205" cy="5479590"/>
            <a:chOff x="6629400" y="990600"/>
            <a:chExt cx="2286000" cy="4523262"/>
          </a:xfrm>
        </p:grpSpPr>
        <p:sp>
          <p:nvSpPr>
            <p:cNvPr id="7" name="Rectangle 6">
              <a:extLst>
                <a:ext uri="{FF2B5EF4-FFF2-40B4-BE49-F238E27FC236}">
                  <a16:creationId xmlns:a16="http://schemas.microsoft.com/office/drawing/2014/main" id="{2B8033C3-999A-7D46-A3BF-5554C412A01C}"/>
                </a:ext>
              </a:extLst>
            </p:cNvPr>
            <p:cNvSpPr/>
            <p:nvPr/>
          </p:nvSpPr>
          <p:spPr>
            <a:xfrm>
              <a:off x="6629400" y="990600"/>
              <a:ext cx="2286000" cy="45232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grpSp>
          <p:nvGrpSpPr>
            <p:cNvPr id="10" name="Group 4">
              <a:extLst>
                <a:ext uri="{FF2B5EF4-FFF2-40B4-BE49-F238E27FC236}">
                  <a16:creationId xmlns:a16="http://schemas.microsoft.com/office/drawing/2014/main" id="{844760D4-DCB7-0942-93F5-021D9F194250}"/>
                </a:ext>
              </a:extLst>
            </p:cNvPr>
            <p:cNvGrpSpPr>
              <a:grpSpLocks/>
            </p:cNvGrpSpPr>
            <p:nvPr/>
          </p:nvGrpSpPr>
          <p:grpSpPr bwMode="auto">
            <a:xfrm>
              <a:off x="6817084" y="1169449"/>
              <a:ext cx="753585" cy="752310"/>
              <a:chOff x="4920" y="572"/>
              <a:chExt cx="591" cy="590"/>
            </a:xfrm>
          </p:grpSpPr>
          <p:sp>
            <p:nvSpPr>
              <p:cNvPr id="11" name="AutoShape 5">
                <a:extLst>
                  <a:ext uri="{FF2B5EF4-FFF2-40B4-BE49-F238E27FC236}">
                    <a16:creationId xmlns:a16="http://schemas.microsoft.com/office/drawing/2014/main" id="{B17C9D33-AA45-EA4C-B5B3-B63D319088B5}"/>
                  </a:ext>
                </a:extLst>
              </p:cNvPr>
              <p:cNvSpPr>
                <a:spLocks noChangeArrowheads="1"/>
              </p:cNvSpPr>
              <p:nvPr/>
            </p:nvSpPr>
            <p:spPr bwMode="auto">
              <a:xfrm>
                <a:off x="4921" y="1026"/>
                <a:ext cx="590" cy="136"/>
              </a:xfrm>
              <a:prstGeom prst="parallelogram">
                <a:avLst>
                  <a:gd name="adj" fmla="val 108456"/>
                </a:avLst>
              </a:prstGeom>
              <a:solidFill>
                <a:srgbClr val="FFFFFF"/>
              </a:solidFill>
              <a:ln w="9525">
                <a:solidFill>
                  <a:srgbClr val="000000"/>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3600" b="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Times New Roman" pitchFamily="18" charset="0"/>
                  <a:ea typeface="+mn-ea"/>
                  <a:cs typeface="+mn-cs"/>
                </a:endParaRPr>
              </a:p>
            </p:txBody>
          </p:sp>
          <p:sp>
            <p:nvSpPr>
              <p:cNvPr id="12" name="Line 6">
                <a:extLst>
                  <a:ext uri="{FF2B5EF4-FFF2-40B4-BE49-F238E27FC236}">
                    <a16:creationId xmlns:a16="http://schemas.microsoft.com/office/drawing/2014/main" id="{057E9F87-2203-884D-9695-ACD4A6D56042}"/>
                  </a:ext>
                </a:extLst>
              </p:cNvPr>
              <p:cNvSpPr>
                <a:spLocks noChangeShapeType="1"/>
              </p:cNvSpPr>
              <p:nvPr/>
            </p:nvSpPr>
            <p:spPr bwMode="auto">
              <a:xfrm>
                <a:off x="5215" y="709"/>
                <a:ext cx="0" cy="362"/>
              </a:xfrm>
              <a:prstGeom prst="line">
                <a:avLst/>
              </a:prstGeom>
              <a:noFill/>
              <a:ln w="38100">
                <a:solidFill>
                  <a:srgbClr val="000000"/>
                </a:solidFill>
                <a:round/>
                <a:headEnd/>
                <a:tailEnd type="triangl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3600" b="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Times New Roman" pitchFamily="18" charset="0"/>
                  <a:ea typeface="+mn-ea"/>
                  <a:cs typeface="+mn-cs"/>
                </a:endParaRPr>
              </a:p>
            </p:txBody>
          </p:sp>
          <p:sp>
            <p:nvSpPr>
              <p:cNvPr id="13" name="AutoShape 7">
                <a:extLst>
                  <a:ext uri="{FF2B5EF4-FFF2-40B4-BE49-F238E27FC236}">
                    <a16:creationId xmlns:a16="http://schemas.microsoft.com/office/drawing/2014/main" id="{55F37AA5-BF94-7E4B-B043-0FAC8E53D494}"/>
                  </a:ext>
                </a:extLst>
              </p:cNvPr>
              <p:cNvSpPr>
                <a:spLocks noChangeArrowheads="1"/>
              </p:cNvSpPr>
              <p:nvPr/>
            </p:nvSpPr>
            <p:spPr bwMode="auto">
              <a:xfrm>
                <a:off x="4921" y="845"/>
                <a:ext cx="590" cy="136"/>
              </a:xfrm>
              <a:prstGeom prst="parallelogram">
                <a:avLst>
                  <a:gd name="adj" fmla="val 108456"/>
                </a:avLst>
              </a:prstGeom>
              <a:solidFill>
                <a:srgbClr val="FFFFFF"/>
              </a:solidFill>
              <a:ln w="9525">
                <a:solidFill>
                  <a:srgbClr val="000000"/>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3600" b="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Times New Roman" pitchFamily="18" charset="0"/>
                  <a:ea typeface="+mn-ea"/>
                  <a:cs typeface="+mn-cs"/>
                </a:endParaRPr>
              </a:p>
            </p:txBody>
          </p:sp>
          <p:sp>
            <p:nvSpPr>
              <p:cNvPr id="14" name="AutoShape 8">
                <a:extLst>
                  <a:ext uri="{FF2B5EF4-FFF2-40B4-BE49-F238E27FC236}">
                    <a16:creationId xmlns:a16="http://schemas.microsoft.com/office/drawing/2014/main" id="{98CDB40A-DD13-FF4A-852B-5F6DBE84AF01}"/>
                  </a:ext>
                </a:extLst>
              </p:cNvPr>
              <p:cNvSpPr>
                <a:spLocks noChangeArrowheads="1"/>
              </p:cNvSpPr>
              <p:nvPr/>
            </p:nvSpPr>
            <p:spPr bwMode="auto">
              <a:xfrm>
                <a:off x="4921" y="800"/>
                <a:ext cx="590" cy="136"/>
              </a:xfrm>
              <a:prstGeom prst="parallelogram">
                <a:avLst>
                  <a:gd name="adj" fmla="val 108456"/>
                </a:avLst>
              </a:prstGeom>
              <a:solidFill>
                <a:srgbClr val="FFFFFF"/>
              </a:solidFill>
              <a:ln w="9525">
                <a:solidFill>
                  <a:srgbClr val="000000"/>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3600" b="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Times New Roman" pitchFamily="18" charset="0"/>
                  <a:ea typeface="+mn-ea"/>
                  <a:cs typeface="+mn-cs"/>
                </a:endParaRPr>
              </a:p>
            </p:txBody>
          </p:sp>
          <p:sp>
            <p:nvSpPr>
              <p:cNvPr id="15" name="AutoShape 9">
                <a:extLst>
                  <a:ext uri="{FF2B5EF4-FFF2-40B4-BE49-F238E27FC236}">
                    <a16:creationId xmlns:a16="http://schemas.microsoft.com/office/drawing/2014/main" id="{02C1C5E6-B121-0E47-9391-E9E9EC0FBE64}"/>
                  </a:ext>
                </a:extLst>
              </p:cNvPr>
              <p:cNvSpPr>
                <a:spLocks noChangeArrowheads="1"/>
              </p:cNvSpPr>
              <p:nvPr/>
            </p:nvSpPr>
            <p:spPr bwMode="auto">
              <a:xfrm>
                <a:off x="4921" y="754"/>
                <a:ext cx="590" cy="136"/>
              </a:xfrm>
              <a:prstGeom prst="parallelogram">
                <a:avLst>
                  <a:gd name="adj" fmla="val 108456"/>
                </a:avLst>
              </a:prstGeom>
              <a:solidFill>
                <a:srgbClr val="FFFFFF"/>
              </a:solidFill>
              <a:ln w="9525">
                <a:solidFill>
                  <a:srgbClr val="000000"/>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3600" b="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Times New Roman" pitchFamily="18" charset="0"/>
                  <a:ea typeface="+mn-ea"/>
                  <a:cs typeface="+mn-cs"/>
                </a:endParaRPr>
              </a:p>
            </p:txBody>
          </p:sp>
          <p:sp>
            <p:nvSpPr>
              <p:cNvPr id="16" name="AutoShape 10">
                <a:extLst>
                  <a:ext uri="{FF2B5EF4-FFF2-40B4-BE49-F238E27FC236}">
                    <a16:creationId xmlns:a16="http://schemas.microsoft.com/office/drawing/2014/main" id="{AEBEAB71-3D66-A045-AC10-1654F602B3E9}"/>
                  </a:ext>
                </a:extLst>
              </p:cNvPr>
              <p:cNvSpPr>
                <a:spLocks noChangeArrowheads="1"/>
              </p:cNvSpPr>
              <p:nvPr/>
            </p:nvSpPr>
            <p:spPr bwMode="auto">
              <a:xfrm>
                <a:off x="4920" y="709"/>
                <a:ext cx="590" cy="136"/>
              </a:xfrm>
              <a:prstGeom prst="parallelogram">
                <a:avLst>
                  <a:gd name="adj" fmla="val 108456"/>
                </a:avLst>
              </a:prstGeom>
              <a:solidFill>
                <a:srgbClr val="FFFFFF"/>
              </a:solidFill>
              <a:ln w="9525">
                <a:solidFill>
                  <a:srgbClr val="000000"/>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3600" b="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Times New Roman" pitchFamily="18" charset="0"/>
                  <a:ea typeface="+mn-ea"/>
                  <a:cs typeface="+mn-cs"/>
                </a:endParaRPr>
              </a:p>
            </p:txBody>
          </p:sp>
          <p:sp>
            <p:nvSpPr>
              <p:cNvPr id="17" name="AutoShape 11">
                <a:extLst>
                  <a:ext uri="{FF2B5EF4-FFF2-40B4-BE49-F238E27FC236}">
                    <a16:creationId xmlns:a16="http://schemas.microsoft.com/office/drawing/2014/main" id="{DA898CB2-1E81-B040-89FC-63C097ADB485}"/>
                  </a:ext>
                </a:extLst>
              </p:cNvPr>
              <p:cNvSpPr>
                <a:spLocks noChangeArrowheads="1"/>
              </p:cNvSpPr>
              <p:nvPr/>
            </p:nvSpPr>
            <p:spPr bwMode="auto">
              <a:xfrm>
                <a:off x="5148" y="754"/>
                <a:ext cx="136" cy="45"/>
              </a:xfrm>
              <a:prstGeom prst="parallelogram">
                <a:avLst>
                  <a:gd name="adj" fmla="val 99999"/>
                </a:avLst>
              </a:prstGeom>
              <a:solidFill>
                <a:srgbClr val="FFFFFF"/>
              </a:solidFill>
              <a:ln w="9525">
                <a:solidFill>
                  <a:srgbClr val="000000"/>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3600" b="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Times New Roman" pitchFamily="18" charset="0"/>
                  <a:ea typeface="+mn-ea"/>
                  <a:cs typeface="+mn-cs"/>
                </a:endParaRPr>
              </a:p>
            </p:txBody>
          </p:sp>
          <p:sp>
            <p:nvSpPr>
              <p:cNvPr id="18" name="AutoShape 12">
                <a:extLst>
                  <a:ext uri="{FF2B5EF4-FFF2-40B4-BE49-F238E27FC236}">
                    <a16:creationId xmlns:a16="http://schemas.microsoft.com/office/drawing/2014/main" id="{4BBD99B4-0F09-CB4D-97ED-888C4B11F489}"/>
                  </a:ext>
                </a:extLst>
              </p:cNvPr>
              <p:cNvSpPr>
                <a:spLocks noChangeArrowheads="1"/>
              </p:cNvSpPr>
              <p:nvPr/>
            </p:nvSpPr>
            <p:spPr bwMode="auto">
              <a:xfrm>
                <a:off x="5148" y="1072"/>
                <a:ext cx="136" cy="45"/>
              </a:xfrm>
              <a:prstGeom prst="parallelogram">
                <a:avLst>
                  <a:gd name="adj" fmla="val 99999"/>
                </a:avLst>
              </a:prstGeom>
              <a:solidFill>
                <a:srgbClr val="000000"/>
              </a:solidFill>
              <a:ln w="9525">
                <a:solidFill>
                  <a:srgbClr val="000000"/>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3600" b="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Times New Roman" pitchFamily="18" charset="0"/>
                  <a:ea typeface="+mn-ea"/>
                  <a:cs typeface="+mn-cs"/>
                </a:endParaRPr>
              </a:p>
            </p:txBody>
          </p:sp>
          <p:sp>
            <p:nvSpPr>
              <p:cNvPr id="19" name="Line 13">
                <a:extLst>
                  <a:ext uri="{FF2B5EF4-FFF2-40B4-BE49-F238E27FC236}">
                    <a16:creationId xmlns:a16="http://schemas.microsoft.com/office/drawing/2014/main" id="{26A8D5C0-1301-E142-BFEA-8AEEF45F225E}"/>
                  </a:ext>
                </a:extLst>
              </p:cNvPr>
              <p:cNvSpPr>
                <a:spLocks noChangeShapeType="1"/>
              </p:cNvSpPr>
              <p:nvPr/>
            </p:nvSpPr>
            <p:spPr bwMode="auto">
              <a:xfrm>
                <a:off x="5217" y="572"/>
                <a:ext cx="0" cy="227"/>
              </a:xfrm>
              <a:prstGeom prst="line">
                <a:avLst/>
              </a:prstGeom>
              <a:noFill/>
              <a:ln w="38100">
                <a:solidFill>
                  <a:srgbClr val="000000"/>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3600" b="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Times New Roman" pitchFamily="18" charset="0"/>
                  <a:ea typeface="+mn-ea"/>
                  <a:cs typeface="+mn-cs"/>
                </a:endParaRPr>
              </a:p>
            </p:txBody>
          </p:sp>
        </p:grpSp>
        <p:grpSp>
          <p:nvGrpSpPr>
            <p:cNvPr id="20" name="Group 14">
              <a:extLst>
                <a:ext uri="{FF2B5EF4-FFF2-40B4-BE49-F238E27FC236}">
                  <a16:creationId xmlns:a16="http://schemas.microsoft.com/office/drawing/2014/main" id="{96C09C4F-0166-824C-81AD-64F856802E1D}"/>
                </a:ext>
              </a:extLst>
            </p:cNvPr>
            <p:cNvGrpSpPr>
              <a:grpSpLocks/>
            </p:cNvGrpSpPr>
            <p:nvPr/>
          </p:nvGrpSpPr>
          <p:grpSpPr bwMode="auto">
            <a:xfrm>
              <a:off x="7994761" y="1677827"/>
              <a:ext cx="752310" cy="655402"/>
              <a:chOff x="5057" y="1162"/>
              <a:chExt cx="590" cy="514"/>
            </a:xfrm>
          </p:grpSpPr>
          <p:sp>
            <p:nvSpPr>
              <p:cNvPr id="21" name="AutoShape 15">
                <a:extLst>
                  <a:ext uri="{FF2B5EF4-FFF2-40B4-BE49-F238E27FC236}">
                    <a16:creationId xmlns:a16="http://schemas.microsoft.com/office/drawing/2014/main" id="{FACFC566-6DF0-F84B-93FD-A80B8ABCB12F}"/>
                  </a:ext>
                </a:extLst>
              </p:cNvPr>
              <p:cNvSpPr>
                <a:spLocks noChangeArrowheads="1"/>
              </p:cNvSpPr>
              <p:nvPr/>
            </p:nvSpPr>
            <p:spPr bwMode="auto">
              <a:xfrm>
                <a:off x="5057" y="1540"/>
                <a:ext cx="590" cy="136"/>
              </a:xfrm>
              <a:prstGeom prst="parallelogram">
                <a:avLst>
                  <a:gd name="adj" fmla="val 108456"/>
                </a:avLst>
              </a:prstGeom>
              <a:solidFill>
                <a:srgbClr val="FFFFFF"/>
              </a:solidFill>
              <a:ln w="9525">
                <a:solidFill>
                  <a:srgbClr val="000000"/>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3600" b="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Times New Roman" pitchFamily="18" charset="0"/>
                  <a:ea typeface="+mn-ea"/>
                  <a:cs typeface="+mn-cs"/>
                </a:endParaRPr>
              </a:p>
            </p:txBody>
          </p:sp>
          <p:sp>
            <p:nvSpPr>
              <p:cNvPr id="22" name="AutoShape 16">
                <a:extLst>
                  <a:ext uri="{FF2B5EF4-FFF2-40B4-BE49-F238E27FC236}">
                    <a16:creationId xmlns:a16="http://schemas.microsoft.com/office/drawing/2014/main" id="{56C9081F-A47C-284B-9168-986DE789C8D8}"/>
                  </a:ext>
                </a:extLst>
              </p:cNvPr>
              <p:cNvSpPr>
                <a:spLocks noChangeArrowheads="1"/>
              </p:cNvSpPr>
              <p:nvPr/>
            </p:nvSpPr>
            <p:spPr bwMode="auto">
              <a:xfrm>
                <a:off x="5284" y="1586"/>
                <a:ext cx="136" cy="45"/>
              </a:xfrm>
              <a:prstGeom prst="parallelogram">
                <a:avLst>
                  <a:gd name="adj" fmla="val 99999"/>
                </a:avLst>
              </a:prstGeom>
              <a:solidFill>
                <a:srgbClr val="000000"/>
              </a:solidFill>
              <a:ln w="9525">
                <a:solidFill>
                  <a:srgbClr val="000000"/>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3600" b="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Times New Roman" pitchFamily="18" charset="0"/>
                  <a:ea typeface="+mn-ea"/>
                  <a:cs typeface="+mn-cs"/>
                </a:endParaRPr>
              </a:p>
            </p:txBody>
          </p:sp>
          <p:sp>
            <p:nvSpPr>
              <p:cNvPr id="23" name="AutoShape 17">
                <a:extLst>
                  <a:ext uri="{FF2B5EF4-FFF2-40B4-BE49-F238E27FC236}">
                    <a16:creationId xmlns:a16="http://schemas.microsoft.com/office/drawing/2014/main" id="{63160169-574F-ED49-9F91-0FD19C2D57D8}"/>
                  </a:ext>
                </a:extLst>
              </p:cNvPr>
              <p:cNvSpPr>
                <a:spLocks noChangeArrowheads="1"/>
              </p:cNvSpPr>
              <p:nvPr/>
            </p:nvSpPr>
            <p:spPr bwMode="auto">
              <a:xfrm>
                <a:off x="5057" y="1313"/>
                <a:ext cx="590" cy="136"/>
              </a:xfrm>
              <a:prstGeom prst="parallelogram">
                <a:avLst>
                  <a:gd name="adj" fmla="val 108456"/>
                </a:avLst>
              </a:prstGeom>
              <a:solidFill>
                <a:srgbClr val="FFFFFF"/>
              </a:solidFill>
              <a:ln w="9525">
                <a:solidFill>
                  <a:srgbClr val="000000"/>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3600" b="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Times New Roman" pitchFamily="18" charset="0"/>
                  <a:ea typeface="+mn-ea"/>
                  <a:cs typeface="+mn-cs"/>
                </a:endParaRPr>
              </a:p>
            </p:txBody>
          </p:sp>
          <p:sp>
            <p:nvSpPr>
              <p:cNvPr id="24" name="AutoShape 18">
                <a:extLst>
                  <a:ext uri="{FF2B5EF4-FFF2-40B4-BE49-F238E27FC236}">
                    <a16:creationId xmlns:a16="http://schemas.microsoft.com/office/drawing/2014/main" id="{F5995D36-241C-4740-AE93-B0FFA57E6D0E}"/>
                  </a:ext>
                </a:extLst>
              </p:cNvPr>
              <p:cNvSpPr>
                <a:spLocks noChangeArrowheads="1"/>
              </p:cNvSpPr>
              <p:nvPr/>
            </p:nvSpPr>
            <p:spPr bwMode="auto">
              <a:xfrm>
                <a:off x="5284" y="1359"/>
                <a:ext cx="136" cy="45"/>
              </a:xfrm>
              <a:prstGeom prst="parallelogram">
                <a:avLst>
                  <a:gd name="adj" fmla="val 99999"/>
                </a:avLst>
              </a:prstGeom>
              <a:solidFill>
                <a:srgbClr val="CBCBCB"/>
              </a:solidFill>
              <a:ln w="9525">
                <a:solidFill>
                  <a:srgbClr val="000000"/>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3600" b="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Times New Roman" pitchFamily="18" charset="0"/>
                  <a:ea typeface="+mn-ea"/>
                  <a:cs typeface="+mn-cs"/>
                </a:endParaRPr>
              </a:p>
            </p:txBody>
          </p:sp>
          <p:sp>
            <p:nvSpPr>
              <p:cNvPr id="25" name="AutoShape 19">
                <a:extLst>
                  <a:ext uri="{FF2B5EF4-FFF2-40B4-BE49-F238E27FC236}">
                    <a16:creationId xmlns:a16="http://schemas.microsoft.com/office/drawing/2014/main" id="{1563B129-F918-1741-8454-1E92FDE4E7B9}"/>
                  </a:ext>
                </a:extLst>
              </p:cNvPr>
              <p:cNvSpPr>
                <a:spLocks noChangeArrowheads="1"/>
              </p:cNvSpPr>
              <p:nvPr/>
            </p:nvSpPr>
            <p:spPr bwMode="auto">
              <a:xfrm>
                <a:off x="5384" y="1358"/>
                <a:ext cx="136" cy="45"/>
              </a:xfrm>
              <a:prstGeom prst="parallelogram">
                <a:avLst>
                  <a:gd name="adj" fmla="val 99999"/>
                </a:avLst>
              </a:prstGeom>
              <a:solidFill>
                <a:srgbClr val="CBCBCB"/>
              </a:solidFill>
              <a:ln w="9525">
                <a:solidFill>
                  <a:srgbClr val="000000"/>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3600" b="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Times New Roman" pitchFamily="18" charset="0"/>
                  <a:ea typeface="+mn-ea"/>
                  <a:cs typeface="+mn-cs"/>
                </a:endParaRPr>
              </a:p>
            </p:txBody>
          </p:sp>
          <p:sp>
            <p:nvSpPr>
              <p:cNvPr id="26" name="AutoShape 20">
                <a:extLst>
                  <a:ext uri="{FF2B5EF4-FFF2-40B4-BE49-F238E27FC236}">
                    <a16:creationId xmlns:a16="http://schemas.microsoft.com/office/drawing/2014/main" id="{19C5D208-264A-A349-86DF-BD5B62F08C2B}"/>
                  </a:ext>
                </a:extLst>
              </p:cNvPr>
              <p:cNvSpPr>
                <a:spLocks noChangeArrowheads="1"/>
              </p:cNvSpPr>
              <p:nvPr/>
            </p:nvSpPr>
            <p:spPr bwMode="auto">
              <a:xfrm>
                <a:off x="5329" y="1313"/>
                <a:ext cx="136" cy="45"/>
              </a:xfrm>
              <a:prstGeom prst="parallelogram">
                <a:avLst>
                  <a:gd name="adj" fmla="val 99999"/>
                </a:avLst>
              </a:prstGeom>
              <a:solidFill>
                <a:srgbClr val="CBCBCB"/>
              </a:solidFill>
              <a:ln w="9525">
                <a:solidFill>
                  <a:srgbClr val="000000"/>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3600" b="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Times New Roman" pitchFamily="18" charset="0"/>
                  <a:ea typeface="+mn-ea"/>
                  <a:cs typeface="+mn-cs"/>
                </a:endParaRPr>
              </a:p>
            </p:txBody>
          </p:sp>
          <p:sp>
            <p:nvSpPr>
              <p:cNvPr id="27" name="AutoShape 21">
                <a:extLst>
                  <a:ext uri="{FF2B5EF4-FFF2-40B4-BE49-F238E27FC236}">
                    <a16:creationId xmlns:a16="http://schemas.microsoft.com/office/drawing/2014/main" id="{19C24488-BF45-5545-B6F5-8FE76B1E7F18}"/>
                  </a:ext>
                </a:extLst>
              </p:cNvPr>
              <p:cNvSpPr>
                <a:spLocks noChangeArrowheads="1"/>
              </p:cNvSpPr>
              <p:nvPr/>
            </p:nvSpPr>
            <p:spPr bwMode="auto">
              <a:xfrm>
                <a:off x="5239" y="1404"/>
                <a:ext cx="136" cy="45"/>
              </a:xfrm>
              <a:prstGeom prst="parallelogram">
                <a:avLst>
                  <a:gd name="adj" fmla="val 99999"/>
                </a:avLst>
              </a:prstGeom>
              <a:solidFill>
                <a:srgbClr val="CBCBCB"/>
              </a:solidFill>
              <a:ln w="9525">
                <a:solidFill>
                  <a:srgbClr val="000000"/>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3600" b="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Times New Roman" pitchFamily="18" charset="0"/>
                  <a:ea typeface="+mn-ea"/>
                  <a:cs typeface="+mn-cs"/>
                </a:endParaRPr>
              </a:p>
            </p:txBody>
          </p:sp>
          <p:sp>
            <p:nvSpPr>
              <p:cNvPr id="28" name="AutoShape 22">
                <a:extLst>
                  <a:ext uri="{FF2B5EF4-FFF2-40B4-BE49-F238E27FC236}">
                    <a16:creationId xmlns:a16="http://schemas.microsoft.com/office/drawing/2014/main" id="{A0B94B08-195B-9948-9E63-63FA0C87690F}"/>
                  </a:ext>
                </a:extLst>
              </p:cNvPr>
              <p:cNvSpPr>
                <a:spLocks noChangeArrowheads="1"/>
              </p:cNvSpPr>
              <p:nvPr/>
            </p:nvSpPr>
            <p:spPr bwMode="auto">
              <a:xfrm>
                <a:off x="5193" y="1358"/>
                <a:ext cx="136" cy="45"/>
              </a:xfrm>
              <a:prstGeom prst="parallelogram">
                <a:avLst>
                  <a:gd name="adj" fmla="val 99999"/>
                </a:avLst>
              </a:prstGeom>
              <a:solidFill>
                <a:srgbClr val="CBCBCB"/>
              </a:solidFill>
              <a:ln w="9525">
                <a:solidFill>
                  <a:srgbClr val="000000"/>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3600" b="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Times New Roman" pitchFamily="18" charset="0"/>
                  <a:ea typeface="+mn-ea"/>
                  <a:cs typeface="+mn-cs"/>
                </a:endParaRPr>
              </a:p>
            </p:txBody>
          </p:sp>
          <p:sp>
            <p:nvSpPr>
              <p:cNvPr id="29" name="Line 23">
                <a:extLst>
                  <a:ext uri="{FF2B5EF4-FFF2-40B4-BE49-F238E27FC236}">
                    <a16:creationId xmlns:a16="http://schemas.microsoft.com/office/drawing/2014/main" id="{F70A447B-E068-5A45-B31B-34C71F8C45ED}"/>
                  </a:ext>
                </a:extLst>
              </p:cNvPr>
              <p:cNvSpPr>
                <a:spLocks noChangeShapeType="1"/>
              </p:cNvSpPr>
              <p:nvPr/>
            </p:nvSpPr>
            <p:spPr bwMode="auto">
              <a:xfrm>
                <a:off x="5357" y="1449"/>
                <a:ext cx="0" cy="135"/>
              </a:xfrm>
              <a:prstGeom prst="line">
                <a:avLst/>
              </a:prstGeom>
              <a:noFill/>
              <a:ln w="38100">
                <a:solidFill>
                  <a:srgbClr val="000000"/>
                </a:solidFill>
                <a:round/>
                <a:headEnd/>
                <a:tailEnd type="triangl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3600" b="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Times New Roman" pitchFamily="18" charset="0"/>
                  <a:ea typeface="+mn-ea"/>
                  <a:cs typeface="+mn-cs"/>
                </a:endParaRPr>
              </a:p>
            </p:txBody>
          </p:sp>
          <p:sp>
            <p:nvSpPr>
              <p:cNvPr id="30" name="AutoShape 24">
                <a:extLst>
                  <a:ext uri="{FF2B5EF4-FFF2-40B4-BE49-F238E27FC236}">
                    <a16:creationId xmlns:a16="http://schemas.microsoft.com/office/drawing/2014/main" id="{317EA6A8-6B95-3F44-B92F-45F32D349573}"/>
                  </a:ext>
                </a:extLst>
              </p:cNvPr>
              <p:cNvSpPr>
                <a:spLocks noChangeArrowheads="1"/>
              </p:cNvSpPr>
              <p:nvPr/>
            </p:nvSpPr>
            <p:spPr bwMode="auto">
              <a:xfrm>
                <a:off x="5339" y="1401"/>
                <a:ext cx="136" cy="45"/>
              </a:xfrm>
              <a:prstGeom prst="parallelogram">
                <a:avLst>
                  <a:gd name="adj" fmla="val 99999"/>
                </a:avLst>
              </a:prstGeom>
              <a:solidFill>
                <a:srgbClr val="CBCBCB"/>
              </a:solidFill>
              <a:ln w="9525">
                <a:solidFill>
                  <a:srgbClr val="000000"/>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3600" b="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Times New Roman" pitchFamily="18" charset="0"/>
                  <a:ea typeface="+mn-ea"/>
                  <a:cs typeface="+mn-cs"/>
                </a:endParaRPr>
              </a:p>
            </p:txBody>
          </p:sp>
          <p:sp>
            <p:nvSpPr>
              <p:cNvPr id="31" name="AutoShape 25">
                <a:extLst>
                  <a:ext uri="{FF2B5EF4-FFF2-40B4-BE49-F238E27FC236}">
                    <a16:creationId xmlns:a16="http://schemas.microsoft.com/office/drawing/2014/main" id="{2DA39F2D-2635-AB49-99E1-E299146F0D75}"/>
                  </a:ext>
                </a:extLst>
              </p:cNvPr>
              <p:cNvSpPr>
                <a:spLocks noChangeArrowheads="1"/>
              </p:cNvSpPr>
              <p:nvPr/>
            </p:nvSpPr>
            <p:spPr bwMode="auto">
              <a:xfrm>
                <a:off x="5424" y="1316"/>
                <a:ext cx="136" cy="45"/>
              </a:xfrm>
              <a:prstGeom prst="parallelogram">
                <a:avLst>
                  <a:gd name="adj" fmla="val 99999"/>
                </a:avLst>
              </a:prstGeom>
              <a:solidFill>
                <a:srgbClr val="CBCBCB"/>
              </a:solidFill>
              <a:ln w="9525">
                <a:solidFill>
                  <a:srgbClr val="000000"/>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3600" b="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Times New Roman" pitchFamily="18" charset="0"/>
                  <a:ea typeface="+mn-ea"/>
                  <a:cs typeface="+mn-cs"/>
                </a:endParaRPr>
              </a:p>
            </p:txBody>
          </p:sp>
          <p:sp>
            <p:nvSpPr>
              <p:cNvPr id="32" name="AutoShape 26">
                <a:extLst>
                  <a:ext uri="{FF2B5EF4-FFF2-40B4-BE49-F238E27FC236}">
                    <a16:creationId xmlns:a16="http://schemas.microsoft.com/office/drawing/2014/main" id="{83503CE6-687C-8F49-B1E1-E8062F7D2750}"/>
                  </a:ext>
                </a:extLst>
              </p:cNvPr>
              <p:cNvSpPr>
                <a:spLocks noChangeArrowheads="1"/>
              </p:cNvSpPr>
              <p:nvPr/>
            </p:nvSpPr>
            <p:spPr bwMode="auto">
              <a:xfrm>
                <a:off x="5151" y="1401"/>
                <a:ext cx="136" cy="45"/>
              </a:xfrm>
              <a:prstGeom prst="parallelogram">
                <a:avLst>
                  <a:gd name="adj" fmla="val 99999"/>
                </a:avLst>
              </a:prstGeom>
              <a:solidFill>
                <a:srgbClr val="CBCBCB"/>
              </a:solidFill>
              <a:ln w="9525">
                <a:solidFill>
                  <a:srgbClr val="000000"/>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3600" b="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Times New Roman" pitchFamily="18" charset="0"/>
                  <a:ea typeface="+mn-ea"/>
                  <a:cs typeface="+mn-cs"/>
                </a:endParaRPr>
              </a:p>
            </p:txBody>
          </p:sp>
          <p:sp>
            <p:nvSpPr>
              <p:cNvPr id="33" name="AutoShape 27">
                <a:extLst>
                  <a:ext uri="{FF2B5EF4-FFF2-40B4-BE49-F238E27FC236}">
                    <a16:creationId xmlns:a16="http://schemas.microsoft.com/office/drawing/2014/main" id="{144421CE-C4F1-3D4C-8393-568F68900100}"/>
                  </a:ext>
                </a:extLst>
              </p:cNvPr>
              <p:cNvSpPr>
                <a:spLocks noChangeArrowheads="1"/>
              </p:cNvSpPr>
              <p:nvPr/>
            </p:nvSpPr>
            <p:spPr bwMode="auto">
              <a:xfrm>
                <a:off x="5235" y="1314"/>
                <a:ext cx="136" cy="45"/>
              </a:xfrm>
              <a:prstGeom prst="parallelogram">
                <a:avLst>
                  <a:gd name="adj" fmla="val 99999"/>
                </a:avLst>
              </a:prstGeom>
              <a:solidFill>
                <a:srgbClr val="CBCBCB"/>
              </a:solidFill>
              <a:ln w="9525">
                <a:solidFill>
                  <a:srgbClr val="000000"/>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3600" b="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Times New Roman" pitchFamily="18" charset="0"/>
                  <a:ea typeface="+mn-ea"/>
                  <a:cs typeface="+mn-cs"/>
                </a:endParaRPr>
              </a:p>
            </p:txBody>
          </p:sp>
          <p:sp>
            <p:nvSpPr>
              <p:cNvPr id="34" name="Line 28">
                <a:extLst>
                  <a:ext uri="{FF2B5EF4-FFF2-40B4-BE49-F238E27FC236}">
                    <a16:creationId xmlns:a16="http://schemas.microsoft.com/office/drawing/2014/main" id="{8237A8DE-0432-A74D-963F-9B0CF387E27F}"/>
                  </a:ext>
                </a:extLst>
              </p:cNvPr>
              <p:cNvSpPr>
                <a:spLocks noChangeShapeType="1"/>
              </p:cNvSpPr>
              <p:nvPr/>
            </p:nvSpPr>
            <p:spPr bwMode="auto">
              <a:xfrm>
                <a:off x="5357" y="1162"/>
                <a:ext cx="0" cy="227"/>
              </a:xfrm>
              <a:prstGeom prst="line">
                <a:avLst/>
              </a:prstGeom>
              <a:noFill/>
              <a:ln w="38100">
                <a:solidFill>
                  <a:srgbClr val="000000"/>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3600" b="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Times New Roman" pitchFamily="18" charset="0"/>
                  <a:ea typeface="+mn-ea"/>
                  <a:cs typeface="+mn-cs"/>
                </a:endParaRPr>
              </a:p>
            </p:txBody>
          </p:sp>
        </p:grpSp>
        <p:grpSp>
          <p:nvGrpSpPr>
            <p:cNvPr id="35" name="Group 29">
              <a:extLst>
                <a:ext uri="{FF2B5EF4-FFF2-40B4-BE49-F238E27FC236}">
                  <a16:creationId xmlns:a16="http://schemas.microsoft.com/office/drawing/2014/main" id="{1694D9E5-3352-AB4B-8F75-86DD2BFC539E}"/>
                </a:ext>
              </a:extLst>
            </p:cNvPr>
            <p:cNvGrpSpPr>
              <a:grpSpLocks/>
            </p:cNvGrpSpPr>
            <p:nvPr/>
          </p:nvGrpSpPr>
          <p:grpSpPr bwMode="auto">
            <a:xfrm>
              <a:off x="6817084" y="2259674"/>
              <a:ext cx="753585" cy="577622"/>
              <a:chOff x="4694" y="1842"/>
              <a:chExt cx="591" cy="453"/>
            </a:xfrm>
          </p:grpSpPr>
          <p:sp>
            <p:nvSpPr>
              <p:cNvPr id="36" name="AutoShape 30">
                <a:extLst>
                  <a:ext uri="{FF2B5EF4-FFF2-40B4-BE49-F238E27FC236}">
                    <a16:creationId xmlns:a16="http://schemas.microsoft.com/office/drawing/2014/main" id="{40B63DEB-4A25-8D4B-9E1A-C40CD4E929CA}"/>
                  </a:ext>
                </a:extLst>
              </p:cNvPr>
              <p:cNvSpPr>
                <a:spLocks noChangeArrowheads="1"/>
              </p:cNvSpPr>
              <p:nvPr/>
            </p:nvSpPr>
            <p:spPr bwMode="auto">
              <a:xfrm>
                <a:off x="4695" y="2159"/>
                <a:ext cx="590" cy="136"/>
              </a:xfrm>
              <a:prstGeom prst="parallelogram">
                <a:avLst>
                  <a:gd name="adj" fmla="val 108456"/>
                </a:avLst>
              </a:prstGeom>
              <a:solidFill>
                <a:srgbClr val="FFFFFF"/>
              </a:solidFill>
              <a:ln w="9525">
                <a:solidFill>
                  <a:srgbClr val="000000"/>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3600" b="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Times New Roman" pitchFamily="18" charset="0"/>
                  <a:ea typeface="+mn-ea"/>
                  <a:cs typeface="+mn-cs"/>
                </a:endParaRPr>
              </a:p>
            </p:txBody>
          </p:sp>
          <p:sp>
            <p:nvSpPr>
              <p:cNvPr id="37" name="Line 31">
                <a:extLst>
                  <a:ext uri="{FF2B5EF4-FFF2-40B4-BE49-F238E27FC236}">
                    <a16:creationId xmlns:a16="http://schemas.microsoft.com/office/drawing/2014/main" id="{D418D914-2D28-BC45-88B4-CD69651EE02F}"/>
                  </a:ext>
                </a:extLst>
              </p:cNvPr>
              <p:cNvSpPr>
                <a:spLocks noChangeShapeType="1"/>
              </p:cNvSpPr>
              <p:nvPr/>
            </p:nvSpPr>
            <p:spPr bwMode="auto">
              <a:xfrm>
                <a:off x="4989" y="1842"/>
                <a:ext cx="0" cy="362"/>
              </a:xfrm>
              <a:prstGeom prst="line">
                <a:avLst/>
              </a:prstGeom>
              <a:noFill/>
              <a:ln w="38100">
                <a:solidFill>
                  <a:srgbClr val="000000"/>
                </a:solidFill>
                <a:round/>
                <a:headEnd/>
                <a:tailEnd type="triangl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3600" b="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Times New Roman" pitchFamily="18" charset="0"/>
                  <a:ea typeface="+mn-ea"/>
                  <a:cs typeface="+mn-cs"/>
                </a:endParaRPr>
              </a:p>
            </p:txBody>
          </p:sp>
          <p:sp>
            <p:nvSpPr>
              <p:cNvPr id="38" name="AutoShape 32">
                <a:extLst>
                  <a:ext uri="{FF2B5EF4-FFF2-40B4-BE49-F238E27FC236}">
                    <a16:creationId xmlns:a16="http://schemas.microsoft.com/office/drawing/2014/main" id="{FA425471-E4DA-064A-B423-7B1466CFA08D}"/>
                  </a:ext>
                </a:extLst>
              </p:cNvPr>
              <p:cNvSpPr>
                <a:spLocks noChangeArrowheads="1"/>
              </p:cNvSpPr>
              <p:nvPr/>
            </p:nvSpPr>
            <p:spPr bwMode="auto">
              <a:xfrm>
                <a:off x="4695" y="1978"/>
                <a:ext cx="590" cy="136"/>
              </a:xfrm>
              <a:prstGeom prst="parallelogram">
                <a:avLst>
                  <a:gd name="adj" fmla="val 108456"/>
                </a:avLst>
              </a:prstGeom>
              <a:solidFill>
                <a:srgbClr val="FFFFFF"/>
              </a:solidFill>
              <a:ln w="9525">
                <a:solidFill>
                  <a:srgbClr val="000000"/>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3600" b="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Times New Roman" pitchFamily="18" charset="0"/>
                  <a:ea typeface="+mn-ea"/>
                  <a:cs typeface="+mn-cs"/>
                </a:endParaRPr>
              </a:p>
            </p:txBody>
          </p:sp>
          <p:sp>
            <p:nvSpPr>
              <p:cNvPr id="39" name="AutoShape 33">
                <a:extLst>
                  <a:ext uri="{FF2B5EF4-FFF2-40B4-BE49-F238E27FC236}">
                    <a16:creationId xmlns:a16="http://schemas.microsoft.com/office/drawing/2014/main" id="{EA1B25DB-3CC3-584D-B2CB-8F3A18761EDB}"/>
                  </a:ext>
                </a:extLst>
              </p:cNvPr>
              <p:cNvSpPr>
                <a:spLocks noChangeArrowheads="1"/>
              </p:cNvSpPr>
              <p:nvPr/>
            </p:nvSpPr>
            <p:spPr bwMode="auto">
              <a:xfrm>
                <a:off x="4695" y="1933"/>
                <a:ext cx="590" cy="136"/>
              </a:xfrm>
              <a:prstGeom prst="parallelogram">
                <a:avLst>
                  <a:gd name="adj" fmla="val 108456"/>
                </a:avLst>
              </a:prstGeom>
              <a:solidFill>
                <a:srgbClr val="FFFFFF"/>
              </a:solidFill>
              <a:ln w="9525">
                <a:solidFill>
                  <a:srgbClr val="000000"/>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3600" b="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Times New Roman" pitchFamily="18" charset="0"/>
                  <a:ea typeface="+mn-ea"/>
                  <a:cs typeface="+mn-cs"/>
                </a:endParaRPr>
              </a:p>
            </p:txBody>
          </p:sp>
          <p:sp>
            <p:nvSpPr>
              <p:cNvPr id="40" name="AutoShape 34">
                <a:extLst>
                  <a:ext uri="{FF2B5EF4-FFF2-40B4-BE49-F238E27FC236}">
                    <a16:creationId xmlns:a16="http://schemas.microsoft.com/office/drawing/2014/main" id="{A31D60F1-E741-1142-8519-432B30BC068D}"/>
                  </a:ext>
                </a:extLst>
              </p:cNvPr>
              <p:cNvSpPr>
                <a:spLocks noChangeArrowheads="1"/>
              </p:cNvSpPr>
              <p:nvPr/>
            </p:nvSpPr>
            <p:spPr bwMode="auto">
              <a:xfrm>
                <a:off x="4695" y="1887"/>
                <a:ext cx="590" cy="136"/>
              </a:xfrm>
              <a:prstGeom prst="parallelogram">
                <a:avLst>
                  <a:gd name="adj" fmla="val 108456"/>
                </a:avLst>
              </a:prstGeom>
              <a:solidFill>
                <a:srgbClr val="FFFFFF"/>
              </a:solidFill>
              <a:ln w="9525">
                <a:solidFill>
                  <a:srgbClr val="000000"/>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3600" b="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Times New Roman" pitchFamily="18" charset="0"/>
                  <a:ea typeface="+mn-ea"/>
                  <a:cs typeface="+mn-cs"/>
                </a:endParaRPr>
              </a:p>
            </p:txBody>
          </p:sp>
          <p:sp>
            <p:nvSpPr>
              <p:cNvPr id="41" name="AutoShape 35">
                <a:extLst>
                  <a:ext uri="{FF2B5EF4-FFF2-40B4-BE49-F238E27FC236}">
                    <a16:creationId xmlns:a16="http://schemas.microsoft.com/office/drawing/2014/main" id="{73336319-C750-3747-9A4D-119411FC642A}"/>
                  </a:ext>
                </a:extLst>
              </p:cNvPr>
              <p:cNvSpPr>
                <a:spLocks noChangeArrowheads="1"/>
              </p:cNvSpPr>
              <p:nvPr/>
            </p:nvSpPr>
            <p:spPr bwMode="auto">
              <a:xfrm>
                <a:off x="4694" y="1842"/>
                <a:ext cx="590" cy="136"/>
              </a:xfrm>
              <a:prstGeom prst="parallelogram">
                <a:avLst>
                  <a:gd name="adj" fmla="val 108456"/>
                </a:avLst>
              </a:prstGeom>
              <a:solidFill>
                <a:srgbClr val="FFFFFF"/>
              </a:solidFill>
              <a:ln w="9525">
                <a:solidFill>
                  <a:srgbClr val="000000"/>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3600" b="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Times New Roman" pitchFamily="18" charset="0"/>
                  <a:ea typeface="+mn-ea"/>
                  <a:cs typeface="+mn-cs"/>
                </a:endParaRPr>
              </a:p>
            </p:txBody>
          </p:sp>
          <p:sp>
            <p:nvSpPr>
              <p:cNvPr id="42" name="AutoShape 36">
                <a:extLst>
                  <a:ext uri="{FF2B5EF4-FFF2-40B4-BE49-F238E27FC236}">
                    <a16:creationId xmlns:a16="http://schemas.microsoft.com/office/drawing/2014/main" id="{FB2016EF-1EAF-384B-B96E-DB239D4418D4}"/>
                  </a:ext>
                </a:extLst>
              </p:cNvPr>
              <p:cNvSpPr>
                <a:spLocks noChangeArrowheads="1"/>
              </p:cNvSpPr>
              <p:nvPr/>
            </p:nvSpPr>
            <p:spPr bwMode="auto">
              <a:xfrm>
                <a:off x="4922" y="1887"/>
                <a:ext cx="136" cy="45"/>
              </a:xfrm>
              <a:prstGeom prst="parallelogram">
                <a:avLst>
                  <a:gd name="adj" fmla="val 99999"/>
                </a:avLst>
              </a:prstGeom>
              <a:solidFill>
                <a:srgbClr val="FFFFFF"/>
              </a:solidFill>
              <a:ln w="9525">
                <a:solidFill>
                  <a:srgbClr val="000000"/>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3600" b="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Times New Roman" pitchFamily="18" charset="0"/>
                  <a:ea typeface="+mn-ea"/>
                  <a:cs typeface="+mn-cs"/>
                </a:endParaRPr>
              </a:p>
            </p:txBody>
          </p:sp>
          <p:sp>
            <p:nvSpPr>
              <p:cNvPr id="43" name="AutoShape 37">
                <a:extLst>
                  <a:ext uri="{FF2B5EF4-FFF2-40B4-BE49-F238E27FC236}">
                    <a16:creationId xmlns:a16="http://schemas.microsoft.com/office/drawing/2014/main" id="{6E7D6AF7-792C-5B40-BEB1-AC0A59B589B6}"/>
                  </a:ext>
                </a:extLst>
              </p:cNvPr>
              <p:cNvSpPr>
                <a:spLocks noChangeArrowheads="1"/>
              </p:cNvSpPr>
              <p:nvPr/>
            </p:nvSpPr>
            <p:spPr bwMode="auto">
              <a:xfrm>
                <a:off x="4922" y="2205"/>
                <a:ext cx="136" cy="45"/>
              </a:xfrm>
              <a:prstGeom prst="parallelogram">
                <a:avLst>
                  <a:gd name="adj" fmla="val 99999"/>
                </a:avLst>
              </a:prstGeom>
              <a:solidFill>
                <a:srgbClr val="FFFFFF"/>
              </a:solidFill>
              <a:ln w="9525">
                <a:solidFill>
                  <a:srgbClr val="000000"/>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3600" b="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Times New Roman" pitchFamily="18" charset="0"/>
                  <a:ea typeface="+mn-ea"/>
                  <a:cs typeface="+mn-cs"/>
                </a:endParaRPr>
              </a:p>
            </p:txBody>
          </p:sp>
          <p:pic>
            <p:nvPicPr>
              <p:cNvPr id="44" name="Picture 38">
                <a:extLst>
                  <a:ext uri="{FF2B5EF4-FFF2-40B4-BE49-F238E27FC236}">
                    <a16:creationId xmlns:a16="http://schemas.microsoft.com/office/drawing/2014/main" id="{3753AC09-F7A5-A042-93E6-4374EFE60CE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1504631">
                <a:off x="4876" y="1842"/>
                <a:ext cx="227" cy="2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45" name="Group 39">
              <a:extLst>
                <a:ext uri="{FF2B5EF4-FFF2-40B4-BE49-F238E27FC236}">
                  <a16:creationId xmlns:a16="http://schemas.microsoft.com/office/drawing/2014/main" id="{DE8A27F3-5BC9-294E-8975-10800FB1B72F}"/>
                </a:ext>
              </a:extLst>
            </p:cNvPr>
            <p:cNvGrpSpPr>
              <a:grpSpLocks/>
            </p:cNvGrpSpPr>
            <p:nvPr/>
          </p:nvGrpSpPr>
          <p:grpSpPr bwMode="auto">
            <a:xfrm>
              <a:off x="7964796" y="2651369"/>
              <a:ext cx="753586" cy="752310"/>
              <a:chOff x="4512" y="2749"/>
              <a:chExt cx="591" cy="590"/>
            </a:xfrm>
          </p:grpSpPr>
          <p:grpSp>
            <p:nvGrpSpPr>
              <p:cNvPr id="46" name="Group 40">
                <a:extLst>
                  <a:ext uri="{FF2B5EF4-FFF2-40B4-BE49-F238E27FC236}">
                    <a16:creationId xmlns:a16="http://schemas.microsoft.com/office/drawing/2014/main" id="{1B9C5FDC-8A94-3241-B1DE-41990814A920}"/>
                  </a:ext>
                </a:extLst>
              </p:cNvPr>
              <p:cNvGrpSpPr>
                <a:grpSpLocks/>
              </p:cNvGrpSpPr>
              <p:nvPr/>
            </p:nvGrpSpPr>
            <p:grpSpPr bwMode="auto">
              <a:xfrm>
                <a:off x="4512" y="2749"/>
                <a:ext cx="591" cy="590"/>
                <a:chOff x="4920" y="572"/>
                <a:chExt cx="591" cy="590"/>
              </a:xfrm>
            </p:grpSpPr>
            <p:sp>
              <p:nvSpPr>
                <p:cNvPr id="48" name="AutoShape 41">
                  <a:extLst>
                    <a:ext uri="{FF2B5EF4-FFF2-40B4-BE49-F238E27FC236}">
                      <a16:creationId xmlns:a16="http://schemas.microsoft.com/office/drawing/2014/main" id="{157B5317-12E8-C44A-9ECE-2408C6B04D2B}"/>
                    </a:ext>
                  </a:extLst>
                </p:cNvPr>
                <p:cNvSpPr>
                  <a:spLocks noChangeArrowheads="1"/>
                </p:cNvSpPr>
                <p:nvPr/>
              </p:nvSpPr>
              <p:spPr bwMode="auto">
                <a:xfrm>
                  <a:off x="4921" y="1026"/>
                  <a:ext cx="590" cy="136"/>
                </a:xfrm>
                <a:prstGeom prst="parallelogram">
                  <a:avLst>
                    <a:gd name="adj" fmla="val 108456"/>
                  </a:avLst>
                </a:prstGeom>
                <a:solidFill>
                  <a:srgbClr val="FFFFFF"/>
                </a:solidFill>
                <a:ln w="9525">
                  <a:solidFill>
                    <a:srgbClr val="000000"/>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3600" b="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Times New Roman" pitchFamily="18" charset="0"/>
                    <a:ea typeface="+mn-ea"/>
                    <a:cs typeface="+mn-cs"/>
                  </a:endParaRPr>
                </a:p>
              </p:txBody>
            </p:sp>
            <p:sp>
              <p:nvSpPr>
                <p:cNvPr id="49" name="Line 42">
                  <a:extLst>
                    <a:ext uri="{FF2B5EF4-FFF2-40B4-BE49-F238E27FC236}">
                      <a16:creationId xmlns:a16="http://schemas.microsoft.com/office/drawing/2014/main" id="{3755EBD2-5B46-ED43-97C3-CE48FC96D5C3}"/>
                    </a:ext>
                  </a:extLst>
                </p:cNvPr>
                <p:cNvSpPr>
                  <a:spLocks noChangeShapeType="1"/>
                </p:cNvSpPr>
                <p:nvPr/>
              </p:nvSpPr>
              <p:spPr bwMode="auto">
                <a:xfrm>
                  <a:off x="5215" y="709"/>
                  <a:ext cx="0" cy="362"/>
                </a:xfrm>
                <a:prstGeom prst="line">
                  <a:avLst/>
                </a:prstGeom>
                <a:noFill/>
                <a:ln w="38100">
                  <a:solidFill>
                    <a:srgbClr val="000000"/>
                  </a:solidFill>
                  <a:round/>
                  <a:headEnd/>
                  <a:tailEnd type="triangl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3600" b="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Times New Roman" pitchFamily="18" charset="0"/>
                    <a:ea typeface="+mn-ea"/>
                    <a:cs typeface="+mn-cs"/>
                  </a:endParaRPr>
                </a:p>
              </p:txBody>
            </p:sp>
            <p:sp>
              <p:nvSpPr>
                <p:cNvPr id="50" name="AutoShape 43">
                  <a:extLst>
                    <a:ext uri="{FF2B5EF4-FFF2-40B4-BE49-F238E27FC236}">
                      <a16:creationId xmlns:a16="http://schemas.microsoft.com/office/drawing/2014/main" id="{C29CD9A5-259C-2B47-83DB-2A79C41D4DD4}"/>
                    </a:ext>
                  </a:extLst>
                </p:cNvPr>
                <p:cNvSpPr>
                  <a:spLocks noChangeArrowheads="1"/>
                </p:cNvSpPr>
                <p:nvPr/>
              </p:nvSpPr>
              <p:spPr bwMode="auto">
                <a:xfrm>
                  <a:off x="4921" y="845"/>
                  <a:ext cx="590" cy="136"/>
                </a:xfrm>
                <a:prstGeom prst="parallelogram">
                  <a:avLst>
                    <a:gd name="adj" fmla="val 108456"/>
                  </a:avLst>
                </a:prstGeom>
                <a:solidFill>
                  <a:srgbClr val="FFFFFF"/>
                </a:solidFill>
                <a:ln w="9525">
                  <a:solidFill>
                    <a:srgbClr val="000000"/>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3600" b="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Times New Roman" pitchFamily="18" charset="0"/>
                    <a:ea typeface="+mn-ea"/>
                    <a:cs typeface="+mn-cs"/>
                  </a:endParaRPr>
                </a:p>
              </p:txBody>
            </p:sp>
            <p:sp>
              <p:nvSpPr>
                <p:cNvPr id="51" name="AutoShape 44">
                  <a:extLst>
                    <a:ext uri="{FF2B5EF4-FFF2-40B4-BE49-F238E27FC236}">
                      <a16:creationId xmlns:a16="http://schemas.microsoft.com/office/drawing/2014/main" id="{8469F2EA-BD8B-7A42-8804-CFA04CEC24EF}"/>
                    </a:ext>
                  </a:extLst>
                </p:cNvPr>
                <p:cNvSpPr>
                  <a:spLocks noChangeArrowheads="1"/>
                </p:cNvSpPr>
                <p:nvPr/>
              </p:nvSpPr>
              <p:spPr bwMode="auto">
                <a:xfrm>
                  <a:off x="4921" y="800"/>
                  <a:ext cx="590" cy="136"/>
                </a:xfrm>
                <a:prstGeom prst="parallelogram">
                  <a:avLst>
                    <a:gd name="adj" fmla="val 108456"/>
                  </a:avLst>
                </a:prstGeom>
                <a:solidFill>
                  <a:srgbClr val="FFFFFF"/>
                </a:solidFill>
                <a:ln w="9525">
                  <a:solidFill>
                    <a:srgbClr val="000000"/>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3600" b="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Times New Roman" pitchFamily="18" charset="0"/>
                    <a:ea typeface="+mn-ea"/>
                    <a:cs typeface="+mn-cs"/>
                  </a:endParaRPr>
                </a:p>
              </p:txBody>
            </p:sp>
            <p:sp>
              <p:nvSpPr>
                <p:cNvPr id="52" name="AutoShape 45">
                  <a:extLst>
                    <a:ext uri="{FF2B5EF4-FFF2-40B4-BE49-F238E27FC236}">
                      <a16:creationId xmlns:a16="http://schemas.microsoft.com/office/drawing/2014/main" id="{C8069199-72A1-3249-8D52-B65724F12D0D}"/>
                    </a:ext>
                  </a:extLst>
                </p:cNvPr>
                <p:cNvSpPr>
                  <a:spLocks noChangeArrowheads="1"/>
                </p:cNvSpPr>
                <p:nvPr/>
              </p:nvSpPr>
              <p:spPr bwMode="auto">
                <a:xfrm>
                  <a:off x="4921" y="754"/>
                  <a:ext cx="590" cy="136"/>
                </a:xfrm>
                <a:prstGeom prst="parallelogram">
                  <a:avLst>
                    <a:gd name="adj" fmla="val 108456"/>
                  </a:avLst>
                </a:prstGeom>
                <a:solidFill>
                  <a:srgbClr val="FFFFFF"/>
                </a:solidFill>
                <a:ln w="9525">
                  <a:solidFill>
                    <a:srgbClr val="000000"/>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3600" b="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Times New Roman" pitchFamily="18" charset="0"/>
                    <a:ea typeface="+mn-ea"/>
                    <a:cs typeface="+mn-cs"/>
                  </a:endParaRPr>
                </a:p>
              </p:txBody>
            </p:sp>
            <p:sp>
              <p:nvSpPr>
                <p:cNvPr id="53" name="AutoShape 46">
                  <a:extLst>
                    <a:ext uri="{FF2B5EF4-FFF2-40B4-BE49-F238E27FC236}">
                      <a16:creationId xmlns:a16="http://schemas.microsoft.com/office/drawing/2014/main" id="{AEDB42F8-CA60-3548-9BF0-15D1EBA1FEA4}"/>
                    </a:ext>
                  </a:extLst>
                </p:cNvPr>
                <p:cNvSpPr>
                  <a:spLocks noChangeArrowheads="1"/>
                </p:cNvSpPr>
                <p:nvPr/>
              </p:nvSpPr>
              <p:spPr bwMode="auto">
                <a:xfrm>
                  <a:off x="4920" y="709"/>
                  <a:ext cx="590" cy="136"/>
                </a:xfrm>
                <a:prstGeom prst="parallelogram">
                  <a:avLst>
                    <a:gd name="adj" fmla="val 108456"/>
                  </a:avLst>
                </a:prstGeom>
                <a:solidFill>
                  <a:srgbClr val="FFFFFF"/>
                </a:solidFill>
                <a:ln w="9525">
                  <a:solidFill>
                    <a:srgbClr val="000000"/>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3600" b="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Times New Roman" pitchFamily="18" charset="0"/>
                    <a:ea typeface="+mn-ea"/>
                    <a:cs typeface="+mn-cs"/>
                  </a:endParaRPr>
                </a:p>
              </p:txBody>
            </p:sp>
            <p:sp>
              <p:nvSpPr>
                <p:cNvPr id="54" name="AutoShape 47">
                  <a:extLst>
                    <a:ext uri="{FF2B5EF4-FFF2-40B4-BE49-F238E27FC236}">
                      <a16:creationId xmlns:a16="http://schemas.microsoft.com/office/drawing/2014/main" id="{DCB069AF-944B-5747-9E38-0A6ABD9740F5}"/>
                    </a:ext>
                  </a:extLst>
                </p:cNvPr>
                <p:cNvSpPr>
                  <a:spLocks noChangeArrowheads="1"/>
                </p:cNvSpPr>
                <p:nvPr/>
              </p:nvSpPr>
              <p:spPr bwMode="auto">
                <a:xfrm>
                  <a:off x="5148" y="754"/>
                  <a:ext cx="136" cy="45"/>
                </a:xfrm>
                <a:prstGeom prst="parallelogram">
                  <a:avLst>
                    <a:gd name="adj" fmla="val 99999"/>
                  </a:avLst>
                </a:prstGeom>
                <a:solidFill>
                  <a:srgbClr val="FFFFFF"/>
                </a:solidFill>
                <a:ln w="9525">
                  <a:solidFill>
                    <a:srgbClr val="000000"/>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3600" b="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Times New Roman" pitchFamily="18" charset="0"/>
                    <a:ea typeface="+mn-ea"/>
                    <a:cs typeface="+mn-cs"/>
                  </a:endParaRPr>
                </a:p>
              </p:txBody>
            </p:sp>
            <p:sp>
              <p:nvSpPr>
                <p:cNvPr id="55" name="AutoShape 48">
                  <a:extLst>
                    <a:ext uri="{FF2B5EF4-FFF2-40B4-BE49-F238E27FC236}">
                      <a16:creationId xmlns:a16="http://schemas.microsoft.com/office/drawing/2014/main" id="{300209F0-17B1-D44F-ABBC-9CC4D7F1C922}"/>
                    </a:ext>
                  </a:extLst>
                </p:cNvPr>
                <p:cNvSpPr>
                  <a:spLocks noChangeArrowheads="1"/>
                </p:cNvSpPr>
                <p:nvPr/>
              </p:nvSpPr>
              <p:spPr bwMode="auto">
                <a:xfrm>
                  <a:off x="5148" y="1072"/>
                  <a:ext cx="136" cy="45"/>
                </a:xfrm>
                <a:prstGeom prst="parallelogram">
                  <a:avLst>
                    <a:gd name="adj" fmla="val 99999"/>
                  </a:avLst>
                </a:prstGeom>
                <a:solidFill>
                  <a:srgbClr val="FFFFFF"/>
                </a:solidFill>
                <a:ln w="9525">
                  <a:solidFill>
                    <a:srgbClr val="000000"/>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3600" b="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Times New Roman" pitchFamily="18" charset="0"/>
                    <a:ea typeface="+mn-ea"/>
                    <a:cs typeface="+mn-cs"/>
                  </a:endParaRPr>
                </a:p>
              </p:txBody>
            </p:sp>
            <p:sp>
              <p:nvSpPr>
                <p:cNvPr id="56" name="Line 49">
                  <a:extLst>
                    <a:ext uri="{FF2B5EF4-FFF2-40B4-BE49-F238E27FC236}">
                      <a16:creationId xmlns:a16="http://schemas.microsoft.com/office/drawing/2014/main" id="{C6398F32-1437-D64C-B11A-A23F97DEA755}"/>
                    </a:ext>
                  </a:extLst>
                </p:cNvPr>
                <p:cNvSpPr>
                  <a:spLocks noChangeShapeType="1"/>
                </p:cNvSpPr>
                <p:nvPr/>
              </p:nvSpPr>
              <p:spPr bwMode="auto">
                <a:xfrm>
                  <a:off x="5217" y="572"/>
                  <a:ext cx="0" cy="227"/>
                </a:xfrm>
                <a:prstGeom prst="line">
                  <a:avLst/>
                </a:prstGeom>
                <a:noFill/>
                <a:ln w="38100">
                  <a:solidFill>
                    <a:srgbClr val="000000"/>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3600" b="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Times New Roman" pitchFamily="18" charset="0"/>
                    <a:ea typeface="+mn-ea"/>
                    <a:cs typeface="+mn-cs"/>
                  </a:endParaRPr>
                </a:p>
              </p:txBody>
            </p:sp>
          </p:grpSp>
          <p:pic>
            <p:nvPicPr>
              <p:cNvPr id="47" name="Picture 50">
                <a:extLst>
                  <a:ext uri="{FF2B5EF4-FFF2-40B4-BE49-F238E27FC236}">
                    <a16:creationId xmlns:a16="http://schemas.microsoft.com/office/drawing/2014/main" id="{54031A9D-A2A7-8F46-9184-C9312B7DE38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1477414">
                <a:off x="4661" y="2843"/>
                <a:ext cx="290" cy="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57" name="Group 51">
              <a:extLst>
                <a:ext uri="{FF2B5EF4-FFF2-40B4-BE49-F238E27FC236}">
                  <a16:creationId xmlns:a16="http://schemas.microsoft.com/office/drawing/2014/main" id="{96028BE3-6EC3-9941-9DF1-775EEA21DC1D}"/>
                </a:ext>
              </a:extLst>
            </p:cNvPr>
            <p:cNvGrpSpPr>
              <a:grpSpLocks/>
            </p:cNvGrpSpPr>
            <p:nvPr/>
          </p:nvGrpSpPr>
          <p:grpSpPr bwMode="auto">
            <a:xfrm>
              <a:off x="7583001" y="3868760"/>
              <a:ext cx="1183294" cy="752310"/>
              <a:chOff x="4764" y="2205"/>
              <a:chExt cx="928" cy="590"/>
            </a:xfrm>
          </p:grpSpPr>
          <p:grpSp>
            <p:nvGrpSpPr>
              <p:cNvPr id="58" name="Group 52">
                <a:extLst>
                  <a:ext uri="{FF2B5EF4-FFF2-40B4-BE49-F238E27FC236}">
                    <a16:creationId xmlns:a16="http://schemas.microsoft.com/office/drawing/2014/main" id="{5E6CBEFF-A47F-4640-A2E7-9F8C09B9F729}"/>
                  </a:ext>
                </a:extLst>
              </p:cNvPr>
              <p:cNvGrpSpPr>
                <a:grpSpLocks/>
              </p:cNvGrpSpPr>
              <p:nvPr/>
            </p:nvGrpSpPr>
            <p:grpSpPr bwMode="auto">
              <a:xfrm>
                <a:off x="5101" y="2205"/>
                <a:ext cx="591" cy="590"/>
                <a:chOff x="4920" y="572"/>
                <a:chExt cx="591" cy="590"/>
              </a:xfrm>
            </p:grpSpPr>
            <p:sp>
              <p:nvSpPr>
                <p:cNvPr id="60" name="AutoShape 53">
                  <a:extLst>
                    <a:ext uri="{FF2B5EF4-FFF2-40B4-BE49-F238E27FC236}">
                      <a16:creationId xmlns:a16="http://schemas.microsoft.com/office/drawing/2014/main" id="{DD1EDA1F-8B06-6145-AB88-8223737F646B}"/>
                    </a:ext>
                  </a:extLst>
                </p:cNvPr>
                <p:cNvSpPr>
                  <a:spLocks noChangeArrowheads="1"/>
                </p:cNvSpPr>
                <p:nvPr/>
              </p:nvSpPr>
              <p:spPr bwMode="auto">
                <a:xfrm>
                  <a:off x="4921" y="1026"/>
                  <a:ext cx="590" cy="136"/>
                </a:xfrm>
                <a:prstGeom prst="parallelogram">
                  <a:avLst>
                    <a:gd name="adj" fmla="val 108456"/>
                  </a:avLst>
                </a:prstGeom>
                <a:solidFill>
                  <a:srgbClr val="FFFFFF"/>
                </a:solidFill>
                <a:ln w="9525">
                  <a:solidFill>
                    <a:srgbClr val="000000"/>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3600" b="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Times New Roman" pitchFamily="18" charset="0"/>
                    <a:ea typeface="+mn-ea"/>
                    <a:cs typeface="+mn-cs"/>
                  </a:endParaRPr>
                </a:p>
              </p:txBody>
            </p:sp>
            <p:sp>
              <p:nvSpPr>
                <p:cNvPr id="61" name="Line 54">
                  <a:extLst>
                    <a:ext uri="{FF2B5EF4-FFF2-40B4-BE49-F238E27FC236}">
                      <a16:creationId xmlns:a16="http://schemas.microsoft.com/office/drawing/2014/main" id="{65050550-6560-864B-9D13-B5AA96E15B99}"/>
                    </a:ext>
                  </a:extLst>
                </p:cNvPr>
                <p:cNvSpPr>
                  <a:spLocks noChangeShapeType="1"/>
                </p:cNvSpPr>
                <p:nvPr/>
              </p:nvSpPr>
              <p:spPr bwMode="auto">
                <a:xfrm>
                  <a:off x="5215" y="709"/>
                  <a:ext cx="0" cy="362"/>
                </a:xfrm>
                <a:prstGeom prst="line">
                  <a:avLst/>
                </a:prstGeom>
                <a:noFill/>
                <a:ln w="38100">
                  <a:solidFill>
                    <a:srgbClr val="000000"/>
                  </a:solidFill>
                  <a:round/>
                  <a:headEnd/>
                  <a:tailEnd type="triangl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3600" b="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Times New Roman" pitchFamily="18" charset="0"/>
                    <a:ea typeface="+mn-ea"/>
                    <a:cs typeface="+mn-cs"/>
                  </a:endParaRPr>
                </a:p>
              </p:txBody>
            </p:sp>
            <p:sp>
              <p:nvSpPr>
                <p:cNvPr id="62" name="AutoShape 55">
                  <a:extLst>
                    <a:ext uri="{FF2B5EF4-FFF2-40B4-BE49-F238E27FC236}">
                      <a16:creationId xmlns:a16="http://schemas.microsoft.com/office/drawing/2014/main" id="{D74C5889-CAA7-204F-AAEA-EC27167A812C}"/>
                    </a:ext>
                  </a:extLst>
                </p:cNvPr>
                <p:cNvSpPr>
                  <a:spLocks noChangeArrowheads="1"/>
                </p:cNvSpPr>
                <p:nvPr/>
              </p:nvSpPr>
              <p:spPr bwMode="auto">
                <a:xfrm>
                  <a:off x="4921" y="845"/>
                  <a:ext cx="590" cy="136"/>
                </a:xfrm>
                <a:prstGeom prst="parallelogram">
                  <a:avLst>
                    <a:gd name="adj" fmla="val 108456"/>
                  </a:avLst>
                </a:prstGeom>
                <a:solidFill>
                  <a:srgbClr val="FFFFFF"/>
                </a:solidFill>
                <a:ln w="9525">
                  <a:solidFill>
                    <a:srgbClr val="000000"/>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3600" b="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Times New Roman" pitchFamily="18" charset="0"/>
                    <a:ea typeface="+mn-ea"/>
                    <a:cs typeface="+mn-cs"/>
                  </a:endParaRPr>
                </a:p>
              </p:txBody>
            </p:sp>
            <p:sp>
              <p:nvSpPr>
                <p:cNvPr id="63" name="AutoShape 56">
                  <a:extLst>
                    <a:ext uri="{FF2B5EF4-FFF2-40B4-BE49-F238E27FC236}">
                      <a16:creationId xmlns:a16="http://schemas.microsoft.com/office/drawing/2014/main" id="{5A905762-F86E-AB46-9677-E484ABD16E55}"/>
                    </a:ext>
                  </a:extLst>
                </p:cNvPr>
                <p:cNvSpPr>
                  <a:spLocks noChangeArrowheads="1"/>
                </p:cNvSpPr>
                <p:nvPr/>
              </p:nvSpPr>
              <p:spPr bwMode="auto">
                <a:xfrm>
                  <a:off x="4921" y="800"/>
                  <a:ext cx="590" cy="136"/>
                </a:xfrm>
                <a:prstGeom prst="parallelogram">
                  <a:avLst>
                    <a:gd name="adj" fmla="val 108456"/>
                  </a:avLst>
                </a:prstGeom>
                <a:solidFill>
                  <a:srgbClr val="FFFFFF"/>
                </a:solidFill>
                <a:ln w="9525">
                  <a:solidFill>
                    <a:srgbClr val="000000"/>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3600" b="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Times New Roman" pitchFamily="18" charset="0"/>
                    <a:ea typeface="+mn-ea"/>
                    <a:cs typeface="+mn-cs"/>
                  </a:endParaRPr>
                </a:p>
              </p:txBody>
            </p:sp>
            <p:sp>
              <p:nvSpPr>
                <p:cNvPr id="64" name="AutoShape 57">
                  <a:extLst>
                    <a:ext uri="{FF2B5EF4-FFF2-40B4-BE49-F238E27FC236}">
                      <a16:creationId xmlns:a16="http://schemas.microsoft.com/office/drawing/2014/main" id="{DE7ACC8E-0BF7-9C40-A043-CED9578EA989}"/>
                    </a:ext>
                  </a:extLst>
                </p:cNvPr>
                <p:cNvSpPr>
                  <a:spLocks noChangeArrowheads="1"/>
                </p:cNvSpPr>
                <p:nvPr/>
              </p:nvSpPr>
              <p:spPr bwMode="auto">
                <a:xfrm>
                  <a:off x="4921" y="754"/>
                  <a:ext cx="590" cy="136"/>
                </a:xfrm>
                <a:prstGeom prst="parallelogram">
                  <a:avLst>
                    <a:gd name="adj" fmla="val 108456"/>
                  </a:avLst>
                </a:prstGeom>
                <a:solidFill>
                  <a:srgbClr val="FFFFFF"/>
                </a:solidFill>
                <a:ln w="9525">
                  <a:solidFill>
                    <a:srgbClr val="000000"/>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3600" b="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Times New Roman" pitchFamily="18" charset="0"/>
                    <a:ea typeface="+mn-ea"/>
                    <a:cs typeface="+mn-cs"/>
                  </a:endParaRPr>
                </a:p>
              </p:txBody>
            </p:sp>
            <p:sp>
              <p:nvSpPr>
                <p:cNvPr id="65" name="AutoShape 58">
                  <a:extLst>
                    <a:ext uri="{FF2B5EF4-FFF2-40B4-BE49-F238E27FC236}">
                      <a16:creationId xmlns:a16="http://schemas.microsoft.com/office/drawing/2014/main" id="{935DAE1C-9441-5142-81DB-D3D940040CCE}"/>
                    </a:ext>
                  </a:extLst>
                </p:cNvPr>
                <p:cNvSpPr>
                  <a:spLocks noChangeArrowheads="1"/>
                </p:cNvSpPr>
                <p:nvPr/>
              </p:nvSpPr>
              <p:spPr bwMode="auto">
                <a:xfrm>
                  <a:off x="4920" y="709"/>
                  <a:ext cx="590" cy="136"/>
                </a:xfrm>
                <a:prstGeom prst="parallelogram">
                  <a:avLst>
                    <a:gd name="adj" fmla="val 108456"/>
                  </a:avLst>
                </a:prstGeom>
                <a:solidFill>
                  <a:srgbClr val="FFFFFF"/>
                </a:solidFill>
                <a:ln w="9525">
                  <a:solidFill>
                    <a:srgbClr val="000000"/>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3600" b="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Times New Roman" pitchFamily="18" charset="0"/>
                    <a:ea typeface="+mn-ea"/>
                    <a:cs typeface="+mn-cs"/>
                  </a:endParaRPr>
                </a:p>
              </p:txBody>
            </p:sp>
            <p:sp>
              <p:nvSpPr>
                <p:cNvPr id="66" name="AutoShape 59">
                  <a:extLst>
                    <a:ext uri="{FF2B5EF4-FFF2-40B4-BE49-F238E27FC236}">
                      <a16:creationId xmlns:a16="http://schemas.microsoft.com/office/drawing/2014/main" id="{6ED2D0E9-D43E-F74D-8569-D9EE7F837DCB}"/>
                    </a:ext>
                  </a:extLst>
                </p:cNvPr>
                <p:cNvSpPr>
                  <a:spLocks noChangeArrowheads="1"/>
                </p:cNvSpPr>
                <p:nvPr/>
              </p:nvSpPr>
              <p:spPr bwMode="auto">
                <a:xfrm>
                  <a:off x="5148" y="754"/>
                  <a:ext cx="136" cy="45"/>
                </a:xfrm>
                <a:prstGeom prst="parallelogram">
                  <a:avLst>
                    <a:gd name="adj" fmla="val 99999"/>
                  </a:avLst>
                </a:prstGeom>
                <a:solidFill>
                  <a:srgbClr val="FFFFFF"/>
                </a:solidFill>
                <a:ln w="9525">
                  <a:solidFill>
                    <a:srgbClr val="000000"/>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3600" b="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Times New Roman" pitchFamily="18" charset="0"/>
                    <a:ea typeface="+mn-ea"/>
                    <a:cs typeface="+mn-cs"/>
                  </a:endParaRPr>
                </a:p>
              </p:txBody>
            </p:sp>
            <p:sp>
              <p:nvSpPr>
                <p:cNvPr id="67" name="AutoShape 60">
                  <a:extLst>
                    <a:ext uri="{FF2B5EF4-FFF2-40B4-BE49-F238E27FC236}">
                      <a16:creationId xmlns:a16="http://schemas.microsoft.com/office/drawing/2014/main" id="{26AF640C-4C99-AD4F-81B2-A938542B1866}"/>
                    </a:ext>
                  </a:extLst>
                </p:cNvPr>
                <p:cNvSpPr>
                  <a:spLocks noChangeArrowheads="1"/>
                </p:cNvSpPr>
                <p:nvPr/>
              </p:nvSpPr>
              <p:spPr bwMode="auto">
                <a:xfrm>
                  <a:off x="5148" y="1072"/>
                  <a:ext cx="136" cy="45"/>
                </a:xfrm>
                <a:prstGeom prst="parallelogram">
                  <a:avLst>
                    <a:gd name="adj" fmla="val 99999"/>
                  </a:avLst>
                </a:prstGeom>
                <a:solidFill>
                  <a:srgbClr val="FFFFFF"/>
                </a:solidFill>
                <a:ln w="9525">
                  <a:solidFill>
                    <a:srgbClr val="000000"/>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3600" b="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Times New Roman" pitchFamily="18" charset="0"/>
                    <a:ea typeface="+mn-ea"/>
                    <a:cs typeface="+mn-cs"/>
                  </a:endParaRPr>
                </a:p>
              </p:txBody>
            </p:sp>
            <p:sp>
              <p:nvSpPr>
                <p:cNvPr id="68" name="Line 61">
                  <a:extLst>
                    <a:ext uri="{FF2B5EF4-FFF2-40B4-BE49-F238E27FC236}">
                      <a16:creationId xmlns:a16="http://schemas.microsoft.com/office/drawing/2014/main" id="{EAB9D2B2-7BFE-5344-BB59-99D5EF1DDC93}"/>
                    </a:ext>
                  </a:extLst>
                </p:cNvPr>
                <p:cNvSpPr>
                  <a:spLocks noChangeShapeType="1"/>
                </p:cNvSpPr>
                <p:nvPr/>
              </p:nvSpPr>
              <p:spPr bwMode="auto">
                <a:xfrm>
                  <a:off x="5217" y="572"/>
                  <a:ext cx="0" cy="227"/>
                </a:xfrm>
                <a:prstGeom prst="line">
                  <a:avLst/>
                </a:prstGeom>
                <a:noFill/>
                <a:ln w="38100">
                  <a:solidFill>
                    <a:srgbClr val="000000"/>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3600" b="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Times New Roman" pitchFamily="18" charset="0"/>
                    <a:ea typeface="+mn-ea"/>
                    <a:cs typeface="+mn-cs"/>
                  </a:endParaRPr>
                </a:p>
              </p:txBody>
            </p:sp>
          </p:grpSp>
          <p:pic>
            <p:nvPicPr>
              <p:cNvPr id="59" name="Picture 62" descr="j0301212[1]">
                <a:extLst>
                  <a:ext uri="{FF2B5EF4-FFF2-40B4-BE49-F238E27FC236}">
                    <a16:creationId xmlns:a16="http://schemas.microsoft.com/office/drawing/2014/main" id="{3CA10BD0-6354-A448-866C-3A8D809CE77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764" y="2341"/>
                <a:ext cx="378" cy="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69" name="Group 63">
              <a:extLst>
                <a:ext uri="{FF2B5EF4-FFF2-40B4-BE49-F238E27FC236}">
                  <a16:creationId xmlns:a16="http://schemas.microsoft.com/office/drawing/2014/main" id="{06287268-56A0-5E47-95E9-13E7F8B262AE}"/>
                </a:ext>
              </a:extLst>
            </p:cNvPr>
            <p:cNvGrpSpPr>
              <a:grpSpLocks/>
            </p:cNvGrpSpPr>
            <p:nvPr/>
          </p:nvGrpSpPr>
          <p:grpSpPr bwMode="auto">
            <a:xfrm>
              <a:off x="6816446" y="3175211"/>
              <a:ext cx="754860" cy="935924"/>
              <a:chOff x="5102" y="3059"/>
              <a:chExt cx="592" cy="734"/>
            </a:xfrm>
          </p:grpSpPr>
          <p:grpSp>
            <p:nvGrpSpPr>
              <p:cNvPr id="70" name="Group 64">
                <a:extLst>
                  <a:ext uri="{FF2B5EF4-FFF2-40B4-BE49-F238E27FC236}">
                    <a16:creationId xmlns:a16="http://schemas.microsoft.com/office/drawing/2014/main" id="{1687FFD5-7279-9940-AEEA-0F3E5F68A550}"/>
                  </a:ext>
                </a:extLst>
              </p:cNvPr>
              <p:cNvGrpSpPr>
                <a:grpSpLocks/>
              </p:cNvGrpSpPr>
              <p:nvPr/>
            </p:nvGrpSpPr>
            <p:grpSpPr bwMode="auto">
              <a:xfrm>
                <a:off x="5102" y="3339"/>
                <a:ext cx="592" cy="454"/>
                <a:chOff x="5102" y="3339"/>
                <a:chExt cx="592" cy="454"/>
              </a:xfrm>
            </p:grpSpPr>
            <p:sp>
              <p:nvSpPr>
                <p:cNvPr id="72" name="AutoShape 65">
                  <a:extLst>
                    <a:ext uri="{FF2B5EF4-FFF2-40B4-BE49-F238E27FC236}">
                      <a16:creationId xmlns:a16="http://schemas.microsoft.com/office/drawing/2014/main" id="{2DE092CD-0346-6A43-A24D-DB47CD1903D4}"/>
                    </a:ext>
                  </a:extLst>
                </p:cNvPr>
                <p:cNvSpPr>
                  <a:spLocks noChangeArrowheads="1"/>
                </p:cNvSpPr>
                <p:nvPr/>
              </p:nvSpPr>
              <p:spPr bwMode="auto">
                <a:xfrm>
                  <a:off x="5102" y="3657"/>
                  <a:ext cx="590" cy="136"/>
                </a:xfrm>
                <a:prstGeom prst="parallelogram">
                  <a:avLst>
                    <a:gd name="adj" fmla="val 108456"/>
                  </a:avLst>
                </a:prstGeom>
                <a:solidFill>
                  <a:srgbClr val="FFFFFF"/>
                </a:solidFill>
                <a:ln w="9525">
                  <a:solidFill>
                    <a:srgbClr val="000000"/>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3600" b="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Times New Roman" pitchFamily="18" charset="0"/>
                    <a:ea typeface="+mn-ea"/>
                    <a:cs typeface="+mn-cs"/>
                  </a:endParaRPr>
                </a:p>
              </p:txBody>
            </p:sp>
            <p:sp>
              <p:nvSpPr>
                <p:cNvPr id="73" name="AutoShape 66">
                  <a:extLst>
                    <a:ext uri="{FF2B5EF4-FFF2-40B4-BE49-F238E27FC236}">
                      <a16:creationId xmlns:a16="http://schemas.microsoft.com/office/drawing/2014/main" id="{87204597-CE18-B047-AB24-29F849887263}"/>
                    </a:ext>
                  </a:extLst>
                </p:cNvPr>
                <p:cNvSpPr>
                  <a:spLocks noChangeArrowheads="1"/>
                </p:cNvSpPr>
                <p:nvPr/>
              </p:nvSpPr>
              <p:spPr bwMode="auto">
                <a:xfrm>
                  <a:off x="5104" y="3430"/>
                  <a:ext cx="590" cy="136"/>
                </a:xfrm>
                <a:prstGeom prst="parallelogram">
                  <a:avLst>
                    <a:gd name="adj" fmla="val 108456"/>
                  </a:avLst>
                </a:prstGeom>
                <a:solidFill>
                  <a:srgbClr val="FFFFFF"/>
                </a:solidFill>
                <a:ln w="9525">
                  <a:solidFill>
                    <a:srgbClr val="000000"/>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3600" b="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Times New Roman" pitchFamily="18" charset="0"/>
                    <a:ea typeface="+mn-ea"/>
                    <a:cs typeface="+mn-cs"/>
                  </a:endParaRPr>
                </a:p>
              </p:txBody>
            </p:sp>
            <p:sp>
              <p:nvSpPr>
                <p:cNvPr id="74" name="AutoShape 67">
                  <a:extLst>
                    <a:ext uri="{FF2B5EF4-FFF2-40B4-BE49-F238E27FC236}">
                      <a16:creationId xmlns:a16="http://schemas.microsoft.com/office/drawing/2014/main" id="{AA3E7982-5A55-5F45-B9A6-A337AEB50BF4}"/>
                    </a:ext>
                  </a:extLst>
                </p:cNvPr>
                <p:cNvSpPr>
                  <a:spLocks noChangeArrowheads="1"/>
                </p:cNvSpPr>
                <p:nvPr/>
              </p:nvSpPr>
              <p:spPr bwMode="auto">
                <a:xfrm>
                  <a:off x="5104" y="3384"/>
                  <a:ext cx="590" cy="136"/>
                </a:xfrm>
                <a:prstGeom prst="parallelogram">
                  <a:avLst>
                    <a:gd name="adj" fmla="val 108456"/>
                  </a:avLst>
                </a:prstGeom>
                <a:solidFill>
                  <a:srgbClr val="FFFFFF"/>
                </a:solidFill>
                <a:ln w="9525">
                  <a:solidFill>
                    <a:srgbClr val="000000"/>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3600" b="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Times New Roman" pitchFamily="18" charset="0"/>
                    <a:ea typeface="+mn-ea"/>
                    <a:cs typeface="+mn-cs"/>
                  </a:endParaRPr>
                </a:p>
              </p:txBody>
            </p:sp>
            <p:sp>
              <p:nvSpPr>
                <p:cNvPr id="75" name="AutoShape 68">
                  <a:extLst>
                    <a:ext uri="{FF2B5EF4-FFF2-40B4-BE49-F238E27FC236}">
                      <a16:creationId xmlns:a16="http://schemas.microsoft.com/office/drawing/2014/main" id="{37F1AF5F-9858-0A4F-9527-43547EC27500}"/>
                    </a:ext>
                  </a:extLst>
                </p:cNvPr>
                <p:cNvSpPr>
                  <a:spLocks noChangeArrowheads="1"/>
                </p:cNvSpPr>
                <p:nvPr/>
              </p:nvSpPr>
              <p:spPr bwMode="auto">
                <a:xfrm>
                  <a:off x="5103" y="3339"/>
                  <a:ext cx="590" cy="136"/>
                </a:xfrm>
                <a:prstGeom prst="parallelogram">
                  <a:avLst>
                    <a:gd name="adj" fmla="val 108456"/>
                  </a:avLst>
                </a:prstGeom>
                <a:solidFill>
                  <a:srgbClr val="FFFFFF"/>
                </a:solidFill>
                <a:ln w="9525">
                  <a:solidFill>
                    <a:srgbClr val="000000"/>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3600" b="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Times New Roman" pitchFamily="18" charset="0"/>
                    <a:ea typeface="+mn-ea"/>
                    <a:cs typeface="+mn-cs"/>
                  </a:endParaRPr>
                </a:p>
              </p:txBody>
            </p:sp>
            <p:sp>
              <p:nvSpPr>
                <p:cNvPr id="76" name="AutoShape 69">
                  <a:extLst>
                    <a:ext uri="{FF2B5EF4-FFF2-40B4-BE49-F238E27FC236}">
                      <a16:creationId xmlns:a16="http://schemas.microsoft.com/office/drawing/2014/main" id="{3537EC9D-0B96-1B4D-9DA6-DB1D31278355}"/>
                    </a:ext>
                  </a:extLst>
                </p:cNvPr>
                <p:cNvSpPr>
                  <a:spLocks noChangeArrowheads="1"/>
                </p:cNvSpPr>
                <p:nvPr/>
              </p:nvSpPr>
              <p:spPr bwMode="auto">
                <a:xfrm>
                  <a:off x="5329" y="3703"/>
                  <a:ext cx="136" cy="45"/>
                </a:xfrm>
                <a:prstGeom prst="parallelogram">
                  <a:avLst>
                    <a:gd name="adj" fmla="val 99999"/>
                  </a:avLst>
                </a:prstGeom>
                <a:solidFill>
                  <a:srgbClr val="FFFFFF"/>
                </a:solidFill>
                <a:ln w="9525">
                  <a:solidFill>
                    <a:srgbClr val="000000"/>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3600" b="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Times New Roman" pitchFamily="18" charset="0"/>
                    <a:ea typeface="+mn-ea"/>
                    <a:cs typeface="+mn-cs"/>
                  </a:endParaRPr>
                </a:p>
              </p:txBody>
            </p:sp>
            <p:sp>
              <p:nvSpPr>
                <p:cNvPr id="77" name="Line 70">
                  <a:extLst>
                    <a:ext uri="{FF2B5EF4-FFF2-40B4-BE49-F238E27FC236}">
                      <a16:creationId xmlns:a16="http://schemas.microsoft.com/office/drawing/2014/main" id="{6EC65D18-CB66-8746-BD25-832AD60E6506}"/>
                    </a:ext>
                  </a:extLst>
                </p:cNvPr>
                <p:cNvSpPr>
                  <a:spLocks noChangeShapeType="1"/>
                </p:cNvSpPr>
                <p:nvPr/>
              </p:nvSpPr>
              <p:spPr bwMode="auto">
                <a:xfrm rot="37846062">
                  <a:off x="5395" y="3452"/>
                  <a:ext cx="0" cy="349"/>
                </a:xfrm>
                <a:prstGeom prst="line">
                  <a:avLst/>
                </a:prstGeom>
                <a:noFill/>
                <a:ln w="28575">
                  <a:solidFill>
                    <a:srgbClr val="000000"/>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3600" b="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Times New Roman" pitchFamily="18" charset="0"/>
                    <a:ea typeface="+mn-ea"/>
                    <a:cs typeface="+mn-cs"/>
                  </a:endParaRPr>
                </a:p>
              </p:txBody>
            </p:sp>
            <p:sp>
              <p:nvSpPr>
                <p:cNvPr id="78" name="Line 71">
                  <a:extLst>
                    <a:ext uri="{FF2B5EF4-FFF2-40B4-BE49-F238E27FC236}">
                      <a16:creationId xmlns:a16="http://schemas.microsoft.com/office/drawing/2014/main" id="{0FDB3A26-32C8-2E48-981E-7FB65D5794C6}"/>
                    </a:ext>
                  </a:extLst>
                </p:cNvPr>
                <p:cNvSpPr>
                  <a:spLocks noChangeShapeType="1"/>
                </p:cNvSpPr>
                <p:nvPr/>
              </p:nvSpPr>
              <p:spPr bwMode="auto">
                <a:xfrm rot="37846062">
                  <a:off x="5184" y="3588"/>
                  <a:ext cx="76" cy="0"/>
                </a:xfrm>
                <a:prstGeom prst="line">
                  <a:avLst/>
                </a:prstGeom>
                <a:noFill/>
                <a:ln w="28575">
                  <a:solidFill>
                    <a:srgbClr val="000000"/>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3600" b="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Times New Roman" pitchFamily="18" charset="0"/>
                    <a:ea typeface="+mn-ea"/>
                    <a:cs typeface="+mn-cs"/>
                  </a:endParaRPr>
                </a:p>
              </p:txBody>
            </p:sp>
            <p:sp>
              <p:nvSpPr>
                <p:cNvPr id="79" name="Line 72">
                  <a:extLst>
                    <a:ext uri="{FF2B5EF4-FFF2-40B4-BE49-F238E27FC236}">
                      <a16:creationId xmlns:a16="http://schemas.microsoft.com/office/drawing/2014/main" id="{6B03FF61-647E-194C-952F-44D03F56CAB0}"/>
                    </a:ext>
                  </a:extLst>
                </p:cNvPr>
                <p:cNvSpPr>
                  <a:spLocks noChangeShapeType="1"/>
                </p:cNvSpPr>
                <p:nvPr/>
              </p:nvSpPr>
              <p:spPr bwMode="auto">
                <a:xfrm rot="37846062">
                  <a:off x="5263" y="3589"/>
                  <a:ext cx="76" cy="0"/>
                </a:xfrm>
                <a:prstGeom prst="line">
                  <a:avLst/>
                </a:prstGeom>
                <a:noFill/>
                <a:ln w="28575">
                  <a:solidFill>
                    <a:srgbClr val="000000"/>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3600" b="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Times New Roman" pitchFamily="18" charset="0"/>
                    <a:ea typeface="+mn-ea"/>
                    <a:cs typeface="+mn-cs"/>
                  </a:endParaRPr>
                </a:p>
              </p:txBody>
            </p:sp>
            <p:sp>
              <p:nvSpPr>
                <p:cNvPr id="80" name="Line 73">
                  <a:extLst>
                    <a:ext uri="{FF2B5EF4-FFF2-40B4-BE49-F238E27FC236}">
                      <a16:creationId xmlns:a16="http://schemas.microsoft.com/office/drawing/2014/main" id="{408D28CB-F342-5D48-9CF8-E5365E98AA2B}"/>
                    </a:ext>
                  </a:extLst>
                </p:cNvPr>
                <p:cNvSpPr>
                  <a:spLocks noChangeShapeType="1"/>
                </p:cNvSpPr>
                <p:nvPr/>
              </p:nvSpPr>
              <p:spPr bwMode="auto">
                <a:xfrm rot="37846062">
                  <a:off x="5353" y="3588"/>
                  <a:ext cx="75" cy="0"/>
                </a:xfrm>
                <a:prstGeom prst="line">
                  <a:avLst/>
                </a:prstGeom>
                <a:noFill/>
                <a:ln w="28575">
                  <a:solidFill>
                    <a:srgbClr val="000000"/>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3600" b="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Times New Roman" pitchFamily="18" charset="0"/>
                    <a:ea typeface="+mn-ea"/>
                    <a:cs typeface="+mn-cs"/>
                  </a:endParaRPr>
                </a:p>
              </p:txBody>
            </p:sp>
            <p:sp>
              <p:nvSpPr>
                <p:cNvPr id="81" name="Line 74">
                  <a:extLst>
                    <a:ext uri="{FF2B5EF4-FFF2-40B4-BE49-F238E27FC236}">
                      <a16:creationId xmlns:a16="http://schemas.microsoft.com/office/drawing/2014/main" id="{ED0DE4C6-B274-894B-BD2D-FC6C004134A8}"/>
                    </a:ext>
                  </a:extLst>
                </p:cNvPr>
                <p:cNvSpPr>
                  <a:spLocks noChangeShapeType="1"/>
                </p:cNvSpPr>
                <p:nvPr/>
              </p:nvSpPr>
              <p:spPr bwMode="auto">
                <a:xfrm rot="37846062">
                  <a:off x="5533" y="3591"/>
                  <a:ext cx="76" cy="0"/>
                </a:xfrm>
                <a:prstGeom prst="line">
                  <a:avLst/>
                </a:prstGeom>
                <a:noFill/>
                <a:ln w="28575">
                  <a:solidFill>
                    <a:srgbClr val="000000"/>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3600" b="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Times New Roman" pitchFamily="18" charset="0"/>
                    <a:ea typeface="+mn-ea"/>
                    <a:cs typeface="+mn-cs"/>
                  </a:endParaRPr>
                </a:p>
              </p:txBody>
            </p:sp>
            <p:sp>
              <p:nvSpPr>
                <p:cNvPr id="82" name="Line 75">
                  <a:extLst>
                    <a:ext uri="{FF2B5EF4-FFF2-40B4-BE49-F238E27FC236}">
                      <a16:creationId xmlns:a16="http://schemas.microsoft.com/office/drawing/2014/main" id="{D25DA85D-AEB7-224A-A0D0-CB8D7D2C90B4}"/>
                    </a:ext>
                  </a:extLst>
                </p:cNvPr>
                <p:cNvSpPr>
                  <a:spLocks noChangeShapeType="1"/>
                </p:cNvSpPr>
                <p:nvPr/>
              </p:nvSpPr>
              <p:spPr bwMode="auto">
                <a:xfrm rot="37846062">
                  <a:off x="5352" y="3665"/>
                  <a:ext cx="76" cy="0"/>
                </a:xfrm>
                <a:prstGeom prst="line">
                  <a:avLst/>
                </a:prstGeom>
                <a:noFill/>
                <a:ln w="28575">
                  <a:solidFill>
                    <a:srgbClr val="000000"/>
                  </a:solidFill>
                  <a:round/>
                  <a:headEnd type="triangle" w="med" len="me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3600" b="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Times New Roman" pitchFamily="18" charset="0"/>
                    <a:ea typeface="+mn-ea"/>
                    <a:cs typeface="+mn-cs"/>
                  </a:endParaRPr>
                </a:p>
              </p:txBody>
            </p:sp>
            <p:sp>
              <p:nvSpPr>
                <p:cNvPr id="83" name="Line 76">
                  <a:extLst>
                    <a:ext uri="{FF2B5EF4-FFF2-40B4-BE49-F238E27FC236}">
                      <a16:creationId xmlns:a16="http://schemas.microsoft.com/office/drawing/2014/main" id="{4D21372A-CCFB-ED4D-9A6D-9BD2B231A01C}"/>
                    </a:ext>
                  </a:extLst>
                </p:cNvPr>
                <p:cNvSpPr>
                  <a:spLocks noChangeShapeType="1"/>
                </p:cNvSpPr>
                <p:nvPr/>
              </p:nvSpPr>
              <p:spPr bwMode="auto">
                <a:xfrm rot="37846062">
                  <a:off x="5223" y="3520"/>
                  <a:ext cx="0" cy="60"/>
                </a:xfrm>
                <a:prstGeom prst="line">
                  <a:avLst/>
                </a:prstGeom>
                <a:noFill/>
                <a:ln w="28575">
                  <a:solidFill>
                    <a:srgbClr val="000000"/>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3600" b="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Times New Roman" pitchFamily="18" charset="0"/>
                    <a:ea typeface="+mn-ea"/>
                    <a:cs typeface="+mn-cs"/>
                  </a:endParaRPr>
                </a:p>
              </p:txBody>
            </p:sp>
            <p:sp>
              <p:nvSpPr>
                <p:cNvPr id="84" name="Line 77">
                  <a:extLst>
                    <a:ext uri="{FF2B5EF4-FFF2-40B4-BE49-F238E27FC236}">
                      <a16:creationId xmlns:a16="http://schemas.microsoft.com/office/drawing/2014/main" id="{0CEB787C-1BB6-AA49-8230-FDED5DBEB39C}"/>
                    </a:ext>
                  </a:extLst>
                </p:cNvPr>
                <p:cNvSpPr>
                  <a:spLocks noChangeShapeType="1"/>
                </p:cNvSpPr>
                <p:nvPr/>
              </p:nvSpPr>
              <p:spPr bwMode="auto">
                <a:xfrm rot="37846062">
                  <a:off x="5302" y="3521"/>
                  <a:ext cx="0" cy="60"/>
                </a:xfrm>
                <a:prstGeom prst="line">
                  <a:avLst/>
                </a:prstGeom>
                <a:noFill/>
                <a:ln w="28575">
                  <a:solidFill>
                    <a:srgbClr val="000000"/>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3600" b="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Times New Roman" pitchFamily="18" charset="0"/>
                    <a:ea typeface="+mn-ea"/>
                    <a:cs typeface="+mn-cs"/>
                  </a:endParaRPr>
                </a:p>
              </p:txBody>
            </p:sp>
            <p:sp>
              <p:nvSpPr>
                <p:cNvPr id="85" name="Line 78">
                  <a:extLst>
                    <a:ext uri="{FF2B5EF4-FFF2-40B4-BE49-F238E27FC236}">
                      <a16:creationId xmlns:a16="http://schemas.microsoft.com/office/drawing/2014/main" id="{E7FAE862-D380-A24D-84BC-ACB5CF3FF044}"/>
                    </a:ext>
                  </a:extLst>
                </p:cNvPr>
                <p:cNvSpPr>
                  <a:spLocks noChangeShapeType="1"/>
                </p:cNvSpPr>
                <p:nvPr/>
              </p:nvSpPr>
              <p:spPr bwMode="auto">
                <a:xfrm rot="37846062">
                  <a:off x="5393" y="3522"/>
                  <a:ext cx="0" cy="59"/>
                </a:xfrm>
                <a:prstGeom prst="line">
                  <a:avLst/>
                </a:prstGeom>
                <a:noFill/>
                <a:ln w="28575">
                  <a:solidFill>
                    <a:srgbClr val="000000"/>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3600" b="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Times New Roman" pitchFamily="18" charset="0"/>
                    <a:ea typeface="+mn-ea"/>
                    <a:cs typeface="+mn-cs"/>
                  </a:endParaRPr>
                </a:p>
              </p:txBody>
            </p:sp>
            <p:sp>
              <p:nvSpPr>
                <p:cNvPr id="86" name="Line 79">
                  <a:extLst>
                    <a:ext uri="{FF2B5EF4-FFF2-40B4-BE49-F238E27FC236}">
                      <a16:creationId xmlns:a16="http://schemas.microsoft.com/office/drawing/2014/main" id="{007B357E-CB1C-894B-9B1B-ECFA402DB9FE}"/>
                    </a:ext>
                  </a:extLst>
                </p:cNvPr>
                <p:cNvSpPr>
                  <a:spLocks noChangeShapeType="1"/>
                </p:cNvSpPr>
                <p:nvPr/>
              </p:nvSpPr>
              <p:spPr bwMode="auto">
                <a:xfrm rot="37846062">
                  <a:off x="5572" y="3523"/>
                  <a:ext cx="0" cy="60"/>
                </a:xfrm>
                <a:prstGeom prst="line">
                  <a:avLst/>
                </a:prstGeom>
                <a:noFill/>
                <a:ln w="28575">
                  <a:solidFill>
                    <a:srgbClr val="000000"/>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3600" b="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Times New Roman" pitchFamily="18" charset="0"/>
                    <a:ea typeface="+mn-ea"/>
                    <a:cs typeface="+mn-cs"/>
                  </a:endParaRPr>
                </a:p>
              </p:txBody>
            </p:sp>
            <p:sp>
              <p:nvSpPr>
                <p:cNvPr id="87" name="Line 80">
                  <a:extLst>
                    <a:ext uri="{FF2B5EF4-FFF2-40B4-BE49-F238E27FC236}">
                      <a16:creationId xmlns:a16="http://schemas.microsoft.com/office/drawing/2014/main" id="{52711632-1881-1048-A35E-879D333D2788}"/>
                    </a:ext>
                  </a:extLst>
                </p:cNvPr>
                <p:cNvSpPr>
                  <a:spLocks noChangeShapeType="1"/>
                </p:cNvSpPr>
                <p:nvPr/>
              </p:nvSpPr>
              <p:spPr bwMode="auto">
                <a:xfrm rot="37846062">
                  <a:off x="5179" y="3536"/>
                  <a:ext cx="28" cy="0"/>
                </a:xfrm>
                <a:prstGeom prst="line">
                  <a:avLst/>
                </a:prstGeom>
                <a:noFill/>
                <a:ln w="28575">
                  <a:solidFill>
                    <a:srgbClr val="000000"/>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3600" b="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Times New Roman" pitchFamily="18" charset="0"/>
                    <a:ea typeface="+mn-ea"/>
                    <a:cs typeface="+mn-cs"/>
                  </a:endParaRPr>
                </a:p>
              </p:txBody>
            </p:sp>
            <p:sp>
              <p:nvSpPr>
                <p:cNvPr id="88" name="Line 81">
                  <a:extLst>
                    <a:ext uri="{FF2B5EF4-FFF2-40B4-BE49-F238E27FC236}">
                      <a16:creationId xmlns:a16="http://schemas.microsoft.com/office/drawing/2014/main" id="{D5B943C9-9FB9-0B4C-A59E-AE0B604AFCA8}"/>
                    </a:ext>
                  </a:extLst>
                </p:cNvPr>
                <p:cNvSpPr>
                  <a:spLocks noChangeShapeType="1"/>
                </p:cNvSpPr>
                <p:nvPr/>
              </p:nvSpPr>
              <p:spPr bwMode="auto">
                <a:xfrm rot="37846062">
                  <a:off x="5238" y="3536"/>
                  <a:ext cx="29" cy="0"/>
                </a:xfrm>
                <a:prstGeom prst="line">
                  <a:avLst/>
                </a:prstGeom>
                <a:noFill/>
                <a:ln w="28575">
                  <a:solidFill>
                    <a:srgbClr val="000000"/>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3600" b="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Times New Roman" pitchFamily="18" charset="0"/>
                    <a:ea typeface="+mn-ea"/>
                    <a:cs typeface="+mn-cs"/>
                  </a:endParaRPr>
                </a:p>
              </p:txBody>
            </p:sp>
            <p:sp>
              <p:nvSpPr>
                <p:cNvPr id="89" name="Line 82">
                  <a:extLst>
                    <a:ext uri="{FF2B5EF4-FFF2-40B4-BE49-F238E27FC236}">
                      <a16:creationId xmlns:a16="http://schemas.microsoft.com/office/drawing/2014/main" id="{45CE5514-4E09-1549-A216-5180AF7FE5DE}"/>
                    </a:ext>
                  </a:extLst>
                </p:cNvPr>
                <p:cNvSpPr>
                  <a:spLocks noChangeShapeType="1"/>
                </p:cNvSpPr>
                <p:nvPr/>
              </p:nvSpPr>
              <p:spPr bwMode="auto">
                <a:xfrm rot="37846062">
                  <a:off x="5208" y="3536"/>
                  <a:ext cx="29" cy="0"/>
                </a:xfrm>
                <a:prstGeom prst="line">
                  <a:avLst/>
                </a:prstGeom>
                <a:noFill/>
                <a:ln w="28575">
                  <a:solidFill>
                    <a:srgbClr val="000000"/>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3600" b="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Times New Roman" pitchFamily="18" charset="0"/>
                    <a:ea typeface="+mn-ea"/>
                    <a:cs typeface="+mn-cs"/>
                  </a:endParaRPr>
                </a:p>
              </p:txBody>
            </p:sp>
            <p:sp>
              <p:nvSpPr>
                <p:cNvPr id="90" name="Line 83">
                  <a:extLst>
                    <a:ext uri="{FF2B5EF4-FFF2-40B4-BE49-F238E27FC236}">
                      <a16:creationId xmlns:a16="http://schemas.microsoft.com/office/drawing/2014/main" id="{209975FB-E613-7E46-A57B-83FCBC01CBFF}"/>
                    </a:ext>
                  </a:extLst>
                </p:cNvPr>
                <p:cNvSpPr>
                  <a:spLocks noChangeShapeType="1"/>
                </p:cNvSpPr>
                <p:nvPr/>
              </p:nvSpPr>
              <p:spPr bwMode="auto">
                <a:xfrm rot="37846062">
                  <a:off x="5259" y="3537"/>
                  <a:ext cx="28" cy="0"/>
                </a:xfrm>
                <a:prstGeom prst="line">
                  <a:avLst/>
                </a:prstGeom>
                <a:noFill/>
                <a:ln w="28575">
                  <a:solidFill>
                    <a:srgbClr val="000000"/>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3600" b="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Times New Roman" pitchFamily="18" charset="0"/>
                    <a:ea typeface="+mn-ea"/>
                    <a:cs typeface="+mn-cs"/>
                  </a:endParaRPr>
                </a:p>
              </p:txBody>
            </p:sp>
            <p:sp>
              <p:nvSpPr>
                <p:cNvPr id="91" name="Line 84">
                  <a:extLst>
                    <a:ext uri="{FF2B5EF4-FFF2-40B4-BE49-F238E27FC236}">
                      <a16:creationId xmlns:a16="http://schemas.microsoft.com/office/drawing/2014/main" id="{418E64FA-D820-4D47-BB07-C096319F5681}"/>
                    </a:ext>
                  </a:extLst>
                </p:cNvPr>
                <p:cNvSpPr>
                  <a:spLocks noChangeShapeType="1"/>
                </p:cNvSpPr>
                <p:nvPr/>
              </p:nvSpPr>
              <p:spPr bwMode="auto">
                <a:xfrm rot="37846062">
                  <a:off x="5319" y="3537"/>
                  <a:ext cx="28" cy="0"/>
                </a:xfrm>
                <a:prstGeom prst="line">
                  <a:avLst/>
                </a:prstGeom>
                <a:noFill/>
                <a:ln w="28575">
                  <a:solidFill>
                    <a:srgbClr val="000000"/>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3600" b="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Times New Roman" pitchFamily="18" charset="0"/>
                    <a:ea typeface="+mn-ea"/>
                    <a:cs typeface="+mn-cs"/>
                  </a:endParaRPr>
                </a:p>
              </p:txBody>
            </p:sp>
            <p:sp>
              <p:nvSpPr>
                <p:cNvPr id="92" name="Line 85">
                  <a:extLst>
                    <a:ext uri="{FF2B5EF4-FFF2-40B4-BE49-F238E27FC236}">
                      <a16:creationId xmlns:a16="http://schemas.microsoft.com/office/drawing/2014/main" id="{CA7E85F8-0943-B840-95BB-36FBDE49F130}"/>
                    </a:ext>
                  </a:extLst>
                </p:cNvPr>
                <p:cNvSpPr>
                  <a:spLocks noChangeShapeType="1"/>
                </p:cNvSpPr>
                <p:nvPr/>
              </p:nvSpPr>
              <p:spPr bwMode="auto">
                <a:xfrm rot="37846062">
                  <a:off x="5349" y="3537"/>
                  <a:ext cx="28" cy="0"/>
                </a:xfrm>
                <a:prstGeom prst="line">
                  <a:avLst/>
                </a:prstGeom>
                <a:noFill/>
                <a:ln w="28575">
                  <a:solidFill>
                    <a:srgbClr val="000000"/>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3600" b="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Times New Roman" pitchFamily="18" charset="0"/>
                    <a:ea typeface="+mn-ea"/>
                    <a:cs typeface="+mn-cs"/>
                  </a:endParaRPr>
                </a:p>
              </p:txBody>
            </p:sp>
            <p:sp>
              <p:nvSpPr>
                <p:cNvPr id="93" name="Line 86">
                  <a:extLst>
                    <a:ext uri="{FF2B5EF4-FFF2-40B4-BE49-F238E27FC236}">
                      <a16:creationId xmlns:a16="http://schemas.microsoft.com/office/drawing/2014/main" id="{0D0699F2-E84C-A244-A780-1F8FC6BA0D21}"/>
                    </a:ext>
                  </a:extLst>
                </p:cNvPr>
                <p:cNvSpPr>
                  <a:spLocks noChangeShapeType="1"/>
                </p:cNvSpPr>
                <p:nvPr/>
              </p:nvSpPr>
              <p:spPr bwMode="auto">
                <a:xfrm rot="37846062">
                  <a:off x="5528" y="3539"/>
                  <a:ext cx="28" cy="0"/>
                </a:xfrm>
                <a:prstGeom prst="line">
                  <a:avLst/>
                </a:prstGeom>
                <a:noFill/>
                <a:ln w="28575">
                  <a:solidFill>
                    <a:srgbClr val="000000"/>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3600" b="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Times New Roman" pitchFamily="18" charset="0"/>
                    <a:ea typeface="+mn-ea"/>
                    <a:cs typeface="+mn-cs"/>
                  </a:endParaRPr>
                </a:p>
              </p:txBody>
            </p:sp>
            <p:sp>
              <p:nvSpPr>
                <p:cNvPr id="94" name="Line 87">
                  <a:extLst>
                    <a:ext uri="{FF2B5EF4-FFF2-40B4-BE49-F238E27FC236}">
                      <a16:creationId xmlns:a16="http://schemas.microsoft.com/office/drawing/2014/main" id="{94BD4F36-B71C-A040-AF72-DD396F9556C4}"/>
                    </a:ext>
                  </a:extLst>
                </p:cNvPr>
                <p:cNvSpPr>
                  <a:spLocks noChangeShapeType="1"/>
                </p:cNvSpPr>
                <p:nvPr/>
              </p:nvSpPr>
              <p:spPr bwMode="auto">
                <a:xfrm rot="37846062">
                  <a:off x="5587" y="3538"/>
                  <a:ext cx="29" cy="0"/>
                </a:xfrm>
                <a:prstGeom prst="line">
                  <a:avLst/>
                </a:prstGeom>
                <a:noFill/>
                <a:ln w="28575">
                  <a:solidFill>
                    <a:srgbClr val="000000"/>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3600" b="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Times New Roman" pitchFamily="18" charset="0"/>
                    <a:ea typeface="+mn-ea"/>
                    <a:cs typeface="+mn-cs"/>
                  </a:endParaRPr>
                </a:p>
              </p:txBody>
            </p:sp>
            <p:sp>
              <p:nvSpPr>
                <p:cNvPr id="95" name="Line 88">
                  <a:extLst>
                    <a:ext uri="{FF2B5EF4-FFF2-40B4-BE49-F238E27FC236}">
                      <a16:creationId xmlns:a16="http://schemas.microsoft.com/office/drawing/2014/main" id="{99E5503B-3682-3447-8808-62477F484A24}"/>
                    </a:ext>
                  </a:extLst>
                </p:cNvPr>
                <p:cNvSpPr>
                  <a:spLocks noChangeShapeType="1"/>
                </p:cNvSpPr>
                <p:nvPr/>
              </p:nvSpPr>
              <p:spPr bwMode="auto">
                <a:xfrm rot="37846062">
                  <a:off x="5409" y="3538"/>
                  <a:ext cx="28" cy="0"/>
                </a:xfrm>
                <a:prstGeom prst="line">
                  <a:avLst/>
                </a:prstGeom>
                <a:noFill/>
                <a:ln w="28575">
                  <a:solidFill>
                    <a:srgbClr val="000000"/>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3600" b="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Times New Roman" pitchFamily="18" charset="0"/>
                    <a:ea typeface="+mn-ea"/>
                    <a:cs typeface="+mn-cs"/>
                  </a:endParaRPr>
                </a:p>
              </p:txBody>
            </p:sp>
            <p:sp>
              <p:nvSpPr>
                <p:cNvPr id="96" name="Line 89">
                  <a:extLst>
                    <a:ext uri="{FF2B5EF4-FFF2-40B4-BE49-F238E27FC236}">
                      <a16:creationId xmlns:a16="http://schemas.microsoft.com/office/drawing/2014/main" id="{DA9C8A53-7D2D-B14E-ADA4-2277E0D4BFD7}"/>
                    </a:ext>
                  </a:extLst>
                </p:cNvPr>
                <p:cNvSpPr>
                  <a:spLocks noChangeShapeType="1"/>
                </p:cNvSpPr>
                <p:nvPr/>
              </p:nvSpPr>
              <p:spPr bwMode="auto">
                <a:xfrm rot="37846062">
                  <a:off x="5299" y="3537"/>
                  <a:ext cx="28" cy="0"/>
                </a:xfrm>
                <a:prstGeom prst="line">
                  <a:avLst/>
                </a:prstGeom>
                <a:noFill/>
                <a:ln w="28575">
                  <a:solidFill>
                    <a:srgbClr val="000000"/>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3600" b="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Times New Roman" pitchFamily="18" charset="0"/>
                    <a:ea typeface="+mn-ea"/>
                    <a:cs typeface="+mn-cs"/>
                  </a:endParaRPr>
                </a:p>
              </p:txBody>
            </p:sp>
            <p:sp>
              <p:nvSpPr>
                <p:cNvPr id="97" name="Line 90">
                  <a:extLst>
                    <a:ext uri="{FF2B5EF4-FFF2-40B4-BE49-F238E27FC236}">
                      <a16:creationId xmlns:a16="http://schemas.microsoft.com/office/drawing/2014/main" id="{2EEDBFA8-8B20-2243-8DF8-00DFCC19583A}"/>
                    </a:ext>
                  </a:extLst>
                </p:cNvPr>
                <p:cNvSpPr>
                  <a:spLocks noChangeShapeType="1"/>
                </p:cNvSpPr>
                <p:nvPr/>
              </p:nvSpPr>
              <p:spPr bwMode="auto">
                <a:xfrm rot="37846062">
                  <a:off x="5369" y="3538"/>
                  <a:ext cx="28" cy="0"/>
                </a:xfrm>
                <a:prstGeom prst="line">
                  <a:avLst/>
                </a:prstGeom>
                <a:noFill/>
                <a:ln w="28575">
                  <a:solidFill>
                    <a:srgbClr val="000000"/>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3600" b="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Times New Roman" pitchFamily="18" charset="0"/>
                    <a:ea typeface="+mn-ea"/>
                    <a:cs typeface="+mn-cs"/>
                  </a:endParaRPr>
                </a:p>
              </p:txBody>
            </p:sp>
            <p:sp>
              <p:nvSpPr>
                <p:cNvPr id="98" name="Line 91">
                  <a:extLst>
                    <a:ext uri="{FF2B5EF4-FFF2-40B4-BE49-F238E27FC236}">
                      <a16:creationId xmlns:a16="http://schemas.microsoft.com/office/drawing/2014/main" id="{A58B6763-D7CA-D849-A3C7-423CDD451C50}"/>
                    </a:ext>
                  </a:extLst>
                </p:cNvPr>
                <p:cNvSpPr>
                  <a:spLocks noChangeShapeType="1"/>
                </p:cNvSpPr>
                <p:nvPr/>
              </p:nvSpPr>
              <p:spPr bwMode="auto">
                <a:xfrm rot="37846062">
                  <a:off x="5558" y="3539"/>
                  <a:ext cx="28" cy="0"/>
                </a:xfrm>
                <a:prstGeom prst="line">
                  <a:avLst/>
                </a:prstGeom>
                <a:noFill/>
                <a:ln w="28575">
                  <a:solidFill>
                    <a:srgbClr val="000000"/>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3600" b="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Times New Roman" pitchFamily="18" charset="0"/>
                    <a:ea typeface="+mn-ea"/>
                    <a:cs typeface="+mn-cs"/>
                  </a:endParaRPr>
                </a:p>
              </p:txBody>
            </p:sp>
          </p:grpSp>
          <p:pic>
            <p:nvPicPr>
              <p:cNvPr id="71" name="Picture 92">
                <a:extLst>
                  <a:ext uri="{FF2B5EF4-FFF2-40B4-BE49-F238E27FC236}">
                    <a16:creationId xmlns:a16="http://schemas.microsoft.com/office/drawing/2014/main" id="{92D22BB3-4A10-3D44-A218-2DA43FC536A1}"/>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rot="-5400000">
                <a:off x="5273" y="3102"/>
                <a:ext cx="326" cy="2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99" name="Group 93">
              <a:extLst>
                <a:ext uri="{FF2B5EF4-FFF2-40B4-BE49-F238E27FC236}">
                  <a16:creationId xmlns:a16="http://schemas.microsoft.com/office/drawing/2014/main" id="{40CD2D24-9CCE-C644-B9FF-510B77600170}"/>
                </a:ext>
              </a:extLst>
            </p:cNvPr>
            <p:cNvGrpSpPr>
              <a:grpSpLocks/>
            </p:cNvGrpSpPr>
            <p:nvPr/>
          </p:nvGrpSpPr>
          <p:grpSpPr bwMode="auto">
            <a:xfrm>
              <a:off x="6817721" y="4449051"/>
              <a:ext cx="752310" cy="686005"/>
              <a:chOff x="4514" y="3663"/>
              <a:chExt cx="590" cy="538"/>
            </a:xfrm>
          </p:grpSpPr>
          <p:grpSp>
            <p:nvGrpSpPr>
              <p:cNvPr id="100" name="Group 94">
                <a:extLst>
                  <a:ext uri="{FF2B5EF4-FFF2-40B4-BE49-F238E27FC236}">
                    <a16:creationId xmlns:a16="http://schemas.microsoft.com/office/drawing/2014/main" id="{1871477C-B09F-4740-B532-8E18CE1561B6}"/>
                  </a:ext>
                </a:extLst>
              </p:cNvPr>
              <p:cNvGrpSpPr>
                <a:grpSpLocks/>
              </p:cNvGrpSpPr>
              <p:nvPr/>
            </p:nvGrpSpPr>
            <p:grpSpPr bwMode="auto">
              <a:xfrm>
                <a:off x="4514" y="3884"/>
                <a:ext cx="590" cy="317"/>
                <a:chOff x="4514" y="3930"/>
                <a:chExt cx="590" cy="317"/>
              </a:xfrm>
            </p:grpSpPr>
            <p:sp>
              <p:nvSpPr>
                <p:cNvPr id="105" name="AutoShape 95">
                  <a:extLst>
                    <a:ext uri="{FF2B5EF4-FFF2-40B4-BE49-F238E27FC236}">
                      <a16:creationId xmlns:a16="http://schemas.microsoft.com/office/drawing/2014/main" id="{75EED500-A212-CB42-915D-A1A8726662E7}"/>
                    </a:ext>
                  </a:extLst>
                </p:cNvPr>
                <p:cNvSpPr>
                  <a:spLocks noChangeArrowheads="1"/>
                </p:cNvSpPr>
                <p:nvPr/>
              </p:nvSpPr>
              <p:spPr bwMode="auto">
                <a:xfrm>
                  <a:off x="4514" y="4111"/>
                  <a:ext cx="590" cy="136"/>
                </a:xfrm>
                <a:prstGeom prst="parallelogram">
                  <a:avLst>
                    <a:gd name="adj" fmla="val 108456"/>
                  </a:avLst>
                </a:prstGeom>
                <a:solidFill>
                  <a:srgbClr val="FFFFFF"/>
                </a:solidFill>
                <a:ln w="9525">
                  <a:solidFill>
                    <a:srgbClr val="000000"/>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3600" b="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Times New Roman" pitchFamily="18" charset="0"/>
                    <a:ea typeface="+mn-ea"/>
                    <a:cs typeface="+mn-cs"/>
                  </a:endParaRPr>
                </a:p>
              </p:txBody>
            </p:sp>
            <p:sp>
              <p:nvSpPr>
                <p:cNvPr id="106" name="Line 96">
                  <a:extLst>
                    <a:ext uri="{FF2B5EF4-FFF2-40B4-BE49-F238E27FC236}">
                      <a16:creationId xmlns:a16="http://schemas.microsoft.com/office/drawing/2014/main" id="{3FB9C7E5-0961-D240-BC9E-42C38AB9268B}"/>
                    </a:ext>
                  </a:extLst>
                </p:cNvPr>
                <p:cNvSpPr>
                  <a:spLocks noChangeShapeType="1"/>
                </p:cNvSpPr>
                <p:nvPr/>
              </p:nvSpPr>
              <p:spPr bwMode="auto">
                <a:xfrm>
                  <a:off x="4806" y="3970"/>
                  <a:ext cx="2" cy="186"/>
                </a:xfrm>
                <a:prstGeom prst="line">
                  <a:avLst/>
                </a:prstGeom>
                <a:noFill/>
                <a:ln w="38100">
                  <a:solidFill>
                    <a:srgbClr val="000000"/>
                  </a:solidFill>
                  <a:round/>
                  <a:headEnd/>
                  <a:tailEnd type="triangl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3600" b="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Times New Roman" pitchFamily="18" charset="0"/>
                    <a:ea typeface="+mn-ea"/>
                    <a:cs typeface="+mn-cs"/>
                  </a:endParaRPr>
                </a:p>
              </p:txBody>
            </p:sp>
            <p:sp>
              <p:nvSpPr>
                <p:cNvPr id="107" name="AutoShape 97">
                  <a:extLst>
                    <a:ext uri="{FF2B5EF4-FFF2-40B4-BE49-F238E27FC236}">
                      <a16:creationId xmlns:a16="http://schemas.microsoft.com/office/drawing/2014/main" id="{0B582FC2-1596-A047-9C99-4D673C98D8E1}"/>
                    </a:ext>
                  </a:extLst>
                </p:cNvPr>
                <p:cNvSpPr>
                  <a:spLocks noChangeArrowheads="1"/>
                </p:cNvSpPr>
                <p:nvPr/>
              </p:nvSpPr>
              <p:spPr bwMode="auto">
                <a:xfrm>
                  <a:off x="4514" y="3930"/>
                  <a:ext cx="590" cy="136"/>
                </a:xfrm>
                <a:prstGeom prst="parallelogram">
                  <a:avLst>
                    <a:gd name="adj" fmla="val 108456"/>
                  </a:avLst>
                </a:prstGeom>
                <a:solidFill>
                  <a:srgbClr val="FFFFFF"/>
                </a:solidFill>
                <a:ln w="9525">
                  <a:solidFill>
                    <a:srgbClr val="000000"/>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3600" b="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Times New Roman" pitchFamily="18" charset="0"/>
                    <a:ea typeface="+mn-ea"/>
                    <a:cs typeface="+mn-cs"/>
                  </a:endParaRPr>
                </a:p>
              </p:txBody>
            </p:sp>
            <p:sp>
              <p:nvSpPr>
                <p:cNvPr id="108" name="AutoShape 98">
                  <a:extLst>
                    <a:ext uri="{FF2B5EF4-FFF2-40B4-BE49-F238E27FC236}">
                      <a16:creationId xmlns:a16="http://schemas.microsoft.com/office/drawing/2014/main" id="{8209B9DC-721B-E84B-9E21-A4249A4E23EE}"/>
                    </a:ext>
                  </a:extLst>
                </p:cNvPr>
                <p:cNvSpPr>
                  <a:spLocks noChangeArrowheads="1"/>
                </p:cNvSpPr>
                <p:nvPr/>
              </p:nvSpPr>
              <p:spPr bwMode="auto">
                <a:xfrm>
                  <a:off x="4741" y="4157"/>
                  <a:ext cx="136" cy="45"/>
                </a:xfrm>
                <a:prstGeom prst="parallelogram">
                  <a:avLst>
                    <a:gd name="adj" fmla="val 99999"/>
                  </a:avLst>
                </a:prstGeom>
                <a:solidFill>
                  <a:srgbClr val="FFFFFF"/>
                </a:solidFill>
                <a:ln w="9525">
                  <a:solidFill>
                    <a:srgbClr val="000000"/>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3600" b="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Times New Roman" pitchFamily="18" charset="0"/>
                    <a:ea typeface="+mn-ea"/>
                    <a:cs typeface="+mn-cs"/>
                  </a:endParaRPr>
                </a:p>
              </p:txBody>
            </p:sp>
            <p:sp>
              <p:nvSpPr>
                <p:cNvPr id="109" name="Freeform 99">
                  <a:extLst>
                    <a:ext uri="{FF2B5EF4-FFF2-40B4-BE49-F238E27FC236}">
                      <a16:creationId xmlns:a16="http://schemas.microsoft.com/office/drawing/2014/main" id="{E980808B-59CB-8E40-A4A9-AC7C80354B65}"/>
                    </a:ext>
                  </a:extLst>
                </p:cNvPr>
                <p:cNvSpPr>
                  <a:spLocks/>
                </p:cNvSpPr>
                <p:nvPr/>
              </p:nvSpPr>
              <p:spPr bwMode="auto">
                <a:xfrm>
                  <a:off x="4664" y="3942"/>
                  <a:ext cx="379" cy="90"/>
                </a:xfrm>
                <a:custGeom>
                  <a:avLst/>
                  <a:gdLst/>
                  <a:ahLst/>
                  <a:cxnLst>
                    <a:cxn ang="0">
                      <a:pos x="0" y="90"/>
                    </a:cxn>
                    <a:cxn ang="0">
                      <a:pos x="68" y="67"/>
                    </a:cxn>
                    <a:cxn ang="0">
                      <a:pos x="153" y="28"/>
                    </a:cxn>
                    <a:cxn ang="0">
                      <a:pos x="243" y="45"/>
                    </a:cxn>
                    <a:cxn ang="0">
                      <a:pos x="379" y="28"/>
                    </a:cxn>
                  </a:cxnLst>
                  <a:rect l="0" t="0" r="r" b="b"/>
                  <a:pathLst>
                    <a:path w="379" h="90">
                      <a:moveTo>
                        <a:pt x="0" y="90"/>
                      </a:moveTo>
                      <a:cubicBezTo>
                        <a:pt x="29" y="86"/>
                        <a:pt x="49" y="88"/>
                        <a:pt x="68" y="67"/>
                      </a:cubicBezTo>
                      <a:cubicBezTo>
                        <a:pt x="88" y="11"/>
                        <a:pt x="68" y="35"/>
                        <a:pt x="153" y="28"/>
                      </a:cubicBezTo>
                      <a:cubicBezTo>
                        <a:pt x="208" y="40"/>
                        <a:pt x="176" y="52"/>
                        <a:pt x="243" y="45"/>
                      </a:cubicBezTo>
                      <a:cubicBezTo>
                        <a:pt x="292" y="0"/>
                        <a:pt x="308" y="28"/>
                        <a:pt x="379" y="28"/>
                      </a:cubicBezTo>
                    </a:path>
                  </a:pathLst>
                </a:custGeom>
                <a:solidFill>
                  <a:srgbClr val="FFFFFF"/>
                </a:solidFill>
                <a:ln w="9525">
                  <a:solidFill>
                    <a:srgbClr val="000000"/>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3600" b="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Times New Roman" pitchFamily="18" charset="0"/>
                    <a:ea typeface="+mn-ea"/>
                    <a:cs typeface="+mn-cs"/>
                  </a:endParaRPr>
                </a:p>
              </p:txBody>
            </p:sp>
            <p:sp>
              <p:nvSpPr>
                <p:cNvPr id="110" name="Freeform 100">
                  <a:extLst>
                    <a:ext uri="{FF2B5EF4-FFF2-40B4-BE49-F238E27FC236}">
                      <a16:creationId xmlns:a16="http://schemas.microsoft.com/office/drawing/2014/main" id="{EC801662-4241-9146-A149-D5876989F55E}"/>
                    </a:ext>
                  </a:extLst>
                </p:cNvPr>
                <p:cNvSpPr>
                  <a:spLocks/>
                </p:cNvSpPr>
                <p:nvPr/>
              </p:nvSpPr>
              <p:spPr bwMode="auto">
                <a:xfrm>
                  <a:off x="4783" y="3992"/>
                  <a:ext cx="79" cy="68"/>
                </a:xfrm>
                <a:custGeom>
                  <a:avLst/>
                  <a:gdLst/>
                  <a:ahLst/>
                  <a:cxnLst>
                    <a:cxn ang="0">
                      <a:pos x="79" y="0"/>
                    </a:cxn>
                    <a:cxn ang="0">
                      <a:pos x="23" y="29"/>
                    </a:cxn>
                    <a:cxn ang="0">
                      <a:pos x="17" y="63"/>
                    </a:cxn>
                    <a:cxn ang="0">
                      <a:pos x="0" y="68"/>
                    </a:cxn>
                  </a:cxnLst>
                  <a:rect l="0" t="0" r="r" b="b"/>
                  <a:pathLst>
                    <a:path w="79" h="68">
                      <a:moveTo>
                        <a:pt x="79" y="0"/>
                      </a:moveTo>
                      <a:cubicBezTo>
                        <a:pt x="52" y="6"/>
                        <a:pt x="41" y="9"/>
                        <a:pt x="23" y="29"/>
                      </a:cubicBezTo>
                      <a:cubicBezTo>
                        <a:pt x="21" y="40"/>
                        <a:pt x="23" y="53"/>
                        <a:pt x="17" y="63"/>
                      </a:cubicBezTo>
                      <a:cubicBezTo>
                        <a:pt x="14" y="68"/>
                        <a:pt x="0" y="68"/>
                        <a:pt x="0" y="68"/>
                      </a:cubicBezTo>
                    </a:path>
                  </a:pathLst>
                </a:custGeom>
                <a:solidFill>
                  <a:srgbClr val="FFFFFF"/>
                </a:solidFill>
                <a:ln w="9525">
                  <a:solidFill>
                    <a:srgbClr val="000000"/>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3600" b="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Times New Roman" pitchFamily="18" charset="0"/>
                    <a:ea typeface="+mn-ea"/>
                    <a:cs typeface="+mn-cs"/>
                  </a:endParaRPr>
                </a:p>
              </p:txBody>
            </p:sp>
            <p:sp>
              <p:nvSpPr>
                <p:cNvPr id="111" name="Freeform 101">
                  <a:extLst>
                    <a:ext uri="{FF2B5EF4-FFF2-40B4-BE49-F238E27FC236}">
                      <a16:creationId xmlns:a16="http://schemas.microsoft.com/office/drawing/2014/main" id="{25B8BEF0-94E3-C844-90C1-6FFE467EA586}"/>
                    </a:ext>
                  </a:extLst>
                </p:cNvPr>
                <p:cNvSpPr>
                  <a:spLocks/>
                </p:cNvSpPr>
                <p:nvPr/>
              </p:nvSpPr>
              <p:spPr bwMode="auto">
                <a:xfrm>
                  <a:off x="4693" y="3936"/>
                  <a:ext cx="192" cy="130"/>
                </a:xfrm>
                <a:custGeom>
                  <a:avLst/>
                  <a:gdLst/>
                  <a:ahLst/>
                  <a:cxnLst>
                    <a:cxn ang="0">
                      <a:pos x="0" y="0"/>
                    </a:cxn>
                    <a:cxn ang="0">
                      <a:pos x="45" y="51"/>
                    </a:cxn>
                    <a:cxn ang="0">
                      <a:pos x="135" y="90"/>
                    </a:cxn>
                    <a:cxn ang="0">
                      <a:pos x="192" y="130"/>
                    </a:cxn>
                  </a:cxnLst>
                  <a:rect l="0" t="0" r="r" b="b"/>
                  <a:pathLst>
                    <a:path w="192" h="130">
                      <a:moveTo>
                        <a:pt x="0" y="0"/>
                      </a:moveTo>
                      <a:cubicBezTo>
                        <a:pt x="9" y="30"/>
                        <a:pt x="14" y="40"/>
                        <a:pt x="45" y="51"/>
                      </a:cubicBezTo>
                      <a:cubicBezTo>
                        <a:pt x="59" y="91"/>
                        <a:pt x="97" y="86"/>
                        <a:pt x="135" y="90"/>
                      </a:cubicBezTo>
                      <a:cubicBezTo>
                        <a:pt x="167" y="98"/>
                        <a:pt x="176" y="101"/>
                        <a:pt x="192" y="130"/>
                      </a:cubicBezTo>
                    </a:path>
                  </a:pathLst>
                </a:custGeom>
                <a:solidFill>
                  <a:srgbClr val="FFFFFF"/>
                </a:solidFill>
                <a:ln w="9525">
                  <a:solidFill>
                    <a:srgbClr val="000000"/>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3600" b="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Times New Roman" pitchFamily="18" charset="0"/>
                    <a:ea typeface="+mn-ea"/>
                    <a:cs typeface="+mn-cs"/>
                  </a:endParaRPr>
                </a:p>
              </p:txBody>
            </p:sp>
          </p:grpSp>
          <p:sp>
            <p:nvSpPr>
              <p:cNvPr id="101" name="Line 102">
                <a:extLst>
                  <a:ext uri="{FF2B5EF4-FFF2-40B4-BE49-F238E27FC236}">
                    <a16:creationId xmlns:a16="http://schemas.microsoft.com/office/drawing/2014/main" id="{20368CAF-C12B-4B41-A939-29654608ABEA}"/>
                  </a:ext>
                </a:extLst>
              </p:cNvPr>
              <p:cNvSpPr>
                <a:spLocks noChangeShapeType="1"/>
              </p:cNvSpPr>
              <p:nvPr/>
            </p:nvSpPr>
            <p:spPr bwMode="auto">
              <a:xfrm>
                <a:off x="4805" y="3794"/>
                <a:ext cx="1" cy="90"/>
              </a:xfrm>
              <a:prstGeom prst="line">
                <a:avLst/>
              </a:prstGeom>
              <a:noFill/>
              <a:ln w="38100">
                <a:solidFill>
                  <a:srgbClr val="000000"/>
                </a:solidFill>
                <a:round/>
                <a:headEnd/>
                <a:tailEnd type="triangl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3600" b="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Times New Roman" pitchFamily="18" charset="0"/>
                  <a:ea typeface="+mn-ea"/>
                  <a:cs typeface="+mn-cs"/>
                </a:endParaRPr>
              </a:p>
            </p:txBody>
          </p:sp>
          <p:sp>
            <p:nvSpPr>
              <p:cNvPr id="102" name="Freeform 103">
                <a:extLst>
                  <a:ext uri="{FF2B5EF4-FFF2-40B4-BE49-F238E27FC236}">
                    <a16:creationId xmlns:a16="http://schemas.microsoft.com/office/drawing/2014/main" id="{46165188-8EC6-A546-A0D8-37DF964AB86C}"/>
                  </a:ext>
                </a:extLst>
              </p:cNvPr>
              <p:cNvSpPr>
                <a:spLocks/>
              </p:cNvSpPr>
              <p:nvPr/>
            </p:nvSpPr>
            <p:spPr bwMode="auto">
              <a:xfrm>
                <a:off x="4633" y="3669"/>
                <a:ext cx="379" cy="90"/>
              </a:xfrm>
              <a:custGeom>
                <a:avLst/>
                <a:gdLst/>
                <a:ahLst/>
                <a:cxnLst>
                  <a:cxn ang="0">
                    <a:pos x="0" y="90"/>
                  </a:cxn>
                  <a:cxn ang="0">
                    <a:pos x="68" y="67"/>
                  </a:cxn>
                  <a:cxn ang="0">
                    <a:pos x="153" y="28"/>
                  </a:cxn>
                  <a:cxn ang="0">
                    <a:pos x="243" y="45"/>
                  </a:cxn>
                  <a:cxn ang="0">
                    <a:pos x="379" y="28"/>
                  </a:cxn>
                </a:cxnLst>
                <a:rect l="0" t="0" r="r" b="b"/>
                <a:pathLst>
                  <a:path w="379" h="90">
                    <a:moveTo>
                      <a:pt x="0" y="90"/>
                    </a:moveTo>
                    <a:cubicBezTo>
                      <a:pt x="29" y="86"/>
                      <a:pt x="49" y="88"/>
                      <a:pt x="68" y="67"/>
                    </a:cubicBezTo>
                    <a:cubicBezTo>
                      <a:pt x="88" y="11"/>
                      <a:pt x="68" y="35"/>
                      <a:pt x="153" y="28"/>
                    </a:cubicBezTo>
                    <a:cubicBezTo>
                      <a:pt x="208" y="40"/>
                      <a:pt x="176" y="52"/>
                      <a:pt x="243" y="45"/>
                    </a:cubicBezTo>
                    <a:cubicBezTo>
                      <a:pt x="292" y="0"/>
                      <a:pt x="308" y="28"/>
                      <a:pt x="379" y="28"/>
                    </a:cubicBezTo>
                  </a:path>
                </a:pathLst>
              </a:custGeom>
              <a:noFill/>
              <a:ln w="9525">
                <a:solidFill>
                  <a:srgbClr val="000000"/>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3600" b="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Times New Roman" pitchFamily="18" charset="0"/>
                  <a:ea typeface="+mn-ea"/>
                  <a:cs typeface="+mn-cs"/>
                </a:endParaRPr>
              </a:p>
            </p:txBody>
          </p:sp>
          <p:sp>
            <p:nvSpPr>
              <p:cNvPr id="103" name="Freeform 104">
                <a:extLst>
                  <a:ext uri="{FF2B5EF4-FFF2-40B4-BE49-F238E27FC236}">
                    <a16:creationId xmlns:a16="http://schemas.microsoft.com/office/drawing/2014/main" id="{488D2C9A-4120-1F43-8803-86DC9201C1CA}"/>
                  </a:ext>
                </a:extLst>
              </p:cNvPr>
              <p:cNvSpPr>
                <a:spLocks/>
              </p:cNvSpPr>
              <p:nvPr/>
            </p:nvSpPr>
            <p:spPr bwMode="auto">
              <a:xfrm>
                <a:off x="4752" y="3719"/>
                <a:ext cx="79" cy="68"/>
              </a:xfrm>
              <a:custGeom>
                <a:avLst/>
                <a:gdLst/>
                <a:ahLst/>
                <a:cxnLst>
                  <a:cxn ang="0">
                    <a:pos x="79" y="0"/>
                  </a:cxn>
                  <a:cxn ang="0">
                    <a:pos x="23" y="29"/>
                  </a:cxn>
                  <a:cxn ang="0">
                    <a:pos x="17" y="63"/>
                  </a:cxn>
                  <a:cxn ang="0">
                    <a:pos x="0" y="68"/>
                  </a:cxn>
                </a:cxnLst>
                <a:rect l="0" t="0" r="r" b="b"/>
                <a:pathLst>
                  <a:path w="79" h="68">
                    <a:moveTo>
                      <a:pt x="79" y="0"/>
                    </a:moveTo>
                    <a:cubicBezTo>
                      <a:pt x="52" y="6"/>
                      <a:pt x="41" y="9"/>
                      <a:pt x="23" y="29"/>
                    </a:cubicBezTo>
                    <a:cubicBezTo>
                      <a:pt x="21" y="40"/>
                      <a:pt x="23" y="53"/>
                      <a:pt x="17" y="63"/>
                    </a:cubicBezTo>
                    <a:cubicBezTo>
                      <a:pt x="14" y="68"/>
                      <a:pt x="0" y="68"/>
                      <a:pt x="0" y="68"/>
                    </a:cubicBezTo>
                  </a:path>
                </a:pathLst>
              </a:custGeom>
              <a:noFill/>
              <a:ln w="9525">
                <a:solidFill>
                  <a:srgbClr val="000000"/>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3600" b="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Times New Roman" pitchFamily="18" charset="0"/>
                  <a:ea typeface="+mn-ea"/>
                  <a:cs typeface="+mn-cs"/>
                </a:endParaRPr>
              </a:p>
            </p:txBody>
          </p:sp>
          <p:sp>
            <p:nvSpPr>
              <p:cNvPr id="104" name="Freeform 105">
                <a:extLst>
                  <a:ext uri="{FF2B5EF4-FFF2-40B4-BE49-F238E27FC236}">
                    <a16:creationId xmlns:a16="http://schemas.microsoft.com/office/drawing/2014/main" id="{C785F255-038A-4748-96E2-D2B977A8BA8F}"/>
                  </a:ext>
                </a:extLst>
              </p:cNvPr>
              <p:cNvSpPr>
                <a:spLocks/>
              </p:cNvSpPr>
              <p:nvPr/>
            </p:nvSpPr>
            <p:spPr bwMode="auto">
              <a:xfrm>
                <a:off x="4662" y="3663"/>
                <a:ext cx="192" cy="130"/>
              </a:xfrm>
              <a:custGeom>
                <a:avLst/>
                <a:gdLst/>
                <a:ahLst/>
                <a:cxnLst>
                  <a:cxn ang="0">
                    <a:pos x="0" y="0"/>
                  </a:cxn>
                  <a:cxn ang="0">
                    <a:pos x="45" y="51"/>
                  </a:cxn>
                  <a:cxn ang="0">
                    <a:pos x="135" y="90"/>
                  </a:cxn>
                  <a:cxn ang="0">
                    <a:pos x="192" y="130"/>
                  </a:cxn>
                </a:cxnLst>
                <a:rect l="0" t="0" r="r" b="b"/>
                <a:pathLst>
                  <a:path w="192" h="130">
                    <a:moveTo>
                      <a:pt x="0" y="0"/>
                    </a:moveTo>
                    <a:cubicBezTo>
                      <a:pt x="9" y="30"/>
                      <a:pt x="14" y="40"/>
                      <a:pt x="45" y="51"/>
                    </a:cubicBezTo>
                    <a:cubicBezTo>
                      <a:pt x="59" y="91"/>
                      <a:pt x="97" y="86"/>
                      <a:pt x="135" y="90"/>
                    </a:cubicBezTo>
                    <a:cubicBezTo>
                      <a:pt x="167" y="98"/>
                      <a:pt x="176" y="101"/>
                      <a:pt x="192" y="130"/>
                    </a:cubicBezTo>
                  </a:path>
                </a:pathLst>
              </a:custGeom>
              <a:noFill/>
              <a:ln w="9525">
                <a:solidFill>
                  <a:srgbClr val="000000"/>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3600" b="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Times New Roman" pitchFamily="18" charset="0"/>
                  <a:ea typeface="+mn-ea"/>
                  <a:cs typeface="+mn-cs"/>
                </a:endParaRPr>
              </a:p>
            </p:txBody>
          </p:sp>
        </p:grpSp>
      </p:grpSp>
    </p:spTree>
    <p:extLst>
      <p:ext uri="{BB962C8B-B14F-4D97-AF65-F5344CB8AC3E}">
        <p14:creationId xmlns:p14="http://schemas.microsoft.com/office/powerpoint/2010/main" val="16927793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76716"/>
            <a:ext cx="9143999" cy="622300"/>
          </a:xfrm>
        </p:spPr>
        <p:txBody>
          <a:bodyPr>
            <a:normAutofit/>
          </a:bodyPr>
          <a:lstStyle/>
          <a:p>
            <a:pPr>
              <a:defRPr/>
            </a:pPr>
            <a:r>
              <a:rPr lang="fr-FR" sz="2400" dirty="0">
                <a:latin typeface="+mj-lt"/>
                <a:cs typeface="+mj-cs"/>
              </a:rPr>
              <a:t>Tools </a:t>
            </a:r>
            <a:r>
              <a:rPr lang="fr-FR" sz="2400" dirty="0" err="1">
                <a:latin typeface="+mj-lt"/>
                <a:cs typeface="+mj-cs"/>
              </a:rPr>
              <a:t>available</a:t>
            </a:r>
            <a:r>
              <a:rPr lang="fr-FR" sz="2400" dirty="0">
                <a:latin typeface="+mj-lt"/>
                <a:cs typeface="+mj-cs"/>
              </a:rPr>
              <a:t> </a:t>
            </a:r>
            <a:r>
              <a:rPr lang="fr-FR" sz="2400" dirty="0" err="1">
                <a:latin typeface="+mj-lt"/>
                <a:cs typeface="+mj-cs"/>
              </a:rPr>
              <a:t>with</a:t>
            </a:r>
            <a:r>
              <a:rPr lang="fr-FR" sz="2400" dirty="0">
                <a:latin typeface="+mj-lt"/>
                <a:cs typeface="+mj-cs"/>
              </a:rPr>
              <a:t> </a:t>
            </a:r>
            <a:r>
              <a:rPr lang="fr-FR" sz="2400" dirty="0" err="1">
                <a:latin typeface="+mj-lt"/>
                <a:cs typeface="+mj-cs"/>
              </a:rPr>
              <a:t>different</a:t>
            </a:r>
            <a:r>
              <a:rPr lang="fr-FR" sz="2400" dirty="0">
                <a:latin typeface="+mj-lt"/>
                <a:cs typeface="+mj-cs"/>
              </a:rPr>
              <a:t> </a:t>
            </a:r>
            <a:r>
              <a:rPr lang="fr-FR" sz="2400" dirty="0" err="1">
                <a:latin typeface="+mj-lt"/>
                <a:cs typeface="+mj-cs"/>
              </a:rPr>
              <a:t>precision</a:t>
            </a:r>
            <a:r>
              <a:rPr lang="fr-FR" sz="2400" dirty="0">
                <a:latin typeface="+mj-lt"/>
                <a:cs typeface="+mj-cs"/>
              </a:rPr>
              <a:t> (</a:t>
            </a:r>
            <a:r>
              <a:rPr lang="fr-FR" sz="2400" dirty="0" err="1">
                <a:latin typeface="+mj-lt"/>
                <a:cs typeface="+mj-cs"/>
              </a:rPr>
              <a:t>Tier</a:t>
            </a:r>
            <a:r>
              <a:rPr lang="fr-FR" sz="2400" dirty="0">
                <a:latin typeface="+mj-lt"/>
                <a:cs typeface="+mj-cs"/>
              </a:rPr>
              <a:t>)</a:t>
            </a:r>
          </a:p>
        </p:txBody>
      </p:sp>
      <p:pic>
        <p:nvPicPr>
          <p:cNvPr id="107" name="Picture 106">
            <a:extLst>
              <a:ext uri="{FF2B5EF4-FFF2-40B4-BE49-F238E27FC236}">
                <a16:creationId xmlns:a16="http://schemas.microsoft.com/office/drawing/2014/main" id="{5DBBE449-6010-E446-82E1-0F284F474DD2}"/>
              </a:ext>
            </a:extLst>
          </p:cNvPr>
          <p:cNvPicPr>
            <a:picLocks noChangeAspect="1"/>
          </p:cNvPicPr>
          <p:nvPr/>
        </p:nvPicPr>
        <p:blipFill>
          <a:blip r:embed="rId3"/>
          <a:stretch>
            <a:fillRect/>
          </a:stretch>
        </p:blipFill>
        <p:spPr>
          <a:xfrm>
            <a:off x="5010080" y="762000"/>
            <a:ext cx="3905320" cy="5676440"/>
          </a:xfrm>
          <a:prstGeom prst="rect">
            <a:avLst/>
          </a:prstGeom>
        </p:spPr>
      </p:pic>
      <p:pic>
        <p:nvPicPr>
          <p:cNvPr id="1025" name="Picture 1" descr="page217image4853616">
            <a:extLst>
              <a:ext uri="{FF2B5EF4-FFF2-40B4-BE49-F238E27FC236}">
                <a16:creationId xmlns:a16="http://schemas.microsoft.com/office/drawing/2014/main" id="{25700ED0-5587-6448-9F7B-C303A58AFCF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54000" y="3722942"/>
            <a:ext cx="4470400" cy="2997200"/>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107">
            <a:extLst>
              <a:ext uri="{FF2B5EF4-FFF2-40B4-BE49-F238E27FC236}">
                <a16:creationId xmlns:a16="http://schemas.microsoft.com/office/drawing/2014/main" id="{514F721B-83B0-624A-B5AD-FA436C429D2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9758" y="859484"/>
            <a:ext cx="1861441" cy="2667139"/>
          </a:xfrm>
          <a:prstGeom prst="rect">
            <a:avLst/>
          </a:prstGeom>
        </p:spPr>
      </p:pic>
      <p:sp>
        <p:nvSpPr>
          <p:cNvPr id="110" name="TextBox 109">
            <a:extLst>
              <a:ext uri="{FF2B5EF4-FFF2-40B4-BE49-F238E27FC236}">
                <a16:creationId xmlns:a16="http://schemas.microsoft.com/office/drawing/2014/main" id="{4D149D90-42A1-964D-8F53-9B0463731056}"/>
              </a:ext>
            </a:extLst>
          </p:cNvPr>
          <p:cNvSpPr txBox="1"/>
          <p:nvPr/>
        </p:nvSpPr>
        <p:spPr>
          <a:xfrm>
            <a:off x="2191640" y="1143000"/>
            <a:ext cx="2589841" cy="1938992"/>
          </a:xfrm>
          <a:prstGeom prst="rect">
            <a:avLst/>
          </a:prstGeom>
          <a:noFill/>
        </p:spPr>
        <p:txBody>
          <a:bodyPr wrap="square" rtlCol="0">
            <a:spAutoFit/>
          </a:bodyPr>
          <a:lstStyle/>
          <a:p>
            <a:r>
              <a:rPr lang="en-GB" sz="2000">
                <a:solidFill>
                  <a:schemeClr val="bg1"/>
                </a:solidFill>
              </a:rPr>
              <a:t>Different levels of accuracy are possible and used depending on the needs and data available
</a:t>
            </a:r>
            <a:endParaRPr lang="en-CH" sz="2000" dirty="0">
              <a:solidFill>
                <a:schemeClr val="bg1"/>
              </a:solidFill>
            </a:endParaRPr>
          </a:p>
        </p:txBody>
      </p:sp>
      <p:sp>
        <p:nvSpPr>
          <p:cNvPr id="111" name="Rectangle 110">
            <a:extLst>
              <a:ext uri="{FF2B5EF4-FFF2-40B4-BE49-F238E27FC236}">
                <a16:creationId xmlns:a16="http://schemas.microsoft.com/office/drawing/2014/main" id="{B55D6D6C-2ECD-754A-AD00-DD1D296E3E6B}"/>
              </a:ext>
            </a:extLst>
          </p:cNvPr>
          <p:cNvSpPr/>
          <p:nvPr/>
        </p:nvSpPr>
        <p:spPr>
          <a:xfrm>
            <a:off x="4967011" y="6501424"/>
            <a:ext cx="3948389" cy="369332"/>
          </a:xfrm>
          <a:prstGeom prst="rect">
            <a:avLst/>
          </a:prstGeom>
        </p:spPr>
        <p:txBody>
          <a:bodyPr wrap="none">
            <a:spAutoFit/>
          </a:bodyPr>
          <a:lstStyle/>
          <a:p>
            <a:r>
              <a:rPr lang="en-CH" dirty="0">
                <a:solidFill>
                  <a:schemeClr val="bg1"/>
                </a:solidFill>
              </a:rPr>
              <a:t>https://ab.pensoft.net/article/12837</a:t>
            </a:r>
          </a:p>
        </p:txBody>
      </p:sp>
    </p:spTree>
    <p:extLst>
      <p:ext uri="{BB962C8B-B14F-4D97-AF65-F5344CB8AC3E}">
        <p14:creationId xmlns:p14="http://schemas.microsoft.com/office/powerpoint/2010/main" val="37734564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78249F11-0266-A5F8-1886-CF7B7C437D06}"/>
              </a:ext>
            </a:extLst>
          </p:cNvPr>
          <p:cNvSpPr/>
          <p:nvPr/>
        </p:nvSpPr>
        <p:spPr>
          <a:xfrm>
            <a:off x="76200" y="947945"/>
            <a:ext cx="8762999" cy="5300456"/>
          </a:xfrm>
          <a:prstGeom prst="roundRect">
            <a:avLst/>
          </a:prstGeom>
          <a:gradFill>
            <a:gsLst>
              <a:gs pos="0">
                <a:schemeClr val="tx1">
                  <a:lumMod val="95000"/>
                  <a:lumOff val="5000"/>
                </a:schemeClr>
              </a:gs>
              <a:gs pos="43000">
                <a:schemeClr val="tx1">
                  <a:lumMod val="75000"/>
                  <a:lumOff val="25000"/>
                </a:schemeClr>
              </a:gs>
              <a:gs pos="100000">
                <a:schemeClr val="tx1">
                  <a:lumMod val="65000"/>
                  <a:lumOff val="35000"/>
                  <a:alpha val="89000"/>
                </a:schemeClr>
              </a:gs>
            </a:gsLst>
            <a:lin ang="5400000" scaled="0"/>
          </a:gradFill>
          <a:ln>
            <a:gradFill>
              <a:gsLst>
                <a:gs pos="0">
                  <a:schemeClr val="accent5">
                    <a:lumMod val="75000"/>
                  </a:schemeClr>
                </a:gs>
                <a:gs pos="50000">
                  <a:schemeClr val="tx1">
                    <a:lumMod val="95000"/>
                    <a:lumOff val="5000"/>
                    <a:alpha val="72000"/>
                  </a:schemeClr>
                </a:gs>
                <a:gs pos="100000">
                  <a:schemeClr val="tx1">
                    <a:lumMod val="95000"/>
                    <a:lumOff val="5000"/>
                    <a:alpha val="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pPr>
            <a:endParaRPr lang="en-US" sz="1350">
              <a:solidFill>
                <a:prstClr val="white"/>
              </a:solidFill>
              <a:latin typeface="Franklin Gothic Book"/>
            </a:endParaRPr>
          </a:p>
        </p:txBody>
      </p:sp>
      <p:sp>
        <p:nvSpPr>
          <p:cNvPr id="2" name="Title 1">
            <a:extLst>
              <a:ext uri="{FF2B5EF4-FFF2-40B4-BE49-F238E27FC236}">
                <a16:creationId xmlns:a16="http://schemas.microsoft.com/office/drawing/2014/main" id="{51409287-D8BB-9BEE-CF9C-9ED34C6DCC7F}"/>
              </a:ext>
            </a:extLst>
          </p:cNvPr>
          <p:cNvSpPr>
            <a:spLocks noGrp="1"/>
          </p:cNvSpPr>
          <p:nvPr>
            <p:ph type="title"/>
          </p:nvPr>
        </p:nvSpPr>
        <p:spPr>
          <a:xfrm>
            <a:off x="914400" y="141912"/>
            <a:ext cx="7772400" cy="708422"/>
          </a:xfrm>
        </p:spPr>
        <p:txBody>
          <a:bodyPr>
            <a:normAutofit/>
          </a:bodyPr>
          <a:lstStyle/>
          <a:p>
            <a:r>
              <a:rPr lang="en-US" sz="2400" dirty="0"/>
              <a:t>Individual model 1: Ecosystem Services modeling</a:t>
            </a:r>
            <a:endParaRPr lang="en-CH" sz="2400" dirty="0"/>
          </a:p>
        </p:txBody>
      </p:sp>
      <p:sp>
        <p:nvSpPr>
          <p:cNvPr id="3" name="TextBox 2">
            <a:extLst>
              <a:ext uri="{FF2B5EF4-FFF2-40B4-BE49-F238E27FC236}">
                <a16:creationId xmlns:a16="http://schemas.microsoft.com/office/drawing/2014/main" id="{0C8D8901-8246-6403-2C5F-22948CC1C087}"/>
              </a:ext>
            </a:extLst>
          </p:cNvPr>
          <p:cNvSpPr txBox="1"/>
          <p:nvPr/>
        </p:nvSpPr>
        <p:spPr>
          <a:xfrm>
            <a:off x="5753260" y="6476263"/>
            <a:ext cx="3126882" cy="300082"/>
          </a:xfrm>
          <a:prstGeom prst="rect">
            <a:avLst/>
          </a:prstGeom>
          <a:noFill/>
        </p:spPr>
        <p:txBody>
          <a:bodyPr wrap="none">
            <a:spAutoFit/>
          </a:bodyPr>
          <a:lstStyle/>
          <a:p>
            <a:pPr defTabSz="685800">
              <a:defRPr/>
            </a:pPr>
            <a:r>
              <a:rPr lang="en-US" sz="1350" dirty="0">
                <a:solidFill>
                  <a:prstClr val="white"/>
                </a:solidFill>
                <a:latin typeface="Franklin Gothic Book"/>
                <a:ea typeface="ＭＳ Ｐゴシック" panose="020B0600070205080204" pitchFamily="34" charset="-128"/>
              </a:rPr>
              <a:t>Honeck</a:t>
            </a:r>
            <a:r>
              <a:rPr lang="en-CH" sz="1350" dirty="0">
                <a:solidFill>
                  <a:prstClr val="white"/>
                </a:solidFill>
                <a:latin typeface="Franklin Gothic Book"/>
                <a:ea typeface="ＭＳ Ｐゴシック" panose="020B0600070205080204" pitchFamily="34" charset="-128"/>
              </a:rPr>
              <a:t> et al. 20</a:t>
            </a:r>
            <a:r>
              <a:rPr lang="en-US" sz="1350" dirty="0">
                <a:solidFill>
                  <a:prstClr val="white"/>
                </a:solidFill>
                <a:latin typeface="Franklin Gothic Book"/>
                <a:ea typeface="ＭＳ Ｐゴシック" panose="020B0600070205080204" pitchFamily="34" charset="-128"/>
              </a:rPr>
              <a:t>20, Sanguet et al. 2023</a:t>
            </a:r>
            <a:endParaRPr lang="en-CH" sz="1350" dirty="0">
              <a:solidFill>
                <a:prstClr val="white"/>
              </a:solidFill>
              <a:latin typeface="Franklin Gothic Book"/>
              <a:ea typeface="ＭＳ Ｐゴシック" panose="020B0600070205080204" pitchFamily="34" charset="-128"/>
            </a:endParaRPr>
          </a:p>
        </p:txBody>
      </p:sp>
      <p:pic>
        <p:nvPicPr>
          <p:cNvPr id="5" name="Picture 4">
            <a:extLst>
              <a:ext uri="{FF2B5EF4-FFF2-40B4-BE49-F238E27FC236}">
                <a16:creationId xmlns:a16="http://schemas.microsoft.com/office/drawing/2014/main" id="{EABF5D3E-FA20-DE23-65F0-29E3F369A1F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65455" y="1227485"/>
            <a:ext cx="4826719" cy="2887315"/>
          </a:xfrm>
          <a:prstGeom prst="rect">
            <a:avLst/>
          </a:prstGeom>
        </p:spPr>
      </p:pic>
      <p:pic>
        <p:nvPicPr>
          <p:cNvPr id="7" name="Picture 6">
            <a:extLst>
              <a:ext uri="{FF2B5EF4-FFF2-40B4-BE49-F238E27FC236}">
                <a16:creationId xmlns:a16="http://schemas.microsoft.com/office/drawing/2014/main" id="{EED3498A-B770-8AE9-EB7D-E496AC7DDD0A}"/>
              </a:ext>
            </a:extLst>
          </p:cNvPr>
          <p:cNvPicPr>
            <a:picLocks noChangeAspect="1"/>
          </p:cNvPicPr>
          <p:nvPr/>
        </p:nvPicPr>
        <p:blipFill>
          <a:blip r:embed="rId4"/>
          <a:stretch>
            <a:fillRect/>
          </a:stretch>
        </p:blipFill>
        <p:spPr>
          <a:xfrm>
            <a:off x="4953000" y="3651897"/>
            <a:ext cx="3323476" cy="2396690"/>
          </a:xfrm>
          <a:prstGeom prst="rect">
            <a:avLst/>
          </a:prstGeom>
        </p:spPr>
      </p:pic>
      <p:sp>
        <p:nvSpPr>
          <p:cNvPr id="9" name="TextBox 8">
            <a:extLst>
              <a:ext uri="{FF2B5EF4-FFF2-40B4-BE49-F238E27FC236}">
                <a16:creationId xmlns:a16="http://schemas.microsoft.com/office/drawing/2014/main" id="{8C03F078-E657-2DCB-D11B-F7CB27BCA665}"/>
              </a:ext>
            </a:extLst>
          </p:cNvPr>
          <p:cNvSpPr txBox="1"/>
          <p:nvPr/>
        </p:nvSpPr>
        <p:spPr>
          <a:xfrm>
            <a:off x="603840" y="4953000"/>
            <a:ext cx="3968160" cy="1131079"/>
          </a:xfrm>
          <a:prstGeom prst="rect">
            <a:avLst/>
          </a:prstGeom>
          <a:noFill/>
        </p:spPr>
        <p:txBody>
          <a:bodyPr wrap="square">
            <a:spAutoFit/>
          </a:bodyPr>
          <a:lstStyle/>
          <a:p>
            <a:pPr defTabSz="685800" eaLnBrk="0" fontAlgn="base" hangingPunct="0">
              <a:spcBef>
                <a:spcPct val="0"/>
              </a:spcBef>
              <a:spcAft>
                <a:spcPct val="0"/>
              </a:spcAft>
            </a:pPr>
            <a:r>
              <a:rPr lang="en-US" sz="1350" dirty="0">
                <a:solidFill>
                  <a:prstClr val="white"/>
                </a:solidFill>
                <a:latin typeface="Calibri" panose="020F0502020204030204" pitchFamily="34" charset="0"/>
                <a:ea typeface="ＭＳ Ｐゴシック" panose="020B0600070205080204" pitchFamily="34" charset="-128"/>
              </a:rPr>
              <a:t>- Pollinator-friendly areas
- Carbon storage
- Water quality regulation
- Erosion control &amp; sediment retention
- Local climate regulation and air quality</a:t>
            </a:r>
            <a:endParaRPr lang="en-CH" sz="1350" dirty="0">
              <a:solidFill>
                <a:prstClr val="white"/>
              </a:solidFill>
              <a:latin typeface="Arial" panose="020B0604020202020204" pitchFamily="34" charset="0"/>
              <a:ea typeface="ＭＳ Ｐゴシック" panose="020B0600070205080204" pitchFamily="34" charset="-128"/>
            </a:endParaRPr>
          </a:p>
        </p:txBody>
      </p:sp>
      <p:pic>
        <p:nvPicPr>
          <p:cNvPr id="10" name="Image 3">
            <a:extLst>
              <a:ext uri="{FF2B5EF4-FFF2-40B4-BE49-F238E27FC236}">
                <a16:creationId xmlns:a16="http://schemas.microsoft.com/office/drawing/2014/main" id="{366F1027-E5AF-C6D4-8652-CFC13D853CED}"/>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28600" y="6383257"/>
            <a:ext cx="1184651" cy="42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D8DDFC82-E71D-43FF-E816-CC1613056610}"/>
              </a:ext>
            </a:extLst>
          </p:cNvPr>
          <p:cNvSpPr txBox="1"/>
          <p:nvPr/>
        </p:nvSpPr>
        <p:spPr>
          <a:xfrm>
            <a:off x="6096602" y="3305934"/>
            <a:ext cx="2489563" cy="300082"/>
          </a:xfrm>
          <a:prstGeom prst="rect">
            <a:avLst/>
          </a:prstGeom>
          <a:noFill/>
        </p:spPr>
        <p:txBody>
          <a:bodyPr wrap="square">
            <a:spAutoFit/>
          </a:bodyPr>
          <a:lstStyle/>
          <a:p>
            <a:pPr defTabSz="685800" eaLnBrk="0" fontAlgn="base" hangingPunct="0">
              <a:spcBef>
                <a:spcPct val="0"/>
              </a:spcBef>
              <a:spcAft>
                <a:spcPct val="0"/>
              </a:spcAft>
            </a:pPr>
            <a:r>
              <a:rPr lang="fr-FR" sz="1350" dirty="0">
                <a:solidFill>
                  <a:prstClr val="white"/>
                </a:solidFill>
                <a:latin typeface="Calibri" panose="020F0502020204030204" pitchFamily="34" charset="0"/>
                <a:ea typeface="ＭＳ Ｐゴシック" panose="020B0600070205080204" pitchFamily="34" charset="-128"/>
              </a:rPr>
              <a:t>Carbon </a:t>
            </a:r>
            <a:r>
              <a:rPr lang="fr-FR" sz="1350" dirty="0" err="1">
                <a:solidFill>
                  <a:prstClr val="white"/>
                </a:solidFill>
                <a:latin typeface="Calibri" panose="020F0502020204030204" pitchFamily="34" charset="0"/>
                <a:ea typeface="ＭＳ Ｐゴシック" panose="020B0600070205080204" pitchFamily="34" charset="-128"/>
              </a:rPr>
              <a:t>storage</a:t>
            </a:r>
            <a:endParaRPr lang="en-CH" sz="1350" dirty="0">
              <a:solidFill>
                <a:prstClr val="black"/>
              </a:solidFill>
              <a:latin typeface="Arial" panose="020B0604020202020204" pitchFamily="34" charset="0"/>
              <a:ea typeface="ＭＳ Ｐゴシック" panose="020B0600070205080204" pitchFamily="34" charset="-128"/>
            </a:endParaRPr>
          </a:p>
        </p:txBody>
      </p:sp>
      <p:pic>
        <p:nvPicPr>
          <p:cNvPr id="5122" name="Picture 2" descr="InVEST: Integrated Valuation of Ecosystem Services and Tradeoffs — InVEST  3.14.0.post102+gc920d46.d20231026 documentation">
            <a:extLst>
              <a:ext uri="{FF2B5EF4-FFF2-40B4-BE49-F238E27FC236}">
                <a16:creationId xmlns:a16="http://schemas.microsoft.com/office/drawing/2014/main" id="{F100DE5B-381E-654A-EDF5-F40C7D9DB542}"/>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020911" y="1197005"/>
            <a:ext cx="1360760" cy="1133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57062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5">
            <a:extLst>
              <a:ext uri="{FF2B5EF4-FFF2-40B4-BE49-F238E27FC236}">
                <a16:creationId xmlns:a16="http://schemas.microsoft.com/office/drawing/2014/main" id="{6E7D567A-E7F2-5851-BDB0-0C6E778B4D48}"/>
              </a:ext>
            </a:extLst>
          </p:cNvPr>
          <p:cNvSpPr/>
          <p:nvPr/>
        </p:nvSpPr>
        <p:spPr>
          <a:xfrm>
            <a:off x="228601" y="1066800"/>
            <a:ext cx="8335398" cy="4933168"/>
          </a:xfrm>
          <a:prstGeom prst="roundRect">
            <a:avLst/>
          </a:prstGeom>
          <a:gradFill>
            <a:gsLst>
              <a:gs pos="0">
                <a:schemeClr val="tx1">
                  <a:lumMod val="95000"/>
                  <a:lumOff val="5000"/>
                </a:schemeClr>
              </a:gs>
              <a:gs pos="43000">
                <a:schemeClr val="tx1">
                  <a:lumMod val="75000"/>
                  <a:lumOff val="25000"/>
                </a:schemeClr>
              </a:gs>
              <a:gs pos="100000">
                <a:schemeClr val="tx1">
                  <a:lumMod val="65000"/>
                  <a:lumOff val="35000"/>
                  <a:alpha val="89000"/>
                </a:schemeClr>
              </a:gs>
            </a:gsLst>
            <a:lin ang="5400000" scaled="0"/>
          </a:gradFill>
          <a:ln>
            <a:gradFill>
              <a:gsLst>
                <a:gs pos="0">
                  <a:schemeClr val="accent5">
                    <a:lumMod val="75000"/>
                  </a:schemeClr>
                </a:gs>
                <a:gs pos="50000">
                  <a:schemeClr val="tx1">
                    <a:lumMod val="95000"/>
                    <a:lumOff val="5000"/>
                    <a:alpha val="72000"/>
                  </a:schemeClr>
                </a:gs>
                <a:gs pos="100000">
                  <a:schemeClr val="tx1">
                    <a:lumMod val="95000"/>
                    <a:lumOff val="5000"/>
                    <a:alpha val="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pPr>
            <a:endParaRPr lang="en-US" sz="1350">
              <a:solidFill>
                <a:prstClr val="white"/>
              </a:solidFill>
              <a:latin typeface="Franklin Gothic Book"/>
            </a:endParaRPr>
          </a:p>
        </p:txBody>
      </p:sp>
      <p:sp>
        <p:nvSpPr>
          <p:cNvPr id="2" name="Title 1">
            <a:extLst>
              <a:ext uri="{FF2B5EF4-FFF2-40B4-BE49-F238E27FC236}">
                <a16:creationId xmlns:a16="http://schemas.microsoft.com/office/drawing/2014/main" id="{51409287-D8BB-9BEE-CF9C-9ED34C6DCC7F}"/>
              </a:ext>
            </a:extLst>
          </p:cNvPr>
          <p:cNvSpPr>
            <a:spLocks noGrp="1"/>
          </p:cNvSpPr>
          <p:nvPr>
            <p:ph type="title"/>
          </p:nvPr>
        </p:nvSpPr>
        <p:spPr>
          <a:xfrm>
            <a:off x="803405" y="163359"/>
            <a:ext cx="8259080" cy="708422"/>
          </a:xfrm>
        </p:spPr>
        <p:txBody>
          <a:bodyPr>
            <a:normAutofit/>
          </a:bodyPr>
          <a:lstStyle/>
          <a:p>
            <a:r>
              <a:rPr lang="en-US" sz="2400" dirty="0"/>
              <a:t>Individual model 2: Species and Ecosystems modeling</a:t>
            </a:r>
            <a:endParaRPr lang="en-CH" sz="2400" dirty="0"/>
          </a:p>
        </p:txBody>
      </p:sp>
      <p:sp>
        <p:nvSpPr>
          <p:cNvPr id="3" name="TextBox 2">
            <a:extLst>
              <a:ext uri="{FF2B5EF4-FFF2-40B4-BE49-F238E27FC236}">
                <a16:creationId xmlns:a16="http://schemas.microsoft.com/office/drawing/2014/main" id="{A045142C-82DC-E5EC-D6E8-C43A00AB0A66}"/>
              </a:ext>
            </a:extLst>
          </p:cNvPr>
          <p:cNvSpPr txBox="1"/>
          <p:nvPr/>
        </p:nvSpPr>
        <p:spPr>
          <a:xfrm>
            <a:off x="5715000" y="6468607"/>
            <a:ext cx="3170163" cy="300082"/>
          </a:xfrm>
          <a:prstGeom prst="rect">
            <a:avLst/>
          </a:prstGeom>
          <a:noFill/>
        </p:spPr>
        <p:txBody>
          <a:bodyPr wrap="none">
            <a:spAutoFit/>
          </a:bodyPr>
          <a:lstStyle/>
          <a:p>
            <a:pPr defTabSz="685800">
              <a:defRPr/>
            </a:pPr>
            <a:r>
              <a:rPr lang="en-US" sz="1350" dirty="0">
                <a:solidFill>
                  <a:prstClr val="white"/>
                </a:solidFill>
                <a:latin typeface="Franklin Gothic Book"/>
                <a:ea typeface="ＭＳ Ｐゴシック" panose="020B0600070205080204" pitchFamily="34" charset="-128"/>
              </a:rPr>
              <a:t>Honeck et al., 2020, Sanguet</a:t>
            </a:r>
            <a:r>
              <a:rPr lang="en-CH" sz="1350" dirty="0">
                <a:solidFill>
                  <a:prstClr val="white"/>
                </a:solidFill>
                <a:latin typeface="Franklin Gothic Book"/>
                <a:ea typeface="ＭＳ Ｐゴシック" panose="020B0600070205080204" pitchFamily="34" charset="-128"/>
              </a:rPr>
              <a:t> et al. 202</a:t>
            </a:r>
            <a:r>
              <a:rPr lang="en-US" sz="1350" dirty="0">
                <a:solidFill>
                  <a:prstClr val="white"/>
                </a:solidFill>
                <a:latin typeface="Franklin Gothic Book"/>
                <a:ea typeface="ＭＳ Ｐゴシック" panose="020B0600070205080204" pitchFamily="34" charset="-128"/>
              </a:rPr>
              <a:t>2</a:t>
            </a:r>
            <a:endParaRPr lang="en-CH" sz="1350" dirty="0">
              <a:solidFill>
                <a:prstClr val="white"/>
              </a:solidFill>
              <a:latin typeface="Franklin Gothic Book"/>
              <a:ea typeface="ＭＳ Ｐゴシック" panose="020B0600070205080204" pitchFamily="34" charset="-128"/>
            </a:endParaRPr>
          </a:p>
        </p:txBody>
      </p:sp>
      <p:pic>
        <p:nvPicPr>
          <p:cNvPr id="4" name="Image 9">
            <a:extLst>
              <a:ext uri="{FF2B5EF4-FFF2-40B4-BE49-F238E27FC236}">
                <a16:creationId xmlns:a16="http://schemas.microsoft.com/office/drawing/2014/main" id="{AE7EC7DE-3AD8-D906-591B-FFA0AAFF705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3405" y="1382748"/>
            <a:ext cx="4993488" cy="2497020"/>
          </a:xfrm>
          <a:prstGeom prst="rect">
            <a:avLst/>
          </a:prstGeom>
          <a:solidFill>
            <a:schemeClr val="bg1"/>
          </a:solidFill>
        </p:spPr>
      </p:pic>
      <p:grpSp>
        <p:nvGrpSpPr>
          <p:cNvPr id="7" name="Group 6">
            <a:extLst>
              <a:ext uri="{FF2B5EF4-FFF2-40B4-BE49-F238E27FC236}">
                <a16:creationId xmlns:a16="http://schemas.microsoft.com/office/drawing/2014/main" id="{BEB842B0-D446-1849-7951-4CE324AAA7E3}"/>
              </a:ext>
            </a:extLst>
          </p:cNvPr>
          <p:cNvGrpSpPr/>
          <p:nvPr/>
        </p:nvGrpSpPr>
        <p:grpSpPr>
          <a:xfrm>
            <a:off x="4785408" y="3409657"/>
            <a:ext cx="3068988" cy="2257238"/>
            <a:chOff x="4856544" y="3313617"/>
            <a:chExt cx="4213794" cy="3099242"/>
          </a:xfrm>
        </p:grpSpPr>
        <p:pic>
          <p:nvPicPr>
            <p:cNvPr id="5" name="Image 48">
              <a:extLst>
                <a:ext uri="{FF2B5EF4-FFF2-40B4-BE49-F238E27FC236}">
                  <a16:creationId xmlns:a16="http://schemas.microsoft.com/office/drawing/2014/main" id="{4418D911-63FD-F29A-CAF2-90CC064F156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bwMode="auto">
            <a:xfrm>
              <a:off x="4856544" y="3313617"/>
              <a:ext cx="4213794" cy="3099242"/>
            </a:xfrm>
            <a:prstGeom prst="rect">
              <a:avLst/>
            </a:prstGeom>
            <a:noFill/>
            <a:ln>
              <a:noFill/>
            </a:ln>
            <a:extLst>
              <a:ext uri="{53640926-AAD7-44D8-BBD7-CCE9431645EC}">
                <a14:shadowObscured xmlns:a14="http://schemas.microsoft.com/office/drawing/2010/main"/>
              </a:ext>
            </a:extLst>
          </p:spPr>
        </p:pic>
        <p:sp>
          <p:nvSpPr>
            <p:cNvPr id="6" name="Rectangle 5">
              <a:extLst>
                <a:ext uri="{FF2B5EF4-FFF2-40B4-BE49-F238E27FC236}">
                  <a16:creationId xmlns:a16="http://schemas.microsoft.com/office/drawing/2014/main" id="{20642AC6-4B13-A546-92C7-936A79D8C8AB}"/>
                </a:ext>
              </a:extLst>
            </p:cNvPr>
            <p:cNvSpPr/>
            <p:nvPr/>
          </p:nvSpPr>
          <p:spPr>
            <a:xfrm>
              <a:off x="8595360" y="3313617"/>
              <a:ext cx="452819" cy="57627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pPr>
              <a:endParaRPr lang="en-CH" sz="1350">
                <a:solidFill>
                  <a:prstClr val="white"/>
                </a:solidFill>
                <a:latin typeface="Franklin Gothic Book"/>
              </a:endParaRPr>
            </a:p>
          </p:txBody>
        </p:sp>
      </p:grpSp>
      <p:sp>
        <p:nvSpPr>
          <p:cNvPr id="8" name="TextBox 7">
            <a:extLst>
              <a:ext uri="{FF2B5EF4-FFF2-40B4-BE49-F238E27FC236}">
                <a16:creationId xmlns:a16="http://schemas.microsoft.com/office/drawing/2014/main" id="{64612974-D193-5BE7-D339-4B00BCF58444}"/>
              </a:ext>
            </a:extLst>
          </p:cNvPr>
          <p:cNvSpPr txBox="1"/>
          <p:nvPr/>
        </p:nvSpPr>
        <p:spPr>
          <a:xfrm>
            <a:off x="942681" y="4042942"/>
            <a:ext cx="3709447" cy="1647182"/>
          </a:xfrm>
          <a:prstGeom prst="rect">
            <a:avLst/>
          </a:prstGeom>
          <a:noFill/>
        </p:spPr>
        <p:txBody>
          <a:bodyPr wrap="square">
            <a:spAutoFit/>
          </a:bodyPr>
          <a:lstStyle/>
          <a:p>
            <a:pPr algn="just" defTabSz="685800" eaLnBrk="0" fontAlgn="base" hangingPunct="0">
              <a:lnSpc>
                <a:spcPct val="107000"/>
              </a:lnSpc>
              <a:spcAft>
                <a:spcPts val="600"/>
              </a:spcAft>
            </a:pPr>
            <a:r>
              <a:rPr lang="en-US" sz="1350" dirty="0">
                <a:solidFill>
                  <a:prstClr val="white"/>
                </a:solidFill>
                <a:latin typeface="Calibri" panose="020F0502020204030204" pitchFamily="34" charset="0"/>
                <a:ea typeface="Calibri" panose="020F0502020204030204" pitchFamily="34" charset="0"/>
                <a:cs typeface="Times New Roman" panose="02020603050405020304" pitchFamily="18" charset="0"/>
              </a:rPr>
              <a:t>This pillar is composed of:
- 1816 maps of the distribution of plant species, 336 of which are threatened on the Swiss Red List.
- 585 distribution maps for animal species, 135 of which are threatened on the Swiss Red List.
- Natural Habitats</a:t>
            </a:r>
            <a:endParaRPr lang="en-CH" sz="1350"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026" name="Picture 2">
            <a:extLst>
              <a:ext uri="{FF2B5EF4-FFF2-40B4-BE49-F238E27FC236}">
                <a16:creationId xmlns:a16="http://schemas.microsoft.com/office/drawing/2014/main" id="{884862E9-959E-1998-4215-161AB48932D9}"/>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239000" y="1382748"/>
            <a:ext cx="925216" cy="716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71340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5">
            <a:extLst>
              <a:ext uri="{FF2B5EF4-FFF2-40B4-BE49-F238E27FC236}">
                <a16:creationId xmlns:a16="http://schemas.microsoft.com/office/drawing/2014/main" id="{A406295E-7D24-600E-A5D8-7478F36E6C5A}"/>
              </a:ext>
            </a:extLst>
          </p:cNvPr>
          <p:cNvSpPr/>
          <p:nvPr/>
        </p:nvSpPr>
        <p:spPr>
          <a:xfrm>
            <a:off x="304800" y="1143000"/>
            <a:ext cx="8229600" cy="4800599"/>
          </a:xfrm>
          <a:prstGeom prst="roundRect">
            <a:avLst/>
          </a:prstGeom>
          <a:gradFill>
            <a:gsLst>
              <a:gs pos="0">
                <a:schemeClr val="tx1">
                  <a:lumMod val="95000"/>
                  <a:lumOff val="5000"/>
                </a:schemeClr>
              </a:gs>
              <a:gs pos="43000">
                <a:schemeClr val="tx1">
                  <a:lumMod val="75000"/>
                  <a:lumOff val="25000"/>
                </a:schemeClr>
              </a:gs>
              <a:gs pos="100000">
                <a:schemeClr val="tx1">
                  <a:lumMod val="65000"/>
                  <a:lumOff val="35000"/>
                  <a:alpha val="89000"/>
                </a:schemeClr>
              </a:gs>
            </a:gsLst>
            <a:lin ang="5400000" scaled="0"/>
          </a:gradFill>
          <a:ln>
            <a:gradFill>
              <a:gsLst>
                <a:gs pos="0">
                  <a:schemeClr val="accent5">
                    <a:lumMod val="75000"/>
                  </a:schemeClr>
                </a:gs>
                <a:gs pos="50000">
                  <a:schemeClr val="tx1">
                    <a:lumMod val="95000"/>
                    <a:lumOff val="5000"/>
                    <a:alpha val="72000"/>
                  </a:schemeClr>
                </a:gs>
                <a:gs pos="100000">
                  <a:schemeClr val="tx1">
                    <a:lumMod val="95000"/>
                    <a:lumOff val="5000"/>
                    <a:alpha val="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pPr>
            <a:endParaRPr lang="en-US" sz="1350">
              <a:solidFill>
                <a:prstClr val="white"/>
              </a:solidFill>
              <a:latin typeface="Franklin Gothic Book"/>
            </a:endParaRPr>
          </a:p>
        </p:txBody>
      </p:sp>
      <p:sp>
        <p:nvSpPr>
          <p:cNvPr id="2" name="Title 1">
            <a:extLst>
              <a:ext uri="{FF2B5EF4-FFF2-40B4-BE49-F238E27FC236}">
                <a16:creationId xmlns:a16="http://schemas.microsoft.com/office/drawing/2014/main" id="{51409287-D8BB-9BEE-CF9C-9ED34C6DCC7F}"/>
              </a:ext>
            </a:extLst>
          </p:cNvPr>
          <p:cNvSpPr>
            <a:spLocks noGrp="1"/>
          </p:cNvSpPr>
          <p:nvPr>
            <p:ph type="title"/>
          </p:nvPr>
        </p:nvSpPr>
        <p:spPr>
          <a:xfrm>
            <a:off x="848820" y="153251"/>
            <a:ext cx="6847380" cy="708422"/>
          </a:xfrm>
        </p:spPr>
        <p:txBody>
          <a:bodyPr>
            <a:normAutofit/>
          </a:bodyPr>
          <a:lstStyle/>
          <a:p>
            <a:r>
              <a:rPr lang="en-US" sz="2400" dirty="0"/>
              <a:t>Individual model 3: Landscape structure</a:t>
            </a:r>
            <a:endParaRPr lang="en-CH" sz="2400" dirty="0"/>
          </a:p>
        </p:txBody>
      </p:sp>
      <p:sp>
        <p:nvSpPr>
          <p:cNvPr id="6" name="TextBox 5">
            <a:extLst>
              <a:ext uri="{FF2B5EF4-FFF2-40B4-BE49-F238E27FC236}">
                <a16:creationId xmlns:a16="http://schemas.microsoft.com/office/drawing/2014/main" id="{AD7434B7-C3B5-9D8F-F918-5161ADCFCB5D}"/>
              </a:ext>
            </a:extLst>
          </p:cNvPr>
          <p:cNvSpPr txBox="1"/>
          <p:nvPr/>
        </p:nvSpPr>
        <p:spPr>
          <a:xfrm>
            <a:off x="701575" y="2171262"/>
            <a:ext cx="2436828" cy="1754326"/>
          </a:xfrm>
          <a:prstGeom prst="rect">
            <a:avLst/>
          </a:prstGeom>
          <a:noFill/>
        </p:spPr>
        <p:txBody>
          <a:bodyPr wrap="square">
            <a:spAutoFit/>
          </a:bodyPr>
          <a:lstStyle/>
          <a:p>
            <a:pPr defTabSz="685800" eaLnBrk="0" fontAlgn="base" hangingPunct="0">
              <a:spcBef>
                <a:spcPct val="0"/>
              </a:spcBef>
              <a:spcAft>
                <a:spcPct val="0"/>
              </a:spcAft>
            </a:pPr>
            <a:r>
              <a:rPr lang="en-US" sz="1350" dirty="0">
                <a:solidFill>
                  <a:prstClr val="white"/>
                </a:solidFill>
                <a:latin typeface="Calibri" panose="020F0502020204030204" pitchFamily="34" charset="0"/>
                <a:ea typeface="ＭＳ Ｐゴシック" panose="020B0600070205080204" pitchFamily="34" charset="-128"/>
              </a:rPr>
              <a:t>- Fragmentation (or continuity) index of natural habitats
- Permeability of land use classes
- Naturalness of the territory
- Diversity of green environments (Shannon index)
- Central zone indicator</a:t>
            </a:r>
            <a:endParaRPr lang="en-CH" sz="1350" dirty="0">
              <a:solidFill>
                <a:prstClr val="white"/>
              </a:solidFill>
              <a:latin typeface="Arial" panose="020B0604020202020204" pitchFamily="34" charset="0"/>
              <a:ea typeface="ＭＳ Ｐゴシック" panose="020B0600070205080204" pitchFamily="34" charset="-128"/>
            </a:endParaRPr>
          </a:p>
        </p:txBody>
      </p:sp>
      <p:sp>
        <p:nvSpPr>
          <p:cNvPr id="7" name="TextBox 6">
            <a:extLst>
              <a:ext uri="{FF2B5EF4-FFF2-40B4-BE49-F238E27FC236}">
                <a16:creationId xmlns:a16="http://schemas.microsoft.com/office/drawing/2014/main" id="{A1395785-89DC-2FA4-7A54-F5F3617C5563}"/>
              </a:ext>
            </a:extLst>
          </p:cNvPr>
          <p:cNvSpPr txBox="1"/>
          <p:nvPr/>
        </p:nvSpPr>
        <p:spPr>
          <a:xfrm>
            <a:off x="6991775" y="6525212"/>
            <a:ext cx="1638525" cy="300082"/>
          </a:xfrm>
          <a:prstGeom prst="rect">
            <a:avLst/>
          </a:prstGeom>
          <a:noFill/>
        </p:spPr>
        <p:txBody>
          <a:bodyPr wrap="none">
            <a:spAutoFit/>
          </a:bodyPr>
          <a:lstStyle/>
          <a:p>
            <a:pPr defTabSz="685800">
              <a:defRPr/>
            </a:pPr>
            <a:r>
              <a:rPr lang="en-US" sz="1350" dirty="0">
                <a:solidFill>
                  <a:prstClr val="white"/>
                </a:solidFill>
                <a:latin typeface="Franklin Gothic Book"/>
                <a:ea typeface="ＭＳ Ｐゴシック" panose="020B0600070205080204" pitchFamily="34" charset="-128"/>
              </a:rPr>
              <a:t>Sanguet</a:t>
            </a:r>
            <a:r>
              <a:rPr lang="en-CH" sz="1350" dirty="0">
                <a:solidFill>
                  <a:prstClr val="white"/>
                </a:solidFill>
                <a:latin typeface="Franklin Gothic Book"/>
                <a:ea typeface="ＭＳ Ｐゴシック" panose="020B0600070205080204" pitchFamily="34" charset="-128"/>
              </a:rPr>
              <a:t> et al. 202</a:t>
            </a:r>
            <a:r>
              <a:rPr lang="en-US" sz="1350" dirty="0">
                <a:solidFill>
                  <a:prstClr val="white"/>
                </a:solidFill>
                <a:latin typeface="Franklin Gothic Book"/>
                <a:ea typeface="ＭＳ Ｐゴシック" panose="020B0600070205080204" pitchFamily="34" charset="-128"/>
              </a:rPr>
              <a:t>3</a:t>
            </a:r>
            <a:endParaRPr lang="en-CH" sz="1350" dirty="0">
              <a:solidFill>
                <a:prstClr val="white"/>
              </a:solidFill>
              <a:latin typeface="Franklin Gothic Book"/>
              <a:ea typeface="ＭＳ Ｐゴシック" panose="020B0600070205080204" pitchFamily="34" charset="-128"/>
            </a:endParaRPr>
          </a:p>
        </p:txBody>
      </p:sp>
      <p:pic>
        <p:nvPicPr>
          <p:cNvPr id="9" name="Picture 8">
            <a:extLst>
              <a:ext uri="{FF2B5EF4-FFF2-40B4-BE49-F238E27FC236}">
                <a16:creationId xmlns:a16="http://schemas.microsoft.com/office/drawing/2014/main" id="{F9D5236B-DBE2-3E02-F55E-39C1044FFB87}"/>
              </a:ext>
            </a:extLst>
          </p:cNvPr>
          <p:cNvPicPr>
            <a:picLocks noChangeAspect="1"/>
          </p:cNvPicPr>
          <p:nvPr/>
        </p:nvPicPr>
        <p:blipFill>
          <a:blip r:embed="rId2"/>
          <a:stretch>
            <a:fillRect/>
          </a:stretch>
        </p:blipFill>
        <p:spPr>
          <a:xfrm>
            <a:off x="3277695" y="1750678"/>
            <a:ext cx="5089503" cy="3659522"/>
          </a:xfrm>
          <a:prstGeom prst="rect">
            <a:avLst/>
          </a:prstGeom>
        </p:spPr>
      </p:pic>
      <p:pic>
        <p:nvPicPr>
          <p:cNvPr id="11" name="Picture 3" descr="S:\Users\Wyler\Logo CJB\cjb_logo.jpg">
            <a:extLst>
              <a:ext uri="{FF2B5EF4-FFF2-40B4-BE49-F238E27FC236}">
                <a16:creationId xmlns:a16="http://schemas.microsoft.com/office/drawing/2014/main" id="{CE9F96EA-FC3D-4172-6425-A18D127DD24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39653" y="6272603"/>
            <a:ext cx="1245240" cy="505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Fragstats">
            <a:extLst>
              <a:ext uri="{FF2B5EF4-FFF2-40B4-BE49-F238E27FC236}">
                <a16:creationId xmlns:a16="http://schemas.microsoft.com/office/drawing/2014/main" id="{BE2F1727-D688-4BEC-736C-2056AFD23D3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04380" y="4243777"/>
            <a:ext cx="1478756" cy="528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3053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5">
            <a:extLst>
              <a:ext uri="{FF2B5EF4-FFF2-40B4-BE49-F238E27FC236}">
                <a16:creationId xmlns:a16="http://schemas.microsoft.com/office/drawing/2014/main" id="{224961AD-9759-5BEC-3889-D4582948D3C5}"/>
              </a:ext>
            </a:extLst>
          </p:cNvPr>
          <p:cNvSpPr/>
          <p:nvPr/>
        </p:nvSpPr>
        <p:spPr>
          <a:xfrm>
            <a:off x="685801" y="1435313"/>
            <a:ext cx="7339760" cy="4420909"/>
          </a:xfrm>
          <a:prstGeom prst="roundRect">
            <a:avLst/>
          </a:prstGeom>
          <a:gradFill>
            <a:gsLst>
              <a:gs pos="0">
                <a:schemeClr val="tx1">
                  <a:lumMod val="95000"/>
                  <a:lumOff val="5000"/>
                </a:schemeClr>
              </a:gs>
              <a:gs pos="43000">
                <a:schemeClr val="tx1">
                  <a:lumMod val="75000"/>
                  <a:lumOff val="25000"/>
                </a:schemeClr>
              </a:gs>
              <a:gs pos="100000">
                <a:schemeClr val="tx1">
                  <a:lumMod val="65000"/>
                  <a:lumOff val="35000"/>
                  <a:alpha val="89000"/>
                </a:schemeClr>
              </a:gs>
            </a:gsLst>
            <a:lin ang="5400000" scaled="0"/>
          </a:gradFill>
          <a:ln>
            <a:gradFill>
              <a:gsLst>
                <a:gs pos="0">
                  <a:schemeClr val="accent5">
                    <a:lumMod val="75000"/>
                  </a:schemeClr>
                </a:gs>
                <a:gs pos="50000">
                  <a:schemeClr val="tx1">
                    <a:lumMod val="95000"/>
                    <a:lumOff val="5000"/>
                    <a:alpha val="72000"/>
                  </a:schemeClr>
                </a:gs>
                <a:gs pos="100000">
                  <a:schemeClr val="tx1">
                    <a:lumMod val="95000"/>
                    <a:lumOff val="5000"/>
                    <a:alpha val="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pPr>
            <a:endParaRPr lang="en-US" sz="1350">
              <a:solidFill>
                <a:prstClr val="white"/>
              </a:solidFill>
              <a:latin typeface="Franklin Gothic Book"/>
            </a:endParaRPr>
          </a:p>
        </p:txBody>
      </p:sp>
      <p:sp>
        <p:nvSpPr>
          <p:cNvPr id="2" name="Title 1">
            <a:extLst>
              <a:ext uri="{FF2B5EF4-FFF2-40B4-BE49-F238E27FC236}">
                <a16:creationId xmlns:a16="http://schemas.microsoft.com/office/drawing/2014/main" id="{51409287-D8BB-9BEE-CF9C-9ED34C6DCC7F}"/>
              </a:ext>
            </a:extLst>
          </p:cNvPr>
          <p:cNvSpPr>
            <a:spLocks noGrp="1"/>
          </p:cNvSpPr>
          <p:nvPr>
            <p:ph type="title"/>
          </p:nvPr>
        </p:nvSpPr>
        <p:spPr>
          <a:xfrm>
            <a:off x="838200" y="94201"/>
            <a:ext cx="6463966" cy="708422"/>
          </a:xfrm>
        </p:spPr>
        <p:txBody>
          <a:bodyPr>
            <a:normAutofit/>
          </a:bodyPr>
          <a:lstStyle/>
          <a:p>
            <a:r>
              <a:rPr lang="en-US" sz="2400" dirty="0"/>
              <a:t>Individual model 4: Connectivity for Deer</a:t>
            </a:r>
            <a:endParaRPr lang="en-CH" sz="2400" dirty="0"/>
          </a:p>
        </p:txBody>
      </p:sp>
      <p:sp>
        <p:nvSpPr>
          <p:cNvPr id="3" name="TextBox 2">
            <a:extLst>
              <a:ext uri="{FF2B5EF4-FFF2-40B4-BE49-F238E27FC236}">
                <a16:creationId xmlns:a16="http://schemas.microsoft.com/office/drawing/2014/main" id="{5DA67707-39A5-BE67-700B-6AA5A6912E52}"/>
              </a:ext>
            </a:extLst>
          </p:cNvPr>
          <p:cNvSpPr txBox="1"/>
          <p:nvPr/>
        </p:nvSpPr>
        <p:spPr>
          <a:xfrm>
            <a:off x="6054855" y="6436495"/>
            <a:ext cx="2887137" cy="300082"/>
          </a:xfrm>
          <a:prstGeom prst="rect">
            <a:avLst/>
          </a:prstGeom>
          <a:noFill/>
        </p:spPr>
        <p:txBody>
          <a:bodyPr wrap="none">
            <a:spAutoFit/>
          </a:bodyPr>
          <a:lstStyle/>
          <a:p>
            <a:pPr defTabSz="685800">
              <a:defRPr/>
            </a:pPr>
            <a:r>
              <a:rPr lang="en-US" sz="1350" dirty="0">
                <a:solidFill>
                  <a:prstClr val="white"/>
                </a:solidFill>
                <a:latin typeface="Franklin Gothic Book"/>
                <a:ea typeface="ＭＳ Ｐゴシック" panose="020B0600070205080204" pitchFamily="34" charset="-128"/>
              </a:rPr>
              <a:t>Loreto</a:t>
            </a:r>
            <a:r>
              <a:rPr lang="en-CH" sz="1350" dirty="0">
                <a:solidFill>
                  <a:prstClr val="white"/>
                </a:solidFill>
                <a:latin typeface="Franklin Gothic Book"/>
                <a:ea typeface="ＭＳ Ｐゴシック" panose="020B0600070205080204" pitchFamily="34" charset="-128"/>
              </a:rPr>
              <a:t> et al. 202</a:t>
            </a:r>
            <a:r>
              <a:rPr lang="en-US" sz="1350" dirty="0">
                <a:solidFill>
                  <a:prstClr val="white"/>
                </a:solidFill>
                <a:latin typeface="Franklin Gothic Book"/>
                <a:ea typeface="ＭＳ Ｐゴシック" panose="020B0600070205080204" pitchFamily="34" charset="-128"/>
              </a:rPr>
              <a:t>3; Loreto et al. 2024</a:t>
            </a:r>
            <a:endParaRPr lang="en-CH" sz="1350" dirty="0">
              <a:solidFill>
                <a:prstClr val="white"/>
              </a:solidFill>
              <a:latin typeface="Franklin Gothic Book"/>
              <a:ea typeface="ＭＳ Ｐゴシック" panose="020B0600070205080204" pitchFamily="34" charset="-128"/>
            </a:endParaRPr>
          </a:p>
        </p:txBody>
      </p:sp>
      <p:pic>
        <p:nvPicPr>
          <p:cNvPr id="5" name="Picture 4">
            <a:extLst>
              <a:ext uri="{FF2B5EF4-FFF2-40B4-BE49-F238E27FC236}">
                <a16:creationId xmlns:a16="http://schemas.microsoft.com/office/drawing/2014/main" id="{F8296372-E55F-25C6-F58F-611DE42353E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791462" y="2165627"/>
            <a:ext cx="3396806" cy="3335154"/>
          </a:xfrm>
          <a:prstGeom prst="rect">
            <a:avLst/>
          </a:prstGeom>
        </p:spPr>
      </p:pic>
      <p:pic>
        <p:nvPicPr>
          <p:cNvPr id="7" name="Picture 6">
            <a:extLst>
              <a:ext uri="{FF2B5EF4-FFF2-40B4-BE49-F238E27FC236}">
                <a16:creationId xmlns:a16="http://schemas.microsoft.com/office/drawing/2014/main" id="{E3C80C55-6BDE-5EAE-ADA9-57C5E6ECA36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69689" y="3580957"/>
            <a:ext cx="2036939" cy="2214470"/>
          </a:xfrm>
          <a:prstGeom prst="rect">
            <a:avLst/>
          </a:prstGeom>
        </p:spPr>
      </p:pic>
      <p:pic>
        <p:nvPicPr>
          <p:cNvPr id="9" name="Picture 8">
            <a:extLst>
              <a:ext uri="{FF2B5EF4-FFF2-40B4-BE49-F238E27FC236}">
                <a16:creationId xmlns:a16="http://schemas.microsoft.com/office/drawing/2014/main" id="{642DFAFD-8116-FD2C-E554-5DCFB6728EA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46895" b="36281"/>
          <a:stretch/>
        </p:blipFill>
        <p:spPr>
          <a:xfrm>
            <a:off x="1361554" y="1499738"/>
            <a:ext cx="2045075" cy="1871870"/>
          </a:xfrm>
          <a:prstGeom prst="rect">
            <a:avLst/>
          </a:prstGeom>
        </p:spPr>
      </p:pic>
      <p:pic>
        <p:nvPicPr>
          <p:cNvPr id="11" name="Picture 10">
            <a:extLst>
              <a:ext uri="{FF2B5EF4-FFF2-40B4-BE49-F238E27FC236}">
                <a16:creationId xmlns:a16="http://schemas.microsoft.com/office/drawing/2014/main" id="{2DDA4EA7-F9D8-8CC0-9883-605F6E811117}"/>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15894" r="44199" b="68140"/>
          <a:stretch/>
        </p:blipFill>
        <p:spPr>
          <a:xfrm>
            <a:off x="6016848" y="935005"/>
            <a:ext cx="1638701" cy="1638701"/>
          </a:xfrm>
          <a:prstGeom prst="rect">
            <a:avLst/>
          </a:prstGeom>
        </p:spPr>
      </p:pic>
      <p:sp>
        <p:nvSpPr>
          <p:cNvPr id="14" name="Rectangle 13">
            <a:extLst>
              <a:ext uri="{FF2B5EF4-FFF2-40B4-BE49-F238E27FC236}">
                <a16:creationId xmlns:a16="http://schemas.microsoft.com/office/drawing/2014/main" id="{13A27211-F9AD-F3E4-C69F-434EC4921CA8}"/>
              </a:ext>
            </a:extLst>
          </p:cNvPr>
          <p:cNvSpPr/>
          <p:nvPr/>
        </p:nvSpPr>
        <p:spPr>
          <a:xfrm>
            <a:off x="5062889" y="3061193"/>
            <a:ext cx="548640" cy="526983"/>
          </a:xfrm>
          <a:prstGeom prst="rect">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pPr>
            <a:endParaRPr lang="en-CH" sz="1350">
              <a:solidFill>
                <a:prstClr val="white"/>
              </a:solidFill>
              <a:latin typeface="Franklin Gothic Book"/>
            </a:endParaRPr>
          </a:p>
        </p:txBody>
      </p:sp>
      <p:sp>
        <p:nvSpPr>
          <p:cNvPr id="15" name="Rectangle 14">
            <a:extLst>
              <a:ext uri="{FF2B5EF4-FFF2-40B4-BE49-F238E27FC236}">
                <a16:creationId xmlns:a16="http://schemas.microsoft.com/office/drawing/2014/main" id="{C409D3A0-DFA5-C194-4F72-2822AE2E8E30}"/>
              </a:ext>
            </a:extLst>
          </p:cNvPr>
          <p:cNvSpPr/>
          <p:nvPr/>
        </p:nvSpPr>
        <p:spPr>
          <a:xfrm>
            <a:off x="6016847" y="935004"/>
            <a:ext cx="1638701" cy="1638701"/>
          </a:xfrm>
          <a:prstGeom prst="rect">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pPr>
            <a:endParaRPr lang="en-CH" sz="1350">
              <a:solidFill>
                <a:prstClr val="white"/>
              </a:solidFill>
              <a:latin typeface="Franklin Gothic Book"/>
            </a:endParaRPr>
          </a:p>
        </p:txBody>
      </p:sp>
      <p:cxnSp>
        <p:nvCxnSpPr>
          <p:cNvPr id="17" name="Straight Connector 16">
            <a:extLst>
              <a:ext uri="{FF2B5EF4-FFF2-40B4-BE49-F238E27FC236}">
                <a16:creationId xmlns:a16="http://schemas.microsoft.com/office/drawing/2014/main" id="{C85D7B08-968E-D34F-7BA5-055ABCFB0A38}"/>
              </a:ext>
            </a:extLst>
          </p:cNvPr>
          <p:cNvCxnSpPr>
            <a:cxnSpLocks/>
          </p:cNvCxnSpPr>
          <p:nvPr/>
        </p:nvCxnSpPr>
        <p:spPr>
          <a:xfrm flipV="1">
            <a:off x="5062890" y="935004"/>
            <a:ext cx="953957" cy="214593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346F450-5999-DDD2-0DF4-2E8F730B06F5}"/>
              </a:ext>
            </a:extLst>
          </p:cNvPr>
          <p:cNvCxnSpPr>
            <a:cxnSpLocks/>
          </p:cNvCxnSpPr>
          <p:nvPr/>
        </p:nvCxnSpPr>
        <p:spPr>
          <a:xfrm flipV="1">
            <a:off x="5611528" y="2573705"/>
            <a:ext cx="2044019" cy="101447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23" name="Picture 3">
            <a:extLst>
              <a:ext uri="{FF2B5EF4-FFF2-40B4-BE49-F238E27FC236}">
                <a16:creationId xmlns:a16="http://schemas.microsoft.com/office/drawing/2014/main" id="{DBF42A66-7BD4-6496-D44A-ADB7308AF3F3}"/>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96625" y="6356530"/>
            <a:ext cx="1684734" cy="422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Help design a logo for wildlife conservation software | Logo design contest  | 99designs">
            <a:extLst>
              <a:ext uri="{FF2B5EF4-FFF2-40B4-BE49-F238E27FC236}">
                <a16:creationId xmlns:a16="http://schemas.microsoft.com/office/drawing/2014/main" id="{40E2551A-A43F-9368-CDB0-118EF8854BEB}"/>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t="26418" b="25560"/>
          <a:stretch/>
        </p:blipFill>
        <p:spPr bwMode="auto">
          <a:xfrm>
            <a:off x="3791462" y="1619434"/>
            <a:ext cx="1049610" cy="50404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A34527E-1F4E-E986-E741-97D5AD80EFEA}"/>
              </a:ext>
            </a:extLst>
          </p:cNvPr>
          <p:cNvSpPr txBox="1"/>
          <p:nvPr/>
        </p:nvSpPr>
        <p:spPr>
          <a:xfrm rot="16200000">
            <a:off x="498781" y="2318990"/>
            <a:ext cx="1380506" cy="300082"/>
          </a:xfrm>
          <a:prstGeom prst="rect">
            <a:avLst/>
          </a:prstGeom>
          <a:noFill/>
        </p:spPr>
        <p:txBody>
          <a:bodyPr wrap="none">
            <a:spAutoFit/>
          </a:bodyPr>
          <a:lstStyle/>
          <a:p>
            <a:pPr defTabSz="685800">
              <a:defRPr/>
            </a:pPr>
            <a:r>
              <a:rPr lang="en-US" sz="1350" dirty="0">
                <a:solidFill>
                  <a:prstClr val="white"/>
                </a:solidFill>
                <a:latin typeface="Franklin Gothic Book"/>
                <a:ea typeface="ＭＳ Ｐゴシック" panose="020B0600070205080204" pitchFamily="34" charset="-128"/>
              </a:rPr>
              <a:t>Natural Habitats</a:t>
            </a:r>
            <a:endParaRPr lang="en-CH" sz="1350" dirty="0">
              <a:solidFill>
                <a:prstClr val="white"/>
              </a:solidFill>
              <a:latin typeface="Franklin Gothic Book"/>
              <a:ea typeface="ＭＳ Ｐゴシック" panose="020B0600070205080204" pitchFamily="34" charset="-128"/>
            </a:endParaRPr>
          </a:p>
        </p:txBody>
      </p:sp>
      <p:sp>
        <p:nvSpPr>
          <p:cNvPr id="8" name="TextBox 7">
            <a:extLst>
              <a:ext uri="{FF2B5EF4-FFF2-40B4-BE49-F238E27FC236}">
                <a16:creationId xmlns:a16="http://schemas.microsoft.com/office/drawing/2014/main" id="{A0BC83B1-6CCD-457F-3631-CBDD25B302F5}"/>
              </a:ext>
            </a:extLst>
          </p:cNvPr>
          <p:cNvSpPr txBox="1"/>
          <p:nvPr/>
        </p:nvSpPr>
        <p:spPr>
          <a:xfrm rot="16200000">
            <a:off x="685207" y="4491988"/>
            <a:ext cx="1091966" cy="300082"/>
          </a:xfrm>
          <a:prstGeom prst="rect">
            <a:avLst/>
          </a:prstGeom>
          <a:noFill/>
        </p:spPr>
        <p:txBody>
          <a:bodyPr wrap="none">
            <a:spAutoFit/>
          </a:bodyPr>
          <a:lstStyle/>
          <a:p>
            <a:pPr defTabSz="685800">
              <a:defRPr/>
            </a:pPr>
            <a:r>
              <a:rPr lang="en-US" sz="1350" dirty="0">
                <a:solidFill>
                  <a:prstClr val="white"/>
                </a:solidFill>
                <a:latin typeface="Franklin Gothic Book"/>
                <a:ea typeface="ＭＳ Ｐゴシック" panose="020B0600070205080204" pitchFamily="34" charset="-128"/>
              </a:rPr>
              <a:t>Connections</a:t>
            </a:r>
            <a:endParaRPr lang="en-CH" sz="1350" dirty="0">
              <a:solidFill>
                <a:prstClr val="white"/>
              </a:solidFill>
              <a:latin typeface="Franklin Gothic Book"/>
              <a:ea typeface="ＭＳ Ｐゴシック" panose="020B0600070205080204" pitchFamily="34" charset="-128"/>
            </a:endParaRPr>
          </a:p>
        </p:txBody>
      </p:sp>
      <p:sp>
        <p:nvSpPr>
          <p:cNvPr id="10" name="TextBox 9">
            <a:extLst>
              <a:ext uri="{FF2B5EF4-FFF2-40B4-BE49-F238E27FC236}">
                <a16:creationId xmlns:a16="http://schemas.microsoft.com/office/drawing/2014/main" id="{B6458C2F-3440-39F5-AAA7-9FABB8BCD08E}"/>
              </a:ext>
            </a:extLst>
          </p:cNvPr>
          <p:cNvSpPr txBox="1"/>
          <p:nvPr/>
        </p:nvSpPr>
        <p:spPr>
          <a:xfrm rot="16200000">
            <a:off x="3250826" y="3430916"/>
            <a:ext cx="840295" cy="300082"/>
          </a:xfrm>
          <a:prstGeom prst="rect">
            <a:avLst/>
          </a:prstGeom>
          <a:noFill/>
        </p:spPr>
        <p:txBody>
          <a:bodyPr wrap="none">
            <a:spAutoFit/>
          </a:bodyPr>
          <a:lstStyle/>
          <a:p>
            <a:pPr defTabSz="685800">
              <a:defRPr/>
            </a:pPr>
            <a:r>
              <a:rPr lang="en-US" sz="1350">
                <a:solidFill>
                  <a:prstClr val="white"/>
                </a:solidFill>
                <a:latin typeface="Franklin Gothic Book"/>
                <a:ea typeface="ＭＳ Ｐゴシック" panose="020B0600070205080204" pitchFamily="34" charset="-128"/>
              </a:rPr>
              <a:t>"Current"</a:t>
            </a:r>
            <a:endParaRPr lang="en-CH" sz="1350" dirty="0">
              <a:solidFill>
                <a:prstClr val="white"/>
              </a:solidFill>
              <a:latin typeface="Franklin Gothic Book"/>
              <a:ea typeface="ＭＳ Ｐゴシック" panose="020B0600070205080204" pitchFamily="34" charset="-128"/>
            </a:endParaRPr>
          </a:p>
        </p:txBody>
      </p:sp>
    </p:spTree>
    <p:extLst>
      <p:ext uri="{BB962C8B-B14F-4D97-AF65-F5344CB8AC3E}">
        <p14:creationId xmlns:p14="http://schemas.microsoft.com/office/powerpoint/2010/main" val="14021661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5">
            <a:extLst>
              <a:ext uri="{FF2B5EF4-FFF2-40B4-BE49-F238E27FC236}">
                <a16:creationId xmlns:a16="http://schemas.microsoft.com/office/drawing/2014/main" id="{4D3EA0E4-66B4-445B-9540-A7791340377F}"/>
              </a:ext>
            </a:extLst>
          </p:cNvPr>
          <p:cNvSpPr/>
          <p:nvPr/>
        </p:nvSpPr>
        <p:spPr>
          <a:xfrm>
            <a:off x="254424" y="1363232"/>
            <a:ext cx="8432376" cy="4420909"/>
          </a:xfrm>
          <a:prstGeom prst="roundRect">
            <a:avLst/>
          </a:prstGeom>
          <a:gradFill>
            <a:gsLst>
              <a:gs pos="0">
                <a:schemeClr val="tx1">
                  <a:lumMod val="95000"/>
                  <a:lumOff val="5000"/>
                </a:schemeClr>
              </a:gs>
              <a:gs pos="43000">
                <a:schemeClr val="tx1">
                  <a:lumMod val="75000"/>
                  <a:lumOff val="25000"/>
                </a:schemeClr>
              </a:gs>
              <a:gs pos="100000">
                <a:schemeClr val="tx1">
                  <a:lumMod val="65000"/>
                  <a:lumOff val="35000"/>
                  <a:alpha val="89000"/>
                </a:schemeClr>
              </a:gs>
            </a:gsLst>
            <a:lin ang="5400000" scaled="0"/>
          </a:gradFill>
          <a:ln>
            <a:gradFill>
              <a:gsLst>
                <a:gs pos="0">
                  <a:schemeClr val="accent5">
                    <a:lumMod val="75000"/>
                  </a:schemeClr>
                </a:gs>
                <a:gs pos="50000">
                  <a:schemeClr val="tx1">
                    <a:lumMod val="95000"/>
                    <a:lumOff val="5000"/>
                    <a:alpha val="72000"/>
                  </a:schemeClr>
                </a:gs>
                <a:gs pos="100000">
                  <a:schemeClr val="tx1">
                    <a:lumMod val="95000"/>
                    <a:lumOff val="5000"/>
                    <a:alpha val="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pPr>
            <a:endParaRPr lang="en-US" sz="1350">
              <a:solidFill>
                <a:prstClr val="white"/>
              </a:solidFill>
              <a:latin typeface="Franklin Gothic Book"/>
            </a:endParaRPr>
          </a:p>
        </p:txBody>
      </p:sp>
      <p:sp>
        <p:nvSpPr>
          <p:cNvPr id="2" name="Titre 1"/>
          <p:cNvSpPr>
            <a:spLocks noGrp="1"/>
          </p:cNvSpPr>
          <p:nvPr>
            <p:ph type="title"/>
          </p:nvPr>
        </p:nvSpPr>
        <p:spPr>
          <a:xfrm>
            <a:off x="129152" y="262704"/>
            <a:ext cx="8350714" cy="467706"/>
          </a:xfrm>
        </p:spPr>
        <p:txBody>
          <a:bodyPr>
            <a:noAutofit/>
          </a:bodyPr>
          <a:lstStyle/>
          <a:p>
            <a:r>
              <a:rPr lang="fr-FR" sz="2400" dirty="0">
                <a:latin typeface="+mj-lt"/>
              </a:rPr>
              <a:t>Eco-</a:t>
            </a:r>
            <a:r>
              <a:rPr lang="fr-FR" sz="2400" dirty="0" err="1">
                <a:latin typeface="+mj-lt"/>
              </a:rPr>
              <a:t>hydrologic</a:t>
            </a:r>
            <a:r>
              <a:rPr lang="fr-FR" sz="2400" dirty="0">
                <a:latin typeface="+mj-lt"/>
              </a:rPr>
              <a:t> services and </a:t>
            </a:r>
            <a:r>
              <a:rPr lang="fr-FR" sz="2400" dirty="0" err="1">
                <a:latin typeface="+mj-lt"/>
              </a:rPr>
              <a:t>biodiversity</a:t>
            </a:r>
            <a:r>
              <a:rPr lang="fr-FR" sz="2400" dirty="0">
                <a:latin typeface="+mj-lt"/>
              </a:rPr>
              <a:t> of </a:t>
            </a:r>
            <a:r>
              <a:rPr lang="fr-FR" sz="2400" dirty="0" err="1">
                <a:latin typeface="+mj-lt"/>
              </a:rPr>
              <a:t>Swiss</a:t>
            </a:r>
            <a:r>
              <a:rPr lang="fr-FR" sz="2400" dirty="0">
                <a:latin typeface="+mj-lt"/>
              </a:rPr>
              <a:t> </a:t>
            </a:r>
            <a:r>
              <a:rPr lang="fr-FR" sz="2400" dirty="0" err="1">
                <a:latin typeface="+mj-lt"/>
              </a:rPr>
              <a:t>rivers</a:t>
            </a:r>
            <a:endParaRPr lang="fr-FR" sz="2400" dirty="0">
              <a:latin typeface="+mj-lt"/>
            </a:endParaRPr>
          </a:p>
        </p:txBody>
      </p:sp>
      <p:pic>
        <p:nvPicPr>
          <p:cNvPr id="5" name="Picture 4">
            <a:extLst>
              <a:ext uri="{FF2B5EF4-FFF2-40B4-BE49-F238E27FC236}">
                <a16:creationId xmlns:a16="http://schemas.microsoft.com/office/drawing/2014/main" id="{AA927AAD-18CD-6C40-A9A1-4AF2C4D9D2B8}"/>
              </a:ext>
            </a:extLst>
          </p:cNvPr>
          <p:cNvPicPr>
            <a:picLocks noChangeAspect="1"/>
          </p:cNvPicPr>
          <p:nvPr/>
        </p:nvPicPr>
        <p:blipFill>
          <a:blip r:embed="rId2"/>
          <a:stretch>
            <a:fillRect/>
          </a:stretch>
        </p:blipFill>
        <p:spPr>
          <a:xfrm>
            <a:off x="599171" y="1761889"/>
            <a:ext cx="7679416" cy="3708182"/>
          </a:xfrm>
          <a:prstGeom prst="rect">
            <a:avLst/>
          </a:prstGeom>
        </p:spPr>
      </p:pic>
      <p:sp>
        <p:nvSpPr>
          <p:cNvPr id="6" name="Rectangle 5">
            <a:extLst>
              <a:ext uri="{FF2B5EF4-FFF2-40B4-BE49-F238E27FC236}">
                <a16:creationId xmlns:a16="http://schemas.microsoft.com/office/drawing/2014/main" id="{13F1F1DD-D31C-0847-A393-898E4CAF8C01}"/>
              </a:ext>
            </a:extLst>
          </p:cNvPr>
          <p:cNvSpPr/>
          <p:nvPr/>
        </p:nvSpPr>
        <p:spPr>
          <a:xfrm>
            <a:off x="5334000" y="6445255"/>
            <a:ext cx="3451842" cy="300082"/>
          </a:xfrm>
          <a:prstGeom prst="rect">
            <a:avLst/>
          </a:prstGeom>
          <a:noFill/>
        </p:spPr>
        <p:txBody>
          <a:bodyPr wrap="none">
            <a:spAutoFit/>
          </a:bodyPr>
          <a:lstStyle/>
          <a:p>
            <a:r>
              <a:rPr lang="en-US" sz="1350" dirty="0">
                <a:solidFill>
                  <a:schemeClr val="bg1"/>
                </a:solidFill>
                <a:latin typeface="NexusSans"/>
                <a:hlinkClick r:id="rId3" tooltip="Persistent link using digital object identifier">
                  <a:extLst>
                    <a:ext uri="{A12FA001-AC4F-418D-AE19-62706E023703}">
                      <ahyp:hlinkClr xmlns:ahyp="http://schemas.microsoft.com/office/drawing/2018/hyperlinkcolor" val="tx"/>
                    </a:ext>
                  </a:extLst>
                </a:hlinkClick>
              </a:rPr>
              <a:t>https://doi.org/10.1016/j.ecohyd.2019.01.003</a:t>
            </a:r>
            <a:endParaRPr lang="en-US" sz="1350" dirty="0">
              <a:solidFill>
                <a:schemeClr val="bg1"/>
              </a:solidFill>
              <a:latin typeface="Gill Sans MT"/>
            </a:endParaRPr>
          </a:p>
        </p:txBody>
      </p:sp>
      <p:pic>
        <p:nvPicPr>
          <p:cNvPr id="7" name="Picture 6">
            <a:extLst>
              <a:ext uri="{FF2B5EF4-FFF2-40B4-BE49-F238E27FC236}">
                <a16:creationId xmlns:a16="http://schemas.microsoft.com/office/drawing/2014/main" id="{2A700095-11C8-E34C-89AD-5E96226B9EC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084370" y="115557"/>
            <a:ext cx="899998" cy="761999"/>
          </a:xfrm>
          <a:prstGeom prst="rect">
            <a:avLst/>
          </a:prstGeom>
          <a:solidFill>
            <a:schemeClr val="bg1"/>
          </a:solidFill>
        </p:spPr>
      </p:pic>
    </p:spTree>
    <p:extLst>
      <p:ext uri="{BB962C8B-B14F-4D97-AF65-F5344CB8AC3E}">
        <p14:creationId xmlns:p14="http://schemas.microsoft.com/office/powerpoint/2010/main" val="23947359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ounded Rectangle 5">
            <a:extLst>
              <a:ext uri="{FF2B5EF4-FFF2-40B4-BE49-F238E27FC236}">
                <a16:creationId xmlns:a16="http://schemas.microsoft.com/office/drawing/2014/main" id="{4CC9BF5E-5739-7521-807A-ACB6B8295239}"/>
              </a:ext>
            </a:extLst>
          </p:cNvPr>
          <p:cNvSpPr/>
          <p:nvPr/>
        </p:nvSpPr>
        <p:spPr>
          <a:xfrm>
            <a:off x="357545" y="1381536"/>
            <a:ext cx="7948255" cy="4420909"/>
          </a:xfrm>
          <a:prstGeom prst="roundRect">
            <a:avLst/>
          </a:prstGeom>
          <a:gradFill>
            <a:gsLst>
              <a:gs pos="0">
                <a:schemeClr val="tx1">
                  <a:lumMod val="95000"/>
                  <a:lumOff val="5000"/>
                </a:schemeClr>
              </a:gs>
              <a:gs pos="43000">
                <a:schemeClr val="tx1">
                  <a:lumMod val="75000"/>
                  <a:lumOff val="25000"/>
                </a:schemeClr>
              </a:gs>
              <a:gs pos="100000">
                <a:schemeClr val="tx1">
                  <a:lumMod val="65000"/>
                  <a:lumOff val="35000"/>
                  <a:alpha val="89000"/>
                </a:schemeClr>
              </a:gs>
            </a:gsLst>
            <a:lin ang="5400000" scaled="0"/>
          </a:gradFill>
          <a:ln>
            <a:gradFill>
              <a:gsLst>
                <a:gs pos="0">
                  <a:schemeClr val="accent5">
                    <a:lumMod val="75000"/>
                  </a:schemeClr>
                </a:gs>
                <a:gs pos="50000">
                  <a:schemeClr val="tx1">
                    <a:lumMod val="95000"/>
                    <a:lumOff val="5000"/>
                    <a:alpha val="72000"/>
                  </a:schemeClr>
                </a:gs>
                <a:gs pos="100000">
                  <a:schemeClr val="tx1">
                    <a:lumMod val="95000"/>
                    <a:lumOff val="5000"/>
                    <a:alpha val="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pPr>
            <a:endParaRPr lang="en-US" sz="1350">
              <a:solidFill>
                <a:prstClr val="white"/>
              </a:solidFill>
              <a:latin typeface="Franklin Gothic Book"/>
            </a:endParaRPr>
          </a:p>
        </p:txBody>
      </p:sp>
      <p:sp>
        <p:nvSpPr>
          <p:cNvPr id="2" name="Titre 1"/>
          <p:cNvSpPr>
            <a:spLocks noGrp="1"/>
          </p:cNvSpPr>
          <p:nvPr>
            <p:ph type="title"/>
          </p:nvPr>
        </p:nvSpPr>
        <p:spPr>
          <a:xfrm>
            <a:off x="357544" y="196074"/>
            <a:ext cx="8085577" cy="623608"/>
          </a:xfrm>
        </p:spPr>
        <p:txBody>
          <a:bodyPr>
            <a:normAutofit/>
          </a:bodyPr>
          <a:lstStyle/>
          <a:p>
            <a:r>
              <a:rPr lang="fr-FR" sz="2400" dirty="0">
                <a:latin typeface="+mj-lt"/>
              </a:rPr>
              <a:t>Modeling workflow</a:t>
            </a:r>
          </a:p>
        </p:txBody>
      </p:sp>
      <p:grpSp>
        <p:nvGrpSpPr>
          <p:cNvPr id="56" name="Group 55">
            <a:extLst>
              <a:ext uri="{FF2B5EF4-FFF2-40B4-BE49-F238E27FC236}">
                <a16:creationId xmlns:a16="http://schemas.microsoft.com/office/drawing/2014/main" id="{462B7DB3-16D2-1C4C-82BF-074BD700FC65}"/>
              </a:ext>
            </a:extLst>
          </p:cNvPr>
          <p:cNvGrpSpPr/>
          <p:nvPr/>
        </p:nvGrpSpPr>
        <p:grpSpPr>
          <a:xfrm>
            <a:off x="357546" y="1761577"/>
            <a:ext cx="7833203" cy="3920735"/>
            <a:chOff x="-773023" y="833823"/>
            <a:chExt cx="10338284" cy="5174598"/>
          </a:xfrm>
        </p:grpSpPr>
        <p:grpSp>
          <p:nvGrpSpPr>
            <p:cNvPr id="6" name="Group 5">
              <a:extLst>
                <a:ext uri="{FF2B5EF4-FFF2-40B4-BE49-F238E27FC236}">
                  <a16:creationId xmlns:a16="http://schemas.microsoft.com/office/drawing/2014/main" id="{2B321B3A-75B5-EE4B-8FAF-BD32C1DE3053}"/>
                </a:ext>
              </a:extLst>
            </p:cNvPr>
            <p:cNvGrpSpPr/>
            <p:nvPr/>
          </p:nvGrpSpPr>
          <p:grpSpPr>
            <a:xfrm>
              <a:off x="1756012" y="1720491"/>
              <a:ext cx="7809249" cy="4007227"/>
              <a:chOff x="765452" y="1720491"/>
              <a:chExt cx="8324921" cy="4007227"/>
            </a:xfrm>
          </p:grpSpPr>
          <p:sp>
            <p:nvSpPr>
              <p:cNvPr id="7" name="Double Wave 6">
                <a:extLst>
                  <a:ext uri="{FF2B5EF4-FFF2-40B4-BE49-F238E27FC236}">
                    <a16:creationId xmlns:a16="http://schemas.microsoft.com/office/drawing/2014/main" id="{E132F725-0CDC-5449-A2EE-AEB749AE2C1E}"/>
                  </a:ext>
                </a:extLst>
              </p:cNvPr>
              <p:cNvSpPr/>
              <p:nvPr/>
            </p:nvSpPr>
            <p:spPr>
              <a:xfrm>
                <a:off x="765452" y="2028174"/>
                <a:ext cx="6346925" cy="3553666"/>
              </a:xfrm>
              <a:prstGeom prst="doubleWave">
                <a:avLst>
                  <a:gd name="adj1" fmla="val 12500"/>
                  <a:gd name="adj2" fmla="val -283"/>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latin typeface="Gill Sans MT"/>
                </a:endParaRPr>
              </a:p>
            </p:txBody>
          </p:sp>
          <p:sp>
            <p:nvSpPr>
              <p:cNvPr id="8" name="Right Arrow 7">
                <a:extLst>
                  <a:ext uri="{FF2B5EF4-FFF2-40B4-BE49-F238E27FC236}">
                    <a16:creationId xmlns:a16="http://schemas.microsoft.com/office/drawing/2014/main" id="{266044E8-F6AC-B643-8CE4-13AF35D5DE37}"/>
                  </a:ext>
                </a:extLst>
              </p:cNvPr>
              <p:cNvSpPr/>
              <p:nvPr/>
            </p:nvSpPr>
            <p:spPr>
              <a:xfrm>
                <a:off x="2466807" y="1720491"/>
                <a:ext cx="6623566" cy="4007227"/>
              </a:xfrm>
              <a:prstGeom prst="rightArrow">
                <a:avLst>
                  <a:gd name="adj1" fmla="val 25736"/>
                  <a:gd name="adj2" fmla="val 50000"/>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latin typeface="Gill Sans MT"/>
                </a:endParaRPr>
              </a:p>
            </p:txBody>
          </p:sp>
        </p:grpSp>
        <p:sp>
          <p:nvSpPr>
            <p:cNvPr id="9" name="Oval 8">
              <a:extLst>
                <a:ext uri="{FF2B5EF4-FFF2-40B4-BE49-F238E27FC236}">
                  <a16:creationId xmlns:a16="http://schemas.microsoft.com/office/drawing/2014/main" id="{9A2AC85B-FCEB-B648-BD28-5A8667049786}"/>
                </a:ext>
              </a:extLst>
            </p:cNvPr>
            <p:cNvSpPr/>
            <p:nvPr/>
          </p:nvSpPr>
          <p:spPr>
            <a:xfrm>
              <a:off x="4649880" y="1983172"/>
              <a:ext cx="2148592" cy="3184619"/>
            </a:xfrm>
            <a:prstGeom prst="ellipse">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latin typeface="Gill Sans MT"/>
              </a:endParaRPr>
            </a:p>
          </p:txBody>
        </p:sp>
        <p:sp>
          <p:nvSpPr>
            <p:cNvPr id="10" name="Oval 9">
              <a:extLst>
                <a:ext uri="{FF2B5EF4-FFF2-40B4-BE49-F238E27FC236}">
                  <a16:creationId xmlns:a16="http://schemas.microsoft.com/office/drawing/2014/main" id="{B16E1220-CB32-9D44-A355-99A72F448C11}"/>
                </a:ext>
              </a:extLst>
            </p:cNvPr>
            <p:cNvSpPr/>
            <p:nvPr/>
          </p:nvSpPr>
          <p:spPr>
            <a:xfrm>
              <a:off x="3927337" y="2481444"/>
              <a:ext cx="1466982" cy="2050399"/>
            </a:xfrm>
            <a:prstGeom prst="ellipse">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latin typeface="Gill Sans MT"/>
              </a:endParaRPr>
            </a:p>
          </p:txBody>
        </p:sp>
        <p:sp>
          <p:nvSpPr>
            <p:cNvPr id="11" name="Rounded Rectangle 10">
              <a:extLst>
                <a:ext uri="{FF2B5EF4-FFF2-40B4-BE49-F238E27FC236}">
                  <a16:creationId xmlns:a16="http://schemas.microsoft.com/office/drawing/2014/main" id="{35349B69-C60D-634F-A7B1-D91B83C62787}"/>
                </a:ext>
              </a:extLst>
            </p:cNvPr>
            <p:cNvSpPr/>
            <p:nvPr/>
          </p:nvSpPr>
          <p:spPr>
            <a:xfrm>
              <a:off x="4164718" y="2783494"/>
              <a:ext cx="857133" cy="457200"/>
            </a:xfrm>
            <a:prstGeom prst="roundRect">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US" sz="900" b="1" dirty="0">
                  <a:solidFill>
                    <a:prstClr val="white"/>
                  </a:solidFill>
                  <a:latin typeface="Gill Sans MT"/>
                </a:rPr>
                <a:t>SWAT</a:t>
              </a:r>
            </a:p>
          </p:txBody>
        </p:sp>
        <p:sp>
          <p:nvSpPr>
            <p:cNvPr id="12" name="Rounded Rectangle 11">
              <a:extLst>
                <a:ext uri="{FF2B5EF4-FFF2-40B4-BE49-F238E27FC236}">
                  <a16:creationId xmlns:a16="http://schemas.microsoft.com/office/drawing/2014/main" id="{72DFD95A-6534-2F4D-8B70-71429654D510}"/>
                </a:ext>
              </a:extLst>
            </p:cNvPr>
            <p:cNvSpPr/>
            <p:nvPr/>
          </p:nvSpPr>
          <p:spPr>
            <a:xfrm>
              <a:off x="3963859" y="3693644"/>
              <a:ext cx="962860" cy="309466"/>
            </a:xfrm>
            <a:prstGeom prst="roundRect">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US" sz="900" b="1" dirty="0">
                  <a:solidFill>
                    <a:prstClr val="white"/>
                  </a:solidFill>
                  <a:latin typeface="Gill Sans MT"/>
                </a:rPr>
                <a:t>INVEST</a:t>
              </a:r>
            </a:p>
          </p:txBody>
        </p:sp>
        <p:sp>
          <p:nvSpPr>
            <p:cNvPr id="13" name="Rounded Rectangle 12">
              <a:extLst>
                <a:ext uri="{FF2B5EF4-FFF2-40B4-BE49-F238E27FC236}">
                  <a16:creationId xmlns:a16="http://schemas.microsoft.com/office/drawing/2014/main" id="{112029B7-A179-9941-91BC-E3459D41BA66}"/>
                </a:ext>
              </a:extLst>
            </p:cNvPr>
            <p:cNvSpPr/>
            <p:nvPr/>
          </p:nvSpPr>
          <p:spPr>
            <a:xfrm>
              <a:off x="5353424" y="2321572"/>
              <a:ext cx="1043400" cy="457200"/>
            </a:xfrm>
            <a:prstGeom prst="roundRect">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US" sz="900" b="1" dirty="0">
                  <a:solidFill>
                    <a:prstClr val="white"/>
                  </a:solidFill>
                  <a:latin typeface="Gill Sans MT"/>
                </a:rPr>
                <a:t>SDM </a:t>
              </a:r>
              <a:br>
                <a:rPr lang="en-US" sz="900" b="1" dirty="0">
                  <a:solidFill>
                    <a:prstClr val="white"/>
                  </a:solidFill>
                  <a:latin typeface="Gill Sans MT"/>
                </a:rPr>
              </a:br>
              <a:r>
                <a:rPr lang="en-US" sz="900" b="1" dirty="0">
                  <a:solidFill>
                    <a:prstClr val="white"/>
                  </a:solidFill>
                  <a:latin typeface="Gill Sans MT"/>
                </a:rPr>
                <a:t>(RF, BRT)</a:t>
              </a:r>
            </a:p>
          </p:txBody>
        </p:sp>
        <p:sp>
          <p:nvSpPr>
            <p:cNvPr id="15" name="Rounded Rectangle 14">
              <a:extLst>
                <a:ext uri="{FF2B5EF4-FFF2-40B4-BE49-F238E27FC236}">
                  <a16:creationId xmlns:a16="http://schemas.microsoft.com/office/drawing/2014/main" id="{4045E326-B50C-A349-8874-A687031BEC48}"/>
                </a:ext>
              </a:extLst>
            </p:cNvPr>
            <p:cNvSpPr/>
            <p:nvPr/>
          </p:nvSpPr>
          <p:spPr>
            <a:xfrm>
              <a:off x="7526270" y="3552402"/>
              <a:ext cx="897062" cy="457200"/>
            </a:xfrm>
            <a:prstGeom prst="roundRect">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US" sz="900" b="1" dirty="0">
                  <a:solidFill>
                    <a:prstClr val="white"/>
                  </a:solidFill>
                  <a:latin typeface="Gill Sans MT"/>
                </a:rPr>
                <a:t>decision making</a:t>
              </a:r>
            </a:p>
          </p:txBody>
        </p:sp>
        <p:sp>
          <p:nvSpPr>
            <p:cNvPr id="16" name="Oval 15">
              <a:extLst>
                <a:ext uri="{FF2B5EF4-FFF2-40B4-BE49-F238E27FC236}">
                  <a16:creationId xmlns:a16="http://schemas.microsoft.com/office/drawing/2014/main" id="{5980CE44-1124-914C-A651-F7DA93539D27}"/>
                </a:ext>
              </a:extLst>
            </p:cNvPr>
            <p:cNvSpPr/>
            <p:nvPr/>
          </p:nvSpPr>
          <p:spPr>
            <a:xfrm>
              <a:off x="2351837" y="907958"/>
              <a:ext cx="1727898" cy="520701"/>
            </a:xfrm>
            <a:prstGeom prst="ellipse">
              <a:avLst/>
            </a:prstGeom>
            <a:solidFill>
              <a:schemeClr val="bg1">
                <a:lumMod val="65000"/>
              </a:schemeClr>
            </a:solidFill>
          </p:spPr>
          <p:style>
            <a:lnRef idx="1">
              <a:schemeClr val="dk1"/>
            </a:lnRef>
            <a:fillRef idx="2">
              <a:schemeClr val="dk1"/>
            </a:fillRef>
            <a:effectRef idx="1">
              <a:schemeClr val="dk1"/>
            </a:effectRef>
            <a:fontRef idx="minor">
              <a:schemeClr val="dk1"/>
            </a:fontRef>
          </p:style>
          <p:txBody>
            <a:bodyPr rtlCol="0" anchor="ctr"/>
            <a:lstStyle/>
            <a:p>
              <a:pPr algn="ctr"/>
              <a:r>
                <a:rPr lang="en-US" sz="900" b="1" dirty="0">
                  <a:solidFill>
                    <a:prstClr val="black"/>
                  </a:solidFill>
                  <a:latin typeface="Gill Sans MT"/>
                </a:rPr>
                <a:t>Hydropower</a:t>
              </a:r>
            </a:p>
          </p:txBody>
        </p:sp>
        <p:sp>
          <p:nvSpPr>
            <p:cNvPr id="17" name="Oval 16">
              <a:extLst>
                <a:ext uri="{FF2B5EF4-FFF2-40B4-BE49-F238E27FC236}">
                  <a16:creationId xmlns:a16="http://schemas.microsoft.com/office/drawing/2014/main" id="{FFF85F22-B8C4-324B-A191-A5D05607A5E2}"/>
                </a:ext>
              </a:extLst>
            </p:cNvPr>
            <p:cNvSpPr/>
            <p:nvPr/>
          </p:nvSpPr>
          <p:spPr>
            <a:xfrm>
              <a:off x="452001" y="1836474"/>
              <a:ext cx="1270000" cy="520700"/>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900" b="1" dirty="0">
                  <a:solidFill>
                    <a:prstClr val="black"/>
                  </a:solidFill>
                  <a:latin typeface="Gill Sans MT"/>
                </a:rPr>
                <a:t>River network</a:t>
              </a:r>
            </a:p>
          </p:txBody>
        </p:sp>
        <p:sp>
          <p:nvSpPr>
            <p:cNvPr id="18" name="Oval 17">
              <a:extLst>
                <a:ext uri="{FF2B5EF4-FFF2-40B4-BE49-F238E27FC236}">
                  <a16:creationId xmlns:a16="http://schemas.microsoft.com/office/drawing/2014/main" id="{00B139C2-0A97-FA47-B19E-A363630B7938}"/>
                </a:ext>
              </a:extLst>
            </p:cNvPr>
            <p:cNvSpPr/>
            <p:nvPr/>
          </p:nvSpPr>
          <p:spPr>
            <a:xfrm>
              <a:off x="13190" y="2506498"/>
              <a:ext cx="1310851" cy="520701"/>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900" b="1" dirty="0">
                  <a:solidFill>
                    <a:prstClr val="black"/>
                  </a:solidFill>
                  <a:latin typeface="Gill Sans MT"/>
                </a:rPr>
                <a:t>Land use/cover</a:t>
              </a:r>
            </a:p>
          </p:txBody>
        </p:sp>
        <p:sp>
          <p:nvSpPr>
            <p:cNvPr id="19" name="Oval 18">
              <a:extLst>
                <a:ext uri="{FF2B5EF4-FFF2-40B4-BE49-F238E27FC236}">
                  <a16:creationId xmlns:a16="http://schemas.microsoft.com/office/drawing/2014/main" id="{E9553B2C-7332-0441-A2D2-26D07E8200FD}"/>
                </a:ext>
              </a:extLst>
            </p:cNvPr>
            <p:cNvSpPr/>
            <p:nvPr/>
          </p:nvSpPr>
          <p:spPr>
            <a:xfrm>
              <a:off x="142941" y="3120948"/>
              <a:ext cx="1003300" cy="520700"/>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900" b="1" dirty="0">
                  <a:solidFill>
                    <a:prstClr val="black"/>
                  </a:solidFill>
                  <a:latin typeface="Gill Sans MT"/>
                </a:rPr>
                <a:t>DEM</a:t>
              </a:r>
            </a:p>
          </p:txBody>
        </p:sp>
        <p:sp>
          <p:nvSpPr>
            <p:cNvPr id="20" name="Oval 19">
              <a:extLst>
                <a:ext uri="{FF2B5EF4-FFF2-40B4-BE49-F238E27FC236}">
                  <a16:creationId xmlns:a16="http://schemas.microsoft.com/office/drawing/2014/main" id="{BD403AE7-E4DB-784D-8975-30CBA686DB63}"/>
                </a:ext>
              </a:extLst>
            </p:cNvPr>
            <p:cNvSpPr/>
            <p:nvPr/>
          </p:nvSpPr>
          <p:spPr>
            <a:xfrm>
              <a:off x="-147044" y="3757862"/>
              <a:ext cx="1358806" cy="520701"/>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900" b="1" dirty="0">
                  <a:solidFill>
                    <a:prstClr val="black"/>
                  </a:solidFill>
                  <a:latin typeface="Gill Sans MT"/>
                </a:rPr>
                <a:t>River discharge</a:t>
              </a:r>
            </a:p>
          </p:txBody>
        </p:sp>
        <p:cxnSp>
          <p:nvCxnSpPr>
            <p:cNvPr id="21" name="Straight Arrow Connector 20">
              <a:extLst>
                <a:ext uri="{FF2B5EF4-FFF2-40B4-BE49-F238E27FC236}">
                  <a16:creationId xmlns:a16="http://schemas.microsoft.com/office/drawing/2014/main" id="{3EC17641-3B9F-E047-AC50-E853F34602C9}"/>
                </a:ext>
              </a:extLst>
            </p:cNvPr>
            <p:cNvCxnSpPr>
              <a:cxnSpLocks/>
              <a:stCxn id="16" idx="4"/>
            </p:cNvCxnSpPr>
            <p:nvPr/>
          </p:nvCxnSpPr>
          <p:spPr>
            <a:xfrm>
              <a:off x="3215787" y="1428658"/>
              <a:ext cx="1047323" cy="1199033"/>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2" name="Straight Arrow Connector 21">
              <a:extLst>
                <a:ext uri="{FF2B5EF4-FFF2-40B4-BE49-F238E27FC236}">
                  <a16:creationId xmlns:a16="http://schemas.microsoft.com/office/drawing/2014/main" id="{8ABE55D0-BD5D-C34D-B386-2E92E1A4E6DE}"/>
                </a:ext>
              </a:extLst>
            </p:cNvPr>
            <p:cNvCxnSpPr>
              <a:stCxn id="17" idx="5"/>
              <a:endCxn id="46" idx="2"/>
            </p:cNvCxnSpPr>
            <p:nvPr/>
          </p:nvCxnSpPr>
          <p:spPr>
            <a:xfrm>
              <a:off x="1536014" y="2280919"/>
              <a:ext cx="891151" cy="1232843"/>
            </a:xfrm>
            <a:prstGeom prst="straightConnector1">
              <a:avLst/>
            </a:prstGeom>
            <a:ln w="9525" cmpd="sng">
              <a:tailEnd type="arrow"/>
            </a:ln>
          </p:spPr>
          <p:style>
            <a:lnRef idx="2">
              <a:schemeClr val="dk1"/>
            </a:lnRef>
            <a:fillRef idx="0">
              <a:schemeClr val="dk1"/>
            </a:fillRef>
            <a:effectRef idx="1">
              <a:schemeClr val="dk1"/>
            </a:effectRef>
            <a:fontRef idx="minor">
              <a:schemeClr val="tx1"/>
            </a:fontRef>
          </p:style>
        </p:cxnSp>
        <p:cxnSp>
          <p:nvCxnSpPr>
            <p:cNvPr id="23" name="Straight Arrow Connector 22">
              <a:extLst>
                <a:ext uri="{FF2B5EF4-FFF2-40B4-BE49-F238E27FC236}">
                  <a16:creationId xmlns:a16="http://schemas.microsoft.com/office/drawing/2014/main" id="{BF38ECAF-0427-3C43-B68A-5BDBC72B38CB}"/>
                </a:ext>
              </a:extLst>
            </p:cNvPr>
            <p:cNvCxnSpPr>
              <a:cxnSpLocks/>
              <a:stCxn id="18" idx="6"/>
              <a:endCxn id="46" idx="2"/>
            </p:cNvCxnSpPr>
            <p:nvPr/>
          </p:nvCxnSpPr>
          <p:spPr>
            <a:xfrm>
              <a:off x="1324041" y="2766849"/>
              <a:ext cx="1103124" cy="746913"/>
            </a:xfrm>
            <a:prstGeom prst="straightConnector1">
              <a:avLst/>
            </a:prstGeom>
            <a:ln w="9525" cmpd="sng">
              <a:tailEnd type="arrow"/>
            </a:ln>
          </p:spPr>
          <p:style>
            <a:lnRef idx="2">
              <a:schemeClr val="dk1"/>
            </a:lnRef>
            <a:fillRef idx="0">
              <a:schemeClr val="dk1"/>
            </a:fillRef>
            <a:effectRef idx="1">
              <a:schemeClr val="dk1"/>
            </a:effectRef>
            <a:fontRef idx="minor">
              <a:schemeClr val="tx1"/>
            </a:fontRef>
          </p:style>
        </p:cxnSp>
        <p:cxnSp>
          <p:nvCxnSpPr>
            <p:cNvPr id="24" name="Straight Arrow Connector 23">
              <a:extLst>
                <a:ext uri="{FF2B5EF4-FFF2-40B4-BE49-F238E27FC236}">
                  <a16:creationId xmlns:a16="http://schemas.microsoft.com/office/drawing/2014/main" id="{EE65C13A-A6BB-0A42-AED0-5A90B75EC94B}"/>
                </a:ext>
              </a:extLst>
            </p:cNvPr>
            <p:cNvCxnSpPr>
              <a:stCxn id="19" idx="6"/>
              <a:endCxn id="46" idx="2"/>
            </p:cNvCxnSpPr>
            <p:nvPr/>
          </p:nvCxnSpPr>
          <p:spPr>
            <a:xfrm>
              <a:off x="1146241" y="3381298"/>
              <a:ext cx="1280924" cy="132464"/>
            </a:xfrm>
            <a:prstGeom prst="straightConnector1">
              <a:avLst/>
            </a:prstGeom>
            <a:ln w="9525" cmpd="sng">
              <a:tailEnd type="arrow"/>
            </a:ln>
          </p:spPr>
          <p:style>
            <a:lnRef idx="2">
              <a:schemeClr val="dk1"/>
            </a:lnRef>
            <a:fillRef idx="0">
              <a:schemeClr val="dk1"/>
            </a:fillRef>
            <a:effectRef idx="1">
              <a:schemeClr val="dk1"/>
            </a:effectRef>
            <a:fontRef idx="minor">
              <a:schemeClr val="tx1"/>
            </a:fontRef>
          </p:style>
        </p:cxnSp>
        <p:cxnSp>
          <p:nvCxnSpPr>
            <p:cNvPr id="25" name="Straight Arrow Connector 24">
              <a:extLst>
                <a:ext uri="{FF2B5EF4-FFF2-40B4-BE49-F238E27FC236}">
                  <a16:creationId xmlns:a16="http://schemas.microsoft.com/office/drawing/2014/main" id="{6FE9A671-0E80-AF4C-9731-17A782D87102}"/>
                </a:ext>
              </a:extLst>
            </p:cNvPr>
            <p:cNvCxnSpPr>
              <a:cxnSpLocks/>
              <a:stCxn id="20" idx="6"/>
              <a:endCxn id="46" idx="2"/>
            </p:cNvCxnSpPr>
            <p:nvPr/>
          </p:nvCxnSpPr>
          <p:spPr>
            <a:xfrm flipV="1">
              <a:off x="1211761" y="3513762"/>
              <a:ext cx="1215404" cy="504451"/>
            </a:xfrm>
            <a:prstGeom prst="straightConnector1">
              <a:avLst/>
            </a:prstGeom>
            <a:ln w="9525" cmpd="sng">
              <a:tailEnd type="arrow"/>
            </a:ln>
          </p:spPr>
          <p:style>
            <a:lnRef idx="2">
              <a:schemeClr val="dk1"/>
            </a:lnRef>
            <a:fillRef idx="0">
              <a:schemeClr val="dk1"/>
            </a:fillRef>
            <a:effectRef idx="1">
              <a:schemeClr val="dk1"/>
            </a:effectRef>
            <a:fontRef idx="minor">
              <a:schemeClr val="tx1"/>
            </a:fontRef>
          </p:style>
        </p:cxnSp>
        <p:sp>
          <p:nvSpPr>
            <p:cNvPr id="26" name="TextBox 25">
              <a:extLst>
                <a:ext uri="{FF2B5EF4-FFF2-40B4-BE49-F238E27FC236}">
                  <a16:creationId xmlns:a16="http://schemas.microsoft.com/office/drawing/2014/main" id="{AAE1ED8F-382D-504D-B714-3AE182196D8A}"/>
                </a:ext>
              </a:extLst>
            </p:cNvPr>
            <p:cNvSpPr txBox="1"/>
            <p:nvPr/>
          </p:nvSpPr>
          <p:spPr>
            <a:xfrm>
              <a:off x="5388258" y="3744988"/>
              <a:ext cx="1314241" cy="1218614"/>
            </a:xfrm>
            <a:prstGeom prst="rect">
              <a:avLst/>
            </a:prstGeom>
            <a:noFill/>
          </p:spPr>
          <p:txBody>
            <a:bodyPr wrap="none" rtlCol="0">
              <a:spAutoFit/>
            </a:bodyPr>
            <a:lstStyle/>
            <a:p>
              <a:pPr algn="ctr"/>
              <a:r>
                <a:rPr lang="en-US" sz="1350" b="1" dirty="0">
                  <a:solidFill>
                    <a:prstClr val="black"/>
                  </a:solidFill>
                  <a:latin typeface="Gill Sans MT"/>
                </a:rPr>
                <a:t>step 4</a:t>
              </a:r>
            </a:p>
            <a:p>
              <a:pPr algn="ctr"/>
              <a:r>
                <a:rPr lang="en-US" sz="1350" dirty="0">
                  <a:solidFill>
                    <a:prstClr val="black"/>
                  </a:solidFill>
                  <a:latin typeface="Gill Sans MT"/>
                </a:rPr>
                <a:t>Species </a:t>
              </a:r>
              <a:br>
                <a:rPr lang="en-US" sz="1350" dirty="0">
                  <a:solidFill>
                    <a:prstClr val="black"/>
                  </a:solidFill>
                  <a:latin typeface="Gill Sans MT"/>
                </a:rPr>
              </a:br>
              <a:r>
                <a:rPr lang="en-US" sz="1350" dirty="0">
                  <a:solidFill>
                    <a:prstClr val="black"/>
                  </a:solidFill>
                  <a:latin typeface="Gill Sans MT"/>
                </a:rPr>
                <a:t>distribution</a:t>
              </a:r>
              <a:br>
                <a:rPr lang="en-US" sz="1350" dirty="0">
                  <a:solidFill>
                    <a:prstClr val="black"/>
                  </a:solidFill>
                  <a:latin typeface="Gill Sans MT"/>
                </a:rPr>
              </a:br>
              <a:r>
                <a:rPr lang="en-US" sz="1350" dirty="0">
                  <a:solidFill>
                    <a:prstClr val="black"/>
                  </a:solidFill>
                  <a:latin typeface="Gill Sans MT"/>
                </a:rPr>
                <a:t> models</a:t>
              </a:r>
            </a:p>
          </p:txBody>
        </p:sp>
        <p:sp>
          <p:nvSpPr>
            <p:cNvPr id="27" name="TextBox 26">
              <a:extLst>
                <a:ext uri="{FF2B5EF4-FFF2-40B4-BE49-F238E27FC236}">
                  <a16:creationId xmlns:a16="http://schemas.microsoft.com/office/drawing/2014/main" id="{0ABACE45-8189-9E4F-BA88-61DBAC2F84A1}"/>
                </a:ext>
              </a:extLst>
            </p:cNvPr>
            <p:cNvSpPr txBox="1"/>
            <p:nvPr/>
          </p:nvSpPr>
          <p:spPr>
            <a:xfrm>
              <a:off x="-773023" y="1536862"/>
              <a:ext cx="1208459" cy="670237"/>
            </a:xfrm>
            <a:prstGeom prst="rect">
              <a:avLst/>
            </a:prstGeom>
            <a:noFill/>
          </p:spPr>
          <p:txBody>
            <a:bodyPr wrap="none" rtlCol="0">
              <a:spAutoFit/>
            </a:bodyPr>
            <a:lstStyle/>
            <a:p>
              <a:pPr algn="ctr"/>
              <a:r>
                <a:rPr lang="en-US" sz="1350" dirty="0">
                  <a:solidFill>
                    <a:schemeClr val="bg1"/>
                  </a:solidFill>
                  <a:latin typeface="Gill Sans MT"/>
                </a:rPr>
                <a:t>Initial </a:t>
              </a:r>
              <a:br>
                <a:rPr lang="en-US" sz="1350" dirty="0">
                  <a:solidFill>
                    <a:schemeClr val="bg1"/>
                  </a:solidFill>
                  <a:latin typeface="Gill Sans MT"/>
                </a:rPr>
              </a:br>
              <a:r>
                <a:rPr lang="en-US" sz="1350" dirty="0">
                  <a:solidFill>
                    <a:schemeClr val="bg1"/>
                  </a:solidFill>
                  <a:latin typeface="Gill Sans MT"/>
                </a:rPr>
                <a:t>conditions</a:t>
              </a:r>
            </a:p>
          </p:txBody>
        </p:sp>
        <p:sp>
          <p:nvSpPr>
            <p:cNvPr id="28" name="TextBox 27">
              <a:extLst>
                <a:ext uri="{FF2B5EF4-FFF2-40B4-BE49-F238E27FC236}">
                  <a16:creationId xmlns:a16="http://schemas.microsoft.com/office/drawing/2014/main" id="{249EDB7D-7DF8-4043-8F0B-D40D0DEC4C65}"/>
                </a:ext>
              </a:extLst>
            </p:cNvPr>
            <p:cNvSpPr txBox="1"/>
            <p:nvPr/>
          </p:nvSpPr>
          <p:spPr>
            <a:xfrm>
              <a:off x="3152104" y="4188513"/>
              <a:ext cx="1720869" cy="944426"/>
            </a:xfrm>
            <a:prstGeom prst="rect">
              <a:avLst/>
            </a:prstGeom>
            <a:noFill/>
          </p:spPr>
          <p:txBody>
            <a:bodyPr wrap="none" rtlCol="0">
              <a:spAutoFit/>
            </a:bodyPr>
            <a:lstStyle/>
            <a:p>
              <a:pPr algn="ctr"/>
              <a:r>
                <a:rPr lang="en-US" sz="1350" b="1" dirty="0">
                  <a:solidFill>
                    <a:prstClr val="black"/>
                  </a:solidFill>
                  <a:latin typeface="Gill Sans MT"/>
                </a:rPr>
                <a:t>step 3</a:t>
              </a:r>
              <a:br>
                <a:rPr lang="en-US" sz="1350" dirty="0">
                  <a:solidFill>
                    <a:prstClr val="black"/>
                  </a:solidFill>
                  <a:latin typeface="Gill Sans MT"/>
                </a:rPr>
              </a:br>
              <a:r>
                <a:rPr lang="en-US" sz="1350" dirty="0">
                  <a:solidFill>
                    <a:prstClr val="black"/>
                  </a:solidFill>
                  <a:latin typeface="Gill Sans MT"/>
                </a:rPr>
                <a:t>Hydrologic </a:t>
              </a:r>
              <a:br>
                <a:rPr lang="en-US" sz="1350" dirty="0">
                  <a:solidFill>
                    <a:prstClr val="black"/>
                  </a:solidFill>
                  <a:latin typeface="Gill Sans MT"/>
                </a:rPr>
              </a:br>
              <a:r>
                <a:rPr lang="en-US" sz="1350" dirty="0">
                  <a:solidFill>
                    <a:prstClr val="black"/>
                  </a:solidFill>
                  <a:latin typeface="Gill Sans MT"/>
                </a:rPr>
                <a:t>services models</a:t>
              </a:r>
            </a:p>
          </p:txBody>
        </p:sp>
        <p:sp>
          <p:nvSpPr>
            <p:cNvPr id="29" name="TextBox 28">
              <a:extLst>
                <a:ext uri="{FF2B5EF4-FFF2-40B4-BE49-F238E27FC236}">
                  <a16:creationId xmlns:a16="http://schemas.microsoft.com/office/drawing/2014/main" id="{E6C93D3A-FC34-2145-878D-532503AB3681}"/>
                </a:ext>
              </a:extLst>
            </p:cNvPr>
            <p:cNvSpPr txBox="1"/>
            <p:nvPr/>
          </p:nvSpPr>
          <p:spPr>
            <a:xfrm>
              <a:off x="7118874" y="2540602"/>
              <a:ext cx="1543408" cy="944426"/>
            </a:xfrm>
            <a:prstGeom prst="rect">
              <a:avLst/>
            </a:prstGeom>
            <a:noFill/>
          </p:spPr>
          <p:txBody>
            <a:bodyPr wrap="none" rtlCol="0">
              <a:spAutoFit/>
            </a:bodyPr>
            <a:lstStyle/>
            <a:p>
              <a:pPr algn="ctr"/>
              <a:r>
                <a:rPr lang="en-US" sz="1350" b="1" dirty="0">
                  <a:solidFill>
                    <a:prstClr val="black"/>
                  </a:solidFill>
                  <a:latin typeface="Gill Sans MT"/>
                </a:rPr>
                <a:t>step 5</a:t>
              </a:r>
            </a:p>
            <a:p>
              <a:pPr algn="ctr"/>
              <a:r>
                <a:rPr lang="en-US" sz="1350" dirty="0">
                  <a:solidFill>
                    <a:prstClr val="black"/>
                  </a:solidFill>
                  <a:latin typeface="Gill Sans MT"/>
                </a:rPr>
                <a:t>Scenarios &amp;</a:t>
              </a:r>
              <a:br>
                <a:rPr lang="en-US" sz="1350" dirty="0">
                  <a:solidFill>
                    <a:prstClr val="black"/>
                  </a:solidFill>
                  <a:latin typeface="Gill Sans MT"/>
                </a:rPr>
              </a:br>
              <a:r>
                <a:rPr lang="en-US" sz="1350" dirty="0">
                  <a:solidFill>
                    <a:prstClr val="black"/>
                  </a:solidFill>
                  <a:latin typeface="Gill Sans MT"/>
                </a:rPr>
                <a:t>Policy options</a:t>
              </a:r>
            </a:p>
          </p:txBody>
        </p:sp>
        <p:sp>
          <p:nvSpPr>
            <p:cNvPr id="30" name="Oval 29">
              <a:extLst>
                <a:ext uri="{FF2B5EF4-FFF2-40B4-BE49-F238E27FC236}">
                  <a16:creationId xmlns:a16="http://schemas.microsoft.com/office/drawing/2014/main" id="{81694110-7FC0-954A-B7C9-46D2BA5B0762}"/>
                </a:ext>
              </a:extLst>
            </p:cNvPr>
            <p:cNvSpPr/>
            <p:nvPr/>
          </p:nvSpPr>
          <p:spPr>
            <a:xfrm>
              <a:off x="177187" y="4418569"/>
              <a:ext cx="1112607" cy="520700"/>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900" b="1" dirty="0">
                  <a:solidFill>
                    <a:prstClr val="black"/>
                  </a:solidFill>
                  <a:latin typeface="Gill Sans MT"/>
                </a:rPr>
                <a:t>Soil</a:t>
              </a:r>
            </a:p>
          </p:txBody>
        </p:sp>
        <p:cxnSp>
          <p:nvCxnSpPr>
            <p:cNvPr id="31" name="Straight Arrow Connector 30">
              <a:extLst>
                <a:ext uri="{FF2B5EF4-FFF2-40B4-BE49-F238E27FC236}">
                  <a16:creationId xmlns:a16="http://schemas.microsoft.com/office/drawing/2014/main" id="{C69D7B90-3518-5047-8213-BE68CBC7CFB6}"/>
                </a:ext>
              </a:extLst>
            </p:cNvPr>
            <p:cNvCxnSpPr>
              <a:stCxn id="30" idx="7"/>
              <a:endCxn id="46" idx="2"/>
            </p:cNvCxnSpPr>
            <p:nvPr/>
          </p:nvCxnSpPr>
          <p:spPr>
            <a:xfrm flipV="1">
              <a:off x="1126856" y="3513762"/>
              <a:ext cx="1300309" cy="981062"/>
            </a:xfrm>
            <a:prstGeom prst="straightConnector1">
              <a:avLst/>
            </a:prstGeom>
            <a:ln w="9525" cmpd="sng">
              <a:tailEnd type="arrow"/>
            </a:ln>
          </p:spPr>
          <p:style>
            <a:lnRef idx="2">
              <a:schemeClr val="dk1"/>
            </a:lnRef>
            <a:fillRef idx="0">
              <a:schemeClr val="dk1"/>
            </a:fillRef>
            <a:effectRef idx="1">
              <a:schemeClr val="dk1"/>
            </a:effectRef>
            <a:fontRef idx="minor">
              <a:schemeClr val="tx1"/>
            </a:fontRef>
          </p:style>
        </p:cxnSp>
        <p:sp>
          <p:nvSpPr>
            <p:cNvPr id="32" name="Oval 31">
              <a:extLst>
                <a:ext uri="{FF2B5EF4-FFF2-40B4-BE49-F238E27FC236}">
                  <a16:creationId xmlns:a16="http://schemas.microsoft.com/office/drawing/2014/main" id="{FAF3F8B4-B0C8-4842-8FE0-9553F2BE53F9}"/>
                </a:ext>
              </a:extLst>
            </p:cNvPr>
            <p:cNvSpPr/>
            <p:nvPr/>
          </p:nvSpPr>
          <p:spPr>
            <a:xfrm>
              <a:off x="1722001" y="1462473"/>
              <a:ext cx="1582808" cy="520701"/>
            </a:xfrm>
            <a:prstGeom prst="ellipse">
              <a:avLst/>
            </a:prstGeom>
            <a:solidFill>
              <a:schemeClr val="bg1">
                <a:lumMod val="65000"/>
              </a:schemeClr>
            </a:solidFill>
          </p:spPr>
          <p:style>
            <a:lnRef idx="1">
              <a:schemeClr val="dk1"/>
            </a:lnRef>
            <a:fillRef idx="2">
              <a:schemeClr val="dk1"/>
            </a:fillRef>
            <a:effectRef idx="1">
              <a:schemeClr val="dk1"/>
            </a:effectRef>
            <a:fontRef idx="minor">
              <a:schemeClr val="dk1"/>
            </a:fontRef>
          </p:style>
          <p:txBody>
            <a:bodyPr rtlCol="0" anchor="ctr"/>
            <a:lstStyle/>
            <a:p>
              <a:pPr algn="ctr"/>
              <a:r>
                <a:rPr lang="en-US" sz="900" b="1" dirty="0">
                  <a:solidFill>
                    <a:prstClr val="black"/>
                  </a:solidFill>
                  <a:latin typeface="Gill Sans MT"/>
                </a:rPr>
                <a:t>Agriculture</a:t>
              </a:r>
            </a:p>
          </p:txBody>
        </p:sp>
        <p:cxnSp>
          <p:nvCxnSpPr>
            <p:cNvPr id="33" name="Straight Arrow Connector 32">
              <a:extLst>
                <a:ext uri="{FF2B5EF4-FFF2-40B4-BE49-F238E27FC236}">
                  <a16:creationId xmlns:a16="http://schemas.microsoft.com/office/drawing/2014/main" id="{EC93CD3D-F544-484E-8FC0-1D34DD4FBB02}"/>
                </a:ext>
              </a:extLst>
            </p:cNvPr>
            <p:cNvCxnSpPr>
              <a:cxnSpLocks/>
              <a:stCxn id="32" idx="5"/>
              <a:endCxn id="10" idx="1"/>
            </p:cNvCxnSpPr>
            <p:nvPr/>
          </p:nvCxnSpPr>
          <p:spPr>
            <a:xfrm>
              <a:off x="3073012" y="1906919"/>
              <a:ext cx="1069160" cy="87479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4" name="Straight Arrow Connector 33">
              <a:extLst>
                <a:ext uri="{FF2B5EF4-FFF2-40B4-BE49-F238E27FC236}">
                  <a16:creationId xmlns:a16="http://schemas.microsoft.com/office/drawing/2014/main" id="{DCD8971B-FFE8-2141-9350-867969BBD34A}"/>
                </a:ext>
              </a:extLst>
            </p:cNvPr>
            <p:cNvCxnSpPr>
              <a:cxnSpLocks/>
              <a:endCxn id="15" idx="1"/>
            </p:cNvCxnSpPr>
            <p:nvPr/>
          </p:nvCxnSpPr>
          <p:spPr>
            <a:xfrm>
              <a:off x="5719830" y="2692688"/>
              <a:ext cx="1806439" cy="108831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5" name="Straight Arrow Connector 34">
              <a:extLst>
                <a:ext uri="{FF2B5EF4-FFF2-40B4-BE49-F238E27FC236}">
                  <a16:creationId xmlns:a16="http://schemas.microsoft.com/office/drawing/2014/main" id="{2B643ADB-F08A-C144-B03A-C54EEF06F37A}"/>
                </a:ext>
              </a:extLst>
            </p:cNvPr>
            <p:cNvCxnSpPr>
              <a:cxnSpLocks/>
              <a:stCxn id="11" idx="3"/>
              <a:endCxn id="15" idx="1"/>
            </p:cNvCxnSpPr>
            <p:nvPr/>
          </p:nvCxnSpPr>
          <p:spPr>
            <a:xfrm>
              <a:off x="5021851" y="3012095"/>
              <a:ext cx="2504418" cy="76890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6" name="Straight Arrow Connector 35">
              <a:extLst>
                <a:ext uri="{FF2B5EF4-FFF2-40B4-BE49-F238E27FC236}">
                  <a16:creationId xmlns:a16="http://schemas.microsoft.com/office/drawing/2014/main" id="{FAFC2A75-F64C-1C4F-9F5D-21E621CF9D33}"/>
                </a:ext>
              </a:extLst>
            </p:cNvPr>
            <p:cNvCxnSpPr>
              <a:cxnSpLocks/>
              <a:stCxn id="12" idx="3"/>
              <a:endCxn id="15" idx="1"/>
            </p:cNvCxnSpPr>
            <p:nvPr/>
          </p:nvCxnSpPr>
          <p:spPr>
            <a:xfrm flipV="1">
              <a:off x="4926719" y="3781003"/>
              <a:ext cx="2599551" cy="6737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38" name="Oval 37">
              <a:extLst>
                <a:ext uri="{FF2B5EF4-FFF2-40B4-BE49-F238E27FC236}">
                  <a16:creationId xmlns:a16="http://schemas.microsoft.com/office/drawing/2014/main" id="{A3A4D427-DB7D-BE40-9659-9B6E30AD0811}"/>
                </a:ext>
              </a:extLst>
            </p:cNvPr>
            <p:cNvSpPr/>
            <p:nvPr/>
          </p:nvSpPr>
          <p:spPr>
            <a:xfrm>
              <a:off x="4079737" y="833823"/>
              <a:ext cx="1252147" cy="520700"/>
            </a:xfrm>
            <a:prstGeom prst="ellipse">
              <a:avLst/>
            </a:prstGeom>
            <a:solidFill>
              <a:schemeClr val="bg1">
                <a:lumMod val="65000"/>
              </a:schemeClr>
            </a:solidFill>
          </p:spPr>
          <p:style>
            <a:lnRef idx="1">
              <a:schemeClr val="dk1"/>
            </a:lnRef>
            <a:fillRef idx="2">
              <a:schemeClr val="dk1"/>
            </a:fillRef>
            <a:effectRef idx="1">
              <a:schemeClr val="dk1"/>
            </a:effectRef>
            <a:fontRef idx="minor">
              <a:schemeClr val="dk1"/>
            </a:fontRef>
          </p:style>
          <p:txBody>
            <a:bodyPr rtlCol="0" anchor="ctr"/>
            <a:lstStyle/>
            <a:p>
              <a:pPr algn="ctr"/>
              <a:r>
                <a:rPr lang="en-US" sz="900" b="1" dirty="0">
                  <a:solidFill>
                    <a:prstClr val="black"/>
                  </a:solidFill>
                  <a:latin typeface="Gill Sans MT"/>
                </a:rPr>
                <a:t>Water demands</a:t>
              </a:r>
            </a:p>
          </p:txBody>
        </p:sp>
        <p:cxnSp>
          <p:nvCxnSpPr>
            <p:cNvPr id="39" name="Straight Arrow Connector 38">
              <a:extLst>
                <a:ext uri="{FF2B5EF4-FFF2-40B4-BE49-F238E27FC236}">
                  <a16:creationId xmlns:a16="http://schemas.microsoft.com/office/drawing/2014/main" id="{568D06EC-BB4A-844E-BA44-21D094527DB9}"/>
                </a:ext>
              </a:extLst>
            </p:cNvPr>
            <p:cNvCxnSpPr>
              <a:cxnSpLocks/>
              <a:stCxn id="11" idx="3"/>
              <a:endCxn id="13" idx="1"/>
            </p:cNvCxnSpPr>
            <p:nvPr/>
          </p:nvCxnSpPr>
          <p:spPr>
            <a:xfrm flipV="1">
              <a:off x="5021851" y="2550173"/>
              <a:ext cx="331573" cy="461922"/>
            </a:xfrm>
            <a:prstGeom prst="straightConnector1">
              <a:avLst/>
            </a:prstGeom>
            <a:ln>
              <a:prstDash val="sysDash"/>
              <a:tailEnd type="arrow"/>
            </a:ln>
          </p:spPr>
          <p:style>
            <a:lnRef idx="2">
              <a:schemeClr val="dk1"/>
            </a:lnRef>
            <a:fillRef idx="0">
              <a:schemeClr val="dk1"/>
            </a:fillRef>
            <a:effectRef idx="1">
              <a:schemeClr val="dk1"/>
            </a:effectRef>
            <a:fontRef idx="minor">
              <a:schemeClr val="tx1"/>
            </a:fontRef>
          </p:style>
        </p:cxnSp>
        <p:cxnSp>
          <p:nvCxnSpPr>
            <p:cNvPr id="41" name="Straight Arrow Connector 40">
              <a:extLst>
                <a:ext uri="{FF2B5EF4-FFF2-40B4-BE49-F238E27FC236}">
                  <a16:creationId xmlns:a16="http://schemas.microsoft.com/office/drawing/2014/main" id="{A9498062-ED37-F540-A668-68519BAF6E70}"/>
                </a:ext>
              </a:extLst>
            </p:cNvPr>
            <p:cNvCxnSpPr>
              <a:cxnSpLocks/>
              <a:stCxn id="12" idx="3"/>
              <a:endCxn id="13" idx="2"/>
            </p:cNvCxnSpPr>
            <p:nvPr/>
          </p:nvCxnSpPr>
          <p:spPr>
            <a:xfrm flipV="1">
              <a:off x="4926718" y="2778772"/>
              <a:ext cx="948406" cy="1069605"/>
            </a:xfrm>
            <a:prstGeom prst="straightConnector1">
              <a:avLst/>
            </a:prstGeom>
            <a:ln>
              <a:prstDash val="sysDash"/>
              <a:tailEnd type="arrow"/>
            </a:ln>
          </p:spPr>
          <p:style>
            <a:lnRef idx="2">
              <a:schemeClr val="dk1"/>
            </a:lnRef>
            <a:fillRef idx="0">
              <a:schemeClr val="dk1"/>
            </a:fillRef>
            <a:effectRef idx="1">
              <a:schemeClr val="dk1"/>
            </a:effectRef>
            <a:fontRef idx="minor">
              <a:schemeClr val="tx1"/>
            </a:fontRef>
          </p:style>
        </p:cxnSp>
        <p:sp>
          <p:nvSpPr>
            <p:cNvPr id="43" name="Right Arrow 42">
              <a:extLst>
                <a:ext uri="{FF2B5EF4-FFF2-40B4-BE49-F238E27FC236}">
                  <a16:creationId xmlns:a16="http://schemas.microsoft.com/office/drawing/2014/main" id="{01EC19BE-34C9-D842-9933-CCCE7F85A117}"/>
                </a:ext>
              </a:extLst>
            </p:cNvPr>
            <p:cNvSpPr/>
            <p:nvPr/>
          </p:nvSpPr>
          <p:spPr>
            <a:xfrm>
              <a:off x="423408" y="892618"/>
              <a:ext cx="1582808" cy="544866"/>
            </a:xfrm>
            <a:prstGeom prst="rightArrow">
              <a:avLst/>
            </a:prstGeom>
            <a:solidFill>
              <a:schemeClr val="bg1">
                <a:lumMod val="50000"/>
              </a:schemeClr>
            </a:solidFill>
          </p:spPr>
          <p:style>
            <a:lnRef idx="1">
              <a:schemeClr val="dk1"/>
            </a:lnRef>
            <a:fillRef idx="3">
              <a:schemeClr val="dk1"/>
            </a:fillRef>
            <a:effectRef idx="2">
              <a:schemeClr val="dk1"/>
            </a:effectRef>
            <a:fontRef idx="minor">
              <a:schemeClr val="lt1"/>
            </a:fontRef>
          </p:style>
          <p:txBody>
            <a:bodyPr rtlCol="0" anchor="ctr"/>
            <a:lstStyle/>
            <a:p>
              <a:pPr algn="ctr"/>
              <a:r>
                <a:rPr lang="en-US" sz="1350" dirty="0">
                  <a:solidFill>
                    <a:prstClr val="white"/>
                  </a:solidFill>
                  <a:latin typeface="Gill Sans MT"/>
                </a:rPr>
                <a:t>Forecasting</a:t>
              </a:r>
            </a:p>
          </p:txBody>
        </p:sp>
        <p:sp>
          <p:nvSpPr>
            <p:cNvPr id="44" name="Oval 43">
              <a:extLst>
                <a:ext uri="{FF2B5EF4-FFF2-40B4-BE49-F238E27FC236}">
                  <a16:creationId xmlns:a16="http://schemas.microsoft.com/office/drawing/2014/main" id="{88904048-699F-4047-81DB-FF1960211845}"/>
                </a:ext>
              </a:extLst>
            </p:cNvPr>
            <p:cNvSpPr/>
            <p:nvPr/>
          </p:nvSpPr>
          <p:spPr>
            <a:xfrm>
              <a:off x="4300749" y="5487721"/>
              <a:ext cx="1112607" cy="520700"/>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900" b="1" dirty="0">
                  <a:solidFill>
                    <a:prstClr val="black"/>
                  </a:solidFill>
                  <a:latin typeface="Gill Sans MT"/>
                </a:rPr>
                <a:t>Species</a:t>
              </a:r>
            </a:p>
          </p:txBody>
        </p:sp>
        <p:cxnSp>
          <p:nvCxnSpPr>
            <p:cNvPr id="45" name="Straight Arrow Connector 44">
              <a:extLst>
                <a:ext uri="{FF2B5EF4-FFF2-40B4-BE49-F238E27FC236}">
                  <a16:creationId xmlns:a16="http://schemas.microsoft.com/office/drawing/2014/main" id="{12C7B3CC-94D0-3946-8F78-CBD652D5B1AC}"/>
                </a:ext>
              </a:extLst>
            </p:cNvPr>
            <p:cNvCxnSpPr>
              <a:stCxn id="44" idx="7"/>
              <a:endCxn id="9" idx="4"/>
            </p:cNvCxnSpPr>
            <p:nvPr/>
          </p:nvCxnSpPr>
          <p:spPr>
            <a:xfrm flipV="1">
              <a:off x="5250418" y="5167791"/>
              <a:ext cx="473758" cy="396185"/>
            </a:xfrm>
            <a:prstGeom prst="straightConnector1">
              <a:avLst/>
            </a:prstGeom>
            <a:ln w="9525" cmpd="sng">
              <a:tailEnd type="arrow"/>
            </a:ln>
          </p:spPr>
          <p:style>
            <a:lnRef idx="2">
              <a:schemeClr val="dk1"/>
            </a:lnRef>
            <a:fillRef idx="0">
              <a:schemeClr val="dk1"/>
            </a:fillRef>
            <a:effectRef idx="1">
              <a:schemeClr val="dk1"/>
            </a:effectRef>
            <a:fontRef idx="minor">
              <a:schemeClr val="tx1"/>
            </a:fontRef>
          </p:style>
        </p:cxnSp>
        <p:sp>
          <p:nvSpPr>
            <p:cNvPr id="46" name="Can 45">
              <a:extLst>
                <a:ext uri="{FF2B5EF4-FFF2-40B4-BE49-F238E27FC236}">
                  <a16:creationId xmlns:a16="http://schemas.microsoft.com/office/drawing/2014/main" id="{77B31E15-A431-DF49-97FF-6F74BEE24DD6}"/>
                </a:ext>
              </a:extLst>
            </p:cNvPr>
            <p:cNvSpPr/>
            <p:nvPr/>
          </p:nvSpPr>
          <p:spPr>
            <a:xfrm>
              <a:off x="2427165" y="3172777"/>
              <a:ext cx="462408" cy="681970"/>
            </a:xfrm>
            <a:prstGeom prst="can">
              <a:avLst/>
            </a:prstGeom>
            <a:solidFill>
              <a:schemeClr val="tx1">
                <a:lumMod val="50000"/>
                <a:lumOff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latin typeface="Gill Sans MT"/>
              </a:endParaRPr>
            </a:p>
          </p:txBody>
        </p:sp>
        <p:sp>
          <p:nvSpPr>
            <p:cNvPr id="47" name="Oval 46">
              <a:extLst>
                <a:ext uri="{FF2B5EF4-FFF2-40B4-BE49-F238E27FC236}">
                  <a16:creationId xmlns:a16="http://schemas.microsoft.com/office/drawing/2014/main" id="{6057BF7D-C531-294D-BCC5-7163F6673901}"/>
                </a:ext>
              </a:extLst>
            </p:cNvPr>
            <p:cNvSpPr/>
            <p:nvPr/>
          </p:nvSpPr>
          <p:spPr>
            <a:xfrm>
              <a:off x="261681" y="5104892"/>
              <a:ext cx="1274334" cy="520700"/>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900" b="1" dirty="0">
                  <a:solidFill>
                    <a:prstClr val="black"/>
                  </a:solidFill>
                  <a:latin typeface="Gill Sans MT"/>
                </a:rPr>
                <a:t>Weather</a:t>
              </a:r>
            </a:p>
          </p:txBody>
        </p:sp>
        <p:cxnSp>
          <p:nvCxnSpPr>
            <p:cNvPr id="48" name="Straight Arrow Connector 47">
              <a:extLst>
                <a:ext uri="{FF2B5EF4-FFF2-40B4-BE49-F238E27FC236}">
                  <a16:creationId xmlns:a16="http://schemas.microsoft.com/office/drawing/2014/main" id="{643873D1-F6DA-6141-AB67-A0C0F8455C53}"/>
                </a:ext>
              </a:extLst>
            </p:cNvPr>
            <p:cNvCxnSpPr>
              <a:cxnSpLocks/>
              <a:stCxn id="47" idx="6"/>
              <a:endCxn id="46" idx="2"/>
            </p:cNvCxnSpPr>
            <p:nvPr/>
          </p:nvCxnSpPr>
          <p:spPr>
            <a:xfrm flipV="1">
              <a:off x="1536015" y="3513763"/>
              <a:ext cx="891151" cy="1851480"/>
            </a:xfrm>
            <a:prstGeom prst="straightConnector1">
              <a:avLst/>
            </a:prstGeom>
            <a:ln w="9525" cmpd="sng">
              <a:tailEnd type="arrow"/>
            </a:ln>
          </p:spPr>
          <p:style>
            <a:lnRef idx="2">
              <a:schemeClr val="dk1"/>
            </a:lnRef>
            <a:fillRef idx="0">
              <a:schemeClr val="dk1"/>
            </a:fillRef>
            <a:effectRef idx="1">
              <a:schemeClr val="dk1"/>
            </a:effectRef>
            <a:fontRef idx="minor">
              <a:schemeClr val="tx1"/>
            </a:fontRef>
          </p:style>
        </p:cxnSp>
        <p:sp>
          <p:nvSpPr>
            <p:cNvPr id="49" name="TextBox 48">
              <a:extLst>
                <a:ext uri="{FF2B5EF4-FFF2-40B4-BE49-F238E27FC236}">
                  <a16:creationId xmlns:a16="http://schemas.microsoft.com/office/drawing/2014/main" id="{31FA4718-3CF0-2346-8449-BDBDB2975224}"/>
                </a:ext>
              </a:extLst>
            </p:cNvPr>
            <p:cNvSpPr txBox="1"/>
            <p:nvPr/>
          </p:nvSpPr>
          <p:spPr>
            <a:xfrm>
              <a:off x="2200104" y="3893646"/>
              <a:ext cx="1045554" cy="944426"/>
            </a:xfrm>
            <a:prstGeom prst="rect">
              <a:avLst/>
            </a:prstGeom>
            <a:noFill/>
          </p:spPr>
          <p:txBody>
            <a:bodyPr wrap="none" rtlCol="0">
              <a:spAutoFit/>
            </a:bodyPr>
            <a:lstStyle/>
            <a:p>
              <a:pPr algn="ctr"/>
              <a:r>
                <a:rPr lang="en-US" sz="1350" b="1" dirty="0">
                  <a:solidFill>
                    <a:prstClr val="black"/>
                  </a:solidFill>
                  <a:latin typeface="Gill Sans MT"/>
                </a:rPr>
                <a:t>step 1</a:t>
              </a:r>
            </a:p>
            <a:p>
              <a:pPr algn="ctr"/>
              <a:r>
                <a:rPr lang="en-US" sz="1350" dirty="0">
                  <a:solidFill>
                    <a:prstClr val="black"/>
                  </a:solidFill>
                  <a:latin typeface="Gill Sans MT"/>
                </a:rPr>
                <a:t>Data </a:t>
              </a:r>
              <a:br>
                <a:rPr lang="en-US" sz="1350" dirty="0">
                  <a:solidFill>
                    <a:prstClr val="black"/>
                  </a:solidFill>
                  <a:latin typeface="Gill Sans MT"/>
                </a:rPr>
              </a:br>
              <a:r>
                <a:rPr lang="en-US" sz="1350" dirty="0">
                  <a:solidFill>
                    <a:prstClr val="black"/>
                  </a:solidFill>
                  <a:latin typeface="Gill Sans MT"/>
                </a:rPr>
                <a:t>SDI&amp;API</a:t>
              </a:r>
            </a:p>
          </p:txBody>
        </p:sp>
        <p:sp>
          <p:nvSpPr>
            <p:cNvPr id="50" name="TextBox 49">
              <a:extLst>
                <a:ext uri="{FF2B5EF4-FFF2-40B4-BE49-F238E27FC236}">
                  <a16:creationId xmlns:a16="http://schemas.microsoft.com/office/drawing/2014/main" id="{A0523048-751C-F04D-A2BE-1645BCFFC8A8}"/>
                </a:ext>
              </a:extLst>
            </p:cNvPr>
            <p:cNvSpPr txBox="1"/>
            <p:nvPr/>
          </p:nvSpPr>
          <p:spPr>
            <a:xfrm>
              <a:off x="8439642" y="3431127"/>
              <a:ext cx="1106908" cy="670237"/>
            </a:xfrm>
            <a:prstGeom prst="rect">
              <a:avLst/>
            </a:prstGeom>
            <a:noFill/>
          </p:spPr>
          <p:txBody>
            <a:bodyPr wrap="none" rtlCol="0">
              <a:spAutoFit/>
            </a:bodyPr>
            <a:lstStyle/>
            <a:p>
              <a:pPr algn="ctr"/>
              <a:r>
                <a:rPr lang="en-US" sz="1350" b="1" dirty="0">
                  <a:solidFill>
                    <a:prstClr val="black"/>
                  </a:solidFill>
                  <a:latin typeface="Gill Sans MT"/>
                </a:rPr>
                <a:t>step 6</a:t>
              </a:r>
            </a:p>
            <a:p>
              <a:pPr algn="ctr"/>
              <a:r>
                <a:rPr lang="en-US" sz="1350" dirty="0">
                  <a:solidFill>
                    <a:prstClr val="black"/>
                  </a:solidFill>
                  <a:latin typeface="Gill Sans MT"/>
                </a:rPr>
                <a:t>Tools API</a:t>
              </a:r>
            </a:p>
          </p:txBody>
        </p:sp>
        <p:sp>
          <p:nvSpPr>
            <p:cNvPr id="51" name="Right Arrow 50">
              <a:extLst>
                <a:ext uri="{FF2B5EF4-FFF2-40B4-BE49-F238E27FC236}">
                  <a16:creationId xmlns:a16="http://schemas.microsoft.com/office/drawing/2014/main" id="{69421730-8860-C849-A822-CC696ADFDFAF}"/>
                </a:ext>
              </a:extLst>
            </p:cNvPr>
            <p:cNvSpPr/>
            <p:nvPr/>
          </p:nvSpPr>
          <p:spPr>
            <a:xfrm flipH="1">
              <a:off x="6902834" y="894406"/>
              <a:ext cx="1704019" cy="544866"/>
            </a:xfrm>
            <a:prstGeom prst="rightArrow">
              <a:avLst/>
            </a:prstGeom>
            <a:solidFill>
              <a:schemeClr val="bg1">
                <a:lumMod val="50000"/>
              </a:schemeClr>
            </a:solidFill>
          </p:spPr>
          <p:style>
            <a:lnRef idx="1">
              <a:schemeClr val="dk1"/>
            </a:lnRef>
            <a:fillRef idx="3">
              <a:schemeClr val="dk1"/>
            </a:fillRef>
            <a:effectRef idx="2">
              <a:schemeClr val="dk1"/>
            </a:effectRef>
            <a:fontRef idx="minor">
              <a:schemeClr val="lt1"/>
            </a:fontRef>
          </p:style>
          <p:txBody>
            <a:bodyPr rtlCol="0" anchor="ctr"/>
            <a:lstStyle/>
            <a:p>
              <a:pPr algn="ctr"/>
              <a:r>
                <a:rPr lang="en-US" sz="1350" dirty="0" err="1">
                  <a:solidFill>
                    <a:prstClr val="white"/>
                  </a:solidFill>
                  <a:latin typeface="Gill Sans MT"/>
                </a:rPr>
                <a:t>Backcasting</a:t>
              </a:r>
              <a:endParaRPr lang="en-US" sz="1350" dirty="0">
                <a:solidFill>
                  <a:prstClr val="white"/>
                </a:solidFill>
                <a:latin typeface="Gill Sans MT"/>
              </a:endParaRPr>
            </a:p>
          </p:txBody>
        </p:sp>
        <p:cxnSp>
          <p:nvCxnSpPr>
            <p:cNvPr id="53" name="Straight Arrow Connector 85">
              <a:extLst>
                <a:ext uri="{FF2B5EF4-FFF2-40B4-BE49-F238E27FC236}">
                  <a16:creationId xmlns:a16="http://schemas.microsoft.com/office/drawing/2014/main" id="{C70FBE57-D162-8B47-A994-20B8C04AD03F}"/>
                </a:ext>
              </a:extLst>
            </p:cNvPr>
            <p:cNvCxnSpPr>
              <a:stCxn id="46" idx="4"/>
              <a:endCxn id="10" idx="2"/>
            </p:cNvCxnSpPr>
            <p:nvPr/>
          </p:nvCxnSpPr>
          <p:spPr>
            <a:xfrm flipV="1">
              <a:off x="2889573" y="3506644"/>
              <a:ext cx="1037764" cy="7118"/>
            </a:xfrm>
            <a:prstGeom prst="straightConnector1">
              <a:avLst/>
            </a:prstGeom>
            <a:ln w="9525" cmpd="sng">
              <a:tailEnd type="arrow"/>
            </a:ln>
          </p:spPr>
          <p:style>
            <a:lnRef idx="2">
              <a:schemeClr val="dk1"/>
            </a:lnRef>
            <a:fillRef idx="0">
              <a:schemeClr val="dk1"/>
            </a:fillRef>
            <a:effectRef idx="1">
              <a:schemeClr val="dk1"/>
            </a:effectRef>
            <a:fontRef idx="minor">
              <a:schemeClr val="tx1"/>
            </a:fontRef>
          </p:style>
        </p:cxnSp>
        <p:sp>
          <p:nvSpPr>
            <p:cNvPr id="54" name="TextBox 63">
              <a:extLst>
                <a:ext uri="{FF2B5EF4-FFF2-40B4-BE49-F238E27FC236}">
                  <a16:creationId xmlns:a16="http://schemas.microsoft.com/office/drawing/2014/main" id="{B786CD4F-6A0A-7643-A993-7BE05FD8910D}"/>
                </a:ext>
              </a:extLst>
            </p:cNvPr>
            <p:cNvSpPr txBox="1"/>
            <p:nvPr/>
          </p:nvSpPr>
          <p:spPr>
            <a:xfrm>
              <a:off x="2036627" y="2220475"/>
              <a:ext cx="1618809" cy="944426"/>
            </a:xfrm>
            <a:prstGeom prst="rect">
              <a:avLst/>
            </a:prstGeom>
            <a:noFill/>
          </p:spPr>
          <p:txBody>
            <a:bodyPr wrap="none" rtlCol="0">
              <a:spAutoFit/>
            </a:bodyPr>
            <a:lstStyle/>
            <a:p>
              <a:pPr algn="ctr"/>
              <a:r>
                <a:rPr lang="en-US" sz="1350" b="1" dirty="0">
                  <a:solidFill>
                    <a:prstClr val="black"/>
                  </a:solidFill>
                  <a:latin typeface="Gill Sans MT"/>
                </a:rPr>
                <a:t>step 2</a:t>
              </a:r>
              <a:br>
                <a:rPr lang="en-US" sz="1350" dirty="0">
                  <a:solidFill>
                    <a:prstClr val="black"/>
                  </a:solidFill>
                  <a:latin typeface="Gill Sans MT"/>
                </a:rPr>
              </a:br>
              <a:r>
                <a:rPr lang="en-US" sz="1350" dirty="0">
                  <a:solidFill>
                    <a:prstClr val="black"/>
                  </a:solidFill>
                  <a:latin typeface="Gill Sans MT"/>
                </a:rPr>
                <a:t>Snow &amp; glacier</a:t>
              </a:r>
            </a:p>
            <a:p>
              <a:pPr algn="ctr"/>
              <a:r>
                <a:rPr lang="en-US" sz="1350" dirty="0">
                  <a:solidFill>
                    <a:prstClr val="black"/>
                  </a:solidFill>
                  <a:latin typeface="Gill Sans MT"/>
                </a:rPr>
                <a:t>model</a:t>
              </a:r>
            </a:p>
          </p:txBody>
        </p:sp>
        <p:cxnSp>
          <p:nvCxnSpPr>
            <p:cNvPr id="55" name="Straight Arrow Connector 103">
              <a:extLst>
                <a:ext uri="{FF2B5EF4-FFF2-40B4-BE49-F238E27FC236}">
                  <a16:creationId xmlns:a16="http://schemas.microsoft.com/office/drawing/2014/main" id="{3A8E3503-506B-CD42-9866-7D51C540C51E}"/>
                </a:ext>
              </a:extLst>
            </p:cNvPr>
            <p:cNvCxnSpPr>
              <a:stCxn id="38" idx="3"/>
            </p:cNvCxnSpPr>
            <p:nvPr/>
          </p:nvCxnSpPr>
          <p:spPr>
            <a:xfrm>
              <a:off x="4263110" y="1278268"/>
              <a:ext cx="145923" cy="125998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grpSp>
      <p:sp>
        <p:nvSpPr>
          <p:cNvPr id="67" name="TextBox 66">
            <a:extLst>
              <a:ext uri="{FF2B5EF4-FFF2-40B4-BE49-F238E27FC236}">
                <a16:creationId xmlns:a16="http://schemas.microsoft.com/office/drawing/2014/main" id="{F7DBA750-93CF-6944-CB52-951C8556FB8B}"/>
              </a:ext>
            </a:extLst>
          </p:cNvPr>
          <p:cNvSpPr txBox="1"/>
          <p:nvPr/>
        </p:nvSpPr>
        <p:spPr>
          <a:xfrm>
            <a:off x="7325522" y="6511885"/>
            <a:ext cx="1715406" cy="300082"/>
          </a:xfrm>
          <a:prstGeom prst="rect">
            <a:avLst/>
          </a:prstGeom>
          <a:noFill/>
        </p:spPr>
        <p:txBody>
          <a:bodyPr wrap="none">
            <a:spAutoFit/>
          </a:bodyPr>
          <a:lstStyle/>
          <a:p>
            <a:pPr defTabSz="685800">
              <a:defRPr/>
            </a:pPr>
            <a:r>
              <a:rPr lang="en-US" sz="1350" dirty="0">
                <a:solidFill>
                  <a:prstClr val="white"/>
                </a:solidFill>
                <a:latin typeface="Franklin Gothic Book"/>
                <a:ea typeface="ＭＳ Ｐゴシック" panose="020B0600070205080204" pitchFamily="34" charset="-128"/>
              </a:rPr>
              <a:t>Lehmann et al. 2019</a:t>
            </a:r>
            <a:endParaRPr lang="en-CH" sz="1350" dirty="0">
              <a:solidFill>
                <a:prstClr val="white"/>
              </a:solidFill>
              <a:latin typeface="Franklin Gothic Book"/>
              <a:ea typeface="ＭＳ Ｐゴシック" panose="020B0600070205080204" pitchFamily="34" charset="-128"/>
            </a:endParaRPr>
          </a:p>
        </p:txBody>
      </p:sp>
      <p:pic>
        <p:nvPicPr>
          <p:cNvPr id="3" name="Picture 2">
            <a:extLst>
              <a:ext uri="{FF2B5EF4-FFF2-40B4-BE49-F238E27FC236}">
                <a16:creationId xmlns:a16="http://schemas.microsoft.com/office/drawing/2014/main" id="{83C0F1C1-09C0-B539-0344-086B25B2BFF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084370" y="115557"/>
            <a:ext cx="899998" cy="761999"/>
          </a:xfrm>
          <a:prstGeom prst="rect">
            <a:avLst/>
          </a:prstGeom>
          <a:solidFill>
            <a:schemeClr val="bg1"/>
          </a:solidFill>
        </p:spPr>
      </p:pic>
    </p:spTree>
    <p:extLst>
      <p:ext uri="{BB962C8B-B14F-4D97-AF65-F5344CB8AC3E}">
        <p14:creationId xmlns:p14="http://schemas.microsoft.com/office/powerpoint/2010/main" val="8521246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2400" y="92943"/>
            <a:ext cx="8229600" cy="623608"/>
          </a:xfrm>
        </p:spPr>
        <p:txBody>
          <a:bodyPr>
            <a:normAutofit/>
          </a:bodyPr>
          <a:lstStyle/>
          <a:p>
            <a:r>
              <a:rPr lang="fr-FR" sz="2400" dirty="0">
                <a:latin typeface="+mj-lt"/>
              </a:rPr>
              <a:t>Input data for SWAT</a:t>
            </a:r>
          </a:p>
        </p:txBody>
      </p:sp>
      <p:pic>
        <p:nvPicPr>
          <p:cNvPr id="8" name="Content Placeholder 8">
            <a:extLst>
              <a:ext uri="{FF2B5EF4-FFF2-40B4-BE49-F238E27FC236}">
                <a16:creationId xmlns:a16="http://schemas.microsoft.com/office/drawing/2014/main" id="{D8B96A39-FE8E-0B49-9C1A-35484685542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68011" y="1493689"/>
            <a:ext cx="6053339" cy="4279442"/>
          </a:xfrm>
          <a:prstGeom prst="rect">
            <a:avLst/>
          </a:prstGeom>
        </p:spPr>
      </p:pic>
      <p:sp>
        <p:nvSpPr>
          <p:cNvPr id="3" name="TextBox 2">
            <a:extLst>
              <a:ext uri="{FF2B5EF4-FFF2-40B4-BE49-F238E27FC236}">
                <a16:creationId xmlns:a16="http://schemas.microsoft.com/office/drawing/2014/main" id="{2C4A2ABF-48C2-BD0A-19C8-F371812E8AAB}"/>
              </a:ext>
            </a:extLst>
          </p:cNvPr>
          <p:cNvSpPr txBox="1"/>
          <p:nvPr/>
        </p:nvSpPr>
        <p:spPr>
          <a:xfrm>
            <a:off x="7391400" y="6400800"/>
            <a:ext cx="1555298" cy="300082"/>
          </a:xfrm>
          <a:prstGeom prst="rect">
            <a:avLst/>
          </a:prstGeom>
          <a:noFill/>
        </p:spPr>
        <p:txBody>
          <a:bodyPr wrap="none" rtlCol="0">
            <a:spAutoFit/>
          </a:bodyPr>
          <a:lstStyle/>
          <a:p>
            <a:r>
              <a:rPr lang="fr-FR" sz="1350" dirty="0" err="1">
                <a:solidFill>
                  <a:schemeClr val="bg1"/>
                </a:solidFill>
                <a:latin typeface="Gill Sans MT"/>
              </a:rPr>
              <a:t>Fasel</a:t>
            </a:r>
            <a:r>
              <a:rPr lang="fr-FR" sz="1350" dirty="0">
                <a:solidFill>
                  <a:schemeClr val="bg1"/>
                </a:solidFill>
                <a:latin typeface="Gill Sans MT"/>
              </a:rPr>
              <a:t> et al. (in </a:t>
            </a:r>
            <a:r>
              <a:rPr lang="fr-FR" sz="1350" dirty="0" err="1">
                <a:solidFill>
                  <a:schemeClr val="bg1"/>
                </a:solidFill>
                <a:latin typeface="Gill Sans MT"/>
              </a:rPr>
              <a:t>prep</a:t>
            </a:r>
            <a:r>
              <a:rPr lang="fr-FR" sz="1350" dirty="0">
                <a:solidFill>
                  <a:schemeClr val="bg1"/>
                </a:solidFill>
                <a:latin typeface="Gill Sans MT"/>
              </a:rPr>
              <a:t>)</a:t>
            </a:r>
          </a:p>
        </p:txBody>
      </p:sp>
      <p:pic>
        <p:nvPicPr>
          <p:cNvPr id="4" name="Picture 3" descr="Map&#10;&#10;Description automatically generated">
            <a:extLst>
              <a:ext uri="{FF2B5EF4-FFF2-40B4-BE49-F238E27FC236}">
                <a16:creationId xmlns:a16="http://schemas.microsoft.com/office/drawing/2014/main" id="{3E68BF3F-D16F-AA42-AB98-96F6BC8394A2}"/>
              </a:ext>
            </a:extLst>
          </p:cNvPr>
          <p:cNvPicPr>
            <a:picLocks noChangeAspect="1"/>
          </p:cNvPicPr>
          <p:nvPr/>
        </p:nvPicPr>
        <p:blipFill>
          <a:blip r:embed="rId3"/>
          <a:stretch>
            <a:fillRect/>
          </a:stretch>
        </p:blipFill>
        <p:spPr>
          <a:xfrm>
            <a:off x="118222" y="1490579"/>
            <a:ext cx="2543010" cy="1786021"/>
          </a:xfrm>
          <a:prstGeom prst="rect">
            <a:avLst/>
          </a:prstGeom>
        </p:spPr>
      </p:pic>
      <p:pic>
        <p:nvPicPr>
          <p:cNvPr id="5" name="Picture 4" descr="Map&#10;&#10;Description automatically generated">
            <a:extLst>
              <a:ext uri="{FF2B5EF4-FFF2-40B4-BE49-F238E27FC236}">
                <a16:creationId xmlns:a16="http://schemas.microsoft.com/office/drawing/2014/main" id="{E1E47203-AC5F-0640-9A8D-F7318A6288EF}"/>
              </a:ext>
            </a:extLst>
          </p:cNvPr>
          <p:cNvPicPr>
            <a:picLocks noChangeAspect="1"/>
          </p:cNvPicPr>
          <p:nvPr/>
        </p:nvPicPr>
        <p:blipFill>
          <a:blip r:embed="rId4"/>
          <a:stretch>
            <a:fillRect/>
          </a:stretch>
        </p:blipFill>
        <p:spPr>
          <a:xfrm>
            <a:off x="108326" y="3352800"/>
            <a:ext cx="2543010" cy="1793729"/>
          </a:xfrm>
          <a:prstGeom prst="rect">
            <a:avLst/>
          </a:prstGeom>
        </p:spPr>
      </p:pic>
      <p:sp>
        <p:nvSpPr>
          <p:cNvPr id="7" name="TextBox 6">
            <a:extLst>
              <a:ext uri="{FF2B5EF4-FFF2-40B4-BE49-F238E27FC236}">
                <a16:creationId xmlns:a16="http://schemas.microsoft.com/office/drawing/2014/main" id="{14858027-0B9D-7A91-46B8-D645F29C8424}"/>
              </a:ext>
            </a:extLst>
          </p:cNvPr>
          <p:cNvSpPr txBox="1"/>
          <p:nvPr/>
        </p:nvSpPr>
        <p:spPr>
          <a:xfrm>
            <a:off x="108326" y="1435161"/>
            <a:ext cx="1080745" cy="369332"/>
          </a:xfrm>
          <a:prstGeom prst="rect">
            <a:avLst/>
          </a:prstGeom>
          <a:noFill/>
        </p:spPr>
        <p:txBody>
          <a:bodyPr wrap="none" rtlCol="0">
            <a:spAutoFit/>
          </a:bodyPr>
          <a:lstStyle/>
          <a:p>
            <a:r>
              <a:rPr lang="en-US" dirty="0"/>
              <a:t>Land use</a:t>
            </a:r>
            <a:endParaRPr lang="en-CH" dirty="0"/>
          </a:p>
        </p:txBody>
      </p:sp>
      <p:sp>
        <p:nvSpPr>
          <p:cNvPr id="9" name="TextBox 8">
            <a:extLst>
              <a:ext uri="{FF2B5EF4-FFF2-40B4-BE49-F238E27FC236}">
                <a16:creationId xmlns:a16="http://schemas.microsoft.com/office/drawing/2014/main" id="{1F2615C0-359E-9173-ACA7-253A1E8BB9DE}"/>
              </a:ext>
            </a:extLst>
          </p:cNvPr>
          <p:cNvSpPr txBox="1"/>
          <p:nvPr/>
        </p:nvSpPr>
        <p:spPr>
          <a:xfrm>
            <a:off x="519742" y="3316735"/>
            <a:ext cx="649537" cy="369332"/>
          </a:xfrm>
          <a:prstGeom prst="rect">
            <a:avLst/>
          </a:prstGeom>
          <a:noFill/>
        </p:spPr>
        <p:txBody>
          <a:bodyPr wrap="none" rtlCol="0">
            <a:spAutoFit/>
          </a:bodyPr>
          <a:lstStyle/>
          <a:p>
            <a:r>
              <a:rPr lang="en-US" dirty="0"/>
              <a:t>Soils</a:t>
            </a:r>
            <a:endParaRPr lang="en-CH" dirty="0"/>
          </a:p>
        </p:txBody>
      </p:sp>
      <p:sp>
        <p:nvSpPr>
          <p:cNvPr id="10" name="TextBox 9">
            <a:extLst>
              <a:ext uri="{FF2B5EF4-FFF2-40B4-BE49-F238E27FC236}">
                <a16:creationId xmlns:a16="http://schemas.microsoft.com/office/drawing/2014/main" id="{FF9E67CD-3B54-7005-33FA-2966ECF9FD16}"/>
              </a:ext>
            </a:extLst>
          </p:cNvPr>
          <p:cNvSpPr txBox="1"/>
          <p:nvPr/>
        </p:nvSpPr>
        <p:spPr>
          <a:xfrm>
            <a:off x="2747229" y="1454397"/>
            <a:ext cx="1630575" cy="369332"/>
          </a:xfrm>
          <a:prstGeom prst="rect">
            <a:avLst/>
          </a:prstGeom>
          <a:noFill/>
        </p:spPr>
        <p:txBody>
          <a:bodyPr wrap="none" rtlCol="0">
            <a:spAutoFit/>
          </a:bodyPr>
          <a:lstStyle/>
          <a:p>
            <a:r>
              <a:rPr lang="en-US" dirty="0"/>
              <a:t>Gages stations</a:t>
            </a:r>
            <a:endParaRPr lang="en-CH" dirty="0"/>
          </a:p>
        </p:txBody>
      </p:sp>
      <p:pic>
        <p:nvPicPr>
          <p:cNvPr id="11" name="Picture 10">
            <a:extLst>
              <a:ext uri="{FF2B5EF4-FFF2-40B4-BE49-F238E27FC236}">
                <a16:creationId xmlns:a16="http://schemas.microsoft.com/office/drawing/2014/main" id="{F24360F4-8B51-918A-AEDF-286A13A8411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084370" y="115557"/>
            <a:ext cx="899998" cy="761999"/>
          </a:xfrm>
          <a:prstGeom prst="rect">
            <a:avLst/>
          </a:prstGeom>
          <a:solidFill>
            <a:schemeClr val="bg1"/>
          </a:solidFill>
        </p:spPr>
      </p:pic>
    </p:spTree>
    <p:extLst>
      <p:ext uri="{BB962C8B-B14F-4D97-AF65-F5344CB8AC3E}">
        <p14:creationId xmlns:p14="http://schemas.microsoft.com/office/powerpoint/2010/main" val="2593780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381000"/>
            <a:ext cx="9144000" cy="6858000"/>
          </a:xfrm>
          <a:prstGeom prst="rect">
            <a:avLst/>
          </a:prstGeom>
        </p:spPr>
      </p:pic>
      <p:sp>
        <p:nvSpPr>
          <p:cNvPr id="4" name="Title 3"/>
          <p:cNvSpPr>
            <a:spLocks noGrp="1"/>
          </p:cNvSpPr>
          <p:nvPr>
            <p:ph type="title"/>
          </p:nvPr>
        </p:nvSpPr>
        <p:spPr>
          <a:xfrm>
            <a:off x="152400" y="5538787"/>
            <a:ext cx="8686800" cy="1362075"/>
          </a:xfrm>
        </p:spPr>
        <p:txBody>
          <a:bodyPr>
            <a:normAutofit fontScale="90000"/>
          </a:bodyPr>
          <a:lstStyle/>
          <a:p>
            <a:r>
              <a:rPr lang="en-US" dirty="0"/>
              <a:t>Introduction on Ecosystem Services and Sustainable </a:t>
            </a:r>
            <a:r>
              <a:rPr lang="en-US" dirty="0" err="1"/>
              <a:t>DEvelopment</a:t>
            </a:r>
            <a:r>
              <a:rPr lang="en-US" dirty="0"/>
              <a:t>
</a:t>
            </a:r>
          </a:p>
        </p:txBody>
      </p:sp>
      <p:sp>
        <p:nvSpPr>
          <p:cNvPr id="5" name="Text Placeholder 4"/>
          <p:cNvSpPr>
            <a:spLocks noGrp="1"/>
          </p:cNvSpPr>
          <p:nvPr>
            <p:ph type="body" idx="1"/>
          </p:nvPr>
        </p:nvSpPr>
        <p:spPr>
          <a:xfrm>
            <a:off x="1524000" y="4038600"/>
            <a:ext cx="7162800" cy="1500187"/>
          </a:xfrm>
        </p:spPr>
        <p:txBody>
          <a:bodyPr>
            <a:normAutofit/>
          </a:bodyPr>
          <a:lstStyle/>
          <a:p>
            <a:r>
              <a:rPr lang="en-US" sz="3600" b="1" dirty="0"/>
              <a:t>1</a:t>
            </a:r>
          </a:p>
        </p:txBody>
      </p:sp>
    </p:spTree>
    <p:extLst>
      <p:ext uri="{BB962C8B-B14F-4D97-AF65-F5344CB8AC3E}">
        <p14:creationId xmlns:p14="http://schemas.microsoft.com/office/powerpoint/2010/main" val="146361210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400" dirty="0" err="1">
                <a:latin typeface="+mj-lt"/>
              </a:rPr>
              <a:t>Examples</a:t>
            </a:r>
            <a:r>
              <a:rPr lang="fr-FR" sz="2400" dirty="0">
                <a:latin typeface="+mj-lt"/>
              </a:rPr>
              <a:t> of </a:t>
            </a:r>
            <a:r>
              <a:rPr lang="fr-FR" sz="2400" dirty="0" err="1">
                <a:latin typeface="+mj-lt"/>
              </a:rPr>
              <a:t>aquatic</a:t>
            </a:r>
            <a:r>
              <a:rPr lang="fr-FR" sz="2400" dirty="0">
                <a:latin typeface="+mj-lt"/>
              </a:rPr>
              <a:t> services </a:t>
            </a:r>
            <a:r>
              <a:rPr lang="fr-FR" sz="2400" dirty="0" err="1">
                <a:latin typeface="+mj-lt"/>
              </a:rPr>
              <a:t>considered</a:t>
            </a:r>
            <a:endParaRPr lang="fr-FR" sz="2400" dirty="0">
              <a:latin typeface="+mj-lt"/>
            </a:endParaRPr>
          </a:p>
        </p:txBody>
      </p:sp>
      <p:pic>
        <p:nvPicPr>
          <p:cNvPr id="20" name="Picture 6"/>
          <p:cNvPicPr/>
          <p:nvPr/>
        </p:nvPicPr>
        <p:blipFill rotWithShape="1">
          <a:blip r:embed="rId2" cstate="print">
            <a:extLst>
              <a:ext uri="{28A0092B-C50C-407E-A947-70E740481C1C}">
                <a14:useLocalDpi xmlns:a14="http://schemas.microsoft.com/office/drawing/2010/main"/>
              </a:ext>
            </a:extLst>
          </a:blip>
          <a:srcRect/>
          <a:stretch/>
        </p:blipFill>
        <p:spPr bwMode="auto">
          <a:xfrm>
            <a:off x="0" y="1617931"/>
            <a:ext cx="3954780" cy="1974853"/>
          </a:xfrm>
          <a:prstGeom prst="rect">
            <a:avLst/>
          </a:prstGeom>
          <a:ln>
            <a:noFill/>
          </a:ln>
          <a:extLst>
            <a:ext uri="{53640926-AAD7-44d8-BBD7-CCE9431645EC}">
              <a14:shadowObscured xmlns:wpc="http://schemas.microsoft.com/office/word/2010/wordprocessingCanvas" xmlns:mo="http://schemas.microsoft.com/office/mac/office/2008/main" xmlns:mc="http://schemas.openxmlformats.org/markup-compatibility/2006" xmlns:mv="urn:schemas-microsoft-com:mac:vml"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a14="http://schemas.microsoft.com/office/drawing/2010/main" xmlns:w="http://schemas.openxmlformats.org/wordprocessingml/2006/main" xmlns:w10="urn:schemas-microsoft-com:office:word" xmlns:v="urn:schemas-microsoft-com:vml" xmlns:o="urn:schemas-microsoft-com:office:office" xmlns="" xmlns:lc="http://schemas.openxmlformats.org/drawingml/2006/lockedCanvas"/>
            </a:ext>
          </a:extLst>
        </p:spPr>
      </p:pic>
      <p:pic>
        <p:nvPicPr>
          <p:cNvPr id="21" name="Picture 8"/>
          <p:cNvPicPr/>
          <p:nvPr/>
        </p:nvPicPr>
        <p:blipFill rotWithShape="1">
          <a:blip r:embed="rId3" cstate="print">
            <a:extLst>
              <a:ext uri="{28A0092B-C50C-407E-A947-70E740481C1C}">
                <a14:useLocalDpi xmlns:a14="http://schemas.microsoft.com/office/drawing/2010/main"/>
              </a:ext>
            </a:extLst>
          </a:blip>
          <a:srcRect/>
          <a:stretch/>
        </p:blipFill>
        <p:spPr bwMode="auto">
          <a:xfrm>
            <a:off x="0" y="3665745"/>
            <a:ext cx="3954780" cy="1985044"/>
          </a:xfrm>
          <a:prstGeom prst="rect">
            <a:avLst/>
          </a:prstGeom>
          <a:ln>
            <a:noFill/>
          </a:ln>
          <a:extLst>
            <a:ext uri="{53640926-AAD7-44d8-BBD7-CCE9431645EC}">
              <a14:shadowObscured xmlns:wpc="http://schemas.microsoft.com/office/word/2010/wordprocessingCanvas" xmlns:mo="http://schemas.microsoft.com/office/mac/office/2008/main" xmlns:mc="http://schemas.openxmlformats.org/markup-compatibility/2006" xmlns:mv="urn:schemas-microsoft-com:mac:vml"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a14="http://schemas.microsoft.com/office/drawing/2010/main" xmlns:w="http://schemas.openxmlformats.org/wordprocessingml/2006/main" xmlns:w10="urn:schemas-microsoft-com:office:word" xmlns:v="urn:schemas-microsoft-com:vml" xmlns:o="urn:schemas-microsoft-com:office:office" xmlns="" xmlns:lc="http://schemas.openxmlformats.org/drawingml/2006/lockedCanvas"/>
            </a:ext>
          </a:extLst>
        </p:spPr>
      </p:pic>
      <p:sp>
        <p:nvSpPr>
          <p:cNvPr id="27" name="ZoneTexte 26"/>
          <p:cNvSpPr txBox="1"/>
          <p:nvPr/>
        </p:nvSpPr>
        <p:spPr>
          <a:xfrm>
            <a:off x="4034790" y="1617932"/>
            <a:ext cx="5109210" cy="4293483"/>
          </a:xfrm>
          <a:prstGeom prst="rect">
            <a:avLst/>
          </a:prstGeom>
          <a:solidFill>
            <a:schemeClr val="bg1"/>
          </a:solidFill>
        </p:spPr>
        <p:txBody>
          <a:bodyPr wrap="square" rtlCol="0">
            <a:spAutoFit/>
          </a:bodyPr>
          <a:lstStyle/>
          <a:p>
            <a:r>
              <a:rPr lang="en-US" sz="1050" b="1" dirty="0">
                <a:solidFill>
                  <a:prstClr val="black"/>
                </a:solidFill>
                <a:latin typeface="Gill Sans MT"/>
              </a:rPr>
              <a:t>Provisioning services </a:t>
            </a:r>
          </a:p>
          <a:p>
            <a:r>
              <a:rPr lang="en-US" sz="1050" dirty="0">
                <a:solidFill>
                  <a:prstClr val="black"/>
                </a:solidFill>
                <a:latin typeface="Gill Sans MT"/>
              </a:rPr>
              <a:t>§  Agriculture: crop yield will be directly derived from SWAT outputs </a:t>
            </a:r>
          </a:p>
          <a:p>
            <a:r>
              <a:rPr lang="en-US" sz="1050" dirty="0">
                <a:solidFill>
                  <a:prstClr val="black"/>
                </a:solidFill>
                <a:latin typeface="Gill Sans MT"/>
              </a:rPr>
              <a:t>§  Drinking water: the amount of blue water used for drinking will be assessed from the population distribution and needs </a:t>
            </a:r>
          </a:p>
          <a:p>
            <a:r>
              <a:rPr lang="en-US" sz="1050" dirty="0">
                <a:solidFill>
                  <a:prstClr val="black"/>
                </a:solidFill>
                <a:latin typeface="Gill Sans MT"/>
              </a:rPr>
              <a:t>§  Hydropower: blue water transformed in energy by hydropower will be estimated using the distribution and size of existing dams </a:t>
            </a:r>
          </a:p>
          <a:p>
            <a:r>
              <a:rPr lang="en-US" sz="1050" dirty="0">
                <a:solidFill>
                  <a:prstClr val="black"/>
                </a:solidFill>
                <a:latin typeface="Gill Sans MT"/>
              </a:rPr>
              <a:t>§  Water for livestock: blue water available for livestock will be estimated from the distribution of different types of </a:t>
            </a:r>
            <a:r>
              <a:rPr lang="en-US" sz="1050" dirty="0" err="1">
                <a:solidFill>
                  <a:prstClr val="black"/>
                </a:solidFill>
                <a:latin typeface="Gill Sans MT"/>
              </a:rPr>
              <a:t>livestocks</a:t>
            </a:r>
            <a:r>
              <a:rPr lang="en-US" sz="1050" dirty="0">
                <a:solidFill>
                  <a:prstClr val="black"/>
                </a:solidFill>
                <a:latin typeface="Gill Sans MT"/>
              </a:rPr>
              <a:t> </a:t>
            </a:r>
          </a:p>
          <a:p>
            <a:endParaRPr lang="en-US" sz="1050" dirty="0">
              <a:solidFill>
                <a:prstClr val="black"/>
              </a:solidFill>
              <a:latin typeface="Gill Sans MT"/>
            </a:endParaRPr>
          </a:p>
          <a:p>
            <a:r>
              <a:rPr lang="en-US" sz="1050" b="1" dirty="0">
                <a:solidFill>
                  <a:prstClr val="black"/>
                </a:solidFill>
                <a:latin typeface="Gill Sans MT"/>
              </a:rPr>
              <a:t>Regulating and maintenance services </a:t>
            </a:r>
          </a:p>
          <a:p>
            <a:r>
              <a:rPr lang="en-US" sz="1050" dirty="0">
                <a:solidFill>
                  <a:prstClr val="black"/>
                </a:solidFill>
                <a:latin typeface="Gill Sans MT"/>
              </a:rPr>
              <a:t>§  Biodiversity: the ecosystem diversity will be assessed by downscaling existing land use information from 100m (</a:t>
            </a:r>
            <a:r>
              <a:rPr lang="en-US" sz="1050" dirty="0" err="1">
                <a:solidFill>
                  <a:prstClr val="black"/>
                </a:solidFill>
                <a:latin typeface="Gill Sans MT"/>
              </a:rPr>
              <a:t>geostat</a:t>
            </a:r>
            <a:r>
              <a:rPr lang="en-US" sz="1050" dirty="0">
                <a:solidFill>
                  <a:prstClr val="black"/>
                </a:solidFill>
                <a:latin typeface="Gill Sans MT"/>
              </a:rPr>
              <a:t>) resolution to 25m (Lehmann et al. unpublished). </a:t>
            </a:r>
          </a:p>
          <a:p>
            <a:r>
              <a:rPr lang="en-US" sz="1050" dirty="0">
                <a:solidFill>
                  <a:prstClr val="black"/>
                </a:solidFill>
                <a:latin typeface="Gill Sans MT"/>
              </a:rPr>
              <a:t>§  Flood protection: The Critical Consecutive Days Analyzer (CCDA) has been developed at EAWAG. </a:t>
            </a:r>
          </a:p>
          <a:p>
            <a:r>
              <a:rPr lang="en-US" sz="1050" dirty="0">
                <a:solidFill>
                  <a:prstClr val="black"/>
                </a:solidFill>
                <a:latin typeface="Gill Sans MT"/>
              </a:rPr>
              <a:t>§  Nutrient and sediment retention will be directly derived from SWAT outputs </a:t>
            </a:r>
          </a:p>
          <a:p>
            <a:r>
              <a:rPr lang="en-US" sz="1050" dirty="0">
                <a:solidFill>
                  <a:prstClr val="black"/>
                </a:solidFill>
                <a:latin typeface="Gill Sans MT"/>
              </a:rPr>
              <a:t>§  Carbon sequestration will be calculated with the </a:t>
            </a:r>
            <a:r>
              <a:rPr lang="en-US" sz="1050" dirty="0" err="1">
                <a:solidFill>
                  <a:prstClr val="black"/>
                </a:solidFill>
                <a:latin typeface="Gill Sans MT"/>
              </a:rPr>
              <a:t>InVEST</a:t>
            </a:r>
            <a:r>
              <a:rPr lang="en-US" sz="1050" dirty="0">
                <a:solidFill>
                  <a:prstClr val="black"/>
                </a:solidFill>
                <a:latin typeface="Gill Sans MT"/>
              </a:rPr>
              <a:t> package </a:t>
            </a:r>
          </a:p>
          <a:p>
            <a:r>
              <a:rPr lang="en-US" sz="1050" dirty="0">
                <a:solidFill>
                  <a:prstClr val="black"/>
                </a:solidFill>
                <a:latin typeface="Gill Sans MT"/>
              </a:rPr>
              <a:t>§  Avalanche protection: this services will be assessed by GIS analyses as in </a:t>
            </a:r>
            <a:r>
              <a:rPr lang="en-US" sz="1050" dirty="0" err="1">
                <a:solidFill>
                  <a:prstClr val="black"/>
                </a:solidFill>
                <a:latin typeface="Gill Sans MT"/>
              </a:rPr>
              <a:t>Grêt-Regamey</a:t>
            </a:r>
            <a:r>
              <a:rPr lang="en-US" sz="1050" dirty="0">
                <a:solidFill>
                  <a:prstClr val="black"/>
                </a:solidFill>
                <a:latin typeface="Gill Sans MT"/>
              </a:rPr>
              <a:t> et al. (2008)</a:t>
            </a:r>
            <a:r>
              <a:rPr lang="en-US" sz="1050" baseline="30000" dirty="0">
                <a:solidFill>
                  <a:prstClr val="black"/>
                </a:solidFill>
                <a:latin typeface="Gill Sans MT"/>
              </a:rPr>
              <a:t> </a:t>
            </a:r>
            <a:r>
              <a:rPr lang="en-US" sz="1050" dirty="0">
                <a:solidFill>
                  <a:prstClr val="black"/>
                </a:solidFill>
                <a:latin typeface="Gill Sans MT"/>
              </a:rPr>
              <a:t>  </a:t>
            </a:r>
          </a:p>
          <a:p>
            <a:endParaRPr lang="en-US" sz="1050" dirty="0">
              <a:solidFill>
                <a:prstClr val="black"/>
              </a:solidFill>
              <a:latin typeface="Gill Sans MT"/>
            </a:endParaRPr>
          </a:p>
          <a:p>
            <a:r>
              <a:rPr lang="en-US" sz="1050" b="1" dirty="0">
                <a:solidFill>
                  <a:prstClr val="black"/>
                </a:solidFill>
                <a:latin typeface="Gill Sans MT"/>
              </a:rPr>
              <a:t>Cultural services </a:t>
            </a:r>
          </a:p>
          <a:p>
            <a:r>
              <a:rPr lang="en-US" sz="1050" dirty="0">
                <a:solidFill>
                  <a:prstClr val="black"/>
                </a:solidFill>
                <a:latin typeface="Gill Sans MT"/>
              </a:rPr>
              <a:t>§  Fishing for recreation: this service will be assessed by modelling the species distribution of emblematic fish species such as </a:t>
            </a:r>
            <a:r>
              <a:rPr lang="en-US" sz="1050" dirty="0" err="1">
                <a:solidFill>
                  <a:prstClr val="black"/>
                </a:solidFill>
                <a:latin typeface="Gill Sans MT"/>
              </a:rPr>
              <a:t>trouts</a:t>
            </a:r>
            <a:r>
              <a:rPr lang="en-US" sz="1050" dirty="0">
                <a:solidFill>
                  <a:prstClr val="black"/>
                </a:solidFill>
                <a:latin typeface="Gill Sans MT"/>
              </a:rPr>
              <a:t> using species distribution models</a:t>
            </a:r>
          </a:p>
          <a:p>
            <a:r>
              <a:rPr lang="en-US" sz="1050" b="1" dirty="0">
                <a:solidFill>
                  <a:prstClr val="black"/>
                </a:solidFill>
                <a:latin typeface="Gill Sans MT"/>
              </a:rPr>
              <a:t>§ </a:t>
            </a:r>
            <a:r>
              <a:rPr lang="en-US" sz="1050" dirty="0">
                <a:solidFill>
                  <a:prstClr val="black"/>
                </a:solidFill>
                <a:latin typeface="Gill Sans MT"/>
              </a:rPr>
              <a:t> Recreation: the recreational value of river beds will be assessed by a combination of GIS analyses of accessibility from roads and walking tracks, and the density of photos made available on Flickr. </a:t>
            </a:r>
          </a:p>
          <a:p>
            <a:endParaRPr lang="en-US" sz="1050" dirty="0">
              <a:solidFill>
                <a:prstClr val="black"/>
              </a:solidFill>
              <a:latin typeface="Gill Sans MT"/>
            </a:endParaRPr>
          </a:p>
        </p:txBody>
      </p:sp>
      <p:sp>
        <p:nvSpPr>
          <p:cNvPr id="3" name="Rectangle 2">
            <a:extLst>
              <a:ext uri="{FF2B5EF4-FFF2-40B4-BE49-F238E27FC236}">
                <a16:creationId xmlns:a16="http://schemas.microsoft.com/office/drawing/2014/main" id="{353D30D5-8DE4-1AB0-0EAB-658C8583E574}"/>
              </a:ext>
            </a:extLst>
          </p:cNvPr>
          <p:cNvSpPr/>
          <p:nvPr/>
        </p:nvSpPr>
        <p:spPr>
          <a:xfrm>
            <a:off x="278776" y="5723751"/>
            <a:ext cx="3451842" cy="300082"/>
          </a:xfrm>
          <a:prstGeom prst="rect">
            <a:avLst/>
          </a:prstGeom>
          <a:solidFill>
            <a:schemeClr val="bg1"/>
          </a:solidFill>
        </p:spPr>
        <p:txBody>
          <a:bodyPr wrap="none">
            <a:spAutoFit/>
          </a:bodyPr>
          <a:lstStyle/>
          <a:p>
            <a:r>
              <a:rPr lang="en-US" sz="1350" dirty="0">
                <a:latin typeface="NexusSans"/>
                <a:hlinkClick r:id="rId4" tooltip="Persistent link using digital object identifier">
                  <a:extLst>
                    <a:ext uri="{A12FA001-AC4F-418D-AE19-62706E023703}">
                      <ahyp:hlinkClr xmlns:ahyp="http://schemas.microsoft.com/office/drawing/2018/hyperlinkcolor" val="tx"/>
                    </a:ext>
                  </a:extLst>
                </a:hlinkClick>
              </a:rPr>
              <a:t>https://doi.org/10.1016/j.ecohyd.2019.01.003</a:t>
            </a:r>
            <a:endParaRPr lang="en-US" sz="1350" dirty="0">
              <a:latin typeface="Gill Sans MT"/>
            </a:endParaRPr>
          </a:p>
        </p:txBody>
      </p:sp>
      <p:pic>
        <p:nvPicPr>
          <p:cNvPr id="5" name="Picture 4">
            <a:extLst>
              <a:ext uri="{FF2B5EF4-FFF2-40B4-BE49-F238E27FC236}">
                <a16:creationId xmlns:a16="http://schemas.microsoft.com/office/drawing/2014/main" id="{CBD62DC2-D04F-7683-B75A-FC2A9FC65A12}"/>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084370" y="115557"/>
            <a:ext cx="899998" cy="761999"/>
          </a:xfrm>
          <a:prstGeom prst="rect">
            <a:avLst/>
          </a:prstGeom>
          <a:solidFill>
            <a:schemeClr val="bg1"/>
          </a:solidFill>
        </p:spPr>
      </p:pic>
    </p:spTree>
    <p:extLst>
      <p:ext uri="{BB962C8B-B14F-4D97-AF65-F5344CB8AC3E}">
        <p14:creationId xmlns:p14="http://schemas.microsoft.com/office/powerpoint/2010/main" val="23624819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400" dirty="0" err="1">
                <a:latin typeface="+mj-lt"/>
              </a:rPr>
              <a:t>Species</a:t>
            </a:r>
            <a:r>
              <a:rPr lang="fr-FR" sz="2400" dirty="0">
                <a:latin typeface="+mj-lt"/>
              </a:rPr>
              <a:t> distribution modeling </a:t>
            </a:r>
            <a:r>
              <a:rPr lang="fr-FR" sz="2400" dirty="0" err="1">
                <a:latin typeface="+mj-lt"/>
              </a:rPr>
              <a:t>based</a:t>
            </a:r>
            <a:r>
              <a:rPr lang="fr-FR" sz="2400" dirty="0">
                <a:latin typeface="+mj-lt"/>
              </a:rPr>
              <a:t> on SWAT outputs</a:t>
            </a:r>
          </a:p>
        </p:txBody>
      </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479992" y="1687830"/>
            <a:ext cx="6124911" cy="3914417"/>
          </a:xfrm>
          <a:prstGeom prst="rect">
            <a:avLst/>
          </a:prstGeom>
        </p:spPr>
      </p:pic>
      <p:sp>
        <p:nvSpPr>
          <p:cNvPr id="8" name="TextBox 4">
            <a:extLst>
              <a:ext uri="{FF2B5EF4-FFF2-40B4-BE49-F238E27FC236}">
                <a16:creationId xmlns:a16="http://schemas.microsoft.com/office/drawing/2014/main" id="{C2F46D2A-4099-4F4A-B95E-3271CA948629}"/>
              </a:ext>
            </a:extLst>
          </p:cNvPr>
          <p:cNvSpPr txBox="1"/>
          <p:nvPr/>
        </p:nvSpPr>
        <p:spPr>
          <a:xfrm>
            <a:off x="7179906" y="5691733"/>
            <a:ext cx="1746574" cy="300082"/>
          </a:xfrm>
          <a:prstGeom prst="rect">
            <a:avLst/>
          </a:prstGeom>
          <a:solidFill>
            <a:srgbClr val="000000"/>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350" dirty="0" err="1">
                <a:solidFill>
                  <a:prstClr val="white"/>
                </a:solidFill>
                <a:latin typeface="Gill Sans MT"/>
              </a:rPr>
              <a:t>Timoner</a:t>
            </a:r>
            <a:r>
              <a:rPr lang="en-US" sz="1350" dirty="0">
                <a:solidFill>
                  <a:prstClr val="white"/>
                </a:solidFill>
                <a:latin typeface="Gill Sans MT"/>
              </a:rPr>
              <a:t> et al. 2021</a:t>
            </a:r>
            <a:endParaRPr lang="fr-CH" sz="1350" dirty="0">
              <a:solidFill>
                <a:prstClr val="white"/>
              </a:solidFill>
              <a:latin typeface="Gill Sans MT"/>
            </a:endParaRPr>
          </a:p>
        </p:txBody>
      </p:sp>
      <p:pic>
        <p:nvPicPr>
          <p:cNvPr id="1026" name="Picture 2" descr="Image">
            <a:extLst>
              <a:ext uri="{FF2B5EF4-FFF2-40B4-BE49-F238E27FC236}">
                <a16:creationId xmlns:a16="http://schemas.microsoft.com/office/drawing/2014/main" id="{FE1F4CF4-CDFA-8BE1-EAC7-1917AD12C8D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687" y="1687831"/>
            <a:ext cx="1420187" cy="96750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a:extLst>
              <a:ext uri="{FF2B5EF4-FFF2-40B4-BE49-F238E27FC236}">
                <a16:creationId xmlns:a16="http://schemas.microsoft.com/office/drawing/2014/main" id="{854D2BEB-BFA3-83A2-58EC-938BCDDDD2C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04903" y="1687830"/>
            <a:ext cx="1420304" cy="86106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a:extLst>
              <a:ext uri="{FF2B5EF4-FFF2-40B4-BE49-F238E27FC236}">
                <a16:creationId xmlns:a16="http://schemas.microsoft.com/office/drawing/2014/main" id="{F9E840BB-85CD-3C18-1A68-E44731DCC95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818" y="3745546"/>
            <a:ext cx="1420187" cy="91424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5A8F1040-9D03-8B0A-16BF-DA8B27E762E1}"/>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3017" t="2326" r="7665" b="9607"/>
          <a:stretch/>
        </p:blipFill>
        <p:spPr bwMode="auto">
          <a:xfrm>
            <a:off x="41951" y="4688001"/>
            <a:ext cx="1437923" cy="91424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0D0EB99D-028B-B583-5916-FAC88764B4F6}"/>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2334" t="3267" r="7665" b="8245"/>
          <a:stretch/>
        </p:blipFill>
        <p:spPr bwMode="auto">
          <a:xfrm>
            <a:off x="7604903" y="4699451"/>
            <a:ext cx="1411318" cy="89134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a:extLst>
              <a:ext uri="{FF2B5EF4-FFF2-40B4-BE49-F238E27FC236}">
                <a16:creationId xmlns:a16="http://schemas.microsoft.com/office/drawing/2014/main" id="{882FFB4A-1560-A8D4-6915-94C937266A1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602585" y="3753647"/>
            <a:ext cx="1424940" cy="94580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20CE3197-FF1D-98A5-91C1-8BE06947324F}"/>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33017" r="7665" b="9024"/>
          <a:stretch/>
        </p:blipFill>
        <p:spPr bwMode="auto">
          <a:xfrm>
            <a:off x="83563" y="2655332"/>
            <a:ext cx="1391936" cy="91424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0B098731-B88C-B11E-CA9B-2173B0B154D0}"/>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31014" t="2326" r="7665" b="9057"/>
          <a:stretch/>
        </p:blipFill>
        <p:spPr bwMode="auto">
          <a:xfrm>
            <a:off x="7598091" y="2547135"/>
            <a:ext cx="1424941" cy="88186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C9A0EE3-1A55-D7B5-F27F-88C018E37B48}"/>
              </a:ext>
            </a:extLst>
          </p:cNvPr>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8084370" y="115557"/>
            <a:ext cx="899998" cy="761999"/>
          </a:xfrm>
          <a:prstGeom prst="rect">
            <a:avLst/>
          </a:prstGeom>
          <a:solidFill>
            <a:schemeClr val="bg1"/>
          </a:solidFill>
        </p:spPr>
      </p:pic>
    </p:spTree>
    <p:extLst>
      <p:ext uri="{BB962C8B-B14F-4D97-AF65-F5344CB8AC3E}">
        <p14:creationId xmlns:p14="http://schemas.microsoft.com/office/powerpoint/2010/main" val="21472479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381000"/>
            <a:ext cx="9144000" cy="6858000"/>
          </a:xfrm>
          <a:prstGeom prst="rect">
            <a:avLst/>
          </a:prstGeom>
        </p:spPr>
      </p:pic>
      <p:sp>
        <p:nvSpPr>
          <p:cNvPr id="4" name="Title 3"/>
          <p:cNvSpPr>
            <a:spLocks noGrp="1"/>
          </p:cNvSpPr>
          <p:nvPr>
            <p:ph type="title"/>
          </p:nvPr>
        </p:nvSpPr>
        <p:spPr>
          <a:xfrm>
            <a:off x="1066800" y="5538787"/>
            <a:ext cx="7772400" cy="1362075"/>
          </a:xfrm>
        </p:spPr>
        <p:txBody>
          <a:bodyPr>
            <a:normAutofit/>
          </a:bodyPr>
          <a:lstStyle/>
          <a:p>
            <a:r>
              <a:rPr lang="en-US" dirty="0"/>
              <a:t>MODELS INTEGRATION INTO </a:t>
            </a:r>
            <a:br>
              <a:rPr lang="en-US" dirty="0"/>
            </a:br>
            <a:r>
              <a:rPr lang="en-US" dirty="0"/>
              <a:t>ECOLOGICAL </a:t>
            </a:r>
            <a:r>
              <a:rPr lang="en-US" dirty="0" err="1"/>
              <a:t>infrastructureS</a:t>
            </a:r>
            <a:endParaRPr lang="en-US" dirty="0"/>
          </a:p>
        </p:txBody>
      </p:sp>
      <p:sp>
        <p:nvSpPr>
          <p:cNvPr id="5" name="Text Placeholder 4"/>
          <p:cNvSpPr>
            <a:spLocks noGrp="1"/>
          </p:cNvSpPr>
          <p:nvPr>
            <p:ph type="body" idx="1"/>
          </p:nvPr>
        </p:nvSpPr>
        <p:spPr>
          <a:xfrm>
            <a:off x="1524000" y="4038600"/>
            <a:ext cx="7162800" cy="1500187"/>
          </a:xfrm>
        </p:spPr>
        <p:txBody>
          <a:bodyPr>
            <a:normAutofit/>
          </a:bodyPr>
          <a:lstStyle/>
          <a:p>
            <a:r>
              <a:rPr lang="en-US" sz="4000" b="1" dirty="0"/>
              <a:t>4</a:t>
            </a:r>
          </a:p>
        </p:txBody>
      </p:sp>
    </p:spTree>
    <p:extLst>
      <p:ext uri="{BB962C8B-B14F-4D97-AF65-F5344CB8AC3E}">
        <p14:creationId xmlns:p14="http://schemas.microsoft.com/office/powerpoint/2010/main" val="219710606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5">
            <a:extLst>
              <a:ext uri="{FF2B5EF4-FFF2-40B4-BE49-F238E27FC236}">
                <a16:creationId xmlns:a16="http://schemas.microsoft.com/office/drawing/2014/main" id="{15D5F713-6413-5E4C-6BAD-5B16C1DFB0D4}"/>
              </a:ext>
            </a:extLst>
          </p:cNvPr>
          <p:cNvSpPr/>
          <p:nvPr/>
        </p:nvSpPr>
        <p:spPr>
          <a:xfrm>
            <a:off x="1200151" y="1435313"/>
            <a:ext cx="6693890" cy="3989742"/>
          </a:xfrm>
          <a:prstGeom prst="roundRect">
            <a:avLst/>
          </a:prstGeom>
          <a:gradFill>
            <a:gsLst>
              <a:gs pos="0">
                <a:schemeClr val="tx1">
                  <a:lumMod val="95000"/>
                  <a:lumOff val="5000"/>
                </a:schemeClr>
              </a:gs>
              <a:gs pos="43000">
                <a:schemeClr val="tx1">
                  <a:lumMod val="75000"/>
                  <a:lumOff val="25000"/>
                </a:schemeClr>
              </a:gs>
              <a:gs pos="100000">
                <a:schemeClr val="tx1">
                  <a:lumMod val="65000"/>
                  <a:lumOff val="35000"/>
                  <a:alpha val="89000"/>
                </a:schemeClr>
              </a:gs>
            </a:gsLst>
            <a:lin ang="5400000" scaled="0"/>
          </a:gradFill>
          <a:ln>
            <a:gradFill>
              <a:gsLst>
                <a:gs pos="0">
                  <a:schemeClr val="accent5">
                    <a:lumMod val="75000"/>
                  </a:schemeClr>
                </a:gs>
                <a:gs pos="50000">
                  <a:schemeClr val="tx1">
                    <a:lumMod val="95000"/>
                    <a:lumOff val="5000"/>
                    <a:alpha val="72000"/>
                  </a:schemeClr>
                </a:gs>
                <a:gs pos="100000">
                  <a:schemeClr val="tx1">
                    <a:lumMod val="95000"/>
                    <a:lumOff val="5000"/>
                    <a:alpha val="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extBox 1">
            <a:extLst>
              <a:ext uri="{FF2B5EF4-FFF2-40B4-BE49-F238E27FC236}">
                <a16:creationId xmlns:a16="http://schemas.microsoft.com/office/drawing/2014/main" id="{5E62C719-3AD0-977A-3874-3DDD200D8CF1}"/>
              </a:ext>
            </a:extLst>
          </p:cNvPr>
          <p:cNvSpPr txBox="1"/>
          <p:nvPr/>
        </p:nvSpPr>
        <p:spPr>
          <a:xfrm>
            <a:off x="4286250" y="5652124"/>
            <a:ext cx="4590440" cy="248209"/>
          </a:xfrm>
          <a:prstGeom prst="rect">
            <a:avLst/>
          </a:prstGeom>
          <a:noFill/>
        </p:spPr>
        <p:txBody>
          <a:bodyPr wrap="square">
            <a:spAutoFit/>
          </a:bodyPr>
          <a:lstStyle/>
          <a:p>
            <a:r>
              <a:rPr lang="en-CH" sz="1013" dirty="0">
                <a:solidFill>
                  <a:schemeClr val="bg1"/>
                </a:solidFill>
                <a:latin typeface="Gill Sans MT"/>
              </a:rPr>
              <a:t>https://www.cbd.int/article/draft-1-global-biodiversity-framework</a:t>
            </a:r>
          </a:p>
        </p:txBody>
      </p:sp>
      <p:sp>
        <p:nvSpPr>
          <p:cNvPr id="3" name="Title 1">
            <a:extLst>
              <a:ext uri="{FF2B5EF4-FFF2-40B4-BE49-F238E27FC236}">
                <a16:creationId xmlns:a16="http://schemas.microsoft.com/office/drawing/2014/main" id="{2EFA56CD-899A-2A6D-EA44-C4970839E439}"/>
              </a:ext>
            </a:extLst>
          </p:cNvPr>
          <p:cNvSpPr>
            <a:spLocks noGrp="1"/>
          </p:cNvSpPr>
          <p:nvPr>
            <p:ph type="title"/>
          </p:nvPr>
        </p:nvSpPr>
        <p:spPr>
          <a:xfrm>
            <a:off x="267310" y="76200"/>
            <a:ext cx="8495690" cy="904614"/>
          </a:xfrm>
        </p:spPr>
        <p:txBody>
          <a:bodyPr>
            <a:noAutofit/>
          </a:bodyPr>
          <a:lstStyle/>
          <a:p>
            <a:pPr algn="ctr"/>
            <a:r>
              <a:rPr lang="en-US" sz="2400" dirty="0"/>
              <a:t>New UN Convention on Biological Diversity (CBD) </a:t>
            </a:r>
            <a:br>
              <a:rPr lang="en-US" sz="2400" dirty="0"/>
            </a:br>
            <a:r>
              <a:rPr lang="en-US" sz="2400" dirty="0"/>
              <a:t>agreements for 2030</a:t>
            </a:r>
            <a:endParaRPr lang="en-CH" sz="2400" dirty="0"/>
          </a:p>
        </p:txBody>
      </p:sp>
      <p:pic>
        <p:nvPicPr>
          <p:cNvPr id="4" name="Picture 2" descr="UN Biodiversity a Twitteren: &quot;The first draft of the #post2020 global # biodiversity framework is out now! It outlines 8 targets necessary for  reducing threats to biodiversity, to be met by 2030. Read">
            <a:extLst>
              <a:ext uri="{FF2B5EF4-FFF2-40B4-BE49-F238E27FC236}">
                <a16:creationId xmlns:a16="http://schemas.microsoft.com/office/drawing/2014/main" id="{D631CDAD-09E3-9DC9-BB18-BCBDDA79EEF7}"/>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491406" y="1737358"/>
            <a:ext cx="6130868" cy="3448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99467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45">
            <a:extLst>
              <a:ext uri="{FF2B5EF4-FFF2-40B4-BE49-F238E27FC236}">
                <a16:creationId xmlns:a16="http://schemas.microsoft.com/office/drawing/2014/main" id="{5758AE2A-B21D-473E-B4ED-1D60CC23EBE1}"/>
              </a:ext>
            </a:extLst>
          </p:cNvPr>
          <p:cNvSpPr/>
          <p:nvPr/>
        </p:nvSpPr>
        <p:spPr>
          <a:xfrm>
            <a:off x="304801" y="1447800"/>
            <a:ext cx="8678430" cy="4572000"/>
          </a:xfrm>
          <a:prstGeom prst="roundRect">
            <a:avLst>
              <a:gd name="adj" fmla="val 7666"/>
            </a:avLst>
          </a:prstGeom>
          <a:gradFill>
            <a:gsLst>
              <a:gs pos="0">
                <a:schemeClr val="tx1">
                  <a:lumMod val="95000"/>
                  <a:lumOff val="5000"/>
                </a:schemeClr>
              </a:gs>
              <a:gs pos="43000">
                <a:schemeClr val="tx1">
                  <a:lumMod val="75000"/>
                  <a:lumOff val="25000"/>
                </a:schemeClr>
              </a:gs>
              <a:gs pos="100000">
                <a:schemeClr val="tx1">
                  <a:lumMod val="65000"/>
                  <a:lumOff val="35000"/>
                  <a:alpha val="89000"/>
                </a:schemeClr>
              </a:gs>
            </a:gsLst>
            <a:lin ang="5400000" scaled="0"/>
          </a:gradFill>
          <a:ln>
            <a:gradFill>
              <a:gsLst>
                <a:gs pos="0">
                  <a:schemeClr val="accent5">
                    <a:lumMod val="75000"/>
                  </a:schemeClr>
                </a:gs>
                <a:gs pos="50000">
                  <a:schemeClr val="tx1">
                    <a:lumMod val="95000"/>
                    <a:lumOff val="5000"/>
                    <a:alpha val="72000"/>
                  </a:schemeClr>
                </a:gs>
                <a:gs pos="100000">
                  <a:schemeClr val="tx1">
                    <a:lumMod val="95000"/>
                    <a:lumOff val="5000"/>
                    <a:alpha val="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defRPr/>
            </a:pPr>
            <a:endParaRPr lang="en-US" sz="1013">
              <a:solidFill>
                <a:prstClr val="white"/>
              </a:solidFill>
              <a:latin typeface="Franklin Gothic Book"/>
            </a:endParaRPr>
          </a:p>
        </p:txBody>
      </p:sp>
      <p:sp>
        <p:nvSpPr>
          <p:cNvPr id="2" name="Title 1">
            <a:extLst>
              <a:ext uri="{FF2B5EF4-FFF2-40B4-BE49-F238E27FC236}">
                <a16:creationId xmlns:a16="http://schemas.microsoft.com/office/drawing/2014/main" id="{130A5BCE-1D8C-A18D-2F54-494EFFC7ADA7}"/>
              </a:ext>
            </a:extLst>
          </p:cNvPr>
          <p:cNvSpPr>
            <a:spLocks noGrp="1"/>
          </p:cNvSpPr>
          <p:nvPr>
            <p:ph type="title"/>
          </p:nvPr>
        </p:nvSpPr>
        <p:spPr>
          <a:xfrm>
            <a:off x="838200" y="304800"/>
            <a:ext cx="6400800" cy="531317"/>
          </a:xfrm>
        </p:spPr>
        <p:txBody>
          <a:bodyPr>
            <a:noAutofit/>
          </a:bodyPr>
          <a:lstStyle/>
          <a:p>
            <a:r>
              <a:rPr lang="en-US" sz="2800" dirty="0"/>
              <a:t>Proposed Methods for Identifying Ecological Infrastructure (best 30%)</a:t>
            </a:r>
            <a:endParaRPr lang="en-CH" sz="2800" dirty="0"/>
          </a:p>
        </p:txBody>
      </p:sp>
      <p:pic>
        <p:nvPicPr>
          <p:cNvPr id="7" name="Image 2" descr="Une image contenant capture d’écran&#10;&#10;Description générée automatiquement">
            <a:extLst>
              <a:ext uri="{FF2B5EF4-FFF2-40B4-BE49-F238E27FC236}">
                <a16:creationId xmlns:a16="http://schemas.microsoft.com/office/drawing/2014/main" id="{CC8F6F2F-C5F1-C95E-3CBB-81D24217EEC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47736" y="1602402"/>
            <a:ext cx="8200380" cy="4417397"/>
          </a:xfrm>
          <a:prstGeom prst="rect">
            <a:avLst/>
          </a:prstGeom>
          <a:solidFill>
            <a:schemeClr val="bg1"/>
          </a:solidFill>
          <a:ln>
            <a:noFill/>
          </a:ln>
        </p:spPr>
      </p:pic>
      <p:sp>
        <p:nvSpPr>
          <p:cNvPr id="8" name="TextBox 7">
            <a:extLst>
              <a:ext uri="{FF2B5EF4-FFF2-40B4-BE49-F238E27FC236}">
                <a16:creationId xmlns:a16="http://schemas.microsoft.com/office/drawing/2014/main" id="{C6E07EE3-33DE-82E6-07E8-B974BD3C7639}"/>
              </a:ext>
            </a:extLst>
          </p:cNvPr>
          <p:cNvSpPr txBox="1"/>
          <p:nvPr/>
        </p:nvSpPr>
        <p:spPr>
          <a:xfrm>
            <a:off x="7466469" y="6512518"/>
            <a:ext cx="1516762" cy="276999"/>
          </a:xfrm>
          <a:prstGeom prst="rect">
            <a:avLst/>
          </a:prstGeom>
          <a:noFill/>
        </p:spPr>
        <p:txBody>
          <a:bodyPr wrap="none" rtlCol="0">
            <a:spAutoFit/>
          </a:bodyPr>
          <a:lstStyle/>
          <a:p>
            <a:pPr defTabSz="685800" eaLnBrk="0" fontAlgn="base" hangingPunct="0">
              <a:spcBef>
                <a:spcPct val="0"/>
              </a:spcBef>
              <a:spcAft>
                <a:spcPct val="0"/>
              </a:spcAft>
              <a:defRPr/>
            </a:pPr>
            <a:r>
              <a:rPr lang="en-CH" sz="1200" dirty="0">
                <a:solidFill>
                  <a:prstClr val="white"/>
                </a:solidFill>
                <a:latin typeface="Franklin Gothic Book"/>
                <a:ea typeface="ＭＳ Ｐゴシック" panose="020B0600070205080204" pitchFamily="34" charset="-128"/>
              </a:rPr>
              <a:t>Honeck et al. 2020</a:t>
            </a:r>
            <a:r>
              <a:rPr lang="en-US" sz="1200" dirty="0">
                <a:solidFill>
                  <a:prstClr val="white"/>
                </a:solidFill>
                <a:latin typeface="Franklin Gothic Book"/>
                <a:ea typeface="ＭＳ Ｐゴシック" panose="020B0600070205080204" pitchFamily="34" charset="-128"/>
              </a:rPr>
              <a:t>a</a:t>
            </a:r>
            <a:endParaRPr lang="en-CH" sz="1200" dirty="0">
              <a:solidFill>
                <a:prstClr val="white"/>
              </a:solidFill>
              <a:latin typeface="Franklin Gothic Book"/>
              <a:ea typeface="ＭＳ Ｐゴシック" panose="020B0600070205080204" pitchFamily="34" charset="-128"/>
            </a:endParaRPr>
          </a:p>
        </p:txBody>
      </p:sp>
      <p:pic>
        <p:nvPicPr>
          <p:cNvPr id="3" name="Image 2" descr="Z-logo.png">
            <a:extLst>
              <a:ext uri="{FF2B5EF4-FFF2-40B4-BE49-F238E27FC236}">
                <a16:creationId xmlns:a16="http://schemas.microsoft.com/office/drawing/2014/main" id="{4008A2D7-52CB-564D-1A33-E85BB81AA07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698678" y="4267200"/>
            <a:ext cx="408667" cy="419787"/>
          </a:xfrm>
          <a:prstGeom prst="rect">
            <a:avLst/>
          </a:prstGeom>
        </p:spPr>
      </p:pic>
      <p:pic>
        <p:nvPicPr>
          <p:cNvPr id="13" name="Picture 2">
            <a:extLst>
              <a:ext uri="{FF2B5EF4-FFF2-40B4-BE49-F238E27FC236}">
                <a16:creationId xmlns:a16="http://schemas.microsoft.com/office/drawing/2014/main" id="{0A8FB464-DADC-3AE4-F818-60C4B5B5C14B}"/>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903012" y="345482"/>
            <a:ext cx="1080219" cy="5749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490799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43000" y="1044"/>
            <a:ext cx="7620000" cy="944562"/>
          </a:xfrm>
        </p:spPr>
        <p:txBody>
          <a:bodyPr>
            <a:normAutofit/>
          </a:bodyPr>
          <a:lstStyle/>
          <a:p>
            <a:r>
              <a:rPr lang="fr-CH" sz="2800" dirty="0" err="1"/>
              <a:t>Ecological</a:t>
            </a:r>
            <a:r>
              <a:rPr lang="fr-CH" sz="2800" dirty="0"/>
              <a:t> Infrastructure of Geneva</a:t>
            </a: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288386" y="909000"/>
            <a:ext cx="5474614" cy="504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ounded Rectangular Callout 2">
            <a:extLst>
              <a:ext uri="{FF2B5EF4-FFF2-40B4-BE49-F238E27FC236}">
                <a16:creationId xmlns:a16="http://schemas.microsoft.com/office/drawing/2014/main" id="{19464FF8-9687-884A-B7DB-20BAFE4BBAB8}"/>
              </a:ext>
            </a:extLst>
          </p:cNvPr>
          <p:cNvSpPr/>
          <p:nvPr/>
        </p:nvSpPr>
        <p:spPr>
          <a:xfrm>
            <a:off x="76200" y="1066800"/>
            <a:ext cx="2590800" cy="2438400"/>
          </a:xfrm>
          <a:prstGeom prst="wedgeRoundRectCallout">
            <a:avLst>
              <a:gd name="adj1" fmla="val 77054"/>
              <a:gd name="adj2" fmla="val 17725"/>
              <a:gd name="adj3" fmla="val 16667"/>
            </a:avLst>
          </a:prstGeom>
          <a:solidFill>
            <a:schemeClr val="bg1">
              <a:lumMod val="95000"/>
              <a:alpha val="65000"/>
            </a:schemeClr>
          </a:solidFill>
          <a:ln w="38100">
            <a:solidFill>
              <a:srgbClr val="D35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13% additional networking of main habitats
</a:t>
            </a:r>
            <a:endParaRPr lang="en-CH" dirty="0"/>
          </a:p>
        </p:txBody>
      </p:sp>
      <p:sp>
        <p:nvSpPr>
          <p:cNvPr id="5" name="Rounded Rectangular Callout 4">
            <a:extLst>
              <a:ext uri="{FF2B5EF4-FFF2-40B4-BE49-F238E27FC236}">
                <a16:creationId xmlns:a16="http://schemas.microsoft.com/office/drawing/2014/main" id="{757D8951-770D-DC43-932C-2399D7566A03}"/>
              </a:ext>
            </a:extLst>
          </p:cNvPr>
          <p:cNvSpPr/>
          <p:nvPr/>
        </p:nvSpPr>
        <p:spPr>
          <a:xfrm>
            <a:off x="91925" y="3733800"/>
            <a:ext cx="2590800" cy="2514600"/>
          </a:xfrm>
          <a:prstGeom prst="wedgeRoundRectCallout">
            <a:avLst>
              <a:gd name="adj1" fmla="val 80470"/>
              <a:gd name="adj2" fmla="val -79850"/>
              <a:gd name="adj3" fmla="val 16667"/>
            </a:avLst>
          </a:prstGeom>
          <a:solidFill>
            <a:schemeClr val="bg1">
              <a:lumMod val="95000"/>
              <a:alpha val="65000"/>
            </a:schemeClr>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17% of the most interesting areas including existing protected areas. This correpsond to the main habitats and the CBD Aichi Object
</a:t>
            </a:r>
            <a:endParaRPr lang="en-CH" dirty="0"/>
          </a:p>
        </p:txBody>
      </p:sp>
      <p:sp>
        <p:nvSpPr>
          <p:cNvPr id="4" name="TextBox 3">
            <a:extLst>
              <a:ext uri="{FF2B5EF4-FFF2-40B4-BE49-F238E27FC236}">
                <a16:creationId xmlns:a16="http://schemas.microsoft.com/office/drawing/2014/main" id="{4BD1A9B5-4B74-C340-A44B-6FB99EBAD2D7}"/>
              </a:ext>
            </a:extLst>
          </p:cNvPr>
          <p:cNvSpPr txBox="1"/>
          <p:nvPr/>
        </p:nvSpPr>
        <p:spPr>
          <a:xfrm>
            <a:off x="4333130" y="6487624"/>
            <a:ext cx="4773999" cy="369332"/>
          </a:xfrm>
          <a:prstGeom prst="rect">
            <a:avLst/>
          </a:prstGeom>
          <a:noFill/>
        </p:spPr>
        <p:txBody>
          <a:bodyPr wrap="none" rtlCol="0">
            <a:spAutoFit/>
          </a:bodyPr>
          <a:lstStyle/>
          <a:p>
            <a:r>
              <a:rPr lang="en-CH" dirty="0">
                <a:solidFill>
                  <a:schemeClr val="bg1"/>
                </a:solidFill>
              </a:rPr>
              <a:t>Honeck et al. 2020: </a:t>
            </a:r>
            <a:r>
              <a:rPr lang="en-GB" dirty="0">
                <a:solidFill>
                  <a:schemeClr val="bg1"/>
                </a:solidFill>
              </a:rPr>
              <a:t>doi:10.3390/su12041387</a:t>
            </a:r>
            <a:endParaRPr lang="en-CH" dirty="0">
              <a:solidFill>
                <a:schemeClr val="bg1"/>
              </a:solidFill>
            </a:endParaRPr>
          </a:p>
        </p:txBody>
      </p:sp>
      <p:pic>
        <p:nvPicPr>
          <p:cNvPr id="8" name="Picture 2">
            <a:extLst>
              <a:ext uri="{FF2B5EF4-FFF2-40B4-BE49-F238E27FC236}">
                <a16:creationId xmlns:a16="http://schemas.microsoft.com/office/drawing/2014/main" id="{1FCE9400-3539-5A49-ACCB-9BDC7F8D302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789162" y="3516"/>
            <a:ext cx="1354838" cy="7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94512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45">
            <a:extLst>
              <a:ext uri="{FF2B5EF4-FFF2-40B4-BE49-F238E27FC236}">
                <a16:creationId xmlns:a16="http://schemas.microsoft.com/office/drawing/2014/main" id="{DC00A8AF-B78E-A161-AE8E-1D9E478AC3C9}"/>
              </a:ext>
            </a:extLst>
          </p:cNvPr>
          <p:cNvSpPr/>
          <p:nvPr/>
        </p:nvSpPr>
        <p:spPr bwMode="auto">
          <a:xfrm>
            <a:off x="381000" y="914400"/>
            <a:ext cx="8458200" cy="5029199"/>
          </a:xfrm>
          <a:prstGeom prst="roundRect">
            <a:avLst>
              <a:gd name="adj" fmla="val 7666"/>
            </a:avLst>
          </a:prstGeom>
          <a:gradFill>
            <a:gsLst>
              <a:gs pos="0">
                <a:schemeClr val="tx1">
                  <a:lumMod val="95000"/>
                  <a:lumOff val="5000"/>
                </a:schemeClr>
              </a:gs>
              <a:gs pos="43000">
                <a:schemeClr val="tx1">
                  <a:lumMod val="75000"/>
                  <a:lumOff val="25000"/>
                </a:schemeClr>
              </a:gs>
              <a:gs pos="100000">
                <a:schemeClr val="tx1">
                  <a:lumMod val="65000"/>
                  <a:lumOff val="35000"/>
                  <a:alpha val="89000"/>
                </a:schemeClr>
              </a:gs>
            </a:gsLst>
            <a:lin ang="5400000" scaled="0"/>
          </a:gradFill>
          <a:ln>
            <a:gradFill>
              <a:gsLst>
                <a:gs pos="0">
                  <a:schemeClr val="accent5">
                    <a:lumMod val="75000"/>
                  </a:schemeClr>
                </a:gs>
                <a:gs pos="50000">
                  <a:schemeClr val="tx1">
                    <a:lumMod val="95000"/>
                    <a:lumOff val="5000"/>
                    <a:alpha val="72000"/>
                  </a:schemeClr>
                </a:gs>
                <a:gs pos="100000">
                  <a:schemeClr val="tx1">
                    <a:lumMod val="95000"/>
                    <a:lumOff val="5000"/>
                    <a:alpha val="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a:solidFill>
                <a:prstClr val="white"/>
              </a:solidFill>
              <a:latin typeface="Franklin Gothic Book"/>
            </a:endParaRPr>
          </a:p>
        </p:txBody>
      </p:sp>
      <p:sp>
        <p:nvSpPr>
          <p:cNvPr id="2" name="ZoneTexte 3">
            <a:extLst>
              <a:ext uri="{FF2B5EF4-FFF2-40B4-BE49-F238E27FC236}">
                <a16:creationId xmlns:a16="http://schemas.microsoft.com/office/drawing/2014/main" id="{6318F6AF-ED9D-D36F-FEDF-CC62DADA5D88}"/>
              </a:ext>
            </a:extLst>
          </p:cNvPr>
          <p:cNvSpPr txBox="1"/>
          <p:nvPr/>
        </p:nvSpPr>
        <p:spPr>
          <a:xfrm>
            <a:off x="812119" y="198880"/>
            <a:ext cx="6503081" cy="461665"/>
          </a:xfrm>
          <a:prstGeom prst="rect">
            <a:avLst/>
          </a:prstGeom>
          <a:noFill/>
        </p:spPr>
        <p:txBody>
          <a:bodyPr>
            <a:spAutoFit/>
          </a:bodyPr>
          <a:lstStyle/>
          <a:p>
            <a:pPr defTabSz="685800">
              <a:defRPr/>
            </a:pPr>
            <a:r>
              <a:rPr lang="en-US" sz="2400" dirty="0">
                <a:ln>
                  <a:solidFill>
                    <a:srgbClr val="7CCA62">
                      <a:lumMod val="75000"/>
                    </a:srgbClr>
                  </a:solidFill>
                </a:ln>
                <a:solidFill>
                  <a:prstClr val="white"/>
                </a:solidFill>
                <a:latin typeface="Franklin Gothic Medium"/>
                <a:ea typeface="ＭＳ Ｐゴシック" panose="020B0600070205080204" pitchFamily="34" charset="-128"/>
              </a:rPr>
              <a:t>Ecological infrastructure of Greater Geneva</a:t>
            </a:r>
            <a:endParaRPr lang="fr-CH" sz="2400" dirty="0">
              <a:ln>
                <a:solidFill>
                  <a:srgbClr val="7CCA62">
                    <a:lumMod val="75000"/>
                  </a:srgbClr>
                </a:solidFill>
              </a:ln>
              <a:solidFill>
                <a:prstClr val="white"/>
              </a:solidFill>
              <a:latin typeface="Franklin Gothic Medium"/>
              <a:ea typeface="ＭＳ Ｐゴシック" panose="020B0600070205080204" pitchFamily="34" charset="-128"/>
            </a:endParaRPr>
          </a:p>
        </p:txBody>
      </p:sp>
      <p:sp>
        <p:nvSpPr>
          <p:cNvPr id="3" name="TextBox 2">
            <a:extLst>
              <a:ext uri="{FF2B5EF4-FFF2-40B4-BE49-F238E27FC236}">
                <a16:creationId xmlns:a16="http://schemas.microsoft.com/office/drawing/2014/main" id="{3C3799F3-C0C6-2D28-27C5-F788D2847843}"/>
              </a:ext>
            </a:extLst>
          </p:cNvPr>
          <p:cNvSpPr txBox="1"/>
          <p:nvPr/>
        </p:nvSpPr>
        <p:spPr>
          <a:xfrm>
            <a:off x="7315200" y="6477000"/>
            <a:ext cx="1638525" cy="300082"/>
          </a:xfrm>
          <a:prstGeom prst="rect">
            <a:avLst/>
          </a:prstGeom>
          <a:noFill/>
        </p:spPr>
        <p:txBody>
          <a:bodyPr wrap="none">
            <a:spAutoFit/>
          </a:bodyPr>
          <a:lstStyle/>
          <a:p>
            <a:pPr defTabSz="685800">
              <a:defRPr/>
            </a:pPr>
            <a:r>
              <a:rPr lang="en-US" sz="1350" dirty="0">
                <a:solidFill>
                  <a:prstClr val="white"/>
                </a:solidFill>
                <a:latin typeface="Franklin Gothic Book"/>
                <a:ea typeface="ＭＳ Ｐゴシック" panose="020B0600070205080204" pitchFamily="34" charset="-128"/>
              </a:rPr>
              <a:t>Sanguet et al. 2023</a:t>
            </a:r>
            <a:endParaRPr lang="en-CH" sz="1350" dirty="0">
              <a:solidFill>
                <a:prstClr val="white"/>
              </a:solidFill>
              <a:latin typeface="Franklin Gothic Book"/>
              <a:ea typeface="ＭＳ Ｐゴシック" panose="020B0600070205080204" pitchFamily="34" charset="-128"/>
            </a:endParaRPr>
          </a:p>
        </p:txBody>
      </p:sp>
      <p:pic>
        <p:nvPicPr>
          <p:cNvPr id="7" name="Picture 2">
            <a:extLst>
              <a:ext uri="{FF2B5EF4-FFF2-40B4-BE49-F238E27FC236}">
                <a16:creationId xmlns:a16="http://schemas.microsoft.com/office/drawing/2014/main" id="{E8DD7864-9ADF-E651-8674-625F0828F92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235230" y="304800"/>
            <a:ext cx="736424" cy="3919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 name="Group 9">
            <a:extLst>
              <a:ext uri="{FF2B5EF4-FFF2-40B4-BE49-F238E27FC236}">
                <a16:creationId xmlns:a16="http://schemas.microsoft.com/office/drawing/2014/main" id="{6C19C10F-3CA2-FE31-A4F5-4B7BB3583684}"/>
              </a:ext>
            </a:extLst>
          </p:cNvPr>
          <p:cNvGrpSpPr/>
          <p:nvPr/>
        </p:nvGrpSpPr>
        <p:grpSpPr>
          <a:xfrm>
            <a:off x="617003" y="1178706"/>
            <a:ext cx="7909994" cy="4724399"/>
            <a:chOff x="1328738" y="1700213"/>
            <a:chExt cx="6523434" cy="3652822"/>
          </a:xfrm>
        </p:grpSpPr>
        <p:pic>
          <p:nvPicPr>
            <p:cNvPr id="33797" name="Image 10">
              <a:extLst>
                <a:ext uri="{FF2B5EF4-FFF2-40B4-BE49-F238E27FC236}">
                  <a16:creationId xmlns:a16="http://schemas.microsoft.com/office/drawing/2014/main" id="{5676DA06-2CDA-E411-664E-64F3754B142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508772" y="1995489"/>
              <a:ext cx="4343400" cy="3069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Image 7">
              <a:extLst>
                <a:ext uri="{FF2B5EF4-FFF2-40B4-BE49-F238E27FC236}">
                  <a16:creationId xmlns:a16="http://schemas.microsoft.com/office/drawing/2014/main" id="{3602DF70-44D3-73AE-E0BB-27A7CFE0AC3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328738" y="3669506"/>
              <a:ext cx="1972866" cy="139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70E95C27-CFB2-4F60-464C-8A45B1FFADFC}"/>
                </a:ext>
              </a:extLst>
            </p:cNvPr>
            <p:cNvSpPr/>
            <p:nvPr/>
          </p:nvSpPr>
          <p:spPr>
            <a:xfrm>
              <a:off x="3508772" y="1995489"/>
              <a:ext cx="4343400" cy="3069431"/>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fr-CH" sz="1013">
                <a:solidFill>
                  <a:prstClr val="white"/>
                </a:solidFill>
                <a:latin typeface="Franklin Gothic Book"/>
              </a:endParaRPr>
            </a:p>
          </p:txBody>
        </p:sp>
        <p:sp>
          <p:nvSpPr>
            <p:cNvPr id="6" name="Rectangle 5">
              <a:extLst>
                <a:ext uri="{FF2B5EF4-FFF2-40B4-BE49-F238E27FC236}">
                  <a16:creationId xmlns:a16="http://schemas.microsoft.com/office/drawing/2014/main" id="{DD6D2520-67C3-9B30-866B-EE7F74EFAB0D}"/>
                </a:ext>
              </a:extLst>
            </p:cNvPr>
            <p:cNvSpPr/>
            <p:nvPr/>
          </p:nvSpPr>
          <p:spPr>
            <a:xfrm>
              <a:off x="1328738" y="3669506"/>
              <a:ext cx="1972866" cy="1395413"/>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fr-CH" sz="1013">
                <a:solidFill>
                  <a:prstClr val="white"/>
                </a:solidFill>
                <a:latin typeface="Franklin Gothic Book"/>
              </a:endParaRPr>
            </a:p>
          </p:txBody>
        </p:sp>
        <p:pic>
          <p:nvPicPr>
            <p:cNvPr id="33803" name="Image 8">
              <a:extLst>
                <a:ext uri="{FF2B5EF4-FFF2-40B4-BE49-F238E27FC236}">
                  <a16:creationId xmlns:a16="http://schemas.microsoft.com/office/drawing/2014/main" id="{B674866B-E3A9-0155-55E8-06DEF6EBA3D1}"/>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489472" y="1834755"/>
              <a:ext cx="698897" cy="725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4" name="Image 9">
              <a:extLst>
                <a:ext uri="{FF2B5EF4-FFF2-40B4-BE49-F238E27FC236}">
                  <a16:creationId xmlns:a16="http://schemas.microsoft.com/office/drawing/2014/main" id="{1D37D3E5-DAA6-7766-119C-2DD60409610B}"/>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406254" y="1834755"/>
              <a:ext cx="723900" cy="729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5" name="Image 10">
              <a:extLst>
                <a:ext uri="{FF2B5EF4-FFF2-40B4-BE49-F238E27FC236}">
                  <a16:creationId xmlns:a16="http://schemas.microsoft.com/office/drawing/2014/main" id="{BE1ACD71-AA57-E0F1-531C-F8006E5C7411}"/>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422922" y="2658666"/>
              <a:ext cx="690563" cy="736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6" name="Image 11">
              <a:extLst>
                <a:ext uri="{FF2B5EF4-FFF2-40B4-BE49-F238E27FC236}">
                  <a16:creationId xmlns:a16="http://schemas.microsoft.com/office/drawing/2014/main" id="{86B9BDF1-D256-DFE1-E4A8-155CEE44BCC5}"/>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489472" y="2658666"/>
              <a:ext cx="694134"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ZoneTexte 12">
              <a:extLst>
                <a:ext uri="{FF2B5EF4-FFF2-40B4-BE49-F238E27FC236}">
                  <a16:creationId xmlns:a16="http://schemas.microsoft.com/office/drawing/2014/main" id="{B04CE106-BC43-825D-6A07-A95C956811CA}"/>
                </a:ext>
              </a:extLst>
            </p:cNvPr>
            <p:cNvSpPr txBox="1"/>
            <p:nvPr/>
          </p:nvSpPr>
          <p:spPr>
            <a:xfrm>
              <a:off x="1469232" y="1704975"/>
              <a:ext cx="778669" cy="196208"/>
            </a:xfrm>
            <a:prstGeom prst="rect">
              <a:avLst/>
            </a:prstGeom>
            <a:noFill/>
          </p:spPr>
          <p:txBody>
            <a:bodyPr>
              <a:spAutoFit/>
            </a:bodyPr>
            <a:lstStyle/>
            <a:p>
              <a:pPr algn="ctr" defTabSz="685800">
                <a:defRPr/>
              </a:pPr>
              <a:r>
                <a:rPr lang="fr-CH" sz="675" dirty="0">
                  <a:solidFill>
                    <a:prstClr val="white"/>
                  </a:solidFill>
                  <a:latin typeface="72 Condensed" panose="020B0506030000000003" pitchFamily="34" charset="0"/>
                  <a:ea typeface="ＭＳ Ｐゴシック" panose="020B0600070205080204" pitchFamily="34" charset="-128"/>
                  <a:cs typeface="72 Condensed" panose="020B0506030000000003" pitchFamily="34" charset="0"/>
                </a:rPr>
                <a:t>Composition</a:t>
              </a:r>
            </a:p>
          </p:txBody>
        </p:sp>
        <p:sp>
          <p:nvSpPr>
            <p:cNvPr id="14" name="ZoneTexte 13">
              <a:extLst>
                <a:ext uri="{FF2B5EF4-FFF2-40B4-BE49-F238E27FC236}">
                  <a16:creationId xmlns:a16="http://schemas.microsoft.com/office/drawing/2014/main" id="{3F860E87-3676-2C32-1E75-A5B56E1D36C0}"/>
                </a:ext>
              </a:extLst>
            </p:cNvPr>
            <p:cNvSpPr txBox="1"/>
            <p:nvPr/>
          </p:nvSpPr>
          <p:spPr>
            <a:xfrm>
              <a:off x="2378870" y="1700213"/>
              <a:ext cx="778669" cy="196208"/>
            </a:xfrm>
            <a:prstGeom prst="rect">
              <a:avLst/>
            </a:prstGeom>
            <a:noFill/>
          </p:spPr>
          <p:txBody>
            <a:bodyPr>
              <a:spAutoFit/>
            </a:bodyPr>
            <a:lstStyle/>
            <a:p>
              <a:pPr algn="ctr" defTabSz="685800">
                <a:defRPr/>
              </a:pPr>
              <a:r>
                <a:rPr lang="fr-CH" sz="675" dirty="0">
                  <a:solidFill>
                    <a:prstClr val="white"/>
                  </a:solidFill>
                  <a:latin typeface="72 Condensed" panose="020B0506030000000003" pitchFamily="34" charset="0"/>
                  <a:ea typeface="ＭＳ Ｐゴシック" panose="020B0600070205080204" pitchFamily="34" charset="-128"/>
                  <a:cs typeface="72 Condensed" panose="020B0506030000000003" pitchFamily="34" charset="0"/>
                </a:rPr>
                <a:t>Connectivité</a:t>
              </a:r>
            </a:p>
          </p:txBody>
        </p:sp>
        <p:sp>
          <p:nvSpPr>
            <p:cNvPr id="15" name="ZoneTexte 14">
              <a:extLst>
                <a:ext uri="{FF2B5EF4-FFF2-40B4-BE49-F238E27FC236}">
                  <a16:creationId xmlns:a16="http://schemas.microsoft.com/office/drawing/2014/main" id="{98BA387F-E99F-2379-95B7-F4EB60200719}"/>
                </a:ext>
              </a:extLst>
            </p:cNvPr>
            <p:cNvSpPr txBox="1"/>
            <p:nvPr/>
          </p:nvSpPr>
          <p:spPr>
            <a:xfrm>
              <a:off x="1447800" y="2518173"/>
              <a:ext cx="777479" cy="196208"/>
            </a:xfrm>
            <a:prstGeom prst="rect">
              <a:avLst/>
            </a:prstGeom>
            <a:noFill/>
          </p:spPr>
          <p:txBody>
            <a:bodyPr>
              <a:spAutoFit/>
            </a:bodyPr>
            <a:lstStyle/>
            <a:p>
              <a:pPr algn="ctr" defTabSz="685800">
                <a:defRPr/>
              </a:pPr>
              <a:r>
                <a:rPr lang="fr-CH" sz="675" dirty="0">
                  <a:solidFill>
                    <a:prstClr val="white"/>
                  </a:solidFill>
                  <a:latin typeface="72 Condensed" panose="020B0506030000000003" pitchFamily="34" charset="0"/>
                  <a:ea typeface="ＭＳ Ｐゴシック" panose="020B0600070205080204" pitchFamily="34" charset="-128"/>
                  <a:cs typeface="72 Condensed" panose="020B0506030000000003" pitchFamily="34" charset="0"/>
                </a:rPr>
                <a:t>Structure</a:t>
              </a:r>
            </a:p>
          </p:txBody>
        </p:sp>
        <p:sp>
          <p:nvSpPr>
            <p:cNvPr id="16" name="ZoneTexte 15">
              <a:extLst>
                <a:ext uri="{FF2B5EF4-FFF2-40B4-BE49-F238E27FC236}">
                  <a16:creationId xmlns:a16="http://schemas.microsoft.com/office/drawing/2014/main" id="{EAFD9EFA-588C-6B04-B9EF-81B3B2D4F94E}"/>
                </a:ext>
              </a:extLst>
            </p:cNvPr>
            <p:cNvSpPr txBox="1"/>
            <p:nvPr/>
          </p:nvSpPr>
          <p:spPr>
            <a:xfrm>
              <a:off x="2275286" y="2527698"/>
              <a:ext cx="1026319" cy="300082"/>
            </a:xfrm>
            <a:prstGeom prst="rect">
              <a:avLst/>
            </a:prstGeom>
            <a:noFill/>
          </p:spPr>
          <p:txBody>
            <a:bodyPr>
              <a:spAutoFit/>
            </a:bodyPr>
            <a:lstStyle/>
            <a:p>
              <a:pPr algn="ctr" defTabSz="685800">
                <a:defRPr/>
              </a:pPr>
              <a:r>
                <a:rPr lang="fr-CH" sz="675" dirty="0">
                  <a:solidFill>
                    <a:prstClr val="white"/>
                  </a:solidFill>
                  <a:latin typeface="72 Condensed" panose="020B0506030000000003" pitchFamily="34" charset="0"/>
                  <a:ea typeface="ＭＳ Ｐゴシック" panose="020B0600070205080204" pitchFamily="34" charset="-128"/>
                  <a:cs typeface="72 Condensed" panose="020B0506030000000003" pitchFamily="34" charset="0"/>
                </a:rPr>
                <a:t>Services écosystémiques</a:t>
              </a:r>
            </a:p>
          </p:txBody>
        </p:sp>
        <p:sp>
          <p:nvSpPr>
            <p:cNvPr id="18" name="Arrow: Down 17">
              <a:extLst>
                <a:ext uri="{FF2B5EF4-FFF2-40B4-BE49-F238E27FC236}">
                  <a16:creationId xmlns:a16="http://schemas.microsoft.com/office/drawing/2014/main" id="{FFF275F7-28DA-FFAA-22DA-6226D5D66BE1}"/>
                </a:ext>
              </a:extLst>
            </p:cNvPr>
            <p:cNvSpPr/>
            <p:nvPr/>
          </p:nvSpPr>
          <p:spPr bwMode="auto">
            <a:xfrm>
              <a:off x="2137172" y="2970611"/>
              <a:ext cx="336947" cy="996553"/>
            </a:xfrm>
            <a:prstGeom prst="downArrow">
              <a:avLst>
                <a:gd name="adj1" fmla="val 50000"/>
                <a:gd name="adj2" fmla="val 50000"/>
              </a:avLst>
            </a:prstGeom>
          </p:spPr>
          <p:style>
            <a:lnRef idx="2">
              <a:schemeClr val="accent1"/>
            </a:lnRef>
            <a:fillRef idx="1">
              <a:schemeClr val="lt1"/>
            </a:fillRef>
            <a:effectRef idx="0">
              <a:schemeClr val="accent1"/>
            </a:effectRef>
            <a:fontRef idx="minor">
              <a:schemeClr val="dk1"/>
            </a:fontRef>
          </p:style>
          <p:txBody>
            <a:bodyPr anchor="ctr"/>
            <a:lstStyle/>
            <a:p>
              <a:pPr algn="ctr" defTabSz="685800">
                <a:defRPr/>
              </a:pPr>
              <a:endParaRPr sz="1013">
                <a:solidFill>
                  <a:prstClr val="black"/>
                </a:solidFill>
                <a:latin typeface="Franklin Gothic Book"/>
              </a:endParaRPr>
            </a:p>
          </p:txBody>
        </p:sp>
        <p:pic>
          <p:nvPicPr>
            <p:cNvPr id="19" name="Picture 2">
              <a:extLst>
                <a:ext uri="{FF2B5EF4-FFF2-40B4-BE49-F238E27FC236}">
                  <a16:creationId xmlns:a16="http://schemas.microsoft.com/office/drawing/2014/main" id="{B42B3C0A-AD17-3702-6AD6-C3F8C4BD8CA1}"/>
                </a:ext>
              </a:extLst>
            </p:cNvPr>
            <p:cNvPicPr>
              <a:picLocks noChangeAspect="1" noChangeArrowheads="1"/>
            </p:cNvPicPr>
            <p:nvPr/>
          </p:nvPicPr>
          <p:blipFill>
            <a:blip r:embed="rId9"/>
            <a:stretch/>
          </p:blipFill>
          <p:spPr bwMode="auto">
            <a:xfrm>
              <a:off x="1965722" y="3357564"/>
              <a:ext cx="684609" cy="283369"/>
            </a:xfrm>
            <a:prstGeom prst="rect">
              <a:avLst/>
            </a:prstGeom>
            <a:ln>
              <a:noFill/>
            </a:ln>
            <a:effectLst>
              <a:outerShdw blurRad="292100" dist="139700" dir="2700000" algn="tl" rotWithShape="0">
                <a:srgbClr val="333333">
                  <a:alpha val="65000"/>
                </a:srgbClr>
              </a:outerShdw>
            </a:effectLst>
          </p:spPr>
        </p:pic>
        <p:sp>
          <p:nvSpPr>
            <p:cNvPr id="20" name="Arrow: Down 19">
              <a:extLst>
                <a:ext uri="{FF2B5EF4-FFF2-40B4-BE49-F238E27FC236}">
                  <a16:creationId xmlns:a16="http://schemas.microsoft.com/office/drawing/2014/main" id="{56E48AD5-8336-771C-BF95-D1C30E02F9AC}"/>
                </a:ext>
              </a:extLst>
            </p:cNvPr>
            <p:cNvSpPr/>
            <p:nvPr/>
          </p:nvSpPr>
          <p:spPr bwMode="auto">
            <a:xfrm rot="16200000">
              <a:off x="3353396" y="4090393"/>
              <a:ext cx="336947" cy="728663"/>
            </a:xfrm>
            <a:prstGeom prst="downArrow">
              <a:avLst>
                <a:gd name="adj1" fmla="val 50000"/>
                <a:gd name="adj2" fmla="val 50000"/>
              </a:avLst>
            </a:prstGeom>
          </p:spPr>
          <p:style>
            <a:lnRef idx="2">
              <a:schemeClr val="accent1"/>
            </a:lnRef>
            <a:fillRef idx="1">
              <a:schemeClr val="lt1"/>
            </a:fillRef>
            <a:effectRef idx="0">
              <a:schemeClr val="accent1"/>
            </a:effectRef>
            <a:fontRef idx="minor">
              <a:schemeClr val="dk1"/>
            </a:fontRef>
          </p:style>
          <p:txBody>
            <a:bodyPr vert="vert" anchor="ctr"/>
            <a:lstStyle/>
            <a:p>
              <a:pPr algn="ctr" defTabSz="685800">
                <a:defRPr/>
              </a:pPr>
              <a:r>
                <a:rPr lang="en-US" sz="1013" dirty="0">
                  <a:solidFill>
                    <a:prstClr val="black"/>
                  </a:solidFill>
                  <a:latin typeface="Franklin Gothic Book"/>
                </a:rPr>
                <a:t>&gt;=70%</a:t>
              </a:r>
              <a:endParaRPr sz="1013" dirty="0">
                <a:solidFill>
                  <a:prstClr val="black"/>
                </a:solidFill>
                <a:latin typeface="Franklin Gothic Book"/>
              </a:endParaRPr>
            </a:p>
          </p:txBody>
        </p:sp>
        <p:sp>
          <p:nvSpPr>
            <p:cNvPr id="4" name="TextBox 3">
              <a:extLst>
                <a:ext uri="{FF2B5EF4-FFF2-40B4-BE49-F238E27FC236}">
                  <a16:creationId xmlns:a16="http://schemas.microsoft.com/office/drawing/2014/main" id="{BF1285A8-FE1B-EBDB-1220-08AF8D717ABC}"/>
                </a:ext>
              </a:extLst>
            </p:cNvPr>
            <p:cNvSpPr txBox="1"/>
            <p:nvPr/>
          </p:nvSpPr>
          <p:spPr>
            <a:xfrm>
              <a:off x="1489473" y="5019288"/>
              <a:ext cx="2489563" cy="300082"/>
            </a:xfrm>
            <a:prstGeom prst="rect">
              <a:avLst/>
            </a:prstGeom>
            <a:noFill/>
          </p:spPr>
          <p:txBody>
            <a:bodyPr wrap="square">
              <a:spAutoFit/>
            </a:bodyPr>
            <a:lstStyle/>
            <a:p>
              <a:pPr defTabSz="685800" eaLnBrk="0" fontAlgn="base" hangingPunct="0">
                <a:spcBef>
                  <a:spcPct val="0"/>
                </a:spcBef>
                <a:spcAft>
                  <a:spcPct val="0"/>
                </a:spcAft>
              </a:pPr>
              <a:r>
                <a:rPr lang="fr-FR" sz="1350" dirty="0">
                  <a:solidFill>
                    <a:prstClr val="white"/>
                  </a:solidFill>
                  <a:latin typeface="Calibri" panose="020F0502020204030204" pitchFamily="34" charset="0"/>
                  <a:ea typeface="ＭＳ Ｐゴシック" panose="020B0600070205080204" pitchFamily="34" charset="-128"/>
                </a:rPr>
                <a:t>Diagnostic: 0 -&gt; 100</a:t>
              </a:r>
              <a:endParaRPr lang="en-CH" sz="1350" dirty="0">
                <a:solidFill>
                  <a:prstClr val="black"/>
                </a:solidFill>
                <a:latin typeface="Arial" panose="020B0604020202020204" pitchFamily="34" charset="0"/>
                <a:ea typeface="ＭＳ Ｐゴシック" panose="020B0600070205080204" pitchFamily="34" charset="-128"/>
              </a:endParaRPr>
            </a:p>
          </p:txBody>
        </p:sp>
        <p:sp>
          <p:nvSpPr>
            <p:cNvPr id="8" name="TextBox 7">
              <a:extLst>
                <a:ext uri="{FF2B5EF4-FFF2-40B4-BE49-F238E27FC236}">
                  <a16:creationId xmlns:a16="http://schemas.microsoft.com/office/drawing/2014/main" id="{4CCDDA35-DFBD-0B80-CAA4-0C11AC69978B}"/>
                </a:ext>
              </a:extLst>
            </p:cNvPr>
            <p:cNvSpPr txBox="1"/>
            <p:nvPr/>
          </p:nvSpPr>
          <p:spPr>
            <a:xfrm>
              <a:off x="5014894" y="5052953"/>
              <a:ext cx="2489563" cy="300082"/>
            </a:xfrm>
            <a:prstGeom prst="rect">
              <a:avLst/>
            </a:prstGeom>
            <a:noFill/>
          </p:spPr>
          <p:txBody>
            <a:bodyPr wrap="square">
              <a:spAutoFit/>
            </a:bodyPr>
            <a:lstStyle/>
            <a:p>
              <a:pPr defTabSz="685800" eaLnBrk="0" fontAlgn="base" hangingPunct="0">
                <a:spcBef>
                  <a:spcPct val="0"/>
                </a:spcBef>
                <a:spcAft>
                  <a:spcPct val="0"/>
                </a:spcAft>
              </a:pPr>
              <a:r>
                <a:rPr lang="fr-FR" sz="1350" dirty="0">
                  <a:solidFill>
                    <a:prstClr val="white"/>
                  </a:solidFill>
                  <a:latin typeface="Calibri" panose="020F0502020204030204" pitchFamily="34" charset="0"/>
                  <a:ea typeface="ＭＳ Ｐゴシック" panose="020B0600070205080204" pitchFamily="34" charset="-128"/>
                </a:rPr>
                <a:t>Infrastructure: 0 / 1</a:t>
              </a:r>
              <a:endParaRPr lang="en-CH" sz="1350" dirty="0">
                <a:solidFill>
                  <a:prstClr val="black"/>
                </a:solidFill>
                <a:latin typeface="Arial" panose="020B0604020202020204" pitchFamily="34" charset="0"/>
                <a:ea typeface="ＭＳ Ｐゴシック" panose="020B0600070205080204" pitchFamily="34" charset="-128"/>
              </a:endParaRPr>
            </a:p>
          </p:txBody>
        </p:sp>
      </p:grpSp>
    </p:spTree>
    <p:extLst>
      <p:ext uri="{BB962C8B-B14F-4D97-AF65-F5344CB8AC3E}">
        <p14:creationId xmlns:p14="http://schemas.microsoft.com/office/powerpoint/2010/main" val="40073002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7C908-9F08-7567-A04E-DB4A84F016A0}"/>
              </a:ext>
            </a:extLst>
          </p:cNvPr>
          <p:cNvSpPr>
            <a:spLocks noGrp="1"/>
          </p:cNvSpPr>
          <p:nvPr>
            <p:ph type="title"/>
          </p:nvPr>
        </p:nvSpPr>
        <p:spPr>
          <a:xfrm>
            <a:off x="1036638" y="1044"/>
            <a:ext cx="7726362" cy="944562"/>
          </a:xfrm>
        </p:spPr>
        <p:txBody>
          <a:bodyPr>
            <a:normAutofit/>
          </a:bodyPr>
          <a:lstStyle/>
          <a:p>
            <a:pPr eaLnBrk="1" fontAlgn="auto" hangingPunct="1">
              <a:spcAft>
                <a:spcPts val="0"/>
              </a:spcAft>
              <a:defRPr/>
            </a:pPr>
            <a:r>
              <a:rPr lang="fr-FR" sz="2400" dirty="0"/>
              <a:t>ValPar.CH: Added value of EI in </a:t>
            </a:r>
            <a:r>
              <a:rPr lang="fr-FR" sz="2400" dirty="0" err="1"/>
              <a:t>Switzerland</a:t>
            </a:r>
            <a:endParaRPr lang="fr-FR" sz="2400" dirty="0"/>
          </a:p>
        </p:txBody>
      </p:sp>
      <p:sp>
        <p:nvSpPr>
          <p:cNvPr id="5" name="TextBox 4">
            <a:extLst>
              <a:ext uri="{FF2B5EF4-FFF2-40B4-BE49-F238E27FC236}">
                <a16:creationId xmlns:a16="http://schemas.microsoft.com/office/drawing/2014/main" id="{57AA0A27-F4BC-E3B7-3312-1A12359A5704}"/>
              </a:ext>
            </a:extLst>
          </p:cNvPr>
          <p:cNvSpPr txBox="1"/>
          <p:nvPr/>
        </p:nvSpPr>
        <p:spPr>
          <a:xfrm>
            <a:off x="7321550" y="6502400"/>
            <a:ext cx="1570038" cy="369888"/>
          </a:xfrm>
          <a:prstGeom prst="rect">
            <a:avLst/>
          </a:prstGeom>
          <a:noFill/>
        </p:spPr>
        <p:txBody>
          <a:bodyPr wrap="none">
            <a:spAutoFit/>
          </a:bodyPr>
          <a:lstStyle/>
          <a:p>
            <a:pPr eaLnBrk="1" fontAlgn="auto" hangingPunct="1">
              <a:spcBef>
                <a:spcPts val="0"/>
              </a:spcBef>
              <a:spcAft>
                <a:spcPts val="0"/>
              </a:spcAft>
              <a:defRPr/>
            </a:pPr>
            <a:r>
              <a:rPr lang="en-US" dirty="0">
                <a:solidFill>
                  <a:prstClr val="white"/>
                </a:solidFill>
                <a:latin typeface="Franklin Gothic Book"/>
                <a:ea typeface="+mn-ea"/>
              </a:rPr>
              <a:t>www.valpar.ch</a:t>
            </a:r>
            <a:endParaRPr lang="en-CH" dirty="0">
              <a:solidFill>
                <a:prstClr val="white"/>
              </a:solidFill>
              <a:latin typeface="Franklin Gothic Book"/>
              <a:ea typeface="+mn-ea"/>
            </a:endParaRPr>
          </a:p>
        </p:txBody>
      </p:sp>
      <p:pic>
        <p:nvPicPr>
          <p:cNvPr id="23556" name="Picture 6">
            <a:extLst>
              <a:ext uri="{FF2B5EF4-FFF2-40B4-BE49-F238E27FC236}">
                <a16:creationId xmlns:a16="http://schemas.microsoft.com/office/drawing/2014/main" id="{48A22B54-D3C4-0A68-2707-9879B87D47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6638" y="1003300"/>
            <a:ext cx="6715125" cy="526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2F9ECDF-CBA3-8201-257E-57F0E10FBE4D}"/>
              </a:ext>
            </a:extLst>
          </p:cNvPr>
          <p:cNvSpPr txBox="1">
            <a:spLocks/>
          </p:cNvSpPr>
          <p:nvPr/>
        </p:nvSpPr>
        <p:spPr bwMode="auto">
          <a:xfrm>
            <a:off x="1295401" y="119995"/>
            <a:ext cx="7726770"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1" fontAlgn="base" hangingPunct="1">
              <a:spcBef>
                <a:spcPct val="0"/>
              </a:spcBef>
              <a:spcAft>
                <a:spcPct val="0"/>
              </a:spcAft>
              <a:defRPr sz="4400">
                <a:solidFill>
                  <a:schemeClr val="tx2"/>
                </a:solidFill>
                <a:latin typeface="+mj-lt"/>
                <a:ea typeface="ＭＳ Ｐゴシック" charset="0"/>
                <a:cs typeface="ＭＳ Ｐゴシック" charset="0"/>
              </a:defRPr>
            </a:lvl1pPr>
            <a:lvl2pPr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2pPr>
            <a:lvl3pPr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3pPr>
            <a:lvl4pPr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4pPr>
            <a:lvl5pPr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pPr algn="l" fontAlgn="auto">
              <a:spcAft>
                <a:spcPts val="0"/>
              </a:spcAft>
              <a:defRPr/>
            </a:pPr>
            <a:r>
              <a:rPr lang="en-US" sz="2400" dirty="0">
                <a:ln w="12700">
                  <a:solidFill>
                    <a:schemeClr val="accent5">
                      <a:lumMod val="75000"/>
                    </a:schemeClr>
                  </a:solidFill>
                </a:ln>
                <a:solidFill>
                  <a:schemeClr val="bg1"/>
                </a:solidFill>
                <a:ea typeface="+mj-ea"/>
                <a:cs typeface="+mj-cs"/>
              </a:rPr>
              <a:t>SWECO25: a raster database for ecological research in Switzerland</a:t>
            </a:r>
            <a:endParaRPr lang="en-CH" sz="2400" dirty="0">
              <a:ln w="12700">
                <a:solidFill>
                  <a:schemeClr val="accent5">
                    <a:lumMod val="75000"/>
                  </a:schemeClr>
                </a:solidFill>
              </a:ln>
              <a:solidFill>
                <a:schemeClr val="bg1"/>
              </a:solidFill>
              <a:ea typeface="+mj-ea"/>
              <a:cs typeface="+mj-cs"/>
            </a:endParaRPr>
          </a:p>
        </p:txBody>
      </p:sp>
      <p:sp>
        <p:nvSpPr>
          <p:cNvPr id="7" name="TextBox 6">
            <a:extLst>
              <a:ext uri="{FF2B5EF4-FFF2-40B4-BE49-F238E27FC236}">
                <a16:creationId xmlns:a16="http://schemas.microsoft.com/office/drawing/2014/main" id="{139C4F0D-5C0D-AA07-BFE8-3F4CC2938277}"/>
              </a:ext>
            </a:extLst>
          </p:cNvPr>
          <p:cNvSpPr txBox="1"/>
          <p:nvPr/>
        </p:nvSpPr>
        <p:spPr bwMode="auto">
          <a:xfrm>
            <a:off x="6819636" y="6445669"/>
            <a:ext cx="2322239" cy="338554"/>
          </a:xfrm>
          <a:prstGeom prst="rect">
            <a:avLst/>
          </a:prstGeom>
          <a:noFill/>
        </p:spPr>
        <p:txBody>
          <a:bodyPr wrap="none">
            <a:spAutoFit/>
          </a:bodyPr>
          <a:lstStyle/>
          <a:p>
            <a:pPr eaLnBrk="1" fontAlgn="auto" hangingPunct="1">
              <a:spcBef>
                <a:spcPts val="0"/>
              </a:spcBef>
              <a:spcAft>
                <a:spcPts val="0"/>
              </a:spcAft>
              <a:defRPr/>
            </a:pPr>
            <a:r>
              <a:rPr lang="en-US" sz="1600" dirty="0" err="1">
                <a:solidFill>
                  <a:schemeClr val="bg1"/>
                </a:solidFill>
                <a:latin typeface="Franklin Gothic Book"/>
                <a:ea typeface="+mn-ea"/>
              </a:rPr>
              <a:t>Külling</a:t>
            </a:r>
            <a:r>
              <a:rPr lang="en-US" sz="1600" dirty="0">
                <a:solidFill>
                  <a:schemeClr val="bg1"/>
                </a:solidFill>
                <a:latin typeface="Franklin Gothic Book"/>
                <a:ea typeface="+mn-ea"/>
              </a:rPr>
              <a:t>, Adde et al, 2024</a:t>
            </a:r>
            <a:endParaRPr lang="en-CH" sz="1600" dirty="0">
              <a:solidFill>
                <a:schemeClr val="bg1"/>
              </a:solidFill>
              <a:latin typeface="Franklin Gothic Book"/>
              <a:ea typeface="+mn-ea"/>
            </a:endParaRPr>
          </a:p>
        </p:txBody>
      </p:sp>
      <p:pic>
        <p:nvPicPr>
          <p:cNvPr id="8" name="Image 1179338061" descr="A picture containing text, map, diagram&#10;&#10;Description automatically generated">
            <a:extLst>
              <a:ext uri="{FF2B5EF4-FFF2-40B4-BE49-F238E27FC236}">
                <a16:creationId xmlns:a16="http://schemas.microsoft.com/office/drawing/2014/main" id="{6C5BF350-7BFD-E264-97A3-B6F65A77F83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4379" y="1277117"/>
            <a:ext cx="5930586" cy="4856578"/>
          </a:xfrm>
          <a:prstGeom prst="rect">
            <a:avLst/>
          </a:prstGeom>
          <a:noFill/>
          <a:ln>
            <a:noFill/>
          </a:ln>
        </p:spPr>
      </p:pic>
      <p:pic>
        <p:nvPicPr>
          <p:cNvPr id="9" name="Image 9" descr="A picture containing text, screenshot, font, number&#10;&#10;Description automatically generated">
            <a:extLst>
              <a:ext uri="{FF2B5EF4-FFF2-40B4-BE49-F238E27FC236}">
                <a16:creationId xmlns:a16="http://schemas.microsoft.com/office/drawing/2014/main" id="{DCDB5DFA-7F16-EF3B-610F-6D73F2A0DF0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78917" y="1280645"/>
            <a:ext cx="2220704" cy="4869880"/>
          </a:xfrm>
          <a:prstGeom prst="rect">
            <a:avLst/>
          </a:prstGeom>
          <a:noFill/>
          <a:ln>
            <a:noFill/>
          </a:ln>
        </p:spPr>
      </p:pic>
      <p:sp>
        <p:nvSpPr>
          <p:cNvPr id="10" name="TextBox 9">
            <a:extLst>
              <a:ext uri="{FF2B5EF4-FFF2-40B4-BE49-F238E27FC236}">
                <a16:creationId xmlns:a16="http://schemas.microsoft.com/office/drawing/2014/main" id="{0566FEF8-6068-07DA-FBC7-DEF9D7D1544A}"/>
              </a:ext>
            </a:extLst>
          </p:cNvPr>
          <p:cNvSpPr txBox="1"/>
          <p:nvPr/>
        </p:nvSpPr>
        <p:spPr>
          <a:xfrm>
            <a:off x="436658" y="6150525"/>
            <a:ext cx="5930586" cy="646331"/>
          </a:xfrm>
          <a:prstGeom prst="rect">
            <a:avLst/>
          </a:prstGeom>
          <a:noFill/>
        </p:spPr>
        <p:txBody>
          <a:bodyPr wrap="square">
            <a:spAutoFit/>
          </a:bodyPr>
          <a:lstStyle/>
          <a:p>
            <a:r>
              <a:rPr lang="fr-FR" sz="1200" kern="0" dirty="0">
                <a:latin typeface="Times New Roman" panose="02020603050405020304" pitchFamily="18" charset="0"/>
                <a:ea typeface="Calibri" panose="020F0502020204030204" pitchFamily="34" charset="0"/>
              </a:rPr>
              <a:t>5 265 couches en 10 catégories: géologique, topographique, bioclimatique, hydrologique, édaphique, utilisation et couverture des sols, population, transport, végétation et télédétection</a:t>
            </a:r>
            <a:endParaRPr lang="en-CH" sz="1200" dirty="0"/>
          </a:p>
        </p:txBody>
      </p:sp>
      <p:pic>
        <p:nvPicPr>
          <p:cNvPr id="11" name="Picture 9" descr="Une image contenant texte&#10;&#10;Description générée automatiquement">
            <a:extLst>
              <a:ext uri="{FF2B5EF4-FFF2-40B4-BE49-F238E27FC236}">
                <a16:creationId xmlns:a16="http://schemas.microsoft.com/office/drawing/2014/main" id="{A3CB27E7-1791-A730-C71E-BCE34D6C69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830" y="119995"/>
            <a:ext cx="838200" cy="8985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7418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Rounded Rectangle 45">
            <a:extLst>
              <a:ext uri="{FF2B5EF4-FFF2-40B4-BE49-F238E27FC236}">
                <a16:creationId xmlns:a16="http://schemas.microsoft.com/office/drawing/2014/main" id="{1B76E430-697D-6436-8FB5-34FB2D4BD77A}"/>
              </a:ext>
            </a:extLst>
          </p:cNvPr>
          <p:cNvSpPr/>
          <p:nvPr/>
        </p:nvSpPr>
        <p:spPr>
          <a:xfrm>
            <a:off x="237406" y="1414551"/>
            <a:ext cx="8534400" cy="5006491"/>
          </a:xfrm>
          <a:prstGeom prst="roundRect">
            <a:avLst>
              <a:gd name="adj" fmla="val 7666"/>
            </a:avLst>
          </a:prstGeom>
          <a:gradFill>
            <a:gsLst>
              <a:gs pos="0">
                <a:schemeClr val="tx1">
                  <a:lumMod val="95000"/>
                  <a:lumOff val="5000"/>
                </a:schemeClr>
              </a:gs>
              <a:gs pos="43000">
                <a:schemeClr val="tx1">
                  <a:lumMod val="75000"/>
                  <a:lumOff val="25000"/>
                </a:schemeClr>
              </a:gs>
              <a:gs pos="100000">
                <a:schemeClr val="tx1">
                  <a:lumMod val="65000"/>
                  <a:lumOff val="35000"/>
                  <a:alpha val="89000"/>
                </a:schemeClr>
              </a:gs>
            </a:gsLst>
            <a:lin ang="5400000" scaled="0"/>
          </a:gradFill>
          <a:ln>
            <a:gradFill>
              <a:gsLst>
                <a:gs pos="0">
                  <a:schemeClr val="accent5">
                    <a:lumMod val="75000"/>
                  </a:schemeClr>
                </a:gs>
                <a:gs pos="50000">
                  <a:schemeClr val="tx1">
                    <a:lumMod val="95000"/>
                    <a:lumOff val="5000"/>
                    <a:alpha val="72000"/>
                  </a:schemeClr>
                </a:gs>
                <a:gs pos="100000">
                  <a:schemeClr val="tx1">
                    <a:lumMod val="95000"/>
                    <a:lumOff val="5000"/>
                    <a:alpha val="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25605" name="Picture 4">
            <a:extLst>
              <a:ext uri="{FF2B5EF4-FFF2-40B4-BE49-F238E27FC236}">
                <a16:creationId xmlns:a16="http://schemas.microsoft.com/office/drawing/2014/main" id="{0EFD40FA-8517-AF58-1D9B-6F95B6458F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746250"/>
            <a:ext cx="7789863"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641CD27-1E6B-1D2F-9EF4-EB8C4E11E4DA}"/>
              </a:ext>
            </a:extLst>
          </p:cNvPr>
          <p:cNvSpPr>
            <a:spLocks noGrp="1"/>
          </p:cNvSpPr>
          <p:nvPr>
            <p:ph type="title"/>
          </p:nvPr>
        </p:nvSpPr>
        <p:spPr bwMode="auto">
          <a:xfrm>
            <a:off x="215900" y="88987"/>
            <a:ext cx="7838694" cy="994172"/>
          </a:xfrm>
        </p:spPr>
        <p:txBody>
          <a:bodyPr>
            <a:normAutofit/>
          </a:bodyPr>
          <a:lstStyle/>
          <a:p>
            <a:pPr>
              <a:defRPr/>
            </a:pPr>
            <a:r>
              <a:rPr lang="en-US" sz="2400" dirty="0"/>
              <a:t>Selection of ES indicators based on the IPBES category list</a:t>
            </a:r>
            <a:endParaRPr dirty="0"/>
          </a:p>
        </p:txBody>
      </p:sp>
      <p:pic>
        <p:nvPicPr>
          <p:cNvPr id="25607" name="Picture 9" descr="Une image contenant texte&#10;&#10;Description générée automatiquement">
            <a:extLst>
              <a:ext uri="{FF2B5EF4-FFF2-40B4-BE49-F238E27FC236}">
                <a16:creationId xmlns:a16="http://schemas.microsoft.com/office/drawing/2014/main" id="{10FF2B59-A9BC-AEF5-41C0-31314A702E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9900" y="87313"/>
            <a:ext cx="838200" cy="8985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81633470-160C-B9A3-B0E4-2413792E8AFB}"/>
              </a:ext>
            </a:extLst>
          </p:cNvPr>
          <p:cNvSpPr txBox="1"/>
          <p:nvPr/>
        </p:nvSpPr>
        <p:spPr>
          <a:xfrm>
            <a:off x="7012340" y="6469007"/>
            <a:ext cx="2090572" cy="369332"/>
          </a:xfrm>
          <a:prstGeom prst="rect">
            <a:avLst/>
          </a:prstGeom>
          <a:noFill/>
        </p:spPr>
        <p:txBody>
          <a:bodyPr wrap="none">
            <a:spAutoFit/>
          </a:bodyPr>
          <a:lstStyle/>
          <a:p>
            <a:pPr eaLnBrk="1" fontAlgn="auto" hangingPunct="1">
              <a:spcBef>
                <a:spcPts val="0"/>
              </a:spcBef>
              <a:spcAft>
                <a:spcPts val="0"/>
              </a:spcAft>
              <a:defRPr/>
            </a:pPr>
            <a:r>
              <a:rPr lang="en-US" dirty="0" err="1">
                <a:solidFill>
                  <a:prstClr val="white"/>
                </a:solidFill>
                <a:latin typeface="Franklin Gothic Book"/>
                <a:ea typeface="+mn-ea"/>
              </a:rPr>
              <a:t>Külling</a:t>
            </a:r>
            <a:r>
              <a:rPr lang="en-US" dirty="0">
                <a:solidFill>
                  <a:prstClr val="white"/>
                </a:solidFill>
                <a:latin typeface="Franklin Gothic Book"/>
                <a:ea typeface="+mn-ea"/>
              </a:rPr>
              <a:t> et al., 2024.</a:t>
            </a:r>
            <a:endParaRPr lang="en-CH" dirty="0">
              <a:solidFill>
                <a:prstClr val="white"/>
              </a:solidFill>
              <a:latin typeface="Franklin Gothic Book"/>
              <a:ea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620837E6-AFAC-234F-B996-884EFE1B02DB}"/>
              </a:ext>
            </a:extLst>
          </p:cNvPr>
          <p:cNvSpPr/>
          <p:nvPr/>
        </p:nvSpPr>
        <p:spPr>
          <a:xfrm>
            <a:off x="198120" y="590077"/>
            <a:ext cx="8747760" cy="3884564"/>
          </a:xfrm>
          <a:prstGeom prst="roundRect">
            <a:avLst>
              <a:gd name="adj" fmla="val 8474"/>
            </a:avLst>
          </a:prstGeom>
          <a:gradFill>
            <a:gsLst>
              <a:gs pos="0">
                <a:schemeClr val="tx1">
                  <a:lumMod val="95000"/>
                  <a:lumOff val="5000"/>
                </a:schemeClr>
              </a:gs>
              <a:gs pos="43000">
                <a:schemeClr val="tx1">
                  <a:lumMod val="75000"/>
                  <a:lumOff val="25000"/>
                </a:schemeClr>
              </a:gs>
              <a:gs pos="100000">
                <a:schemeClr val="tx1">
                  <a:lumMod val="65000"/>
                  <a:lumOff val="35000"/>
                  <a:alpha val="89000"/>
                </a:schemeClr>
              </a:gs>
            </a:gsLst>
            <a:lin ang="5400000" scaled="0"/>
          </a:gradFill>
          <a:ln>
            <a:gradFill>
              <a:gsLst>
                <a:gs pos="0">
                  <a:schemeClr val="accent5">
                    <a:lumMod val="75000"/>
                  </a:schemeClr>
                </a:gs>
                <a:gs pos="50000">
                  <a:schemeClr val="tx1">
                    <a:lumMod val="95000"/>
                    <a:lumOff val="5000"/>
                    <a:alpha val="72000"/>
                  </a:schemeClr>
                </a:gs>
                <a:gs pos="100000">
                  <a:schemeClr val="tx1">
                    <a:lumMod val="95000"/>
                    <a:lumOff val="5000"/>
                    <a:alpha val="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p:cNvSpPr>
            <a:spLocks noGrp="1"/>
          </p:cNvSpPr>
          <p:nvPr>
            <p:ph type="title"/>
          </p:nvPr>
        </p:nvSpPr>
        <p:spPr>
          <a:xfrm>
            <a:off x="840592" y="6927"/>
            <a:ext cx="7086600" cy="566738"/>
          </a:xfrm>
        </p:spPr>
        <p:txBody>
          <a:bodyPr>
            <a:normAutofit/>
          </a:bodyPr>
          <a:lstStyle/>
          <a:p>
            <a:r>
              <a:rPr lang="en-US" sz="2400" dirty="0"/>
              <a:t>Millenium Ecosystem </a:t>
            </a:r>
            <a:r>
              <a:rPr lang="en-US" sz="2400" dirty="0" err="1"/>
              <a:t>Assemment</a:t>
            </a:r>
            <a:r>
              <a:rPr lang="en-US" sz="2400" dirty="0"/>
              <a:t> 2005</a:t>
            </a:r>
          </a:p>
        </p:txBody>
      </p:sp>
      <p:sp>
        <p:nvSpPr>
          <p:cNvPr id="7" name="Text Placeholder 6"/>
          <p:cNvSpPr>
            <a:spLocks noGrp="1"/>
          </p:cNvSpPr>
          <p:nvPr>
            <p:ph type="body" sz="half" idx="2"/>
          </p:nvPr>
        </p:nvSpPr>
        <p:spPr>
          <a:xfrm>
            <a:off x="3505200" y="4646565"/>
            <a:ext cx="5562600" cy="2059035"/>
          </a:xfrm>
        </p:spPr>
        <p:txBody>
          <a:bodyPr>
            <a:normAutofit fontScale="92500" lnSpcReduction="10000"/>
          </a:bodyPr>
          <a:lstStyle/>
          <a:p>
            <a:r>
              <a:rPr lang="fr-FR" sz="2000" dirty="0"/>
              <a:t>This report </a:t>
            </a:r>
            <a:r>
              <a:rPr lang="fr-FR" sz="2000" dirty="0" err="1"/>
              <a:t>widely</a:t>
            </a:r>
            <a:r>
              <a:rPr lang="fr-FR" sz="2000" dirty="0"/>
              <a:t> </a:t>
            </a:r>
            <a:r>
              <a:rPr lang="fr-FR" sz="2000" dirty="0" err="1"/>
              <a:t>disseminated</a:t>
            </a:r>
            <a:r>
              <a:rPr lang="fr-FR" sz="2000" dirty="0"/>
              <a:t> the concept of ES </a:t>
            </a:r>
            <a:r>
              <a:rPr lang="fr-FR" sz="2000" dirty="0" err="1"/>
              <a:t>with</a:t>
            </a:r>
            <a:r>
              <a:rPr lang="fr-FR" sz="2000" dirty="0"/>
              <a:t> </a:t>
            </a:r>
            <a:r>
              <a:rPr lang="fr-FR" sz="2000" dirty="0" err="1"/>
              <a:t>its</a:t>
            </a:r>
            <a:r>
              <a:rPr lang="fr-FR" sz="2000" dirty="0"/>
              <a:t> classification as:</a:t>
            </a:r>
          </a:p>
          <a:p>
            <a:pPr marL="342900" indent="-342900">
              <a:buFont typeface="Arial" panose="020B0604020202020204" pitchFamily="34" charset="0"/>
              <a:buChar char="•"/>
            </a:pPr>
            <a:r>
              <a:rPr lang="fr-FR" sz="2000" dirty="0"/>
              <a:t>Support
</a:t>
            </a:r>
            <a:r>
              <a:rPr lang="fr-FR" sz="2000" dirty="0" err="1"/>
              <a:t>Supply</a:t>
            </a:r>
            <a:r>
              <a:rPr lang="fr-FR" sz="2000" dirty="0"/>
              <a:t>
</a:t>
            </a:r>
            <a:r>
              <a:rPr lang="fr-FR" sz="2000" dirty="0" err="1"/>
              <a:t>Regulation</a:t>
            </a:r>
            <a:r>
              <a:rPr lang="fr-FR" sz="2000" dirty="0"/>
              <a:t>
Cultural</a:t>
            </a:r>
          </a:p>
        </p:txBody>
      </p:sp>
      <p:sp>
        <p:nvSpPr>
          <p:cNvPr id="6" name="Rectangle 5">
            <a:extLst>
              <a:ext uri="{FF2B5EF4-FFF2-40B4-BE49-F238E27FC236}">
                <a16:creationId xmlns:a16="http://schemas.microsoft.com/office/drawing/2014/main" id="{A3BE399E-C985-664B-916D-AED4236F8411}"/>
              </a:ext>
            </a:extLst>
          </p:cNvPr>
          <p:cNvSpPr/>
          <p:nvPr/>
        </p:nvSpPr>
        <p:spPr>
          <a:xfrm>
            <a:off x="7086600" y="6404071"/>
            <a:ext cx="1625766" cy="369332"/>
          </a:xfrm>
          <a:prstGeom prst="rect">
            <a:avLst/>
          </a:prstGeom>
        </p:spPr>
        <p:txBody>
          <a:bodyPr wrap="none">
            <a:spAutoFit/>
          </a:bodyPr>
          <a:lstStyle/>
          <a:p>
            <a:r>
              <a:rPr lang="en-US" dirty="0">
                <a:solidFill>
                  <a:schemeClr val="bg1"/>
                </a:solidFill>
              </a:rPr>
              <a:t>UN, MEA 2005</a:t>
            </a:r>
          </a:p>
        </p:txBody>
      </p:sp>
      <p:pic>
        <p:nvPicPr>
          <p:cNvPr id="9" name="Picture 8">
            <a:extLst>
              <a:ext uri="{FF2B5EF4-FFF2-40B4-BE49-F238E27FC236}">
                <a16:creationId xmlns:a16="http://schemas.microsoft.com/office/drawing/2014/main" id="{A73F6292-156E-DD4B-8F03-13E864269CFB}"/>
              </a:ext>
            </a:extLst>
          </p:cNvPr>
          <p:cNvPicPr>
            <a:picLocks noChangeAspect="1"/>
          </p:cNvPicPr>
          <p:nvPr/>
        </p:nvPicPr>
        <p:blipFill>
          <a:blip r:embed="rId3"/>
          <a:stretch>
            <a:fillRect/>
          </a:stretch>
        </p:blipFill>
        <p:spPr>
          <a:xfrm>
            <a:off x="2573883" y="745589"/>
            <a:ext cx="3223260" cy="3581400"/>
          </a:xfrm>
          <a:prstGeom prst="rect">
            <a:avLst/>
          </a:prstGeom>
        </p:spPr>
      </p:pic>
      <p:pic>
        <p:nvPicPr>
          <p:cNvPr id="3" name="Picture 2">
            <a:extLst>
              <a:ext uri="{FF2B5EF4-FFF2-40B4-BE49-F238E27FC236}">
                <a16:creationId xmlns:a16="http://schemas.microsoft.com/office/drawing/2014/main" id="{96884E9D-8ECA-824A-8718-6F37BA7EB58F}"/>
              </a:ext>
            </a:extLst>
          </p:cNvPr>
          <p:cNvPicPr>
            <a:picLocks noChangeAspect="1"/>
          </p:cNvPicPr>
          <p:nvPr/>
        </p:nvPicPr>
        <p:blipFill>
          <a:blip r:embed="rId4"/>
          <a:stretch>
            <a:fillRect/>
          </a:stretch>
        </p:blipFill>
        <p:spPr>
          <a:xfrm>
            <a:off x="5943600" y="762001"/>
            <a:ext cx="2775944" cy="3581400"/>
          </a:xfrm>
          <a:prstGeom prst="rect">
            <a:avLst/>
          </a:prstGeom>
        </p:spPr>
      </p:pic>
      <p:sp>
        <p:nvSpPr>
          <p:cNvPr id="4" name="TextBox 3">
            <a:extLst>
              <a:ext uri="{FF2B5EF4-FFF2-40B4-BE49-F238E27FC236}">
                <a16:creationId xmlns:a16="http://schemas.microsoft.com/office/drawing/2014/main" id="{03E22C52-4AFF-C189-885D-21F13B0B9B5C}"/>
              </a:ext>
            </a:extLst>
          </p:cNvPr>
          <p:cNvSpPr txBox="1"/>
          <p:nvPr/>
        </p:nvSpPr>
        <p:spPr>
          <a:xfrm>
            <a:off x="304800" y="914400"/>
            <a:ext cx="2209800" cy="3046988"/>
          </a:xfrm>
          <a:prstGeom prst="rect">
            <a:avLst/>
          </a:prstGeom>
          <a:noFill/>
        </p:spPr>
        <p:txBody>
          <a:bodyPr wrap="square">
            <a:spAutoFit/>
          </a:bodyPr>
          <a:lstStyle/>
          <a:p>
            <a:r>
              <a:rPr lang="fr-FR" sz="2400" dirty="0" err="1">
                <a:solidFill>
                  <a:schemeClr val="bg1"/>
                </a:solidFill>
              </a:rPr>
              <a:t>Ecosystem</a:t>
            </a:r>
            <a:r>
              <a:rPr lang="fr-FR" sz="2400" dirty="0">
                <a:solidFill>
                  <a:schemeClr val="bg1"/>
                </a:solidFill>
              </a:rPr>
              <a:t> services are the </a:t>
            </a:r>
            <a:r>
              <a:rPr lang="fr-FR" sz="2400" dirty="0" err="1">
                <a:solidFill>
                  <a:schemeClr val="bg1"/>
                </a:solidFill>
              </a:rPr>
              <a:t>benefits</a:t>
            </a:r>
            <a:r>
              <a:rPr lang="fr-FR" sz="2400" dirty="0">
                <a:solidFill>
                  <a:schemeClr val="bg1"/>
                </a:solidFill>
              </a:rPr>
              <a:t> </a:t>
            </a:r>
            <a:r>
              <a:rPr lang="fr-FR" sz="2400" dirty="0" err="1">
                <a:solidFill>
                  <a:schemeClr val="bg1"/>
                </a:solidFill>
              </a:rPr>
              <a:t>that</a:t>
            </a:r>
            <a:r>
              <a:rPr lang="fr-FR" sz="2400" dirty="0">
                <a:solidFill>
                  <a:schemeClr val="bg1"/>
                </a:solidFill>
              </a:rPr>
              <a:t> </a:t>
            </a:r>
            <a:r>
              <a:rPr lang="fr-FR" sz="2400" dirty="0" err="1">
                <a:solidFill>
                  <a:schemeClr val="bg1"/>
                </a:solidFill>
              </a:rPr>
              <a:t>humans</a:t>
            </a:r>
            <a:r>
              <a:rPr lang="fr-FR" sz="2400" dirty="0">
                <a:solidFill>
                  <a:schemeClr val="bg1"/>
                </a:solidFill>
              </a:rPr>
              <a:t> </a:t>
            </a:r>
            <a:r>
              <a:rPr lang="fr-FR" sz="2400" dirty="0" err="1">
                <a:solidFill>
                  <a:schemeClr val="bg1"/>
                </a:solidFill>
              </a:rPr>
              <a:t>derive</a:t>
            </a:r>
            <a:r>
              <a:rPr lang="fr-FR" sz="2400" dirty="0">
                <a:solidFill>
                  <a:schemeClr val="bg1"/>
                </a:solidFill>
              </a:rPr>
              <a:t> </a:t>
            </a:r>
            <a:r>
              <a:rPr lang="fr-FR" sz="2400" dirty="0" err="1">
                <a:solidFill>
                  <a:schemeClr val="bg1"/>
                </a:solidFill>
              </a:rPr>
              <a:t>from</a:t>
            </a:r>
            <a:r>
              <a:rPr lang="fr-FR" sz="2400" dirty="0">
                <a:solidFill>
                  <a:schemeClr val="bg1"/>
                </a:solidFill>
              </a:rPr>
              <a:t> the </a:t>
            </a:r>
            <a:r>
              <a:rPr lang="fr-FR" sz="2400" dirty="0" err="1">
                <a:solidFill>
                  <a:schemeClr val="bg1"/>
                </a:solidFill>
              </a:rPr>
              <a:t>environment</a:t>
            </a:r>
            <a:r>
              <a:rPr lang="fr-FR" sz="2400" dirty="0">
                <a:solidFill>
                  <a:schemeClr val="bg1"/>
                </a:solidFill>
              </a:rPr>
              <a:t> and </a:t>
            </a:r>
            <a:r>
              <a:rPr lang="fr-FR" sz="2400" dirty="0" err="1">
                <a:solidFill>
                  <a:schemeClr val="bg1"/>
                </a:solidFill>
              </a:rPr>
              <a:t>ecosystems</a:t>
            </a:r>
            <a:r>
              <a:rPr lang="fr-FR" sz="2400" dirty="0">
                <a:solidFill>
                  <a:schemeClr val="bg1"/>
                </a:solidFill>
              </a:rPr>
              <a:t>.</a:t>
            </a:r>
            <a:endParaRPr lang="en-CH" sz="2400" dirty="0">
              <a:solidFill>
                <a:schemeClr val="bg1"/>
              </a:solidFill>
            </a:endParaRPr>
          </a:p>
        </p:txBody>
      </p:sp>
    </p:spTree>
    <p:extLst>
      <p:ext uri="{BB962C8B-B14F-4D97-AF65-F5344CB8AC3E}">
        <p14:creationId xmlns:p14="http://schemas.microsoft.com/office/powerpoint/2010/main" val="1355564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Rounded Rectangle 45">
            <a:extLst>
              <a:ext uri="{FF2B5EF4-FFF2-40B4-BE49-F238E27FC236}">
                <a16:creationId xmlns:a16="http://schemas.microsoft.com/office/drawing/2014/main" id="{F44C3E8A-7F8A-3925-20B6-0738CBC4EC8A}"/>
              </a:ext>
            </a:extLst>
          </p:cNvPr>
          <p:cNvSpPr/>
          <p:nvPr/>
        </p:nvSpPr>
        <p:spPr>
          <a:xfrm>
            <a:off x="125413" y="1170380"/>
            <a:ext cx="8802159" cy="5595545"/>
          </a:xfrm>
          <a:prstGeom prst="roundRect">
            <a:avLst>
              <a:gd name="adj" fmla="val 7666"/>
            </a:avLst>
          </a:prstGeom>
          <a:gradFill>
            <a:gsLst>
              <a:gs pos="0">
                <a:schemeClr val="tx1">
                  <a:lumMod val="95000"/>
                  <a:lumOff val="5000"/>
                </a:schemeClr>
              </a:gs>
              <a:gs pos="43000">
                <a:schemeClr val="tx1">
                  <a:lumMod val="75000"/>
                  <a:lumOff val="25000"/>
                </a:schemeClr>
              </a:gs>
              <a:gs pos="100000">
                <a:schemeClr val="tx1">
                  <a:lumMod val="65000"/>
                  <a:lumOff val="35000"/>
                  <a:alpha val="89000"/>
                </a:schemeClr>
              </a:gs>
            </a:gsLst>
            <a:lin ang="5400000" scaled="0"/>
          </a:gradFill>
          <a:ln>
            <a:gradFill>
              <a:gsLst>
                <a:gs pos="0">
                  <a:schemeClr val="accent5">
                    <a:lumMod val="75000"/>
                  </a:schemeClr>
                </a:gs>
                <a:gs pos="50000">
                  <a:schemeClr val="tx1">
                    <a:lumMod val="95000"/>
                    <a:lumOff val="5000"/>
                    <a:alpha val="72000"/>
                  </a:schemeClr>
                </a:gs>
                <a:gs pos="100000">
                  <a:schemeClr val="tx1">
                    <a:lumMod val="95000"/>
                    <a:lumOff val="5000"/>
                    <a:alpha val="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pic>
        <p:nvPicPr>
          <p:cNvPr id="26636" name="Picture 9" descr="Une image contenant texte&#10;&#10;Description générée automatiquement">
            <a:extLst>
              <a:ext uri="{FF2B5EF4-FFF2-40B4-BE49-F238E27FC236}">
                <a16:creationId xmlns:a16="http://schemas.microsoft.com/office/drawing/2014/main" id="{576026CB-0584-D062-F4E0-DF308B9B725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5413" y="92075"/>
            <a:ext cx="838200" cy="8985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030449D1-07BB-64E2-03B5-261113D3ED11}"/>
              </a:ext>
            </a:extLst>
          </p:cNvPr>
          <p:cNvSpPr txBox="1">
            <a:spLocks/>
          </p:cNvSpPr>
          <p:nvPr/>
        </p:nvSpPr>
        <p:spPr bwMode="auto">
          <a:xfrm>
            <a:off x="1081185" y="92041"/>
            <a:ext cx="6970422" cy="994172"/>
          </a:xfrm>
          <a:prstGeom prst="rect">
            <a:avLst/>
          </a:prstGeom>
        </p:spPr>
        <p:txBody>
          <a:bodyPr anchor="ctr">
            <a:normAutofit fontScale="97500"/>
          </a:bodyPr>
          <a:lstStyle>
            <a:lvl1pPr algn="l" defTabSz="914400" rtl="0" eaLnBrk="1" latinLnBrk="0" hangingPunct="1">
              <a:spcBef>
                <a:spcPct val="0"/>
              </a:spcBef>
              <a:buNone/>
              <a:defRPr sz="3600" kern="1200" baseline="0">
                <a:ln>
                  <a:solidFill>
                    <a:schemeClr val="accent5">
                      <a:lumMod val="75000"/>
                    </a:schemeClr>
                  </a:solidFill>
                </a:ln>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solidFill>
                    <a:srgbClr val="7CCA62">
                      <a:lumMod val="75000"/>
                    </a:srgbClr>
                  </a:solidFill>
                </a:ln>
                <a:solidFill>
                  <a:prstClr val="white"/>
                </a:solidFill>
                <a:effectLst/>
                <a:uLnTx/>
                <a:uFillTx/>
                <a:latin typeface="Franklin Gothic Medium"/>
                <a:ea typeface="+mj-ea"/>
                <a:cs typeface="+mj-cs"/>
              </a:rPr>
              <a:t>15 mapped ES and Biodiversity</a:t>
            </a:r>
            <a:endParaRPr kumimoji="0" lang="fr-FR" sz="2400" b="0" i="0" u="none" strike="noStrike" kern="1200" cap="none" spc="0" normalizeH="0" baseline="0" noProof="0" dirty="0">
              <a:ln>
                <a:solidFill>
                  <a:srgbClr val="7CCA62">
                    <a:lumMod val="75000"/>
                  </a:srgbClr>
                </a:solidFill>
              </a:ln>
              <a:solidFill>
                <a:prstClr val="white"/>
              </a:solidFill>
              <a:effectLst/>
              <a:uLnTx/>
              <a:uFillTx/>
              <a:latin typeface="Franklin Gothic Medium"/>
              <a:ea typeface="+mj-ea"/>
              <a:cs typeface="+mj-cs"/>
            </a:endParaRPr>
          </a:p>
        </p:txBody>
      </p:sp>
      <p:pic>
        <p:nvPicPr>
          <p:cNvPr id="5" name="Picture 4">
            <a:extLst>
              <a:ext uri="{FF2B5EF4-FFF2-40B4-BE49-F238E27FC236}">
                <a16:creationId xmlns:a16="http://schemas.microsoft.com/office/drawing/2014/main" id="{E3AF68E1-407D-D462-549B-76CA8441D362}"/>
              </a:ext>
            </a:extLst>
          </p:cNvPr>
          <p:cNvPicPr>
            <a:picLocks noChangeAspect="1"/>
          </p:cNvPicPr>
          <p:nvPr/>
        </p:nvPicPr>
        <p:blipFill>
          <a:blip r:embed="rId3"/>
          <a:stretch>
            <a:fillRect/>
          </a:stretch>
        </p:blipFill>
        <p:spPr>
          <a:xfrm>
            <a:off x="544513" y="1752600"/>
            <a:ext cx="3625596" cy="4648200"/>
          </a:xfrm>
          <a:prstGeom prst="rect">
            <a:avLst/>
          </a:prstGeom>
        </p:spPr>
      </p:pic>
      <p:sp>
        <p:nvSpPr>
          <p:cNvPr id="7" name="TextBox 6">
            <a:extLst>
              <a:ext uri="{FF2B5EF4-FFF2-40B4-BE49-F238E27FC236}">
                <a16:creationId xmlns:a16="http://schemas.microsoft.com/office/drawing/2014/main" id="{A2FEAE9C-ABDC-D5BA-9D1B-8B1BCD786291}"/>
              </a:ext>
            </a:extLst>
          </p:cNvPr>
          <p:cNvSpPr txBox="1"/>
          <p:nvPr/>
        </p:nvSpPr>
        <p:spPr>
          <a:xfrm>
            <a:off x="4335907" y="1706567"/>
            <a:ext cx="4572000" cy="470898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prstClr val="white"/>
                </a:solidFill>
                <a:effectLst/>
                <a:uLnTx/>
                <a:uFillTx/>
                <a:latin typeface="Roboto Condensed" panose="02000000000000000000" pitchFamily="2" charset="0"/>
                <a:ea typeface="+mn-ea"/>
                <a:cs typeface="+mn-cs"/>
              </a:rPr>
              <a:t>Normalized</a:t>
            </a:r>
            <a:r>
              <a:rPr kumimoji="0" lang="fr-FR" sz="20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mn-cs"/>
              </a:rPr>
              <a:t> distribution of </a:t>
            </a:r>
            <a:r>
              <a:rPr kumimoji="0" lang="fr-FR" sz="2000" b="0" i="0" u="none" strike="noStrike" kern="1200" cap="none" spc="0" normalizeH="0" baseline="0" noProof="0" dirty="0" err="1">
                <a:ln>
                  <a:noFill/>
                </a:ln>
                <a:solidFill>
                  <a:prstClr val="white"/>
                </a:solidFill>
                <a:effectLst/>
                <a:uLnTx/>
                <a:uFillTx/>
                <a:latin typeface="Roboto Condensed" panose="02000000000000000000" pitchFamily="2" charset="0"/>
                <a:ea typeface="+mn-ea"/>
                <a:cs typeface="+mn-cs"/>
              </a:rPr>
              <a:t>indicators</a:t>
            </a:r>
            <a:r>
              <a:rPr kumimoji="0" lang="fr-FR" sz="20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mn-cs"/>
              </a:rPr>
              <a:t> </a:t>
            </a:r>
            <a:r>
              <a:rPr kumimoji="0" lang="fr-FR" sz="2000" b="0" i="0" u="none" strike="noStrike" kern="1200" cap="none" spc="0" normalizeH="0" baseline="0" noProof="0" dirty="0" err="1">
                <a:ln>
                  <a:noFill/>
                </a:ln>
                <a:solidFill>
                  <a:prstClr val="white"/>
                </a:solidFill>
                <a:effectLst/>
                <a:uLnTx/>
                <a:uFillTx/>
                <a:latin typeface="Roboto Condensed" panose="02000000000000000000" pitchFamily="2" charset="0"/>
                <a:ea typeface="+mn-ea"/>
                <a:cs typeface="+mn-cs"/>
              </a:rPr>
              <a:t>maps</a:t>
            </a:r>
            <a:r>
              <a:rPr kumimoji="0" lang="fr-FR" sz="20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mn-cs"/>
              </a:rPr>
              <a:t>. </a:t>
            </a:r>
            <a:r>
              <a:rPr kumimoji="0" lang="fr-FR" sz="2000" b="0" i="0" u="none" strike="noStrike" kern="1200" cap="none" spc="0" normalizeH="0" baseline="0" noProof="0" dirty="0" err="1">
                <a:ln>
                  <a:noFill/>
                </a:ln>
                <a:solidFill>
                  <a:prstClr val="white"/>
                </a:solidFill>
                <a:effectLst/>
                <a:uLnTx/>
                <a:uFillTx/>
                <a:latin typeface="Roboto Condensed" panose="02000000000000000000" pitchFamily="2" charset="0"/>
                <a:ea typeface="+mn-ea"/>
                <a:cs typeface="+mn-cs"/>
              </a:rPr>
              <a:t>Color</a:t>
            </a:r>
            <a:r>
              <a:rPr kumimoji="0" lang="fr-FR" sz="20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mn-cs"/>
              </a:rPr>
              <a:t> </a:t>
            </a:r>
            <a:r>
              <a:rPr kumimoji="0" lang="fr-FR" sz="2000" b="0" i="0" u="none" strike="noStrike" kern="1200" cap="none" spc="0" normalizeH="0" baseline="0" noProof="0" dirty="0" err="1">
                <a:ln>
                  <a:noFill/>
                </a:ln>
                <a:solidFill>
                  <a:prstClr val="white"/>
                </a:solidFill>
                <a:effectLst/>
                <a:uLnTx/>
                <a:uFillTx/>
                <a:latin typeface="Roboto Condensed" panose="02000000000000000000" pitchFamily="2" charset="0"/>
                <a:ea typeface="+mn-ea"/>
                <a:cs typeface="+mn-cs"/>
              </a:rPr>
              <a:t>schemes</a:t>
            </a:r>
            <a:r>
              <a:rPr kumimoji="0" lang="fr-FR" sz="20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mn-cs"/>
              </a:rPr>
              <a:t> </a:t>
            </a:r>
            <a:r>
              <a:rPr kumimoji="0" lang="fr-FR" sz="2000" b="0" i="0" u="none" strike="noStrike" kern="1200" cap="none" spc="0" normalizeH="0" baseline="0" noProof="0" dirty="0" err="1">
                <a:ln>
                  <a:noFill/>
                </a:ln>
                <a:solidFill>
                  <a:prstClr val="white"/>
                </a:solidFill>
                <a:effectLst/>
                <a:uLnTx/>
                <a:uFillTx/>
                <a:latin typeface="Roboto Condensed" panose="02000000000000000000" pitchFamily="2" charset="0"/>
                <a:ea typeface="+mn-ea"/>
                <a:cs typeface="+mn-cs"/>
              </a:rPr>
              <a:t>defined</a:t>
            </a:r>
            <a:r>
              <a:rPr kumimoji="0" lang="fr-FR" sz="20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mn-cs"/>
              </a:rPr>
              <a:t> by </a:t>
            </a:r>
            <a:r>
              <a:rPr kumimoji="0" lang="fr-FR" sz="2000" b="0" i="0" u="none" strike="noStrike" kern="1200" cap="none" spc="0" normalizeH="0" baseline="0" noProof="0" dirty="0" err="1">
                <a:ln>
                  <a:noFill/>
                </a:ln>
                <a:solidFill>
                  <a:prstClr val="white"/>
                </a:solidFill>
                <a:effectLst/>
                <a:uLnTx/>
                <a:uFillTx/>
                <a:latin typeface="Roboto Condensed" panose="02000000000000000000" pitchFamily="2" charset="0"/>
                <a:ea typeface="+mn-ea"/>
                <a:cs typeface="+mn-cs"/>
              </a:rPr>
              <a:t>Jenks</a:t>
            </a:r>
            <a:r>
              <a:rPr kumimoji="0" lang="fr-FR" sz="20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mn-cs"/>
              </a:rPr>
              <a:t> </a:t>
            </a:r>
            <a:r>
              <a:rPr kumimoji="0" lang="fr-FR" sz="2000" b="0" i="0" u="none" strike="noStrike" kern="1200" cap="none" spc="0" normalizeH="0" baseline="0" noProof="0" dirty="0" err="1">
                <a:ln>
                  <a:noFill/>
                </a:ln>
                <a:solidFill>
                  <a:prstClr val="white"/>
                </a:solidFill>
                <a:effectLst/>
                <a:uLnTx/>
                <a:uFillTx/>
                <a:latin typeface="Roboto Condensed" panose="02000000000000000000" pitchFamily="2" charset="0"/>
                <a:ea typeface="+mn-ea"/>
                <a:cs typeface="+mn-cs"/>
              </a:rPr>
              <a:t>natural</a:t>
            </a:r>
            <a:r>
              <a:rPr kumimoji="0" lang="fr-FR" sz="20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mn-cs"/>
              </a:rPr>
              <a:t> breaks. </a:t>
            </a:r>
            <a:r>
              <a:rPr kumimoji="0" lang="fr-FR" sz="2000" b="1" i="0" u="none" strike="noStrike" kern="1200" cap="none" spc="0" normalizeH="0" baseline="0" noProof="0" dirty="0">
                <a:ln>
                  <a:noFill/>
                </a:ln>
                <a:solidFill>
                  <a:prstClr val="white"/>
                </a:solidFill>
                <a:effectLst/>
                <a:uLnTx/>
                <a:uFillTx/>
                <a:latin typeface="Roboto Condensed" panose="02000000000000000000" pitchFamily="2" charset="0"/>
                <a:ea typeface="+mn-ea"/>
                <a:cs typeface="+mn-cs"/>
              </a:rPr>
              <a:t>BD </a:t>
            </a:r>
            <a:r>
              <a:rPr kumimoji="0" lang="fr-FR" sz="20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mn-cs"/>
              </a:rPr>
              <a:t>- Red </a:t>
            </a:r>
            <a:r>
              <a:rPr kumimoji="0" lang="fr-FR" sz="2000" b="0" i="0" u="none" strike="noStrike" kern="1200" cap="none" spc="0" normalizeH="0" baseline="0" noProof="0" dirty="0" err="1">
                <a:ln>
                  <a:noFill/>
                </a:ln>
                <a:solidFill>
                  <a:prstClr val="white"/>
                </a:solidFill>
                <a:effectLst/>
                <a:uLnTx/>
                <a:uFillTx/>
                <a:latin typeface="Roboto Condensed" panose="02000000000000000000" pitchFamily="2" charset="0"/>
                <a:ea typeface="+mn-ea"/>
                <a:cs typeface="+mn-cs"/>
              </a:rPr>
              <a:t>list</a:t>
            </a:r>
            <a:r>
              <a:rPr kumimoji="0" lang="fr-FR" sz="20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mn-cs"/>
              </a:rPr>
              <a:t> </a:t>
            </a:r>
            <a:r>
              <a:rPr kumimoji="0" lang="fr-FR" sz="2000" b="0" i="0" u="none" strike="noStrike" kern="1200" cap="none" spc="0" normalizeH="0" baseline="0" noProof="0" dirty="0" err="1">
                <a:ln>
                  <a:noFill/>
                </a:ln>
                <a:solidFill>
                  <a:prstClr val="white"/>
                </a:solidFill>
                <a:effectLst/>
                <a:uLnTx/>
                <a:uFillTx/>
                <a:latin typeface="Roboto Condensed" panose="02000000000000000000" pitchFamily="2" charset="0"/>
                <a:ea typeface="+mn-ea"/>
                <a:cs typeface="+mn-cs"/>
              </a:rPr>
              <a:t>species</a:t>
            </a:r>
            <a:r>
              <a:rPr kumimoji="0" lang="fr-FR" sz="20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mn-cs"/>
              </a:rPr>
              <a:t>, </a:t>
            </a:r>
            <a:r>
              <a:rPr kumimoji="0" lang="fr-FR" sz="2000" b="1" i="0" u="none" strike="noStrike" kern="1200" cap="none" spc="0" normalizeH="0" baseline="0" noProof="0" dirty="0">
                <a:ln>
                  <a:noFill/>
                </a:ln>
                <a:solidFill>
                  <a:prstClr val="white"/>
                </a:solidFill>
                <a:effectLst/>
                <a:uLnTx/>
                <a:uFillTx/>
                <a:latin typeface="Roboto Condensed" panose="02000000000000000000" pitchFamily="2" charset="0"/>
                <a:ea typeface="+mn-ea"/>
                <a:cs typeface="+mn-cs"/>
              </a:rPr>
              <a:t>HAB </a:t>
            </a:r>
            <a:r>
              <a:rPr kumimoji="0" lang="fr-FR" sz="20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mn-cs"/>
              </a:rPr>
              <a:t>- Habitat </a:t>
            </a:r>
            <a:r>
              <a:rPr kumimoji="0" lang="fr-FR" sz="2000" b="0" i="0" u="none" strike="noStrike" kern="1200" cap="none" spc="0" normalizeH="0" baseline="0" noProof="0" dirty="0" err="1">
                <a:ln>
                  <a:noFill/>
                </a:ln>
                <a:solidFill>
                  <a:prstClr val="white"/>
                </a:solidFill>
                <a:effectLst/>
                <a:uLnTx/>
                <a:uFillTx/>
                <a:latin typeface="Roboto Condensed" panose="02000000000000000000" pitchFamily="2" charset="0"/>
                <a:ea typeface="+mn-ea"/>
                <a:cs typeface="+mn-cs"/>
              </a:rPr>
              <a:t>quality</a:t>
            </a:r>
            <a:r>
              <a:rPr kumimoji="0" lang="fr-FR" sz="20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mn-cs"/>
              </a:rPr>
              <a:t>, </a:t>
            </a:r>
            <a:r>
              <a:rPr kumimoji="0" lang="fr-FR" sz="2000" b="1" i="0" u="none" strike="noStrike" kern="1200" cap="none" spc="0" normalizeH="0" baseline="0" noProof="0" dirty="0">
                <a:ln>
                  <a:noFill/>
                </a:ln>
                <a:solidFill>
                  <a:prstClr val="white"/>
                </a:solidFill>
                <a:effectLst/>
                <a:uLnTx/>
                <a:uFillTx/>
                <a:latin typeface="Roboto Condensed" panose="02000000000000000000" pitchFamily="2" charset="0"/>
                <a:ea typeface="+mn-ea"/>
                <a:cs typeface="+mn-cs"/>
              </a:rPr>
              <a:t>POL </a:t>
            </a:r>
            <a:r>
              <a:rPr kumimoji="0" lang="fr-FR" sz="20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mn-cs"/>
              </a:rPr>
              <a:t>- </a:t>
            </a:r>
            <a:r>
              <a:rPr kumimoji="0" lang="fr-FR" sz="2000" b="0" i="0" u="none" strike="noStrike" kern="1200" cap="none" spc="0" normalizeH="0" baseline="0" noProof="0" dirty="0" err="1">
                <a:ln>
                  <a:noFill/>
                </a:ln>
                <a:solidFill>
                  <a:prstClr val="white"/>
                </a:solidFill>
                <a:effectLst/>
                <a:uLnTx/>
                <a:uFillTx/>
                <a:latin typeface="Roboto Condensed" panose="02000000000000000000" pitchFamily="2" charset="0"/>
                <a:ea typeface="+mn-ea"/>
                <a:cs typeface="+mn-cs"/>
              </a:rPr>
              <a:t>Pollinator</a:t>
            </a:r>
            <a:r>
              <a:rPr kumimoji="0" lang="fr-FR" sz="20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mn-cs"/>
              </a:rPr>
              <a:t> </a:t>
            </a:r>
            <a:r>
              <a:rPr kumimoji="0" lang="fr-FR" sz="2000" b="0" i="0" u="none" strike="noStrike" kern="1200" cap="none" spc="0" normalizeH="0" baseline="0" noProof="0" dirty="0" err="1">
                <a:ln>
                  <a:noFill/>
                </a:ln>
                <a:solidFill>
                  <a:prstClr val="white"/>
                </a:solidFill>
                <a:effectLst/>
                <a:uLnTx/>
                <a:uFillTx/>
                <a:latin typeface="Roboto Condensed" panose="02000000000000000000" pitchFamily="2" charset="0"/>
                <a:ea typeface="+mn-ea"/>
                <a:cs typeface="+mn-cs"/>
              </a:rPr>
              <a:t>abundance</a:t>
            </a:r>
            <a:r>
              <a:rPr kumimoji="0" lang="fr-FR" sz="20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mn-cs"/>
              </a:rPr>
              <a:t>, </a:t>
            </a:r>
            <a:r>
              <a:rPr kumimoji="0" lang="fr-FR" sz="2000" b="1" i="0" u="none" strike="noStrike" kern="1200" cap="none" spc="0" normalizeH="0" baseline="0" noProof="0" dirty="0">
                <a:ln>
                  <a:noFill/>
                </a:ln>
                <a:solidFill>
                  <a:prstClr val="white"/>
                </a:solidFill>
                <a:effectLst/>
                <a:uLnTx/>
                <a:uFillTx/>
                <a:latin typeface="Roboto Condensed" panose="02000000000000000000" pitchFamily="2" charset="0"/>
                <a:ea typeface="+mn-ea"/>
                <a:cs typeface="+mn-cs"/>
              </a:rPr>
              <a:t>AIR </a:t>
            </a:r>
            <a:r>
              <a:rPr kumimoji="0" lang="fr-FR" sz="20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mn-cs"/>
              </a:rPr>
              <a:t>- Removal of PM10 by </a:t>
            </a:r>
            <a:r>
              <a:rPr kumimoji="0" lang="fr-FR" sz="2000" b="0" i="0" u="none" strike="noStrike" kern="1200" cap="none" spc="0" normalizeH="0" baseline="0" noProof="0" dirty="0" err="1">
                <a:ln>
                  <a:noFill/>
                </a:ln>
                <a:solidFill>
                  <a:prstClr val="white"/>
                </a:solidFill>
                <a:effectLst/>
                <a:uLnTx/>
                <a:uFillTx/>
                <a:latin typeface="Roboto Condensed" panose="02000000000000000000" pitchFamily="2" charset="0"/>
                <a:ea typeface="+mn-ea"/>
                <a:cs typeface="+mn-cs"/>
              </a:rPr>
              <a:t>vegetation</a:t>
            </a:r>
            <a:r>
              <a:rPr kumimoji="0" lang="fr-FR" sz="20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mn-cs"/>
              </a:rPr>
              <a:t>, </a:t>
            </a:r>
            <a:r>
              <a:rPr kumimoji="0" lang="fr-FR" sz="2000" b="1" i="0" u="none" strike="noStrike" kern="1200" cap="none" spc="0" normalizeH="0" baseline="0" noProof="0" dirty="0">
                <a:ln>
                  <a:noFill/>
                </a:ln>
                <a:solidFill>
                  <a:prstClr val="white"/>
                </a:solidFill>
                <a:effectLst/>
                <a:uLnTx/>
                <a:uFillTx/>
                <a:latin typeface="Roboto Condensed" panose="02000000000000000000" pitchFamily="2" charset="0"/>
                <a:ea typeface="+mn-ea"/>
                <a:cs typeface="+mn-cs"/>
              </a:rPr>
              <a:t>CAR </a:t>
            </a:r>
            <a:r>
              <a:rPr kumimoji="0" lang="fr-FR" sz="20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mn-cs"/>
              </a:rPr>
              <a:t>- Carbon </a:t>
            </a:r>
            <a:r>
              <a:rPr kumimoji="0" lang="fr-FR" sz="2000" b="0" i="0" u="none" strike="noStrike" kern="1200" cap="none" spc="0" normalizeH="0" baseline="0" noProof="0" dirty="0" err="1">
                <a:ln>
                  <a:noFill/>
                </a:ln>
                <a:solidFill>
                  <a:prstClr val="white"/>
                </a:solidFill>
                <a:effectLst/>
                <a:uLnTx/>
                <a:uFillTx/>
                <a:latin typeface="Roboto Condensed" panose="02000000000000000000" pitchFamily="2" charset="0"/>
                <a:ea typeface="+mn-ea"/>
                <a:cs typeface="+mn-cs"/>
              </a:rPr>
              <a:t>stored</a:t>
            </a:r>
            <a:r>
              <a:rPr kumimoji="0" lang="fr-FR" sz="20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mn-cs"/>
              </a:rPr>
              <a:t> in </a:t>
            </a:r>
            <a:r>
              <a:rPr kumimoji="0" lang="fr-FR" sz="2000" b="0" i="0" u="none" strike="noStrike" kern="1200" cap="none" spc="0" normalizeH="0" baseline="0" noProof="0" dirty="0" err="1">
                <a:ln>
                  <a:noFill/>
                </a:ln>
                <a:solidFill>
                  <a:prstClr val="white"/>
                </a:solidFill>
                <a:effectLst/>
                <a:uLnTx/>
                <a:uFillTx/>
                <a:latin typeface="Roboto Condensed" panose="02000000000000000000" pitchFamily="2" charset="0"/>
                <a:ea typeface="+mn-ea"/>
                <a:cs typeface="+mn-cs"/>
              </a:rPr>
              <a:t>biomass</a:t>
            </a:r>
            <a:r>
              <a:rPr kumimoji="0" lang="fr-FR" sz="20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mn-cs"/>
              </a:rPr>
              <a:t>, </a:t>
            </a:r>
            <a:r>
              <a:rPr kumimoji="0" lang="fr-FR" sz="2000" b="1" i="0" u="none" strike="noStrike" kern="1200" cap="none" spc="0" normalizeH="0" baseline="0" noProof="0" dirty="0">
                <a:ln>
                  <a:noFill/>
                </a:ln>
                <a:solidFill>
                  <a:prstClr val="white"/>
                </a:solidFill>
                <a:effectLst/>
                <a:uLnTx/>
                <a:uFillTx/>
                <a:latin typeface="Roboto Condensed" panose="02000000000000000000" pitchFamily="2" charset="0"/>
                <a:ea typeface="+mn-ea"/>
                <a:cs typeface="+mn-cs"/>
              </a:rPr>
              <a:t>NR </a:t>
            </a:r>
            <a:r>
              <a:rPr kumimoji="0" lang="fr-FR" sz="20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mn-cs"/>
              </a:rPr>
              <a:t>- </a:t>
            </a:r>
            <a:r>
              <a:rPr kumimoji="0" lang="fr-FR" sz="2000" b="0" i="0" u="none" strike="noStrike" kern="1200" cap="none" spc="0" normalizeH="0" baseline="0" noProof="0" dirty="0" err="1">
                <a:ln>
                  <a:noFill/>
                </a:ln>
                <a:solidFill>
                  <a:prstClr val="white"/>
                </a:solidFill>
                <a:effectLst/>
                <a:uLnTx/>
                <a:uFillTx/>
                <a:latin typeface="Roboto Condensed" panose="02000000000000000000" pitchFamily="2" charset="0"/>
                <a:ea typeface="+mn-ea"/>
                <a:cs typeface="+mn-cs"/>
              </a:rPr>
              <a:t>Nutrient</a:t>
            </a:r>
            <a:r>
              <a:rPr kumimoji="0" lang="fr-FR" sz="20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mn-cs"/>
              </a:rPr>
              <a:t> </a:t>
            </a:r>
            <a:r>
              <a:rPr kumimoji="0" lang="fr-FR" sz="2000" b="0" i="0" u="none" strike="noStrike" kern="1200" cap="none" spc="0" normalizeH="0" baseline="0" noProof="0" dirty="0" err="1">
                <a:ln>
                  <a:noFill/>
                </a:ln>
                <a:solidFill>
                  <a:prstClr val="white"/>
                </a:solidFill>
                <a:effectLst/>
                <a:uLnTx/>
                <a:uFillTx/>
                <a:latin typeface="Roboto Condensed" panose="02000000000000000000" pitchFamily="2" charset="0"/>
                <a:ea typeface="+mn-ea"/>
                <a:cs typeface="+mn-cs"/>
              </a:rPr>
              <a:t>retention</a:t>
            </a:r>
            <a:r>
              <a:rPr kumimoji="0" lang="fr-FR" sz="20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mn-cs"/>
              </a:rPr>
              <a:t> by </a:t>
            </a:r>
            <a:r>
              <a:rPr kumimoji="0" lang="fr-FR" sz="2000" b="0" i="0" u="none" strike="noStrike" kern="1200" cap="none" spc="0" normalizeH="0" baseline="0" noProof="0" dirty="0" err="1">
                <a:ln>
                  <a:noFill/>
                </a:ln>
                <a:solidFill>
                  <a:prstClr val="white"/>
                </a:solidFill>
                <a:effectLst/>
                <a:uLnTx/>
                <a:uFillTx/>
                <a:latin typeface="Roboto Condensed" panose="02000000000000000000" pitchFamily="2" charset="0"/>
                <a:ea typeface="+mn-ea"/>
                <a:cs typeface="+mn-cs"/>
              </a:rPr>
              <a:t>landscape</a:t>
            </a:r>
            <a:r>
              <a:rPr kumimoji="0" lang="fr-FR" sz="20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mn-cs"/>
              </a:rPr>
              <a:t>, </a:t>
            </a:r>
            <a:r>
              <a:rPr kumimoji="0" lang="fr-FR" sz="2000" b="1" i="0" u="none" strike="noStrike" kern="1200" cap="none" spc="0" normalizeH="0" baseline="0" noProof="0" dirty="0">
                <a:ln>
                  <a:noFill/>
                </a:ln>
                <a:solidFill>
                  <a:prstClr val="white"/>
                </a:solidFill>
                <a:effectLst/>
                <a:uLnTx/>
                <a:uFillTx/>
                <a:latin typeface="Roboto Condensed" panose="02000000000000000000" pitchFamily="2" charset="0"/>
                <a:ea typeface="+mn-ea"/>
                <a:cs typeface="+mn-cs"/>
              </a:rPr>
              <a:t>SR </a:t>
            </a:r>
            <a:r>
              <a:rPr kumimoji="0" lang="fr-FR" sz="20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mn-cs"/>
              </a:rPr>
              <a:t>- </a:t>
            </a:r>
            <a:r>
              <a:rPr kumimoji="0" lang="fr-FR" sz="2000" b="0" i="0" u="none" strike="noStrike" kern="1200" cap="none" spc="0" normalizeH="0" baseline="0" noProof="0" dirty="0" err="1">
                <a:ln>
                  <a:noFill/>
                </a:ln>
                <a:solidFill>
                  <a:prstClr val="white"/>
                </a:solidFill>
                <a:effectLst/>
                <a:uLnTx/>
                <a:uFillTx/>
                <a:latin typeface="Roboto Condensed" panose="02000000000000000000" pitchFamily="2" charset="0"/>
                <a:ea typeface="+mn-ea"/>
                <a:cs typeface="+mn-cs"/>
              </a:rPr>
              <a:t>Sediment</a:t>
            </a:r>
            <a:r>
              <a:rPr kumimoji="0" lang="fr-FR" sz="20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mn-cs"/>
              </a:rPr>
              <a:t> </a:t>
            </a:r>
            <a:r>
              <a:rPr kumimoji="0" lang="fr-FR" sz="2000" b="0" i="0" u="none" strike="noStrike" kern="1200" cap="none" spc="0" normalizeH="0" baseline="0" noProof="0" dirty="0" err="1">
                <a:ln>
                  <a:noFill/>
                </a:ln>
                <a:solidFill>
                  <a:prstClr val="white"/>
                </a:solidFill>
                <a:effectLst/>
                <a:uLnTx/>
                <a:uFillTx/>
                <a:latin typeface="Roboto Condensed" panose="02000000000000000000" pitchFamily="2" charset="0"/>
                <a:ea typeface="+mn-ea"/>
                <a:cs typeface="+mn-cs"/>
              </a:rPr>
              <a:t>retention</a:t>
            </a:r>
            <a:r>
              <a:rPr kumimoji="0" lang="fr-FR" sz="20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mn-cs"/>
              </a:rPr>
              <a:t> by </a:t>
            </a:r>
            <a:r>
              <a:rPr kumimoji="0" lang="fr-FR" sz="2000" b="0" i="0" u="none" strike="noStrike" kern="1200" cap="none" spc="0" normalizeH="0" baseline="0" noProof="0" dirty="0" err="1">
                <a:ln>
                  <a:noFill/>
                </a:ln>
                <a:solidFill>
                  <a:prstClr val="white"/>
                </a:solidFill>
                <a:effectLst/>
                <a:uLnTx/>
                <a:uFillTx/>
                <a:latin typeface="Roboto Condensed" panose="02000000000000000000" pitchFamily="2" charset="0"/>
                <a:ea typeface="+mn-ea"/>
                <a:cs typeface="+mn-cs"/>
              </a:rPr>
              <a:t>landscape</a:t>
            </a:r>
            <a:r>
              <a:rPr kumimoji="0" lang="fr-FR" sz="20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mn-cs"/>
              </a:rPr>
              <a:t>, </a:t>
            </a:r>
            <a:r>
              <a:rPr kumimoji="0" lang="fr-FR" sz="2000" b="1" i="0" u="none" strike="noStrike" kern="1200" cap="none" spc="0" normalizeH="0" baseline="0" noProof="0" dirty="0">
                <a:ln>
                  <a:noFill/>
                </a:ln>
                <a:solidFill>
                  <a:prstClr val="white"/>
                </a:solidFill>
                <a:effectLst/>
                <a:uLnTx/>
                <a:uFillTx/>
                <a:latin typeface="Roboto Condensed" panose="02000000000000000000" pitchFamily="2" charset="0"/>
                <a:ea typeface="+mn-ea"/>
                <a:cs typeface="+mn-cs"/>
              </a:rPr>
              <a:t>HAZ </a:t>
            </a:r>
            <a:r>
              <a:rPr kumimoji="0" lang="fr-FR" sz="20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mn-cs"/>
              </a:rPr>
              <a:t>- Protective </a:t>
            </a:r>
            <a:r>
              <a:rPr kumimoji="0" lang="fr-FR" sz="2000" b="0" i="0" u="none" strike="noStrike" kern="1200" cap="none" spc="0" normalizeH="0" baseline="0" noProof="0" dirty="0" err="1">
                <a:ln>
                  <a:noFill/>
                </a:ln>
                <a:solidFill>
                  <a:prstClr val="white"/>
                </a:solidFill>
                <a:effectLst/>
                <a:uLnTx/>
                <a:uFillTx/>
                <a:latin typeface="Roboto Condensed" panose="02000000000000000000" pitchFamily="2" charset="0"/>
                <a:ea typeface="+mn-ea"/>
                <a:cs typeface="+mn-cs"/>
              </a:rPr>
              <a:t>forests</a:t>
            </a:r>
            <a:r>
              <a:rPr kumimoji="0" lang="fr-FR" sz="20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mn-cs"/>
              </a:rPr>
              <a:t> and </a:t>
            </a:r>
            <a:r>
              <a:rPr kumimoji="0" lang="fr-FR" sz="2000" b="0" i="0" u="none" strike="noStrike" kern="1200" cap="none" spc="0" normalizeH="0" baseline="0" noProof="0" dirty="0" err="1">
                <a:ln>
                  <a:noFill/>
                </a:ln>
                <a:solidFill>
                  <a:prstClr val="white"/>
                </a:solidFill>
                <a:effectLst/>
                <a:uLnTx/>
                <a:uFillTx/>
                <a:latin typeface="Roboto Condensed" panose="02000000000000000000" pitchFamily="2" charset="0"/>
                <a:ea typeface="+mn-ea"/>
                <a:cs typeface="+mn-cs"/>
              </a:rPr>
              <a:t>floodplains</a:t>
            </a:r>
            <a:r>
              <a:rPr kumimoji="0" lang="fr-FR" sz="20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mn-cs"/>
              </a:rPr>
              <a:t>, </a:t>
            </a:r>
            <a:r>
              <a:rPr kumimoji="0" lang="fr-FR" sz="2000" b="1" i="0" u="none" strike="noStrike" kern="1200" cap="none" spc="0" normalizeH="0" baseline="0" noProof="0" dirty="0">
                <a:ln>
                  <a:noFill/>
                </a:ln>
                <a:solidFill>
                  <a:prstClr val="white"/>
                </a:solidFill>
                <a:effectLst/>
                <a:uLnTx/>
                <a:uFillTx/>
                <a:latin typeface="Roboto Condensed" panose="02000000000000000000" pitchFamily="2" charset="0"/>
                <a:ea typeface="+mn-ea"/>
                <a:cs typeface="+mn-cs"/>
              </a:rPr>
              <a:t>PC </a:t>
            </a:r>
            <a:r>
              <a:rPr kumimoji="0" lang="fr-FR" sz="20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mn-cs"/>
              </a:rPr>
              <a:t>- Pest control </a:t>
            </a:r>
            <a:r>
              <a:rPr kumimoji="0" lang="fr-FR" sz="2000" b="0" i="0" u="none" strike="noStrike" kern="1200" cap="none" spc="0" normalizeH="0" baseline="0" noProof="0" dirty="0" err="1">
                <a:ln>
                  <a:noFill/>
                </a:ln>
                <a:solidFill>
                  <a:prstClr val="white"/>
                </a:solidFill>
                <a:effectLst/>
                <a:uLnTx/>
                <a:uFillTx/>
                <a:latin typeface="Roboto Condensed" panose="02000000000000000000" pitchFamily="2" charset="0"/>
                <a:ea typeface="+mn-ea"/>
                <a:cs typeface="+mn-cs"/>
              </a:rPr>
              <a:t>species</a:t>
            </a:r>
            <a:r>
              <a:rPr kumimoji="0" lang="fr-FR" sz="20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mn-cs"/>
              </a:rPr>
              <a:t>, </a:t>
            </a:r>
            <a:r>
              <a:rPr kumimoji="0" lang="fr-FR" sz="2000" b="1" i="0" u="none" strike="noStrike" kern="1200" cap="none" spc="0" normalizeH="0" baseline="0" noProof="0" dirty="0">
                <a:ln>
                  <a:noFill/>
                </a:ln>
                <a:solidFill>
                  <a:prstClr val="white"/>
                </a:solidFill>
                <a:effectLst/>
                <a:uLnTx/>
                <a:uFillTx/>
                <a:latin typeface="Roboto Condensed" panose="02000000000000000000" pitchFamily="2" charset="0"/>
                <a:ea typeface="+mn-ea"/>
                <a:cs typeface="+mn-cs"/>
              </a:rPr>
              <a:t>WY </a:t>
            </a:r>
            <a:r>
              <a:rPr kumimoji="0" lang="fr-FR" sz="20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mn-cs"/>
              </a:rPr>
              <a:t>- </a:t>
            </a:r>
            <a:r>
              <a:rPr kumimoji="0" lang="fr-FR" sz="2000" b="0" i="0" u="none" strike="noStrike" kern="1200" cap="none" spc="0" normalizeH="0" baseline="0" noProof="0" dirty="0" err="1">
                <a:ln>
                  <a:noFill/>
                </a:ln>
                <a:solidFill>
                  <a:prstClr val="white"/>
                </a:solidFill>
                <a:effectLst/>
                <a:uLnTx/>
                <a:uFillTx/>
                <a:latin typeface="Roboto Condensed" panose="02000000000000000000" pitchFamily="2" charset="0"/>
                <a:ea typeface="+mn-ea"/>
                <a:cs typeface="+mn-cs"/>
              </a:rPr>
              <a:t>Annual</a:t>
            </a:r>
            <a:r>
              <a:rPr kumimoji="0" lang="fr-FR" sz="20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mn-cs"/>
              </a:rPr>
              <a:t> water </a:t>
            </a:r>
            <a:r>
              <a:rPr kumimoji="0" lang="fr-FR" sz="2000" b="0" i="0" u="none" strike="noStrike" kern="1200" cap="none" spc="0" normalizeH="0" baseline="0" noProof="0" dirty="0" err="1">
                <a:ln>
                  <a:noFill/>
                </a:ln>
                <a:solidFill>
                  <a:prstClr val="white"/>
                </a:solidFill>
                <a:effectLst/>
                <a:uLnTx/>
                <a:uFillTx/>
                <a:latin typeface="Roboto Condensed" panose="02000000000000000000" pitchFamily="2" charset="0"/>
                <a:ea typeface="+mn-ea"/>
                <a:cs typeface="+mn-cs"/>
              </a:rPr>
              <a:t>yield</a:t>
            </a:r>
            <a:r>
              <a:rPr kumimoji="0" lang="fr-FR" sz="20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mn-cs"/>
              </a:rPr>
              <a:t>, </a:t>
            </a:r>
            <a:r>
              <a:rPr kumimoji="0" lang="fr-FR" sz="2000" b="1" i="0" u="none" strike="noStrike" kern="1200" cap="none" spc="0" normalizeH="0" baseline="0" noProof="0" dirty="0">
                <a:ln>
                  <a:noFill/>
                </a:ln>
                <a:solidFill>
                  <a:prstClr val="white"/>
                </a:solidFill>
                <a:effectLst/>
                <a:uLnTx/>
                <a:uFillTx/>
                <a:latin typeface="Roboto Condensed" panose="02000000000000000000" pitchFamily="2" charset="0"/>
                <a:ea typeface="+mn-ea"/>
                <a:cs typeface="+mn-cs"/>
              </a:rPr>
              <a:t>MAT </a:t>
            </a:r>
            <a:r>
              <a:rPr kumimoji="0" lang="fr-FR" sz="20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mn-cs"/>
              </a:rPr>
              <a:t>- Wood provision </a:t>
            </a:r>
            <a:r>
              <a:rPr kumimoji="0" lang="fr-FR" sz="2000" b="0" i="0" u="none" strike="noStrike" kern="1200" cap="none" spc="0" normalizeH="0" baseline="0" noProof="0" dirty="0" err="1">
                <a:ln>
                  <a:noFill/>
                </a:ln>
                <a:solidFill>
                  <a:prstClr val="white"/>
                </a:solidFill>
                <a:effectLst/>
                <a:uLnTx/>
                <a:uFillTx/>
                <a:latin typeface="Roboto Condensed" panose="02000000000000000000" pitchFamily="2" charset="0"/>
                <a:ea typeface="+mn-ea"/>
                <a:cs typeface="+mn-cs"/>
              </a:rPr>
              <a:t>potential</a:t>
            </a:r>
            <a:r>
              <a:rPr kumimoji="0" lang="fr-FR" sz="20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mn-cs"/>
              </a:rPr>
              <a:t>, </a:t>
            </a:r>
            <a:r>
              <a:rPr kumimoji="0" lang="fr-FR" sz="2000" b="1" i="0" u="none" strike="noStrike" kern="1200" cap="none" spc="0" normalizeH="0" baseline="0" noProof="0" dirty="0">
                <a:ln>
                  <a:noFill/>
                </a:ln>
                <a:solidFill>
                  <a:prstClr val="white"/>
                </a:solidFill>
                <a:effectLst/>
                <a:uLnTx/>
                <a:uFillTx/>
                <a:latin typeface="Roboto Condensed" panose="02000000000000000000" pitchFamily="2" charset="0"/>
                <a:ea typeface="+mn-ea"/>
                <a:cs typeface="+mn-cs"/>
              </a:rPr>
              <a:t>FF </a:t>
            </a:r>
            <a:r>
              <a:rPr kumimoji="0" lang="fr-FR" sz="20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mn-cs"/>
              </a:rPr>
              <a:t>- </a:t>
            </a:r>
            <a:r>
              <a:rPr kumimoji="0" lang="fr-FR" sz="2000" b="0" i="0" u="none" strike="noStrike" kern="1200" cap="none" spc="0" normalizeH="0" baseline="0" noProof="0" dirty="0" err="1">
                <a:ln>
                  <a:noFill/>
                </a:ln>
                <a:solidFill>
                  <a:prstClr val="white"/>
                </a:solidFill>
                <a:effectLst/>
                <a:uLnTx/>
                <a:uFillTx/>
                <a:latin typeface="Roboto Condensed" panose="02000000000000000000" pitchFamily="2" charset="0"/>
                <a:ea typeface="+mn-ea"/>
                <a:cs typeface="+mn-cs"/>
              </a:rPr>
              <a:t>Landscape</a:t>
            </a:r>
            <a:r>
              <a:rPr kumimoji="0" lang="fr-FR" sz="20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mn-cs"/>
              </a:rPr>
              <a:t> </a:t>
            </a:r>
            <a:r>
              <a:rPr kumimoji="0" lang="fr-FR" sz="2000" b="0" i="0" u="none" strike="noStrike" kern="1200" cap="none" spc="0" normalizeH="0" baseline="0" noProof="0" dirty="0" err="1">
                <a:ln>
                  <a:noFill/>
                </a:ln>
                <a:solidFill>
                  <a:prstClr val="white"/>
                </a:solidFill>
                <a:effectLst/>
                <a:uLnTx/>
                <a:uFillTx/>
                <a:latin typeface="Roboto Condensed" panose="02000000000000000000" pitchFamily="2" charset="0"/>
                <a:ea typeface="+mn-ea"/>
                <a:cs typeface="+mn-cs"/>
              </a:rPr>
              <a:t>suitability</a:t>
            </a:r>
            <a:r>
              <a:rPr kumimoji="0" lang="fr-FR" sz="20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mn-cs"/>
              </a:rPr>
              <a:t> for agriculture, </a:t>
            </a:r>
            <a:r>
              <a:rPr kumimoji="0" lang="fr-FR" sz="2000" b="1" i="0" u="none" strike="noStrike" kern="1200" cap="none" spc="0" normalizeH="0" baseline="0" noProof="0" dirty="0">
                <a:ln>
                  <a:noFill/>
                </a:ln>
                <a:solidFill>
                  <a:prstClr val="white"/>
                </a:solidFill>
                <a:effectLst/>
                <a:uLnTx/>
                <a:uFillTx/>
                <a:latin typeface="Roboto Condensed" panose="02000000000000000000" pitchFamily="2" charset="0"/>
                <a:ea typeface="+mn-ea"/>
                <a:cs typeface="+mn-cs"/>
              </a:rPr>
              <a:t>MED </a:t>
            </a:r>
            <a:r>
              <a:rPr kumimoji="0" lang="fr-FR" sz="20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mn-cs"/>
              </a:rPr>
              <a:t>- </a:t>
            </a:r>
            <a:r>
              <a:rPr kumimoji="0" lang="fr-FR" sz="2000" b="0" i="0" u="none" strike="noStrike" kern="1200" cap="none" spc="0" normalizeH="0" baseline="0" noProof="0" dirty="0" err="1">
                <a:ln>
                  <a:noFill/>
                </a:ln>
                <a:solidFill>
                  <a:prstClr val="white"/>
                </a:solidFill>
                <a:effectLst/>
                <a:uLnTx/>
                <a:uFillTx/>
                <a:latin typeface="Roboto Condensed" panose="02000000000000000000" pitchFamily="2" charset="0"/>
                <a:ea typeface="+mn-ea"/>
                <a:cs typeface="+mn-cs"/>
              </a:rPr>
              <a:t>Medicinal</a:t>
            </a:r>
            <a:r>
              <a:rPr kumimoji="0" lang="fr-FR" sz="20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mn-cs"/>
              </a:rPr>
              <a:t> plants, </a:t>
            </a:r>
            <a:r>
              <a:rPr kumimoji="0" lang="fr-FR" sz="2000" b="1" i="0" u="none" strike="noStrike" kern="1200" cap="none" spc="0" normalizeH="0" baseline="0" noProof="0" dirty="0">
                <a:ln>
                  <a:noFill/>
                </a:ln>
                <a:solidFill>
                  <a:prstClr val="white"/>
                </a:solidFill>
                <a:effectLst/>
                <a:uLnTx/>
                <a:uFillTx/>
                <a:latin typeface="Roboto Condensed" panose="02000000000000000000" pitchFamily="2" charset="0"/>
                <a:ea typeface="+mn-ea"/>
                <a:cs typeface="+mn-cs"/>
              </a:rPr>
              <a:t>LI </a:t>
            </a:r>
            <a:r>
              <a:rPr kumimoji="0" lang="fr-FR" sz="20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mn-cs"/>
              </a:rPr>
              <a:t>- </a:t>
            </a:r>
            <a:r>
              <a:rPr kumimoji="0" lang="fr-FR" sz="2000" b="0" i="0" u="none" strike="noStrike" kern="1200" cap="none" spc="0" normalizeH="0" baseline="0" noProof="0" dirty="0" err="1">
                <a:ln>
                  <a:noFill/>
                </a:ln>
                <a:solidFill>
                  <a:prstClr val="white"/>
                </a:solidFill>
                <a:effectLst/>
                <a:uLnTx/>
                <a:uFillTx/>
                <a:latin typeface="Roboto Condensed" panose="02000000000000000000" pitchFamily="2" charset="0"/>
                <a:ea typeface="+mn-ea"/>
                <a:cs typeface="+mn-cs"/>
              </a:rPr>
              <a:t>Landscape</a:t>
            </a:r>
            <a:r>
              <a:rPr kumimoji="0" lang="fr-FR" sz="20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mn-cs"/>
              </a:rPr>
              <a:t> </a:t>
            </a:r>
            <a:r>
              <a:rPr kumimoji="0" lang="fr-FR" sz="2000" b="0" i="0" u="none" strike="noStrike" kern="1200" cap="none" spc="0" normalizeH="0" baseline="0" noProof="0" dirty="0" err="1">
                <a:ln>
                  <a:noFill/>
                </a:ln>
                <a:solidFill>
                  <a:prstClr val="white"/>
                </a:solidFill>
                <a:effectLst/>
                <a:uLnTx/>
                <a:uFillTx/>
                <a:latin typeface="Roboto Condensed" panose="02000000000000000000" pitchFamily="2" charset="0"/>
                <a:ea typeface="+mn-ea"/>
                <a:cs typeface="+mn-cs"/>
              </a:rPr>
              <a:t>suitability</a:t>
            </a:r>
            <a:r>
              <a:rPr kumimoji="0" lang="fr-FR" sz="20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mn-cs"/>
              </a:rPr>
              <a:t> for </a:t>
            </a:r>
            <a:r>
              <a:rPr kumimoji="0" lang="fr-FR" sz="2000" b="0" i="0" u="none" strike="noStrike" kern="1200" cap="none" spc="0" normalizeH="0" baseline="0" noProof="0" dirty="0" err="1">
                <a:ln>
                  <a:noFill/>
                </a:ln>
                <a:solidFill>
                  <a:prstClr val="white"/>
                </a:solidFill>
                <a:effectLst/>
                <a:uLnTx/>
                <a:uFillTx/>
                <a:latin typeface="Roboto Condensed" panose="02000000000000000000" pitchFamily="2" charset="0"/>
                <a:ea typeface="+mn-ea"/>
                <a:cs typeface="+mn-cs"/>
              </a:rPr>
              <a:t>picture-taking</a:t>
            </a:r>
            <a:r>
              <a:rPr kumimoji="0" lang="fr-FR" sz="20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mn-cs"/>
              </a:rPr>
              <a:t>, </a:t>
            </a:r>
            <a:r>
              <a:rPr kumimoji="0" lang="fr-FR" sz="2000" b="1" i="0" u="none" strike="noStrike" kern="1200" cap="none" spc="0" normalizeH="0" baseline="0" noProof="0" dirty="0">
                <a:ln>
                  <a:noFill/>
                </a:ln>
                <a:solidFill>
                  <a:prstClr val="white"/>
                </a:solidFill>
                <a:effectLst/>
                <a:uLnTx/>
                <a:uFillTx/>
                <a:latin typeface="Roboto Condensed" panose="02000000000000000000" pitchFamily="2" charset="0"/>
                <a:ea typeface="+mn-ea"/>
                <a:cs typeface="+mn-cs"/>
              </a:rPr>
              <a:t>REC </a:t>
            </a:r>
            <a:r>
              <a:rPr kumimoji="0" lang="fr-FR" sz="20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mn-cs"/>
              </a:rPr>
              <a:t>- </a:t>
            </a:r>
            <a:r>
              <a:rPr kumimoji="0" lang="fr-FR" sz="2000" b="0" i="0" u="none" strike="noStrike" kern="1200" cap="none" spc="0" normalizeH="0" baseline="0" noProof="0" dirty="0" err="1">
                <a:ln>
                  <a:noFill/>
                </a:ln>
                <a:solidFill>
                  <a:prstClr val="white"/>
                </a:solidFill>
                <a:effectLst/>
                <a:uLnTx/>
                <a:uFillTx/>
                <a:latin typeface="Roboto Condensed" panose="02000000000000000000" pitchFamily="2" charset="0"/>
                <a:ea typeface="+mn-ea"/>
                <a:cs typeface="+mn-cs"/>
              </a:rPr>
              <a:t>Recreation</a:t>
            </a:r>
            <a:r>
              <a:rPr kumimoji="0" lang="fr-FR" sz="20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mn-cs"/>
              </a:rPr>
              <a:t> </a:t>
            </a:r>
            <a:r>
              <a:rPr kumimoji="0" lang="fr-FR" sz="2000" b="0" i="0" u="none" strike="noStrike" kern="1200" cap="none" spc="0" normalizeH="0" baseline="0" noProof="0" dirty="0" err="1">
                <a:ln>
                  <a:noFill/>
                </a:ln>
                <a:solidFill>
                  <a:prstClr val="white"/>
                </a:solidFill>
                <a:effectLst/>
                <a:uLnTx/>
                <a:uFillTx/>
                <a:latin typeface="Roboto Condensed" panose="02000000000000000000" pitchFamily="2" charset="0"/>
                <a:ea typeface="+mn-ea"/>
                <a:cs typeface="+mn-cs"/>
              </a:rPr>
              <a:t>potential</a:t>
            </a:r>
            <a:r>
              <a:rPr kumimoji="0" lang="fr-FR" sz="20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mn-cs"/>
              </a:rPr>
              <a:t>, and </a:t>
            </a:r>
            <a:r>
              <a:rPr kumimoji="0" lang="fr-FR" sz="2000" b="1" i="0" u="none" strike="noStrike" kern="1200" cap="none" spc="0" normalizeH="0" baseline="0" noProof="0" dirty="0">
                <a:ln>
                  <a:noFill/>
                </a:ln>
                <a:solidFill>
                  <a:prstClr val="white"/>
                </a:solidFill>
                <a:effectLst/>
                <a:uLnTx/>
                <a:uFillTx/>
                <a:latin typeface="Roboto Condensed" panose="02000000000000000000" pitchFamily="2" charset="0"/>
                <a:ea typeface="+mn-ea"/>
                <a:cs typeface="+mn-cs"/>
              </a:rPr>
              <a:t>ID </a:t>
            </a:r>
            <a:r>
              <a:rPr kumimoji="0" lang="fr-FR" sz="20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mn-cs"/>
              </a:rPr>
              <a:t>- </a:t>
            </a:r>
            <a:r>
              <a:rPr kumimoji="0" lang="fr-FR" sz="2000" b="0" i="0" u="none" strike="noStrike" kern="1200" cap="none" spc="0" normalizeH="0" baseline="0" noProof="0" dirty="0" err="1">
                <a:ln>
                  <a:noFill/>
                </a:ln>
                <a:solidFill>
                  <a:prstClr val="white"/>
                </a:solidFill>
                <a:effectLst/>
                <a:uLnTx/>
                <a:uFillTx/>
                <a:latin typeface="Roboto Condensed" panose="02000000000000000000" pitchFamily="2" charset="0"/>
                <a:ea typeface="+mn-ea"/>
                <a:cs typeface="+mn-cs"/>
              </a:rPr>
              <a:t>Emblematic</a:t>
            </a:r>
            <a:r>
              <a:rPr kumimoji="0" lang="fr-FR" sz="20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mn-cs"/>
              </a:rPr>
              <a:t> </a:t>
            </a:r>
            <a:r>
              <a:rPr kumimoji="0" lang="fr-FR" sz="2000" b="0" i="0" u="none" strike="noStrike" kern="1200" cap="none" spc="0" normalizeH="0" baseline="0" noProof="0" dirty="0" err="1">
                <a:ln>
                  <a:noFill/>
                </a:ln>
                <a:solidFill>
                  <a:prstClr val="white"/>
                </a:solidFill>
                <a:effectLst/>
                <a:uLnTx/>
                <a:uFillTx/>
                <a:latin typeface="Roboto Condensed" panose="02000000000000000000" pitchFamily="2" charset="0"/>
                <a:ea typeface="+mn-ea"/>
                <a:cs typeface="+mn-cs"/>
              </a:rPr>
              <a:t>species</a:t>
            </a:r>
            <a:r>
              <a:rPr kumimoji="0" lang="fr-FR" sz="20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mn-cs"/>
              </a:rPr>
              <a:t>. </a:t>
            </a:r>
            <a:endParaRPr kumimoji="0" lang="en-CH" sz="2000" b="0" i="0" u="none" strike="noStrike" kern="1200" cap="none" spc="0" normalizeH="0" baseline="0" noProof="0" dirty="0">
              <a:ln>
                <a:noFill/>
              </a:ln>
              <a:solidFill>
                <a:prstClr val="white"/>
              </a:solidFill>
              <a:effectLst/>
              <a:uLnTx/>
              <a:uFillTx/>
              <a:latin typeface="Franklin Gothic Book"/>
              <a:ea typeface="+mn-ea"/>
              <a:cs typeface="+mn-cs"/>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Rounded Rectangle 5">
            <a:extLst>
              <a:ext uri="{FF2B5EF4-FFF2-40B4-BE49-F238E27FC236}">
                <a16:creationId xmlns:a16="http://schemas.microsoft.com/office/drawing/2014/main" id="{062C1E07-F5E7-6268-4C7E-7D5CB09AB71C}"/>
              </a:ext>
            </a:extLst>
          </p:cNvPr>
          <p:cNvSpPr/>
          <p:nvPr/>
        </p:nvSpPr>
        <p:spPr>
          <a:xfrm>
            <a:off x="1798903" y="914400"/>
            <a:ext cx="6430698" cy="5486400"/>
          </a:xfrm>
          <a:prstGeom prst="roundRect">
            <a:avLst>
              <a:gd name="adj" fmla="val 7666"/>
            </a:avLst>
          </a:prstGeom>
          <a:gradFill>
            <a:gsLst>
              <a:gs pos="0">
                <a:schemeClr val="tx1">
                  <a:lumMod val="95000"/>
                  <a:lumOff val="5000"/>
                </a:schemeClr>
              </a:gs>
              <a:gs pos="43000">
                <a:schemeClr val="tx1">
                  <a:lumMod val="75000"/>
                  <a:lumOff val="25000"/>
                </a:schemeClr>
              </a:gs>
              <a:gs pos="100000">
                <a:schemeClr val="tx1">
                  <a:lumMod val="65000"/>
                  <a:lumOff val="35000"/>
                  <a:alpha val="89000"/>
                </a:schemeClr>
              </a:gs>
            </a:gsLst>
            <a:lin ang="5400000" scaled="0"/>
          </a:gradFill>
          <a:ln>
            <a:gradFill>
              <a:gsLst>
                <a:gs pos="0">
                  <a:schemeClr val="accent5">
                    <a:lumMod val="75000"/>
                  </a:schemeClr>
                </a:gs>
                <a:gs pos="50000">
                  <a:schemeClr val="tx1">
                    <a:lumMod val="95000"/>
                    <a:lumOff val="5000"/>
                    <a:alpha val="72000"/>
                  </a:schemeClr>
                </a:gs>
                <a:gs pos="100000">
                  <a:schemeClr val="tx1">
                    <a:lumMod val="95000"/>
                    <a:lumOff val="5000"/>
                    <a:alpha val="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2" name="Title 1">
            <a:extLst>
              <a:ext uri="{FF2B5EF4-FFF2-40B4-BE49-F238E27FC236}">
                <a16:creationId xmlns:a16="http://schemas.microsoft.com/office/drawing/2014/main" id="{4C58D416-3240-A2BC-A0B2-12CD2E1CCC0D}"/>
              </a:ext>
            </a:extLst>
          </p:cNvPr>
          <p:cNvSpPr>
            <a:spLocks noGrp="1"/>
          </p:cNvSpPr>
          <p:nvPr>
            <p:ph type="title"/>
          </p:nvPr>
        </p:nvSpPr>
        <p:spPr bwMode="auto">
          <a:xfrm>
            <a:off x="386197" y="114499"/>
            <a:ext cx="6666632" cy="708422"/>
          </a:xfrm>
        </p:spPr>
        <p:txBody>
          <a:bodyPr>
            <a:noAutofit/>
          </a:bodyPr>
          <a:lstStyle/>
          <a:p>
            <a:pPr fontAlgn="auto">
              <a:spcAft>
                <a:spcPts val="0"/>
              </a:spcAft>
              <a:defRPr/>
            </a:pPr>
            <a:r>
              <a:rPr lang="en-US" sz="2400" dirty="0"/>
              <a:t>National Ecological Infrastructure</a:t>
            </a:r>
            <a:endParaRPr sz="2400" dirty="0"/>
          </a:p>
        </p:txBody>
      </p:sp>
      <p:pic>
        <p:nvPicPr>
          <p:cNvPr id="28679" name="Image 8">
            <a:extLst>
              <a:ext uri="{FF2B5EF4-FFF2-40B4-BE49-F238E27FC236}">
                <a16:creationId xmlns:a16="http://schemas.microsoft.com/office/drawing/2014/main" id="{D9E0E525-AFDD-1185-C492-9DDDECA14A3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719763" y="1060686"/>
            <a:ext cx="1443037" cy="236831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7" name="Arrow: Down 16">
            <a:extLst>
              <a:ext uri="{FF2B5EF4-FFF2-40B4-BE49-F238E27FC236}">
                <a16:creationId xmlns:a16="http://schemas.microsoft.com/office/drawing/2014/main" id="{0E5A00BA-22BE-CB86-16D6-04A2F402C919}"/>
              </a:ext>
            </a:extLst>
          </p:cNvPr>
          <p:cNvSpPr/>
          <p:nvPr/>
        </p:nvSpPr>
        <p:spPr bwMode="auto">
          <a:xfrm>
            <a:off x="4659313" y="2754313"/>
            <a:ext cx="779462" cy="1428750"/>
          </a:xfrm>
          <a:prstGeom prst="downArrow">
            <a:avLst>
              <a:gd name="adj1" fmla="val 50000"/>
              <a:gd name="adj2" fmla="val 50000"/>
            </a:avLst>
          </a:prstGeom>
        </p:spPr>
        <p:style>
          <a:lnRef idx="2">
            <a:schemeClr val="accent1"/>
          </a:lnRef>
          <a:fillRef idx="1">
            <a:schemeClr val="lt1"/>
          </a:fillRef>
          <a:effectRef idx="0">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26" name="Rectangle à coins arrondis 8">
            <a:extLst>
              <a:ext uri="{FF2B5EF4-FFF2-40B4-BE49-F238E27FC236}">
                <a16:creationId xmlns:a16="http://schemas.microsoft.com/office/drawing/2014/main" id="{E909F64A-4EF1-D07B-6CA5-E086EF71A7B8}"/>
              </a:ext>
            </a:extLst>
          </p:cNvPr>
          <p:cNvSpPr/>
          <p:nvPr/>
        </p:nvSpPr>
        <p:spPr bwMode="auto">
          <a:xfrm>
            <a:off x="5649913" y="3500438"/>
            <a:ext cx="998537" cy="258762"/>
          </a:xfrm>
          <a:prstGeom prst="roundRect">
            <a:avLst>
              <a:gd name="adj" fmla="val 16667"/>
            </a:avLst>
          </a:prstGeom>
          <a:solidFill>
            <a:srgbClr val="FFC000"/>
          </a:solidFill>
          <a:ln>
            <a:solidFill>
              <a:schemeClr val="accent5"/>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H" sz="1350" b="0" i="0" u="none" strike="noStrike" kern="1200" cap="none" spc="0" normalizeH="0" baseline="0" noProof="0">
                <a:ln>
                  <a:noFill/>
                </a:ln>
                <a:solidFill>
                  <a:prstClr val="black"/>
                </a:solidFill>
                <a:effectLst/>
                <a:uLnTx/>
                <a:uFillTx/>
                <a:latin typeface="Calibri"/>
                <a:ea typeface="+mn-ea"/>
                <a:cs typeface="+mn-cs"/>
              </a:rPr>
              <a:t>SDMs</a:t>
            </a:r>
          </a:p>
        </p:txBody>
      </p:sp>
      <p:sp>
        <p:nvSpPr>
          <p:cNvPr id="27" name="Rectangle à coins arrondis 20">
            <a:extLst>
              <a:ext uri="{FF2B5EF4-FFF2-40B4-BE49-F238E27FC236}">
                <a16:creationId xmlns:a16="http://schemas.microsoft.com/office/drawing/2014/main" id="{B2EB2AA2-A3E3-CECF-5AB2-12126D8947E4}"/>
              </a:ext>
            </a:extLst>
          </p:cNvPr>
          <p:cNvSpPr/>
          <p:nvPr/>
        </p:nvSpPr>
        <p:spPr bwMode="auto">
          <a:xfrm>
            <a:off x="2386704" y="3470431"/>
            <a:ext cx="1874838" cy="315912"/>
          </a:xfrm>
          <a:prstGeom prst="roundRect">
            <a:avLst>
              <a:gd name="adj" fmla="val 16667"/>
            </a:avLst>
          </a:prstGeom>
          <a:solidFill>
            <a:srgbClr val="00B050"/>
          </a:solidFill>
          <a:ln>
            <a:solidFill>
              <a:srgbClr val="009900"/>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H" sz="1350" b="0" i="0" u="none" strike="noStrike" kern="1200" cap="none" spc="0" normalizeH="0" baseline="0" noProof="0" dirty="0" err="1">
                <a:ln>
                  <a:noFill/>
                </a:ln>
                <a:solidFill>
                  <a:prstClr val="black"/>
                </a:solidFill>
                <a:effectLst/>
                <a:uLnTx/>
                <a:uFillTx/>
                <a:latin typeface="Calibri"/>
                <a:ea typeface="+mn-ea"/>
                <a:cs typeface="+mn-cs"/>
              </a:rPr>
              <a:t>Ecosystem</a:t>
            </a:r>
            <a:r>
              <a:rPr kumimoji="0" lang="fr-CH" sz="1350" b="0" i="0" u="none" strike="noStrike" kern="1200" cap="none" spc="0" normalizeH="0" baseline="0" noProof="0" dirty="0">
                <a:ln>
                  <a:noFill/>
                </a:ln>
                <a:solidFill>
                  <a:prstClr val="black"/>
                </a:solidFill>
                <a:effectLst/>
                <a:uLnTx/>
                <a:uFillTx/>
                <a:latin typeface="Calibri"/>
                <a:ea typeface="+mn-ea"/>
                <a:cs typeface="+mn-cs"/>
              </a:rPr>
              <a:t> Services</a:t>
            </a:r>
            <a:endParaRPr kumimoji="0" sz="1350" b="0" i="0" u="none" strike="noStrike" kern="1200" cap="none" spc="0" normalizeH="0" baseline="0" noProof="0" dirty="0">
              <a:ln>
                <a:noFill/>
              </a:ln>
              <a:solidFill>
                <a:prstClr val="black"/>
              </a:solidFill>
              <a:effectLst/>
              <a:uLnTx/>
              <a:uFillTx/>
              <a:latin typeface="Franklin Gothic Book"/>
              <a:ea typeface="+mn-ea"/>
              <a:cs typeface="+mn-cs"/>
            </a:endParaRPr>
          </a:p>
        </p:txBody>
      </p:sp>
      <p:pic>
        <p:nvPicPr>
          <p:cNvPr id="28" name="Picture 2">
            <a:extLst>
              <a:ext uri="{FF2B5EF4-FFF2-40B4-BE49-F238E27FC236}">
                <a16:creationId xmlns:a16="http://schemas.microsoft.com/office/drawing/2014/main" id="{970BE0FC-F71E-1D39-923A-45A33B512906}"/>
              </a:ext>
            </a:extLst>
          </p:cNvPr>
          <p:cNvPicPr>
            <a:picLocks noChangeAspect="1" noChangeArrowheads="1"/>
          </p:cNvPicPr>
          <p:nvPr/>
        </p:nvPicPr>
        <p:blipFill>
          <a:blip r:embed="rId3"/>
          <a:stretch/>
        </p:blipFill>
        <p:spPr bwMode="auto">
          <a:xfrm>
            <a:off x="4527550" y="3252788"/>
            <a:ext cx="911225" cy="377825"/>
          </a:xfrm>
          <a:prstGeom prst="rect">
            <a:avLst/>
          </a:prstGeom>
          <a:ln>
            <a:noFill/>
          </a:ln>
          <a:effectLst>
            <a:outerShdw blurRad="292100" dist="139700" dir="2700000" algn="tl" rotWithShape="0">
              <a:srgbClr val="333333">
                <a:alpha val="65000"/>
              </a:srgbClr>
            </a:outerShdw>
          </a:effectLst>
        </p:spPr>
      </p:pic>
      <p:sp>
        <p:nvSpPr>
          <p:cNvPr id="9" name="Arrow: Right 8">
            <a:extLst>
              <a:ext uri="{FF2B5EF4-FFF2-40B4-BE49-F238E27FC236}">
                <a16:creationId xmlns:a16="http://schemas.microsoft.com/office/drawing/2014/main" id="{15740961-5723-8BF5-F621-7857F01351FB}"/>
              </a:ext>
            </a:extLst>
          </p:cNvPr>
          <p:cNvSpPr/>
          <p:nvPr/>
        </p:nvSpPr>
        <p:spPr>
          <a:xfrm>
            <a:off x="5954713" y="4341813"/>
            <a:ext cx="693737" cy="258762"/>
          </a:xfrm>
          <a:prstGeom prst="rightArrow">
            <a:avLst/>
          </a:prstGeom>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10" name="Arrow: Right 9">
            <a:extLst>
              <a:ext uri="{FF2B5EF4-FFF2-40B4-BE49-F238E27FC236}">
                <a16:creationId xmlns:a16="http://schemas.microsoft.com/office/drawing/2014/main" id="{D821655F-60E6-3EA8-36BA-A7545E03910E}"/>
              </a:ext>
            </a:extLst>
          </p:cNvPr>
          <p:cNvSpPr/>
          <p:nvPr/>
        </p:nvSpPr>
        <p:spPr bwMode="auto">
          <a:xfrm>
            <a:off x="5954713" y="4808538"/>
            <a:ext cx="693737" cy="258762"/>
          </a:xfrm>
          <a:prstGeom prst="rightArrow">
            <a:avLst/>
          </a:prstGeom>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11" name="Arrow: Right 10">
            <a:extLst>
              <a:ext uri="{FF2B5EF4-FFF2-40B4-BE49-F238E27FC236}">
                <a16:creationId xmlns:a16="http://schemas.microsoft.com/office/drawing/2014/main" id="{4CFB7E99-B144-BCF1-53E1-C2BB4CDD1B76}"/>
              </a:ext>
            </a:extLst>
          </p:cNvPr>
          <p:cNvSpPr/>
          <p:nvPr/>
        </p:nvSpPr>
        <p:spPr bwMode="auto">
          <a:xfrm>
            <a:off x="5954713" y="5249863"/>
            <a:ext cx="693737" cy="258762"/>
          </a:xfrm>
          <a:prstGeom prst="rightArrow">
            <a:avLst/>
          </a:prstGeom>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12" name="TextBox 11">
            <a:extLst>
              <a:ext uri="{FF2B5EF4-FFF2-40B4-BE49-F238E27FC236}">
                <a16:creationId xmlns:a16="http://schemas.microsoft.com/office/drawing/2014/main" id="{24DBCF43-3B89-24DE-0648-684312F485CD}"/>
              </a:ext>
            </a:extLst>
          </p:cNvPr>
          <p:cNvSpPr txBox="1"/>
          <p:nvPr/>
        </p:nvSpPr>
        <p:spPr>
          <a:xfrm>
            <a:off x="6816725" y="4322763"/>
            <a:ext cx="2108200" cy="300037"/>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white"/>
                </a:solidFill>
                <a:effectLst/>
                <a:uLnTx/>
                <a:uFillTx/>
                <a:latin typeface="Franklin Gothic Book"/>
                <a:ea typeface="+mn-ea"/>
                <a:cs typeface="+mn-cs"/>
              </a:rPr>
              <a:t>Regional parcs</a:t>
            </a:r>
            <a:endParaRPr kumimoji="0" lang="en-CH" sz="1350" b="0" i="0" u="none" strike="noStrike" kern="1200" cap="none" spc="0" normalizeH="0" baseline="0" noProof="0" dirty="0">
              <a:ln>
                <a:noFill/>
              </a:ln>
              <a:solidFill>
                <a:prstClr val="white"/>
              </a:solidFill>
              <a:effectLst/>
              <a:uLnTx/>
              <a:uFillTx/>
              <a:latin typeface="Franklin Gothic Book"/>
              <a:ea typeface="+mn-ea"/>
              <a:cs typeface="+mn-cs"/>
            </a:endParaRPr>
          </a:p>
        </p:txBody>
      </p:sp>
      <p:sp>
        <p:nvSpPr>
          <p:cNvPr id="13" name="TextBox 12">
            <a:extLst>
              <a:ext uri="{FF2B5EF4-FFF2-40B4-BE49-F238E27FC236}">
                <a16:creationId xmlns:a16="http://schemas.microsoft.com/office/drawing/2014/main" id="{7209E559-4BBF-6CFE-AF63-B6FCD7BECC13}"/>
              </a:ext>
            </a:extLst>
          </p:cNvPr>
          <p:cNvSpPr txBox="1"/>
          <p:nvPr/>
        </p:nvSpPr>
        <p:spPr bwMode="auto">
          <a:xfrm>
            <a:off x="6816725" y="4791075"/>
            <a:ext cx="2108200" cy="300038"/>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white"/>
                </a:solidFill>
                <a:effectLst/>
                <a:uLnTx/>
                <a:uFillTx/>
                <a:latin typeface="Franklin Gothic Book"/>
                <a:ea typeface="+mn-ea"/>
                <a:cs typeface="+mn-cs"/>
              </a:rPr>
              <a:t>Cantons</a:t>
            </a:r>
            <a:endParaRPr kumimoji="0" lang="en-CH" sz="1350" b="0" i="0" u="none" strike="noStrike" kern="1200" cap="none" spc="0" normalizeH="0" baseline="0" noProof="0" dirty="0">
              <a:ln>
                <a:noFill/>
              </a:ln>
              <a:solidFill>
                <a:prstClr val="white"/>
              </a:solidFill>
              <a:effectLst/>
              <a:uLnTx/>
              <a:uFillTx/>
              <a:latin typeface="Franklin Gothic Book"/>
              <a:ea typeface="+mn-ea"/>
              <a:cs typeface="+mn-cs"/>
            </a:endParaRPr>
          </a:p>
        </p:txBody>
      </p:sp>
      <p:sp>
        <p:nvSpPr>
          <p:cNvPr id="14" name="TextBox 13">
            <a:extLst>
              <a:ext uri="{FF2B5EF4-FFF2-40B4-BE49-F238E27FC236}">
                <a16:creationId xmlns:a16="http://schemas.microsoft.com/office/drawing/2014/main" id="{8F506805-A34E-161D-2BC9-7BE792317DC0}"/>
              </a:ext>
            </a:extLst>
          </p:cNvPr>
          <p:cNvSpPr txBox="1"/>
          <p:nvPr/>
        </p:nvSpPr>
        <p:spPr bwMode="auto">
          <a:xfrm>
            <a:off x="6816725" y="5249863"/>
            <a:ext cx="2173288" cy="300037"/>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a:ln>
                  <a:noFill/>
                </a:ln>
                <a:solidFill>
                  <a:prstClr val="white"/>
                </a:solidFill>
                <a:effectLst/>
                <a:uLnTx/>
                <a:uFillTx/>
                <a:latin typeface="Franklin Gothic Book"/>
                <a:ea typeface="+mn-ea"/>
                <a:cs typeface="+mn-cs"/>
              </a:rPr>
              <a:t>Communes</a:t>
            </a:r>
            <a:endParaRPr kumimoji="0" lang="en-CH" sz="135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3" name="TextBox 2">
            <a:extLst>
              <a:ext uri="{FF2B5EF4-FFF2-40B4-BE49-F238E27FC236}">
                <a16:creationId xmlns:a16="http://schemas.microsoft.com/office/drawing/2014/main" id="{D78FFD3C-CBE1-4164-9ED9-4F80FE501CFB}"/>
              </a:ext>
            </a:extLst>
          </p:cNvPr>
          <p:cNvSpPr txBox="1"/>
          <p:nvPr/>
        </p:nvSpPr>
        <p:spPr bwMode="auto">
          <a:xfrm>
            <a:off x="6506961" y="6438173"/>
            <a:ext cx="2483052" cy="36933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Franklin Gothic Book"/>
                <a:ea typeface="+mn-ea"/>
                <a:cs typeface="+mn-cs"/>
              </a:rPr>
              <a:t>Külling</a:t>
            </a:r>
            <a:r>
              <a:rPr kumimoji="0" lang="en-US" sz="1800" b="0" i="0" u="none" strike="noStrike" kern="1200" cap="none" spc="0" normalizeH="0" baseline="0" noProof="0" dirty="0">
                <a:ln>
                  <a:noFill/>
                </a:ln>
                <a:solidFill>
                  <a:prstClr val="white"/>
                </a:solidFill>
                <a:effectLst/>
                <a:uLnTx/>
                <a:uFillTx/>
                <a:latin typeface="Franklin Gothic Book"/>
                <a:ea typeface="+mn-ea"/>
                <a:cs typeface="+mn-cs"/>
              </a:rPr>
              <a:t> et al, submitted.</a:t>
            </a:r>
            <a:endParaRPr kumimoji="0" lang="en-CH" sz="1800" b="0" i="0" u="none" strike="noStrike" kern="1200" cap="none" spc="0" normalizeH="0" baseline="0" noProof="0" dirty="0">
              <a:ln>
                <a:noFill/>
              </a:ln>
              <a:solidFill>
                <a:prstClr val="white"/>
              </a:solidFill>
              <a:effectLst/>
              <a:uLnTx/>
              <a:uFillTx/>
              <a:latin typeface="Franklin Gothic Book"/>
              <a:ea typeface="+mn-ea"/>
              <a:cs typeface="+mn-cs"/>
            </a:endParaRPr>
          </a:p>
        </p:txBody>
      </p:sp>
      <p:pic>
        <p:nvPicPr>
          <p:cNvPr id="5" name="Image 3">
            <a:extLst>
              <a:ext uri="{FF2B5EF4-FFF2-40B4-BE49-F238E27FC236}">
                <a16:creationId xmlns:a16="http://schemas.microsoft.com/office/drawing/2014/main" id="{90C3F19C-7E76-5331-D577-7213AEA2ECE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374029" y="279341"/>
            <a:ext cx="1579535" cy="571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Une image contenant texte&#10;&#10;Description générée automatiquement">
            <a:extLst>
              <a:ext uri="{FF2B5EF4-FFF2-40B4-BE49-F238E27FC236}">
                <a16:creationId xmlns:a16="http://schemas.microsoft.com/office/drawing/2014/main" id="{83918404-BE1B-1E94-32E6-2EC30DCEB46B}"/>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4552" y="5927725"/>
            <a:ext cx="838200" cy="8985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59009FA2-005C-8B0D-0029-B359EF532CD3}"/>
              </a:ext>
            </a:extLst>
          </p:cNvPr>
          <p:cNvPicPr>
            <a:picLocks noChangeAspect="1"/>
          </p:cNvPicPr>
          <p:nvPr/>
        </p:nvPicPr>
        <p:blipFill>
          <a:blip r:embed="rId6"/>
          <a:srcRect l="1817" t="-9015" r="42167" b="52348"/>
          <a:stretch/>
        </p:blipFill>
        <p:spPr>
          <a:xfrm>
            <a:off x="2688938" y="3945930"/>
            <a:ext cx="3181637" cy="2341623"/>
          </a:xfrm>
          <a:prstGeom prst="rect">
            <a:avLst/>
          </a:prstGeom>
        </p:spPr>
      </p:pic>
      <p:pic>
        <p:nvPicPr>
          <p:cNvPr id="4" name="Picture 3">
            <a:extLst>
              <a:ext uri="{FF2B5EF4-FFF2-40B4-BE49-F238E27FC236}">
                <a16:creationId xmlns:a16="http://schemas.microsoft.com/office/drawing/2014/main" id="{8AB08F60-C2AD-580A-9773-ECA5B7FE54DD}"/>
              </a:ext>
            </a:extLst>
          </p:cNvPr>
          <p:cNvPicPr>
            <a:picLocks noChangeAspect="1"/>
          </p:cNvPicPr>
          <p:nvPr/>
        </p:nvPicPr>
        <p:blipFill>
          <a:blip r:embed="rId7"/>
          <a:srcRect b="16221"/>
          <a:stretch/>
        </p:blipFill>
        <p:spPr>
          <a:xfrm>
            <a:off x="2268239" y="1064473"/>
            <a:ext cx="2179936" cy="234143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ounded Rectangle 5">
            <a:extLst>
              <a:ext uri="{FF2B5EF4-FFF2-40B4-BE49-F238E27FC236}">
                <a16:creationId xmlns:a16="http://schemas.microsoft.com/office/drawing/2014/main" id="{E624DEF7-C1ED-B271-EF95-2BCAA0A22BE9}"/>
              </a:ext>
            </a:extLst>
          </p:cNvPr>
          <p:cNvSpPr/>
          <p:nvPr/>
        </p:nvSpPr>
        <p:spPr>
          <a:xfrm>
            <a:off x="76200" y="1219200"/>
            <a:ext cx="8839200" cy="4648200"/>
          </a:xfrm>
          <a:prstGeom prst="roundRect">
            <a:avLst>
              <a:gd name="adj" fmla="val 7666"/>
            </a:avLst>
          </a:prstGeom>
          <a:gradFill>
            <a:gsLst>
              <a:gs pos="0">
                <a:schemeClr val="tx1">
                  <a:lumMod val="95000"/>
                  <a:lumOff val="5000"/>
                </a:schemeClr>
              </a:gs>
              <a:gs pos="43000">
                <a:schemeClr val="tx1">
                  <a:lumMod val="75000"/>
                  <a:lumOff val="25000"/>
                </a:schemeClr>
              </a:gs>
              <a:gs pos="100000">
                <a:schemeClr val="tx1">
                  <a:lumMod val="65000"/>
                  <a:lumOff val="35000"/>
                  <a:alpha val="89000"/>
                </a:schemeClr>
              </a:gs>
            </a:gsLst>
            <a:lin ang="5400000" scaled="0"/>
          </a:gradFill>
          <a:ln>
            <a:gradFill>
              <a:gsLst>
                <a:gs pos="0">
                  <a:schemeClr val="accent5">
                    <a:lumMod val="75000"/>
                  </a:schemeClr>
                </a:gs>
                <a:gs pos="50000">
                  <a:schemeClr val="tx1">
                    <a:lumMod val="95000"/>
                    <a:lumOff val="5000"/>
                    <a:alpha val="72000"/>
                  </a:schemeClr>
                </a:gs>
                <a:gs pos="100000">
                  <a:schemeClr val="tx1">
                    <a:lumMod val="95000"/>
                    <a:lumOff val="5000"/>
                    <a:alpha val="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2" name="Titre 1"/>
          <p:cNvSpPr>
            <a:spLocks noGrp="1"/>
          </p:cNvSpPr>
          <p:nvPr>
            <p:ph type="title"/>
          </p:nvPr>
        </p:nvSpPr>
        <p:spPr>
          <a:xfrm>
            <a:off x="736520" y="95127"/>
            <a:ext cx="7351604" cy="857250"/>
          </a:xfrm>
        </p:spPr>
        <p:txBody>
          <a:bodyPr>
            <a:normAutofit/>
          </a:bodyPr>
          <a:lstStyle/>
          <a:p>
            <a:pPr>
              <a:spcAft>
                <a:spcPts val="1200"/>
              </a:spcAft>
            </a:pPr>
            <a:r>
              <a:rPr lang="fr-FR" sz="2400" spc="100" dirty="0" err="1">
                <a:ln>
                  <a:solidFill>
                    <a:schemeClr val="accent5">
                      <a:lumMod val="75000"/>
                    </a:schemeClr>
                  </a:solidFill>
                </a:ln>
              </a:rPr>
              <a:t>Aquatic</a:t>
            </a:r>
            <a:r>
              <a:rPr lang="fr-FR" sz="2400" spc="100" dirty="0">
                <a:ln>
                  <a:solidFill>
                    <a:schemeClr val="accent5">
                      <a:lumMod val="75000"/>
                    </a:schemeClr>
                  </a:solidFill>
                </a:ln>
              </a:rPr>
              <a:t> EI: </a:t>
            </a:r>
            <a:r>
              <a:rPr lang="fr-FR" sz="2400" spc="100" dirty="0" err="1">
                <a:ln>
                  <a:solidFill>
                    <a:schemeClr val="accent5">
                      <a:lumMod val="75000"/>
                    </a:schemeClr>
                  </a:solidFill>
                </a:ln>
              </a:rPr>
              <a:t>Prioritization</a:t>
            </a:r>
            <a:r>
              <a:rPr lang="fr-FR" sz="2400" spc="100" dirty="0">
                <a:ln>
                  <a:solidFill>
                    <a:schemeClr val="accent5">
                      <a:lumMod val="75000"/>
                    </a:schemeClr>
                  </a:solidFill>
                </a:ln>
              </a:rPr>
              <a:t> of River </a:t>
            </a:r>
            <a:r>
              <a:rPr lang="fr-FR" sz="2400" spc="100" dirty="0" err="1">
                <a:ln>
                  <a:solidFill>
                    <a:schemeClr val="accent5">
                      <a:lumMod val="75000"/>
                    </a:schemeClr>
                  </a:solidFill>
                </a:ln>
              </a:rPr>
              <a:t>catchments</a:t>
            </a:r>
            <a:endParaRPr lang="fr-FR" sz="2400" spc="100" dirty="0">
              <a:ln>
                <a:solidFill>
                  <a:schemeClr val="accent5">
                    <a:lumMod val="75000"/>
                  </a:schemeClr>
                </a:solidFill>
              </a:ln>
            </a:endParaRPr>
          </a:p>
        </p:txBody>
      </p:sp>
      <p:pic>
        <p:nvPicPr>
          <p:cNvPr id="6" name="Image 5" descr="Diapositive1.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0953" y="1447800"/>
            <a:ext cx="4172180" cy="3129136"/>
          </a:xfrm>
          <a:prstGeom prst="rect">
            <a:avLst/>
          </a:prstGeom>
        </p:spPr>
      </p:pic>
      <p:pic>
        <p:nvPicPr>
          <p:cNvPr id="3" name="Image 2" descr="Z-logo.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590800" y="2732510"/>
            <a:ext cx="544889" cy="559716"/>
          </a:xfrm>
          <a:prstGeom prst="rect">
            <a:avLst/>
          </a:prstGeom>
        </p:spPr>
      </p:pic>
      <p:sp>
        <p:nvSpPr>
          <p:cNvPr id="5" name="TextBox 4">
            <a:extLst>
              <a:ext uri="{FF2B5EF4-FFF2-40B4-BE49-F238E27FC236}">
                <a16:creationId xmlns:a16="http://schemas.microsoft.com/office/drawing/2014/main" id="{5F441A54-750C-35A8-C11A-2146069572FD}"/>
              </a:ext>
            </a:extLst>
          </p:cNvPr>
          <p:cNvSpPr txBox="1"/>
          <p:nvPr/>
        </p:nvSpPr>
        <p:spPr>
          <a:xfrm>
            <a:off x="7315200" y="6537754"/>
            <a:ext cx="1746574" cy="300082"/>
          </a:xfrm>
          <a:prstGeom prst="rect">
            <a:avLst/>
          </a:prstGeom>
          <a:solidFill>
            <a:srgbClr val="000000"/>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350" dirty="0">
                <a:solidFill>
                  <a:prstClr val="white"/>
                </a:solidFill>
                <a:latin typeface="Gill Sans MT"/>
              </a:rPr>
              <a:t>Cabezas Master, 2021</a:t>
            </a:r>
            <a:endParaRPr lang="fr-CH" sz="1350" dirty="0">
              <a:solidFill>
                <a:prstClr val="white"/>
              </a:solidFill>
              <a:latin typeface="Gill Sans MT"/>
            </a:endParaRPr>
          </a:p>
        </p:txBody>
      </p:sp>
      <p:pic>
        <p:nvPicPr>
          <p:cNvPr id="10" name="Image 9" descr="ibch_final.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387548" y="1450769"/>
            <a:ext cx="4435294" cy="3126167"/>
          </a:xfrm>
          <a:prstGeom prst="rect">
            <a:avLst/>
          </a:prstGeom>
        </p:spPr>
      </p:pic>
      <p:pic>
        <p:nvPicPr>
          <p:cNvPr id="4" name="Picture 3">
            <a:extLst>
              <a:ext uri="{FF2B5EF4-FFF2-40B4-BE49-F238E27FC236}">
                <a16:creationId xmlns:a16="http://schemas.microsoft.com/office/drawing/2014/main" id="{B33F2AE9-1C59-6301-20BE-57D7CF769128}"/>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084370" y="115557"/>
            <a:ext cx="899998" cy="761999"/>
          </a:xfrm>
          <a:prstGeom prst="rect">
            <a:avLst/>
          </a:prstGeom>
          <a:solidFill>
            <a:schemeClr val="bg1"/>
          </a:solidFill>
        </p:spPr>
      </p:pic>
      <p:sp>
        <p:nvSpPr>
          <p:cNvPr id="8" name="ZoneTexte 7">
            <a:extLst>
              <a:ext uri="{FF2B5EF4-FFF2-40B4-BE49-F238E27FC236}">
                <a16:creationId xmlns:a16="http://schemas.microsoft.com/office/drawing/2014/main" id="{16415321-70DB-0441-8C2A-1EA114AF9932}"/>
              </a:ext>
            </a:extLst>
          </p:cNvPr>
          <p:cNvSpPr txBox="1"/>
          <p:nvPr/>
        </p:nvSpPr>
        <p:spPr bwMode="auto">
          <a:xfrm>
            <a:off x="37915" y="4805536"/>
            <a:ext cx="8754447" cy="400110"/>
          </a:xfrm>
          <a:prstGeom prst="rect">
            <a:avLst/>
          </a:prstGeom>
          <a:noFill/>
        </p:spPr>
        <p:txBody>
          <a:bodyPr wrap="square" lIns="91440" tIns="45720" rIns="91440" bIns="45720" anchor="t">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2000" b="0" i="0" u="none" strike="noStrike" kern="1200" cap="none" spc="0" normalizeH="0" baseline="0" noProof="0" dirty="0">
                <a:ln>
                  <a:noFill/>
                </a:ln>
                <a:solidFill>
                  <a:prstClr val="white"/>
                </a:solidFill>
                <a:effectLst/>
                <a:uLnTx/>
                <a:uFillTx/>
                <a:latin typeface="Roboto Slab"/>
                <a:ea typeface="Roboto Slab"/>
                <a:cs typeface="Roboto Slab"/>
              </a:rPr>
              <a:t>River catchments prioritization based on aquatic species distribution</a:t>
            </a:r>
            <a:endParaRPr kumimoji="0" lang="en-US" sz="1400" b="0" i="0" u="none" strike="noStrike" kern="1200" cap="none" spc="0" normalizeH="0" baseline="0" noProof="0" dirty="0">
              <a:ln>
                <a:noFill/>
              </a:ln>
              <a:solidFill>
                <a:prstClr val="white"/>
              </a:solidFill>
              <a:effectLst/>
              <a:uLnTx/>
              <a:uFillTx/>
              <a:latin typeface="Franklin Gothic Book"/>
              <a:ea typeface="+mn-ea"/>
              <a:cs typeface="+mn-cs"/>
            </a:endParaRPr>
          </a:p>
        </p:txBody>
      </p:sp>
    </p:spTree>
    <p:extLst>
      <p:ext uri="{BB962C8B-B14F-4D97-AF65-F5344CB8AC3E}">
        <p14:creationId xmlns:p14="http://schemas.microsoft.com/office/powerpoint/2010/main" val="16701970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381000"/>
            <a:ext cx="9144000" cy="6858000"/>
          </a:xfrm>
          <a:prstGeom prst="rect">
            <a:avLst/>
          </a:prstGeom>
        </p:spPr>
      </p:pic>
      <p:sp>
        <p:nvSpPr>
          <p:cNvPr id="4" name="Title 3"/>
          <p:cNvSpPr>
            <a:spLocks noGrp="1"/>
          </p:cNvSpPr>
          <p:nvPr>
            <p:ph type="title"/>
          </p:nvPr>
        </p:nvSpPr>
        <p:spPr>
          <a:xfrm>
            <a:off x="1066800" y="5538787"/>
            <a:ext cx="7772400" cy="1362075"/>
          </a:xfrm>
        </p:spPr>
        <p:txBody>
          <a:bodyPr>
            <a:normAutofit/>
          </a:bodyPr>
          <a:lstStyle/>
          <a:p>
            <a:r>
              <a:rPr lang="en-US" dirty="0"/>
              <a:t>The need for </a:t>
            </a:r>
            <a:br>
              <a:rPr lang="en-US" dirty="0"/>
            </a:br>
            <a:r>
              <a:rPr lang="en-US" dirty="0"/>
              <a:t>a nexus approach</a:t>
            </a:r>
          </a:p>
        </p:txBody>
      </p:sp>
      <p:sp>
        <p:nvSpPr>
          <p:cNvPr id="5" name="Text Placeholder 4"/>
          <p:cNvSpPr>
            <a:spLocks noGrp="1"/>
          </p:cNvSpPr>
          <p:nvPr>
            <p:ph type="body" idx="1"/>
          </p:nvPr>
        </p:nvSpPr>
        <p:spPr>
          <a:xfrm>
            <a:off x="1524000" y="4038600"/>
            <a:ext cx="7162800" cy="1500187"/>
          </a:xfrm>
        </p:spPr>
        <p:txBody>
          <a:bodyPr>
            <a:normAutofit/>
          </a:bodyPr>
          <a:lstStyle/>
          <a:p>
            <a:r>
              <a:rPr lang="en-US" sz="4000" b="1" dirty="0"/>
              <a:t>5</a:t>
            </a:r>
          </a:p>
        </p:txBody>
      </p:sp>
    </p:spTree>
    <p:extLst>
      <p:ext uri="{BB962C8B-B14F-4D97-AF65-F5344CB8AC3E}">
        <p14:creationId xmlns:p14="http://schemas.microsoft.com/office/powerpoint/2010/main" val="32948794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5">
            <a:extLst>
              <a:ext uri="{FF2B5EF4-FFF2-40B4-BE49-F238E27FC236}">
                <a16:creationId xmlns:a16="http://schemas.microsoft.com/office/drawing/2014/main" id="{EC4DB5FA-DBFF-4E5C-C9C0-7DF84C128E64}"/>
              </a:ext>
            </a:extLst>
          </p:cNvPr>
          <p:cNvSpPr/>
          <p:nvPr/>
        </p:nvSpPr>
        <p:spPr>
          <a:xfrm>
            <a:off x="533400" y="914400"/>
            <a:ext cx="8190186" cy="5181600"/>
          </a:xfrm>
          <a:prstGeom prst="roundRect">
            <a:avLst>
              <a:gd name="adj" fmla="val 7666"/>
            </a:avLst>
          </a:prstGeom>
          <a:gradFill>
            <a:gsLst>
              <a:gs pos="0">
                <a:schemeClr val="tx1">
                  <a:lumMod val="95000"/>
                  <a:lumOff val="5000"/>
                </a:schemeClr>
              </a:gs>
              <a:gs pos="43000">
                <a:schemeClr val="tx1">
                  <a:lumMod val="75000"/>
                  <a:lumOff val="25000"/>
                </a:schemeClr>
              </a:gs>
              <a:gs pos="100000">
                <a:schemeClr val="tx1">
                  <a:lumMod val="65000"/>
                  <a:lumOff val="35000"/>
                  <a:alpha val="89000"/>
                </a:schemeClr>
              </a:gs>
            </a:gsLst>
            <a:lin ang="5400000" scaled="0"/>
          </a:gradFill>
          <a:ln>
            <a:gradFill>
              <a:gsLst>
                <a:gs pos="0">
                  <a:schemeClr val="accent5">
                    <a:lumMod val="75000"/>
                  </a:schemeClr>
                </a:gs>
                <a:gs pos="50000">
                  <a:schemeClr val="tx1">
                    <a:lumMod val="95000"/>
                    <a:lumOff val="5000"/>
                    <a:alpha val="72000"/>
                  </a:schemeClr>
                </a:gs>
                <a:gs pos="100000">
                  <a:schemeClr val="tx1">
                    <a:lumMod val="95000"/>
                    <a:lumOff val="5000"/>
                    <a:alpha val="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a:extLst>
              <a:ext uri="{FF2B5EF4-FFF2-40B4-BE49-F238E27FC236}">
                <a16:creationId xmlns:a16="http://schemas.microsoft.com/office/drawing/2014/main" id="{A8AAB491-311E-7E8E-E9DC-39F30C9B22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038225"/>
            <a:ext cx="7620000" cy="47815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8669941-02B4-C3B5-52BB-C4B59510636D}"/>
              </a:ext>
            </a:extLst>
          </p:cNvPr>
          <p:cNvSpPr txBox="1"/>
          <p:nvPr/>
        </p:nvSpPr>
        <p:spPr>
          <a:xfrm>
            <a:off x="4924097" y="6351202"/>
            <a:ext cx="3799489" cy="646331"/>
          </a:xfrm>
          <a:prstGeom prst="rect">
            <a:avLst/>
          </a:prstGeom>
          <a:noFill/>
        </p:spPr>
        <p:txBody>
          <a:bodyPr wrap="square">
            <a:spAutoFit/>
          </a:bodyPr>
          <a:lstStyle/>
          <a:p>
            <a:r>
              <a:rPr lang="fr-FR" dirty="0" err="1">
                <a:solidFill>
                  <a:schemeClr val="bg1"/>
                </a:solidFill>
              </a:rPr>
              <a:t>Leclère</a:t>
            </a:r>
            <a:r>
              <a:rPr lang="fr-FR" dirty="0">
                <a:solidFill>
                  <a:schemeClr val="bg1"/>
                </a:solidFill>
              </a:rPr>
              <a:t> et al. 2020. Nature  585</a:t>
            </a:r>
          </a:p>
          <a:p>
            <a:endParaRPr lang="en-CH" dirty="0">
              <a:solidFill>
                <a:schemeClr val="bg1"/>
              </a:solidFill>
            </a:endParaRPr>
          </a:p>
        </p:txBody>
      </p:sp>
      <p:sp>
        <p:nvSpPr>
          <p:cNvPr id="4" name="ZoneTexte 3">
            <a:extLst>
              <a:ext uri="{FF2B5EF4-FFF2-40B4-BE49-F238E27FC236}">
                <a16:creationId xmlns:a16="http://schemas.microsoft.com/office/drawing/2014/main" id="{80B1E7B7-244A-B66E-B7CF-289DC3AEA7E1}"/>
              </a:ext>
            </a:extLst>
          </p:cNvPr>
          <p:cNvSpPr txBox="1"/>
          <p:nvPr/>
        </p:nvSpPr>
        <p:spPr>
          <a:xfrm>
            <a:off x="717201" y="210352"/>
            <a:ext cx="8190186" cy="461665"/>
          </a:xfrm>
          <a:prstGeom prst="rect">
            <a:avLst/>
          </a:prstGeom>
          <a:noFill/>
        </p:spPr>
        <p:txBody>
          <a:bodyPr wrap="square" rtlCol="0">
            <a:spAutoFit/>
          </a:bodyPr>
          <a:lstStyle/>
          <a:p>
            <a:r>
              <a:rPr lang="fr-CH" sz="2400" dirty="0">
                <a:ln>
                  <a:solidFill>
                    <a:schemeClr val="accent5">
                      <a:lumMod val="75000"/>
                    </a:schemeClr>
                  </a:solidFill>
                </a:ln>
                <a:solidFill>
                  <a:schemeClr val="bg1"/>
                </a:solidFill>
                <a:latin typeface="+mj-lt"/>
                <a:ea typeface="+mj-ea"/>
                <a:cs typeface="+mj-cs"/>
              </a:rPr>
              <a:t>Nature positive initiative</a:t>
            </a:r>
          </a:p>
        </p:txBody>
      </p:sp>
    </p:spTree>
    <p:extLst>
      <p:ext uri="{BB962C8B-B14F-4D97-AF65-F5344CB8AC3E}">
        <p14:creationId xmlns:p14="http://schemas.microsoft.com/office/powerpoint/2010/main" val="2653181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C078CB47-9A77-354D-885E-1C1499B6BA81}"/>
              </a:ext>
            </a:extLst>
          </p:cNvPr>
          <p:cNvSpPr/>
          <p:nvPr/>
        </p:nvSpPr>
        <p:spPr>
          <a:xfrm>
            <a:off x="237853" y="1173162"/>
            <a:ext cx="4105547" cy="5373554"/>
          </a:xfrm>
          <a:prstGeom prst="roundRect">
            <a:avLst>
              <a:gd name="adj" fmla="val 7666"/>
            </a:avLst>
          </a:prstGeom>
          <a:gradFill>
            <a:gsLst>
              <a:gs pos="0">
                <a:schemeClr val="tx1">
                  <a:lumMod val="95000"/>
                  <a:lumOff val="5000"/>
                </a:schemeClr>
              </a:gs>
              <a:gs pos="43000">
                <a:schemeClr val="tx1">
                  <a:lumMod val="75000"/>
                  <a:lumOff val="25000"/>
                </a:schemeClr>
              </a:gs>
              <a:gs pos="100000">
                <a:schemeClr val="tx1">
                  <a:lumMod val="65000"/>
                  <a:lumOff val="35000"/>
                  <a:alpha val="89000"/>
                </a:schemeClr>
              </a:gs>
            </a:gsLst>
            <a:lin ang="5400000" scaled="0"/>
          </a:gradFill>
          <a:ln>
            <a:gradFill>
              <a:gsLst>
                <a:gs pos="0">
                  <a:schemeClr val="accent5">
                    <a:lumMod val="75000"/>
                  </a:schemeClr>
                </a:gs>
                <a:gs pos="50000">
                  <a:schemeClr val="tx1">
                    <a:lumMod val="95000"/>
                    <a:lumOff val="5000"/>
                    <a:alpha val="72000"/>
                  </a:schemeClr>
                </a:gs>
                <a:gs pos="100000">
                  <a:schemeClr val="tx1">
                    <a:lumMod val="95000"/>
                    <a:lumOff val="5000"/>
                    <a:alpha val="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6B06169-530B-CE45-B24E-98275228C2BA}"/>
              </a:ext>
            </a:extLst>
          </p:cNvPr>
          <p:cNvPicPr>
            <a:picLocks noChangeAspect="1"/>
          </p:cNvPicPr>
          <p:nvPr/>
        </p:nvPicPr>
        <p:blipFill>
          <a:blip r:embed="rId3"/>
          <a:stretch>
            <a:fillRect/>
          </a:stretch>
        </p:blipFill>
        <p:spPr>
          <a:xfrm>
            <a:off x="381000" y="1374552"/>
            <a:ext cx="3847013" cy="5026248"/>
          </a:xfrm>
          <a:prstGeom prst="rect">
            <a:avLst/>
          </a:prstGeom>
        </p:spPr>
      </p:pic>
      <p:sp>
        <p:nvSpPr>
          <p:cNvPr id="7" name="TextBox 6">
            <a:extLst>
              <a:ext uri="{FF2B5EF4-FFF2-40B4-BE49-F238E27FC236}">
                <a16:creationId xmlns:a16="http://schemas.microsoft.com/office/drawing/2014/main" id="{E52481D1-118D-FF4F-B93D-A23B2840A1C4}"/>
              </a:ext>
            </a:extLst>
          </p:cNvPr>
          <p:cNvSpPr txBox="1"/>
          <p:nvPr/>
        </p:nvSpPr>
        <p:spPr>
          <a:xfrm>
            <a:off x="5247429" y="6546716"/>
            <a:ext cx="3801864" cy="297780"/>
          </a:xfrm>
          <a:prstGeom prst="rect">
            <a:avLst/>
          </a:prstGeom>
        </p:spPr>
        <p:txBody>
          <a:bodyPr/>
          <a:lstStyle/>
          <a:p>
            <a:r>
              <a:rPr lang="en-US" sz="1000" dirty="0">
                <a:solidFill>
                  <a:schemeClr val="bg1"/>
                </a:solidFill>
                <a:latin typeface="Arial"/>
              </a:rPr>
              <a:t>Environmental Science &amp; Policy, Volume 54, 2015, 389–397</a:t>
            </a:r>
          </a:p>
        </p:txBody>
      </p:sp>
      <p:sp>
        <p:nvSpPr>
          <p:cNvPr id="9" name="Title 3">
            <a:extLst>
              <a:ext uri="{FF2B5EF4-FFF2-40B4-BE49-F238E27FC236}">
                <a16:creationId xmlns:a16="http://schemas.microsoft.com/office/drawing/2014/main" id="{F52655E3-2356-F742-8DFF-2BF65A8C22E7}"/>
              </a:ext>
            </a:extLst>
          </p:cNvPr>
          <p:cNvSpPr>
            <a:spLocks noGrp="1"/>
          </p:cNvSpPr>
          <p:nvPr>
            <p:ph type="title"/>
          </p:nvPr>
        </p:nvSpPr>
        <p:spPr>
          <a:xfrm>
            <a:off x="152400" y="228600"/>
            <a:ext cx="8753746" cy="944562"/>
          </a:xfrm>
        </p:spPr>
        <p:txBody>
          <a:bodyPr>
            <a:noAutofit/>
          </a:bodyPr>
          <a:lstStyle/>
          <a:p>
            <a:pPr algn="ctr"/>
            <a:r>
              <a:rPr lang="fr-FR" sz="2400" dirty="0" err="1"/>
              <a:t>Sustainable</a:t>
            </a:r>
            <a:r>
              <a:rPr lang="fr-FR" sz="2400" dirty="0"/>
              <a:t> </a:t>
            </a:r>
            <a:r>
              <a:rPr lang="fr-FR" sz="2400" dirty="0" err="1"/>
              <a:t>development</a:t>
            </a:r>
            <a:r>
              <a:rPr lang="fr-FR" sz="2400" dirty="0"/>
              <a:t> and the </a:t>
            </a:r>
            <a:r>
              <a:rPr lang="fr-FR" sz="2400" dirty="0" err="1"/>
              <a:t>link</a:t>
            </a:r>
            <a:r>
              <a:rPr lang="fr-FR" sz="2400" dirty="0"/>
              <a:t> </a:t>
            </a:r>
            <a:r>
              <a:rPr lang="fr-FR" sz="2400" dirty="0" err="1"/>
              <a:t>between</a:t>
            </a:r>
            <a:r>
              <a:rPr lang="fr-FR" sz="2400" dirty="0"/>
              <a:t> water and </a:t>
            </a:r>
            <a:r>
              <a:rPr lang="fr-FR" sz="2400" dirty="0" err="1"/>
              <a:t>energy</a:t>
            </a:r>
            <a:r>
              <a:rPr lang="fr-FR" sz="2400" dirty="0"/>
              <a:t> and </a:t>
            </a:r>
            <a:r>
              <a:rPr lang="fr-FR" sz="2400" dirty="0" err="1"/>
              <a:t>food</a:t>
            </a:r>
            <a:r>
              <a:rPr lang="fr-FR" sz="2400" dirty="0"/>
              <a:t>: a perspective on </a:t>
            </a:r>
            <a:r>
              <a:rPr lang="fr-FR" sz="2400" dirty="0" err="1"/>
              <a:t>livelihoods</a:t>
            </a:r>
            <a:r>
              <a:rPr lang="fr-FR" sz="2400" dirty="0"/>
              <a:t>
</a:t>
            </a:r>
          </a:p>
        </p:txBody>
      </p:sp>
      <p:sp>
        <p:nvSpPr>
          <p:cNvPr id="5" name="Rectangle 4">
            <a:extLst>
              <a:ext uri="{FF2B5EF4-FFF2-40B4-BE49-F238E27FC236}">
                <a16:creationId xmlns:a16="http://schemas.microsoft.com/office/drawing/2014/main" id="{BABCFF2A-5307-F94E-844A-A07BC986B42D}"/>
              </a:ext>
            </a:extLst>
          </p:cNvPr>
          <p:cNvSpPr/>
          <p:nvPr/>
        </p:nvSpPr>
        <p:spPr>
          <a:xfrm>
            <a:off x="4360506" y="2209800"/>
            <a:ext cx="4705892" cy="2677656"/>
          </a:xfrm>
          <a:prstGeom prst="rect">
            <a:avLst/>
          </a:prstGeom>
        </p:spPr>
        <p:txBody>
          <a:bodyPr wrap="square">
            <a:spAutoFit/>
          </a:bodyPr>
          <a:lstStyle/>
          <a:p>
            <a:pPr lvl="0">
              <a:defRPr/>
            </a:pPr>
            <a:endParaRPr lang="en-GB" sz="2400" dirty="0">
              <a:solidFill>
                <a:schemeClr val="bg1"/>
              </a:solidFill>
            </a:endParaRPr>
          </a:p>
          <a:p>
            <a:pPr lvl="0">
              <a:defRPr/>
            </a:pPr>
            <a:r>
              <a:rPr lang="en-US" sz="2400" dirty="0">
                <a:solidFill>
                  <a:schemeClr val="bg1"/>
                </a:solidFill>
              </a:rPr>
              <a:t>It is about achieving a sustainable balance between natural supply and human demand to ensure the security of environmental livelihoods</a:t>
            </a:r>
            <a:r>
              <a:rPr lang="en-GB" sz="2400" dirty="0">
                <a:solidFill>
                  <a:schemeClr val="bg1"/>
                </a:solidFill>
              </a:rPr>
              <a:t>
</a:t>
            </a:r>
          </a:p>
        </p:txBody>
      </p:sp>
    </p:spTree>
    <p:extLst>
      <p:ext uri="{BB962C8B-B14F-4D97-AF65-F5344CB8AC3E}">
        <p14:creationId xmlns:p14="http://schemas.microsoft.com/office/powerpoint/2010/main" val="33812444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E646875A-57A5-5342-BC84-667F8B875125}"/>
              </a:ext>
            </a:extLst>
          </p:cNvPr>
          <p:cNvSpPr/>
          <p:nvPr/>
        </p:nvSpPr>
        <p:spPr>
          <a:xfrm>
            <a:off x="914400" y="687113"/>
            <a:ext cx="8077199" cy="5483774"/>
          </a:xfrm>
          <a:prstGeom prst="roundRect">
            <a:avLst>
              <a:gd name="adj" fmla="val 7666"/>
            </a:avLst>
          </a:prstGeom>
          <a:gradFill>
            <a:gsLst>
              <a:gs pos="0">
                <a:schemeClr val="tx1">
                  <a:lumMod val="95000"/>
                  <a:lumOff val="5000"/>
                </a:schemeClr>
              </a:gs>
              <a:gs pos="43000">
                <a:schemeClr val="tx1">
                  <a:lumMod val="75000"/>
                  <a:lumOff val="25000"/>
                </a:schemeClr>
              </a:gs>
              <a:gs pos="100000">
                <a:schemeClr val="tx1">
                  <a:lumMod val="65000"/>
                  <a:lumOff val="35000"/>
                  <a:alpha val="89000"/>
                </a:schemeClr>
              </a:gs>
            </a:gsLst>
            <a:lin ang="5400000" scaled="0"/>
          </a:gradFill>
          <a:ln>
            <a:gradFill>
              <a:gsLst>
                <a:gs pos="0">
                  <a:schemeClr val="accent5">
                    <a:lumMod val="75000"/>
                  </a:schemeClr>
                </a:gs>
                <a:gs pos="50000">
                  <a:schemeClr val="tx1">
                    <a:lumMod val="95000"/>
                    <a:lumOff val="5000"/>
                    <a:alpha val="72000"/>
                  </a:schemeClr>
                </a:gs>
                <a:gs pos="100000">
                  <a:schemeClr val="tx1">
                    <a:lumMod val="95000"/>
                    <a:lumOff val="5000"/>
                    <a:alpha val="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p:cNvSpPr>
            <a:spLocks noGrp="1"/>
          </p:cNvSpPr>
          <p:nvPr>
            <p:ph type="title" idx="4294967295"/>
          </p:nvPr>
        </p:nvSpPr>
        <p:spPr>
          <a:xfrm>
            <a:off x="731439" y="63505"/>
            <a:ext cx="7681122" cy="623608"/>
          </a:xfrm>
        </p:spPr>
        <p:txBody>
          <a:bodyPr>
            <a:normAutofit/>
          </a:bodyPr>
          <a:lstStyle/>
          <a:p>
            <a:r>
              <a:rPr lang="fr-FR" sz="2400" dirty="0"/>
              <a:t>20 </a:t>
            </a:r>
            <a:r>
              <a:rPr lang="fr-FR" sz="2400" dirty="0" err="1"/>
              <a:t>years</a:t>
            </a:r>
            <a:r>
              <a:rPr lang="fr-FR" sz="2400" dirty="0"/>
              <a:t> of </a:t>
            </a:r>
            <a:r>
              <a:rPr lang="fr-FR" sz="2400" dirty="0" err="1"/>
              <a:t>Ecosystem</a:t>
            </a:r>
            <a:r>
              <a:rPr lang="fr-FR" sz="2400" dirty="0"/>
              <a:t> Services: </a:t>
            </a:r>
            <a:r>
              <a:rPr lang="fr-FR" sz="2400" dirty="0" err="1"/>
              <a:t>synthesis</a:t>
            </a:r>
            <a:endParaRPr lang="fr-FR" sz="2400" dirty="0"/>
          </a:p>
        </p:txBody>
      </p:sp>
      <p:sp>
        <p:nvSpPr>
          <p:cNvPr id="3" name="Rectangle 2"/>
          <p:cNvSpPr/>
          <p:nvPr/>
        </p:nvSpPr>
        <p:spPr>
          <a:xfrm>
            <a:off x="3009757" y="6493320"/>
            <a:ext cx="6134243" cy="338554"/>
          </a:xfrm>
          <a:prstGeom prst="rect">
            <a:avLst/>
          </a:prstGeom>
        </p:spPr>
        <p:txBody>
          <a:bodyPr wrap="none">
            <a:spAutoFit/>
          </a:bodyPr>
          <a:lstStyle/>
          <a:p>
            <a:r>
              <a:rPr lang="fr-FR" sz="1600" dirty="0">
                <a:solidFill>
                  <a:schemeClr val="bg1"/>
                </a:solidFill>
              </a:rPr>
              <a:t>Costanza et al. 2017: https://</a:t>
            </a:r>
            <a:r>
              <a:rPr lang="fr-FR" sz="1600" dirty="0" err="1">
                <a:solidFill>
                  <a:schemeClr val="bg1"/>
                </a:solidFill>
              </a:rPr>
              <a:t>doi.org</a:t>
            </a:r>
            <a:r>
              <a:rPr lang="fr-FR" sz="1600" dirty="0">
                <a:solidFill>
                  <a:schemeClr val="bg1"/>
                </a:solidFill>
              </a:rPr>
              <a:t>/10.1016/j.ecoser.2017.09.008</a:t>
            </a:r>
          </a:p>
        </p:txBody>
      </p:sp>
      <p:pic>
        <p:nvPicPr>
          <p:cNvPr id="6" name="Picture 5">
            <a:extLst>
              <a:ext uri="{FF2B5EF4-FFF2-40B4-BE49-F238E27FC236}">
                <a16:creationId xmlns:a16="http://schemas.microsoft.com/office/drawing/2014/main" id="{EA1A7F1A-D416-1C4D-94CC-5890625432B0}"/>
              </a:ext>
            </a:extLst>
          </p:cNvPr>
          <p:cNvPicPr>
            <a:picLocks noChangeAspect="1"/>
          </p:cNvPicPr>
          <p:nvPr/>
        </p:nvPicPr>
        <p:blipFill>
          <a:blip r:embed="rId3"/>
          <a:stretch>
            <a:fillRect/>
          </a:stretch>
        </p:blipFill>
        <p:spPr>
          <a:xfrm>
            <a:off x="2471070" y="2514600"/>
            <a:ext cx="6262563" cy="3656287"/>
          </a:xfrm>
          <a:prstGeom prst="rect">
            <a:avLst/>
          </a:prstGeom>
        </p:spPr>
      </p:pic>
      <p:pic>
        <p:nvPicPr>
          <p:cNvPr id="7" name="Picture 6">
            <a:extLst>
              <a:ext uri="{FF2B5EF4-FFF2-40B4-BE49-F238E27FC236}">
                <a16:creationId xmlns:a16="http://schemas.microsoft.com/office/drawing/2014/main" id="{065E5B65-4DD0-3C44-BD3D-C2AF6EEC37F6}"/>
              </a:ext>
            </a:extLst>
          </p:cNvPr>
          <p:cNvPicPr>
            <a:picLocks noChangeAspect="1"/>
          </p:cNvPicPr>
          <p:nvPr/>
        </p:nvPicPr>
        <p:blipFill>
          <a:blip r:embed="rId4"/>
          <a:stretch>
            <a:fillRect/>
          </a:stretch>
        </p:blipFill>
        <p:spPr>
          <a:xfrm>
            <a:off x="1066800" y="838200"/>
            <a:ext cx="2523695" cy="1814792"/>
          </a:xfrm>
          <a:prstGeom prst="rect">
            <a:avLst/>
          </a:prstGeom>
        </p:spPr>
      </p:pic>
    </p:spTree>
    <p:extLst>
      <p:ext uri="{BB962C8B-B14F-4D97-AF65-F5344CB8AC3E}">
        <p14:creationId xmlns:p14="http://schemas.microsoft.com/office/powerpoint/2010/main" val="3096474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216D14-AD08-F4FF-6562-FEBCDDB1F366}"/>
            </a:ext>
          </a:extLst>
        </p:cNvPr>
        <p:cNvGrpSpPr/>
        <p:nvPr/>
      </p:nvGrpSpPr>
      <p:grpSpPr>
        <a:xfrm>
          <a:off x="0" y="0"/>
          <a:ext cx="0" cy="0"/>
          <a:chOff x="0" y="0"/>
          <a:chExt cx="0" cy="0"/>
        </a:xfrm>
      </p:grpSpPr>
      <p:sp>
        <p:nvSpPr>
          <p:cNvPr id="5" name="Rounded Rectangle 4">
            <a:extLst>
              <a:ext uri="{FF2B5EF4-FFF2-40B4-BE49-F238E27FC236}">
                <a16:creationId xmlns:a16="http://schemas.microsoft.com/office/drawing/2014/main" id="{12F284BF-C6E1-856C-6746-4CC117941AD9}"/>
              </a:ext>
            </a:extLst>
          </p:cNvPr>
          <p:cNvSpPr/>
          <p:nvPr/>
        </p:nvSpPr>
        <p:spPr>
          <a:xfrm>
            <a:off x="152400" y="1320059"/>
            <a:ext cx="8839199" cy="4850828"/>
          </a:xfrm>
          <a:prstGeom prst="roundRect">
            <a:avLst>
              <a:gd name="adj" fmla="val 7666"/>
            </a:avLst>
          </a:prstGeom>
          <a:gradFill>
            <a:gsLst>
              <a:gs pos="0">
                <a:schemeClr val="tx1">
                  <a:lumMod val="95000"/>
                  <a:lumOff val="5000"/>
                </a:schemeClr>
              </a:gs>
              <a:gs pos="43000">
                <a:schemeClr val="tx1">
                  <a:lumMod val="75000"/>
                  <a:lumOff val="25000"/>
                </a:schemeClr>
              </a:gs>
              <a:gs pos="100000">
                <a:schemeClr val="tx1">
                  <a:lumMod val="65000"/>
                  <a:lumOff val="35000"/>
                  <a:alpha val="89000"/>
                </a:schemeClr>
              </a:gs>
            </a:gsLst>
            <a:lin ang="5400000" scaled="0"/>
          </a:gradFill>
          <a:ln>
            <a:gradFill>
              <a:gsLst>
                <a:gs pos="0">
                  <a:schemeClr val="accent5">
                    <a:lumMod val="75000"/>
                  </a:schemeClr>
                </a:gs>
                <a:gs pos="50000">
                  <a:schemeClr val="tx1">
                    <a:lumMod val="95000"/>
                    <a:lumOff val="5000"/>
                    <a:alpha val="72000"/>
                  </a:schemeClr>
                </a:gs>
                <a:gs pos="100000">
                  <a:schemeClr val="tx1">
                    <a:lumMod val="95000"/>
                    <a:lumOff val="5000"/>
                    <a:alpha val="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B928BE42-3D95-345A-46B3-7744AF0F9C02}"/>
              </a:ext>
            </a:extLst>
          </p:cNvPr>
          <p:cNvSpPr>
            <a:spLocks noGrp="1"/>
          </p:cNvSpPr>
          <p:nvPr>
            <p:ph type="title" idx="4294967295"/>
          </p:nvPr>
        </p:nvSpPr>
        <p:spPr>
          <a:xfrm>
            <a:off x="731439" y="63504"/>
            <a:ext cx="7681122" cy="1079495"/>
          </a:xfrm>
        </p:spPr>
        <p:txBody>
          <a:bodyPr>
            <a:normAutofit/>
          </a:bodyPr>
          <a:lstStyle/>
          <a:p>
            <a:r>
              <a:rPr lang="en-US" sz="2400" dirty="0"/>
              <a:t>Sustainability of Social-Ecological Systems: </a:t>
            </a:r>
            <a:br>
              <a:rPr lang="en-US" sz="2400" dirty="0"/>
            </a:br>
            <a:r>
              <a:rPr lang="en-US" sz="2400" dirty="0"/>
              <a:t>the Nexus between Water, Energy...</a:t>
            </a:r>
            <a:endParaRPr lang="fr-FR" sz="2400" dirty="0"/>
          </a:p>
        </p:txBody>
      </p:sp>
      <p:sp>
        <p:nvSpPr>
          <p:cNvPr id="3" name="Rectangle 2">
            <a:extLst>
              <a:ext uri="{FF2B5EF4-FFF2-40B4-BE49-F238E27FC236}">
                <a16:creationId xmlns:a16="http://schemas.microsoft.com/office/drawing/2014/main" id="{64F48822-D5A7-0707-E873-A7AE858852EA}"/>
              </a:ext>
            </a:extLst>
          </p:cNvPr>
          <p:cNvSpPr/>
          <p:nvPr/>
        </p:nvSpPr>
        <p:spPr>
          <a:xfrm>
            <a:off x="3009757" y="6493320"/>
            <a:ext cx="6386877" cy="338554"/>
          </a:xfrm>
          <a:prstGeom prst="rect">
            <a:avLst/>
          </a:prstGeom>
        </p:spPr>
        <p:txBody>
          <a:bodyPr wrap="none">
            <a:spAutoFit/>
          </a:bodyPr>
          <a:lstStyle/>
          <a:p>
            <a:r>
              <a:rPr lang="fr-FR" sz="1600" dirty="0">
                <a:solidFill>
                  <a:schemeClr val="bg1"/>
                </a:solidFill>
              </a:rPr>
              <a:t>https://www.coursera.org/learn/sustainability-social-ecological-systems</a:t>
            </a:r>
          </a:p>
        </p:txBody>
      </p:sp>
      <p:pic>
        <p:nvPicPr>
          <p:cNvPr id="8" name="Picture 7">
            <a:extLst>
              <a:ext uri="{FF2B5EF4-FFF2-40B4-BE49-F238E27FC236}">
                <a16:creationId xmlns:a16="http://schemas.microsoft.com/office/drawing/2014/main" id="{E2370730-9318-5AEB-35E3-07BAE351AA85}"/>
              </a:ext>
            </a:extLst>
          </p:cNvPr>
          <p:cNvPicPr>
            <a:picLocks noChangeAspect="1"/>
          </p:cNvPicPr>
          <p:nvPr/>
        </p:nvPicPr>
        <p:blipFill>
          <a:blip r:embed="rId3"/>
          <a:stretch>
            <a:fillRect/>
          </a:stretch>
        </p:blipFill>
        <p:spPr>
          <a:xfrm>
            <a:off x="457200" y="1752600"/>
            <a:ext cx="7848600" cy="4107774"/>
          </a:xfrm>
          <a:prstGeom prst="rect">
            <a:avLst/>
          </a:prstGeom>
        </p:spPr>
      </p:pic>
    </p:spTree>
    <p:extLst>
      <p:ext uri="{BB962C8B-B14F-4D97-AF65-F5344CB8AC3E}">
        <p14:creationId xmlns:p14="http://schemas.microsoft.com/office/powerpoint/2010/main" val="31402341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71CF35B-5866-D04D-A9D2-5C528EFE6569}"/>
              </a:ext>
            </a:extLst>
          </p:cNvPr>
          <p:cNvPicPr/>
          <p:nvPr/>
        </p:nvPicPr>
        <p:blipFill>
          <a:blip r:embed="rId3" cstate="print">
            <a:extLst>
              <a:ext uri="{28A0092B-C50C-407E-A947-70E740481C1C}">
                <a14:useLocalDpi xmlns:a14="http://schemas.microsoft.com/office/drawing/2010/main"/>
              </a:ext>
            </a:extLst>
          </a:blip>
          <a:stretch>
            <a:fillRect/>
          </a:stretch>
        </p:blipFill>
        <p:spPr>
          <a:xfrm>
            <a:off x="1115616" y="686084"/>
            <a:ext cx="6646892" cy="4719294"/>
          </a:xfrm>
          <a:prstGeom prst="ellipse">
            <a:avLst/>
          </a:prstGeom>
        </p:spPr>
      </p:pic>
      <p:grpSp>
        <p:nvGrpSpPr>
          <p:cNvPr id="16" name="Group 15"/>
          <p:cNvGrpSpPr/>
          <p:nvPr/>
        </p:nvGrpSpPr>
        <p:grpSpPr>
          <a:xfrm>
            <a:off x="783271" y="2779140"/>
            <a:ext cx="5583390" cy="3481235"/>
            <a:chOff x="611560" y="2780928"/>
            <a:chExt cx="6048672" cy="3771338"/>
          </a:xfrm>
        </p:grpSpPr>
        <p:sp>
          <p:nvSpPr>
            <p:cNvPr id="2" name="TextBox 1"/>
            <p:cNvSpPr txBox="1"/>
            <p:nvPr/>
          </p:nvSpPr>
          <p:spPr>
            <a:xfrm>
              <a:off x="611560" y="6021288"/>
              <a:ext cx="3740954" cy="530978"/>
            </a:xfrm>
            <a:prstGeom prst="rect">
              <a:avLst/>
            </a:prstGeom>
            <a:noFill/>
          </p:spPr>
          <p:txBody>
            <a:bodyPr wrap="none" rtlCol="0">
              <a:spAutoFit/>
            </a:bodyPr>
            <a:lstStyle/>
            <a:p>
              <a:pPr defTabSz="844083"/>
              <a:r>
                <a:rPr lang="ca-ES" sz="2585" b="1" dirty="0" err="1">
                  <a:solidFill>
                    <a:schemeClr val="accent5">
                      <a:lumMod val="60000"/>
                      <a:lumOff val="40000"/>
                    </a:schemeClr>
                  </a:solidFill>
                  <a:latin typeface="Calibri" panose="020F0502020204030204"/>
                </a:rPr>
                <a:t>Environmental</a:t>
              </a:r>
              <a:r>
                <a:rPr lang="ca-ES" sz="2585" b="1" dirty="0">
                  <a:solidFill>
                    <a:schemeClr val="accent5">
                      <a:lumMod val="60000"/>
                      <a:lumOff val="40000"/>
                    </a:schemeClr>
                  </a:solidFill>
                  <a:latin typeface="Calibri" panose="020F0502020204030204"/>
                </a:rPr>
                <a:t> </a:t>
              </a:r>
              <a:r>
                <a:rPr lang="ca-ES" sz="2585" b="1" dirty="0" err="1">
                  <a:solidFill>
                    <a:schemeClr val="accent5">
                      <a:lumMod val="60000"/>
                      <a:lumOff val="40000"/>
                    </a:schemeClr>
                  </a:solidFill>
                  <a:latin typeface="Calibri" panose="020F0502020204030204"/>
                </a:rPr>
                <a:t>Pressure</a:t>
              </a:r>
              <a:endParaRPr lang="en-US" sz="2585" b="1" dirty="0">
                <a:solidFill>
                  <a:schemeClr val="accent5">
                    <a:lumMod val="60000"/>
                    <a:lumOff val="40000"/>
                  </a:schemeClr>
                </a:solidFill>
                <a:latin typeface="Calibri" panose="020F0502020204030204"/>
              </a:endParaRPr>
            </a:p>
          </p:txBody>
        </p:sp>
        <p:cxnSp>
          <p:nvCxnSpPr>
            <p:cNvPr id="6" name="Straight Arrow Connector 5"/>
            <p:cNvCxnSpPr/>
            <p:nvPr/>
          </p:nvCxnSpPr>
          <p:spPr>
            <a:xfrm flipH="1" flipV="1">
              <a:off x="1835696" y="2780928"/>
              <a:ext cx="864096" cy="3312368"/>
            </a:xfrm>
            <a:prstGeom prst="straightConnector1">
              <a:avLst/>
            </a:prstGeom>
            <a:ln w="38100">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4335336" y="4509120"/>
              <a:ext cx="2324896" cy="1664568"/>
            </a:xfrm>
            <a:prstGeom prst="straightConnector1">
              <a:avLst/>
            </a:prstGeom>
            <a:ln w="38100">
              <a:solidFill>
                <a:schemeClr val="accent6"/>
              </a:solidFill>
              <a:tailEnd type="arrow"/>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p:nvGrpSpPr>
        <p:grpSpPr>
          <a:xfrm>
            <a:off x="3263020" y="686084"/>
            <a:ext cx="5417134" cy="3717870"/>
            <a:chOff x="3175991" y="567213"/>
            <a:chExt cx="5868562" cy="4027693"/>
          </a:xfrm>
        </p:grpSpPr>
        <p:sp>
          <p:nvSpPr>
            <p:cNvPr id="10" name="TextBox 9"/>
            <p:cNvSpPr txBox="1"/>
            <p:nvPr/>
          </p:nvSpPr>
          <p:spPr>
            <a:xfrm>
              <a:off x="6822903" y="567213"/>
              <a:ext cx="2221650" cy="530979"/>
            </a:xfrm>
            <a:prstGeom prst="rect">
              <a:avLst/>
            </a:prstGeom>
            <a:noFill/>
          </p:spPr>
          <p:txBody>
            <a:bodyPr wrap="none" rtlCol="0">
              <a:spAutoFit/>
            </a:bodyPr>
            <a:lstStyle/>
            <a:p>
              <a:pPr defTabSz="844083"/>
              <a:r>
                <a:rPr lang="ca-ES" sz="2585" b="1" dirty="0" err="1">
                  <a:solidFill>
                    <a:srgbClr val="FF0000"/>
                  </a:solidFill>
                  <a:latin typeface="Calibri" panose="020F0502020204030204"/>
                </a:rPr>
                <a:t>Internal</a:t>
              </a:r>
              <a:r>
                <a:rPr lang="ca-ES" sz="2585" b="1" dirty="0">
                  <a:solidFill>
                    <a:srgbClr val="FF0000"/>
                  </a:solidFill>
                  <a:latin typeface="Calibri" panose="020F0502020204030204"/>
                </a:rPr>
                <a:t> State</a:t>
              </a:r>
              <a:endParaRPr lang="en-US" sz="2585" b="1" dirty="0">
                <a:solidFill>
                  <a:srgbClr val="FF0000"/>
                </a:solidFill>
                <a:latin typeface="Calibri" panose="020F0502020204030204"/>
              </a:endParaRPr>
            </a:p>
          </p:txBody>
        </p:sp>
        <p:cxnSp>
          <p:nvCxnSpPr>
            <p:cNvPr id="11" name="Straight Arrow Connector 10"/>
            <p:cNvCxnSpPr>
              <a:cxnSpLocks/>
            </p:cNvCxnSpPr>
            <p:nvPr/>
          </p:nvCxnSpPr>
          <p:spPr>
            <a:xfrm flipH="1">
              <a:off x="5868144" y="1098192"/>
              <a:ext cx="1815255" cy="139470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Rounded Rectangle 13"/>
            <p:cNvSpPr/>
            <p:nvPr/>
          </p:nvSpPr>
          <p:spPr>
            <a:xfrm>
              <a:off x="3175991" y="2074626"/>
              <a:ext cx="2664296" cy="252028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endParaRPr lang="en-US" sz="1662">
                <a:solidFill>
                  <a:prstClr val="white"/>
                </a:solidFill>
                <a:latin typeface="Calibri" panose="020F0502020204030204"/>
              </a:endParaRPr>
            </a:p>
          </p:txBody>
        </p:sp>
      </p:grpSp>
      <p:sp>
        <p:nvSpPr>
          <p:cNvPr id="3" name="TextBox 2"/>
          <p:cNvSpPr txBox="1"/>
          <p:nvPr/>
        </p:nvSpPr>
        <p:spPr>
          <a:xfrm>
            <a:off x="548891" y="62364"/>
            <a:ext cx="7887608" cy="400110"/>
          </a:xfrm>
          <a:prstGeom prst="rect">
            <a:avLst/>
          </a:prstGeom>
          <a:noFill/>
        </p:spPr>
        <p:txBody>
          <a:bodyPr wrap="none" rtlCol="0">
            <a:spAutoFit/>
          </a:bodyPr>
          <a:lstStyle/>
          <a:p>
            <a:r>
              <a:rPr lang="en-US" sz="2000" b="1" dirty="0">
                <a:ln w="12700">
                  <a:solidFill>
                    <a:schemeClr val="accent5">
                      <a:lumMod val="75000"/>
                    </a:schemeClr>
                  </a:solidFill>
                </a:ln>
                <a:solidFill>
                  <a:schemeClr val="bg1"/>
                </a:solidFill>
                <a:latin typeface="+mj-lt"/>
                <a:ea typeface="+mj-ea"/>
                <a:cs typeface="+mj-cs"/>
              </a:rPr>
              <a:t>Multi-Scale Integrated Analysis of Societal and Ecosystem Metabolism</a:t>
            </a:r>
          </a:p>
        </p:txBody>
      </p:sp>
      <p:sp>
        <p:nvSpPr>
          <p:cNvPr id="12" name="TextBox 11">
            <a:extLst>
              <a:ext uri="{FF2B5EF4-FFF2-40B4-BE49-F238E27FC236}">
                <a16:creationId xmlns:a16="http://schemas.microsoft.com/office/drawing/2014/main" id="{3271D8CC-56C0-9D41-9B74-C978EC02A462}"/>
              </a:ext>
            </a:extLst>
          </p:cNvPr>
          <p:cNvSpPr txBox="1"/>
          <p:nvPr/>
        </p:nvSpPr>
        <p:spPr>
          <a:xfrm>
            <a:off x="4132041" y="6485714"/>
            <a:ext cx="4827340" cy="279048"/>
          </a:xfrm>
          <a:prstGeom prst="rect">
            <a:avLst/>
          </a:prstGeom>
        </p:spPr>
        <p:txBody>
          <a:bodyPr/>
          <a:lstStyle/>
          <a:p>
            <a:pPr algn="r"/>
            <a:r>
              <a:rPr lang="en-US" sz="1600" dirty="0">
                <a:solidFill>
                  <a:schemeClr val="bg1"/>
                </a:solidFill>
                <a:latin typeface="Arial"/>
              </a:rPr>
              <a:t>https://magic-</a:t>
            </a:r>
            <a:r>
              <a:rPr lang="en-US" sz="1600" dirty="0" err="1">
                <a:solidFill>
                  <a:schemeClr val="bg1"/>
                </a:solidFill>
                <a:latin typeface="Arial"/>
              </a:rPr>
              <a:t>nexus.eu</a:t>
            </a:r>
            <a:endParaRPr lang="en-US" sz="1600" dirty="0">
              <a:solidFill>
                <a:schemeClr val="bg1"/>
              </a:solidFill>
              <a:latin typeface="Arial"/>
            </a:endParaRPr>
          </a:p>
        </p:txBody>
      </p:sp>
    </p:spTree>
    <p:extLst>
      <p:ext uri="{BB962C8B-B14F-4D97-AF65-F5344CB8AC3E}">
        <p14:creationId xmlns:p14="http://schemas.microsoft.com/office/powerpoint/2010/main" val="1242687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A5080F88-502A-7B4C-9F7B-B147136FF1AB}"/>
              </a:ext>
            </a:extLst>
          </p:cNvPr>
          <p:cNvSpPr/>
          <p:nvPr/>
        </p:nvSpPr>
        <p:spPr>
          <a:xfrm>
            <a:off x="1" y="1006224"/>
            <a:ext cx="9144000" cy="3794376"/>
          </a:xfrm>
          <a:prstGeom prst="roundRect">
            <a:avLst>
              <a:gd name="adj" fmla="val 7666"/>
            </a:avLst>
          </a:prstGeom>
          <a:gradFill>
            <a:gsLst>
              <a:gs pos="0">
                <a:schemeClr val="tx1">
                  <a:lumMod val="95000"/>
                  <a:lumOff val="5000"/>
                </a:schemeClr>
              </a:gs>
              <a:gs pos="43000">
                <a:schemeClr val="tx1">
                  <a:lumMod val="75000"/>
                  <a:lumOff val="25000"/>
                </a:schemeClr>
              </a:gs>
              <a:gs pos="100000">
                <a:schemeClr val="tx1">
                  <a:lumMod val="65000"/>
                  <a:lumOff val="35000"/>
                  <a:alpha val="89000"/>
                </a:schemeClr>
              </a:gs>
            </a:gsLst>
            <a:lin ang="5400000" scaled="0"/>
          </a:gradFill>
          <a:ln>
            <a:gradFill>
              <a:gsLst>
                <a:gs pos="0">
                  <a:schemeClr val="accent5">
                    <a:lumMod val="75000"/>
                  </a:schemeClr>
                </a:gs>
                <a:gs pos="50000">
                  <a:schemeClr val="tx1">
                    <a:lumMod val="95000"/>
                    <a:lumOff val="5000"/>
                    <a:alpha val="72000"/>
                  </a:schemeClr>
                </a:gs>
                <a:gs pos="100000">
                  <a:schemeClr val="tx1">
                    <a:lumMod val="95000"/>
                    <a:lumOff val="5000"/>
                    <a:alpha val="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AC6D90E-2FBC-8340-B41C-672E232AE701}"/>
              </a:ext>
            </a:extLst>
          </p:cNvPr>
          <p:cNvSpPr>
            <a:spLocks noGrp="1"/>
          </p:cNvSpPr>
          <p:nvPr>
            <p:ph type="title"/>
          </p:nvPr>
        </p:nvSpPr>
        <p:spPr>
          <a:xfrm>
            <a:off x="762000" y="39369"/>
            <a:ext cx="7124700" cy="994172"/>
          </a:xfrm>
        </p:spPr>
        <p:txBody>
          <a:bodyPr>
            <a:normAutofit/>
          </a:bodyPr>
          <a:lstStyle/>
          <a:p>
            <a:r>
              <a:rPr lang="en-US" sz="2400" dirty="0">
                <a:ln>
                  <a:solidFill>
                    <a:schemeClr val="accent5">
                      <a:lumMod val="75000"/>
                    </a:schemeClr>
                  </a:solidFill>
                </a:ln>
              </a:rPr>
              <a:t>NEXUS avec </a:t>
            </a:r>
            <a:r>
              <a:rPr lang="en-US" sz="2400" dirty="0" err="1">
                <a:ln>
                  <a:solidFill>
                    <a:schemeClr val="accent5">
                      <a:lumMod val="75000"/>
                    </a:schemeClr>
                  </a:solidFill>
                </a:ln>
              </a:rPr>
              <a:t>MuSIASEM</a:t>
            </a:r>
            <a:endParaRPr lang="en-US" sz="2400" dirty="0">
              <a:ln>
                <a:solidFill>
                  <a:schemeClr val="accent5">
                    <a:lumMod val="75000"/>
                  </a:schemeClr>
                </a:solidFill>
              </a:ln>
            </a:endParaRPr>
          </a:p>
        </p:txBody>
      </p:sp>
      <p:pic>
        <p:nvPicPr>
          <p:cNvPr id="4" name="Picture 1" descr="age13image14768">
            <a:extLst>
              <a:ext uri="{FF2B5EF4-FFF2-40B4-BE49-F238E27FC236}">
                <a16:creationId xmlns:a16="http://schemas.microsoft.com/office/drawing/2014/main" id="{F292AF18-07B9-4949-BDE5-B580EF77C732}"/>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52400" y="1143000"/>
            <a:ext cx="4084635" cy="349197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 descr="age25image15760">
            <a:extLst>
              <a:ext uri="{FF2B5EF4-FFF2-40B4-BE49-F238E27FC236}">
                <a16:creationId xmlns:a16="http://schemas.microsoft.com/office/drawing/2014/main" id="{D0D7D6A9-D122-914B-96A7-5F1B9200BD7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374215" y="1143001"/>
            <a:ext cx="4643455" cy="349197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B2E4CA9A-B0EB-194D-989B-41A296F9F760}"/>
              </a:ext>
            </a:extLst>
          </p:cNvPr>
          <p:cNvSpPr/>
          <p:nvPr/>
        </p:nvSpPr>
        <p:spPr>
          <a:xfrm>
            <a:off x="5638800" y="313224"/>
            <a:ext cx="3005051" cy="507831"/>
          </a:xfrm>
          <a:prstGeom prst="rect">
            <a:avLst/>
          </a:prstGeom>
        </p:spPr>
        <p:txBody>
          <a:bodyPr wrap="square">
            <a:spAutoFit/>
          </a:bodyPr>
          <a:lstStyle/>
          <a:p>
            <a:r>
              <a:rPr lang="en-US" sz="1350" dirty="0">
                <a:solidFill>
                  <a:schemeClr val="bg1"/>
                </a:solidFill>
                <a:latin typeface="Arial" panose="020B0604020202020204" pitchFamily="34" charset="0"/>
              </a:rPr>
              <a:t>Multi-Scale Integrated Analysis of Societal and Ecosystem Metabolism</a:t>
            </a:r>
            <a:endParaRPr lang="en-US" sz="1350" dirty="0">
              <a:solidFill>
                <a:schemeClr val="bg1"/>
              </a:solidFill>
            </a:endParaRPr>
          </a:p>
        </p:txBody>
      </p:sp>
      <p:sp>
        <p:nvSpPr>
          <p:cNvPr id="6" name="Rectangle 5">
            <a:extLst>
              <a:ext uri="{FF2B5EF4-FFF2-40B4-BE49-F238E27FC236}">
                <a16:creationId xmlns:a16="http://schemas.microsoft.com/office/drawing/2014/main" id="{6CF0830C-1E10-EA4B-964E-EED09FB2A4A0}"/>
              </a:ext>
            </a:extLst>
          </p:cNvPr>
          <p:cNvSpPr/>
          <p:nvPr/>
        </p:nvSpPr>
        <p:spPr>
          <a:xfrm>
            <a:off x="5715000" y="6412155"/>
            <a:ext cx="3187091" cy="300082"/>
          </a:xfrm>
          <a:prstGeom prst="rect">
            <a:avLst/>
          </a:prstGeom>
        </p:spPr>
        <p:txBody>
          <a:bodyPr wrap="none">
            <a:spAutoFit/>
          </a:bodyPr>
          <a:lstStyle/>
          <a:p>
            <a:r>
              <a:rPr lang="en-US" sz="1350" dirty="0">
                <a:solidFill>
                  <a:schemeClr val="bg1"/>
                </a:solidFill>
              </a:rPr>
              <a:t>https://</a:t>
            </a:r>
            <a:r>
              <a:rPr lang="en-US" sz="1350" dirty="0" err="1">
                <a:solidFill>
                  <a:schemeClr val="bg1"/>
                </a:solidFill>
              </a:rPr>
              <a:t>en.wikipedia.org</a:t>
            </a:r>
            <a:r>
              <a:rPr lang="en-US" sz="1350" dirty="0">
                <a:solidFill>
                  <a:schemeClr val="bg1"/>
                </a:solidFill>
              </a:rPr>
              <a:t>/wiki/</a:t>
            </a:r>
            <a:r>
              <a:rPr lang="en-US" sz="1350" dirty="0" err="1">
                <a:solidFill>
                  <a:schemeClr val="bg1"/>
                </a:solidFill>
              </a:rPr>
              <a:t>MuSIASEM</a:t>
            </a:r>
            <a:endParaRPr lang="en-US" sz="1350" dirty="0">
              <a:solidFill>
                <a:schemeClr val="bg1"/>
              </a:solidFill>
            </a:endParaRPr>
          </a:p>
        </p:txBody>
      </p:sp>
    </p:spTree>
    <p:extLst>
      <p:ext uri="{BB962C8B-B14F-4D97-AF65-F5344CB8AC3E}">
        <p14:creationId xmlns:p14="http://schemas.microsoft.com/office/powerpoint/2010/main" val="1167029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E7BC770A-E218-814C-B7D6-9A309D195230}"/>
              </a:ext>
            </a:extLst>
          </p:cNvPr>
          <p:cNvSpPr/>
          <p:nvPr/>
        </p:nvSpPr>
        <p:spPr>
          <a:xfrm>
            <a:off x="7147" y="875979"/>
            <a:ext cx="5239483" cy="5296222"/>
          </a:xfrm>
          <a:prstGeom prst="roundRect">
            <a:avLst>
              <a:gd name="adj" fmla="val 8474"/>
            </a:avLst>
          </a:prstGeom>
          <a:gradFill>
            <a:gsLst>
              <a:gs pos="0">
                <a:schemeClr val="tx1">
                  <a:lumMod val="95000"/>
                  <a:lumOff val="5000"/>
                </a:schemeClr>
              </a:gs>
              <a:gs pos="43000">
                <a:schemeClr val="tx1">
                  <a:lumMod val="75000"/>
                  <a:lumOff val="25000"/>
                </a:schemeClr>
              </a:gs>
              <a:gs pos="100000">
                <a:schemeClr val="tx1">
                  <a:lumMod val="65000"/>
                  <a:lumOff val="35000"/>
                  <a:alpha val="89000"/>
                </a:schemeClr>
              </a:gs>
            </a:gsLst>
            <a:lin ang="5400000" scaled="0"/>
          </a:gradFill>
          <a:ln>
            <a:gradFill>
              <a:gsLst>
                <a:gs pos="0">
                  <a:schemeClr val="accent5">
                    <a:lumMod val="75000"/>
                  </a:schemeClr>
                </a:gs>
                <a:gs pos="50000">
                  <a:schemeClr val="tx1">
                    <a:lumMod val="95000"/>
                    <a:lumOff val="5000"/>
                    <a:alpha val="72000"/>
                  </a:schemeClr>
                </a:gs>
                <a:gs pos="100000">
                  <a:schemeClr val="tx1">
                    <a:lumMod val="95000"/>
                    <a:lumOff val="5000"/>
                    <a:alpha val="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9B9848-C21C-EF4A-9E8F-292725CE2C2D}"/>
              </a:ext>
            </a:extLst>
          </p:cNvPr>
          <p:cNvSpPr>
            <a:spLocks noGrp="1"/>
          </p:cNvSpPr>
          <p:nvPr>
            <p:ph type="title"/>
          </p:nvPr>
        </p:nvSpPr>
        <p:spPr>
          <a:xfrm>
            <a:off x="127940" y="12526"/>
            <a:ext cx="8787460" cy="944562"/>
          </a:xfrm>
        </p:spPr>
        <p:txBody>
          <a:bodyPr>
            <a:normAutofit fontScale="90000"/>
          </a:bodyPr>
          <a:lstStyle/>
          <a:p>
            <a:r>
              <a:rPr lang="en-GB" sz="2700" dirty="0"/>
              <a:t>IBPES Conceptual Framework 2019</a:t>
            </a:r>
            <a:r>
              <a:rPr lang="en-GB" sz="2800" dirty="0"/>
              <a:t>
</a:t>
            </a:r>
            <a:endParaRPr lang="en-CH" sz="2800" dirty="0"/>
          </a:p>
        </p:txBody>
      </p:sp>
      <p:pic>
        <p:nvPicPr>
          <p:cNvPr id="5" name="Picture 1" descr="page36image1747616">
            <a:extLst>
              <a:ext uri="{FF2B5EF4-FFF2-40B4-BE49-F238E27FC236}">
                <a16:creationId xmlns:a16="http://schemas.microsoft.com/office/drawing/2014/main" id="{4DA78D2B-19F0-7540-8447-C9F533889D0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7940" y="1143000"/>
            <a:ext cx="4914855" cy="4112096"/>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6">
            <a:extLst>
              <a:ext uri="{FF2B5EF4-FFF2-40B4-BE49-F238E27FC236}">
                <a16:creationId xmlns:a16="http://schemas.microsoft.com/office/drawing/2014/main" id="{317DDDCB-1F1B-DF48-B871-7E49CBA7B247}"/>
              </a:ext>
            </a:extLst>
          </p:cNvPr>
          <p:cNvSpPr txBox="1">
            <a:spLocks/>
          </p:cNvSpPr>
          <p:nvPr/>
        </p:nvSpPr>
        <p:spPr>
          <a:xfrm>
            <a:off x="5246631" y="2057401"/>
            <a:ext cx="3922068" cy="4738684"/>
          </a:xfrm>
          <a:prstGeom prst="rect">
            <a:avLst/>
          </a:prstGeom>
        </p:spPr>
        <p:txBody>
          <a:bodyPr>
            <a:noAutofit/>
          </a:bodyPr>
          <a:lstStyle>
            <a:lvl1pPr marL="0" indent="0" algn="l" defTabSz="914400" rtl="0" eaLnBrk="1" latinLnBrk="0" hangingPunct="1">
              <a:spcBef>
                <a:spcPct val="20000"/>
              </a:spcBef>
              <a:buFontTx/>
              <a:buNone/>
              <a:defRPr sz="3200" kern="1200">
                <a:solidFill>
                  <a:schemeClr val="bg1">
                    <a:lumMod val="95000"/>
                  </a:schemeClr>
                </a:solidFill>
                <a:latin typeface="+mn-lt"/>
                <a:ea typeface="+mn-ea"/>
                <a:cs typeface="+mn-cs"/>
              </a:defRPr>
            </a:lvl1pPr>
            <a:lvl2pPr marL="0" indent="0" algn="l" defTabSz="914400" rtl="0" eaLnBrk="1" latinLnBrk="0" hangingPunct="1">
              <a:spcBef>
                <a:spcPct val="20000"/>
              </a:spcBef>
              <a:buFontTx/>
              <a:buNone/>
              <a:defRPr sz="2800" kern="1200">
                <a:solidFill>
                  <a:schemeClr val="bg1">
                    <a:lumMod val="95000"/>
                  </a:schemeClr>
                </a:solidFill>
                <a:latin typeface="+mn-lt"/>
                <a:ea typeface="+mn-ea"/>
                <a:cs typeface="+mn-cs"/>
              </a:defRPr>
            </a:lvl2pPr>
            <a:lvl3pPr marL="0" indent="0" algn="l" defTabSz="914400" rtl="0" eaLnBrk="1" latinLnBrk="0" hangingPunct="1">
              <a:spcBef>
                <a:spcPct val="20000"/>
              </a:spcBef>
              <a:buFontTx/>
              <a:buNone/>
              <a:defRPr sz="2400" kern="1200">
                <a:solidFill>
                  <a:schemeClr val="bg1">
                    <a:lumMod val="95000"/>
                  </a:schemeClr>
                </a:solidFill>
                <a:latin typeface="+mn-lt"/>
                <a:ea typeface="+mn-ea"/>
                <a:cs typeface="+mn-cs"/>
              </a:defRPr>
            </a:lvl3pPr>
            <a:lvl4pPr marL="0" indent="0" algn="l" defTabSz="914400" rtl="0" eaLnBrk="1" latinLnBrk="0" hangingPunct="1">
              <a:spcBef>
                <a:spcPct val="20000"/>
              </a:spcBef>
              <a:buFontTx/>
              <a:buNone/>
              <a:defRPr sz="2000" kern="1200">
                <a:solidFill>
                  <a:schemeClr val="bg1">
                    <a:lumMod val="95000"/>
                  </a:schemeClr>
                </a:solidFill>
                <a:latin typeface="+mn-lt"/>
                <a:ea typeface="+mn-ea"/>
                <a:cs typeface="+mn-cs"/>
              </a:defRPr>
            </a:lvl4pPr>
            <a:lvl5pPr marL="0" indent="0" algn="l" defTabSz="914400" rtl="0" eaLnBrk="1" latinLnBrk="0" hangingPunct="1">
              <a:spcBef>
                <a:spcPct val="20000"/>
              </a:spcBef>
              <a:buFontTx/>
              <a:buNone/>
              <a:defRPr sz="2000" kern="1200">
                <a:solidFill>
                  <a:schemeClr val="bg1">
                    <a:lumMod val="9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b="1" dirty="0"/>
              <a:t>Key messages:</a:t>
            </a:r>
          </a:p>
          <a:p>
            <a:pPr marL="342900" indent="-342900">
              <a:buAutoNum type="alphaUcPeriod"/>
            </a:pPr>
            <a:r>
              <a:rPr lang="en-US" sz="1400" dirty="0">
                <a:solidFill>
                  <a:schemeClr val="bg1">
                    <a:lumMod val="75000"/>
                  </a:schemeClr>
                </a:solidFill>
              </a:rPr>
              <a:t>Nature and its vital contributions to people, which together embody biodiversity and ecosystem functions and services, are </a:t>
            </a:r>
            <a:r>
              <a:rPr lang="en-US" sz="1600" b="1" dirty="0">
                <a:solidFill>
                  <a:schemeClr val="bg1"/>
                </a:solidFill>
              </a:rPr>
              <a:t>deteriorating worldwide</a:t>
            </a:r>
            <a:r>
              <a:rPr lang="en-US" sz="1600" dirty="0">
                <a:solidFill>
                  <a:schemeClr val="bg1"/>
                </a:solidFill>
              </a:rPr>
              <a:t>.</a:t>
            </a:r>
          </a:p>
          <a:p>
            <a:pPr marL="342900" indent="-342900">
              <a:buFontTx/>
              <a:buAutoNum type="alphaUcPeriod"/>
            </a:pPr>
            <a:r>
              <a:rPr lang="en-US" sz="1400" dirty="0">
                <a:solidFill>
                  <a:schemeClr val="bg1">
                    <a:lumMod val="75000"/>
                  </a:schemeClr>
                </a:solidFill>
              </a:rPr>
              <a:t>Direct and indirect drivers of </a:t>
            </a:r>
            <a:r>
              <a:rPr lang="en-US" sz="1600" b="1" dirty="0">
                <a:solidFill>
                  <a:schemeClr val="bg1"/>
                </a:solidFill>
              </a:rPr>
              <a:t>change have accelerated</a:t>
            </a:r>
            <a:r>
              <a:rPr lang="en-US" sz="1400" dirty="0">
                <a:solidFill>
                  <a:schemeClr val="bg1">
                    <a:lumMod val="75000"/>
                  </a:schemeClr>
                </a:solidFill>
              </a:rPr>
              <a:t> during the past 50 years.</a:t>
            </a:r>
          </a:p>
          <a:p>
            <a:pPr marL="342900" indent="-342900">
              <a:buFontTx/>
              <a:buAutoNum type="alphaUcPeriod"/>
            </a:pPr>
            <a:r>
              <a:rPr lang="en-US" sz="1400" dirty="0">
                <a:solidFill>
                  <a:schemeClr val="bg1">
                    <a:lumMod val="75000"/>
                  </a:schemeClr>
                </a:solidFill>
              </a:rPr>
              <a:t>Goals for conserving and sustainably using nature and achieving sustainability cannot be met by current trajectories, and goals for 2030 and beyond may only be achieved through </a:t>
            </a:r>
            <a:r>
              <a:rPr lang="en-US" sz="1600" b="1" dirty="0">
                <a:solidFill>
                  <a:schemeClr val="bg1"/>
                </a:solidFill>
              </a:rPr>
              <a:t>transformative changes </a:t>
            </a:r>
            <a:r>
              <a:rPr lang="en-US" sz="1400" dirty="0">
                <a:solidFill>
                  <a:schemeClr val="bg1">
                    <a:lumMod val="75000"/>
                  </a:schemeClr>
                </a:solidFill>
              </a:rPr>
              <a:t>across economic, social, political and technological factors.</a:t>
            </a:r>
          </a:p>
          <a:p>
            <a:pPr marL="342900" indent="-342900">
              <a:buFontTx/>
              <a:buAutoNum type="alphaUcPeriod"/>
            </a:pPr>
            <a:r>
              <a:rPr lang="en-US" sz="1400" dirty="0">
                <a:solidFill>
                  <a:schemeClr val="bg1">
                    <a:lumMod val="75000"/>
                  </a:schemeClr>
                </a:solidFill>
              </a:rPr>
              <a:t>Nature can be conserved, restored and used sustainably while other global societal goals are simultaneously met through </a:t>
            </a:r>
            <a:r>
              <a:rPr lang="en-US" sz="1600" b="1" dirty="0">
                <a:solidFill>
                  <a:schemeClr val="bg1"/>
                </a:solidFill>
              </a:rPr>
              <a:t>urgent and concerted efforts</a:t>
            </a:r>
            <a:r>
              <a:rPr lang="en-US" sz="1400" dirty="0">
                <a:solidFill>
                  <a:schemeClr val="bg1">
                    <a:lumMod val="75000"/>
                  </a:schemeClr>
                </a:solidFill>
              </a:rPr>
              <a:t> fostering transformative change</a:t>
            </a:r>
            <a:endParaRPr lang="fr-FR" sz="1400" dirty="0">
              <a:solidFill>
                <a:schemeClr val="bg1">
                  <a:lumMod val="75000"/>
                </a:schemeClr>
              </a:solidFill>
            </a:endParaRPr>
          </a:p>
        </p:txBody>
      </p:sp>
      <p:sp>
        <p:nvSpPr>
          <p:cNvPr id="7" name="Rectangle 6">
            <a:extLst>
              <a:ext uri="{FF2B5EF4-FFF2-40B4-BE49-F238E27FC236}">
                <a16:creationId xmlns:a16="http://schemas.microsoft.com/office/drawing/2014/main" id="{F677AD63-252A-5F4E-BF4D-D3C50C3520D3}"/>
              </a:ext>
            </a:extLst>
          </p:cNvPr>
          <p:cNvSpPr/>
          <p:nvPr/>
        </p:nvSpPr>
        <p:spPr>
          <a:xfrm>
            <a:off x="609600" y="6322944"/>
            <a:ext cx="3769430" cy="369332"/>
          </a:xfrm>
          <a:prstGeom prst="rect">
            <a:avLst/>
          </a:prstGeom>
        </p:spPr>
        <p:txBody>
          <a:bodyPr wrap="none">
            <a:spAutoFit/>
          </a:bodyPr>
          <a:lstStyle/>
          <a:p>
            <a:r>
              <a:rPr lang="en-CH" dirty="0">
                <a:solidFill>
                  <a:schemeClr val="bg1"/>
                </a:solidFill>
              </a:rPr>
              <a:t>https://ipbes.net/global-assessment</a:t>
            </a:r>
          </a:p>
        </p:txBody>
      </p:sp>
      <p:sp>
        <p:nvSpPr>
          <p:cNvPr id="3" name="Rectangle 2">
            <a:extLst>
              <a:ext uri="{FF2B5EF4-FFF2-40B4-BE49-F238E27FC236}">
                <a16:creationId xmlns:a16="http://schemas.microsoft.com/office/drawing/2014/main" id="{6408A508-C466-2343-9E7E-D8CBE3C35CB3}"/>
              </a:ext>
            </a:extLst>
          </p:cNvPr>
          <p:cNvSpPr/>
          <p:nvPr/>
        </p:nvSpPr>
        <p:spPr>
          <a:xfrm>
            <a:off x="135435" y="5352202"/>
            <a:ext cx="3198311" cy="923330"/>
          </a:xfrm>
          <a:prstGeom prst="rect">
            <a:avLst/>
          </a:prstGeom>
        </p:spPr>
        <p:txBody>
          <a:bodyPr wrap="none">
            <a:spAutoFit/>
          </a:bodyPr>
          <a:lstStyle/>
          <a:p>
            <a:r>
              <a:rPr lang="fr-FR" b="1" dirty="0">
                <a:solidFill>
                  <a:schemeClr val="accent5">
                    <a:lumMod val="75000"/>
                  </a:schemeClr>
                </a:solidFill>
              </a:rPr>
              <a:t>Concepts of occidental science</a:t>
            </a:r>
          </a:p>
          <a:p>
            <a:r>
              <a:rPr lang="fr-FR" dirty="0" err="1">
                <a:solidFill>
                  <a:schemeClr val="accent2"/>
                </a:solidFill>
              </a:rPr>
              <a:t>Other</a:t>
            </a:r>
            <a:r>
              <a:rPr lang="fr-FR" dirty="0">
                <a:solidFill>
                  <a:schemeClr val="accent2"/>
                </a:solidFill>
              </a:rPr>
              <a:t> </a:t>
            </a:r>
            <a:r>
              <a:rPr lang="fr-FR" dirty="0" err="1">
                <a:solidFill>
                  <a:schemeClr val="accent2"/>
                </a:solidFill>
              </a:rPr>
              <a:t>forms</a:t>
            </a:r>
            <a:r>
              <a:rPr lang="fr-FR" dirty="0">
                <a:solidFill>
                  <a:schemeClr val="accent2"/>
                </a:solidFill>
              </a:rPr>
              <a:t> of </a:t>
            </a:r>
            <a:r>
              <a:rPr lang="fr-FR" dirty="0" err="1">
                <a:solidFill>
                  <a:schemeClr val="accent2"/>
                </a:solidFill>
              </a:rPr>
              <a:t>knowledge</a:t>
            </a:r>
            <a:endParaRPr lang="fr-FR" b="1" dirty="0">
              <a:solidFill>
                <a:schemeClr val="accent2"/>
              </a:solidFill>
            </a:endParaRPr>
          </a:p>
          <a:p>
            <a:endParaRPr lang="en-CH" b="1" dirty="0">
              <a:solidFill>
                <a:schemeClr val="accent1">
                  <a:lumMod val="60000"/>
                  <a:lumOff val="40000"/>
                </a:schemeClr>
              </a:solidFill>
            </a:endParaRPr>
          </a:p>
        </p:txBody>
      </p:sp>
      <p:pic>
        <p:nvPicPr>
          <p:cNvPr id="9" name="Picture 8">
            <a:extLst>
              <a:ext uri="{FF2B5EF4-FFF2-40B4-BE49-F238E27FC236}">
                <a16:creationId xmlns:a16="http://schemas.microsoft.com/office/drawing/2014/main" id="{B5666716-6F07-F949-99D8-72DB5E3B522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682561" y="97544"/>
            <a:ext cx="1333499" cy="1905000"/>
          </a:xfrm>
          <a:prstGeom prst="rect">
            <a:avLst/>
          </a:prstGeom>
          <a:noFill/>
        </p:spPr>
      </p:pic>
    </p:spTree>
    <p:extLst>
      <p:ext uri="{BB962C8B-B14F-4D97-AF65-F5344CB8AC3E}">
        <p14:creationId xmlns:p14="http://schemas.microsoft.com/office/powerpoint/2010/main" val="4610925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29">
            <a:extLst>
              <a:ext uri="{FF2B5EF4-FFF2-40B4-BE49-F238E27FC236}">
                <a16:creationId xmlns:a16="http://schemas.microsoft.com/office/drawing/2014/main" id="{DC928104-E149-7106-C1B1-0FD165B37FDF}"/>
              </a:ext>
            </a:extLst>
          </p:cNvPr>
          <p:cNvSpPr/>
          <p:nvPr/>
        </p:nvSpPr>
        <p:spPr>
          <a:xfrm>
            <a:off x="209550" y="1295400"/>
            <a:ext cx="8705850" cy="5105400"/>
          </a:xfrm>
          <a:prstGeom prst="roundRect">
            <a:avLst/>
          </a:prstGeom>
          <a:gradFill>
            <a:gsLst>
              <a:gs pos="0">
                <a:schemeClr val="tx1">
                  <a:lumMod val="95000"/>
                  <a:lumOff val="5000"/>
                </a:schemeClr>
              </a:gs>
              <a:gs pos="43000">
                <a:schemeClr val="tx1">
                  <a:lumMod val="75000"/>
                  <a:lumOff val="25000"/>
                </a:schemeClr>
              </a:gs>
              <a:gs pos="100000">
                <a:schemeClr val="tx1">
                  <a:lumMod val="65000"/>
                  <a:lumOff val="35000"/>
                  <a:alpha val="89000"/>
                </a:schemeClr>
              </a:gs>
            </a:gsLst>
            <a:lin ang="5400000" scaled="0"/>
          </a:gradFill>
          <a:ln>
            <a:gradFill>
              <a:gsLst>
                <a:gs pos="0">
                  <a:schemeClr val="accent5">
                    <a:lumMod val="75000"/>
                  </a:schemeClr>
                </a:gs>
                <a:gs pos="50000">
                  <a:schemeClr val="tx1">
                    <a:lumMod val="95000"/>
                    <a:lumOff val="5000"/>
                    <a:alpha val="72000"/>
                  </a:schemeClr>
                </a:gs>
                <a:gs pos="100000">
                  <a:schemeClr val="tx1">
                    <a:lumMod val="95000"/>
                    <a:lumOff val="5000"/>
                    <a:alpha val="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40A9B2EE-6464-D836-60D5-6A41794FEC0F}"/>
              </a:ext>
            </a:extLst>
          </p:cNvPr>
          <p:cNvSpPr txBox="1">
            <a:spLocks/>
          </p:cNvSpPr>
          <p:nvPr/>
        </p:nvSpPr>
        <p:spPr>
          <a:xfrm>
            <a:off x="102486" y="-76200"/>
            <a:ext cx="9041514" cy="2787076"/>
          </a:xfrm>
          <a:prstGeom prst="rect">
            <a:avLst/>
          </a:prstGeom>
        </p:spPr>
        <p:txBody>
          <a:bodyPr vert="horz" lIns="91440" tIns="45720" rIns="91440" bIns="45720" rtlCol="0" anchor="ctr" anchorCtr="0">
            <a:normAutofit fontScale="97500" lnSpcReduction="10000"/>
          </a:bodyPr>
          <a:lstStyle>
            <a:lvl1pPr algn="l" defTabSz="914400" rtl="0" eaLnBrk="1" latinLnBrk="0" hangingPunct="1">
              <a:spcBef>
                <a:spcPct val="0"/>
              </a:spcBef>
              <a:buNone/>
              <a:defRPr sz="3600" kern="1200">
                <a:ln w="12700">
                  <a:solidFill>
                    <a:schemeClr val="accent5">
                      <a:lumMod val="75000"/>
                    </a:schemeClr>
                  </a:solidFill>
                </a:ln>
                <a:solidFill>
                  <a:schemeClr val="bg1"/>
                </a:solidFill>
                <a:latin typeface="+mj-lt"/>
                <a:ea typeface="+mj-ea"/>
                <a:cs typeface="+mj-cs"/>
              </a:defRPr>
            </a:lvl1pPr>
          </a:lstStyle>
          <a:p>
            <a:pPr marL="99060" marR="117158" algn="ctr">
              <a:lnSpc>
                <a:spcPct val="150000"/>
              </a:lnSpc>
              <a:spcBef>
                <a:spcPts val="454"/>
              </a:spcBef>
            </a:pPr>
            <a:r>
              <a:rPr lang="en-GB" sz="2500" b="1" dirty="0"/>
              <a:t>Characterizing the Security of Food Systems for a selected region: </a:t>
            </a:r>
            <a:br>
              <a:rPr lang="fr-CH" sz="2500" b="1" dirty="0"/>
            </a:br>
            <a:r>
              <a:rPr lang="fr-CH" sz="2500" b="1" dirty="0"/>
              <a:t>the case of </a:t>
            </a:r>
            <a:r>
              <a:rPr lang="en-US" sz="2500" b="1" dirty="0"/>
              <a:t>Greater Geneva agglomeration</a:t>
            </a:r>
            <a:br>
              <a:rPr lang="en-US" sz="2500" b="1" dirty="0"/>
            </a:br>
            <a:br>
              <a:rPr lang="en-US" sz="825" b="1" dirty="0"/>
            </a:br>
            <a:br>
              <a:rPr lang="en-US" sz="825" b="1" dirty="0"/>
            </a:br>
            <a:br>
              <a:rPr lang="en-US" sz="825" b="1" dirty="0"/>
            </a:br>
            <a:br>
              <a:rPr lang="en-US" sz="825" b="1" dirty="0"/>
            </a:br>
            <a:br>
              <a:rPr lang="en-US" sz="825" dirty="0">
                <a:latin typeface="Times New Roman" panose="02020603050405020304" pitchFamily="18" charset="0"/>
                <a:ea typeface="Times New Roman" panose="02020603050405020304" pitchFamily="18" charset="0"/>
              </a:rPr>
            </a:br>
            <a:r>
              <a:rPr lang="en-US" sz="1650" dirty="0">
                <a:latin typeface="Garamond" panose="02020404030301010803" pitchFamily="18" charset="0"/>
              </a:rPr>
              <a:t> </a:t>
            </a:r>
            <a:br>
              <a:rPr lang="en-US" sz="1650" dirty="0">
                <a:latin typeface="Garamond" panose="02020404030301010803" pitchFamily="18" charset="0"/>
              </a:rPr>
            </a:br>
            <a:endParaRPr lang="en-US" sz="1650" dirty="0">
              <a:latin typeface="Garamond" panose="02020404030301010803" pitchFamily="18" charset="0"/>
            </a:endParaRPr>
          </a:p>
        </p:txBody>
      </p:sp>
      <p:sp>
        <p:nvSpPr>
          <p:cNvPr id="6" name="CasellaDiTesto 6">
            <a:extLst>
              <a:ext uri="{FF2B5EF4-FFF2-40B4-BE49-F238E27FC236}">
                <a16:creationId xmlns:a16="http://schemas.microsoft.com/office/drawing/2014/main" id="{E573E67D-74D2-9C83-739C-CBE8FACF518A}"/>
              </a:ext>
            </a:extLst>
          </p:cNvPr>
          <p:cNvSpPr txBox="1"/>
          <p:nvPr/>
        </p:nvSpPr>
        <p:spPr>
          <a:xfrm>
            <a:off x="4908777" y="1545017"/>
            <a:ext cx="3916630" cy="1038746"/>
          </a:xfrm>
          <a:prstGeom prst="rect">
            <a:avLst/>
          </a:prstGeom>
          <a:noFill/>
        </p:spPr>
        <p:txBody>
          <a:bodyPr wrap="square">
            <a:spAutoFit/>
          </a:bodyPr>
          <a:lstStyle/>
          <a:p>
            <a:pPr algn="ctr" defTabSz="685800"/>
            <a:r>
              <a:rPr lang="en-US" sz="1650" dirty="0">
                <a:solidFill>
                  <a:schemeClr val="bg1"/>
                </a:solidFill>
                <a:latin typeface="Garamond" panose="02020404030301010803" pitchFamily="18" charset="0"/>
              </a:rPr>
              <a:t>Alexander Folz</a:t>
            </a:r>
          </a:p>
          <a:p>
            <a:pPr algn="ctr" defTabSz="685800"/>
            <a:br>
              <a:rPr lang="en-US" sz="1500" dirty="0">
                <a:solidFill>
                  <a:schemeClr val="bg1"/>
                </a:solidFill>
                <a:latin typeface="Garamond" panose="02020404030301010803" pitchFamily="18" charset="0"/>
              </a:rPr>
            </a:br>
            <a:r>
              <a:rPr lang="en-US" sz="1500" i="1" dirty="0">
                <a:solidFill>
                  <a:schemeClr val="bg1"/>
                </a:solidFill>
                <a:latin typeface="Garamond" panose="02020404030301010803" pitchFamily="18" charset="0"/>
              </a:rPr>
              <a:t>Phd student, UNIGE and Liphe4</a:t>
            </a:r>
            <a:br>
              <a:rPr lang="en-US" sz="1500" dirty="0">
                <a:solidFill>
                  <a:schemeClr val="bg1"/>
                </a:solidFill>
                <a:latin typeface="Garamond" panose="02020404030301010803" pitchFamily="18" charset="0"/>
              </a:rPr>
            </a:br>
            <a:endParaRPr lang="en-US" sz="1500" dirty="0">
              <a:solidFill>
                <a:schemeClr val="bg1"/>
              </a:solidFill>
              <a:latin typeface="Calibri" panose="020F0502020204030204"/>
            </a:endParaRPr>
          </a:p>
        </p:txBody>
      </p:sp>
      <p:pic>
        <p:nvPicPr>
          <p:cNvPr id="8" name="Image 7" descr="Une image contenant carte&#10;&#10;Description générée automatiquement">
            <a:extLst>
              <a:ext uri="{FF2B5EF4-FFF2-40B4-BE49-F238E27FC236}">
                <a16:creationId xmlns:a16="http://schemas.microsoft.com/office/drawing/2014/main" id="{679FADC5-D6F2-470A-0652-71B9660E1268}"/>
              </a:ext>
            </a:extLst>
          </p:cNvPr>
          <p:cNvPicPr>
            <a:picLocks noChangeAspect="1"/>
          </p:cNvPicPr>
          <p:nvPr/>
        </p:nvPicPr>
        <p:blipFill rotWithShape="1">
          <a:blip r:embed="rId3"/>
          <a:srcRect l="5756" r="911"/>
          <a:stretch/>
        </p:blipFill>
        <p:spPr>
          <a:xfrm>
            <a:off x="625610" y="1676400"/>
            <a:ext cx="3803441" cy="4488824"/>
          </a:xfrm>
          <a:prstGeom prst="rect">
            <a:avLst/>
          </a:prstGeom>
        </p:spPr>
      </p:pic>
      <p:sp>
        <p:nvSpPr>
          <p:cNvPr id="10" name="ZoneTexte 7">
            <a:extLst>
              <a:ext uri="{FF2B5EF4-FFF2-40B4-BE49-F238E27FC236}">
                <a16:creationId xmlns:a16="http://schemas.microsoft.com/office/drawing/2014/main" id="{B4F19A6F-96E7-43CD-BD2D-C5F45DF7CD82}"/>
              </a:ext>
            </a:extLst>
          </p:cNvPr>
          <p:cNvSpPr txBox="1"/>
          <p:nvPr/>
        </p:nvSpPr>
        <p:spPr>
          <a:xfrm>
            <a:off x="4601037" y="3101139"/>
            <a:ext cx="4573428" cy="2631490"/>
          </a:xfrm>
          <a:prstGeom prst="rect">
            <a:avLst/>
          </a:prstGeom>
          <a:noFill/>
        </p:spPr>
        <p:txBody>
          <a:bodyPr wrap="square">
            <a:spAutoFit/>
          </a:bodyPr>
          <a:lstStyle/>
          <a:p>
            <a:pPr marL="285750" indent="-285750" defTabSz="685800">
              <a:buFont typeface="Courier New" panose="02070309020205020404" pitchFamily="49" charset="0"/>
              <a:buChar char="o"/>
            </a:pPr>
            <a:r>
              <a:rPr lang="en-US" sz="1500" dirty="0">
                <a:solidFill>
                  <a:schemeClr val="bg1"/>
                </a:solidFill>
                <a:latin typeface="Garamond" panose="02020404030301010803" pitchFamily="18" charset="0"/>
                <a:ea typeface="Times New Roman" panose="02020603050405020304" pitchFamily="18" charset="0"/>
                <a:cs typeface="Times New Roman" panose="02020603050405020304" pitchFamily="18" charset="0"/>
              </a:rPr>
              <a:t>209 transboundary communes on ~ 2000 km2 [3]</a:t>
            </a:r>
          </a:p>
          <a:p>
            <a:pPr marL="285750" indent="-285750" defTabSz="685800">
              <a:buFont typeface="Courier New" panose="02070309020205020404" pitchFamily="49" charset="0"/>
              <a:buChar char="o"/>
            </a:pPr>
            <a:endParaRPr lang="en-US" sz="1500" dirty="0">
              <a:solidFill>
                <a:schemeClr val="bg1"/>
              </a:solidFill>
              <a:latin typeface="Garamond" panose="02020404030301010803" pitchFamily="18" charset="0"/>
              <a:ea typeface="Times New Roman" panose="02020603050405020304" pitchFamily="18" charset="0"/>
              <a:cs typeface="Times New Roman" panose="02020603050405020304" pitchFamily="18" charset="0"/>
            </a:endParaRPr>
          </a:p>
          <a:p>
            <a:pPr marL="285750" indent="-285750" defTabSz="685800">
              <a:buFont typeface="Courier New" panose="02070309020205020404" pitchFamily="49" charset="0"/>
              <a:buChar char="o"/>
            </a:pPr>
            <a:r>
              <a:rPr lang="fr-CH" sz="1500" dirty="0">
                <a:solidFill>
                  <a:schemeClr val="bg1"/>
                </a:solidFill>
                <a:latin typeface="Garamond" panose="02020404030301010803" pitchFamily="18" charset="0"/>
                <a:ea typeface="Times New Roman" panose="02020603050405020304" pitchFamily="18" charset="0"/>
                <a:cs typeface="Times New Roman" panose="02020603050405020304" pitchFamily="18" charset="0"/>
              </a:rPr>
              <a:t>~ 946 000 </a:t>
            </a:r>
            <a:r>
              <a:rPr lang="fr-CH" sz="1500" dirty="0" err="1">
                <a:solidFill>
                  <a:schemeClr val="bg1"/>
                </a:solidFill>
                <a:latin typeface="Garamond" panose="02020404030301010803" pitchFamily="18" charset="0"/>
                <a:ea typeface="Times New Roman" panose="02020603050405020304" pitchFamily="18" charset="0"/>
                <a:cs typeface="Times New Roman" panose="02020603050405020304" pitchFamily="18" charset="0"/>
              </a:rPr>
              <a:t>inhab</a:t>
            </a:r>
            <a:r>
              <a:rPr lang="fr-CH" sz="1500" dirty="0">
                <a:solidFill>
                  <a:schemeClr val="bg1"/>
                </a:solidFill>
                <a:latin typeface="Garamond" panose="02020404030301010803" pitchFamily="18" charset="0"/>
                <a:ea typeface="Times New Roman" panose="02020603050405020304" pitchFamily="18" charset="0"/>
                <a:cs typeface="Times New Roman" panose="02020603050405020304" pitchFamily="18" charset="0"/>
              </a:rPr>
              <a:t>. (2014) [3], ~ +30 % in 2040 [4]</a:t>
            </a:r>
          </a:p>
          <a:p>
            <a:pPr marL="285750" indent="-285750" defTabSz="685800">
              <a:buFont typeface="Courier New" panose="02070309020205020404" pitchFamily="49" charset="0"/>
              <a:buChar char="o"/>
            </a:pPr>
            <a:endParaRPr lang="fr-CH" sz="1500" dirty="0">
              <a:solidFill>
                <a:schemeClr val="bg1"/>
              </a:solidFill>
              <a:latin typeface="Garamond" panose="02020404030301010803" pitchFamily="18" charset="0"/>
              <a:ea typeface="Times New Roman" panose="02020603050405020304" pitchFamily="18" charset="0"/>
              <a:cs typeface="Times New Roman" panose="02020603050405020304" pitchFamily="18" charset="0"/>
            </a:endParaRPr>
          </a:p>
          <a:p>
            <a:pPr marL="285750" indent="-285750" defTabSz="685800">
              <a:buFont typeface="Courier New" panose="02070309020205020404" pitchFamily="49" charset="0"/>
              <a:buChar char="o"/>
            </a:pPr>
            <a:r>
              <a:rPr lang="fr-CH" sz="1500" dirty="0" err="1">
                <a:solidFill>
                  <a:schemeClr val="bg1"/>
                </a:solidFill>
                <a:latin typeface="Garamond" panose="02020404030301010803" pitchFamily="18" charset="0"/>
                <a:ea typeface="Times New Roman" panose="02020603050405020304" pitchFamily="18" charset="0"/>
                <a:cs typeface="Times New Roman" panose="02020603050405020304" pitchFamily="18" charset="0"/>
              </a:rPr>
              <a:t>Climatic</a:t>
            </a:r>
            <a:r>
              <a:rPr lang="fr-CH" sz="1500" dirty="0">
                <a:solidFill>
                  <a:schemeClr val="bg1"/>
                </a:solidFill>
                <a:latin typeface="Garamond" panose="02020404030301010803" pitchFamily="18" charset="0"/>
                <a:ea typeface="Times New Roman" panose="02020603050405020304" pitchFamily="18" charset="0"/>
                <a:cs typeface="Times New Roman" panose="02020603050405020304" pitchFamily="18" charset="0"/>
              </a:rPr>
              <a:t> projection in 2035 (1980-2010; RCP8.5) [5]</a:t>
            </a:r>
          </a:p>
          <a:p>
            <a:pPr marL="798750" lvl="2" indent="-285750" defTabSz="685800">
              <a:buFont typeface="Arial" panose="020B0604020202020204" pitchFamily="34" charset="0"/>
              <a:buChar char="•"/>
            </a:pPr>
            <a:r>
              <a:rPr lang="fr-CH" sz="1500" dirty="0" err="1">
                <a:solidFill>
                  <a:schemeClr val="bg1"/>
                </a:solidFill>
                <a:latin typeface="Garamond" panose="02020404030301010803" pitchFamily="18" charset="0"/>
                <a:ea typeface="Times New Roman" panose="02020603050405020304" pitchFamily="18" charset="0"/>
                <a:cs typeface="Times New Roman" panose="02020603050405020304" pitchFamily="18" charset="0"/>
              </a:rPr>
              <a:t>Temperature</a:t>
            </a:r>
            <a:r>
              <a:rPr lang="fr-CH" sz="1500" dirty="0">
                <a:solidFill>
                  <a:schemeClr val="bg1"/>
                </a:solidFill>
                <a:latin typeface="Garamond" panose="02020404030301010803" pitchFamily="18" charset="0"/>
                <a:ea typeface="Times New Roman" panose="02020603050405020304" pitchFamily="18" charset="0"/>
                <a:cs typeface="Times New Roman" panose="02020603050405020304" pitchFamily="18" charset="0"/>
              </a:rPr>
              <a:t> ~ +1.4°C (</a:t>
            </a:r>
            <a:r>
              <a:rPr lang="fr-CH" sz="1500" dirty="0" err="1">
                <a:solidFill>
                  <a:schemeClr val="bg1"/>
                </a:solidFill>
                <a:latin typeface="Garamond" panose="02020404030301010803" pitchFamily="18" charset="0"/>
                <a:ea typeface="Times New Roman" panose="02020603050405020304" pitchFamily="18" charset="0"/>
                <a:cs typeface="Times New Roman" panose="02020603050405020304" pitchFamily="18" charset="0"/>
              </a:rPr>
              <a:t>winter</a:t>
            </a:r>
            <a:r>
              <a:rPr lang="fr-CH" sz="1500" dirty="0">
                <a:solidFill>
                  <a:schemeClr val="bg1"/>
                </a:solidFill>
                <a:latin typeface="Garamond" panose="02020404030301010803" pitchFamily="18" charset="0"/>
                <a:ea typeface="Times New Roman" panose="02020603050405020304" pitchFamily="18" charset="0"/>
                <a:cs typeface="Times New Roman" panose="02020603050405020304" pitchFamily="18" charset="0"/>
              </a:rPr>
              <a:t>) &amp; +1.3°C (</a:t>
            </a:r>
            <a:r>
              <a:rPr lang="fr-CH" sz="1500" dirty="0" err="1">
                <a:solidFill>
                  <a:schemeClr val="bg1"/>
                </a:solidFill>
                <a:latin typeface="Garamond" panose="02020404030301010803" pitchFamily="18" charset="0"/>
                <a:ea typeface="Times New Roman" panose="02020603050405020304" pitchFamily="18" charset="0"/>
                <a:cs typeface="Times New Roman" panose="02020603050405020304" pitchFamily="18" charset="0"/>
              </a:rPr>
              <a:t>summer</a:t>
            </a:r>
            <a:r>
              <a:rPr lang="fr-CH" sz="1500" dirty="0">
                <a:solidFill>
                  <a:schemeClr val="bg1"/>
                </a:solidFill>
                <a:latin typeface="Garamond" panose="02020404030301010803" pitchFamily="18" charset="0"/>
                <a:ea typeface="Times New Roman" panose="02020603050405020304" pitchFamily="18" charset="0"/>
                <a:cs typeface="Times New Roman" panose="02020603050405020304" pitchFamily="18" charset="0"/>
              </a:rPr>
              <a:t>)</a:t>
            </a:r>
          </a:p>
          <a:p>
            <a:pPr marL="798750" lvl="2" indent="-285750" defTabSz="685800">
              <a:buFont typeface="Arial" panose="020B0604020202020204" pitchFamily="34" charset="0"/>
              <a:buChar char="•"/>
            </a:pPr>
            <a:r>
              <a:rPr lang="fr-CH" sz="1500" dirty="0" err="1">
                <a:solidFill>
                  <a:schemeClr val="bg1"/>
                </a:solidFill>
                <a:latin typeface="Garamond" panose="02020404030301010803" pitchFamily="18" charset="0"/>
                <a:ea typeface="Times New Roman" panose="02020603050405020304" pitchFamily="18" charset="0"/>
                <a:cs typeface="Times New Roman" panose="02020603050405020304" pitchFamily="18" charset="0"/>
              </a:rPr>
              <a:t>Precipitation</a:t>
            </a:r>
            <a:r>
              <a:rPr lang="fr-CH" sz="1500" dirty="0">
                <a:solidFill>
                  <a:schemeClr val="bg1"/>
                </a:solidFill>
                <a:latin typeface="Garamond" panose="02020404030301010803" pitchFamily="18" charset="0"/>
                <a:ea typeface="Times New Roman" panose="02020603050405020304" pitchFamily="18" charset="0"/>
                <a:cs typeface="Times New Roman" panose="02020603050405020304" pitchFamily="18" charset="0"/>
              </a:rPr>
              <a:t> ~ +13.3% (</a:t>
            </a:r>
            <a:r>
              <a:rPr lang="fr-CH" sz="1500" dirty="0" err="1">
                <a:solidFill>
                  <a:schemeClr val="bg1"/>
                </a:solidFill>
                <a:latin typeface="Garamond" panose="02020404030301010803" pitchFamily="18" charset="0"/>
                <a:ea typeface="Times New Roman" panose="02020603050405020304" pitchFamily="18" charset="0"/>
                <a:cs typeface="Times New Roman" panose="02020603050405020304" pitchFamily="18" charset="0"/>
              </a:rPr>
              <a:t>winter</a:t>
            </a:r>
            <a:r>
              <a:rPr lang="fr-CH" sz="1500" dirty="0">
                <a:solidFill>
                  <a:schemeClr val="bg1"/>
                </a:solidFill>
                <a:latin typeface="Garamond" panose="02020404030301010803" pitchFamily="18" charset="0"/>
                <a:ea typeface="Times New Roman" panose="02020603050405020304" pitchFamily="18" charset="0"/>
                <a:cs typeface="Times New Roman" panose="02020603050405020304" pitchFamily="18" charset="0"/>
              </a:rPr>
              <a:t>) </a:t>
            </a:r>
            <a:br>
              <a:rPr lang="fr-CH" sz="1500" dirty="0">
                <a:solidFill>
                  <a:schemeClr val="bg1"/>
                </a:solidFill>
                <a:latin typeface="Garamond" panose="02020404030301010803" pitchFamily="18" charset="0"/>
                <a:ea typeface="Times New Roman" panose="02020603050405020304" pitchFamily="18" charset="0"/>
                <a:cs typeface="Times New Roman" panose="02020603050405020304" pitchFamily="18" charset="0"/>
              </a:rPr>
            </a:br>
            <a:r>
              <a:rPr lang="fr-CH" sz="1500" dirty="0">
                <a:solidFill>
                  <a:schemeClr val="bg1"/>
                </a:solidFill>
                <a:latin typeface="Garamond" panose="02020404030301010803" pitchFamily="18" charset="0"/>
                <a:ea typeface="Times New Roman" panose="02020603050405020304" pitchFamily="18" charset="0"/>
                <a:cs typeface="Times New Roman" panose="02020603050405020304" pitchFamily="18" charset="0"/>
              </a:rPr>
              <a:t>	&amp;  -3.4% (</a:t>
            </a:r>
            <a:r>
              <a:rPr lang="fr-CH" sz="1500" dirty="0" err="1">
                <a:solidFill>
                  <a:schemeClr val="bg1"/>
                </a:solidFill>
                <a:latin typeface="Garamond" panose="02020404030301010803" pitchFamily="18" charset="0"/>
                <a:ea typeface="Times New Roman" panose="02020603050405020304" pitchFamily="18" charset="0"/>
                <a:cs typeface="Times New Roman" panose="02020603050405020304" pitchFamily="18" charset="0"/>
              </a:rPr>
              <a:t>summer</a:t>
            </a:r>
            <a:r>
              <a:rPr lang="fr-CH" sz="1500" dirty="0">
                <a:solidFill>
                  <a:schemeClr val="bg1"/>
                </a:solidFill>
                <a:latin typeface="Garamond" panose="02020404030301010803" pitchFamily="18" charset="0"/>
                <a:ea typeface="Times New Roman" panose="02020603050405020304" pitchFamily="18" charset="0"/>
                <a:cs typeface="Times New Roman" panose="02020603050405020304" pitchFamily="18" charset="0"/>
              </a:rPr>
              <a:t>)</a:t>
            </a:r>
          </a:p>
          <a:p>
            <a:pPr marL="796925" lvl="3" indent="-285750" defTabSz="685800">
              <a:buFont typeface="Arial" panose="020B0604020202020204" pitchFamily="34" charset="0"/>
              <a:buChar char="•"/>
            </a:pPr>
            <a:r>
              <a:rPr lang="fr-CH" sz="1500" dirty="0" err="1">
                <a:solidFill>
                  <a:schemeClr val="bg1"/>
                </a:solidFill>
                <a:latin typeface="Garamond" panose="02020404030301010803" pitchFamily="18" charset="0"/>
                <a:ea typeface="Times New Roman" panose="02020603050405020304" pitchFamily="18" charset="0"/>
                <a:cs typeface="Times New Roman" panose="02020603050405020304" pitchFamily="18" charset="0"/>
              </a:rPr>
              <a:t>Increase</a:t>
            </a:r>
            <a:r>
              <a:rPr lang="fr-CH" sz="1500" dirty="0">
                <a:solidFill>
                  <a:schemeClr val="bg1"/>
                </a:solidFill>
                <a:latin typeface="Garamond" panose="02020404030301010803" pitchFamily="18" charset="0"/>
                <a:ea typeface="Times New Roman" panose="02020603050405020304" pitchFamily="18" charset="0"/>
                <a:cs typeface="Times New Roman" panose="02020603050405020304" pitchFamily="18" charset="0"/>
              </a:rPr>
              <a:t> in </a:t>
            </a:r>
            <a:r>
              <a:rPr lang="fr-CH" sz="1500" dirty="0" err="1">
                <a:solidFill>
                  <a:schemeClr val="bg1"/>
                </a:solidFill>
                <a:latin typeface="Garamond" panose="02020404030301010803" pitchFamily="18" charset="0"/>
                <a:ea typeface="Times New Roman" panose="02020603050405020304" pitchFamily="18" charset="0"/>
                <a:cs typeface="Times New Roman" panose="02020603050405020304" pitchFamily="18" charset="0"/>
              </a:rPr>
              <a:t>evapotranspiration</a:t>
            </a:r>
            <a:endParaRPr lang="fr-CH" sz="1500" dirty="0">
              <a:solidFill>
                <a:schemeClr val="bg1"/>
              </a:solidFill>
              <a:latin typeface="Garamond" panose="02020404030301010803" pitchFamily="18" charset="0"/>
              <a:ea typeface="Times New Roman" panose="02020603050405020304" pitchFamily="18" charset="0"/>
              <a:cs typeface="Times New Roman" panose="02020603050405020304" pitchFamily="18" charset="0"/>
            </a:endParaRPr>
          </a:p>
          <a:p>
            <a:pPr marL="796925" lvl="3" indent="-285750" defTabSz="685800">
              <a:buFont typeface="Arial" panose="020B0604020202020204" pitchFamily="34" charset="0"/>
              <a:buChar char="•"/>
            </a:pPr>
            <a:r>
              <a:rPr lang="fr-CH" sz="1500" dirty="0" err="1">
                <a:solidFill>
                  <a:schemeClr val="bg1"/>
                </a:solidFill>
                <a:latin typeface="Garamond" panose="02020404030301010803" pitchFamily="18" charset="0"/>
                <a:ea typeface="Times New Roman" panose="02020603050405020304" pitchFamily="18" charset="0"/>
                <a:cs typeface="Times New Roman" panose="02020603050405020304" pitchFamily="18" charset="0"/>
              </a:rPr>
              <a:t>Negative</a:t>
            </a:r>
            <a:r>
              <a:rPr lang="fr-CH" sz="1500" dirty="0">
                <a:solidFill>
                  <a:schemeClr val="bg1"/>
                </a:solidFill>
                <a:latin typeface="Garamond" panose="02020404030301010803" pitchFamily="18" charset="0"/>
                <a:ea typeface="Times New Roman" panose="02020603050405020304" pitchFamily="18" charset="0"/>
                <a:cs typeface="Times New Roman" panose="02020603050405020304" pitchFamily="18" charset="0"/>
              </a:rPr>
              <a:t> glacier balance</a:t>
            </a:r>
          </a:p>
        </p:txBody>
      </p:sp>
    </p:spTree>
    <p:extLst>
      <p:ext uri="{BB962C8B-B14F-4D97-AF65-F5344CB8AC3E}">
        <p14:creationId xmlns:p14="http://schemas.microsoft.com/office/powerpoint/2010/main" val="33157015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D018CE-D256-48A8-E039-FC6D5E7A1A14}"/>
            </a:ext>
          </a:extLst>
        </p:cNvPr>
        <p:cNvGrpSpPr/>
        <p:nvPr/>
      </p:nvGrpSpPr>
      <p:grpSpPr>
        <a:xfrm>
          <a:off x="0" y="0"/>
          <a:ext cx="0" cy="0"/>
          <a:chOff x="0" y="0"/>
          <a:chExt cx="0" cy="0"/>
        </a:xfrm>
      </p:grpSpPr>
      <p:sp>
        <p:nvSpPr>
          <p:cNvPr id="2" name="Rounded Rectangle 29">
            <a:extLst>
              <a:ext uri="{FF2B5EF4-FFF2-40B4-BE49-F238E27FC236}">
                <a16:creationId xmlns:a16="http://schemas.microsoft.com/office/drawing/2014/main" id="{E0E64483-CD41-9652-1AE4-6A78E9430939}"/>
              </a:ext>
            </a:extLst>
          </p:cNvPr>
          <p:cNvSpPr/>
          <p:nvPr/>
        </p:nvSpPr>
        <p:spPr>
          <a:xfrm>
            <a:off x="864704" y="1371600"/>
            <a:ext cx="7791659" cy="4876800"/>
          </a:xfrm>
          <a:prstGeom prst="roundRect">
            <a:avLst/>
          </a:prstGeom>
          <a:gradFill>
            <a:gsLst>
              <a:gs pos="0">
                <a:schemeClr val="tx1">
                  <a:lumMod val="95000"/>
                  <a:lumOff val="5000"/>
                </a:schemeClr>
              </a:gs>
              <a:gs pos="43000">
                <a:schemeClr val="tx1">
                  <a:lumMod val="75000"/>
                  <a:lumOff val="25000"/>
                </a:schemeClr>
              </a:gs>
              <a:gs pos="100000">
                <a:schemeClr val="tx1">
                  <a:lumMod val="65000"/>
                  <a:lumOff val="35000"/>
                  <a:alpha val="89000"/>
                </a:schemeClr>
              </a:gs>
            </a:gsLst>
            <a:lin ang="5400000" scaled="0"/>
          </a:gradFill>
          <a:ln>
            <a:gradFill>
              <a:gsLst>
                <a:gs pos="0">
                  <a:schemeClr val="accent5">
                    <a:lumMod val="75000"/>
                  </a:schemeClr>
                </a:gs>
                <a:gs pos="50000">
                  <a:schemeClr val="tx1">
                    <a:lumMod val="95000"/>
                    <a:lumOff val="5000"/>
                    <a:alpha val="72000"/>
                  </a:schemeClr>
                </a:gs>
                <a:gs pos="100000">
                  <a:schemeClr val="tx1">
                    <a:lumMod val="95000"/>
                    <a:lumOff val="5000"/>
                    <a:alpha val="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id="{5D9099D5-85C7-3612-6A75-8831A2B32352}"/>
              </a:ext>
            </a:extLst>
          </p:cNvPr>
          <p:cNvSpPr txBox="1"/>
          <p:nvPr/>
        </p:nvSpPr>
        <p:spPr>
          <a:xfrm>
            <a:off x="1656161" y="549123"/>
            <a:ext cx="6208744" cy="594202"/>
          </a:xfrm>
          <a:prstGeom prst="rect">
            <a:avLst/>
          </a:prstGeom>
          <a:noFill/>
        </p:spPr>
        <p:txBody>
          <a:bodyPr wrap="square" rtlCol="0">
            <a:spAutoFit/>
          </a:bodyPr>
          <a:lstStyle/>
          <a:p>
            <a:pPr algn="ctr" defTabSz="685800">
              <a:lnSpc>
                <a:spcPct val="150000"/>
              </a:lnSpc>
            </a:pPr>
            <a:r>
              <a:rPr lang="en-GB" sz="2400" b="1" dirty="0">
                <a:ln w="12700">
                  <a:solidFill>
                    <a:schemeClr val="accent5">
                      <a:lumMod val="75000"/>
                    </a:schemeClr>
                  </a:solidFill>
                </a:ln>
                <a:solidFill>
                  <a:schemeClr val="bg1"/>
                </a:solidFill>
                <a:latin typeface="+mj-lt"/>
                <a:ea typeface="+mj-ea"/>
                <a:cs typeface="+mj-cs"/>
              </a:rPr>
              <a:t>Greater Geneva’s food grammar</a:t>
            </a:r>
          </a:p>
        </p:txBody>
      </p:sp>
      <p:sp>
        <p:nvSpPr>
          <p:cNvPr id="3" name="CasellaDiTesto 5">
            <a:extLst>
              <a:ext uri="{FF2B5EF4-FFF2-40B4-BE49-F238E27FC236}">
                <a16:creationId xmlns:a16="http://schemas.microsoft.com/office/drawing/2014/main" id="{8CE5E815-00F8-3864-3502-1D0FE47D110A}"/>
              </a:ext>
            </a:extLst>
          </p:cNvPr>
          <p:cNvSpPr txBox="1"/>
          <p:nvPr/>
        </p:nvSpPr>
        <p:spPr>
          <a:xfrm>
            <a:off x="228600" y="210076"/>
            <a:ext cx="2435470" cy="415498"/>
          </a:xfrm>
          <a:prstGeom prst="rect">
            <a:avLst/>
          </a:prstGeom>
          <a:noFill/>
        </p:spPr>
        <p:txBody>
          <a:bodyPr wrap="square">
            <a:spAutoFit/>
          </a:bodyPr>
          <a:lstStyle/>
          <a:p>
            <a:pPr defTabSz="685800"/>
            <a:r>
              <a:rPr lang="en-US" sz="1050" b="1" dirty="0">
                <a:solidFill>
                  <a:schemeClr val="bg1"/>
                </a:solidFill>
                <a:latin typeface="Garamond" panose="02020404030301010803" pitchFamily="18" charset="0"/>
              </a:rPr>
              <a:t>Characterizing the security of Food systems for a selected region?</a:t>
            </a:r>
            <a:endParaRPr lang="en-US" sz="1050" dirty="0">
              <a:solidFill>
                <a:schemeClr val="bg1"/>
              </a:solidFill>
              <a:latin typeface="Calibri" panose="020F0502020204030204"/>
            </a:endParaRPr>
          </a:p>
        </p:txBody>
      </p:sp>
      <p:sp>
        <p:nvSpPr>
          <p:cNvPr id="5" name="TextBox 4">
            <a:extLst>
              <a:ext uri="{FF2B5EF4-FFF2-40B4-BE49-F238E27FC236}">
                <a16:creationId xmlns:a16="http://schemas.microsoft.com/office/drawing/2014/main" id="{944D9C01-3278-500E-9E41-960738F96E54}"/>
              </a:ext>
            </a:extLst>
          </p:cNvPr>
          <p:cNvSpPr txBox="1"/>
          <p:nvPr/>
        </p:nvSpPr>
        <p:spPr>
          <a:xfrm>
            <a:off x="3927116" y="6535970"/>
            <a:ext cx="4827340" cy="279048"/>
          </a:xfrm>
          <a:prstGeom prst="rect">
            <a:avLst/>
          </a:prstGeom>
        </p:spPr>
        <p:txBody>
          <a:bodyPr/>
          <a:lstStyle/>
          <a:p>
            <a:pPr algn="r"/>
            <a:r>
              <a:rPr lang="en-US" sz="1600" dirty="0">
                <a:solidFill>
                  <a:schemeClr val="bg1"/>
                </a:solidFill>
                <a:latin typeface="Arial"/>
              </a:rPr>
              <a:t>Folz et al. submitted</a:t>
            </a:r>
          </a:p>
        </p:txBody>
      </p:sp>
      <p:pic>
        <p:nvPicPr>
          <p:cNvPr id="1026" name="Picture 2">
            <a:extLst>
              <a:ext uri="{FF2B5EF4-FFF2-40B4-BE49-F238E27FC236}">
                <a16:creationId xmlns:a16="http://schemas.microsoft.com/office/drawing/2014/main" id="{97518880-0383-2CBA-17C1-0419D694D41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80829" y="1685707"/>
            <a:ext cx="7098467" cy="4224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98053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9">
            <a:extLst>
              <a:ext uri="{FF2B5EF4-FFF2-40B4-BE49-F238E27FC236}">
                <a16:creationId xmlns:a16="http://schemas.microsoft.com/office/drawing/2014/main" id="{2B56DACF-F7BE-AB3F-6812-F2B955D62CCE}"/>
              </a:ext>
            </a:extLst>
          </p:cNvPr>
          <p:cNvSpPr/>
          <p:nvPr/>
        </p:nvSpPr>
        <p:spPr>
          <a:xfrm>
            <a:off x="304800" y="1371600"/>
            <a:ext cx="8686800" cy="4876800"/>
          </a:xfrm>
          <a:prstGeom prst="roundRect">
            <a:avLst/>
          </a:prstGeom>
          <a:gradFill>
            <a:gsLst>
              <a:gs pos="0">
                <a:schemeClr val="tx1">
                  <a:lumMod val="95000"/>
                  <a:lumOff val="5000"/>
                </a:schemeClr>
              </a:gs>
              <a:gs pos="43000">
                <a:schemeClr val="tx1">
                  <a:lumMod val="75000"/>
                  <a:lumOff val="25000"/>
                </a:schemeClr>
              </a:gs>
              <a:gs pos="100000">
                <a:schemeClr val="tx1">
                  <a:lumMod val="65000"/>
                  <a:lumOff val="35000"/>
                  <a:alpha val="89000"/>
                </a:schemeClr>
              </a:gs>
            </a:gsLst>
            <a:lin ang="5400000" scaled="0"/>
          </a:gradFill>
          <a:ln>
            <a:gradFill>
              <a:gsLst>
                <a:gs pos="0">
                  <a:schemeClr val="accent5">
                    <a:lumMod val="75000"/>
                  </a:schemeClr>
                </a:gs>
                <a:gs pos="50000">
                  <a:schemeClr val="tx1">
                    <a:lumMod val="95000"/>
                    <a:lumOff val="5000"/>
                    <a:alpha val="72000"/>
                  </a:schemeClr>
                </a:gs>
                <a:gs pos="100000">
                  <a:schemeClr val="tx1">
                    <a:lumMod val="95000"/>
                    <a:lumOff val="5000"/>
                    <a:alpha val="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asellaDiTesto 1">
            <a:extLst>
              <a:ext uri="{FF2B5EF4-FFF2-40B4-BE49-F238E27FC236}">
                <a16:creationId xmlns:a16="http://schemas.microsoft.com/office/drawing/2014/main" id="{8D339352-C205-ECC0-1287-49669F93BD71}"/>
              </a:ext>
            </a:extLst>
          </p:cNvPr>
          <p:cNvSpPr txBox="1"/>
          <p:nvPr/>
        </p:nvSpPr>
        <p:spPr>
          <a:xfrm>
            <a:off x="577215" y="106268"/>
            <a:ext cx="7989569" cy="830997"/>
          </a:xfrm>
          <a:prstGeom prst="rect">
            <a:avLst/>
          </a:prstGeom>
          <a:noFill/>
        </p:spPr>
        <p:txBody>
          <a:bodyPr wrap="square">
            <a:spAutoFit/>
          </a:bodyPr>
          <a:lstStyle/>
          <a:p>
            <a:pPr algn="ctr" defTabSz="685800"/>
            <a:r>
              <a:rPr lang="it-IT" sz="2400" b="1" dirty="0">
                <a:ln w="12700">
                  <a:solidFill>
                    <a:schemeClr val="accent5">
                      <a:lumMod val="75000"/>
                    </a:schemeClr>
                  </a:solidFill>
                </a:ln>
                <a:solidFill>
                  <a:schemeClr val="bg1"/>
                </a:solidFill>
                <a:latin typeface="+mj-lt"/>
                <a:ea typeface="+mj-ea"/>
                <a:cs typeface="+mj-cs"/>
              </a:rPr>
              <a:t>End use (a) and </a:t>
            </a:r>
            <a:r>
              <a:rPr lang="it-IT" sz="2400" b="1" dirty="0" err="1">
                <a:ln w="12700">
                  <a:solidFill>
                    <a:schemeClr val="accent5">
                      <a:lumMod val="75000"/>
                    </a:schemeClr>
                  </a:solidFill>
                </a:ln>
                <a:solidFill>
                  <a:schemeClr val="bg1"/>
                </a:solidFill>
                <a:latin typeface="+mj-lt"/>
                <a:ea typeface="+mj-ea"/>
                <a:cs typeface="+mj-cs"/>
              </a:rPr>
              <a:t>environmental</a:t>
            </a:r>
            <a:r>
              <a:rPr lang="it-IT" sz="2400" b="1" dirty="0">
                <a:ln w="12700">
                  <a:solidFill>
                    <a:schemeClr val="accent5">
                      <a:lumMod val="75000"/>
                    </a:schemeClr>
                  </a:solidFill>
                </a:ln>
                <a:solidFill>
                  <a:schemeClr val="bg1"/>
                </a:solidFill>
                <a:latin typeface="+mj-lt"/>
                <a:ea typeface="+mj-ea"/>
                <a:cs typeface="+mj-cs"/>
              </a:rPr>
              <a:t> pressure (b) of Greater </a:t>
            </a:r>
            <a:r>
              <a:rPr lang="it-IT" sz="2400" b="1" dirty="0" err="1">
                <a:ln w="12700">
                  <a:solidFill>
                    <a:schemeClr val="accent5">
                      <a:lumMod val="75000"/>
                    </a:schemeClr>
                  </a:solidFill>
                </a:ln>
                <a:solidFill>
                  <a:schemeClr val="bg1"/>
                </a:solidFill>
                <a:latin typeface="+mj-lt"/>
                <a:ea typeface="+mj-ea"/>
                <a:cs typeface="+mj-cs"/>
              </a:rPr>
              <a:t>Geneva's</a:t>
            </a:r>
            <a:r>
              <a:rPr lang="it-IT" sz="2400" b="1" dirty="0">
                <a:ln w="12700">
                  <a:solidFill>
                    <a:schemeClr val="accent5">
                      <a:lumMod val="75000"/>
                    </a:schemeClr>
                  </a:solidFill>
                </a:ln>
                <a:solidFill>
                  <a:schemeClr val="bg1"/>
                </a:solidFill>
                <a:latin typeface="+mj-lt"/>
                <a:ea typeface="+mj-ea"/>
                <a:cs typeface="+mj-cs"/>
              </a:rPr>
              <a:t> </a:t>
            </a:r>
            <a:r>
              <a:rPr lang="it-IT" sz="2400" b="1" dirty="0" err="1">
                <a:ln w="12700">
                  <a:solidFill>
                    <a:schemeClr val="accent5">
                      <a:lumMod val="75000"/>
                    </a:schemeClr>
                  </a:solidFill>
                </a:ln>
                <a:solidFill>
                  <a:schemeClr val="bg1"/>
                </a:solidFill>
                <a:latin typeface="+mj-lt"/>
                <a:ea typeface="+mj-ea"/>
                <a:cs typeface="+mj-cs"/>
              </a:rPr>
              <a:t>agricultural</a:t>
            </a:r>
            <a:r>
              <a:rPr lang="it-IT" sz="2400" b="1" dirty="0">
                <a:ln w="12700">
                  <a:solidFill>
                    <a:schemeClr val="accent5">
                      <a:lumMod val="75000"/>
                    </a:schemeClr>
                  </a:solidFill>
                </a:ln>
                <a:solidFill>
                  <a:schemeClr val="bg1"/>
                </a:solidFill>
                <a:latin typeface="+mj-lt"/>
                <a:ea typeface="+mj-ea"/>
                <a:cs typeface="+mj-cs"/>
              </a:rPr>
              <a:t> system with </a:t>
            </a:r>
            <a:r>
              <a:rPr lang="it-IT" sz="2400" b="1" dirty="0" err="1">
                <a:ln w="12700">
                  <a:solidFill>
                    <a:schemeClr val="accent5">
                      <a:lumMod val="75000"/>
                    </a:schemeClr>
                  </a:solidFill>
                </a:ln>
                <a:solidFill>
                  <a:schemeClr val="bg1"/>
                </a:solidFill>
                <a:latin typeface="+mj-lt"/>
                <a:ea typeface="+mj-ea"/>
                <a:cs typeface="+mj-cs"/>
              </a:rPr>
              <a:t>diet</a:t>
            </a:r>
            <a:r>
              <a:rPr lang="it-IT" sz="2400" b="1" dirty="0">
                <a:ln w="12700">
                  <a:solidFill>
                    <a:schemeClr val="accent5">
                      <a:lumMod val="75000"/>
                    </a:schemeClr>
                  </a:solidFill>
                </a:ln>
                <a:solidFill>
                  <a:schemeClr val="bg1"/>
                </a:solidFill>
                <a:latin typeface="+mj-lt"/>
                <a:ea typeface="+mj-ea"/>
                <a:cs typeface="+mj-cs"/>
              </a:rPr>
              <a:t> A and B </a:t>
            </a:r>
            <a:r>
              <a:rPr lang="it-IT" sz="2400" b="1" dirty="0" err="1">
                <a:ln w="12700">
                  <a:solidFill>
                    <a:schemeClr val="accent5">
                      <a:lumMod val="75000"/>
                    </a:schemeClr>
                  </a:solidFill>
                </a:ln>
                <a:solidFill>
                  <a:schemeClr val="bg1"/>
                </a:solidFill>
                <a:latin typeface="+mj-lt"/>
                <a:ea typeface="+mj-ea"/>
                <a:cs typeface="+mj-cs"/>
              </a:rPr>
              <a:t>respectively</a:t>
            </a:r>
            <a:r>
              <a:rPr lang="it-IT" sz="2400" b="1" dirty="0">
                <a:ln w="12700">
                  <a:solidFill>
                    <a:schemeClr val="accent5">
                      <a:lumMod val="75000"/>
                    </a:schemeClr>
                  </a:solidFill>
                </a:ln>
                <a:solidFill>
                  <a:schemeClr val="bg1"/>
                </a:solidFill>
                <a:latin typeface="+mj-lt"/>
                <a:ea typeface="+mj-ea"/>
                <a:cs typeface="+mj-cs"/>
              </a:rPr>
              <a:t>. </a:t>
            </a:r>
          </a:p>
        </p:txBody>
      </p:sp>
      <p:sp>
        <p:nvSpPr>
          <p:cNvPr id="6" name="TextBox 5">
            <a:extLst>
              <a:ext uri="{FF2B5EF4-FFF2-40B4-BE49-F238E27FC236}">
                <a16:creationId xmlns:a16="http://schemas.microsoft.com/office/drawing/2014/main" id="{80551DD7-EE03-95B2-09D3-E40E07A7EE69}"/>
              </a:ext>
            </a:extLst>
          </p:cNvPr>
          <p:cNvSpPr txBox="1"/>
          <p:nvPr/>
        </p:nvSpPr>
        <p:spPr>
          <a:xfrm>
            <a:off x="3927116" y="6535970"/>
            <a:ext cx="4827340" cy="279048"/>
          </a:xfrm>
          <a:prstGeom prst="rect">
            <a:avLst/>
          </a:prstGeom>
        </p:spPr>
        <p:txBody>
          <a:bodyPr/>
          <a:lstStyle/>
          <a:p>
            <a:pPr algn="r"/>
            <a:r>
              <a:rPr lang="en-US" sz="1600" dirty="0">
                <a:solidFill>
                  <a:schemeClr val="bg1"/>
                </a:solidFill>
                <a:latin typeface="Arial"/>
              </a:rPr>
              <a:t>Folz et al. submitted</a:t>
            </a:r>
          </a:p>
        </p:txBody>
      </p:sp>
      <p:pic>
        <p:nvPicPr>
          <p:cNvPr id="11" name="Picture 10">
            <a:extLst>
              <a:ext uri="{FF2B5EF4-FFF2-40B4-BE49-F238E27FC236}">
                <a16:creationId xmlns:a16="http://schemas.microsoft.com/office/drawing/2014/main" id="{6FE2E49B-044A-0AF7-DBA2-D1505B2F3F69}"/>
              </a:ext>
            </a:extLst>
          </p:cNvPr>
          <p:cNvPicPr>
            <a:picLocks noChangeAspect="1"/>
          </p:cNvPicPr>
          <p:nvPr/>
        </p:nvPicPr>
        <p:blipFill>
          <a:blip r:embed="rId2"/>
          <a:stretch>
            <a:fillRect/>
          </a:stretch>
        </p:blipFill>
        <p:spPr>
          <a:xfrm>
            <a:off x="1257300" y="1414789"/>
            <a:ext cx="7010400" cy="4110264"/>
          </a:xfrm>
          <a:prstGeom prst="rect">
            <a:avLst/>
          </a:prstGeom>
        </p:spPr>
      </p:pic>
      <p:sp>
        <p:nvSpPr>
          <p:cNvPr id="19" name="TextBox 18">
            <a:extLst>
              <a:ext uri="{FF2B5EF4-FFF2-40B4-BE49-F238E27FC236}">
                <a16:creationId xmlns:a16="http://schemas.microsoft.com/office/drawing/2014/main" id="{4CC0D086-A7E3-E855-9128-95830238D978}"/>
              </a:ext>
            </a:extLst>
          </p:cNvPr>
          <p:cNvSpPr txBox="1"/>
          <p:nvPr/>
        </p:nvSpPr>
        <p:spPr>
          <a:xfrm>
            <a:off x="457200" y="5621403"/>
            <a:ext cx="8534400" cy="738664"/>
          </a:xfrm>
          <a:prstGeom prst="rect">
            <a:avLst/>
          </a:prstGeom>
          <a:noFill/>
        </p:spPr>
        <p:txBody>
          <a:bodyPr wrap="square" rtlCol="0">
            <a:spAutoFit/>
          </a:bodyPr>
          <a:lstStyle/>
          <a:p>
            <a:r>
              <a:rPr lang="fr-FR" sz="1400" dirty="0">
                <a:solidFill>
                  <a:schemeClr val="bg1"/>
                </a:solidFill>
              </a:rPr>
              <a:t>PL – Plants; ANI – Animals; BW – Blue water; HA – Human </a:t>
            </a:r>
            <a:r>
              <a:rPr lang="fr-FR" sz="1400" dirty="0" err="1">
                <a:solidFill>
                  <a:schemeClr val="bg1"/>
                </a:solidFill>
              </a:rPr>
              <a:t>activity</a:t>
            </a:r>
            <a:r>
              <a:rPr lang="fr-FR" sz="1400" dirty="0">
                <a:solidFill>
                  <a:schemeClr val="bg1"/>
                </a:solidFill>
              </a:rPr>
              <a:t>; </a:t>
            </a:r>
          </a:p>
          <a:p>
            <a:r>
              <a:rPr lang="fr-FR" sz="1400" dirty="0">
                <a:solidFill>
                  <a:schemeClr val="bg1"/>
                </a:solidFill>
              </a:rPr>
              <a:t>GW – Green water; GRW – Grey water; L – Land; N/P2O5/K2O – </a:t>
            </a:r>
            <a:r>
              <a:rPr lang="fr-FR" sz="1400" dirty="0" err="1">
                <a:solidFill>
                  <a:schemeClr val="bg1"/>
                </a:solidFill>
              </a:rPr>
              <a:t>Fertilizer</a:t>
            </a:r>
            <a:r>
              <a:rPr lang="fr-FR" sz="1400" dirty="0">
                <a:solidFill>
                  <a:schemeClr val="bg1"/>
                </a:solidFill>
              </a:rPr>
              <a:t> ; PEST – Pesticides; MNR – </a:t>
            </a:r>
            <a:r>
              <a:rPr lang="fr-FR" sz="1400" dirty="0" err="1">
                <a:solidFill>
                  <a:schemeClr val="bg1"/>
                </a:solidFill>
              </a:rPr>
              <a:t>Manure</a:t>
            </a:r>
            <a:r>
              <a:rPr lang="fr-FR" sz="1400" dirty="0">
                <a:solidFill>
                  <a:schemeClr val="bg1"/>
                </a:solidFill>
              </a:rPr>
              <a:t>.</a:t>
            </a:r>
          </a:p>
          <a:p>
            <a:endParaRPr lang="en-CH" sz="1400" dirty="0">
              <a:solidFill>
                <a:schemeClr val="bg1"/>
              </a:solidFill>
            </a:endParaRPr>
          </a:p>
        </p:txBody>
      </p:sp>
    </p:spTree>
    <p:extLst>
      <p:ext uri="{BB962C8B-B14F-4D97-AF65-F5344CB8AC3E}">
        <p14:creationId xmlns:p14="http://schemas.microsoft.com/office/powerpoint/2010/main" val="27261920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381000"/>
            <a:ext cx="9144000" cy="6858000"/>
          </a:xfrm>
          <a:prstGeom prst="rect">
            <a:avLst/>
          </a:prstGeom>
        </p:spPr>
      </p:pic>
      <p:sp>
        <p:nvSpPr>
          <p:cNvPr id="4" name="Title 3"/>
          <p:cNvSpPr>
            <a:spLocks noGrp="1"/>
          </p:cNvSpPr>
          <p:nvPr>
            <p:ph type="title"/>
          </p:nvPr>
        </p:nvSpPr>
        <p:spPr>
          <a:xfrm>
            <a:off x="1524000" y="5538787"/>
            <a:ext cx="7315200" cy="1362075"/>
          </a:xfrm>
        </p:spPr>
        <p:txBody>
          <a:bodyPr>
            <a:normAutofit/>
          </a:bodyPr>
          <a:lstStyle/>
          <a:p>
            <a:r>
              <a:rPr lang="en-US" dirty="0"/>
              <a:t>TOWARDS Digital twins
</a:t>
            </a:r>
          </a:p>
        </p:txBody>
      </p:sp>
      <p:sp>
        <p:nvSpPr>
          <p:cNvPr id="5" name="Text Placeholder 4"/>
          <p:cNvSpPr>
            <a:spLocks noGrp="1"/>
          </p:cNvSpPr>
          <p:nvPr>
            <p:ph type="body" idx="1"/>
          </p:nvPr>
        </p:nvSpPr>
        <p:spPr>
          <a:xfrm>
            <a:off x="1524000" y="4038600"/>
            <a:ext cx="7162800" cy="1500187"/>
          </a:xfrm>
        </p:spPr>
        <p:txBody>
          <a:bodyPr>
            <a:normAutofit/>
          </a:bodyPr>
          <a:lstStyle/>
          <a:p>
            <a:r>
              <a:rPr lang="en-US" sz="4000" b="1" dirty="0"/>
              <a:t>6</a:t>
            </a:r>
          </a:p>
        </p:txBody>
      </p:sp>
    </p:spTree>
    <p:extLst>
      <p:ext uri="{BB962C8B-B14F-4D97-AF65-F5344CB8AC3E}">
        <p14:creationId xmlns:p14="http://schemas.microsoft.com/office/powerpoint/2010/main" val="13755518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033416-CF26-1765-8AD1-FC25BEC7A4C6}"/>
            </a:ext>
          </a:extLst>
        </p:cNvPr>
        <p:cNvGrpSpPr/>
        <p:nvPr/>
      </p:nvGrpSpPr>
      <p:grpSpPr>
        <a:xfrm>
          <a:off x="0" y="0"/>
          <a:ext cx="0" cy="0"/>
          <a:chOff x="0" y="0"/>
          <a:chExt cx="0" cy="0"/>
        </a:xfrm>
      </p:grpSpPr>
      <p:sp>
        <p:nvSpPr>
          <p:cNvPr id="6" name="Rounded Rectangle 5">
            <a:extLst>
              <a:ext uri="{FF2B5EF4-FFF2-40B4-BE49-F238E27FC236}">
                <a16:creationId xmlns:a16="http://schemas.microsoft.com/office/drawing/2014/main" id="{B3FDA2E9-098B-D346-0C83-1F91B3931310}"/>
              </a:ext>
            </a:extLst>
          </p:cNvPr>
          <p:cNvSpPr/>
          <p:nvPr/>
        </p:nvSpPr>
        <p:spPr>
          <a:xfrm>
            <a:off x="76200" y="838201"/>
            <a:ext cx="8839200" cy="5699760"/>
          </a:xfrm>
          <a:prstGeom prst="roundRect">
            <a:avLst>
              <a:gd name="adj" fmla="val 7666"/>
            </a:avLst>
          </a:prstGeom>
          <a:gradFill>
            <a:gsLst>
              <a:gs pos="0">
                <a:schemeClr val="tx1">
                  <a:lumMod val="95000"/>
                  <a:lumOff val="5000"/>
                </a:schemeClr>
              </a:gs>
              <a:gs pos="43000">
                <a:schemeClr val="tx1">
                  <a:lumMod val="75000"/>
                  <a:lumOff val="25000"/>
                </a:schemeClr>
              </a:gs>
              <a:gs pos="100000">
                <a:schemeClr val="tx1">
                  <a:lumMod val="65000"/>
                  <a:lumOff val="35000"/>
                  <a:alpha val="89000"/>
                </a:schemeClr>
              </a:gs>
            </a:gsLst>
            <a:lin ang="5400000" scaled="0"/>
          </a:gradFill>
          <a:ln>
            <a:gradFill>
              <a:gsLst>
                <a:gs pos="0">
                  <a:schemeClr val="accent5">
                    <a:lumMod val="75000"/>
                  </a:schemeClr>
                </a:gs>
                <a:gs pos="50000">
                  <a:schemeClr val="tx1">
                    <a:lumMod val="95000"/>
                    <a:lumOff val="5000"/>
                    <a:alpha val="72000"/>
                  </a:schemeClr>
                </a:gs>
                <a:gs pos="100000">
                  <a:schemeClr val="tx1">
                    <a:lumMod val="95000"/>
                    <a:lumOff val="5000"/>
                    <a:alpha val="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l"/>
            <a:r>
              <a:rPr lang="en-US" sz="2000" b="0" i="0" u="none" strike="noStrike" baseline="0" dirty="0">
                <a:latin typeface="AdvOTf0129623"/>
              </a:rPr>
              <a:t>“Digital Twin Earth will help </a:t>
            </a:r>
            <a:r>
              <a:rPr lang="en-US" sz="2000" b="0" i="0" u="none" strike="noStrike" baseline="0" dirty="0" err="1">
                <a:latin typeface="AdvOTf0129623"/>
              </a:rPr>
              <a:t>visualise</a:t>
            </a:r>
            <a:r>
              <a:rPr lang="en-US" sz="2000" b="0" i="0" u="none" strike="noStrike" baseline="0" dirty="0">
                <a:latin typeface="AdvOTf0129623"/>
              </a:rPr>
              <a:t>, monitor and forecast natural and human activity on the planet. The model will be able to monitor the health of the planet, perform simulations of Earth’s interconnected system with human </a:t>
            </a:r>
            <a:r>
              <a:rPr lang="en-US" sz="2000" b="0" i="0" u="none" strike="noStrike" baseline="0" dirty="0" err="1">
                <a:latin typeface="AdvOTf0129623"/>
              </a:rPr>
              <a:t>behaviour</a:t>
            </a:r>
            <a:r>
              <a:rPr lang="en-US" sz="2000" b="0" i="0" u="none" strike="noStrike" baseline="0" dirty="0">
                <a:latin typeface="AdvOTf0129623"/>
              </a:rPr>
              <a:t>, and support the field of sustainable development, therefore, reinforcing Europe’s efforts for a better environment in order to respond to the urgent challenges and targets addressed by the Green Deal.”</a:t>
            </a:r>
            <a:endParaRPr kumimoji="0" lang="en-US" sz="2000" b="0" i="0" u="none" strike="noStrike" kern="1200" cap="none" spc="0" normalizeH="0" baseline="0" noProof="0" dirty="0">
              <a:ln>
                <a:noFill/>
              </a:ln>
              <a:solidFill>
                <a:prstClr val="white"/>
              </a:solidFill>
              <a:effectLst/>
              <a:uLnTx/>
              <a:uFillTx/>
              <a:latin typeface="Franklin Gothic Book"/>
              <a:ea typeface="+mn-ea"/>
              <a:cs typeface="+mn-cs"/>
            </a:endParaRPr>
          </a:p>
        </p:txBody>
      </p:sp>
      <p:sp>
        <p:nvSpPr>
          <p:cNvPr id="7" name="Titre 1">
            <a:extLst>
              <a:ext uri="{FF2B5EF4-FFF2-40B4-BE49-F238E27FC236}">
                <a16:creationId xmlns:a16="http://schemas.microsoft.com/office/drawing/2014/main" id="{E108F33C-6E81-8F54-8B51-4489F4F79B02}"/>
              </a:ext>
            </a:extLst>
          </p:cNvPr>
          <p:cNvSpPr>
            <a:spLocks noGrp="1"/>
          </p:cNvSpPr>
          <p:nvPr>
            <p:ph type="title"/>
          </p:nvPr>
        </p:nvSpPr>
        <p:spPr>
          <a:xfrm>
            <a:off x="736520" y="95127"/>
            <a:ext cx="7351604" cy="857250"/>
          </a:xfrm>
        </p:spPr>
        <p:txBody>
          <a:bodyPr>
            <a:normAutofit/>
          </a:bodyPr>
          <a:lstStyle/>
          <a:p>
            <a:pPr>
              <a:spcAft>
                <a:spcPts val="1200"/>
              </a:spcAft>
            </a:pPr>
            <a:r>
              <a:rPr lang="fr-FR" sz="2400" spc="100" dirty="0">
                <a:ln>
                  <a:solidFill>
                    <a:schemeClr val="accent5">
                      <a:lumMod val="75000"/>
                    </a:schemeClr>
                  </a:solidFill>
                </a:ln>
              </a:rPr>
              <a:t>WHY </a:t>
            </a:r>
            <a:r>
              <a:rPr lang="fr-FR" sz="2400" spc="100" dirty="0" err="1">
                <a:ln>
                  <a:solidFill>
                    <a:schemeClr val="accent5">
                      <a:lumMod val="75000"/>
                    </a:schemeClr>
                  </a:solidFill>
                </a:ln>
              </a:rPr>
              <a:t>DiGital</a:t>
            </a:r>
            <a:r>
              <a:rPr lang="fr-FR" sz="2400" spc="100" dirty="0">
                <a:ln>
                  <a:solidFill>
                    <a:schemeClr val="accent5">
                      <a:lumMod val="75000"/>
                    </a:schemeClr>
                  </a:solidFill>
                </a:ln>
              </a:rPr>
              <a:t> </a:t>
            </a:r>
            <a:r>
              <a:rPr lang="fr-FR" sz="2400" spc="100" dirty="0" err="1">
                <a:ln>
                  <a:solidFill>
                    <a:schemeClr val="accent5">
                      <a:lumMod val="75000"/>
                    </a:schemeClr>
                  </a:solidFill>
                </a:ln>
              </a:rPr>
              <a:t>twins</a:t>
            </a:r>
            <a:r>
              <a:rPr lang="fr-FR" sz="2400" spc="100" dirty="0">
                <a:ln>
                  <a:solidFill>
                    <a:schemeClr val="accent5">
                      <a:lumMod val="75000"/>
                    </a:schemeClr>
                  </a:solidFill>
                </a:ln>
              </a:rPr>
              <a:t> for the </a:t>
            </a:r>
            <a:r>
              <a:rPr lang="fr-FR" sz="2400" spc="100" dirty="0" err="1">
                <a:ln>
                  <a:solidFill>
                    <a:schemeClr val="accent5">
                      <a:lumMod val="75000"/>
                    </a:schemeClr>
                  </a:solidFill>
                </a:ln>
              </a:rPr>
              <a:t>environment</a:t>
            </a:r>
            <a:r>
              <a:rPr lang="fr-FR" sz="2400" spc="100" dirty="0">
                <a:ln>
                  <a:solidFill>
                    <a:schemeClr val="accent5">
                      <a:lumMod val="75000"/>
                    </a:schemeClr>
                  </a:solidFill>
                </a:ln>
              </a:rPr>
              <a:t> ?</a:t>
            </a:r>
          </a:p>
        </p:txBody>
      </p:sp>
      <p:sp>
        <p:nvSpPr>
          <p:cNvPr id="8" name="TextBox 7">
            <a:extLst>
              <a:ext uri="{FF2B5EF4-FFF2-40B4-BE49-F238E27FC236}">
                <a16:creationId xmlns:a16="http://schemas.microsoft.com/office/drawing/2014/main" id="{0CEDDC2F-58CF-B6C1-E6A1-97CEA3BC8C69}"/>
              </a:ext>
            </a:extLst>
          </p:cNvPr>
          <p:cNvSpPr txBox="1"/>
          <p:nvPr/>
        </p:nvSpPr>
        <p:spPr>
          <a:xfrm>
            <a:off x="2971800" y="6537960"/>
            <a:ext cx="5785174" cy="30008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350" dirty="0">
                <a:solidFill>
                  <a:prstClr val="white"/>
                </a:solidFill>
                <a:latin typeface="Gill Sans MT"/>
              </a:rPr>
              <a:t>https://www.esa.int/ESA_Multimedia/Images/2020/09/Digital_Twin_Earth</a:t>
            </a:r>
            <a:endParaRPr lang="fr-CH" sz="1350" dirty="0">
              <a:solidFill>
                <a:prstClr val="white"/>
              </a:solidFill>
              <a:latin typeface="Gill Sans MT"/>
            </a:endParaRPr>
          </a:p>
        </p:txBody>
      </p:sp>
      <p:sp>
        <p:nvSpPr>
          <p:cNvPr id="2" name="AutoShape 2">
            <a:extLst>
              <a:ext uri="{FF2B5EF4-FFF2-40B4-BE49-F238E27FC236}">
                <a16:creationId xmlns:a16="http://schemas.microsoft.com/office/drawing/2014/main" id="{F4CF4870-612A-DB8C-E874-85CF35040EC5}"/>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H"/>
          </a:p>
        </p:txBody>
      </p:sp>
      <p:pic>
        <p:nvPicPr>
          <p:cNvPr id="1026" name="Picture 2">
            <a:extLst>
              <a:ext uri="{FF2B5EF4-FFF2-40B4-BE49-F238E27FC236}">
                <a16:creationId xmlns:a16="http://schemas.microsoft.com/office/drawing/2014/main" id="{1915CA92-1392-38A9-3B16-36BC26DD1C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2100" y="952377"/>
            <a:ext cx="6019800" cy="338613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1382D09-AE76-4F23-62AD-322D99DECB0B}"/>
              </a:ext>
            </a:extLst>
          </p:cNvPr>
          <p:cNvSpPr txBox="1"/>
          <p:nvPr/>
        </p:nvSpPr>
        <p:spPr>
          <a:xfrm>
            <a:off x="5802124" y="3969184"/>
            <a:ext cx="1779776" cy="369332"/>
          </a:xfrm>
          <a:prstGeom prst="rect">
            <a:avLst/>
          </a:prstGeom>
          <a:noFill/>
        </p:spPr>
        <p:txBody>
          <a:bodyPr wrap="square">
            <a:spAutoFit/>
          </a:bodyPr>
          <a:lstStyle/>
          <a:p>
            <a:r>
              <a:rPr lang="en-CH" dirty="0"/>
              <a:t>www.nceo.ac.uk</a:t>
            </a:r>
          </a:p>
        </p:txBody>
      </p:sp>
    </p:spTree>
    <p:extLst>
      <p:ext uri="{BB962C8B-B14F-4D97-AF65-F5344CB8AC3E}">
        <p14:creationId xmlns:p14="http://schemas.microsoft.com/office/powerpoint/2010/main" val="300927910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A4C5DD4D-C311-349D-D76E-26323F0BBC88}"/>
              </a:ext>
            </a:extLst>
          </p:cNvPr>
          <p:cNvSpPr/>
          <p:nvPr/>
        </p:nvSpPr>
        <p:spPr>
          <a:xfrm>
            <a:off x="45378" y="952377"/>
            <a:ext cx="8839200" cy="5600823"/>
          </a:xfrm>
          <a:prstGeom prst="roundRect">
            <a:avLst>
              <a:gd name="adj" fmla="val 7666"/>
            </a:avLst>
          </a:prstGeom>
          <a:gradFill>
            <a:gsLst>
              <a:gs pos="0">
                <a:schemeClr val="tx1">
                  <a:lumMod val="95000"/>
                  <a:lumOff val="5000"/>
                </a:schemeClr>
              </a:gs>
              <a:gs pos="43000">
                <a:schemeClr val="tx1">
                  <a:lumMod val="75000"/>
                  <a:lumOff val="25000"/>
                </a:schemeClr>
              </a:gs>
              <a:gs pos="100000">
                <a:schemeClr val="tx1">
                  <a:lumMod val="65000"/>
                  <a:lumOff val="35000"/>
                  <a:alpha val="89000"/>
                </a:schemeClr>
              </a:gs>
            </a:gsLst>
            <a:lin ang="5400000" scaled="0"/>
          </a:gradFill>
          <a:ln>
            <a:gradFill>
              <a:gsLst>
                <a:gs pos="0">
                  <a:schemeClr val="accent5">
                    <a:lumMod val="75000"/>
                  </a:schemeClr>
                </a:gs>
                <a:gs pos="50000">
                  <a:schemeClr val="tx1">
                    <a:lumMod val="95000"/>
                    <a:lumOff val="5000"/>
                    <a:alpha val="72000"/>
                  </a:schemeClr>
                </a:gs>
                <a:gs pos="100000">
                  <a:schemeClr val="tx1">
                    <a:lumMod val="95000"/>
                    <a:lumOff val="5000"/>
                    <a:alpha val="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7" name="Titre 1">
            <a:extLst>
              <a:ext uri="{FF2B5EF4-FFF2-40B4-BE49-F238E27FC236}">
                <a16:creationId xmlns:a16="http://schemas.microsoft.com/office/drawing/2014/main" id="{89C1127E-ACE9-60FF-3425-47CCD9FA11F3}"/>
              </a:ext>
            </a:extLst>
          </p:cNvPr>
          <p:cNvSpPr>
            <a:spLocks noGrp="1"/>
          </p:cNvSpPr>
          <p:nvPr>
            <p:ph type="title"/>
          </p:nvPr>
        </p:nvSpPr>
        <p:spPr>
          <a:xfrm>
            <a:off x="736520" y="95127"/>
            <a:ext cx="8026480" cy="857250"/>
          </a:xfrm>
        </p:spPr>
        <p:txBody>
          <a:bodyPr>
            <a:normAutofit/>
          </a:bodyPr>
          <a:lstStyle/>
          <a:p>
            <a:pPr algn="l">
              <a:spcAft>
                <a:spcPts val="1200"/>
              </a:spcAft>
            </a:pPr>
            <a:r>
              <a:rPr lang="fr-FR" sz="2400" spc="100" dirty="0">
                <a:ln>
                  <a:solidFill>
                    <a:schemeClr val="accent5">
                      <a:lumMod val="75000"/>
                    </a:schemeClr>
                  </a:solidFill>
                </a:ln>
              </a:rPr>
              <a:t>EXAMPLES of </a:t>
            </a:r>
            <a:r>
              <a:rPr lang="fr-FR" sz="2400" spc="100" dirty="0" err="1">
                <a:ln>
                  <a:solidFill>
                    <a:schemeClr val="accent5">
                      <a:lumMod val="75000"/>
                    </a:schemeClr>
                  </a:solidFill>
                </a:ln>
              </a:rPr>
              <a:t>DiGital</a:t>
            </a:r>
            <a:r>
              <a:rPr lang="fr-FR" sz="2400" spc="100" dirty="0">
                <a:ln>
                  <a:solidFill>
                    <a:schemeClr val="accent5">
                      <a:lumMod val="75000"/>
                    </a:schemeClr>
                  </a:solidFill>
                </a:ln>
              </a:rPr>
              <a:t> </a:t>
            </a:r>
            <a:r>
              <a:rPr lang="fr-FR" sz="2400" spc="100" dirty="0" err="1">
                <a:ln>
                  <a:solidFill>
                    <a:schemeClr val="accent5">
                      <a:lumMod val="75000"/>
                    </a:schemeClr>
                  </a:solidFill>
                </a:ln>
              </a:rPr>
              <a:t>twins</a:t>
            </a:r>
            <a:r>
              <a:rPr lang="fr-FR" sz="2400" spc="100" dirty="0">
                <a:ln>
                  <a:solidFill>
                    <a:schemeClr val="accent5">
                      <a:lumMod val="75000"/>
                    </a:schemeClr>
                  </a:solidFill>
                </a:ln>
              </a:rPr>
              <a:t> for the </a:t>
            </a:r>
            <a:r>
              <a:rPr lang="fr-FR" sz="2400" spc="100" dirty="0" err="1">
                <a:ln>
                  <a:solidFill>
                    <a:schemeClr val="accent5">
                      <a:lumMod val="75000"/>
                    </a:schemeClr>
                  </a:solidFill>
                </a:ln>
              </a:rPr>
              <a:t>environment</a:t>
            </a:r>
            <a:endParaRPr lang="fr-FR" sz="2400" spc="100" dirty="0">
              <a:ln>
                <a:solidFill>
                  <a:schemeClr val="accent5">
                    <a:lumMod val="75000"/>
                  </a:schemeClr>
                </a:solidFill>
              </a:ln>
            </a:endParaRPr>
          </a:p>
        </p:txBody>
      </p:sp>
      <p:sp>
        <p:nvSpPr>
          <p:cNvPr id="5" name="TextBox 4">
            <a:extLst>
              <a:ext uri="{FF2B5EF4-FFF2-40B4-BE49-F238E27FC236}">
                <a16:creationId xmlns:a16="http://schemas.microsoft.com/office/drawing/2014/main" id="{1A8373B1-E11A-393D-E812-DDE928ACF02A}"/>
              </a:ext>
            </a:extLst>
          </p:cNvPr>
          <p:cNvSpPr txBox="1"/>
          <p:nvPr/>
        </p:nvSpPr>
        <p:spPr>
          <a:xfrm>
            <a:off x="259422" y="1379075"/>
            <a:ext cx="8305800" cy="5016758"/>
          </a:xfrm>
          <a:prstGeom prst="rect">
            <a:avLst/>
          </a:prstGeom>
          <a:noFill/>
        </p:spPr>
        <p:txBody>
          <a:bodyPr wrap="square">
            <a:spAutoFit/>
          </a:bodyPr>
          <a:lstStyle/>
          <a:p>
            <a:pPr>
              <a:buNone/>
            </a:pPr>
            <a:r>
              <a:rPr lang="fr-FR" sz="1600" b="1" dirty="0">
                <a:solidFill>
                  <a:schemeClr val="bg1"/>
                </a:solidFill>
              </a:rPr>
              <a:t>1. </a:t>
            </a:r>
            <a:r>
              <a:rPr lang="fr-FR" sz="1600" b="1" dirty="0" err="1">
                <a:solidFill>
                  <a:schemeClr val="bg1"/>
                </a:solidFill>
              </a:rPr>
              <a:t>Climate</a:t>
            </a:r>
            <a:r>
              <a:rPr lang="fr-FR" sz="1600" b="1" dirty="0">
                <a:solidFill>
                  <a:schemeClr val="bg1"/>
                </a:solidFill>
              </a:rPr>
              <a:t> and </a:t>
            </a:r>
            <a:r>
              <a:rPr lang="fr-FR" sz="1600" b="1" dirty="0" err="1">
                <a:solidFill>
                  <a:schemeClr val="bg1"/>
                </a:solidFill>
              </a:rPr>
              <a:t>Atmospheric</a:t>
            </a:r>
            <a:r>
              <a:rPr lang="fr-FR" sz="1600" b="1" dirty="0">
                <a:solidFill>
                  <a:schemeClr val="bg1"/>
                </a:solidFill>
              </a:rPr>
              <a:t> Digital Twins</a:t>
            </a:r>
          </a:p>
          <a:p>
            <a:pPr lvl="1">
              <a:buFont typeface="Arial" panose="020B0604020202020204" pitchFamily="34" charset="0"/>
              <a:buChar char="•"/>
            </a:pPr>
            <a:r>
              <a:rPr lang="fr-FR" sz="1600" b="1" dirty="0">
                <a:solidFill>
                  <a:schemeClr val="bg1"/>
                </a:solidFill>
              </a:rPr>
              <a:t> Global </a:t>
            </a:r>
            <a:r>
              <a:rPr lang="fr-FR" sz="1600" b="1" dirty="0" err="1">
                <a:solidFill>
                  <a:schemeClr val="bg1"/>
                </a:solidFill>
              </a:rPr>
              <a:t>Climate</a:t>
            </a:r>
            <a:r>
              <a:rPr lang="fr-FR" sz="1600" b="1" dirty="0">
                <a:solidFill>
                  <a:schemeClr val="bg1"/>
                </a:solidFill>
              </a:rPr>
              <a:t> Digital Twins</a:t>
            </a:r>
            <a:r>
              <a:rPr lang="fr-FR" sz="1600" dirty="0">
                <a:solidFill>
                  <a:schemeClr val="bg1"/>
                </a:solidFill>
              </a:rPr>
              <a:t>: </a:t>
            </a:r>
            <a:r>
              <a:rPr lang="fr-FR" sz="1600" dirty="0" err="1">
                <a:solidFill>
                  <a:schemeClr val="bg1"/>
                </a:solidFill>
              </a:rPr>
              <a:t>Simulate</a:t>
            </a:r>
            <a:r>
              <a:rPr lang="fr-FR" sz="1600" dirty="0">
                <a:solidFill>
                  <a:schemeClr val="bg1"/>
                </a:solidFill>
              </a:rPr>
              <a:t> and </a:t>
            </a:r>
            <a:r>
              <a:rPr lang="fr-FR" sz="1600" dirty="0" err="1">
                <a:solidFill>
                  <a:schemeClr val="bg1"/>
                </a:solidFill>
              </a:rPr>
              <a:t>predict</a:t>
            </a:r>
            <a:r>
              <a:rPr lang="fr-FR" sz="1600" dirty="0">
                <a:solidFill>
                  <a:schemeClr val="bg1"/>
                </a:solidFill>
              </a:rPr>
              <a:t> </a:t>
            </a:r>
            <a:r>
              <a:rPr lang="fr-FR" sz="1600" dirty="0" err="1">
                <a:solidFill>
                  <a:schemeClr val="bg1"/>
                </a:solidFill>
              </a:rPr>
              <a:t>climate</a:t>
            </a:r>
            <a:r>
              <a:rPr lang="fr-FR" sz="1600" dirty="0">
                <a:solidFill>
                  <a:schemeClr val="bg1"/>
                </a:solidFill>
              </a:rPr>
              <a:t> change, </a:t>
            </a:r>
            <a:r>
              <a:rPr lang="fr-FR" sz="1600" dirty="0" err="1">
                <a:solidFill>
                  <a:schemeClr val="bg1"/>
                </a:solidFill>
              </a:rPr>
              <a:t>greenhouse</a:t>
            </a:r>
            <a:r>
              <a:rPr lang="fr-FR" sz="1600" dirty="0">
                <a:solidFill>
                  <a:schemeClr val="bg1"/>
                </a:solidFill>
              </a:rPr>
              <a:t> </a:t>
            </a:r>
            <a:r>
              <a:rPr lang="fr-FR" sz="1600" dirty="0" err="1">
                <a:solidFill>
                  <a:schemeClr val="bg1"/>
                </a:solidFill>
              </a:rPr>
              <a:t>gas</a:t>
            </a:r>
            <a:r>
              <a:rPr lang="fr-FR" sz="1600" dirty="0">
                <a:solidFill>
                  <a:schemeClr val="bg1"/>
                </a:solidFill>
              </a:rPr>
              <a:t> </a:t>
            </a:r>
            <a:r>
              <a:rPr lang="fr-FR" sz="1600" dirty="0" err="1">
                <a:solidFill>
                  <a:schemeClr val="bg1"/>
                </a:solidFill>
              </a:rPr>
              <a:t>emissions</a:t>
            </a:r>
            <a:r>
              <a:rPr lang="fr-FR" sz="1600" dirty="0">
                <a:solidFill>
                  <a:schemeClr val="bg1"/>
                </a:solidFill>
              </a:rPr>
              <a:t>, and </a:t>
            </a:r>
            <a:r>
              <a:rPr lang="fr-FR" sz="1600" dirty="0" err="1">
                <a:solidFill>
                  <a:schemeClr val="bg1"/>
                </a:solidFill>
              </a:rPr>
              <a:t>extreme</a:t>
            </a:r>
            <a:r>
              <a:rPr lang="fr-FR" sz="1600" dirty="0">
                <a:solidFill>
                  <a:schemeClr val="bg1"/>
                </a:solidFill>
              </a:rPr>
              <a:t> </a:t>
            </a:r>
            <a:r>
              <a:rPr lang="fr-FR" sz="1600" dirty="0" err="1">
                <a:solidFill>
                  <a:schemeClr val="bg1"/>
                </a:solidFill>
              </a:rPr>
              <a:t>weather</a:t>
            </a:r>
            <a:r>
              <a:rPr lang="fr-FR" sz="1600" dirty="0">
                <a:solidFill>
                  <a:schemeClr val="bg1"/>
                </a:solidFill>
              </a:rPr>
              <a:t> </a:t>
            </a:r>
            <a:r>
              <a:rPr lang="fr-FR" sz="1600" dirty="0" err="1">
                <a:solidFill>
                  <a:schemeClr val="bg1"/>
                </a:solidFill>
              </a:rPr>
              <a:t>events</a:t>
            </a:r>
            <a:r>
              <a:rPr lang="fr-FR" sz="1600" dirty="0">
                <a:solidFill>
                  <a:schemeClr val="bg1"/>
                </a:solidFill>
              </a:rPr>
              <a:t>.</a:t>
            </a:r>
          </a:p>
          <a:p>
            <a:pPr lvl="1">
              <a:buFont typeface="Arial" panose="020B0604020202020204" pitchFamily="34" charset="0"/>
              <a:buChar char="•"/>
            </a:pPr>
            <a:r>
              <a:rPr lang="fr-FR" sz="1600" b="1" dirty="0">
                <a:solidFill>
                  <a:schemeClr val="bg1"/>
                </a:solidFill>
              </a:rPr>
              <a:t> Air </a:t>
            </a:r>
            <a:r>
              <a:rPr lang="fr-FR" sz="1600" b="1" dirty="0" err="1">
                <a:solidFill>
                  <a:schemeClr val="bg1"/>
                </a:solidFill>
              </a:rPr>
              <a:t>Quality</a:t>
            </a:r>
            <a:r>
              <a:rPr lang="fr-FR" sz="1600" b="1" dirty="0">
                <a:solidFill>
                  <a:schemeClr val="bg1"/>
                </a:solidFill>
              </a:rPr>
              <a:t> Digital Twins</a:t>
            </a:r>
            <a:r>
              <a:rPr lang="fr-FR" sz="1600" dirty="0">
                <a:solidFill>
                  <a:schemeClr val="bg1"/>
                </a:solidFill>
              </a:rPr>
              <a:t>: Model pollution </a:t>
            </a:r>
            <a:r>
              <a:rPr lang="fr-FR" sz="1600" dirty="0" err="1">
                <a:solidFill>
                  <a:schemeClr val="bg1"/>
                </a:solidFill>
              </a:rPr>
              <a:t>levels</a:t>
            </a:r>
            <a:r>
              <a:rPr lang="fr-FR" sz="1600" dirty="0">
                <a:solidFill>
                  <a:schemeClr val="bg1"/>
                </a:solidFill>
              </a:rPr>
              <a:t> in </a:t>
            </a:r>
            <a:r>
              <a:rPr lang="fr-FR" sz="1600" dirty="0" err="1">
                <a:solidFill>
                  <a:schemeClr val="bg1"/>
                </a:solidFill>
              </a:rPr>
              <a:t>urban</a:t>
            </a:r>
            <a:r>
              <a:rPr lang="fr-FR" sz="1600" dirty="0">
                <a:solidFill>
                  <a:schemeClr val="bg1"/>
                </a:solidFill>
              </a:rPr>
              <a:t> or </a:t>
            </a:r>
            <a:r>
              <a:rPr lang="fr-FR" sz="1600" dirty="0" err="1">
                <a:solidFill>
                  <a:schemeClr val="bg1"/>
                </a:solidFill>
              </a:rPr>
              <a:t>industrial</a:t>
            </a:r>
            <a:r>
              <a:rPr lang="fr-FR" sz="1600" dirty="0">
                <a:solidFill>
                  <a:schemeClr val="bg1"/>
                </a:solidFill>
              </a:rPr>
              <a:t> areas for </a:t>
            </a:r>
            <a:r>
              <a:rPr lang="fr-FR" sz="1600" dirty="0" err="1">
                <a:solidFill>
                  <a:schemeClr val="bg1"/>
                </a:solidFill>
              </a:rPr>
              <a:t>better</a:t>
            </a:r>
            <a:r>
              <a:rPr lang="fr-FR" sz="1600" dirty="0">
                <a:solidFill>
                  <a:schemeClr val="bg1"/>
                </a:solidFill>
              </a:rPr>
              <a:t> air </a:t>
            </a:r>
            <a:r>
              <a:rPr lang="fr-FR" sz="1600" dirty="0" err="1">
                <a:solidFill>
                  <a:schemeClr val="bg1"/>
                </a:solidFill>
              </a:rPr>
              <a:t>quality</a:t>
            </a:r>
            <a:r>
              <a:rPr lang="fr-FR" sz="1600" dirty="0">
                <a:solidFill>
                  <a:schemeClr val="bg1"/>
                </a:solidFill>
              </a:rPr>
              <a:t> management.</a:t>
            </a:r>
          </a:p>
          <a:p>
            <a:pPr lvl="1">
              <a:buFont typeface="Arial" panose="020B0604020202020204" pitchFamily="34" charset="0"/>
              <a:buChar char="•"/>
            </a:pPr>
            <a:r>
              <a:rPr lang="fr-FR" sz="1600" b="1" dirty="0">
                <a:solidFill>
                  <a:schemeClr val="bg1"/>
                </a:solidFill>
              </a:rPr>
              <a:t> </a:t>
            </a:r>
            <a:r>
              <a:rPr lang="fr-FR" sz="1600" b="1" dirty="0" err="1">
                <a:solidFill>
                  <a:schemeClr val="bg1"/>
                </a:solidFill>
              </a:rPr>
              <a:t>Weather</a:t>
            </a:r>
            <a:r>
              <a:rPr lang="fr-FR" sz="1600" b="1" dirty="0">
                <a:solidFill>
                  <a:schemeClr val="bg1"/>
                </a:solidFill>
              </a:rPr>
              <a:t> </a:t>
            </a:r>
            <a:r>
              <a:rPr lang="fr-FR" sz="1600" b="1" dirty="0" err="1">
                <a:solidFill>
                  <a:schemeClr val="bg1"/>
                </a:solidFill>
              </a:rPr>
              <a:t>Forecasting</a:t>
            </a:r>
            <a:r>
              <a:rPr lang="fr-FR" sz="1600" b="1" dirty="0">
                <a:solidFill>
                  <a:schemeClr val="bg1"/>
                </a:solidFill>
              </a:rPr>
              <a:t> Digital Twins</a:t>
            </a:r>
            <a:r>
              <a:rPr lang="fr-FR" sz="1600" dirty="0">
                <a:solidFill>
                  <a:schemeClr val="bg1"/>
                </a:solidFill>
              </a:rPr>
              <a:t>: </a:t>
            </a:r>
            <a:r>
              <a:rPr lang="fr-FR" sz="1600" dirty="0" err="1">
                <a:solidFill>
                  <a:schemeClr val="bg1"/>
                </a:solidFill>
              </a:rPr>
              <a:t>Enhance</a:t>
            </a:r>
            <a:r>
              <a:rPr lang="fr-FR" sz="1600" dirty="0">
                <a:solidFill>
                  <a:schemeClr val="bg1"/>
                </a:solidFill>
              </a:rPr>
              <a:t> </a:t>
            </a:r>
            <a:r>
              <a:rPr lang="fr-FR" sz="1600" dirty="0" err="1">
                <a:solidFill>
                  <a:schemeClr val="bg1"/>
                </a:solidFill>
              </a:rPr>
              <a:t>weather</a:t>
            </a:r>
            <a:r>
              <a:rPr lang="fr-FR" sz="1600" dirty="0">
                <a:solidFill>
                  <a:schemeClr val="bg1"/>
                </a:solidFill>
              </a:rPr>
              <a:t> </a:t>
            </a:r>
            <a:r>
              <a:rPr lang="fr-FR" sz="1600" dirty="0" err="1">
                <a:solidFill>
                  <a:schemeClr val="bg1"/>
                </a:solidFill>
              </a:rPr>
              <a:t>predictions</a:t>
            </a:r>
            <a:r>
              <a:rPr lang="fr-FR" sz="1600" dirty="0">
                <a:solidFill>
                  <a:schemeClr val="bg1"/>
                </a:solidFill>
              </a:rPr>
              <a:t> </a:t>
            </a:r>
            <a:r>
              <a:rPr lang="fr-FR" sz="1600" dirty="0" err="1">
                <a:solidFill>
                  <a:schemeClr val="bg1"/>
                </a:solidFill>
              </a:rPr>
              <a:t>using</a:t>
            </a:r>
            <a:r>
              <a:rPr lang="fr-FR" sz="1600" dirty="0">
                <a:solidFill>
                  <a:schemeClr val="bg1"/>
                </a:solidFill>
              </a:rPr>
              <a:t> real-time </a:t>
            </a:r>
            <a:r>
              <a:rPr lang="fr-FR" sz="1600" dirty="0" err="1">
                <a:solidFill>
                  <a:schemeClr val="bg1"/>
                </a:solidFill>
              </a:rPr>
              <a:t>sensor</a:t>
            </a:r>
            <a:r>
              <a:rPr lang="fr-FR" sz="1600" dirty="0">
                <a:solidFill>
                  <a:schemeClr val="bg1"/>
                </a:solidFill>
              </a:rPr>
              <a:t> data and AI.</a:t>
            </a:r>
          </a:p>
          <a:p>
            <a:pPr>
              <a:buNone/>
            </a:pPr>
            <a:r>
              <a:rPr lang="fr-FR" sz="1600" b="1" dirty="0">
                <a:solidFill>
                  <a:schemeClr val="bg1"/>
                </a:solidFill>
              </a:rPr>
              <a:t>2. </a:t>
            </a:r>
            <a:r>
              <a:rPr lang="fr-FR" sz="1600" b="1" dirty="0" err="1">
                <a:solidFill>
                  <a:schemeClr val="bg1"/>
                </a:solidFill>
              </a:rPr>
              <a:t>Hydrological</a:t>
            </a:r>
            <a:r>
              <a:rPr lang="fr-FR" sz="1600" b="1" dirty="0">
                <a:solidFill>
                  <a:schemeClr val="bg1"/>
                </a:solidFill>
              </a:rPr>
              <a:t> Digital Twins</a:t>
            </a:r>
          </a:p>
          <a:p>
            <a:pPr lvl="1">
              <a:buFont typeface="Arial" panose="020B0604020202020204" pitchFamily="34" charset="0"/>
              <a:buChar char="•"/>
            </a:pPr>
            <a:r>
              <a:rPr lang="fr-FR" sz="1600" b="1" dirty="0">
                <a:solidFill>
                  <a:schemeClr val="bg1"/>
                </a:solidFill>
              </a:rPr>
              <a:t> </a:t>
            </a:r>
            <a:r>
              <a:rPr lang="fr-FR" sz="1600" b="1" dirty="0" err="1">
                <a:solidFill>
                  <a:schemeClr val="bg1"/>
                </a:solidFill>
              </a:rPr>
              <a:t>Ocean</a:t>
            </a:r>
            <a:r>
              <a:rPr lang="fr-FR" sz="1600" b="1" dirty="0">
                <a:solidFill>
                  <a:schemeClr val="bg1"/>
                </a:solidFill>
              </a:rPr>
              <a:t> and Marine Digital Twins</a:t>
            </a:r>
            <a:r>
              <a:rPr lang="fr-FR" sz="1600" dirty="0">
                <a:solidFill>
                  <a:schemeClr val="bg1"/>
                </a:solidFill>
              </a:rPr>
              <a:t>: Monitor </a:t>
            </a:r>
            <a:r>
              <a:rPr lang="fr-FR" sz="1600" dirty="0" err="1">
                <a:solidFill>
                  <a:schemeClr val="bg1"/>
                </a:solidFill>
              </a:rPr>
              <a:t>sea</a:t>
            </a:r>
            <a:r>
              <a:rPr lang="fr-FR" sz="1600" dirty="0">
                <a:solidFill>
                  <a:schemeClr val="bg1"/>
                </a:solidFill>
              </a:rPr>
              <a:t> </a:t>
            </a:r>
            <a:r>
              <a:rPr lang="fr-FR" sz="1600" dirty="0" err="1">
                <a:solidFill>
                  <a:schemeClr val="bg1"/>
                </a:solidFill>
              </a:rPr>
              <a:t>levels</a:t>
            </a:r>
            <a:r>
              <a:rPr lang="fr-FR" sz="1600" dirty="0">
                <a:solidFill>
                  <a:schemeClr val="bg1"/>
                </a:solidFill>
              </a:rPr>
              <a:t>, </a:t>
            </a:r>
            <a:r>
              <a:rPr lang="fr-FR" sz="1600" dirty="0" err="1">
                <a:solidFill>
                  <a:schemeClr val="bg1"/>
                </a:solidFill>
              </a:rPr>
              <a:t>ocean</a:t>
            </a:r>
            <a:r>
              <a:rPr lang="fr-FR" sz="1600" dirty="0">
                <a:solidFill>
                  <a:schemeClr val="bg1"/>
                </a:solidFill>
              </a:rPr>
              <a:t> </a:t>
            </a:r>
            <a:r>
              <a:rPr lang="fr-FR" sz="1600" dirty="0" err="1">
                <a:solidFill>
                  <a:schemeClr val="bg1"/>
                </a:solidFill>
              </a:rPr>
              <a:t>currents</a:t>
            </a:r>
            <a:r>
              <a:rPr lang="fr-FR" sz="1600" dirty="0">
                <a:solidFill>
                  <a:schemeClr val="bg1"/>
                </a:solidFill>
              </a:rPr>
              <a:t>, marine </a:t>
            </a:r>
            <a:r>
              <a:rPr lang="fr-FR" sz="1600" dirty="0" err="1">
                <a:solidFill>
                  <a:schemeClr val="bg1"/>
                </a:solidFill>
              </a:rPr>
              <a:t>biodiversity</a:t>
            </a:r>
            <a:r>
              <a:rPr lang="fr-FR" sz="1600" dirty="0">
                <a:solidFill>
                  <a:schemeClr val="bg1"/>
                </a:solidFill>
              </a:rPr>
              <a:t>, and pollution.</a:t>
            </a:r>
          </a:p>
          <a:p>
            <a:pPr lvl="1">
              <a:buFont typeface="Arial" panose="020B0604020202020204" pitchFamily="34" charset="0"/>
              <a:buChar char="•"/>
            </a:pPr>
            <a:r>
              <a:rPr lang="fr-FR" sz="1600" b="1" dirty="0">
                <a:solidFill>
                  <a:schemeClr val="bg1"/>
                </a:solidFill>
              </a:rPr>
              <a:t> Rivers and </a:t>
            </a:r>
            <a:r>
              <a:rPr lang="fr-FR" sz="1600" b="1" dirty="0" err="1">
                <a:solidFill>
                  <a:schemeClr val="bg1"/>
                </a:solidFill>
              </a:rPr>
              <a:t>Watershed</a:t>
            </a:r>
            <a:r>
              <a:rPr lang="fr-FR" sz="1600" b="1" dirty="0">
                <a:solidFill>
                  <a:schemeClr val="bg1"/>
                </a:solidFill>
              </a:rPr>
              <a:t> Digital Twins</a:t>
            </a:r>
            <a:r>
              <a:rPr lang="fr-FR" sz="1600" dirty="0">
                <a:solidFill>
                  <a:schemeClr val="bg1"/>
                </a:solidFill>
              </a:rPr>
              <a:t>: Track water flow, </a:t>
            </a:r>
            <a:r>
              <a:rPr lang="fr-FR" sz="1600" dirty="0" err="1">
                <a:solidFill>
                  <a:schemeClr val="bg1"/>
                </a:solidFill>
              </a:rPr>
              <a:t>flooding</a:t>
            </a:r>
            <a:r>
              <a:rPr lang="fr-FR" sz="1600" dirty="0">
                <a:solidFill>
                  <a:schemeClr val="bg1"/>
                </a:solidFill>
              </a:rPr>
              <a:t> </a:t>
            </a:r>
            <a:r>
              <a:rPr lang="fr-FR" sz="1600" dirty="0" err="1">
                <a:solidFill>
                  <a:schemeClr val="bg1"/>
                </a:solidFill>
              </a:rPr>
              <a:t>risks</a:t>
            </a:r>
            <a:r>
              <a:rPr lang="fr-FR" sz="1600" dirty="0">
                <a:solidFill>
                  <a:schemeClr val="bg1"/>
                </a:solidFill>
              </a:rPr>
              <a:t>, and water </a:t>
            </a:r>
            <a:r>
              <a:rPr lang="fr-FR" sz="1600" dirty="0" err="1">
                <a:solidFill>
                  <a:schemeClr val="bg1"/>
                </a:solidFill>
              </a:rPr>
              <a:t>quality</a:t>
            </a:r>
            <a:r>
              <a:rPr lang="fr-FR" sz="1600" dirty="0">
                <a:solidFill>
                  <a:schemeClr val="bg1"/>
                </a:solidFill>
              </a:rPr>
              <a:t> in </a:t>
            </a:r>
            <a:r>
              <a:rPr lang="fr-FR" sz="1600" dirty="0" err="1">
                <a:solidFill>
                  <a:schemeClr val="bg1"/>
                </a:solidFill>
              </a:rPr>
              <a:t>lakes</a:t>
            </a:r>
            <a:r>
              <a:rPr lang="fr-FR" sz="1600" dirty="0">
                <a:solidFill>
                  <a:schemeClr val="bg1"/>
                </a:solidFill>
              </a:rPr>
              <a:t>, </a:t>
            </a:r>
            <a:r>
              <a:rPr lang="fr-FR" sz="1600" dirty="0" err="1">
                <a:solidFill>
                  <a:schemeClr val="bg1"/>
                </a:solidFill>
              </a:rPr>
              <a:t>rivers</a:t>
            </a:r>
            <a:r>
              <a:rPr lang="fr-FR" sz="1600" dirty="0">
                <a:solidFill>
                  <a:schemeClr val="bg1"/>
                </a:solidFill>
              </a:rPr>
              <a:t>, and </a:t>
            </a:r>
            <a:r>
              <a:rPr lang="fr-FR" sz="1600" dirty="0" err="1">
                <a:solidFill>
                  <a:schemeClr val="bg1"/>
                </a:solidFill>
              </a:rPr>
              <a:t>reservoirs</a:t>
            </a:r>
            <a:r>
              <a:rPr lang="fr-FR" sz="1600" dirty="0">
                <a:solidFill>
                  <a:schemeClr val="bg1"/>
                </a:solidFill>
              </a:rPr>
              <a:t>.</a:t>
            </a:r>
          </a:p>
          <a:p>
            <a:pPr lvl="1">
              <a:buFont typeface="Arial" panose="020B0604020202020204" pitchFamily="34" charset="0"/>
              <a:buChar char="•"/>
            </a:pPr>
            <a:r>
              <a:rPr lang="fr-FR" sz="1600" b="1" dirty="0">
                <a:solidFill>
                  <a:schemeClr val="bg1"/>
                </a:solidFill>
              </a:rPr>
              <a:t> </a:t>
            </a:r>
            <a:r>
              <a:rPr lang="fr-FR" sz="1600" b="1" dirty="0" err="1">
                <a:solidFill>
                  <a:schemeClr val="bg1"/>
                </a:solidFill>
              </a:rPr>
              <a:t>Groundwater</a:t>
            </a:r>
            <a:r>
              <a:rPr lang="fr-FR" sz="1600" b="1" dirty="0">
                <a:solidFill>
                  <a:schemeClr val="bg1"/>
                </a:solidFill>
              </a:rPr>
              <a:t> and </a:t>
            </a:r>
            <a:r>
              <a:rPr lang="fr-FR" sz="1600" b="1" dirty="0" err="1">
                <a:solidFill>
                  <a:schemeClr val="bg1"/>
                </a:solidFill>
              </a:rPr>
              <a:t>Aquifer</a:t>
            </a:r>
            <a:r>
              <a:rPr lang="fr-FR" sz="1600" b="1" dirty="0">
                <a:solidFill>
                  <a:schemeClr val="bg1"/>
                </a:solidFill>
              </a:rPr>
              <a:t> Digital Twins</a:t>
            </a:r>
            <a:r>
              <a:rPr lang="fr-FR" sz="1600" dirty="0">
                <a:solidFill>
                  <a:schemeClr val="bg1"/>
                </a:solidFill>
              </a:rPr>
              <a:t>: Model underground water </a:t>
            </a:r>
            <a:r>
              <a:rPr lang="fr-FR" sz="1600" dirty="0" err="1">
                <a:solidFill>
                  <a:schemeClr val="bg1"/>
                </a:solidFill>
              </a:rPr>
              <a:t>reserves</a:t>
            </a:r>
            <a:r>
              <a:rPr lang="fr-FR" sz="1600" dirty="0">
                <a:solidFill>
                  <a:schemeClr val="bg1"/>
                </a:solidFill>
              </a:rPr>
              <a:t> for </a:t>
            </a:r>
            <a:r>
              <a:rPr lang="fr-FR" sz="1600" dirty="0" err="1">
                <a:solidFill>
                  <a:schemeClr val="bg1"/>
                </a:solidFill>
              </a:rPr>
              <a:t>sustainable</a:t>
            </a:r>
            <a:r>
              <a:rPr lang="fr-FR" sz="1600" dirty="0">
                <a:solidFill>
                  <a:schemeClr val="bg1"/>
                </a:solidFill>
              </a:rPr>
              <a:t> water management.</a:t>
            </a:r>
          </a:p>
          <a:p>
            <a:pPr>
              <a:buNone/>
            </a:pPr>
            <a:r>
              <a:rPr lang="fr-FR" sz="1600" b="1" dirty="0">
                <a:solidFill>
                  <a:schemeClr val="bg1"/>
                </a:solidFill>
              </a:rPr>
              <a:t>3. </a:t>
            </a:r>
            <a:r>
              <a:rPr lang="fr-FR" sz="1600" b="1" dirty="0" err="1">
                <a:solidFill>
                  <a:schemeClr val="bg1"/>
                </a:solidFill>
              </a:rPr>
              <a:t>Terrestrial</a:t>
            </a:r>
            <a:r>
              <a:rPr lang="fr-FR" sz="1600" b="1" dirty="0">
                <a:solidFill>
                  <a:schemeClr val="bg1"/>
                </a:solidFill>
              </a:rPr>
              <a:t> and </a:t>
            </a:r>
            <a:r>
              <a:rPr lang="fr-FR" sz="1600" b="1" dirty="0" err="1">
                <a:solidFill>
                  <a:schemeClr val="bg1"/>
                </a:solidFill>
              </a:rPr>
              <a:t>Biodiversity</a:t>
            </a:r>
            <a:r>
              <a:rPr lang="fr-FR" sz="1600" b="1" dirty="0">
                <a:solidFill>
                  <a:schemeClr val="bg1"/>
                </a:solidFill>
              </a:rPr>
              <a:t> Digital Twins</a:t>
            </a:r>
          </a:p>
          <a:p>
            <a:pPr lvl="1">
              <a:buFont typeface="Arial" panose="020B0604020202020204" pitchFamily="34" charset="0"/>
              <a:buChar char="•"/>
            </a:pPr>
            <a:r>
              <a:rPr lang="fr-FR" sz="1600" b="1" dirty="0">
                <a:solidFill>
                  <a:schemeClr val="bg1"/>
                </a:solidFill>
              </a:rPr>
              <a:t> Forest Digital Twins</a:t>
            </a:r>
            <a:r>
              <a:rPr lang="fr-FR" sz="1600" dirty="0">
                <a:solidFill>
                  <a:schemeClr val="bg1"/>
                </a:solidFill>
              </a:rPr>
              <a:t>: Track </a:t>
            </a:r>
            <a:r>
              <a:rPr lang="fr-FR" sz="1600" dirty="0" err="1">
                <a:solidFill>
                  <a:schemeClr val="bg1"/>
                </a:solidFill>
              </a:rPr>
              <a:t>deforestation</a:t>
            </a:r>
            <a:r>
              <a:rPr lang="fr-FR" sz="1600" dirty="0">
                <a:solidFill>
                  <a:schemeClr val="bg1"/>
                </a:solidFill>
              </a:rPr>
              <a:t>, </a:t>
            </a:r>
            <a:r>
              <a:rPr lang="fr-FR" sz="1600" dirty="0" err="1">
                <a:solidFill>
                  <a:schemeClr val="bg1"/>
                </a:solidFill>
              </a:rPr>
              <a:t>carbon</a:t>
            </a:r>
            <a:r>
              <a:rPr lang="fr-FR" sz="1600" dirty="0">
                <a:solidFill>
                  <a:schemeClr val="bg1"/>
                </a:solidFill>
              </a:rPr>
              <a:t> </a:t>
            </a:r>
            <a:r>
              <a:rPr lang="fr-FR" sz="1600" dirty="0" err="1">
                <a:solidFill>
                  <a:schemeClr val="bg1"/>
                </a:solidFill>
              </a:rPr>
              <a:t>sequestration</a:t>
            </a:r>
            <a:r>
              <a:rPr lang="fr-FR" sz="1600" dirty="0">
                <a:solidFill>
                  <a:schemeClr val="bg1"/>
                </a:solidFill>
              </a:rPr>
              <a:t>, and </a:t>
            </a:r>
            <a:r>
              <a:rPr lang="fr-FR" sz="1600" dirty="0" err="1">
                <a:solidFill>
                  <a:schemeClr val="bg1"/>
                </a:solidFill>
              </a:rPr>
              <a:t>ecosystem</a:t>
            </a:r>
            <a:r>
              <a:rPr lang="fr-FR" sz="1600" dirty="0">
                <a:solidFill>
                  <a:schemeClr val="bg1"/>
                </a:solidFill>
              </a:rPr>
              <a:t> </a:t>
            </a:r>
            <a:r>
              <a:rPr lang="fr-FR" sz="1600" dirty="0" err="1">
                <a:solidFill>
                  <a:schemeClr val="bg1"/>
                </a:solidFill>
              </a:rPr>
              <a:t>health</a:t>
            </a:r>
            <a:r>
              <a:rPr lang="fr-FR" sz="1600" dirty="0">
                <a:solidFill>
                  <a:schemeClr val="bg1"/>
                </a:solidFill>
              </a:rPr>
              <a:t>.</a:t>
            </a:r>
          </a:p>
          <a:p>
            <a:pPr lvl="1">
              <a:buFont typeface="Arial" panose="020B0604020202020204" pitchFamily="34" charset="0"/>
              <a:buChar char="•"/>
            </a:pPr>
            <a:r>
              <a:rPr lang="fr-FR" sz="1600" b="1" dirty="0">
                <a:solidFill>
                  <a:schemeClr val="bg1"/>
                </a:solidFill>
              </a:rPr>
              <a:t> </a:t>
            </a:r>
            <a:r>
              <a:rPr lang="fr-FR" sz="1600" b="1" dirty="0" err="1">
                <a:solidFill>
                  <a:schemeClr val="bg1"/>
                </a:solidFill>
              </a:rPr>
              <a:t>Soil</a:t>
            </a:r>
            <a:r>
              <a:rPr lang="fr-FR" sz="1600" b="1" dirty="0">
                <a:solidFill>
                  <a:schemeClr val="bg1"/>
                </a:solidFill>
              </a:rPr>
              <a:t> and Agriculture Digital Twins</a:t>
            </a:r>
            <a:r>
              <a:rPr lang="fr-FR" sz="1600" dirty="0">
                <a:solidFill>
                  <a:schemeClr val="bg1"/>
                </a:solidFill>
              </a:rPr>
              <a:t>: Model </a:t>
            </a:r>
            <a:r>
              <a:rPr lang="fr-FR" sz="1600" dirty="0" err="1">
                <a:solidFill>
                  <a:schemeClr val="bg1"/>
                </a:solidFill>
              </a:rPr>
              <a:t>soil</a:t>
            </a:r>
            <a:r>
              <a:rPr lang="fr-FR" sz="1600" dirty="0">
                <a:solidFill>
                  <a:schemeClr val="bg1"/>
                </a:solidFill>
              </a:rPr>
              <a:t> </a:t>
            </a:r>
            <a:r>
              <a:rPr lang="fr-FR" sz="1600" dirty="0" err="1">
                <a:solidFill>
                  <a:schemeClr val="bg1"/>
                </a:solidFill>
              </a:rPr>
              <a:t>quality</a:t>
            </a:r>
            <a:r>
              <a:rPr lang="fr-FR" sz="1600" dirty="0">
                <a:solidFill>
                  <a:schemeClr val="bg1"/>
                </a:solidFill>
              </a:rPr>
              <a:t>, </a:t>
            </a:r>
            <a:r>
              <a:rPr lang="fr-FR" sz="1600" dirty="0" err="1">
                <a:solidFill>
                  <a:schemeClr val="bg1"/>
                </a:solidFill>
              </a:rPr>
              <a:t>erosion</a:t>
            </a:r>
            <a:r>
              <a:rPr lang="fr-FR" sz="1600" dirty="0">
                <a:solidFill>
                  <a:schemeClr val="bg1"/>
                </a:solidFill>
              </a:rPr>
              <a:t>, and </a:t>
            </a:r>
            <a:r>
              <a:rPr lang="fr-FR" sz="1600" dirty="0" err="1">
                <a:solidFill>
                  <a:schemeClr val="bg1"/>
                </a:solidFill>
              </a:rPr>
              <a:t>precision</a:t>
            </a:r>
            <a:r>
              <a:rPr lang="fr-FR" sz="1600" dirty="0">
                <a:solidFill>
                  <a:schemeClr val="bg1"/>
                </a:solidFill>
              </a:rPr>
              <a:t> </a:t>
            </a:r>
            <a:r>
              <a:rPr lang="fr-FR" sz="1600" dirty="0" err="1">
                <a:solidFill>
                  <a:schemeClr val="bg1"/>
                </a:solidFill>
              </a:rPr>
              <a:t>farming</a:t>
            </a:r>
            <a:r>
              <a:rPr lang="fr-FR" sz="1600" dirty="0">
                <a:solidFill>
                  <a:schemeClr val="bg1"/>
                </a:solidFill>
              </a:rPr>
              <a:t> practices.</a:t>
            </a:r>
          </a:p>
          <a:p>
            <a:pPr lvl="1">
              <a:buFont typeface="Arial" panose="020B0604020202020204" pitchFamily="34" charset="0"/>
              <a:buChar char="•"/>
            </a:pPr>
            <a:r>
              <a:rPr lang="fr-FR" sz="1600" b="1" dirty="0">
                <a:solidFill>
                  <a:schemeClr val="bg1"/>
                </a:solidFill>
              </a:rPr>
              <a:t> </a:t>
            </a:r>
            <a:r>
              <a:rPr lang="fr-FR" sz="1600" b="1" dirty="0" err="1">
                <a:solidFill>
                  <a:schemeClr val="bg1"/>
                </a:solidFill>
              </a:rPr>
              <a:t>Wildlife</a:t>
            </a:r>
            <a:r>
              <a:rPr lang="fr-FR" sz="1600" b="1" dirty="0">
                <a:solidFill>
                  <a:schemeClr val="bg1"/>
                </a:solidFill>
              </a:rPr>
              <a:t> and </a:t>
            </a:r>
            <a:r>
              <a:rPr lang="fr-FR" sz="1600" b="1" dirty="0" err="1">
                <a:solidFill>
                  <a:schemeClr val="bg1"/>
                </a:solidFill>
              </a:rPr>
              <a:t>Biodiversity</a:t>
            </a:r>
            <a:r>
              <a:rPr lang="fr-FR" sz="1600" b="1" dirty="0">
                <a:solidFill>
                  <a:schemeClr val="bg1"/>
                </a:solidFill>
              </a:rPr>
              <a:t> Digital Twins</a:t>
            </a:r>
            <a:r>
              <a:rPr lang="fr-FR" sz="1600" dirty="0">
                <a:solidFill>
                  <a:schemeClr val="bg1"/>
                </a:solidFill>
              </a:rPr>
              <a:t>: </a:t>
            </a:r>
            <a:r>
              <a:rPr lang="fr-FR" sz="1600" dirty="0" err="1">
                <a:solidFill>
                  <a:schemeClr val="bg1"/>
                </a:solidFill>
              </a:rPr>
              <a:t>Simulate</a:t>
            </a:r>
            <a:r>
              <a:rPr lang="fr-FR" sz="1600" dirty="0">
                <a:solidFill>
                  <a:schemeClr val="bg1"/>
                </a:solidFill>
              </a:rPr>
              <a:t> animal migration, habitat changes, and conservation efforts.</a:t>
            </a:r>
          </a:p>
        </p:txBody>
      </p:sp>
      <p:sp>
        <p:nvSpPr>
          <p:cNvPr id="8" name="TextBox 7">
            <a:extLst>
              <a:ext uri="{FF2B5EF4-FFF2-40B4-BE49-F238E27FC236}">
                <a16:creationId xmlns:a16="http://schemas.microsoft.com/office/drawing/2014/main" id="{0D7770B6-9EF3-7D37-3DBF-CB44D9B91DEE}"/>
              </a:ext>
            </a:extLst>
          </p:cNvPr>
          <p:cNvSpPr txBox="1"/>
          <p:nvPr/>
        </p:nvSpPr>
        <p:spPr>
          <a:xfrm>
            <a:off x="7397426" y="6557918"/>
            <a:ext cx="1746574" cy="300082"/>
          </a:xfrm>
          <a:prstGeom prst="rect">
            <a:avLst/>
          </a:prstGeom>
          <a:solidFill>
            <a:srgbClr val="000000"/>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350" dirty="0">
                <a:solidFill>
                  <a:prstClr val="white"/>
                </a:solidFill>
                <a:latin typeface="Gill Sans MT"/>
              </a:rPr>
              <a:t>ChatGPT</a:t>
            </a:r>
            <a:endParaRPr lang="fr-CH" sz="1350" dirty="0">
              <a:solidFill>
                <a:prstClr val="white"/>
              </a:solidFill>
              <a:latin typeface="Gill Sans MT"/>
            </a:endParaRPr>
          </a:p>
        </p:txBody>
      </p:sp>
    </p:spTree>
    <p:extLst>
      <p:ext uri="{BB962C8B-B14F-4D97-AF65-F5344CB8AC3E}">
        <p14:creationId xmlns:p14="http://schemas.microsoft.com/office/powerpoint/2010/main" val="4399502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5">
            <a:extLst>
              <a:ext uri="{FF2B5EF4-FFF2-40B4-BE49-F238E27FC236}">
                <a16:creationId xmlns:a16="http://schemas.microsoft.com/office/drawing/2014/main" id="{8E3B84EE-7E0B-8D8A-6B6A-6BA5424B42A2}"/>
              </a:ext>
            </a:extLst>
          </p:cNvPr>
          <p:cNvSpPr/>
          <p:nvPr/>
        </p:nvSpPr>
        <p:spPr>
          <a:xfrm>
            <a:off x="129051" y="676613"/>
            <a:ext cx="8661718" cy="6136585"/>
          </a:xfrm>
          <a:prstGeom prst="roundRect">
            <a:avLst>
              <a:gd name="adj" fmla="val 7666"/>
            </a:avLst>
          </a:prstGeom>
          <a:gradFill>
            <a:gsLst>
              <a:gs pos="0">
                <a:schemeClr val="tx1">
                  <a:lumMod val="95000"/>
                  <a:lumOff val="5000"/>
                </a:schemeClr>
              </a:gs>
              <a:gs pos="43000">
                <a:schemeClr val="tx1">
                  <a:lumMod val="75000"/>
                  <a:lumOff val="25000"/>
                </a:schemeClr>
              </a:gs>
              <a:gs pos="100000">
                <a:schemeClr val="tx1">
                  <a:lumMod val="65000"/>
                  <a:lumOff val="35000"/>
                  <a:alpha val="89000"/>
                </a:schemeClr>
              </a:gs>
            </a:gsLst>
            <a:lin ang="5400000" scaled="0"/>
          </a:gradFill>
          <a:ln>
            <a:gradFill>
              <a:gsLst>
                <a:gs pos="0">
                  <a:schemeClr val="accent5">
                    <a:lumMod val="75000"/>
                  </a:schemeClr>
                </a:gs>
                <a:gs pos="50000">
                  <a:schemeClr val="tx1">
                    <a:lumMod val="95000"/>
                    <a:lumOff val="5000"/>
                    <a:alpha val="72000"/>
                  </a:schemeClr>
                </a:gs>
                <a:gs pos="100000">
                  <a:schemeClr val="tx1">
                    <a:lumMod val="95000"/>
                    <a:lumOff val="5000"/>
                    <a:alpha val="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627">
            <a:extLst>
              <a:ext uri="{FF2B5EF4-FFF2-40B4-BE49-F238E27FC236}">
                <a16:creationId xmlns:a16="http://schemas.microsoft.com/office/drawing/2014/main" id="{4B86901E-6D53-7FD7-C19F-E5656E343380}"/>
              </a:ext>
            </a:extLst>
          </p:cNvPr>
          <p:cNvSpPr/>
          <p:nvPr/>
        </p:nvSpPr>
        <p:spPr>
          <a:xfrm>
            <a:off x="804619" y="4651523"/>
            <a:ext cx="5667492" cy="570074"/>
          </a:xfrm>
          <a:prstGeom prst="round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defTabSz="685800">
              <a:defRPr/>
            </a:pPr>
            <a:endParaRPr lang="en-US" sz="1000" kern="0" dirty="0">
              <a:solidFill>
                <a:sysClr val="windowText" lastClr="000000"/>
              </a:solidFill>
            </a:endParaRPr>
          </a:p>
        </p:txBody>
      </p:sp>
      <p:sp>
        <p:nvSpPr>
          <p:cNvPr id="6" name="Can 664">
            <a:extLst>
              <a:ext uri="{FF2B5EF4-FFF2-40B4-BE49-F238E27FC236}">
                <a16:creationId xmlns:a16="http://schemas.microsoft.com/office/drawing/2014/main" id="{BAF05012-FEA3-D3D1-0D30-DCBA1E37767C}"/>
              </a:ext>
            </a:extLst>
          </p:cNvPr>
          <p:cNvSpPr/>
          <p:nvPr/>
        </p:nvSpPr>
        <p:spPr>
          <a:xfrm>
            <a:off x="2041578" y="4740814"/>
            <a:ext cx="817295" cy="422841"/>
          </a:xfrm>
          <a:prstGeom prst="can">
            <a:avLst/>
          </a:prstGeom>
          <a:gradFill rotWithShape="1">
            <a:gsLst>
              <a:gs pos="0">
                <a:sysClr val="windowText" lastClr="000000">
                  <a:tint val="100000"/>
                  <a:shade val="100000"/>
                  <a:satMod val="130000"/>
                </a:sysClr>
              </a:gs>
              <a:gs pos="100000">
                <a:sysClr val="windowText" lastClr="000000">
                  <a:tint val="50000"/>
                  <a:shade val="100000"/>
                  <a:satMod val="350000"/>
                </a:sysClr>
              </a:gs>
            </a:gsLst>
            <a:lin ang="16200000" scaled="0"/>
          </a:gradFill>
          <a:ln w="9525" cap="flat" cmpd="sng" algn="ctr">
            <a:solidFill>
              <a:sysClr val="windowText" lastClr="000000">
                <a:shade val="95000"/>
                <a:satMod val="105000"/>
              </a:sysClr>
            </a:solidFill>
            <a:prstDash val="solid"/>
          </a:ln>
          <a:effectLst>
            <a:outerShdw blurRad="40000" dist="23000" dir="5400000" rotWithShape="0">
              <a:srgbClr val="000000">
                <a:alpha val="35000"/>
              </a:srgbClr>
            </a:outerShdw>
          </a:effectLst>
        </p:spPr>
        <p:txBody>
          <a:bodyPr rtlCol="0" anchor="ctr"/>
          <a:lstStyle/>
          <a:p>
            <a:pPr algn="ctr" defTabSz="685800">
              <a:defRPr/>
            </a:pPr>
            <a:r>
              <a:rPr lang="en-US" sz="800" b="1" kern="0" dirty="0">
                <a:solidFill>
                  <a:sysClr val="window" lastClr="FFFFFF"/>
                </a:solidFill>
              </a:rPr>
              <a:t>BIO</a:t>
            </a:r>
            <a:br>
              <a:rPr lang="en-US" sz="800" b="1" kern="0" dirty="0">
                <a:solidFill>
                  <a:sysClr val="window" lastClr="FFFFFF"/>
                </a:solidFill>
              </a:rPr>
            </a:br>
            <a:r>
              <a:rPr lang="en-US" sz="800" b="1" kern="0" dirty="0">
                <a:solidFill>
                  <a:sysClr val="window" lastClr="FFFFFF"/>
                </a:solidFill>
              </a:rPr>
              <a:t>DIV</a:t>
            </a:r>
          </a:p>
        </p:txBody>
      </p:sp>
      <p:sp>
        <p:nvSpPr>
          <p:cNvPr id="7" name="Can 665">
            <a:extLst>
              <a:ext uri="{FF2B5EF4-FFF2-40B4-BE49-F238E27FC236}">
                <a16:creationId xmlns:a16="http://schemas.microsoft.com/office/drawing/2014/main" id="{303A3F27-1630-593C-FF91-99AC306F62DF}"/>
              </a:ext>
            </a:extLst>
          </p:cNvPr>
          <p:cNvSpPr/>
          <p:nvPr/>
        </p:nvSpPr>
        <p:spPr>
          <a:xfrm>
            <a:off x="2929755" y="4734269"/>
            <a:ext cx="817295" cy="422841"/>
          </a:xfrm>
          <a:prstGeom prst="can">
            <a:avLst/>
          </a:prstGeom>
          <a:gradFill rotWithShape="1">
            <a:gsLst>
              <a:gs pos="0">
                <a:sysClr val="windowText" lastClr="000000">
                  <a:tint val="100000"/>
                  <a:shade val="100000"/>
                  <a:satMod val="130000"/>
                </a:sysClr>
              </a:gs>
              <a:gs pos="100000">
                <a:sysClr val="windowText" lastClr="000000">
                  <a:tint val="50000"/>
                  <a:shade val="100000"/>
                  <a:satMod val="350000"/>
                </a:sysClr>
              </a:gs>
            </a:gsLst>
            <a:lin ang="16200000" scaled="0"/>
          </a:gradFill>
          <a:ln w="9525" cap="flat" cmpd="sng" algn="ctr">
            <a:solidFill>
              <a:sysClr val="windowText" lastClr="000000">
                <a:shade val="95000"/>
                <a:satMod val="105000"/>
              </a:sysClr>
            </a:solidFill>
            <a:prstDash val="solid"/>
          </a:ln>
          <a:effectLst>
            <a:outerShdw blurRad="40000" dist="23000" dir="5400000" rotWithShape="0">
              <a:srgbClr val="000000">
                <a:alpha val="35000"/>
              </a:srgbClr>
            </a:outerShdw>
          </a:effectLst>
        </p:spPr>
        <p:txBody>
          <a:bodyPr rtlCol="0" anchor="ctr"/>
          <a:lstStyle/>
          <a:p>
            <a:pPr algn="ctr" defTabSz="685800">
              <a:defRPr/>
            </a:pPr>
            <a:r>
              <a:rPr lang="en-US" sz="800" b="1" kern="0" dirty="0">
                <a:solidFill>
                  <a:sysClr val="window" lastClr="FFFFFF"/>
                </a:solidFill>
              </a:rPr>
              <a:t>WATER</a:t>
            </a:r>
          </a:p>
        </p:txBody>
      </p:sp>
      <p:sp>
        <p:nvSpPr>
          <p:cNvPr id="8" name="Can 666">
            <a:extLst>
              <a:ext uri="{FF2B5EF4-FFF2-40B4-BE49-F238E27FC236}">
                <a16:creationId xmlns:a16="http://schemas.microsoft.com/office/drawing/2014/main" id="{74FD3080-C80C-81B0-9FBA-7F0265910F20}"/>
              </a:ext>
            </a:extLst>
          </p:cNvPr>
          <p:cNvSpPr/>
          <p:nvPr/>
        </p:nvSpPr>
        <p:spPr>
          <a:xfrm>
            <a:off x="3817933" y="4734226"/>
            <a:ext cx="817295" cy="422841"/>
          </a:xfrm>
          <a:prstGeom prst="can">
            <a:avLst/>
          </a:prstGeom>
          <a:gradFill rotWithShape="1">
            <a:gsLst>
              <a:gs pos="0">
                <a:sysClr val="windowText" lastClr="000000">
                  <a:tint val="100000"/>
                  <a:shade val="100000"/>
                  <a:satMod val="130000"/>
                </a:sysClr>
              </a:gs>
              <a:gs pos="100000">
                <a:sysClr val="windowText" lastClr="000000">
                  <a:tint val="50000"/>
                  <a:shade val="100000"/>
                  <a:satMod val="350000"/>
                </a:sysClr>
              </a:gs>
            </a:gsLst>
            <a:lin ang="16200000" scaled="0"/>
          </a:gradFill>
          <a:ln w="9525" cap="flat" cmpd="sng" algn="ctr">
            <a:solidFill>
              <a:sysClr val="windowText" lastClr="000000">
                <a:shade val="95000"/>
                <a:satMod val="105000"/>
              </a:sysClr>
            </a:solidFill>
            <a:prstDash val="solid"/>
          </a:ln>
          <a:effectLst>
            <a:outerShdw blurRad="40000" dist="23000" dir="5400000" rotWithShape="0">
              <a:srgbClr val="000000">
                <a:alpha val="35000"/>
              </a:srgbClr>
            </a:outerShdw>
          </a:effectLst>
        </p:spPr>
        <p:txBody>
          <a:bodyPr rtlCol="0" anchor="ctr"/>
          <a:lstStyle/>
          <a:p>
            <a:pPr algn="ctr" defTabSz="685800">
              <a:defRPr/>
            </a:pPr>
            <a:r>
              <a:rPr lang="en-US" sz="800" b="1" kern="0" dirty="0">
                <a:solidFill>
                  <a:sysClr val="window" lastClr="FFFFFF"/>
                </a:solidFill>
              </a:rPr>
              <a:t>SOIL</a:t>
            </a:r>
          </a:p>
        </p:txBody>
      </p:sp>
      <p:sp>
        <p:nvSpPr>
          <p:cNvPr id="9" name="Can 667">
            <a:extLst>
              <a:ext uri="{FF2B5EF4-FFF2-40B4-BE49-F238E27FC236}">
                <a16:creationId xmlns:a16="http://schemas.microsoft.com/office/drawing/2014/main" id="{69E70628-B23D-F4B1-790F-02A84F9F7F32}"/>
              </a:ext>
            </a:extLst>
          </p:cNvPr>
          <p:cNvSpPr/>
          <p:nvPr/>
        </p:nvSpPr>
        <p:spPr>
          <a:xfrm>
            <a:off x="4714745" y="4728158"/>
            <a:ext cx="817295" cy="422841"/>
          </a:xfrm>
          <a:prstGeom prst="can">
            <a:avLst/>
          </a:prstGeom>
          <a:gradFill rotWithShape="1">
            <a:gsLst>
              <a:gs pos="0">
                <a:sysClr val="windowText" lastClr="000000">
                  <a:tint val="100000"/>
                  <a:shade val="100000"/>
                  <a:satMod val="130000"/>
                </a:sysClr>
              </a:gs>
              <a:gs pos="100000">
                <a:sysClr val="windowText" lastClr="000000">
                  <a:tint val="50000"/>
                  <a:shade val="100000"/>
                  <a:satMod val="350000"/>
                </a:sysClr>
              </a:gs>
            </a:gsLst>
            <a:lin ang="16200000" scaled="0"/>
          </a:gradFill>
          <a:ln w="9525" cap="flat" cmpd="sng" algn="ctr">
            <a:solidFill>
              <a:sysClr val="windowText" lastClr="000000">
                <a:shade val="95000"/>
                <a:satMod val="105000"/>
              </a:sysClr>
            </a:solidFill>
            <a:prstDash val="solid"/>
          </a:ln>
          <a:effectLst>
            <a:outerShdw blurRad="40000" dist="23000" dir="5400000" rotWithShape="0">
              <a:srgbClr val="000000">
                <a:alpha val="35000"/>
              </a:srgbClr>
            </a:outerShdw>
          </a:effectLst>
        </p:spPr>
        <p:txBody>
          <a:bodyPr rtlCol="0" anchor="ctr"/>
          <a:lstStyle/>
          <a:p>
            <a:pPr algn="ctr" defTabSz="685800">
              <a:defRPr/>
            </a:pPr>
            <a:r>
              <a:rPr lang="en-US" sz="800" b="1" kern="0" dirty="0">
                <a:solidFill>
                  <a:sysClr val="window" lastClr="FFFFFF"/>
                </a:solidFill>
              </a:rPr>
              <a:t>CLI</a:t>
            </a:r>
            <a:br>
              <a:rPr lang="en-US" sz="800" b="1" kern="0" dirty="0">
                <a:solidFill>
                  <a:sysClr val="window" lastClr="FFFFFF"/>
                </a:solidFill>
              </a:rPr>
            </a:br>
            <a:r>
              <a:rPr lang="en-US" sz="800" b="1" kern="0" dirty="0">
                <a:solidFill>
                  <a:sysClr val="window" lastClr="FFFFFF"/>
                </a:solidFill>
              </a:rPr>
              <a:t>MATE</a:t>
            </a:r>
          </a:p>
        </p:txBody>
      </p:sp>
      <p:sp>
        <p:nvSpPr>
          <p:cNvPr id="10" name="Can 668">
            <a:extLst>
              <a:ext uri="{FF2B5EF4-FFF2-40B4-BE49-F238E27FC236}">
                <a16:creationId xmlns:a16="http://schemas.microsoft.com/office/drawing/2014/main" id="{925AB6F8-F0A2-D4CE-3B97-22EADA5FBE1A}"/>
              </a:ext>
            </a:extLst>
          </p:cNvPr>
          <p:cNvSpPr/>
          <p:nvPr/>
        </p:nvSpPr>
        <p:spPr>
          <a:xfrm>
            <a:off x="5611797" y="4740814"/>
            <a:ext cx="817295" cy="422841"/>
          </a:xfrm>
          <a:prstGeom prst="can">
            <a:avLst/>
          </a:prstGeom>
          <a:gradFill rotWithShape="1">
            <a:gsLst>
              <a:gs pos="0">
                <a:sysClr val="windowText" lastClr="000000">
                  <a:tint val="100000"/>
                  <a:shade val="100000"/>
                  <a:satMod val="130000"/>
                </a:sysClr>
              </a:gs>
              <a:gs pos="100000">
                <a:sysClr val="windowText" lastClr="000000">
                  <a:tint val="50000"/>
                  <a:shade val="100000"/>
                  <a:satMod val="350000"/>
                </a:sysClr>
              </a:gs>
            </a:gsLst>
            <a:lin ang="16200000" scaled="0"/>
          </a:gradFill>
          <a:ln w="9525" cap="flat" cmpd="sng" algn="ctr">
            <a:solidFill>
              <a:sysClr val="windowText" lastClr="000000">
                <a:shade val="95000"/>
                <a:satMod val="105000"/>
              </a:sysClr>
            </a:solidFill>
            <a:prstDash val="solid"/>
          </a:ln>
          <a:effectLst>
            <a:outerShdw blurRad="40000" dist="23000" dir="5400000" rotWithShape="0">
              <a:srgbClr val="000000">
                <a:alpha val="35000"/>
              </a:srgbClr>
            </a:outerShdw>
          </a:effectLst>
        </p:spPr>
        <p:txBody>
          <a:bodyPr rtlCol="0" anchor="ctr"/>
          <a:lstStyle/>
          <a:p>
            <a:pPr algn="ctr" defTabSz="685800">
              <a:defRPr/>
            </a:pPr>
            <a:r>
              <a:rPr lang="en-US" sz="800" b="1" kern="0" dirty="0">
                <a:solidFill>
                  <a:sysClr val="window" lastClr="FFFFFF"/>
                </a:solidFill>
              </a:rPr>
              <a:t>…</a:t>
            </a:r>
          </a:p>
        </p:txBody>
      </p:sp>
      <p:sp>
        <p:nvSpPr>
          <p:cNvPr id="11" name="Rounded Rectangle 633">
            <a:extLst>
              <a:ext uri="{FF2B5EF4-FFF2-40B4-BE49-F238E27FC236}">
                <a16:creationId xmlns:a16="http://schemas.microsoft.com/office/drawing/2014/main" id="{98FE6C72-60A1-995D-A114-1EED2E164E9A}"/>
              </a:ext>
            </a:extLst>
          </p:cNvPr>
          <p:cNvSpPr/>
          <p:nvPr/>
        </p:nvSpPr>
        <p:spPr>
          <a:xfrm>
            <a:off x="804619" y="4010363"/>
            <a:ext cx="5667492" cy="570074"/>
          </a:xfrm>
          <a:prstGeom prst="round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defTabSz="685800">
              <a:defRPr/>
            </a:pPr>
            <a:endParaRPr lang="en-US" sz="1000" kern="0">
              <a:solidFill>
                <a:sysClr val="windowText" lastClr="000000"/>
              </a:solidFill>
            </a:endParaRPr>
          </a:p>
        </p:txBody>
      </p:sp>
      <p:sp>
        <p:nvSpPr>
          <p:cNvPr id="12" name="Rounded Rectangle 631">
            <a:extLst>
              <a:ext uri="{FF2B5EF4-FFF2-40B4-BE49-F238E27FC236}">
                <a16:creationId xmlns:a16="http://schemas.microsoft.com/office/drawing/2014/main" id="{A5C21C7E-DDCB-2E47-EFB7-4561ED12354D}"/>
              </a:ext>
            </a:extLst>
          </p:cNvPr>
          <p:cNvSpPr/>
          <p:nvPr/>
        </p:nvSpPr>
        <p:spPr>
          <a:xfrm>
            <a:off x="775751" y="2727023"/>
            <a:ext cx="5667492" cy="570074"/>
          </a:xfrm>
          <a:prstGeom prst="round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defTabSz="685800">
              <a:defRPr/>
            </a:pPr>
            <a:endParaRPr lang="en-US" sz="1000" kern="0">
              <a:solidFill>
                <a:sysClr val="windowText" lastClr="000000"/>
              </a:solidFill>
            </a:endParaRPr>
          </a:p>
        </p:txBody>
      </p:sp>
      <p:sp>
        <p:nvSpPr>
          <p:cNvPr id="13" name="Rounded Rectangle 630">
            <a:extLst>
              <a:ext uri="{FF2B5EF4-FFF2-40B4-BE49-F238E27FC236}">
                <a16:creationId xmlns:a16="http://schemas.microsoft.com/office/drawing/2014/main" id="{D2ED5BA5-B77F-B277-9784-B79F4ED85D4E}"/>
              </a:ext>
            </a:extLst>
          </p:cNvPr>
          <p:cNvSpPr/>
          <p:nvPr/>
        </p:nvSpPr>
        <p:spPr>
          <a:xfrm>
            <a:off x="780147" y="3370143"/>
            <a:ext cx="5667492" cy="570074"/>
          </a:xfrm>
          <a:prstGeom prst="round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defTabSz="685800">
              <a:defRPr/>
            </a:pPr>
            <a:endParaRPr lang="en-US" sz="1000" kern="0">
              <a:solidFill>
                <a:sysClr val="windowText" lastClr="000000"/>
              </a:solidFill>
            </a:endParaRPr>
          </a:p>
        </p:txBody>
      </p:sp>
      <p:sp>
        <p:nvSpPr>
          <p:cNvPr id="14" name="Rounded Rectangle 629">
            <a:extLst>
              <a:ext uri="{FF2B5EF4-FFF2-40B4-BE49-F238E27FC236}">
                <a16:creationId xmlns:a16="http://schemas.microsoft.com/office/drawing/2014/main" id="{4DD080C0-1FB8-D0D5-0581-7ED9B6D581B1}"/>
              </a:ext>
            </a:extLst>
          </p:cNvPr>
          <p:cNvSpPr/>
          <p:nvPr/>
        </p:nvSpPr>
        <p:spPr>
          <a:xfrm>
            <a:off x="786086" y="2086887"/>
            <a:ext cx="5667492" cy="570074"/>
          </a:xfrm>
          <a:prstGeom prst="roundRect">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defTabSz="685800">
              <a:defRPr/>
            </a:pPr>
            <a:endParaRPr lang="en-US" sz="1000" kern="0">
              <a:solidFill>
                <a:sysClr val="windowText" lastClr="000000"/>
              </a:solidFill>
            </a:endParaRPr>
          </a:p>
        </p:txBody>
      </p:sp>
      <p:sp>
        <p:nvSpPr>
          <p:cNvPr id="15" name="Rounded Rectangle 627">
            <a:extLst>
              <a:ext uri="{FF2B5EF4-FFF2-40B4-BE49-F238E27FC236}">
                <a16:creationId xmlns:a16="http://schemas.microsoft.com/office/drawing/2014/main" id="{2D4BBA67-919C-E3EB-2081-64555041B867}"/>
              </a:ext>
            </a:extLst>
          </p:cNvPr>
          <p:cNvSpPr/>
          <p:nvPr/>
        </p:nvSpPr>
        <p:spPr>
          <a:xfrm>
            <a:off x="6591849" y="4647472"/>
            <a:ext cx="1432018" cy="570074"/>
          </a:xfrm>
          <a:prstGeom prst="round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defTabSz="685800">
              <a:defRPr/>
            </a:pPr>
            <a:r>
              <a:rPr lang="en-US" sz="1000" kern="0" dirty="0">
                <a:solidFill>
                  <a:sysClr val="windowText" lastClr="000000"/>
                </a:solidFill>
              </a:rPr>
              <a:t>Data</a:t>
            </a:r>
          </a:p>
          <a:p>
            <a:pPr algn="ctr" defTabSz="685800">
              <a:defRPr/>
            </a:pPr>
            <a:r>
              <a:rPr lang="en-US" sz="1000" kern="0" dirty="0">
                <a:solidFill>
                  <a:sysClr val="windowText" lastClr="000000"/>
                </a:solidFill>
              </a:rPr>
              <a:t>Servers</a:t>
            </a:r>
          </a:p>
        </p:txBody>
      </p:sp>
      <p:sp>
        <p:nvSpPr>
          <p:cNvPr id="16" name="Rounded Rectangle 633">
            <a:extLst>
              <a:ext uri="{FF2B5EF4-FFF2-40B4-BE49-F238E27FC236}">
                <a16:creationId xmlns:a16="http://schemas.microsoft.com/office/drawing/2014/main" id="{09FF261C-8BCF-BFBB-A057-AAA1BF98AC32}"/>
              </a:ext>
            </a:extLst>
          </p:cNvPr>
          <p:cNvSpPr/>
          <p:nvPr/>
        </p:nvSpPr>
        <p:spPr>
          <a:xfrm>
            <a:off x="6591849" y="4006314"/>
            <a:ext cx="1432018" cy="570074"/>
          </a:xfrm>
          <a:prstGeom prst="round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defTabSz="685800">
              <a:defRPr/>
            </a:pPr>
            <a:r>
              <a:rPr lang="en-US" sz="1000" kern="0" dirty="0">
                <a:solidFill>
                  <a:sysClr val="windowText" lastClr="000000"/>
                </a:solidFill>
              </a:rPr>
              <a:t>Processing s</a:t>
            </a:r>
            <a:r>
              <a:rPr lang="en-US" sz="1000" kern="0" dirty="0" err="1">
                <a:solidFill>
                  <a:sysClr val="windowText" lastClr="000000"/>
                </a:solidFill>
              </a:rPr>
              <a:t>erver</a:t>
            </a:r>
            <a:endParaRPr lang="en-US" sz="1000" kern="0" dirty="0">
              <a:solidFill>
                <a:sysClr val="windowText" lastClr="000000"/>
              </a:solidFill>
            </a:endParaRPr>
          </a:p>
        </p:txBody>
      </p:sp>
      <p:sp>
        <p:nvSpPr>
          <p:cNvPr id="17" name="Rounded Rectangle 631">
            <a:extLst>
              <a:ext uri="{FF2B5EF4-FFF2-40B4-BE49-F238E27FC236}">
                <a16:creationId xmlns:a16="http://schemas.microsoft.com/office/drawing/2014/main" id="{864F6C18-588A-A388-A296-12BA0CBA7316}"/>
              </a:ext>
            </a:extLst>
          </p:cNvPr>
          <p:cNvSpPr/>
          <p:nvPr/>
        </p:nvSpPr>
        <p:spPr>
          <a:xfrm>
            <a:off x="6562983" y="2722974"/>
            <a:ext cx="1432018" cy="570074"/>
          </a:xfrm>
          <a:prstGeom prst="round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defTabSz="685800">
              <a:defRPr/>
            </a:pPr>
            <a:r>
              <a:rPr lang="en-US" sz="1000" kern="0" dirty="0">
                <a:solidFill>
                  <a:sysClr val="windowText" lastClr="000000"/>
                </a:solidFill>
              </a:rPr>
              <a:t>SDI </a:t>
            </a:r>
            <a:br>
              <a:rPr lang="en-US" sz="1000" kern="0" dirty="0">
                <a:solidFill>
                  <a:sysClr val="windowText" lastClr="000000"/>
                </a:solidFill>
              </a:rPr>
            </a:br>
            <a:r>
              <a:rPr lang="en-US" sz="1000" kern="0" dirty="0">
                <a:solidFill>
                  <a:sysClr val="windowText" lastClr="000000"/>
                </a:solidFill>
              </a:rPr>
              <a:t>server</a:t>
            </a:r>
          </a:p>
        </p:txBody>
      </p:sp>
      <p:sp>
        <p:nvSpPr>
          <p:cNvPr id="18" name="Rounded Rectangle 630">
            <a:extLst>
              <a:ext uri="{FF2B5EF4-FFF2-40B4-BE49-F238E27FC236}">
                <a16:creationId xmlns:a16="http://schemas.microsoft.com/office/drawing/2014/main" id="{83505A52-ADA1-ECC9-6828-73E546E390FB}"/>
              </a:ext>
            </a:extLst>
          </p:cNvPr>
          <p:cNvSpPr/>
          <p:nvPr/>
        </p:nvSpPr>
        <p:spPr>
          <a:xfrm>
            <a:off x="6567379" y="3366094"/>
            <a:ext cx="1432018" cy="570074"/>
          </a:xfrm>
          <a:prstGeom prst="round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defTabSz="685800">
              <a:defRPr/>
            </a:pPr>
            <a:r>
              <a:rPr lang="en-US" sz="1000" kern="0" dirty="0">
                <a:solidFill>
                  <a:sysClr val="windowText" lastClr="000000"/>
                </a:solidFill>
              </a:rPr>
              <a:t>Notebook server</a:t>
            </a:r>
          </a:p>
        </p:txBody>
      </p:sp>
      <p:sp>
        <p:nvSpPr>
          <p:cNvPr id="19" name="Rounded Rectangle 629">
            <a:extLst>
              <a:ext uri="{FF2B5EF4-FFF2-40B4-BE49-F238E27FC236}">
                <a16:creationId xmlns:a16="http://schemas.microsoft.com/office/drawing/2014/main" id="{8B1C9B69-DB7C-C252-A0B3-49F08080DA47}"/>
              </a:ext>
            </a:extLst>
          </p:cNvPr>
          <p:cNvSpPr/>
          <p:nvPr/>
        </p:nvSpPr>
        <p:spPr>
          <a:xfrm>
            <a:off x="6573315" y="2082839"/>
            <a:ext cx="1432018" cy="570074"/>
          </a:xfrm>
          <a:prstGeom prst="roundRect">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defTabSz="685800">
              <a:defRPr/>
            </a:pPr>
            <a:r>
              <a:rPr lang="en-US" sz="1000" kern="0" dirty="0">
                <a:solidFill>
                  <a:sysClr val="windowText" lastClr="000000"/>
                </a:solidFill>
              </a:rPr>
              <a:t>Web </a:t>
            </a:r>
          </a:p>
          <a:p>
            <a:pPr algn="ctr" defTabSz="685800">
              <a:defRPr/>
            </a:pPr>
            <a:r>
              <a:rPr lang="en-US" sz="1000" kern="0" dirty="0">
                <a:solidFill>
                  <a:sysClr val="windowText" lastClr="000000"/>
                </a:solidFill>
              </a:rPr>
              <a:t>server</a:t>
            </a:r>
          </a:p>
        </p:txBody>
      </p:sp>
      <p:sp>
        <p:nvSpPr>
          <p:cNvPr id="20" name="Rounded Rectangle 629">
            <a:extLst>
              <a:ext uri="{FF2B5EF4-FFF2-40B4-BE49-F238E27FC236}">
                <a16:creationId xmlns:a16="http://schemas.microsoft.com/office/drawing/2014/main" id="{7F519E31-B77C-0231-295E-7286EC5BBD86}"/>
              </a:ext>
            </a:extLst>
          </p:cNvPr>
          <p:cNvSpPr/>
          <p:nvPr/>
        </p:nvSpPr>
        <p:spPr>
          <a:xfrm>
            <a:off x="787248" y="1455374"/>
            <a:ext cx="5667492" cy="570074"/>
          </a:xfrm>
          <a:prstGeom prst="roundRect">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solidFill>
              <a:srgbClr val="F79646">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defTabSz="685800">
              <a:defRPr/>
            </a:pPr>
            <a:endParaRPr lang="en-US" sz="1000" kern="0" dirty="0">
              <a:solidFill>
                <a:sysClr val="windowText" lastClr="000000"/>
              </a:solidFill>
              <a:latin typeface="Calibri"/>
            </a:endParaRPr>
          </a:p>
        </p:txBody>
      </p:sp>
      <p:sp>
        <p:nvSpPr>
          <p:cNvPr id="21" name="Rounded Rectangle 629">
            <a:extLst>
              <a:ext uri="{FF2B5EF4-FFF2-40B4-BE49-F238E27FC236}">
                <a16:creationId xmlns:a16="http://schemas.microsoft.com/office/drawing/2014/main" id="{5E9E65F0-7E27-8785-80B3-89F517DF0283}"/>
              </a:ext>
            </a:extLst>
          </p:cNvPr>
          <p:cNvSpPr/>
          <p:nvPr/>
        </p:nvSpPr>
        <p:spPr>
          <a:xfrm>
            <a:off x="6574480" y="1451325"/>
            <a:ext cx="1432018" cy="570074"/>
          </a:xfrm>
          <a:prstGeom prst="roundRect">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solidFill>
              <a:srgbClr val="F79646">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defTabSz="685800">
              <a:defRPr/>
            </a:pPr>
            <a:r>
              <a:rPr lang="en-US" sz="1000" kern="0" dirty="0">
                <a:solidFill>
                  <a:sysClr val="windowText" lastClr="000000"/>
                </a:solidFill>
                <a:latin typeface="Calibri"/>
              </a:rPr>
              <a:t>Knowledge server</a:t>
            </a:r>
          </a:p>
        </p:txBody>
      </p:sp>
      <p:sp>
        <p:nvSpPr>
          <p:cNvPr id="22" name="Rectangle 21">
            <a:extLst>
              <a:ext uri="{FF2B5EF4-FFF2-40B4-BE49-F238E27FC236}">
                <a16:creationId xmlns:a16="http://schemas.microsoft.com/office/drawing/2014/main" id="{57053F9A-6723-8A72-62DA-22B405AB4537}"/>
              </a:ext>
            </a:extLst>
          </p:cNvPr>
          <p:cNvSpPr/>
          <p:nvPr/>
        </p:nvSpPr>
        <p:spPr>
          <a:xfrm>
            <a:off x="998669" y="2779924"/>
            <a:ext cx="1254702" cy="119297"/>
          </a:xfrm>
          <a:prstGeom prst="rect">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w="9525" cap="flat" cmpd="sng" algn="ctr">
            <a:solidFill>
              <a:srgbClr val="9BBB59">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685800">
              <a:defRPr/>
            </a:pPr>
            <a:r>
              <a:rPr lang="en-US" sz="800" b="1" kern="0" dirty="0">
                <a:solidFill>
                  <a:sysClr val="window" lastClr="FFFFFF"/>
                </a:solidFill>
                <a:latin typeface="Calibri"/>
              </a:rPr>
              <a:t>GEOSERVER</a:t>
            </a:r>
          </a:p>
        </p:txBody>
      </p:sp>
      <p:sp>
        <p:nvSpPr>
          <p:cNvPr id="23" name="Rectangle 22">
            <a:extLst>
              <a:ext uri="{FF2B5EF4-FFF2-40B4-BE49-F238E27FC236}">
                <a16:creationId xmlns:a16="http://schemas.microsoft.com/office/drawing/2014/main" id="{25DE06DB-20E0-CE0D-7603-916123FC499F}"/>
              </a:ext>
            </a:extLst>
          </p:cNvPr>
          <p:cNvSpPr/>
          <p:nvPr/>
        </p:nvSpPr>
        <p:spPr>
          <a:xfrm>
            <a:off x="998669" y="2957452"/>
            <a:ext cx="1254702" cy="119297"/>
          </a:xfrm>
          <a:prstGeom prst="rect">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w="9525" cap="flat" cmpd="sng" algn="ctr">
            <a:solidFill>
              <a:srgbClr val="9BBB59">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685800">
              <a:defRPr/>
            </a:pPr>
            <a:r>
              <a:rPr lang="en-US" sz="800" b="1" kern="0" dirty="0">
                <a:solidFill>
                  <a:sysClr val="window" lastClr="FFFFFF"/>
                </a:solidFill>
                <a:latin typeface="Calibri"/>
              </a:rPr>
              <a:t>GEONETWORK</a:t>
            </a:r>
          </a:p>
        </p:txBody>
      </p:sp>
      <p:sp>
        <p:nvSpPr>
          <p:cNvPr id="24" name="Rectangle 23">
            <a:extLst>
              <a:ext uri="{FF2B5EF4-FFF2-40B4-BE49-F238E27FC236}">
                <a16:creationId xmlns:a16="http://schemas.microsoft.com/office/drawing/2014/main" id="{C0881F69-D81C-39EC-F696-417CCF4EC273}"/>
              </a:ext>
            </a:extLst>
          </p:cNvPr>
          <p:cNvSpPr/>
          <p:nvPr/>
        </p:nvSpPr>
        <p:spPr>
          <a:xfrm>
            <a:off x="998669" y="3135651"/>
            <a:ext cx="1254702" cy="119297"/>
          </a:xfrm>
          <a:prstGeom prst="rect">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w="9525" cap="flat" cmpd="sng" algn="ctr">
            <a:solidFill>
              <a:srgbClr val="9BBB59">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685800">
              <a:defRPr/>
            </a:pPr>
            <a:r>
              <a:rPr lang="en-US" sz="800" b="1" kern="0" dirty="0">
                <a:solidFill>
                  <a:sysClr val="window" lastClr="FFFFFF"/>
                </a:solidFill>
                <a:latin typeface="Calibri"/>
              </a:rPr>
              <a:t>MAPSTORE</a:t>
            </a:r>
          </a:p>
        </p:txBody>
      </p:sp>
      <p:sp>
        <p:nvSpPr>
          <p:cNvPr id="25" name="Rectangle 24">
            <a:extLst>
              <a:ext uri="{FF2B5EF4-FFF2-40B4-BE49-F238E27FC236}">
                <a16:creationId xmlns:a16="http://schemas.microsoft.com/office/drawing/2014/main" id="{07014481-BFB8-91DF-879F-1043BBFB4C31}"/>
              </a:ext>
            </a:extLst>
          </p:cNvPr>
          <p:cNvSpPr/>
          <p:nvPr/>
        </p:nvSpPr>
        <p:spPr>
          <a:xfrm>
            <a:off x="956184" y="4695436"/>
            <a:ext cx="988367" cy="25223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defTabSz="685800">
              <a:defRPr/>
            </a:pPr>
            <a:r>
              <a:rPr lang="en-US" sz="800" b="1" kern="0" dirty="0">
                <a:solidFill>
                  <a:sysClr val="windowText" lastClr="000000"/>
                </a:solidFill>
                <a:latin typeface="Calibri"/>
              </a:rPr>
              <a:t>POST</a:t>
            </a:r>
            <a:br>
              <a:rPr lang="en-US" sz="800" b="1" kern="0" dirty="0">
                <a:solidFill>
                  <a:sysClr val="windowText" lastClr="000000"/>
                </a:solidFill>
                <a:latin typeface="Calibri"/>
              </a:rPr>
            </a:br>
            <a:r>
              <a:rPr lang="en-US" sz="800" b="1" kern="0" dirty="0">
                <a:solidFill>
                  <a:sysClr val="windowText" lastClr="000000"/>
                </a:solidFill>
                <a:latin typeface="Calibri"/>
              </a:rPr>
              <a:t>GRESQL</a:t>
            </a:r>
          </a:p>
        </p:txBody>
      </p:sp>
      <p:sp>
        <p:nvSpPr>
          <p:cNvPr id="26" name="Rectangle 25">
            <a:extLst>
              <a:ext uri="{FF2B5EF4-FFF2-40B4-BE49-F238E27FC236}">
                <a16:creationId xmlns:a16="http://schemas.microsoft.com/office/drawing/2014/main" id="{510B4F8A-663A-CD83-2961-8B0D5F2FA13A}"/>
              </a:ext>
            </a:extLst>
          </p:cNvPr>
          <p:cNvSpPr/>
          <p:nvPr/>
        </p:nvSpPr>
        <p:spPr>
          <a:xfrm>
            <a:off x="943894" y="5008505"/>
            <a:ext cx="988367" cy="14934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defTabSz="685800">
              <a:defRPr/>
            </a:pPr>
            <a:r>
              <a:rPr lang="en-US" sz="800" b="1" kern="0" dirty="0">
                <a:solidFill>
                  <a:sysClr val="windowText" lastClr="000000"/>
                </a:solidFill>
                <a:latin typeface="Calibri"/>
              </a:rPr>
              <a:t>POSTGIS</a:t>
            </a:r>
          </a:p>
        </p:txBody>
      </p:sp>
      <p:sp>
        <p:nvSpPr>
          <p:cNvPr id="27" name="Rectangle 26">
            <a:extLst>
              <a:ext uri="{FF2B5EF4-FFF2-40B4-BE49-F238E27FC236}">
                <a16:creationId xmlns:a16="http://schemas.microsoft.com/office/drawing/2014/main" id="{3D3CFCBD-DCCA-75E3-F5D9-952F061CDF1F}"/>
              </a:ext>
            </a:extLst>
          </p:cNvPr>
          <p:cNvSpPr/>
          <p:nvPr/>
        </p:nvSpPr>
        <p:spPr>
          <a:xfrm>
            <a:off x="989661" y="4045067"/>
            <a:ext cx="988367" cy="149341"/>
          </a:xfrm>
          <a:prstGeom prst="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685800">
              <a:defRPr/>
            </a:pPr>
            <a:r>
              <a:rPr lang="en-US" sz="800" b="1" kern="0" dirty="0">
                <a:solidFill>
                  <a:prstClr val="white"/>
                </a:solidFill>
                <a:latin typeface="Calibri"/>
              </a:rPr>
              <a:t>QGIS &amp; R </a:t>
            </a:r>
          </a:p>
        </p:txBody>
      </p:sp>
      <p:sp>
        <p:nvSpPr>
          <p:cNvPr id="28" name="Rectangle 27">
            <a:extLst>
              <a:ext uri="{FF2B5EF4-FFF2-40B4-BE49-F238E27FC236}">
                <a16:creationId xmlns:a16="http://schemas.microsoft.com/office/drawing/2014/main" id="{B8433290-4FD0-B954-631A-A92075B5604F}"/>
              </a:ext>
            </a:extLst>
          </p:cNvPr>
          <p:cNvSpPr/>
          <p:nvPr/>
        </p:nvSpPr>
        <p:spPr>
          <a:xfrm>
            <a:off x="974584" y="3460250"/>
            <a:ext cx="1099908" cy="228504"/>
          </a:xfrm>
          <a:prstGeom prst="rect">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w="9525" cap="flat" cmpd="sng" algn="ctr">
            <a:solidFill>
              <a:srgbClr val="8064A2">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685800">
              <a:defRPr/>
            </a:pPr>
            <a:r>
              <a:rPr lang="en-US" sz="800" b="1" kern="0" dirty="0">
                <a:solidFill>
                  <a:sysClr val="window" lastClr="FFFFFF"/>
                </a:solidFill>
                <a:latin typeface="Calibri"/>
              </a:rPr>
              <a:t>JUPYTER HUB</a:t>
            </a:r>
          </a:p>
        </p:txBody>
      </p:sp>
      <p:sp>
        <p:nvSpPr>
          <p:cNvPr id="29" name="Rectangle 28">
            <a:extLst>
              <a:ext uri="{FF2B5EF4-FFF2-40B4-BE49-F238E27FC236}">
                <a16:creationId xmlns:a16="http://schemas.microsoft.com/office/drawing/2014/main" id="{4CC7042D-FC15-F2E6-8596-C957D3574EB7}"/>
              </a:ext>
            </a:extLst>
          </p:cNvPr>
          <p:cNvSpPr/>
          <p:nvPr/>
        </p:nvSpPr>
        <p:spPr>
          <a:xfrm>
            <a:off x="975133" y="3732157"/>
            <a:ext cx="1099908" cy="135179"/>
          </a:xfrm>
          <a:prstGeom prst="rect">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w="9525" cap="flat" cmpd="sng" algn="ctr">
            <a:solidFill>
              <a:srgbClr val="8064A2">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685800">
              <a:defRPr/>
            </a:pPr>
            <a:r>
              <a:rPr lang="en-US" sz="800" b="1" kern="0" dirty="0">
                <a:solidFill>
                  <a:sysClr val="window" lastClr="FFFFFF"/>
                </a:solidFill>
                <a:latin typeface="Calibri"/>
              </a:rPr>
              <a:t>R SERVER</a:t>
            </a:r>
          </a:p>
        </p:txBody>
      </p:sp>
      <p:sp>
        <p:nvSpPr>
          <p:cNvPr id="30" name="Rectangle 29">
            <a:extLst>
              <a:ext uri="{FF2B5EF4-FFF2-40B4-BE49-F238E27FC236}">
                <a16:creationId xmlns:a16="http://schemas.microsoft.com/office/drawing/2014/main" id="{F0EF6C95-0522-6635-83BF-21FB3BECA32D}"/>
              </a:ext>
            </a:extLst>
          </p:cNvPr>
          <p:cNvSpPr/>
          <p:nvPr/>
        </p:nvSpPr>
        <p:spPr>
          <a:xfrm>
            <a:off x="1002912" y="2197438"/>
            <a:ext cx="1099908" cy="135179"/>
          </a:xfrm>
          <a:prstGeom prst="rect">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w="9525" cap="flat" cmpd="sng" algn="ctr">
            <a:solidFill>
              <a:srgbClr val="4BACC6">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685800">
              <a:defRPr/>
            </a:pPr>
            <a:r>
              <a:rPr lang="en-US" sz="800" b="1" kern="0" dirty="0">
                <a:solidFill>
                  <a:prstClr val="white"/>
                </a:solidFill>
                <a:latin typeface="Calibri"/>
              </a:rPr>
              <a:t>WORDPRESS</a:t>
            </a:r>
          </a:p>
        </p:txBody>
      </p:sp>
      <p:sp>
        <p:nvSpPr>
          <p:cNvPr id="31" name="Rectangle 30">
            <a:extLst>
              <a:ext uri="{FF2B5EF4-FFF2-40B4-BE49-F238E27FC236}">
                <a16:creationId xmlns:a16="http://schemas.microsoft.com/office/drawing/2014/main" id="{DFE667AA-1C38-E93A-C838-4BC9ACEEF406}"/>
              </a:ext>
            </a:extLst>
          </p:cNvPr>
          <p:cNvSpPr/>
          <p:nvPr/>
        </p:nvSpPr>
        <p:spPr>
          <a:xfrm>
            <a:off x="998669" y="2398333"/>
            <a:ext cx="1099908" cy="135179"/>
          </a:xfrm>
          <a:prstGeom prst="rect">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w="9525" cap="flat" cmpd="sng" algn="ctr">
            <a:solidFill>
              <a:srgbClr val="4BACC6">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685800">
              <a:defRPr/>
            </a:pPr>
            <a:r>
              <a:rPr lang="en-US" sz="800" b="1" kern="0" dirty="0">
                <a:solidFill>
                  <a:prstClr val="white"/>
                </a:solidFill>
                <a:latin typeface="Calibri"/>
              </a:rPr>
              <a:t>JAVASCRIPT</a:t>
            </a:r>
          </a:p>
        </p:txBody>
      </p:sp>
      <p:sp>
        <p:nvSpPr>
          <p:cNvPr id="32" name="Rectangle 31">
            <a:extLst>
              <a:ext uri="{FF2B5EF4-FFF2-40B4-BE49-F238E27FC236}">
                <a16:creationId xmlns:a16="http://schemas.microsoft.com/office/drawing/2014/main" id="{B0F4A964-1DEF-414C-AC3C-25F3ED63859A}"/>
              </a:ext>
            </a:extLst>
          </p:cNvPr>
          <p:cNvSpPr/>
          <p:nvPr/>
        </p:nvSpPr>
        <p:spPr>
          <a:xfrm>
            <a:off x="1018106" y="1627177"/>
            <a:ext cx="1099908" cy="255246"/>
          </a:xfrm>
          <a:prstGeom prst="rect">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w="9525" cap="flat" cmpd="sng" algn="ctr">
            <a:solidFill>
              <a:srgbClr val="F79646">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685800">
              <a:defRPr/>
            </a:pPr>
            <a:r>
              <a:rPr lang="en-US" sz="800" b="1" kern="0" dirty="0">
                <a:solidFill>
                  <a:prstClr val="white"/>
                </a:solidFill>
                <a:latin typeface="Calibri"/>
              </a:rPr>
              <a:t>KNOWLEDGE PLATFORM</a:t>
            </a:r>
          </a:p>
        </p:txBody>
      </p:sp>
      <p:sp>
        <p:nvSpPr>
          <p:cNvPr id="33" name="Arrow: Up 32">
            <a:extLst>
              <a:ext uri="{FF2B5EF4-FFF2-40B4-BE49-F238E27FC236}">
                <a16:creationId xmlns:a16="http://schemas.microsoft.com/office/drawing/2014/main" id="{0DA6DD77-BBC4-0D9A-8A20-4D99228641AC}"/>
              </a:ext>
            </a:extLst>
          </p:cNvPr>
          <p:cNvSpPr/>
          <p:nvPr/>
        </p:nvSpPr>
        <p:spPr>
          <a:xfrm>
            <a:off x="3735948" y="1790732"/>
            <a:ext cx="2477701" cy="1861130"/>
          </a:xfrm>
          <a:prstGeom prst="upArrow">
            <a:avLst/>
          </a:prstGeom>
          <a:solidFill>
            <a:srgbClr val="8064A2">
              <a:alpha val="50000"/>
            </a:srgbClr>
          </a:solidFill>
          <a:ln>
            <a:noFill/>
          </a:ln>
          <a:effectLst/>
        </p:spPr>
        <p:txBody>
          <a:bodyPr rtlCol="0" anchor="ctr"/>
          <a:lstStyle/>
          <a:p>
            <a:pPr algn="ctr" defTabSz="3132323">
              <a:defRPr/>
            </a:pPr>
            <a:r>
              <a:rPr lang="en-US" sz="1600" kern="0" dirty="0">
                <a:solidFill>
                  <a:prstClr val="white"/>
                </a:solidFill>
                <a:latin typeface="Calibri"/>
              </a:rPr>
              <a:t>Story Maps</a:t>
            </a:r>
          </a:p>
        </p:txBody>
      </p:sp>
      <p:sp>
        <p:nvSpPr>
          <p:cNvPr id="34" name="Arrow: Up 33">
            <a:extLst>
              <a:ext uri="{FF2B5EF4-FFF2-40B4-BE49-F238E27FC236}">
                <a16:creationId xmlns:a16="http://schemas.microsoft.com/office/drawing/2014/main" id="{21D31EE6-55E3-0E00-23F3-B65AB9F910B9}"/>
              </a:ext>
            </a:extLst>
          </p:cNvPr>
          <p:cNvSpPr/>
          <p:nvPr/>
        </p:nvSpPr>
        <p:spPr>
          <a:xfrm>
            <a:off x="2188177" y="1808167"/>
            <a:ext cx="2477701" cy="1861130"/>
          </a:xfrm>
          <a:prstGeom prst="upArrow">
            <a:avLst/>
          </a:prstGeom>
          <a:solidFill>
            <a:srgbClr val="8064A2">
              <a:alpha val="50000"/>
            </a:srgbClr>
          </a:solidFill>
          <a:ln>
            <a:noFill/>
          </a:ln>
          <a:effectLst/>
        </p:spPr>
        <p:txBody>
          <a:bodyPr rtlCol="0" anchor="ctr"/>
          <a:lstStyle/>
          <a:p>
            <a:pPr algn="ctr" defTabSz="3132323">
              <a:defRPr/>
            </a:pPr>
            <a:r>
              <a:rPr lang="en-US" sz="1600" kern="0" dirty="0">
                <a:solidFill>
                  <a:prstClr val="white"/>
                </a:solidFill>
                <a:latin typeface="Calibri"/>
              </a:rPr>
              <a:t>Dash Boards</a:t>
            </a:r>
          </a:p>
        </p:txBody>
      </p:sp>
      <p:sp>
        <p:nvSpPr>
          <p:cNvPr id="35" name="TextBox 34">
            <a:extLst>
              <a:ext uri="{FF2B5EF4-FFF2-40B4-BE49-F238E27FC236}">
                <a16:creationId xmlns:a16="http://schemas.microsoft.com/office/drawing/2014/main" id="{09A743EB-F5A4-C991-4E34-6AC4EB1FAF1A}"/>
              </a:ext>
            </a:extLst>
          </p:cNvPr>
          <p:cNvSpPr txBox="1"/>
          <p:nvPr/>
        </p:nvSpPr>
        <p:spPr>
          <a:xfrm>
            <a:off x="2881234" y="1534614"/>
            <a:ext cx="1984840" cy="230832"/>
          </a:xfrm>
          <a:prstGeom prst="rect">
            <a:avLst/>
          </a:prstGeom>
          <a:noFill/>
        </p:spPr>
        <p:txBody>
          <a:bodyPr wrap="none" rtlCol="0">
            <a:spAutoFit/>
          </a:bodyPr>
          <a:lstStyle/>
          <a:p>
            <a:pPr defTabSz="3132323">
              <a:defRPr/>
            </a:pPr>
            <a:r>
              <a:rPr lang="en-US" sz="900" b="1" kern="0" dirty="0">
                <a:solidFill>
                  <a:prstClr val="black"/>
                </a:solidFill>
              </a:rPr>
              <a:t>END USERS : OCEV, OCAN, OCEAU,… </a:t>
            </a:r>
            <a:endParaRPr lang="en-CH" sz="1600" b="1" kern="0" dirty="0">
              <a:solidFill>
                <a:prstClr val="black"/>
              </a:solidFill>
            </a:endParaRPr>
          </a:p>
        </p:txBody>
      </p:sp>
      <p:grpSp>
        <p:nvGrpSpPr>
          <p:cNvPr id="36" name="Group 35">
            <a:extLst>
              <a:ext uri="{FF2B5EF4-FFF2-40B4-BE49-F238E27FC236}">
                <a16:creationId xmlns:a16="http://schemas.microsoft.com/office/drawing/2014/main" id="{E6311040-1A8E-907A-BEC1-4F9C4A25FB3E}"/>
              </a:ext>
            </a:extLst>
          </p:cNvPr>
          <p:cNvGrpSpPr/>
          <p:nvPr/>
        </p:nvGrpSpPr>
        <p:grpSpPr>
          <a:xfrm>
            <a:off x="304800" y="661262"/>
            <a:ext cx="8150075" cy="5822876"/>
            <a:chOff x="2872937" y="654259"/>
            <a:chExt cx="5487572" cy="6166791"/>
          </a:xfrm>
        </p:grpSpPr>
        <p:sp>
          <p:nvSpPr>
            <p:cNvPr id="38" name="Rounded Rectangle 629">
              <a:extLst>
                <a:ext uri="{FF2B5EF4-FFF2-40B4-BE49-F238E27FC236}">
                  <a16:creationId xmlns:a16="http://schemas.microsoft.com/office/drawing/2014/main" id="{A16911BE-B645-8D85-DC8E-2309AE38055C}"/>
                </a:ext>
              </a:extLst>
            </p:cNvPr>
            <p:cNvSpPr/>
            <p:nvPr/>
          </p:nvSpPr>
          <p:spPr>
            <a:xfrm>
              <a:off x="2872937" y="1057639"/>
              <a:ext cx="5487572" cy="5110247"/>
            </a:xfrm>
            <a:prstGeom prst="roundRect">
              <a:avLst/>
            </a:prstGeom>
            <a:noFill/>
            <a:ln w="38100" cap="flat" cmpd="sng" algn="ctr">
              <a:solidFill>
                <a:srgbClr val="4BACC6">
                  <a:shade val="95000"/>
                  <a:satMod val="105000"/>
                </a:srgbClr>
              </a:solidFill>
              <a:prstDash val="lgDash"/>
            </a:ln>
            <a:effectLst>
              <a:outerShdw blurRad="40000" dist="20000" dir="5400000" rotWithShape="0">
                <a:srgbClr val="000000">
                  <a:alpha val="38000"/>
                </a:srgbClr>
              </a:outerShdw>
            </a:effectLst>
          </p:spPr>
          <p:txBody>
            <a:bodyPr rtlCol="0" anchor="ctr"/>
            <a:lstStyle/>
            <a:p>
              <a:pPr algn="ctr" defTabSz="685800">
                <a:defRPr/>
              </a:pPr>
              <a:endParaRPr lang="en-US" sz="1000" kern="0">
                <a:solidFill>
                  <a:sysClr val="windowText" lastClr="000000"/>
                </a:solidFill>
              </a:endParaRPr>
            </a:p>
          </p:txBody>
        </p:sp>
        <p:sp>
          <p:nvSpPr>
            <p:cNvPr id="39" name="Explosion 2 674">
              <a:extLst>
                <a:ext uri="{FF2B5EF4-FFF2-40B4-BE49-F238E27FC236}">
                  <a16:creationId xmlns:a16="http://schemas.microsoft.com/office/drawing/2014/main" id="{0A9213E6-F903-AA97-D8B3-7173F4AF3A96}"/>
                </a:ext>
              </a:extLst>
            </p:cNvPr>
            <p:cNvSpPr/>
            <p:nvPr/>
          </p:nvSpPr>
          <p:spPr>
            <a:xfrm>
              <a:off x="4750969" y="654259"/>
              <a:ext cx="1718689" cy="728537"/>
            </a:xfrm>
            <a:prstGeom prst="irregularSeal2">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w="9525" cap="flat" cmpd="sng" algn="ctr">
              <a:solidFill>
                <a:srgbClr val="4BACC6">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685800">
                <a:defRPr/>
              </a:pPr>
              <a:r>
                <a:rPr lang="en-US" sz="1000" b="1" kern="0" dirty="0">
                  <a:solidFill>
                    <a:sysClr val="window" lastClr="FFFFFF"/>
                  </a:solidFill>
                  <a:latin typeface="Calibri"/>
                </a:rPr>
                <a:t>DIGITAL TWIN</a:t>
              </a:r>
            </a:p>
          </p:txBody>
        </p:sp>
        <p:sp>
          <p:nvSpPr>
            <p:cNvPr id="40" name="Right Arrow Callout 659">
              <a:extLst>
                <a:ext uri="{FF2B5EF4-FFF2-40B4-BE49-F238E27FC236}">
                  <a16:creationId xmlns:a16="http://schemas.microsoft.com/office/drawing/2014/main" id="{0C409425-3D03-6DA3-4389-425448FAC2CB}"/>
                </a:ext>
              </a:extLst>
            </p:cNvPr>
            <p:cNvSpPr/>
            <p:nvPr/>
          </p:nvSpPr>
          <p:spPr>
            <a:xfrm rot="16200000">
              <a:off x="4131979" y="6005987"/>
              <a:ext cx="1285290" cy="344835"/>
            </a:xfrm>
            <a:prstGeom prst="rightArrowCallout">
              <a:avLst>
                <a:gd name="adj1" fmla="val 25000"/>
                <a:gd name="adj2" fmla="val 25000"/>
                <a:gd name="adj3" fmla="val 25000"/>
                <a:gd name="adj4" fmla="val 73798"/>
              </a:avLst>
            </a:prstGeom>
            <a:gradFill rotWithShape="1">
              <a:gsLst>
                <a:gs pos="0">
                  <a:srgbClr val="C0504D">
                    <a:tint val="100000"/>
                    <a:shade val="100000"/>
                    <a:satMod val="130000"/>
                  </a:srgbClr>
                </a:gs>
                <a:gs pos="100000">
                  <a:srgbClr val="C0504D">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defTabSz="685800">
                <a:defRPr/>
              </a:pPr>
              <a:r>
                <a:rPr lang="en-US" sz="1000" b="1" kern="0" dirty="0">
                  <a:solidFill>
                    <a:sysClr val="window" lastClr="FFFFFF"/>
                  </a:solidFill>
                </a:rPr>
                <a:t>Climate</a:t>
              </a:r>
            </a:p>
          </p:txBody>
        </p:sp>
        <p:sp>
          <p:nvSpPr>
            <p:cNvPr id="41" name="Right Arrow Callout 660">
              <a:extLst>
                <a:ext uri="{FF2B5EF4-FFF2-40B4-BE49-F238E27FC236}">
                  <a16:creationId xmlns:a16="http://schemas.microsoft.com/office/drawing/2014/main" id="{59BF7F85-36D6-2F47-05B5-1E6E7A7637CD}"/>
                </a:ext>
              </a:extLst>
            </p:cNvPr>
            <p:cNvSpPr/>
            <p:nvPr/>
          </p:nvSpPr>
          <p:spPr>
            <a:xfrm rot="16200000">
              <a:off x="4779013" y="5999457"/>
              <a:ext cx="1285290" cy="344836"/>
            </a:xfrm>
            <a:prstGeom prst="rightArrowCallout">
              <a:avLst>
                <a:gd name="adj1" fmla="val 25000"/>
                <a:gd name="adj2" fmla="val 25000"/>
                <a:gd name="adj3" fmla="val 25000"/>
                <a:gd name="adj4" fmla="val 74316"/>
              </a:avLst>
            </a:prstGeom>
            <a:gradFill rotWithShape="1">
              <a:gsLst>
                <a:gs pos="0">
                  <a:srgbClr val="C0504D">
                    <a:tint val="100000"/>
                    <a:shade val="100000"/>
                    <a:satMod val="130000"/>
                  </a:srgbClr>
                </a:gs>
                <a:gs pos="100000">
                  <a:srgbClr val="C0504D">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defTabSz="685800">
                <a:defRPr/>
              </a:pPr>
              <a:r>
                <a:rPr lang="en-US" sz="1000" b="1" kern="0" dirty="0">
                  <a:solidFill>
                    <a:sysClr val="window" lastClr="FFFFFF"/>
                  </a:solidFill>
                </a:rPr>
                <a:t>Demography</a:t>
              </a:r>
            </a:p>
          </p:txBody>
        </p:sp>
        <p:sp>
          <p:nvSpPr>
            <p:cNvPr id="42" name="Right Arrow Callout 661">
              <a:extLst>
                <a:ext uri="{FF2B5EF4-FFF2-40B4-BE49-F238E27FC236}">
                  <a16:creationId xmlns:a16="http://schemas.microsoft.com/office/drawing/2014/main" id="{E6BB0B1D-5722-C014-38C6-D012B2FB3D16}"/>
                </a:ext>
              </a:extLst>
            </p:cNvPr>
            <p:cNvSpPr/>
            <p:nvPr/>
          </p:nvSpPr>
          <p:spPr>
            <a:xfrm rot="16200000">
              <a:off x="5434712" y="6002705"/>
              <a:ext cx="1285290" cy="344836"/>
            </a:xfrm>
            <a:prstGeom prst="rightArrowCallout">
              <a:avLst>
                <a:gd name="adj1" fmla="val 25000"/>
                <a:gd name="adj2" fmla="val 25000"/>
                <a:gd name="adj3" fmla="val 25000"/>
                <a:gd name="adj4" fmla="val 74835"/>
              </a:avLst>
            </a:prstGeom>
            <a:gradFill rotWithShape="1">
              <a:gsLst>
                <a:gs pos="0">
                  <a:srgbClr val="C0504D">
                    <a:tint val="100000"/>
                    <a:shade val="100000"/>
                    <a:satMod val="130000"/>
                  </a:srgbClr>
                </a:gs>
                <a:gs pos="100000">
                  <a:srgbClr val="C0504D">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defTabSz="685800">
                <a:defRPr/>
              </a:pPr>
              <a:r>
                <a:rPr lang="en-US" sz="1000" b="1" kern="0" dirty="0">
                  <a:solidFill>
                    <a:sysClr val="window" lastClr="FFFFFF"/>
                  </a:solidFill>
                </a:rPr>
                <a:t>Land use</a:t>
              </a:r>
            </a:p>
          </p:txBody>
        </p:sp>
        <p:sp>
          <p:nvSpPr>
            <p:cNvPr id="43" name="Right Arrow Callout 662">
              <a:extLst>
                <a:ext uri="{FF2B5EF4-FFF2-40B4-BE49-F238E27FC236}">
                  <a16:creationId xmlns:a16="http://schemas.microsoft.com/office/drawing/2014/main" id="{D18C0C35-F3FF-FB4D-8E70-1C0F79BB1E21}"/>
                </a:ext>
              </a:extLst>
            </p:cNvPr>
            <p:cNvSpPr/>
            <p:nvPr/>
          </p:nvSpPr>
          <p:spPr>
            <a:xfrm rot="16200000">
              <a:off x="6017855" y="5999457"/>
              <a:ext cx="1285290" cy="344836"/>
            </a:xfrm>
            <a:prstGeom prst="rightArrowCallout">
              <a:avLst>
                <a:gd name="adj1" fmla="val 25000"/>
                <a:gd name="adj2" fmla="val 25000"/>
                <a:gd name="adj3" fmla="val 25000"/>
                <a:gd name="adj4" fmla="val 74316"/>
              </a:avLst>
            </a:prstGeom>
            <a:gradFill rotWithShape="1">
              <a:gsLst>
                <a:gs pos="0">
                  <a:srgbClr val="C0504D">
                    <a:tint val="100000"/>
                    <a:shade val="100000"/>
                    <a:satMod val="130000"/>
                  </a:srgbClr>
                </a:gs>
                <a:gs pos="100000">
                  <a:srgbClr val="C0504D">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defTabSz="685800">
                <a:defRPr/>
              </a:pPr>
              <a:r>
                <a:rPr lang="en-US" sz="1000" b="1" kern="0" dirty="0">
                  <a:solidFill>
                    <a:sysClr val="window" lastClr="FFFFFF"/>
                  </a:solidFill>
                </a:rPr>
                <a:t>Unexpected</a:t>
              </a:r>
            </a:p>
          </p:txBody>
        </p:sp>
      </p:grpSp>
      <p:sp>
        <p:nvSpPr>
          <p:cNvPr id="44" name="TextBox 43">
            <a:extLst>
              <a:ext uri="{FF2B5EF4-FFF2-40B4-BE49-F238E27FC236}">
                <a16:creationId xmlns:a16="http://schemas.microsoft.com/office/drawing/2014/main" id="{262082D4-0A22-3FE6-7814-4CE8B7F969E1}"/>
              </a:ext>
            </a:extLst>
          </p:cNvPr>
          <p:cNvSpPr txBox="1"/>
          <p:nvPr/>
        </p:nvSpPr>
        <p:spPr>
          <a:xfrm>
            <a:off x="3339090" y="3700176"/>
            <a:ext cx="1120820" cy="230832"/>
          </a:xfrm>
          <a:prstGeom prst="rect">
            <a:avLst/>
          </a:prstGeom>
          <a:noFill/>
        </p:spPr>
        <p:txBody>
          <a:bodyPr wrap="none" rtlCol="0">
            <a:spAutoFit/>
          </a:bodyPr>
          <a:lstStyle/>
          <a:p>
            <a:pPr defTabSz="3132323">
              <a:defRPr/>
            </a:pPr>
            <a:r>
              <a:rPr lang="en-US" sz="900" b="1" kern="0" dirty="0">
                <a:solidFill>
                  <a:prstClr val="black"/>
                </a:solidFill>
              </a:rPr>
              <a:t>DPSIR INDICATORS</a:t>
            </a:r>
            <a:endParaRPr lang="en-CH" sz="900" b="1" kern="0" dirty="0">
              <a:solidFill>
                <a:prstClr val="black"/>
              </a:solidFill>
            </a:endParaRPr>
          </a:p>
        </p:txBody>
      </p:sp>
      <p:sp>
        <p:nvSpPr>
          <p:cNvPr id="45" name="TextBox 44">
            <a:extLst>
              <a:ext uri="{FF2B5EF4-FFF2-40B4-BE49-F238E27FC236}">
                <a16:creationId xmlns:a16="http://schemas.microsoft.com/office/drawing/2014/main" id="{0D1503BF-75AB-A535-C806-C1FA8FECC3AB}"/>
              </a:ext>
            </a:extLst>
          </p:cNvPr>
          <p:cNvSpPr txBox="1"/>
          <p:nvPr/>
        </p:nvSpPr>
        <p:spPr>
          <a:xfrm rot="16200000">
            <a:off x="3531896" y="2557037"/>
            <a:ext cx="1334020" cy="230832"/>
          </a:xfrm>
          <a:prstGeom prst="rect">
            <a:avLst/>
          </a:prstGeom>
          <a:noFill/>
        </p:spPr>
        <p:txBody>
          <a:bodyPr wrap="none" rtlCol="0">
            <a:spAutoFit/>
          </a:bodyPr>
          <a:lstStyle/>
          <a:p>
            <a:pPr defTabSz="3132323">
              <a:defRPr/>
            </a:pPr>
            <a:r>
              <a:rPr lang="en-US" sz="900" b="1" kern="0" dirty="0">
                <a:solidFill>
                  <a:prstClr val="black"/>
                </a:solidFill>
              </a:rPr>
              <a:t>FAIR/CARE PRINCIPLES</a:t>
            </a:r>
            <a:endParaRPr lang="en-CH" sz="900" b="1" kern="0" dirty="0">
              <a:solidFill>
                <a:prstClr val="black"/>
              </a:solidFill>
            </a:endParaRPr>
          </a:p>
        </p:txBody>
      </p:sp>
      <p:sp>
        <p:nvSpPr>
          <p:cNvPr id="46" name="Rectangle 45">
            <a:extLst>
              <a:ext uri="{FF2B5EF4-FFF2-40B4-BE49-F238E27FC236}">
                <a16:creationId xmlns:a16="http://schemas.microsoft.com/office/drawing/2014/main" id="{2B5350F1-58DB-D80C-7FEB-3E4DE818F86F}"/>
              </a:ext>
            </a:extLst>
          </p:cNvPr>
          <p:cNvSpPr/>
          <p:nvPr/>
        </p:nvSpPr>
        <p:spPr>
          <a:xfrm>
            <a:off x="995185" y="4226185"/>
            <a:ext cx="988367" cy="149341"/>
          </a:xfrm>
          <a:prstGeom prst="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685800">
              <a:defRPr/>
            </a:pPr>
            <a:r>
              <a:rPr lang="en-US" sz="800" b="1" kern="0" dirty="0">
                <a:solidFill>
                  <a:prstClr val="white"/>
                </a:solidFill>
                <a:latin typeface="Calibri"/>
              </a:rPr>
              <a:t>AI</a:t>
            </a:r>
          </a:p>
        </p:txBody>
      </p:sp>
      <p:sp>
        <p:nvSpPr>
          <p:cNvPr id="47" name="Rectangle 46">
            <a:extLst>
              <a:ext uri="{FF2B5EF4-FFF2-40B4-BE49-F238E27FC236}">
                <a16:creationId xmlns:a16="http://schemas.microsoft.com/office/drawing/2014/main" id="{BB605447-E987-66E7-C35F-294913E2CB67}"/>
              </a:ext>
            </a:extLst>
          </p:cNvPr>
          <p:cNvSpPr/>
          <p:nvPr/>
        </p:nvSpPr>
        <p:spPr>
          <a:xfrm>
            <a:off x="989661" y="4409463"/>
            <a:ext cx="988367" cy="149341"/>
          </a:xfrm>
          <a:prstGeom prst="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685800">
              <a:defRPr/>
            </a:pPr>
            <a:r>
              <a:rPr lang="en-US" sz="800" b="1" kern="0" dirty="0">
                <a:solidFill>
                  <a:prstClr val="white"/>
                </a:solidFill>
                <a:latin typeface="Calibri"/>
              </a:rPr>
              <a:t>DATACUBE</a:t>
            </a:r>
          </a:p>
        </p:txBody>
      </p:sp>
      <p:sp>
        <p:nvSpPr>
          <p:cNvPr id="51" name="TextBox 50">
            <a:extLst>
              <a:ext uri="{FF2B5EF4-FFF2-40B4-BE49-F238E27FC236}">
                <a16:creationId xmlns:a16="http://schemas.microsoft.com/office/drawing/2014/main" id="{8B011E9D-4D65-FC40-884B-2C9F33D74525}"/>
              </a:ext>
            </a:extLst>
          </p:cNvPr>
          <p:cNvSpPr txBox="1"/>
          <p:nvPr/>
        </p:nvSpPr>
        <p:spPr>
          <a:xfrm rot="16200000">
            <a:off x="-153542" y="4695498"/>
            <a:ext cx="1447719" cy="461665"/>
          </a:xfrm>
          <a:prstGeom prst="rect">
            <a:avLst/>
          </a:prstGeom>
          <a:noFill/>
        </p:spPr>
        <p:txBody>
          <a:bodyPr wrap="square" rtlCol="0">
            <a:spAutoFit/>
          </a:bodyPr>
          <a:lstStyle/>
          <a:p>
            <a:pPr algn="ctr" defTabSz="685800">
              <a:defRPr/>
            </a:pPr>
            <a:r>
              <a:rPr lang="en-US" sz="1200" b="1" kern="0" dirty="0">
                <a:solidFill>
                  <a:schemeClr val="bg1"/>
                </a:solidFill>
              </a:rPr>
              <a:t>National and cantonal data</a:t>
            </a:r>
            <a:endParaRPr lang="en-US" sz="1000" b="1" kern="0" dirty="0">
              <a:solidFill>
                <a:schemeClr val="bg1"/>
              </a:solidFill>
            </a:endParaRPr>
          </a:p>
        </p:txBody>
      </p:sp>
      <p:sp>
        <p:nvSpPr>
          <p:cNvPr id="52" name="TextBox 51">
            <a:extLst>
              <a:ext uri="{FF2B5EF4-FFF2-40B4-BE49-F238E27FC236}">
                <a16:creationId xmlns:a16="http://schemas.microsoft.com/office/drawing/2014/main" id="{6DEBE4D1-CC24-F22C-879C-0C0031257081}"/>
              </a:ext>
            </a:extLst>
          </p:cNvPr>
          <p:cNvSpPr txBox="1"/>
          <p:nvPr/>
        </p:nvSpPr>
        <p:spPr>
          <a:xfrm>
            <a:off x="3385236" y="6547742"/>
            <a:ext cx="2448705" cy="276999"/>
          </a:xfrm>
          <a:prstGeom prst="rect">
            <a:avLst/>
          </a:prstGeom>
          <a:noFill/>
        </p:spPr>
        <p:txBody>
          <a:bodyPr wrap="square" rtlCol="0">
            <a:spAutoFit/>
          </a:bodyPr>
          <a:lstStyle/>
          <a:p>
            <a:pPr algn="ctr" defTabSz="685800">
              <a:defRPr/>
            </a:pPr>
            <a:r>
              <a:rPr lang="en-US" sz="1200" b="1" kern="0" dirty="0">
                <a:solidFill>
                  <a:schemeClr val="bg1"/>
                </a:solidFill>
              </a:rPr>
              <a:t>Global and local changes</a:t>
            </a:r>
            <a:endParaRPr lang="en-US" sz="1000" b="1" kern="0" dirty="0">
              <a:solidFill>
                <a:schemeClr val="bg1"/>
              </a:solidFill>
            </a:endParaRPr>
          </a:p>
        </p:txBody>
      </p:sp>
      <p:sp>
        <p:nvSpPr>
          <p:cNvPr id="54" name="TextBox 53">
            <a:extLst>
              <a:ext uri="{FF2B5EF4-FFF2-40B4-BE49-F238E27FC236}">
                <a16:creationId xmlns:a16="http://schemas.microsoft.com/office/drawing/2014/main" id="{F4BB0C28-44CC-3E4A-91F8-DD0B1921DED6}"/>
              </a:ext>
            </a:extLst>
          </p:cNvPr>
          <p:cNvSpPr txBox="1"/>
          <p:nvPr/>
        </p:nvSpPr>
        <p:spPr>
          <a:xfrm rot="5400000">
            <a:off x="7434259" y="4695497"/>
            <a:ext cx="1622585" cy="461665"/>
          </a:xfrm>
          <a:prstGeom prst="rect">
            <a:avLst/>
          </a:prstGeom>
          <a:noFill/>
        </p:spPr>
        <p:txBody>
          <a:bodyPr wrap="square" rtlCol="0">
            <a:spAutoFit/>
          </a:bodyPr>
          <a:lstStyle/>
          <a:p>
            <a:pPr algn="ctr" defTabSz="685800">
              <a:defRPr/>
            </a:pPr>
            <a:r>
              <a:rPr lang="en-US" sz="1200" b="1" kern="0" dirty="0" err="1">
                <a:solidFill>
                  <a:schemeClr val="bg1"/>
                </a:solidFill>
              </a:rPr>
              <a:t>EssentialVariables</a:t>
            </a:r>
            <a:br>
              <a:rPr lang="en-US" sz="1200" b="1" kern="0" dirty="0">
                <a:solidFill>
                  <a:schemeClr val="bg1"/>
                </a:solidFill>
              </a:rPr>
            </a:br>
            <a:r>
              <a:rPr lang="en-US" sz="1200" b="1" kern="0" dirty="0">
                <a:solidFill>
                  <a:schemeClr val="bg1"/>
                </a:solidFill>
              </a:rPr>
              <a:t>(EVs)</a:t>
            </a:r>
            <a:endParaRPr lang="en-US" sz="1000" b="1" kern="0" dirty="0">
              <a:solidFill>
                <a:schemeClr val="bg1"/>
              </a:solidFill>
            </a:endParaRPr>
          </a:p>
        </p:txBody>
      </p:sp>
      <p:sp>
        <p:nvSpPr>
          <p:cNvPr id="57" name="Pentagon 634">
            <a:extLst>
              <a:ext uri="{FF2B5EF4-FFF2-40B4-BE49-F238E27FC236}">
                <a16:creationId xmlns:a16="http://schemas.microsoft.com/office/drawing/2014/main" id="{82F2366A-5FFF-CF3A-B386-6013CA9E22F0}"/>
              </a:ext>
            </a:extLst>
          </p:cNvPr>
          <p:cNvSpPr/>
          <p:nvPr/>
        </p:nvSpPr>
        <p:spPr>
          <a:xfrm>
            <a:off x="2222904" y="4034169"/>
            <a:ext cx="1215617" cy="140903"/>
          </a:xfrm>
          <a:prstGeom prst="homePlate">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685800">
              <a:defRPr/>
            </a:pPr>
            <a:r>
              <a:rPr lang="en-US" sz="800" b="1" kern="0" dirty="0">
                <a:solidFill>
                  <a:sysClr val="window" lastClr="FFFFFF"/>
                </a:solidFill>
                <a:latin typeface="Calibri"/>
              </a:rPr>
              <a:t>SDM</a:t>
            </a:r>
          </a:p>
        </p:txBody>
      </p:sp>
      <p:sp>
        <p:nvSpPr>
          <p:cNvPr id="58" name="Pentagon 635">
            <a:extLst>
              <a:ext uri="{FF2B5EF4-FFF2-40B4-BE49-F238E27FC236}">
                <a16:creationId xmlns:a16="http://schemas.microsoft.com/office/drawing/2014/main" id="{947AF280-F5E5-830A-4B89-3E03413904EF}"/>
              </a:ext>
            </a:extLst>
          </p:cNvPr>
          <p:cNvSpPr/>
          <p:nvPr/>
        </p:nvSpPr>
        <p:spPr>
          <a:xfrm>
            <a:off x="2183479" y="4393472"/>
            <a:ext cx="1298301" cy="148286"/>
          </a:xfrm>
          <a:prstGeom prst="homePlate">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685800">
              <a:defRPr/>
            </a:pPr>
            <a:r>
              <a:rPr lang="en-US" sz="800" b="1" kern="0" dirty="0">
                <a:solidFill>
                  <a:sysClr val="window" lastClr="FFFFFF"/>
                </a:solidFill>
                <a:latin typeface="Calibri"/>
              </a:rPr>
              <a:t>INVEST</a:t>
            </a:r>
          </a:p>
        </p:txBody>
      </p:sp>
      <p:sp>
        <p:nvSpPr>
          <p:cNvPr id="59" name="Pentagon 636">
            <a:extLst>
              <a:ext uri="{FF2B5EF4-FFF2-40B4-BE49-F238E27FC236}">
                <a16:creationId xmlns:a16="http://schemas.microsoft.com/office/drawing/2014/main" id="{E9C8EF05-4808-3B86-066B-430CA71A3BCF}"/>
              </a:ext>
            </a:extLst>
          </p:cNvPr>
          <p:cNvSpPr/>
          <p:nvPr/>
        </p:nvSpPr>
        <p:spPr>
          <a:xfrm>
            <a:off x="2220488" y="4202471"/>
            <a:ext cx="1243545" cy="167915"/>
          </a:xfrm>
          <a:prstGeom prst="homePlate">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685800">
              <a:defRPr/>
            </a:pPr>
            <a:r>
              <a:rPr lang="en-US" sz="800" b="1" kern="0" dirty="0">
                <a:solidFill>
                  <a:sysClr val="window" lastClr="FFFFFF"/>
                </a:solidFill>
                <a:latin typeface="Calibri"/>
              </a:rPr>
              <a:t>CIRCUITSCAPE</a:t>
            </a:r>
          </a:p>
        </p:txBody>
      </p:sp>
      <p:sp>
        <p:nvSpPr>
          <p:cNvPr id="60" name="Pentagon 635">
            <a:extLst>
              <a:ext uri="{FF2B5EF4-FFF2-40B4-BE49-F238E27FC236}">
                <a16:creationId xmlns:a16="http://schemas.microsoft.com/office/drawing/2014/main" id="{F910F0AE-D99F-49B3-F391-8F915284FDCD}"/>
              </a:ext>
            </a:extLst>
          </p:cNvPr>
          <p:cNvSpPr/>
          <p:nvPr/>
        </p:nvSpPr>
        <p:spPr>
          <a:xfrm>
            <a:off x="3604806" y="4126884"/>
            <a:ext cx="1243545" cy="367212"/>
          </a:xfrm>
          <a:prstGeom prst="homePlate">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685800">
              <a:defRPr/>
            </a:pPr>
            <a:r>
              <a:rPr lang="en-US" sz="800" b="1" kern="0" dirty="0">
                <a:solidFill>
                  <a:sysClr val="window" lastClr="FFFFFF"/>
                </a:solidFill>
                <a:latin typeface="Calibri"/>
              </a:rPr>
              <a:t>ZONATION</a:t>
            </a:r>
          </a:p>
        </p:txBody>
      </p:sp>
      <p:pic>
        <p:nvPicPr>
          <p:cNvPr id="61" name="Image 10">
            <a:extLst>
              <a:ext uri="{FF2B5EF4-FFF2-40B4-BE49-F238E27FC236}">
                <a16:creationId xmlns:a16="http://schemas.microsoft.com/office/drawing/2014/main" id="{572CA9FA-E305-3492-E6C9-31BE5276A28D}"/>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a:ext>
            </a:extLst>
          </a:blip>
          <a:srcRect l="27937" t="23382" b="20966"/>
          <a:stretch/>
        </p:blipFill>
        <p:spPr bwMode="auto">
          <a:xfrm>
            <a:off x="5060008" y="4037120"/>
            <a:ext cx="1262697" cy="527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 name="TextBox 61">
            <a:extLst>
              <a:ext uri="{FF2B5EF4-FFF2-40B4-BE49-F238E27FC236}">
                <a16:creationId xmlns:a16="http://schemas.microsoft.com/office/drawing/2014/main" id="{68675886-26D1-077A-4742-48C94EE2D015}"/>
              </a:ext>
            </a:extLst>
          </p:cNvPr>
          <p:cNvSpPr txBox="1"/>
          <p:nvPr/>
        </p:nvSpPr>
        <p:spPr>
          <a:xfrm>
            <a:off x="5213748" y="4087274"/>
            <a:ext cx="920446" cy="400110"/>
          </a:xfrm>
          <a:prstGeom prst="rect">
            <a:avLst/>
          </a:prstGeom>
          <a:noFill/>
        </p:spPr>
        <p:txBody>
          <a:bodyPr wrap="none" rtlCol="0">
            <a:spAutoFit/>
          </a:bodyPr>
          <a:lstStyle/>
          <a:p>
            <a:pPr algn="ctr"/>
            <a:r>
              <a:rPr lang="en-US" sz="1000" b="1" dirty="0"/>
              <a:t>Ecological </a:t>
            </a:r>
            <a:br>
              <a:rPr lang="en-US" sz="1000" b="1" dirty="0"/>
            </a:br>
            <a:r>
              <a:rPr lang="en-US" sz="1000" b="1" dirty="0"/>
              <a:t>Infrastructure</a:t>
            </a:r>
            <a:endParaRPr lang="en-CH" sz="1000" b="1" dirty="0"/>
          </a:p>
        </p:txBody>
      </p:sp>
      <p:sp>
        <p:nvSpPr>
          <p:cNvPr id="65" name="TextBox 64">
            <a:extLst>
              <a:ext uri="{FF2B5EF4-FFF2-40B4-BE49-F238E27FC236}">
                <a16:creationId xmlns:a16="http://schemas.microsoft.com/office/drawing/2014/main" id="{FADD5927-8477-F721-CFA7-25C8240DF652}"/>
              </a:ext>
            </a:extLst>
          </p:cNvPr>
          <p:cNvSpPr txBox="1"/>
          <p:nvPr/>
        </p:nvSpPr>
        <p:spPr>
          <a:xfrm>
            <a:off x="3799979" y="6493324"/>
            <a:ext cx="4827340" cy="279048"/>
          </a:xfrm>
          <a:prstGeom prst="rect">
            <a:avLst/>
          </a:prstGeom>
        </p:spPr>
        <p:txBody>
          <a:bodyPr/>
          <a:lstStyle/>
          <a:p>
            <a:pPr algn="r"/>
            <a:r>
              <a:rPr lang="en-US" sz="1600" dirty="0">
                <a:solidFill>
                  <a:schemeClr val="bg1"/>
                </a:solidFill>
                <a:latin typeface="Arial"/>
              </a:rPr>
              <a:t>Lambiel et al. in prep.</a:t>
            </a:r>
          </a:p>
        </p:txBody>
      </p:sp>
      <p:sp>
        <p:nvSpPr>
          <p:cNvPr id="3" name="TextBox 2">
            <a:extLst>
              <a:ext uri="{FF2B5EF4-FFF2-40B4-BE49-F238E27FC236}">
                <a16:creationId xmlns:a16="http://schemas.microsoft.com/office/drawing/2014/main" id="{8023259A-6880-025A-3449-13CADC2A7BB5}"/>
              </a:ext>
            </a:extLst>
          </p:cNvPr>
          <p:cNvSpPr txBox="1"/>
          <p:nvPr/>
        </p:nvSpPr>
        <p:spPr>
          <a:xfrm>
            <a:off x="402798" y="-24070"/>
            <a:ext cx="8207802" cy="707886"/>
          </a:xfrm>
          <a:prstGeom prst="rect">
            <a:avLst/>
          </a:prstGeom>
          <a:noFill/>
        </p:spPr>
        <p:txBody>
          <a:bodyPr wrap="square">
            <a:spAutoFit/>
          </a:bodyPr>
          <a:lstStyle/>
          <a:p>
            <a:pPr algn="ctr"/>
            <a:r>
              <a:rPr lang="en-US" sz="2000" dirty="0">
                <a:ln>
                  <a:solidFill>
                    <a:schemeClr val="accent5">
                      <a:lumMod val="75000"/>
                    </a:schemeClr>
                  </a:solidFill>
                </a:ln>
                <a:solidFill>
                  <a:schemeClr val="bg1"/>
                </a:solidFill>
                <a:latin typeface="+mj-lt"/>
                <a:ea typeface="+mj-ea"/>
                <a:cs typeface="+mj-cs"/>
              </a:rPr>
              <a:t>Integration of the </a:t>
            </a:r>
            <a:r>
              <a:rPr lang="en-US" sz="2000" dirty="0" err="1">
                <a:ln>
                  <a:solidFill>
                    <a:schemeClr val="accent5">
                      <a:lumMod val="75000"/>
                    </a:schemeClr>
                  </a:solidFill>
                </a:ln>
                <a:solidFill>
                  <a:schemeClr val="bg1"/>
                </a:solidFill>
                <a:latin typeface="+mj-lt"/>
                <a:ea typeface="+mj-ea"/>
                <a:cs typeface="+mj-cs"/>
              </a:rPr>
              <a:t>JupyterHub</a:t>
            </a:r>
            <a:r>
              <a:rPr lang="en-US" sz="2000" dirty="0">
                <a:ln>
                  <a:solidFill>
                    <a:schemeClr val="accent5">
                      <a:lumMod val="75000"/>
                    </a:schemeClr>
                  </a:solidFill>
                </a:ln>
                <a:solidFill>
                  <a:schemeClr val="bg1"/>
                </a:solidFill>
                <a:latin typeface="+mj-lt"/>
                <a:ea typeface="+mj-ea"/>
                <a:cs typeface="+mj-cs"/>
              </a:rPr>
              <a:t> solution into the general objective of developing a digital twin for the environment in Geneva  </a:t>
            </a:r>
            <a:endParaRPr lang="en-CH" sz="2000" dirty="0">
              <a:ln>
                <a:solidFill>
                  <a:schemeClr val="accent5">
                    <a:lumMod val="75000"/>
                  </a:schemeClr>
                </a:solidFill>
              </a:ln>
              <a:solidFill>
                <a:schemeClr val="bg1"/>
              </a:solidFill>
              <a:latin typeface="+mj-lt"/>
              <a:ea typeface="+mj-ea"/>
              <a:cs typeface="+mj-cs"/>
            </a:endParaRPr>
          </a:p>
        </p:txBody>
      </p:sp>
    </p:spTree>
    <p:extLst>
      <p:ext uri="{BB962C8B-B14F-4D97-AF65-F5344CB8AC3E}">
        <p14:creationId xmlns:p14="http://schemas.microsoft.com/office/powerpoint/2010/main" val="515871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5">
            <a:extLst>
              <a:ext uri="{FF2B5EF4-FFF2-40B4-BE49-F238E27FC236}">
                <a16:creationId xmlns:a16="http://schemas.microsoft.com/office/drawing/2014/main" id="{A84D570F-0F19-0B4B-BDC8-43A9EABB9169}"/>
              </a:ext>
            </a:extLst>
          </p:cNvPr>
          <p:cNvSpPr/>
          <p:nvPr/>
        </p:nvSpPr>
        <p:spPr>
          <a:xfrm>
            <a:off x="101282" y="1368425"/>
            <a:ext cx="8661718" cy="4270375"/>
          </a:xfrm>
          <a:prstGeom prst="roundRect">
            <a:avLst>
              <a:gd name="adj" fmla="val 7666"/>
            </a:avLst>
          </a:prstGeom>
          <a:gradFill>
            <a:gsLst>
              <a:gs pos="0">
                <a:schemeClr val="tx1">
                  <a:lumMod val="95000"/>
                  <a:lumOff val="5000"/>
                </a:schemeClr>
              </a:gs>
              <a:gs pos="43000">
                <a:schemeClr val="tx1">
                  <a:lumMod val="75000"/>
                  <a:lumOff val="25000"/>
                </a:schemeClr>
              </a:gs>
              <a:gs pos="100000">
                <a:schemeClr val="tx1">
                  <a:lumMod val="65000"/>
                  <a:lumOff val="35000"/>
                  <a:alpha val="89000"/>
                </a:schemeClr>
              </a:gs>
            </a:gsLst>
            <a:lin ang="5400000" scaled="0"/>
          </a:gradFill>
          <a:ln>
            <a:gradFill>
              <a:gsLst>
                <a:gs pos="0">
                  <a:schemeClr val="accent5">
                    <a:lumMod val="75000"/>
                  </a:schemeClr>
                </a:gs>
                <a:gs pos="50000">
                  <a:schemeClr val="tx1">
                    <a:lumMod val="95000"/>
                    <a:lumOff val="5000"/>
                    <a:alpha val="72000"/>
                  </a:schemeClr>
                </a:gs>
                <a:gs pos="100000">
                  <a:schemeClr val="tx1">
                    <a:lumMod val="95000"/>
                    <a:lumOff val="5000"/>
                    <a:alpha val="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6373C47F-A116-1B75-3F4E-F2A23A3905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 y="1368425"/>
            <a:ext cx="8305800" cy="41211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BD93852-A300-3F14-D15F-C79E8792A580}"/>
              </a:ext>
            </a:extLst>
          </p:cNvPr>
          <p:cNvSpPr txBox="1"/>
          <p:nvPr/>
        </p:nvSpPr>
        <p:spPr>
          <a:xfrm>
            <a:off x="152400" y="152400"/>
            <a:ext cx="8534400" cy="707886"/>
          </a:xfrm>
          <a:prstGeom prst="rect">
            <a:avLst/>
          </a:prstGeom>
          <a:noFill/>
        </p:spPr>
        <p:txBody>
          <a:bodyPr wrap="square">
            <a:spAutoFit/>
          </a:bodyPr>
          <a:lstStyle/>
          <a:p>
            <a:pPr algn="ctr"/>
            <a:r>
              <a:rPr lang="en-US" sz="2000" dirty="0">
                <a:ln>
                  <a:solidFill>
                    <a:schemeClr val="accent5">
                      <a:lumMod val="75000"/>
                    </a:schemeClr>
                  </a:solidFill>
                </a:ln>
                <a:solidFill>
                  <a:schemeClr val="bg1"/>
                </a:solidFill>
                <a:latin typeface="+mj-lt"/>
                <a:ea typeface="+mj-ea"/>
                <a:cs typeface="+mj-cs"/>
              </a:rPr>
              <a:t>Architecture of the Shared </a:t>
            </a:r>
            <a:r>
              <a:rPr lang="en-US" sz="2000" dirty="0" err="1">
                <a:ln>
                  <a:solidFill>
                    <a:schemeClr val="accent5">
                      <a:lumMod val="75000"/>
                    </a:schemeClr>
                  </a:solidFill>
                </a:ln>
                <a:solidFill>
                  <a:schemeClr val="bg1"/>
                </a:solidFill>
                <a:latin typeface="+mj-lt"/>
                <a:ea typeface="+mj-ea"/>
                <a:cs typeface="+mj-cs"/>
              </a:rPr>
              <a:t>JupyterLab</a:t>
            </a:r>
            <a:r>
              <a:rPr lang="en-US" sz="2000" dirty="0">
                <a:ln>
                  <a:solidFill>
                    <a:schemeClr val="accent5">
                      <a:lumMod val="75000"/>
                    </a:schemeClr>
                  </a:solidFill>
                </a:ln>
                <a:solidFill>
                  <a:schemeClr val="bg1"/>
                </a:solidFill>
                <a:latin typeface="+mj-lt"/>
                <a:ea typeface="+mj-ea"/>
                <a:cs typeface="+mj-cs"/>
              </a:rPr>
              <a:t> Environment and the Automation Process for Ecological Infrastructure (EI) Calculation and Its Indicators</a:t>
            </a:r>
          </a:p>
        </p:txBody>
      </p:sp>
      <p:sp>
        <p:nvSpPr>
          <p:cNvPr id="6" name="TextBox 5">
            <a:extLst>
              <a:ext uri="{FF2B5EF4-FFF2-40B4-BE49-F238E27FC236}">
                <a16:creationId xmlns:a16="http://schemas.microsoft.com/office/drawing/2014/main" id="{497E0013-8539-BBEA-5927-DB47F3AE80A0}"/>
              </a:ext>
            </a:extLst>
          </p:cNvPr>
          <p:cNvSpPr txBox="1"/>
          <p:nvPr/>
        </p:nvSpPr>
        <p:spPr>
          <a:xfrm>
            <a:off x="4274384" y="6534150"/>
            <a:ext cx="4827340" cy="279048"/>
          </a:xfrm>
          <a:prstGeom prst="rect">
            <a:avLst/>
          </a:prstGeom>
        </p:spPr>
        <p:txBody>
          <a:bodyPr/>
          <a:lstStyle/>
          <a:p>
            <a:pPr algn="r"/>
            <a:r>
              <a:rPr lang="en-US" sz="1600" dirty="0">
                <a:solidFill>
                  <a:schemeClr val="bg1"/>
                </a:solidFill>
                <a:latin typeface="Arial"/>
              </a:rPr>
              <a:t>Lambiel et al. in prep.</a:t>
            </a:r>
          </a:p>
        </p:txBody>
      </p:sp>
    </p:spTree>
    <p:extLst>
      <p:ext uri="{BB962C8B-B14F-4D97-AF65-F5344CB8AC3E}">
        <p14:creationId xmlns:p14="http://schemas.microsoft.com/office/powerpoint/2010/main" val="297143300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DB46BE-DFB8-21D9-D5DF-ED9C748324A2}"/>
            </a:ext>
          </a:extLst>
        </p:cNvPr>
        <p:cNvGrpSpPr/>
        <p:nvPr/>
      </p:nvGrpSpPr>
      <p:grpSpPr>
        <a:xfrm>
          <a:off x="0" y="0"/>
          <a:ext cx="0" cy="0"/>
          <a:chOff x="0" y="0"/>
          <a:chExt cx="0" cy="0"/>
        </a:xfrm>
      </p:grpSpPr>
      <p:sp>
        <p:nvSpPr>
          <p:cNvPr id="6" name="Rounded Rectangle 5">
            <a:extLst>
              <a:ext uri="{FF2B5EF4-FFF2-40B4-BE49-F238E27FC236}">
                <a16:creationId xmlns:a16="http://schemas.microsoft.com/office/drawing/2014/main" id="{12621ED2-53AA-16B4-1460-2525AA0444FB}"/>
              </a:ext>
            </a:extLst>
          </p:cNvPr>
          <p:cNvSpPr/>
          <p:nvPr/>
        </p:nvSpPr>
        <p:spPr>
          <a:xfrm>
            <a:off x="45378" y="952377"/>
            <a:ext cx="8839200" cy="5600823"/>
          </a:xfrm>
          <a:prstGeom prst="roundRect">
            <a:avLst>
              <a:gd name="adj" fmla="val 7666"/>
            </a:avLst>
          </a:prstGeom>
          <a:gradFill>
            <a:gsLst>
              <a:gs pos="0">
                <a:schemeClr val="tx1">
                  <a:lumMod val="95000"/>
                  <a:lumOff val="5000"/>
                </a:schemeClr>
              </a:gs>
              <a:gs pos="43000">
                <a:schemeClr val="tx1">
                  <a:lumMod val="75000"/>
                  <a:lumOff val="25000"/>
                </a:schemeClr>
              </a:gs>
              <a:gs pos="100000">
                <a:schemeClr val="tx1">
                  <a:lumMod val="65000"/>
                  <a:lumOff val="35000"/>
                  <a:alpha val="89000"/>
                </a:schemeClr>
              </a:gs>
            </a:gsLst>
            <a:lin ang="5400000" scaled="0"/>
          </a:gradFill>
          <a:ln>
            <a:gradFill>
              <a:gsLst>
                <a:gs pos="0">
                  <a:schemeClr val="accent5">
                    <a:lumMod val="75000"/>
                  </a:schemeClr>
                </a:gs>
                <a:gs pos="50000">
                  <a:schemeClr val="tx1">
                    <a:lumMod val="95000"/>
                    <a:lumOff val="5000"/>
                    <a:alpha val="72000"/>
                  </a:schemeClr>
                </a:gs>
                <a:gs pos="100000">
                  <a:schemeClr val="tx1">
                    <a:lumMod val="95000"/>
                    <a:lumOff val="5000"/>
                    <a:alpha val="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7" name="Titre 1">
            <a:extLst>
              <a:ext uri="{FF2B5EF4-FFF2-40B4-BE49-F238E27FC236}">
                <a16:creationId xmlns:a16="http://schemas.microsoft.com/office/drawing/2014/main" id="{FB0784FC-00B2-C361-FBB3-2DDCDE515524}"/>
              </a:ext>
            </a:extLst>
          </p:cNvPr>
          <p:cNvSpPr>
            <a:spLocks noGrp="1"/>
          </p:cNvSpPr>
          <p:nvPr>
            <p:ph type="title"/>
          </p:nvPr>
        </p:nvSpPr>
        <p:spPr>
          <a:xfrm>
            <a:off x="736520" y="95127"/>
            <a:ext cx="7874080" cy="857250"/>
          </a:xfrm>
        </p:spPr>
        <p:txBody>
          <a:bodyPr>
            <a:normAutofit/>
          </a:bodyPr>
          <a:lstStyle/>
          <a:p>
            <a:pPr algn="l">
              <a:spcAft>
                <a:spcPts val="1200"/>
              </a:spcAft>
            </a:pPr>
            <a:r>
              <a:rPr lang="fr-FR" sz="2400" spc="100" dirty="0" err="1"/>
              <a:t>Benefits</a:t>
            </a:r>
            <a:r>
              <a:rPr lang="fr-FR" sz="2400" spc="100" dirty="0"/>
              <a:t> </a:t>
            </a:r>
            <a:r>
              <a:rPr lang="fr-FR" sz="2400" spc="100" dirty="0">
                <a:ln>
                  <a:solidFill>
                    <a:schemeClr val="accent5">
                      <a:lumMod val="75000"/>
                    </a:schemeClr>
                  </a:solidFill>
                </a:ln>
              </a:rPr>
              <a:t>of </a:t>
            </a:r>
            <a:r>
              <a:rPr lang="fr-FR" sz="2400" spc="100" dirty="0" err="1">
                <a:ln>
                  <a:solidFill>
                    <a:schemeClr val="accent5">
                      <a:lumMod val="75000"/>
                    </a:schemeClr>
                  </a:solidFill>
                </a:ln>
              </a:rPr>
              <a:t>DiGital</a:t>
            </a:r>
            <a:r>
              <a:rPr lang="fr-FR" sz="2400" spc="100" dirty="0">
                <a:ln>
                  <a:solidFill>
                    <a:schemeClr val="accent5">
                      <a:lumMod val="75000"/>
                    </a:schemeClr>
                  </a:solidFill>
                </a:ln>
              </a:rPr>
              <a:t> </a:t>
            </a:r>
            <a:r>
              <a:rPr lang="fr-FR" sz="2400" spc="100" dirty="0" err="1">
                <a:ln>
                  <a:solidFill>
                    <a:schemeClr val="accent5">
                      <a:lumMod val="75000"/>
                    </a:schemeClr>
                  </a:solidFill>
                </a:ln>
              </a:rPr>
              <a:t>twins</a:t>
            </a:r>
            <a:r>
              <a:rPr lang="fr-FR" sz="2400" spc="100" dirty="0">
                <a:ln>
                  <a:solidFill>
                    <a:schemeClr val="accent5">
                      <a:lumMod val="75000"/>
                    </a:schemeClr>
                  </a:solidFill>
                </a:ln>
              </a:rPr>
              <a:t> for the </a:t>
            </a:r>
            <a:r>
              <a:rPr lang="fr-FR" sz="2400" spc="100" dirty="0" err="1">
                <a:ln>
                  <a:solidFill>
                    <a:schemeClr val="accent5">
                      <a:lumMod val="75000"/>
                    </a:schemeClr>
                  </a:solidFill>
                </a:ln>
              </a:rPr>
              <a:t>environment</a:t>
            </a:r>
            <a:endParaRPr lang="fr-FR" sz="2400" spc="100" dirty="0">
              <a:ln>
                <a:solidFill>
                  <a:schemeClr val="accent5">
                    <a:lumMod val="75000"/>
                  </a:schemeClr>
                </a:solidFill>
              </a:ln>
            </a:endParaRPr>
          </a:p>
        </p:txBody>
      </p:sp>
      <p:sp>
        <p:nvSpPr>
          <p:cNvPr id="5" name="TextBox 4">
            <a:extLst>
              <a:ext uri="{FF2B5EF4-FFF2-40B4-BE49-F238E27FC236}">
                <a16:creationId xmlns:a16="http://schemas.microsoft.com/office/drawing/2014/main" id="{FBABF114-0E60-51F3-D488-00BD34CE95F6}"/>
              </a:ext>
            </a:extLst>
          </p:cNvPr>
          <p:cNvSpPr txBox="1"/>
          <p:nvPr/>
        </p:nvSpPr>
        <p:spPr>
          <a:xfrm>
            <a:off x="259422" y="1379075"/>
            <a:ext cx="8305800" cy="5830314"/>
          </a:xfrm>
          <a:prstGeom prst="rect">
            <a:avLst/>
          </a:prstGeom>
          <a:noFill/>
        </p:spPr>
        <p:txBody>
          <a:bodyPr wrap="square">
            <a:spAutoFit/>
          </a:bodyPr>
          <a:lstStyle/>
          <a:p>
            <a:pPr marL="342900" indent="-342900">
              <a:lnSpc>
                <a:spcPct val="150000"/>
              </a:lnSpc>
              <a:buAutoNum type="arabicPeriod"/>
            </a:pPr>
            <a:r>
              <a:rPr lang="en-GB" sz="2800" b="1" dirty="0">
                <a:solidFill>
                  <a:schemeClr val="bg1"/>
                </a:solidFill>
              </a:rPr>
              <a:t>Shared working environment and data sources</a:t>
            </a:r>
          </a:p>
          <a:p>
            <a:pPr marL="342900" indent="-342900">
              <a:lnSpc>
                <a:spcPct val="150000"/>
              </a:lnSpc>
              <a:buAutoNum type="arabicPeriod"/>
            </a:pPr>
            <a:r>
              <a:rPr lang="en-GB" sz="2800" b="1" dirty="0">
                <a:solidFill>
                  <a:schemeClr val="bg1"/>
                </a:solidFill>
              </a:rPr>
              <a:t>Versioning of outputs</a:t>
            </a:r>
          </a:p>
          <a:p>
            <a:pPr marL="342900" indent="-342900">
              <a:lnSpc>
                <a:spcPct val="150000"/>
              </a:lnSpc>
              <a:buAutoNum type="arabicPeriod"/>
            </a:pPr>
            <a:r>
              <a:rPr lang="en-GB" sz="2800" b="1" dirty="0">
                <a:solidFill>
                  <a:schemeClr val="bg1"/>
                </a:solidFill>
              </a:rPr>
              <a:t>Known Python and R coding environment</a:t>
            </a:r>
          </a:p>
          <a:p>
            <a:pPr marL="342900" indent="-342900">
              <a:lnSpc>
                <a:spcPct val="150000"/>
              </a:lnSpc>
              <a:buFontTx/>
              <a:buAutoNum type="arabicPeriod"/>
            </a:pPr>
            <a:r>
              <a:rPr lang="en-GB" sz="2800" b="1" dirty="0">
                <a:solidFill>
                  <a:schemeClr val="bg1"/>
                </a:solidFill>
              </a:rPr>
              <a:t>Reproducibility of results</a:t>
            </a:r>
          </a:p>
          <a:p>
            <a:pPr marL="342900" indent="-342900">
              <a:lnSpc>
                <a:spcPct val="150000"/>
              </a:lnSpc>
              <a:buFontTx/>
              <a:buAutoNum type="arabicPeriod"/>
            </a:pPr>
            <a:r>
              <a:rPr lang="en-GB" sz="2800" b="1" dirty="0">
                <a:solidFill>
                  <a:schemeClr val="bg1"/>
                </a:solidFill>
              </a:rPr>
              <a:t>Scenario making with complex workflows</a:t>
            </a:r>
          </a:p>
          <a:p>
            <a:pPr marL="342900" indent="-342900">
              <a:lnSpc>
                <a:spcPct val="150000"/>
              </a:lnSpc>
              <a:buFontTx/>
              <a:buAutoNum type="arabicPeriod"/>
            </a:pPr>
            <a:r>
              <a:rPr lang="en-GB" sz="2800" b="1" dirty="0">
                <a:solidFill>
                  <a:schemeClr val="bg1"/>
                </a:solidFill>
              </a:rPr>
              <a:t>…</a:t>
            </a:r>
          </a:p>
          <a:p>
            <a:pPr marL="342900" indent="-342900">
              <a:lnSpc>
                <a:spcPct val="150000"/>
              </a:lnSpc>
              <a:buAutoNum type="arabicPeriod"/>
            </a:pPr>
            <a:endParaRPr lang="en-GB" sz="2800" b="1" dirty="0">
              <a:solidFill>
                <a:schemeClr val="bg1"/>
              </a:solidFill>
            </a:endParaRPr>
          </a:p>
          <a:p>
            <a:pPr marL="342900" indent="-342900">
              <a:lnSpc>
                <a:spcPct val="150000"/>
              </a:lnSpc>
              <a:buAutoNum type="arabicPeriod"/>
            </a:pPr>
            <a:endParaRPr lang="en-GB" sz="2800" b="1" noProof="0" dirty="0">
              <a:solidFill>
                <a:schemeClr val="bg1"/>
              </a:solidFill>
            </a:endParaRPr>
          </a:p>
          <a:p>
            <a:pPr marL="342900" indent="-342900">
              <a:lnSpc>
                <a:spcPct val="150000"/>
              </a:lnSpc>
              <a:buAutoNum type="arabicPeriod"/>
            </a:pPr>
            <a:endParaRPr lang="en-GB" sz="2800" noProof="0" dirty="0">
              <a:solidFill>
                <a:schemeClr val="bg1"/>
              </a:solidFill>
            </a:endParaRPr>
          </a:p>
        </p:txBody>
      </p:sp>
    </p:spTree>
    <p:extLst>
      <p:ext uri="{BB962C8B-B14F-4D97-AF65-F5344CB8AC3E}">
        <p14:creationId xmlns:p14="http://schemas.microsoft.com/office/powerpoint/2010/main" val="86791391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B0E682-2BDD-6ADC-BE86-0583B282D393}"/>
            </a:ext>
          </a:extLst>
        </p:cNvPr>
        <p:cNvGrpSpPr/>
        <p:nvPr/>
      </p:nvGrpSpPr>
      <p:grpSpPr>
        <a:xfrm>
          <a:off x="0" y="0"/>
          <a:ext cx="0" cy="0"/>
          <a:chOff x="0" y="0"/>
          <a:chExt cx="0" cy="0"/>
        </a:xfrm>
      </p:grpSpPr>
      <p:sp>
        <p:nvSpPr>
          <p:cNvPr id="6" name="Rounded Rectangle 5">
            <a:extLst>
              <a:ext uri="{FF2B5EF4-FFF2-40B4-BE49-F238E27FC236}">
                <a16:creationId xmlns:a16="http://schemas.microsoft.com/office/drawing/2014/main" id="{2EC78D19-1505-C878-1BB6-C3F485E9BFCF}"/>
              </a:ext>
            </a:extLst>
          </p:cNvPr>
          <p:cNvSpPr/>
          <p:nvPr/>
        </p:nvSpPr>
        <p:spPr>
          <a:xfrm>
            <a:off x="152400" y="952377"/>
            <a:ext cx="8839200" cy="5600823"/>
          </a:xfrm>
          <a:prstGeom prst="roundRect">
            <a:avLst>
              <a:gd name="adj" fmla="val 7666"/>
            </a:avLst>
          </a:prstGeom>
          <a:gradFill>
            <a:gsLst>
              <a:gs pos="0">
                <a:schemeClr val="tx1">
                  <a:lumMod val="95000"/>
                  <a:lumOff val="5000"/>
                </a:schemeClr>
              </a:gs>
              <a:gs pos="43000">
                <a:schemeClr val="tx1">
                  <a:lumMod val="75000"/>
                  <a:lumOff val="25000"/>
                </a:schemeClr>
              </a:gs>
              <a:gs pos="100000">
                <a:schemeClr val="tx1">
                  <a:lumMod val="65000"/>
                  <a:lumOff val="35000"/>
                  <a:alpha val="89000"/>
                </a:schemeClr>
              </a:gs>
            </a:gsLst>
            <a:lin ang="5400000" scaled="0"/>
          </a:gradFill>
          <a:ln>
            <a:gradFill>
              <a:gsLst>
                <a:gs pos="0">
                  <a:schemeClr val="accent5">
                    <a:lumMod val="75000"/>
                  </a:schemeClr>
                </a:gs>
                <a:gs pos="50000">
                  <a:schemeClr val="tx1">
                    <a:lumMod val="95000"/>
                    <a:lumOff val="5000"/>
                    <a:alpha val="72000"/>
                  </a:schemeClr>
                </a:gs>
                <a:gs pos="100000">
                  <a:schemeClr val="tx1">
                    <a:lumMod val="95000"/>
                    <a:lumOff val="5000"/>
                    <a:alpha val="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7" name="Titre 1">
            <a:extLst>
              <a:ext uri="{FF2B5EF4-FFF2-40B4-BE49-F238E27FC236}">
                <a16:creationId xmlns:a16="http://schemas.microsoft.com/office/drawing/2014/main" id="{58629690-2B3C-588F-74CF-69799B35C6C5}"/>
              </a:ext>
            </a:extLst>
          </p:cNvPr>
          <p:cNvSpPr>
            <a:spLocks noGrp="1"/>
          </p:cNvSpPr>
          <p:nvPr>
            <p:ph type="title"/>
          </p:nvPr>
        </p:nvSpPr>
        <p:spPr>
          <a:xfrm>
            <a:off x="736520" y="95127"/>
            <a:ext cx="7874080" cy="857250"/>
          </a:xfrm>
        </p:spPr>
        <p:txBody>
          <a:bodyPr>
            <a:normAutofit/>
          </a:bodyPr>
          <a:lstStyle/>
          <a:p>
            <a:pPr algn="ctr">
              <a:spcAft>
                <a:spcPts val="1200"/>
              </a:spcAft>
            </a:pPr>
            <a:r>
              <a:rPr lang="fr-FR" sz="2400" spc="100" dirty="0"/>
              <a:t>COMBINING DIGITAL TWINS </a:t>
            </a:r>
            <a:br>
              <a:rPr lang="fr-FR" sz="2400" spc="100" dirty="0"/>
            </a:br>
            <a:r>
              <a:rPr lang="fr-FR" sz="2400" spc="100" dirty="0"/>
              <a:t>FOR ENVIRNMETNAL POLICY NEEDS</a:t>
            </a:r>
            <a:endParaRPr lang="fr-FR" sz="2400" spc="100" dirty="0">
              <a:ln>
                <a:solidFill>
                  <a:schemeClr val="accent5">
                    <a:lumMod val="75000"/>
                  </a:schemeClr>
                </a:solidFill>
              </a:ln>
            </a:endParaRPr>
          </a:p>
        </p:txBody>
      </p:sp>
      <p:pic>
        <p:nvPicPr>
          <p:cNvPr id="79" name="Picture 78" descr="A diagram of a digital twins&#10;&#10;AI-generated content may be incorrect.">
            <a:extLst>
              <a:ext uri="{FF2B5EF4-FFF2-40B4-BE49-F238E27FC236}">
                <a16:creationId xmlns:a16="http://schemas.microsoft.com/office/drawing/2014/main" id="{5188DA0C-8DC4-D360-31F9-F87E99A80E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309626"/>
            <a:ext cx="8686800" cy="4886325"/>
          </a:xfrm>
          <a:prstGeom prst="rect">
            <a:avLst/>
          </a:prstGeom>
        </p:spPr>
      </p:pic>
    </p:spTree>
    <p:extLst>
      <p:ext uri="{BB962C8B-B14F-4D97-AF65-F5344CB8AC3E}">
        <p14:creationId xmlns:p14="http://schemas.microsoft.com/office/powerpoint/2010/main" val="32940567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89FBED52-6F0C-1F41-8257-285BE26967C1}"/>
              </a:ext>
            </a:extLst>
          </p:cNvPr>
          <p:cNvSpPr/>
          <p:nvPr/>
        </p:nvSpPr>
        <p:spPr>
          <a:xfrm>
            <a:off x="342900" y="1371600"/>
            <a:ext cx="8458200" cy="3352800"/>
          </a:xfrm>
          <a:prstGeom prst="roundRect">
            <a:avLst>
              <a:gd name="adj" fmla="val 8474"/>
            </a:avLst>
          </a:prstGeom>
          <a:gradFill>
            <a:gsLst>
              <a:gs pos="0">
                <a:schemeClr val="tx1">
                  <a:lumMod val="95000"/>
                  <a:lumOff val="5000"/>
                </a:schemeClr>
              </a:gs>
              <a:gs pos="43000">
                <a:schemeClr val="tx1">
                  <a:lumMod val="75000"/>
                  <a:lumOff val="25000"/>
                </a:schemeClr>
              </a:gs>
              <a:gs pos="100000">
                <a:schemeClr val="tx1">
                  <a:lumMod val="65000"/>
                  <a:lumOff val="35000"/>
                  <a:alpha val="89000"/>
                </a:schemeClr>
              </a:gs>
            </a:gsLst>
            <a:lin ang="5400000" scaled="0"/>
          </a:gradFill>
          <a:ln>
            <a:gradFill>
              <a:gsLst>
                <a:gs pos="0">
                  <a:schemeClr val="accent5">
                    <a:lumMod val="75000"/>
                  </a:schemeClr>
                </a:gs>
                <a:gs pos="50000">
                  <a:schemeClr val="tx1">
                    <a:lumMod val="95000"/>
                    <a:lumOff val="5000"/>
                    <a:alpha val="72000"/>
                  </a:schemeClr>
                </a:gs>
                <a:gs pos="100000">
                  <a:schemeClr val="tx1">
                    <a:lumMod val="95000"/>
                    <a:lumOff val="5000"/>
                    <a:alpha val="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66888B-DA3B-2C42-BA44-73CB33BCBE5B}"/>
              </a:ext>
            </a:extLst>
          </p:cNvPr>
          <p:cNvSpPr>
            <a:spLocks noGrp="1"/>
          </p:cNvSpPr>
          <p:nvPr>
            <p:ph type="title"/>
          </p:nvPr>
        </p:nvSpPr>
        <p:spPr/>
        <p:txBody>
          <a:bodyPr>
            <a:normAutofit/>
          </a:bodyPr>
          <a:lstStyle/>
          <a:p>
            <a:r>
              <a:rPr lang="en-GB" sz="2400" dirty="0">
                <a:latin typeface="+mj-lt"/>
              </a:rPr>
              <a:t>Healthy Ecosystems Provide ES to SDGs like in forests</a:t>
            </a:r>
            <a:endParaRPr lang="en-CH" sz="2400" dirty="0">
              <a:latin typeface="+mj-lt"/>
            </a:endParaRPr>
          </a:p>
        </p:txBody>
      </p:sp>
      <p:pic>
        <p:nvPicPr>
          <p:cNvPr id="3" name="Picture 2" descr="https://wriorg.s3.amazonaws.com/s3fs-public/uploads/Frances_Forest_Graphic_V2-01.png">
            <a:extLst>
              <a:ext uri="{FF2B5EF4-FFF2-40B4-BE49-F238E27FC236}">
                <a16:creationId xmlns:a16="http://schemas.microsoft.com/office/drawing/2014/main" id="{C08F59C1-1E36-5144-9598-66C42FFC34F5}"/>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b="11004"/>
          <a:stretch/>
        </p:blipFill>
        <p:spPr bwMode="auto">
          <a:xfrm>
            <a:off x="654773" y="1588489"/>
            <a:ext cx="3841027" cy="2919021"/>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39402149-24B5-874D-BC60-A5BCAC91692C}"/>
              </a:ext>
            </a:extLst>
          </p:cNvPr>
          <p:cNvGrpSpPr/>
          <p:nvPr/>
        </p:nvGrpSpPr>
        <p:grpSpPr>
          <a:xfrm>
            <a:off x="4737264" y="1588488"/>
            <a:ext cx="3692247" cy="2919022"/>
            <a:chOff x="6220731" y="2177397"/>
            <a:chExt cx="5711826" cy="4515504"/>
          </a:xfrm>
        </p:grpSpPr>
        <p:pic>
          <p:nvPicPr>
            <p:cNvPr id="5" name="Picture 4" descr="https://wriorg.s3.amazonaws.com/s3fs-public/uploads/Frances_Forest_Graphic_V2-02.png">
              <a:extLst>
                <a:ext uri="{FF2B5EF4-FFF2-40B4-BE49-F238E27FC236}">
                  <a16:creationId xmlns:a16="http://schemas.microsoft.com/office/drawing/2014/main" id="{66C3913F-B3EC-1B44-97A9-0CFC8319F5E0}"/>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b="16795"/>
            <a:stretch/>
          </p:blipFill>
          <p:spPr bwMode="auto">
            <a:xfrm>
              <a:off x="6220732" y="2177397"/>
              <a:ext cx="5711825" cy="405830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https://wriorg.s3.amazonaws.com/s3fs-public/uploads/Frances_Forest_Graphic_V2-02.png">
              <a:extLst>
                <a:ext uri="{FF2B5EF4-FFF2-40B4-BE49-F238E27FC236}">
                  <a16:creationId xmlns:a16="http://schemas.microsoft.com/office/drawing/2014/main" id="{5FE5CBFD-CF93-DA40-8F5C-4E6011D91AC9}"/>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6220731" y="6235701"/>
              <a:ext cx="5711825" cy="457200"/>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Rectangle 8">
            <a:extLst>
              <a:ext uri="{FF2B5EF4-FFF2-40B4-BE49-F238E27FC236}">
                <a16:creationId xmlns:a16="http://schemas.microsoft.com/office/drawing/2014/main" id="{C2E9D511-D00C-CA4F-8746-EC56064D135F}"/>
              </a:ext>
            </a:extLst>
          </p:cNvPr>
          <p:cNvSpPr/>
          <p:nvPr/>
        </p:nvSpPr>
        <p:spPr>
          <a:xfrm>
            <a:off x="4328322" y="6234529"/>
            <a:ext cx="4572000" cy="646331"/>
          </a:xfrm>
          <a:prstGeom prst="rect">
            <a:avLst/>
          </a:prstGeom>
        </p:spPr>
        <p:txBody>
          <a:bodyPr>
            <a:spAutoFit/>
          </a:bodyPr>
          <a:lstStyle/>
          <a:p>
            <a:r>
              <a:rPr lang="en-CH" dirty="0">
                <a:solidFill>
                  <a:schemeClr val="bg1"/>
                </a:solidFill>
              </a:rPr>
              <a:t>https://wri-indonesia.org/en/blog/forests-and-sdgs-taking-second-look</a:t>
            </a:r>
          </a:p>
        </p:txBody>
      </p:sp>
    </p:spTree>
    <p:extLst>
      <p:ext uri="{BB962C8B-B14F-4D97-AF65-F5344CB8AC3E}">
        <p14:creationId xmlns:p14="http://schemas.microsoft.com/office/powerpoint/2010/main" val="1795291023"/>
      </p:ext>
    </p:extLst>
  </p:cSld>
  <p:clrMapOvr>
    <a:overrideClrMapping bg1="lt1" tx1="dk1" bg2="lt2" tx2="dk2" accent1="accent1" accent2="accent2" accent3="accent3" accent4="accent4" accent5="accent5" accent6="accent6" hlink="hlink" folHlink="folHlink"/>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381000"/>
            <a:ext cx="9144000" cy="6858000"/>
          </a:xfrm>
          <a:prstGeom prst="rect">
            <a:avLst/>
          </a:prstGeom>
        </p:spPr>
      </p:pic>
      <p:sp>
        <p:nvSpPr>
          <p:cNvPr id="4" name="Title 3"/>
          <p:cNvSpPr>
            <a:spLocks noGrp="1"/>
          </p:cNvSpPr>
          <p:nvPr>
            <p:ph type="title"/>
          </p:nvPr>
        </p:nvSpPr>
        <p:spPr>
          <a:xfrm>
            <a:off x="1066800" y="5538787"/>
            <a:ext cx="7772400" cy="1362075"/>
          </a:xfrm>
        </p:spPr>
        <p:txBody>
          <a:bodyPr>
            <a:normAutofit/>
          </a:bodyPr>
          <a:lstStyle/>
          <a:p>
            <a:r>
              <a:rPr lang="en-US" dirty="0"/>
              <a:t>Conclusions</a:t>
            </a:r>
          </a:p>
        </p:txBody>
      </p:sp>
      <p:sp>
        <p:nvSpPr>
          <p:cNvPr id="6" name="Text Placeholder 5">
            <a:extLst>
              <a:ext uri="{FF2B5EF4-FFF2-40B4-BE49-F238E27FC236}">
                <a16:creationId xmlns:a16="http://schemas.microsoft.com/office/drawing/2014/main" id="{6DC0F2C4-91D4-594B-B683-ECC40037E419}"/>
              </a:ext>
            </a:extLst>
          </p:cNvPr>
          <p:cNvSpPr>
            <a:spLocks noGrp="1"/>
          </p:cNvSpPr>
          <p:nvPr>
            <p:ph type="body" idx="1"/>
          </p:nvPr>
        </p:nvSpPr>
        <p:spPr/>
        <p:txBody>
          <a:bodyPr/>
          <a:lstStyle/>
          <a:p>
            <a:endParaRPr lang="en-CH"/>
          </a:p>
        </p:txBody>
      </p:sp>
    </p:spTree>
    <p:extLst>
      <p:ext uri="{BB962C8B-B14F-4D97-AF65-F5344CB8AC3E}">
        <p14:creationId xmlns:p14="http://schemas.microsoft.com/office/powerpoint/2010/main" val="291690309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a:xfrm>
            <a:off x="533400" y="1066800"/>
            <a:ext cx="7848600" cy="5334000"/>
          </a:xfrm>
          <a:prstGeom prst="roundRect">
            <a:avLst/>
          </a:prstGeom>
          <a:gradFill>
            <a:gsLst>
              <a:gs pos="0">
                <a:schemeClr val="tx1">
                  <a:lumMod val="95000"/>
                  <a:lumOff val="5000"/>
                </a:schemeClr>
              </a:gs>
              <a:gs pos="78000">
                <a:schemeClr val="bg1">
                  <a:lumMod val="95000"/>
                  <a:alpha val="43000"/>
                </a:schemeClr>
              </a:gs>
              <a:gs pos="100000">
                <a:schemeClr val="bg1">
                  <a:lumMod val="95000"/>
                </a:schemeClr>
              </a:gs>
            </a:gsLst>
            <a:lin ang="0" scaled="0"/>
          </a:gra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20000"/>
                  <a:lumOff val="80000"/>
                </a:schemeClr>
              </a:solidFill>
            </a:endParaRPr>
          </a:p>
        </p:txBody>
      </p:sp>
      <p:sp>
        <p:nvSpPr>
          <p:cNvPr id="11" name="Rounded Rectangle 10"/>
          <p:cNvSpPr/>
          <p:nvPr/>
        </p:nvSpPr>
        <p:spPr>
          <a:xfrm>
            <a:off x="6172200" y="762000"/>
            <a:ext cx="2819400" cy="5941142"/>
          </a:xfrm>
          <a:prstGeom prst="roundRect">
            <a:avLst/>
          </a:prstGeom>
          <a:solidFill>
            <a:schemeClr val="tx1">
              <a:lumMod val="95000"/>
              <a:lumOff val="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p:cNvSpPr>
            <a:spLocks noGrp="1"/>
          </p:cNvSpPr>
          <p:nvPr>
            <p:ph sz="half" idx="1"/>
          </p:nvPr>
        </p:nvSpPr>
        <p:spPr>
          <a:xfrm>
            <a:off x="627515" y="1143000"/>
            <a:ext cx="5544685" cy="1676400"/>
          </a:xfrm>
        </p:spPr>
        <p:txBody>
          <a:bodyPr>
            <a:normAutofit/>
          </a:bodyPr>
          <a:lstStyle/>
          <a:p>
            <a:r>
              <a:rPr lang="fr-FR" dirty="0" err="1"/>
              <a:t>We</a:t>
            </a:r>
            <a:r>
              <a:rPr lang="fr-FR" dirty="0"/>
              <a:t> have the data and </a:t>
            </a:r>
            <a:r>
              <a:rPr lang="fr-FR" dirty="0" err="1"/>
              <a:t>models</a:t>
            </a:r>
            <a:r>
              <a:rPr lang="fr-FR" dirty="0"/>
              <a:t> to </a:t>
            </a:r>
            <a:r>
              <a:rPr lang="fr-FR" dirty="0" err="1"/>
              <a:t>assess</a:t>
            </a:r>
            <a:r>
              <a:rPr lang="fr-FR" dirty="0"/>
              <a:t> </a:t>
            </a:r>
            <a:r>
              <a:rPr lang="fr-FR" dirty="0" err="1"/>
              <a:t>biodiversity</a:t>
            </a:r>
            <a:r>
              <a:rPr lang="fr-FR" dirty="0"/>
              <a:t> and </a:t>
            </a:r>
            <a:r>
              <a:rPr lang="fr-FR" dirty="0" err="1"/>
              <a:t>ecosystem</a:t>
            </a:r>
            <a:r>
              <a:rPr lang="fr-FR" dirty="0"/>
              <a:t> services. </a:t>
            </a:r>
          </a:p>
          <a:p>
            <a:r>
              <a:rPr lang="fr-FR" dirty="0" err="1"/>
              <a:t>Whatever</a:t>
            </a:r>
            <a:r>
              <a:rPr lang="fr-FR" dirty="0"/>
              <a:t> the </a:t>
            </a:r>
            <a:r>
              <a:rPr lang="fr-FR" dirty="0" err="1"/>
              <a:t>approach</a:t>
            </a:r>
            <a:r>
              <a:rPr lang="fr-FR" dirty="0"/>
              <a:t>, </a:t>
            </a:r>
            <a:r>
              <a:rPr lang="fr-FR" dirty="0" err="1"/>
              <a:t>we</a:t>
            </a:r>
            <a:r>
              <a:rPr lang="fr-FR" dirty="0"/>
              <a:t> </a:t>
            </a:r>
            <a:r>
              <a:rPr lang="fr-FR" dirty="0" err="1"/>
              <a:t>exceed</a:t>
            </a:r>
            <a:r>
              <a:rPr lang="fr-FR" dirty="0"/>
              <a:t> the </a:t>
            </a:r>
            <a:r>
              <a:rPr lang="fr-FR" dirty="0" err="1"/>
              <a:t>planet's</a:t>
            </a:r>
            <a:r>
              <a:rPr lang="fr-FR" dirty="0"/>
              <a:t> </a:t>
            </a:r>
            <a:r>
              <a:rPr lang="fr-FR" dirty="0" err="1"/>
              <a:t>natural</a:t>
            </a:r>
            <a:r>
              <a:rPr lang="fr-FR" dirty="0"/>
              <a:t> </a:t>
            </a:r>
            <a:r>
              <a:rPr lang="fr-FR" dirty="0" err="1"/>
              <a:t>ability</a:t>
            </a:r>
            <a:r>
              <a:rPr lang="fr-FR" dirty="0"/>
              <a:t> to </a:t>
            </a:r>
            <a:r>
              <a:rPr lang="fr-FR" dirty="0" err="1"/>
              <a:t>regenerate</a:t>
            </a:r>
            <a:r>
              <a:rPr lang="fr-FR" dirty="0"/>
              <a:t> the </a:t>
            </a:r>
            <a:r>
              <a:rPr lang="fr-FR" dirty="0" err="1"/>
              <a:t>natural</a:t>
            </a:r>
            <a:r>
              <a:rPr lang="fr-FR" dirty="0"/>
              <a:t> capital </a:t>
            </a:r>
            <a:r>
              <a:rPr lang="fr-FR" dirty="0" err="1"/>
              <a:t>we</a:t>
            </a:r>
            <a:r>
              <a:rPr lang="fr-FR" dirty="0"/>
              <a:t> </a:t>
            </a:r>
            <a:r>
              <a:rPr lang="fr-FR" dirty="0" err="1"/>
              <a:t>need</a:t>
            </a:r>
            <a:r>
              <a:rPr lang="fr-FR" dirty="0"/>
              <a:t>!</a:t>
            </a:r>
          </a:p>
        </p:txBody>
      </p:sp>
      <p:sp>
        <p:nvSpPr>
          <p:cNvPr id="10" name="Content Placeholder 9"/>
          <p:cNvSpPr>
            <a:spLocks noGrp="1"/>
          </p:cNvSpPr>
          <p:nvPr>
            <p:ph sz="half" idx="2"/>
          </p:nvPr>
        </p:nvSpPr>
        <p:spPr>
          <a:xfrm>
            <a:off x="620063" y="2836252"/>
            <a:ext cx="5465475" cy="1676400"/>
          </a:xfrm>
        </p:spPr>
        <p:txBody>
          <a:bodyPr/>
          <a:lstStyle/>
          <a:p>
            <a:r>
              <a:rPr lang="fr-FR" dirty="0" err="1"/>
              <a:t>We</a:t>
            </a:r>
            <a:r>
              <a:rPr lang="fr-FR" dirty="0"/>
              <a:t> have </a:t>
            </a:r>
            <a:r>
              <a:rPr lang="fr-FR" dirty="0" err="1"/>
              <a:t>methods</a:t>
            </a:r>
            <a:r>
              <a:rPr lang="fr-FR" dirty="0"/>
              <a:t> </a:t>
            </a:r>
            <a:r>
              <a:rPr lang="fr-FR" dirty="0" err="1"/>
              <a:t>such</a:t>
            </a:r>
            <a:r>
              <a:rPr lang="fr-FR" dirty="0"/>
              <a:t> as </a:t>
            </a:r>
            <a:r>
              <a:rPr lang="fr-FR" dirty="0" err="1"/>
              <a:t>ecological</a:t>
            </a:r>
            <a:r>
              <a:rPr lang="fr-FR" dirty="0"/>
              <a:t> infrastructure to </a:t>
            </a:r>
            <a:r>
              <a:rPr lang="fr-FR" dirty="0" err="1"/>
              <a:t>integrate</a:t>
            </a:r>
            <a:r>
              <a:rPr lang="fr-FR" dirty="0"/>
              <a:t> the outputs of </a:t>
            </a:r>
            <a:r>
              <a:rPr lang="fr-FR" dirty="0" err="1"/>
              <a:t>complex</a:t>
            </a:r>
            <a:r>
              <a:rPr lang="fr-FR" dirty="0"/>
              <a:t> </a:t>
            </a:r>
            <a:r>
              <a:rPr lang="fr-FR" dirty="0" err="1"/>
              <a:t>individual</a:t>
            </a:r>
            <a:r>
              <a:rPr lang="fr-FR" dirty="0"/>
              <a:t> </a:t>
            </a:r>
            <a:r>
              <a:rPr lang="fr-FR" dirty="0" err="1"/>
              <a:t>models</a:t>
            </a:r>
            <a:r>
              <a:rPr lang="fr-FR" dirty="0"/>
              <a:t> </a:t>
            </a:r>
            <a:r>
              <a:rPr lang="fr-FR" dirty="0" err="1"/>
              <a:t>into</a:t>
            </a:r>
            <a:r>
              <a:rPr lang="fr-FR" dirty="0"/>
              <a:t> land use planning</a:t>
            </a:r>
          </a:p>
        </p:txBody>
      </p:sp>
      <p:sp>
        <p:nvSpPr>
          <p:cNvPr id="8" name="Title 7"/>
          <p:cNvSpPr>
            <a:spLocks noGrp="1"/>
          </p:cNvSpPr>
          <p:nvPr>
            <p:ph type="title"/>
          </p:nvPr>
        </p:nvSpPr>
        <p:spPr>
          <a:xfrm>
            <a:off x="762000" y="50519"/>
            <a:ext cx="6477000" cy="944562"/>
          </a:xfrm>
        </p:spPr>
        <p:txBody>
          <a:bodyPr>
            <a:normAutofit/>
          </a:bodyPr>
          <a:lstStyle/>
          <a:p>
            <a:r>
              <a:rPr lang="en-US" dirty="0"/>
              <a:t>Conclusions</a:t>
            </a:r>
          </a:p>
        </p:txBody>
      </p:sp>
      <p:cxnSp>
        <p:nvCxnSpPr>
          <p:cNvPr id="3" name="Straight Connector 2"/>
          <p:cNvCxnSpPr/>
          <p:nvPr/>
        </p:nvCxnSpPr>
        <p:spPr>
          <a:xfrm>
            <a:off x="533400" y="2743200"/>
            <a:ext cx="8458200" cy="0"/>
          </a:xfrm>
          <a:prstGeom prst="line">
            <a:avLst/>
          </a:prstGeom>
          <a:ln>
            <a:solidFill>
              <a:schemeClr val="accent5">
                <a:lumMod val="75000"/>
              </a:schemeClr>
            </a:solidFill>
          </a:ln>
        </p:spPr>
        <p:style>
          <a:lnRef idx="1">
            <a:schemeClr val="dk1"/>
          </a:lnRef>
          <a:fillRef idx="0">
            <a:schemeClr val="dk1"/>
          </a:fillRef>
          <a:effectRef idx="0">
            <a:schemeClr val="dk1"/>
          </a:effectRef>
          <a:fontRef idx="minor">
            <a:schemeClr val="tx1"/>
          </a:fontRef>
        </p:style>
      </p:cxnSp>
      <p:cxnSp>
        <p:nvCxnSpPr>
          <p:cNvPr id="13" name="Straight Connector 12"/>
          <p:cNvCxnSpPr/>
          <p:nvPr/>
        </p:nvCxnSpPr>
        <p:spPr>
          <a:xfrm>
            <a:off x="533400" y="4724400"/>
            <a:ext cx="8458200" cy="0"/>
          </a:xfrm>
          <a:prstGeom prst="line">
            <a:avLst/>
          </a:prstGeom>
          <a:ln>
            <a:solidFill>
              <a:schemeClr val="accent5">
                <a:lumMod val="75000"/>
              </a:schemeClr>
            </a:solidFill>
          </a:ln>
        </p:spPr>
        <p:style>
          <a:lnRef idx="1">
            <a:schemeClr val="dk1"/>
          </a:lnRef>
          <a:fillRef idx="0">
            <a:schemeClr val="dk1"/>
          </a:fillRef>
          <a:effectRef idx="0">
            <a:schemeClr val="dk1"/>
          </a:effectRef>
          <a:fontRef idx="minor">
            <a:schemeClr val="tx1"/>
          </a:fontRef>
        </p:style>
      </p:cxnSp>
      <p:sp>
        <p:nvSpPr>
          <p:cNvPr id="20" name="Content Placeholder 11">
            <a:extLst>
              <a:ext uri="{FF2B5EF4-FFF2-40B4-BE49-F238E27FC236}">
                <a16:creationId xmlns:a16="http://schemas.microsoft.com/office/drawing/2014/main" id="{725C01FF-76BC-4547-B50E-4DAAEDD6BC36}"/>
              </a:ext>
            </a:extLst>
          </p:cNvPr>
          <p:cNvSpPr>
            <a:spLocks noGrp="1"/>
          </p:cNvSpPr>
          <p:nvPr>
            <p:ph sz="half" idx="14"/>
          </p:nvPr>
        </p:nvSpPr>
        <p:spPr>
          <a:xfrm>
            <a:off x="699273" y="4774612"/>
            <a:ext cx="5386265" cy="1600200"/>
          </a:xfrm>
        </p:spPr>
        <p:txBody>
          <a:bodyPr>
            <a:normAutofit/>
          </a:bodyPr>
          <a:lstStyle/>
          <a:p>
            <a:r>
              <a:rPr lang="fr-FR" dirty="0"/>
              <a:t>The Nexus </a:t>
            </a:r>
            <a:r>
              <a:rPr lang="fr-FR" dirty="0" err="1"/>
              <a:t>approach</a:t>
            </a:r>
            <a:r>
              <a:rPr lang="fr-FR" dirty="0"/>
              <a:t> </a:t>
            </a:r>
            <a:r>
              <a:rPr lang="fr-FR" dirty="0" err="1"/>
              <a:t>brings</a:t>
            </a:r>
            <a:r>
              <a:rPr lang="fr-FR" dirty="0"/>
              <a:t> new </a:t>
            </a:r>
            <a:r>
              <a:rPr lang="fr-FR" dirty="0" err="1"/>
              <a:t>opportunities</a:t>
            </a:r>
            <a:r>
              <a:rPr lang="fr-FR" dirty="0"/>
              <a:t> to monitor and model socio-</a:t>
            </a:r>
            <a:r>
              <a:rPr lang="fr-FR" dirty="0" err="1"/>
              <a:t>ecological</a:t>
            </a:r>
            <a:r>
              <a:rPr lang="fr-FR" dirty="0"/>
              <a:t> </a:t>
            </a:r>
            <a:r>
              <a:rPr lang="fr-FR" dirty="0" err="1"/>
              <a:t>systems</a:t>
            </a:r>
            <a:r>
              <a:rPr lang="fr-FR" dirty="0"/>
              <a:t> in </a:t>
            </a:r>
            <a:r>
              <a:rPr lang="fr-FR" dirty="0" err="1"/>
              <a:t>order</a:t>
            </a:r>
            <a:r>
              <a:rPr lang="fr-FR" dirty="0"/>
              <a:t> to </a:t>
            </a:r>
            <a:r>
              <a:rPr lang="fr-FR" dirty="0" err="1"/>
              <a:t>better</a:t>
            </a:r>
            <a:r>
              <a:rPr lang="fr-FR" dirty="0"/>
              <a:t> </a:t>
            </a:r>
            <a:r>
              <a:rPr lang="fr-FR" dirty="0" err="1"/>
              <a:t>inform</a:t>
            </a:r>
            <a:r>
              <a:rPr lang="fr-FR" dirty="0"/>
              <a:t> </a:t>
            </a:r>
            <a:r>
              <a:rPr lang="fr-FR" dirty="0" err="1"/>
              <a:t>decision</a:t>
            </a:r>
            <a:r>
              <a:rPr lang="fr-FR" dirty="0"/>
              <a:t> </a:t>
            </a:r>
            <a:r>
              <a:rPr lang="fr-FR" dirty="0" err="1"/>
              <a:t>making</a:t>
            </a:r>
            <a:r>
              <a:rPr lang="fr-FR" dirty="0"/>
              <a:t> for a more </a:t>
            </a:r>
            <a:r>
              <a:rPr lang="fr-FR" dirty="0" err="1"/>
              <a:t>sustainable</a:t>
            </a:r>
            <a:r>
              <a:rPr lang="fr-FR" dirty="0"/>
              <a:t> world</a:t>
            </a:r>
          </a:p>
        </p:txBody>
      </p:sp>
      <p:pic>
        <p:nvPicPr>
          <p:cNvPr id="4" name="Picture 3" descr="Diagram&#10;&#10;Description automatically generated">
            <a:extLst>
              <a:ext uri="{FF2B5EF4-FFF2-40B4-BE49-F238E27FC236}">
                <a16:creationId xmlns:a16="http://schemas.microsoft.com/office/drawing/2014/main" id="{351E9C13-846F-7951-56CB-063D02B6130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27483" y="2869255"/>
            <a:ext cx="2508833" cy="1672555"/>
          </a:xfrm>
          <a:prstGeom prst="ellipse">
            <a:avLst/>
          </a:prstGeom>
          <a:ln>
            <a:noFill/>
          </a:ln>
          <a:effectLst>
            <a:softEdge rad="112500"/>
          </a:effectLst>
        </p:spPr>
      </p:pic>
      <p:pic>
        <p:nvPicPr>
          <p:cNvPr id="5" name="Picture 4" descr="A close up of a sign&#10;&#10;Description automatically generated">
            <a:extLst>
              <a:ext uri="{FF2B5EF4-FFF2-40B4-BE49-F238E27FC236}">
                <a16:creationId xmlns:a16="http://schemas.microsoft.com/office/drawing/2014/main" id="{F4E5AD88-216B-486F-37C2-218F4A8D79D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700768" y="4831768"/>
            <a:ext cx="1886972" cy="1878994"/>
          </a:xfrm>
          <a:prstGeom prst="ellipse">
            <a:avLst/>
          </a:prstGeom>
        </p:spPr>
      </p:pic>
      <p:pic>
        <p:nvPicPr>
          <p:cNvPr id="6" name="Picture 5" descr="A picture containing grass, large, water, small&#10;&#10;Description automatically generated">
            <a:extLst>
              <a:ext uri="{FF2B5EF4-FFF2-40B4-BE49-F238E27FC236}">
                <a16:creationId xmlns:a16="http://schemas.microsoft.com/office/drawing/2014/main" id="{9E387931-EC0A-CCF9-E5F4-BADD2A437C9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10800000">
            <a:off x="6355782" y="788961"/>
            <a:ext cx="2576944" cy="1771649"/>
          </a:xfrm>
          <a:prstGeom prst="rect">
            <a:avLst/>
          </a:prstGeom>
        </p:spPr>
      </p:pic>
    </p:spTree>
    <p:extLst>
      <p:ext uri="{BB962C8B-B14F-4D97-AF65-F5344CB8AC3E}">
        <p14:creationId xmlns:p14="http://schemas.microsoft.com/office/powerpoint/2010/main" val="326369218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BA66173-C681-0742-9619-66B5012AB21F}"/>
              </a:ext>
            </a:extLst>
          </p:cNvPr>
          <p:cNvSpPr>
            <a:spLocks noGrp="1"/>
          </p:cNvSpPr>
          <p:nvPr>
            <p:ph type="body" sz="quarter" idx="4294967295"/>
          </p:nvPr>
        </p:nvSpPr>
        <p:spPr>
          <a:xfrm>
            <a:off x="762000" y="1436689"/>
            <a:ext cx="7605347" cy="255776"/>
          </a:xfrm>
        </p:spPr>
        <p:txBody>
          <a:bodyPr>
            <a:normAutofit fontScale="40000" lnSpcReduction="20000"/>
          </a:bodyPr>
          <a:lstStyle/>
          <a:p>
            <a:endParaRPr lang="en-US"/>
          </a:p>
        </p:txBody>
      </p:sp>
      <p:pic>
        <p:nvPicPr>
          <p:cNvPr id="4" name="Picture 3">
            <a:extLst>
              <a:ext uri="{FF2B5EF4-FFF2-40B4-BE49-F238E27FC236}">
                <a16:creationId xmlns:a16="http://schemas.microsoft.com/office/drawing/2014/main" id="{C0B901E0-0657-4848-9C64-93696DCC459D}"/>
              </a:ext>
            </a:extLst>
          </p:cNvPr>
          <p:cNvPicPr>
            <a:picLocks noChangeAspect="1" noChangeArrowheads="1"/>
          </p:cNvPicPr>
          <p:nvPr/>
        </p:nvPicPr>
        <p:blipFill>
          <a:blip r:embed="rId2" cstate="print"/>
          <a:srcRect/>
          <a:stretch>
            <a:fillRect/>
          </a:stretch>
        </p:blipFill>
        <p:spPr bwMode="auto">
          <a:xfrm>
            <a:off x="676333" y="507248"/>
            <a:ext cx="7791337" cy="5249684"/>
          </a:xfrm>
          <a:prstGeom prst="rect">
            <a:avLst/>
          </a:prstGeom>
          <a:noFill/>
          <a:ln w="9525">
            <a:noFill/>
            <a:miter lim="800000"/>
            <a:headEnd/>
            <a:tailEnd/>
          </a:ln>
        </p:spPr>
      </p:pic>
      <p:sp>
        <p:nvSpPr>
          <p:cNvPr id="6" name="TextBox 5">
            <a:extLst>
              <a:ext uri="{FF2B5EF4-FFF2-40B4-BE49-F238E27FC236}">
                <a16:creationId xmlns:a16="http://schemas.microsoft.com/office/drawing/2014/main" id="{4DBB76D6-CDE7-6C4F-80D2-C964324A92B5}"/>
              </a:ext>
            </a:extLst>
          </p:cNvPr>
          <p:cNvSpPr txBox="1"/>
          <p:nvPr/>
        </p:nvSpPr>
        <p:spPr>
          <a:xfrm>
            <a:off x="4687994" y="6282291"/>
            <a:ext cx="4456006" cy="257583"/>
          </a:xfrm>
          <a:prstGeom prst="rect">
            <a:avLst/>
          </a:prstGeom>
        </p:spPr>
        <p:txBody>
          <a:bodyPr/>
          <a:lstStyle/>
          <a:p>
            <a:pPr algn="r" defTabSz="805610"/>
            <a:r>
              <a:rPr lang="en-US" sz="1477" dirty="0" err="1">
                <a:solidFill>
                  <a:schemeClr val="bg1"/>
                </a:solidFill>
                <a:latin typeface="Arial"/>
              </a:rPr>
              <a:t>Giampietros</a:t>
            </a:r>
            <a:r>
              <a:rPr lang="en-US" sz="1477" dirty="0">
                <a:solidFill>
                  <a:schemeClr val="bg1"/>
                </a:solidFill>
                <a:latin typeface="Arial"/>
              </a:rPr>
              <a:t>’ slides</a:t>
            </a:r>
          </a:p>
        </p:txBody>
      </p:sp>
      <p:sp>
        <p:nvSpPr>
          <p:cNvPr id="7" name="2 CuadroTexto">
            <a:extLst>
              <a:ext uri="{FF2B5EF4-FFF2-40B4-BE49-F238E27FC236}">
                <a16:creationId xmlns:a16="http://schemas.microsoft.com/office/drawing/2014/main" id="{66C8CC36-60E1-DB44-B5F8-3E8F72F6FE3D}"/>
              </a:ext>
            </a:extLst>
          </p:cNvPr>
          <p:cNvSpPr txBox="1"/>
          <p:nvPr/>
        </p:nvSpPr>
        <p:spPr>
          <a:xfrm>
            <a:off x="788529" y="5348932"/>
            <a:ext cx="7212231" cy="721736"/>
          </a:xfrm>
          <a:prstGeom prst="rect">
            <a:avLst/>
          </a:prstGeom>
          <a:noFill/>
        </p:spPr>
        <p:txBody>
          <a:bodyPr wrap="none" rtlCol="0">
            <a:spAutoFit/>
          </a:bodyPr>
          <a:lstStyle/>
          <a:p>
            <a:pPr defTabSz="805610"/>
            <a:r>
              <a:rPr lang="es-ES_tradnl" sz="2045">
                <a:solidFill>
                  <a:schemeClr val="bg1"/>
                </a:solidFill>
                <a:latin typeface="Times New Roman" pitchFamily="18" charset="0"/>
                <a:cs typeface="Times New Roman" pitchFamily="18" charset="0"/>
              </a:rPr>
              <a:t>The current level of control around sustainable development issues
</a:t>
            </a:r>
            <a:endParaRPr lang="es-ES_tradnl" sz="2045" dirty="0">
              <a:solidFill>
                <a:schemeClr val="bg1"/>
              </a:solidFill>
              <a:latin typeface="Times New Roman" pitchFamily="18" charset="0"/>
              <a:cs typeface="Times New Roman" pitchFamily="18" charset="0"/>
            </a:endParaRPr>
          </a:p>
        </p:txBody>
      </p:sp>
      <p:sp>
        <p:nvSpPr>
          <p:cNvPr id="8" name="Title 7">
            <a:extLst>
              <a:ext uri="{FF2B5EF4-FFF2-40B4-BE49-F238E27FC236}">
                <a16:creationId xmlns:a16="http://schemas.microsoft.com/office/drawing/2014/main" id="{32730003-B96B-974F-8F67-E6503086A683}"/>
              </a:ext>
            </a:extLst>
          </p:cNvPr>
          <p:cNvSpPr txBox="1">
            <a:spLocks/>
          </p:cNvSpPr>
          <p:nvPr/>
        </p:nvSpPr>
        <p:spPr>
          <a:xfrm>
            <a:off x="676330" y="395361"/>
            <a:ext cx="6477000" cy="944562"/>
          </a:xfrm>
          <a:prstGeom prst="rect">
            <a:avLst/>
          </a:prstGeom>
        </p:spPr>
        <p:txBody>
          <a:bodyPr>
            <a:normAutofit lnSpcReduction="10000"/>
          </a:bodyPr>
          <a:lstStyle>
            <a:lvl1pPr algn="l" defTabSz="914400" rtl="0" eaLnBrk="1" latinLnBrk="0" hangingPunct="1">
              <a:spcBef>
                <a:spcPct val="0"/>
              </a:spcBef>
              <a:buNone/>
              <a:defRPr sz="3600" kern="1200">
                <a:ln>
                  <a:solidFill>
                    <a:schemeClr val="accent5">
                      <a:lumMod val="75000"/>
                    </a:schemeClr>
                  </a:solidFill>
                </a:ln>
                <a:solidFill>
                  <a:schemeClr val="bg1"/>
                </a:solidFill>
                <a:latin typeface="+mj-lt"/>
                <a:ea typeface="+mj-ea"/>
                <a:cs typeface="+mj-cs"/>
              </a:defRPr>
            </a:lvl1pPr>
          </a:lstStyle>
          <a:p>
            <a:r>
              <a:rPr lang="en-US" sz="2800"/>
              <a:t>Is there a pilot on the plane?
</a:t>
            </a:r>
            <a:endParaRPr lang="en-US" sz="2800" dirty="0"/>
          </a:p>
        </p:txBody>
      </p:sp>
    </p:spTree>
    <p:extLst>
      <p:ext uri="{BB962C8B-B14F-4D97-AF65-F5344CB8AC3E}">
        <p14:creationId xmlns:p14="http://schemas.microsoft.com/office/powerpoint/2010/main" val="377759719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13">
            <a:extLst>
              <a:ext uri="{FF2B5EF4-FFF2-40B4-BE49-F238E27FC236}">
                <a16:creationId xmlns:a16="http://schemas.microsoft.com/office/drawing/2014/main" id="{2604D719-B176-0D4B-AE4B-4A5A3962670D}"/>
              </a:ext>
            </a:extLst>
          </p:cNvPr>
          <p:cNvPicPr>
            <a:picLocks noChangeAspect="1" noChangeArrowheads="1"/>
          </p:cNvPicPr>
          <p:nvPr/>
        </p:nvPicPr>
        <p:blipFill>
          <a:blip r:embed="rId2" cstate="print"/>
          <a:srcRect/>
          <a:stretch>
            <a:fillRect/>
          </a:stretch>
        </p:blipFill>
        <p:spPr bwMode="auto">
          <a:xfrm>
            <a:off x="676333" y="507251"/>
            <a:ext cx="7791337" cy="5251037"/>
          </a:xfrm>
          <a:prstGeom prst="rect">
            <a:avLst/>
          </a:prstGeom>
          <a:noFill/>
          <a:ln w="9525">
            <a:noFill/>
            <a:miter lim="800000"/>
            <a:headEnd/>
            <a:tailEnd/>
          </a:ln>
        </p:spPr>
      </p:pic>
      <p:sp>
        <p:nvSpPr>
          <p:cNvPr id="7" name="TextBox 6">
            <a:extLst>
              <a:ext uri="{FF2B5EF4-FFF2-40B4-BE49-F238E27FC236}">
                <a16:creationId xmlns:a16="http://schemas.microsoft.com/office/drawing/2014/main" id="{9B14CFCA-3FA8-6641-9107-C37CD8C91C73}"/>
              </a:ext>
            </a:extLst>
          </p:cNvPr>
          <p:cNvSpPr txBox="1"/>
          <p:nvPr/>
        </p:nvSpPr>
        <p:spPr>
          <a:xfrm>
            <a:off x="4687994" y="6282291"/>
            <a:ext cx="4456006" cy="257583"/>
          </a:xfrm>
          <a:prstGeom prst="rect">
            <a:avLst/>
          </a:prstGeom>
        </p:spPr>
        <p:txBody>
          <a:bodyPr/>
          <a:lstStyle/>
          <a:p>
            <a:pPr algn="r" defTabSz="805610"/>
            <a:r>
              <a:rPr lang="en-US" sz="1477" dirty="0" err="1">
                <a:solidFill>
                  <a:schemeClr val="bg1"/>
                </a:solidFill>
                <a:latin typeface="Arial"/>
              </a:rPr>
              <a:t>Giampietros</a:t>
            </a:r>
            <a:r>
              <a:rPr lang="en-US" sz="1477" dirty="0">
                <a:solidFill>
                  <a:schemeClr val="bg1"/>
                </a:solidFill>
                <a:latin typeface="Arial"/>
              </a:rPr>
              <a:t>’ slides</a:t>
            </a:r>
          </a:p>
        </p:txBody>
      </p:sp>
      <p:sp>
        <p:nvSpPr>
          <p:cNvPr id="6" name="Text Box 12">
            <a:extLst>
              <a:ext uri="{FF2B5EF4-FFF2-40B4-BE49-F238E27FC236}">
                <a16:creationId xmlns:a16="http://schemas.microsoft.com/office/drawing/2014/main" id="{EF449548-EF03-F84C-8F44-35ABD974EA2D}"/>
              </a:ext>
            </a:extLst>
          </p:cNvPr>
          <p:cNvSpPr txBox="1">
            <a:spLocks noChangeArrowheads="1"/>
          </p:cNvSpPr>
          <p:nvPr/>
        </p:nvSpPr>
        <p:spPr bwMode="auto">
          <a:xfrm>
            <a:off x="1295400" y="5257800"/>
            <a:ext cx="5230919" cy="407035"/>
          </a:xfrm>
          <a:prstGeom prst="rect">
            <a:avLst/>
          </a:prstGeom>
          <a:noFill/>
          <a:ln w="9525">
            <a:noFill/>
            <a:miter lim="800000"/>
            <a:headEnd/>
            <a:tailEnd/>
          </a:ln>
        </p:spPr>
        <p:txBody>
          <a:bodyPr wrap="none">
            <a:spAutoFit/>
          </a:bodyPr>
          <a:lstStyle/>
          <a:p>
            <a:pPr defTabSz="805610"/>
            <a:r>
              <a:rPr lang="en-US" sz="2045" dirty="0">
                <a:solidFill>
                  <a:schemeClr val="bg1"/>
                </a:solidFill>
                <a:latin typeface="Times New Roman" pitchFamily="18" charset="0"/>
              </a:rPr>
              <a:t>The level of control we'd like to see everywhere</a:t>
            </a:r>
            <a:endParaRPr lang="fr-FR" sz="2045" dirty="0">
              <a:solidFill>
                <a:schemeClr val="bg1"/>
              </a:solidFill>
              <a:latin typeface="Times New Roman" pitchFamily="18" charset="0"/>
            </a:endParaRPr>
          </a:p>
        </p:txBody>
      </p:sp>
      <p:sp>
        <p:nvSpPr>
          <p:cNvPr id="8" name="Title 7">
            <a:extLst>
              <a:ext uri="{FF2B5EF4-FFF2-40B4-BE49-F238E27FC236}">
                <a16:creationId xmlns:a16="http://schemas.microsoft.com/office/drawing/2014/main" id="{4A081F05-4D82-174D-B786-1B9102E689C4}"/>
              </a:ext>
            </a:extLst>
          </p:cNvPr>
          <p:cNvSpPr txBox="1">
            <a:spLocks/>
          </p:cNvSpPr>
          <p:nvPr/>
        </p:nvSpPr>
        <p:spPr>
          <a:xfrm>
            <a:off x="676330" y="395361"/>
            <a:ext cx="6477000" cy="944562"/>
          </a:xfrm>
          <a:prstGeom prst="rect">
            <a:avLst/>
          </a:prstGeom>
        </p:spPr>
        <p:txBody>
          <a:bodyPr>
            <a:normAutofit lnSpcReduction="10000"/>
          </a:bodyPr>
          <a:lstStyle>
            <a:lvl1pPr algn="l" defTabSz="914400" rtl="0" eaLnBrk="1" latinLnBrk="0" hangingPunct="1">
              <a:spcBef>
                <a:spcPct val="0"/>
              </a:spcBef>
              <a:buNone/>
              <a:defRPr sz="3600" kern="1200">
                <a:ln>
                  <a:solidFill>
                    <a:schemeClr val="accent5">
                      <a:lumMod val="75000"/>
                    </a:schemeClr>
                  </a:solidFill>
                </a:ln>
                <a:solidFill>
                  <a:schemeClr val="bg1"/>
                </a:solidFill>
                <a:latin typeface="+mj-lt"/>
                <a:ea typeface="+mj-ea"/>
                <a:cs typeface="+mj-cs"/>
              </a:defRPr>
            </a:lvl1pPr>
          </a:lstStyle>
          <a:p>
            <a:r>
              <a:rPr lang="fr-FR" sz="2800"/>
              <a:t>Is there a pilot on the plane?
</a:t>
            </a:r>
            <a:endParaRPr lang="fr-FR" sz="2800" dirty="0"/>
          </a:p>
        </p:txBody>
      </p:sp>
    </p:spTree>
    <p:extLst>
      <p:ext uri="{BB962C8B-B14F-4D97-AF65-F5344CB8AC3E}">
        <p14:creationId xmlns:p14="http://schemas.microsoft.com/office/powerpoint/2010/main" val="127292192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3">
            <a:extLst>
              <a:ext uri="{FF2B5EF4-FFF2-40B4-BE49-F238E27FC236}">
                <a16:creationId xmlns:a16="http://schemas.microsoft.com/office/drawing/2014/main" id="{2604D719-B176-0D4B-AE4B-4A5A3962670D}"/>
              </a:ext>
            </a:extLst>
          </p:cNvPr>
          <p:cNvPicPr>
            <a:picLocks noChangeAspect="1" noChangeArrowheads="1"/>
          </p:cNvPicPr>
          <p:nvPr/>
        </p:nvPicPr>
        <p:blipFill>
          <a:blip r:embed="rId3" cstate="print"/>
          <a:srcRect/>
          <a:stretch>
            <a:fillRect/>
          </a:stretch>
        </p:blipFill>
        <p:spPr bwMode="auto">
          <a:xfrm>
            <a:off x="676333" y="507251"/>
            <a:ext cx="7791337" cy="5251037"/>
          </a:xfrm>
          <a:prstGeom prst="rect">
            <a:avLst/>
          </a:prstGeom>
          <a:noFill/>
          <a:ln w="9525">
            <a:noFill/>
            <a:miter lim="800000"/>
            <a:headEnd/>
            <a:tailEnd/>
          </a:ln>
        </p:spPr>
      </p:pic>
      <p:sp>
        <p:nvSpPr>
          <p:cNvPr id="7" name="TextBox 6">
            <a:extLst>
              <a:ext uri="{FF2B5EF4-FFF2-40B4-BE49-F238E27FC236}">
                <a16:creationId xmlns:a16="http://schemas.microsoft.com/office/drawing/2014/main" id="{9B14CFCA-3FA8-6641-9107-C37CD8C91C73}"/>
              </a:ext>
            </a:extLst>
          </p:cNvPr>
          <p:cNvSpPr txBox="1"/>
          <p:nvPr/>
        </p:nvSpPr>
        <p:spPr>
          <a:xfrm>
            <a:off x="4687994" y="6282291"/>
            <a:ext cx="4456006" cy="257583"/>
          </a:xfrm>
          <a:prstGeom prst="rect">
            <a:avLst/>
          </a:prstGeom>
        </p:spPr>
        <p:txBody>
          <a:bodyPr/>
          <a:lstStyle/>
          <a:p>
            <a:pPr algn="r" defTabSz="805610"/>
            <a:r>
              <a:rPr lang="en-US" sz="1477" dirty="0" err="1">
                <a:solidFill>
                  <a:schemeClr val="bg1"/>
                </a:solidFill>
                <a:latin typeface="Arial"/>
              </a:rPr>
              <a:t>Giampietros</a:t>
            </a:r>
            <a:r>
              <a:rPr lang="en-US" sz="1477" dirty="0">
                <a:solidFill>
                  <a:schemeClr val="bg1"/>
                </a:solidFill>
                <a:latin typeface="Arial"/>
              </a:rPr>
              <a:t>’ slides</a:t>
            </a:r>
          </a:p>
        </p:txBody>
      </p:sp>
      <p:pic>
        <p:nvPicPr>
          <p:cNvPr id="2" name="Picture 1">
            <a:extLst>
              <a:ext uri="{FF2B5EF4-FFF2-40B4-BE49-F238E27FC236}">
                <a16:creationId xmlns:a16="http://schemas.microsoft.com/office/drawing/2014/main" id="{E0CF4C24-191F-1343-9370-0F24184A01C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977606" y="2953219"/>
            <a:ext cx="360000" cy="360000"/>
          </a:xfrm>
          <a:prstGeom prst="ellipse">
            <a:avLst/>
          </a:prstGeom>
        </p:spPr>
      </p:pic>
      <p:pic>
        <p:nvPicPr>
          <p:cNvPr id="9" name="Picture 8">
            <a:extLst>
              <a:ext uri="{FF2B5EF4-FFF2-40B4-BE49-F238E27FC236}">
                <a16:creationId xmlns:a16="http://schemas.microsoft.com/office/drawing/2014/main" id="{CDB37902-2BD4-784B-8374-349BF1AAA32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392889" y="2904169"/>
            <a:ext cx="469810" cy="432000"/>
          </a:xfrm>
          <a:prstGeom prst="ellipse">
            <a:avLst/>
          </a:prstGeom>
        </p:spPr>
      </p:pic>
      <p:pic>
        <p:nvPicPr>
          <p:cNvPr id="10" name="Picture 9">
            <a:extLst>
              <a:ext uri="{FF2B5EF4-FFF2-40B4-BE49-F238E27FC236}">
                <a16:creationId xmlns:a16="http://schemas.microsoft.com/office/drawing/2014/main" id="{183955B3-9AA5-F844-85F7-130C93800464}"/>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092790" y="2861444"/>
            <a:ext cx="469810" cy="469809"/>
          </a:xfrm>
          <a:prstGeom prst="ellipse">
            <a:avLst/>
          </a:prstGeom>
        </p:spPr>
      </p:pic>
      <p:pic>
        <p:nvPicPr>
          <p:cNvPr id="11" name="Picture 10">
            <a:extLst>
              <a:ext uri="{FF2B5EF4-FFF2-40B4-BE49-F238E27FC236}">
                <a16:creationId xmlns:a16="http://schemas.microsoft.com/office/drawing/2014/main" id="{5ABE2084-547B-554F-AD84-236640A40A58}"/>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5581705" y="2916348"/>
            <a:ext cx="366719" cy="360000"/>
          </a:xfrm>
          <a:prstGeom prst="ellipse">
            <a:avLst/>
          </a:prstGeom>
        </p:spPr>
      </p:pic>
      <p:pic>
        <p:nvPicPr>
          <p:cNvPr id="3" name="Picture 2">
            <a:extLst>
              <a:ext uri="{FF2B5EF4-FFF2-40B4-BE49-F238E27FC236}">
                <a16:creationId xmlns:a16="http://schemas.microsoft.com/office/drawing/2014/main" id="{BA894B6A-56B5-E54F-96E6-E723956DC569}"/>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4067785" y="2853818"/>
            <a:ext cx="780589" cy="792000"/>
          </a:xfrm>
          <a:prstGeom prst="ellipse">
            <a:avLst/>
          </a:prstGeom>
        </p:spPr>
      </p:pic>
      <p:sp>
        <p:nvSpPr>
          <p:cNvPr id="12" name="Text Box 12">
            <a:extLst>
              <a:ext uri="{FF2B5EF4-FFF2-40B4-BE49-F238E27FC236}">
                <a16:creationId xmlns:a16="http://schemas.microsoft.com/office/drawing/2014/main" id="{7F60AA43-3945-0A4C-9CDE-6972B4DA08D1}"/>
              </a:ext>
            </a:extLst>
          </p:cNvPr>
          <p:cNvSpPr txBox="1">
            <a:spLocks noChangeArrowheads="1"/>
          </p:cNvSpPr>
          <p:nvPr/>
        </p:nvSpPr>
        <p:spPr bwMode="auto">
          <a:xfrm>
            <a:off x="1295400" y="5257800"/>
            <a:ext cx="3073983" cy="407035"/>
          </a:xfrm>
          <a:prstGeom prst="rect">
            <a:avLst/>
          </a:prstGeom>
          <a:noFill/>
          <a:ln w="9525">
            <a:noFill/>
            <a:miter lim="800000"/>
            <a:headEnd/>
            <a:tailEnd/>
          </a:ln>
        </p:spPr>
        <p:txBody>
          <a:bodyPr wrap="none">
            <a:spAutoFit/>
          </a:bodyPr>
          <a:lstStyle/>
          <a:p>
            <a:pPr defTabSz="805610"/>
            <a:r>
              <a:rPr lang="en-US" sz="2045" dirty="0">
                <a:solidFill>
                  <a:schemeClr val="bg1"/>
                </a:solidFill>
                <a:latin typeface="Times New Roman" pitchFamily="18" charset="0"/>
              </a:rPr>
              <a:t>With a real SDG dashboard</a:t>
            </a:r>
            <a:endParaRPr lang="fr-FR" sz="2045" dirty="0">
              <a:solidFill>
                <a:schemeClr val="bg1"/>
              </a:solidFill>
              <a:latin typeface="Times New Roman" pitchFamily="18" charset="0"/>
            </a:endParaRPr>
          </a:p>
        </p:txBody>
      </p:sp>
      <p:sp>
        <p:nvSpPr>
          <p:cNvPr id="13" name="Title 7">
            <a:extLst>
              <a:ext uri="{FF2B5EF4-FFF2-40B4-BE49-F238E27FC236}">
                <a16:creationId xmlns:a16="http://schemas.microsoft.com/office/drawing/2014/main" id="{828FD6CF-523B-404B-BBD0-2F042792E136}"/>
              </a:ext>
            </a:extLst>
          </p:cNvPr>
          <p:cNvSpPr txBox="1">
            <a:spLocks/>
          </p:cNvSpPr>
          <p:nvPr/>
        </p:nvSpPr>
        <p:spPr>
          <a:xfrm>
            <a:off x="676330" y="395361"/>
            <a:ext cx="6477000" cy="944562"/>
          </a:xfrm>
          <a:prstGeom prst="rect">
            <a:avLst/>
          </a:prstGeom>
        </p:spPr>
        <p:txBody>
          <a:bodyPr>
            <a:normAutofit lnSpcReduction="10000"/>
          </a:bodyPr>
          <a:lstStyle>
            <a:lvl1pPr algn="l" defTabSz="914400" rtl="0" eaLnBrk="1" latinLnBrk="0" hangingPunct="1">
              <a:spcBef>
                <a:spcPct val="0"/>
              </a:spcBef>
              <a:buNone/>
              <a:defRPr sz="3600" kern="1200">
                <a:ln>
                  <a:solidFill>
                    <a:schemeClr val="accent5">
                      <a:lumMod val="75000"/>
                    </a:schemeClr>
                  </a:solidFill>
                </a:ln>
                <a:solidFill>
                  <a:schemeClr val="bg1"/>
                </a:solidFill>
                <a:latin typeface="+mj-lt"/>
                <a:ea typeface="+mj-ea"/>
                <a:cs typeface="+mj-cs"/>
              </a:defRPr>
            </a:lvl1pPr>
          </a:lstStyle>
          <a:p>
            <a:r>
              <a:rPr lang="fr-FR" sz="2800"/>
              <a:t>Is there a pilot on the plane?
</a:t>
            </a:r>
            <a:endParaRPr lang="fr-FR" sz="2800" dirty="0"/>
          </a:p>
        </p:txBody>
      </p:sp>
    </p:spTree>
    <p:extLst>
      <p:ext uri="{BB962C8B-B14F-4D97-AF65-F5344CB8AC3E}">
        <p14:creationId xmlns:p14="http://schemas.microsoft.com/office/powerpoint/2010/main" val="155569363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D5640-22B9-434D-A153-5F93923AC436}"/>
              </a:ext>
            </a:extLst>
          </p:cNvPr>
          <p:cNvSpPr>
            <a:spLocks noGrp="1"/>
          </p:cNvSpPr>
          <p:nvPr>
            <p:ph type="title"/>
          </p:nvPr>
        </p:nvSpPr>
        <p:spPr/>
        <p:txBody>
          <a:bodyPr/>
          <a:lstStyle/>
          <a:p>
            <a:r>
              <a:rPr lang="en-US" dirty="0"/>
              <a:t>Take home message</a:t>
            </a:r>
          </a:p>
        </p:txBody>
      </p:sp>
      <p:sp>
        <p:nvSpPr>
          <p:cNvPr id="3" name="Content Placeholder 2">
            <a:extLst>
              <a:ext uri="{FF2B5EF4-FFF2-40B4-BE49-F238E27FC236}">
                <a16:creationId xmlns:a16="http://schemas.microsoft.com/office/drawing/2014/main" id="{DA1CDBD9-93D3-D942-990A-9E2B88E90D47}"/>
              </a:ext>
            </a:extLst>
          </p:cNvPr>
          <p:cNvSpPr>
            <a:spLocks noGrp="1"/>
          </p:cNvSpPr>
          <p:nvPr>
            <p:ph sz="quarter" idx="1"/>
          </p:nvPr>
        </p:nvSpPr>
        <p:spPr>
          <a:xfrm>
            <a:off x="457200" y="1219200"/>
            <a:ext cx="8229600" cy="4340051"/>
          </a:xfrm>
        </p:spPr>
        <p:txBody>
          <a:bodyPr>
            <a:normAutofit/>
          </a:bodyPr>
          <a:lstStyle/>
          <a:p>
            <a:pPr algn="ctr"/>
            <a:r>
              <a:rPr lang="en-US" dirty="0"/>
              <a:t>We urgently need to develop Digital Twins for the environment capable of measuring the past, present and future impacts of human activities </a:t>
            </a:r>
          </a:p>
          <a:p>
            <a:pPr algn="ctr"/>
            <a:endParaRPr lang="en-US" sz="1400" dirty="0"/>
          </a:p>
          <a:p>
            <a:pPr algn="ctr"/>
            <a:r>
              <a:rPr lang="en-US" dirty="0"/>
              <a:t>in order to </a:t>
            </a:r>
          </a:p>
          <a:p>
            <a:pPr algn="ctr"/>
            <a:endParaRPr lang="en-US" sz="1200" dirty="0"/>
          </a:p>
          <a:p>
            <a:pPr algn="ctr"/>
            <a:r>
              <a:rPr lang="en-US" dirty="0"/>
              <a:t>inform decision-makers from global to local scales, from public administrations to private sectors </a:t>
            </a:r>
          </a:p>
        </p:txBody>
      </p:sp>
    </p:spTree>
    <p:extLst>
      <p:ext uri="{BB962C8B-B14F-4D97-AF65-F5344CB8AC3E}">
        <p14:creationId xmlns:p14="http://schemas.microsoft.com/office/powerpoint/2010/main" val="66097890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BF96DCF7-E684-8849-9E20-669851A5A5CE}"/>
              </a:ext>
            </a:extLst>
          </p:cNvPr>
          <p:cNvSpPr txBox="1">
            <a:spLocks/>
          </p:cNvSpPr>
          <p:nvPr/>
        </p:nvSpPr>
        <p:spPr>
          <a:xfrm>
            <a:off x="0" y="196850"/>
            <a:ext cx="9143999" cy="6223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3600" kern="1200">
                <a:ln>
                  <a:solidFill>
                    <a:schemeClr val="accent5">
                      <a:lumMod val="75000"/>
                    </a:schemeClr>
                  </a:solidFill>
                </a:ln>
                <a:solidFill>
                  <a:schemeClr val="bg1"/>
                </a:solidFill>
                <a:latin typeface="+mj-lt"/>
                <a:ea typeface="+mj-ea"/>
                <a:cs typeface="+mj-cs"/>
              </a:defRPr>
            </a:lvl1pPr>
          </a:lstStyle>
          <a:p>
            <a:pPr>
              <a:defRPr/>
            </a:pPr>
            <a:r>
              <a:rPr lang="fr-FR" sz="2800" b="1" dirty="0" err="1"/>
              <a:t>Selected</a:t>
            </a:r>
            <a:r>
              <a:rPr lang="fr-FR" sz="2800" b="1" dirty="0"/>
              <a:t> </a:t>
            </a:r>
            <a:r>
              <a:rPr lang="fr-FR" sz="2800" b="1" dirty="0" err="1"/>
              <a:t>references</a:t>
            </a:r>
            <a:r>
              <a:rPr lang="fr-FR" sz="2800" b="1" dirty="0"/>
              <a:t> </a:t>
            </a:r>
            <a:r>
              <a:rPr lang="fr-FR" sz="2800" b="1" dirty="0" err="1"/>
              <a:t>from</a:t>
            </a:r>
            <a:r>
              <a:rPr lang="fr-FR" sz="2800" b="1" dirty="0"/>
              <a:t> </a:t>
            </a:r>
            <a:r>
              <a:rPr lang="fr-FR" sz="2800" b="1" dirty="0" err="1"/>
              <a:t>enviroSPACE</a:t>
            </a:r>
            <a:r>
              <a:rPr lang="fr-FR" b="1" dirty="0"/>
              <a:t>
</a:t>
            </a:r>
          </a:p>
        </p:txBody>
      </p:sp>
      <p:sp>
        <p:nvSpPr>
          <p:cNvPr id="5" name="TextBox 4">
            <a:extLst>
              <a:ext uri="{FF2B5EF4-FFF2-40B4-BE49-F238E27FC236}">
                <a16:creationId xmlns:a16="http://schemas.microsoft.com/office/drawing/2014/main" id="{2EF5ABDE-769E-E846-A6E8-E3A7DD3F4216}"/>
              </a:ext>
            </a:extLst>
          </p:cNvPr>
          <p:cNvSpPr txBox="1"/>
          <p:nvPr/>
        </p:nvSpPr>
        <p:spPr>
          <a:xfrm>
            <a:off x="1600200" y="990600"/>
            <a:ext cx="7543800" cy="5375831"/>
          </a:xfrm>
          <a:prstGeom prst="rect">
            <a:avLst/>
          </a:prstGeom>
          <a:noFill/>
        </p:spPr>
        <p:txBody>
          <a:bodyPr wrap="square" rtlCol="0">
            <a:spAutoFit/>
          </a:bodyPr>
          <a:lstStyle/>
          <a:p>
            <a:pPr marL="360363" indent="-350838">
              <a:spcAft>
                <a:spcPts val="400"/>
              </a:spcAft>
            </a:pPr>
            <a:r>
              <a:rPr lang="en-US" sz="1200" dirty="0">
                <a:solidFill>
                  <a:schemeClr val="bg1"/>
                </a:solidFill>
              </a:rPr>
              <a:t>Folz et al. Reconciling urban food metabolic pattern with its environment – a “mission impossible”? (Submitted).</a:t>
            </a:r>
          </a:p>
          <a:p>
            <a:pPr marL="360363" indent="-350838">
              <a:spcAft>
                <a:spcPts val="400"/>
              </a:spcAft>
            </a:pPr>
            <a:r>
              <a:rPr lang="en-US" sz="1200" dirty="0">
                <a:solidFill>
                  <a:schemeClr val="bg1"/>
                </a:solidFill>
              </a:rPr>
              <a:t>Giuliani, G. et al. Knowledge generation using satellite earth observations to support sustainable development goals (SDG): A use case on Land degradation: Int. Journal of Applied Earth Observation and Geoinformation (2020).</a:t>
            </a:r>
          </a:p>
          <a:p>
            <a:pPr marL="360363" indent="-350838">
              <a:spcAft>
                <a:spcPts val="400"/>
              </a:spcAft>
            </a:pPr>
            <a:r>
              <a:rPr lang="en-US" sz="1200" dirty="0">
                <a:solidFill>
                  <a:schemeClr val="bg1"/>
                </a:solidFill>
              </a:rPr>
              <a:t>Honeck, E.C. et al. Implementing Green Infrastructure for the Spatial Planning of Peri-Urban Areas in Geneva, Switzerland: Sustainability (2020a)</a:t>
            </a:r>
          </a:p>
          <a:p>
            <a:pPr marL="360363" indent="-350838">
              <a:spcAft>
                <a:spcPts val="400"/>
              </a:spcAft>
            </a:pPr>
            <a:r>
              <a:rPr lang="en-US" sz="1200" dirty="0">
                <a:solidFill>
                  <a:schemeClr val="bg1"/>
                </a:solidFill>
              </a:rPr>
              <a:t>Honeck, E.C. et al. Methods for identifying green infrastructure. In: SN Applied Sciences (2020b).</a:t>
            </a:r>
          </a:p>
          <a:p>
            <a:pPr marL="360363" indent="-350838">
              <a:spcAft>
                <a:spcPts val="400"/>
              </a:spcAft>
            </a:pPr>
            <a:r>
              <a:rPr lang="en-US" sz="1200" dirty="0" err="1">
                <a:solidFill>
                  <a:schemeClr val="bg1"/>
                </a:solidFill>
              </a:rPr>
              <a:t>Külling</a:t>
            </a:r>
            <a:r>
              <a:rPr lang="en-US" sz="1200" dirty="0">
                <a:solidFill>
                  <a:schemeClr val="bg1"/>
                </a:solidFill>
              </a:rPr>
              <a:t>, Adde et al. SWECO25: a cross-thematic raster database for ecological research in Switzerland. In: Scientific data (2024).</a:t>
            </a:r>
          </a:p>
          <a:p>
            <a:pPr marL="360363" indent="-350838">
              <a:spcAft>
                <a:spcPts val="400"/>
              </a:spcAft>
            </a:pPr>
            <a:r>
              <a:rPr lang="en-US" sz="1200" dirty="0" err="1">
                <a:solidFill>
                  <a:schemeClr val="bg1"/>
                </a:solidFill>
              </a:rPr>
              <a:t>Külling</a:t>
            </a:r>
            <a:r>
              <a:rPr lang="en-US" sz="1200" dirty="0">
                <a:solidFill>
                  <a:schemeClr val="bg1"/>
                </a:solidFill>
              </a:rPr>
              <a:t>, et al, Nature’s contributions to people and biodiversity mapping in Switzerland: spatial patterns and environmental drivers. In: Ecological indicators (2024).</a:t>
            </a:r>
          </a:p>
          <a:p>
            <a:pPr marL="360363" indent="-350838">
              <a:spcAft>
                <a:spcPts val="400"/>
              </a:spcAft>
            </a:pPr>
            <a:r>
              <a:rPr lang="en-US" sz="1200" dirty="0" err="1">
                <a:solidFill>
                  <a:schemeClr val="bg1"/>
                </a:solidFill>
              </a:rPr>
              <a:t>Külling</a:t>
            </a:r>
            <a:r>
              <a:rPr lang="en-US" sz="1200" dirty="0">
                <a:solidFill>
                  <a:schemeClr val="bg1"/>
                </a:solidFill>
              </a:rPr>
              <a:t>, et al. Reaching conservation targets: Spatial prioritization of national ecological infrastructure (submitted).</a:t>
            </a:r>
          </a:p>
          <a:p>
            <a:pPr marL="360363" indent="-350838">
              <a:spcAft>
                <a:spcPts val="400"/>
              </a:spcAft>
            </a:pPr>
            <a:r>
              <a:rPr lang="en-US" sz="1200" dirty="0">
                <a:solidFill>
                  <a:schemeClr val="bg1"/>
                </a:solidFill>
              </a:rPr>
              <a:t>Loreto et al. Modeling red deer functional connectivity at a regional scale in a human-dominated landscape. In: Frontiers in environmental science (2023).</a:t>
            </a:r>
          </a:p>
          <a:p>
            <a:pPr marL="360363" indent="-350838">
              <a:spcAft>
                <a:spcPts val="400"/>
              </a:spcAft>
            </a:pPr>
            <a:r>
              <a:rPr lang="en-US" sz="1200" dirty="0">
                <a:solidFill>
                  <a:schemeClr val="bg1"/>
                </a:solidFill>
              </a:rPr>
              <a:t>Loreto et al. Combining multi-species connectivity modelling with expert knowledge to inform the green infrastructure design. In: Journal for nature conservation (2024).</a:t>
            </a:r>
          </a:p>
          <a:p>
            <a:pPr marL="360363" indent="-350838">
              <a:spcAft>
                <a:spcPts val="400"/>
              </a:spcAft>
            </a:pPr>
            <a:r>
              <a:rPr lang="en-US" sz="1200" dirty="0">
                <a:solidFill>
                  <a:schemeClr val="bg1"/>
                </a:solidFill>
              </a:rPr>
              <a:t>Lehmann, A. et al. Lifting the Information Barriers to Address Sustainability Challenges with Data from Physical Geography and Earth Observation. Sustainability 9 (2017).</a:t>
            </a:r>
          </a:p>
          <a:p>
            <a:pPr marL="360363" indent="-350838">
              <a:spcAft>
                <a:spcPts val="400"/>
              </a:spcAft>
            </a:pPr>
            <a:r>
              <a:rPr lang="en-US" sz="1200" dirty="0">
                <a:solidFill>
                  <a:schemeClr val="bg1"/>
                </a:solidFill>
              </a:rPr>
              <a:t>Lehmann, A. et al. </a:t>
            </a:r>
            <a:r>
              <a:rPr lang="en-US" sz="1200" dirty="0" err="1">
                <a:solidFill>
                  <a:schemeClr val="bg1"/>
                </a:solidFill>
              </a:rPr>
              <a:t>GEOEssential</a:t>
            </a:r>
            <a:r>
              <a:rPr lang="en-US" sz="1200" dirty="0">
                <a:solidFill>
                  <a:schemeClr val="bg1"/>
                </a:solidFill>
              </a:rPr>
              <a:t> – mainstreaming workflows from data sources to environment policy indicators with essential variables: International Journal of Digital Earth (2019).</a:t>
            </a:r>
          </a:p>
          <a:p>
            <a:pPr marL="360363" indent="-350838">
              <a:spcAft>
                <a:spcPts val="400"/>
              </a:spcAft>
            </a:pPr>
            <a:r>
              <a:rPr lang="en-US" sz="1200" dirty="0">
                <a:solidFill>
                  <a:schemeClr val="bg1"/>
                </a:solidFill>
              </a:rPr>
              <a:t>Lehmann, A., et al. Towards integrated essential variables for sustainability. International Journal of Digital Earth (2020).</a:t>
            </a:r>
          </a:p>
          <a:p>
            <a:pPr marL="360363" indent="-350838">
              <a:spcAft>
                <a:spcPts val="400"/>
              </a:spcAft>
            </a:pPr>
            <a:r>
              <a:rPr lang="en-US" sz="1200" dirty="0" err="1">
                <a:solidFill>
                  <a:schemeClr val="bg1"/>
                </a:solidFill>
              </a:rPr>
              <a:t>Sanguet</a:t>
            </a:r>
            <a:r>
              <a:rPr lang="en-US" sz="1200" dirty="0">
                <a:solidFill>
                  <a:schemeClr val="bg1"/>
                </a:solidFill>
              </a:rPr>
              <a:t> et al. Mapping Ecological Infrastructure in a Cross-Border Regional Context. Land, (2023).</a:t>
            </a:r>
          </a:p>
          <a:p>
            <a:pPr marL="360363" indent="-350838">
              <a:spcAft>
                <a:spcPts val="400"/>
              </a:spcAft>
            </a:pPr>
            <a:r>
              <a:rPr lang="en-US" sz="1200" dirty="0" err="1">
                <a:solidFill>
                  <a:schemeClr val="bg1"/>
                </a:solidFill>
              </a:rPr>
              <a:t>Sanguet</a:t>
            </a:r>
            <a:r>
              <a:rPr lang="en-US" sz="1200" dirty="0">
                <a:solidFill>
                  <a:schemeClr val="bg1"/>
                </a:solidFill>
              </a:rPr>
              <a:t> et a. Beyond topo-climatic predictors: Does habitats distribution and remote sensing information improve predictions of species distribution models? In: Global ecology and conservation (2022)</a:t>
            </a:r>
          </a:p>
        </p:txBody>
      </p:sp>
    </p:spTree>
    <p:extLst>
      <p:ext uri="{BB962C8B-B14F-4D97-AF65-F5344CB8AC3E}">
        <p14:creationId xmlns:p14="http://schemas.microsoft.com/office/powerpoint/2010/main" val="394270132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close up of a logo&#10;&#10;Description automatically generated">
            <a:extLst>
              <a:ext uri="{FF2B5EF4-FFF2-40B4-BE49-F238E27FC236}">
                <a16:creationId xmlns:a16="http://schemas.microsoft.com/office/drawing/2014/main" id="{4F8AD9C1-C0C6-4444-8950-41DD0EBB00F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5862583"/>
            <a:ext cx="1854200" cy="1003300"/>
          </a:xfrm>
          <a:prstGeom prst="rect">
            <a:avLst/>
          </a:prstGeom>
        </p:spPr>
      </p:pic>
      <p:sp>
        <p:nvSpPr>
          <p:cNvPr id="23" name="Titre 1">
            <a:extLst>
              <a:ext uri="{FF2B5EF4-FFF2-40B4-BE49-F238E27FC236}">
                <a16:creationId xmlns:a16="http://schemas.microsoft.com/office/drawing/2014/main" id="{BAA20079-D28E-F64D-8BF6-7D6936B5DAF9}"/>
              </a:ext>
            </a:extLst>
          </p:cNvPr>
          <p:cNvSpPr txBox="1">
            <a:spLocks/>
          </p:cNvSpPr>
          <p:nvPr/>
        </p:nvSpPr>
        <p:spPr>
          <a:xfrm>
            <a:off x="3276600" y="1447800"/>
            <a:ext cx="4038600" cy="6223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kern="1200">
                <a:ln>
                  <a:solidFill>
                    <a:schemeClr val="accent5">
                      <a:lumMod val="75000"/>
                    </a:schemeClr>
                  </a:solidFill>
                </a:ln>
                <a:solidFill>
                  <a:schemeClr val="bg1"/>
                </a:solidFill>
                <a:latin typeface="+mj-lt"/>
                <a:ea typeface="+mj-ea"/>
                <a:cs typeface="+mj-cs"/>
              </a:defRPr>
            </a:lvl1pPr>
          </a:lstStyle>
          <a:p>
            <a:pPr>
              <a:defRPr/>
            </a:pPr>
            <a:r>
              <a:rPr lang="fr-FR" sz="2400" b="1" dirty="0" err="1"/>
              <a:t>Thank</a:t>
            </a:r>
            <a:r>
              <a:rPr lang="fr-FR" sz="2400" b="1" dirty="0"/>
              <a:t> </a:t>
            </a:r>
            <a:r>
              <a:rPr lang="fr-FR" sz="2400" b="1" dirty="0" err="1"/>
              <a:t>you</a:t>
            </a:r>
            <a:r>
              <a:rPr lang="fr-FR" sz="2400" b="1" dirty="0"/>
              <a:t> for </a:t>
            </a:r>
            <a:r>
              <a:rPr lang="fr-FR" sz="2400" b="1" dirty="0" err="1"/>
              <a:t>your</a:t>
            </a:r>
            <a:r>
              <a:rPr lang="fr-FR" sz="2400" b="1" dirty="0"/>
              <a:t> attention</a:t>
            </a:r>
          </a:p>
        </p:txBody>
      </p:sp>
      <p:pic>
        <p:nvPicPr>
          <p:cNvPr id="3" name="Picture 2">
            <a:extLst>
              <a:ext uri="{FF2B5EF4-FFF2-40B4-BE49-F238E27FC236}">
                <a16:creationId xmlns:a16="http://schemas.microsoft.com/office/drawing/2014/main" id="{48A9C07F-9C55-B563-E0A6-9700AAEA6531}"/>
              </a:ext>
            </a:extLst>
          </p:cNvPr>
          <p:cNvPicPr>
            <a:picLocks noChangeAspect="1"/>
          </p:cNvPicPr>
          <p:nvPr/>
        </p:nvPicPr>
        <p:blipFill>
          <a:blip r:embed="rId4"/>
          <a:stretch>
            <a:fillRect/>
          </a:stretch>
        </p:blipFill>
        <p:spPr>
          <a:xfrm>
            <a:off x="4343400" y="5995188"/>
            <a:ext cx="4744001" cy="811224"/>
          </a:xfrm>
          <a:prstGeom prst="rect">
            <a:avLst/>
          </a:prstGeom>
        </p:spPr>
      </p:pic>
    </p:spTree>
    <p:extLst>
      <p:ext uri="{BB962C8B-B14F-4D97-AF65-F5344CB8AC3E}">
        <p14:creationId xmlns:p14="http://schemas.microsoft.com/office/powerpoint/2010/main" val="18409320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2FE18AC-E8BA-204C-8A6A-C1FD7EEAF3F7}"/>
              </a:ext>
            </a:extLst>
          </p:cNvPr>
          <p:cNvSpPr>
            <a:spLocks noGrp="1"/>
          </p:cNvSpPr>
          <p:nvPr>
            <p:ph sz="half" idx="1"/>
          </p:nvPr>
        </p:nvSpPr>
        <p:spPr>
          <a:xfrm>
            <a:off x="2057400" y="1143000"/>
            <a:ext cx="3048000" cy="4754563"/>
          </a:xfrm>
        </p:spPr>
        <p:txBody>
          <a:bodyPr/>
          <a:lstStyle/>
          <a:p>
            <a:endParaRPr lang="en-CH"/>
          </a:p>
        </p:txBody>
      </p:sp>
      <p:sp>
        <p:nvSpPr>
          <p:cNvPr id="4" name="Content Placeholder 3">
            <a:extLst>
              <a:ext uri="{FF2B5EF4-FFF2-40B4-BE49-F238E27FC236}">
                <a16:creationId xmlns:a16="http://schemas.microsoft.com/office/drawing/2014/main" id="{C8387FF7-2B27-3BFA-0BEA-3934A7B5355F}"/>
              </a:ext>
            </a:extLst>
          </p:cNvPr>
          <p:cNvSpPr>
            <a:spLocks noGrp="1"/>
          </p:cNvSpPr>
          <p:nvPr>
            <p:ph sz="half" idx="2"/>
          </p:nvPr>
        </p:nvSpPr>
        <p:spPr>
          <a:xfrm>
            <a:off x="5486400" y="1219200"/>
            <a:ext cx="3048000" cy="4754563"/>
          </a:xfrm>
        </p:spPr>
        <p:txBody>
          <a:bodyPr/>
          <a:lstStyle/>
          <a:p>
            <a:endParaRPr lang="en-CH"/>
          </a:p>
        </p:txBody>
      </p:sp>
      <p:sp>
        <p:nvSpPr>
          <p:cNvPr id="5" name="Rounded Rectangle 16">
            <a:extLst>
              <a:ext uri="{FF2B5EF4-FFF2-40B4-BE49-F238E27FC236}">
                <a16:creationId xmlns:a16="http://schemas.microsoft.com/office/drawing/2014/main" id="{5382528D-C0AF-84B3-F717-5694E8B0F466}"/>
              </a:ext>
            </a:extLst>
          </p:cNvPr>
          <p:cNvSpPr/>
          <p:nvPr/>
        </p:nvSpPr>
        <p:spPr>
          <a:xfrm>
            <a:off x="444556" y="198438"/>
            <a:ext cx="8318444" cy="6364287"/>
          </a:xfrm>
          <a:prstGeom prst="roundRect">
            <a:avLst/>
          </a:prstGeom>
          <a:gradFill>
            <a:gsLst>
              <a:gs pos="0">
                <a:schemeClr val="tx1">
                  <a:lumMod val="95000"/>
                  <a:lumOff val="5000"/>
                </a:schemeClr>
              </a:gs>
              <a:gs pos="43000">
                <a:schemeClr val="tx1">
                  <a:lumMod val="75000"/>
                  <a:lumOff val="25000"/>
                </a:schemeClr>
              </a:gs>
              <a:gs pos="100000">
                <a:schemeClr val="tx1">
                  <a:lumMod val="65000"/>
                  <a:lumOff val="35000"/>
                  <a:alpha val="89000"/>
                </a:schemeClr>
              </a:gs>
            </a:gsLst>
            <a:lin ang="5400000" scaled="0"/>
          </a:gradFill>
          <a:ln>
            <a:gradFill>
              <a:gsLst>
                <a:gs pos="0">
                  <a:schemeClr val="accent5">
                    <a:lumMod val="75000"/>
                  </a:schemeClr>
                </a:gs>
                <a:gs pos="50000">
                  <a:schemeClr val="tx1">
                    <a:lumMod val="95000"/>
                    <a:lumOff val="5000"/>
                    <a:alpha val="72000"/>
                  </a:schemeClr>
                </a:gs>
                <a:gs pos="100000">
                  <a:schemeClr val="tx1">
                    <a:lumMod val="95000"/>
                    <a:lumOff val="5000"/>
                    <a:alpha val="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9FA1BA35-7711-5D80-C078-EFDBB0378E10}"/>
              </a:ext>
            </a:extLst>
          </p:cNvPr>
          <p:cNvSpPr/>
          <p:nvPr/>
        </p:nvSpPr>
        <p:spPr>
          <a:xfrm>
            <a:off x="2350335" y="681038"/>
            <a:ext cx="5462588" cy="5326062"/>
          </a:xfrm>
          <a:prstGeom prst="ellipse">
            <a:avLst/>
          </a:prstGeom>
          <a:solidFill>
            <a:sysClr val="window" lastClr="FFFFFF">
              <a:lumMod val="95000"/>
            </a:sysClr>
          </a:soli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anchor="ctr"/>
          <a:lstStyle/>
          <a:p>
            <a:pPr algn="ctr" defTabSz="457200" fontAlgn="auto">
              <a:spcBef>
                <a:spcPts val="0"/>
              </a:spcBef>
              <a:spcAft>
                <a:spcPts val="0"/>
              </a:spcAft>
              <a:defRPr/>
            </a:pPr>
            <a:endParaRPr lang="en-US" kern="0">
              <a:solidFill>
                <a:srgbClr val="000000"/>
              </a:solidFill>
              <a:latin typeface="Calibri"/>
              <a:ea typeface="+mn-ea"/>
              <a:cs typeface="+mn-cs"/>
            </a:endParaRPr>
          </a:p>
        </p:txBody>
      </p:sp>
      <p:sp>
        <p:nvSpPr>
          <p:cNvPr id="7" name="Oval 6">
            <a:extLst>
              <a:ext uri="{FF2B5EF4-FFF2-40B4-BE49-F238E27FC236}">
                <a16:creationId xmlns:a16="http://schemas.microsoft.com/office/drawing/2014/main" id="{10680A78-9CE7-98F5-4346-96EB738EF3E7}"/>
              </a:ext>
            </a:extLst>
          </p:cNvPr>
          <p:cNvSpPr/>
          <p:nvPr/>
        </p:nvSpPr>
        <p:spPr>
          <a:xfrm>
            <a:off x="3123448" y="1931988"/>
            <a:ext cx="3917950" cy="3821112"/>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anchor="ctr"/>
          <a:lstStyle/>
          <a:p>
            <a:pPr algn="ctr" defTabSz="457200" fontAlgn="auto">
              <a:spcBef>
                <a:spcPts val="0"/>
              </a:spcBef>
              <a:spcAft>
                <a:spcPts val="0"/>
              </a:spcAft>
              <a:defRPr/>
            </a:pPr>
            <a:endParaRPr lang="en-US" kern="0">
              <a:solidFill>
                <a:srgbClr val="000000"/>
              </a:solidFill>
              <a:latin typeface="Calibri"/>
              <a:ea typeface="+mn-ea"/>
              <a:cs typeface="+mn-cs"/>
            </a:endParaRPr>
          </a:p>
        </p:txBody>
      </p:sp>
      <p:sp>
        <p:nvSpPr>
          <p:cNvPr id="8" name="Oval 7">
            <a:extLst>
              <a:ext uri="{FF2B5EF4-FFF2-40B4-BE49-F238E27FC236}">
                <a16:creationId xmlns:a16="http://schemas.microsoft.com/office/drawing/2014/main" id="{FA252863-1E4E-A24A-091B-AF4888F146C8}"/>
              </a:ext>
            </a:extLst>
          </p:cNvPr>
          <p:cNvSpPr/>
          <p:nvPr/>
        </p:nvSpPr>
        <p:spPr>
          <a:xfrm>
            <a:off x="3745748" y="2906713"/>
            <a:ext cx="2671762" cy="2606675"/>
          </a:xfrm>
          <a:prstGeom prst="ellipse">
            <a:avLst/>
          </a:prstGeom>
          <a:solidFill>
            <a:sysClr val="window" lastClr="FFFFFF">
              <a:lumMod val="65000"/>
            </a:sysClr>
          </a:soli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anchor="ctr"/>
          <a:lstStyle/>
          <a:p>
            <a:pPr algn="ctr" defTabSz="457200" fontAlgn="auto">
              <a:spcBef>
                <a:spcPts val="0"/>
              </a:spcBef>
              <a:spcAft>
                <a:spcPts val="0"/>
              </a:spcAft>
              <a:defRPr/>
            </a:pPr>
            <a:endParaRPr lang="en-US" kern="0">
              <a:solidFill>
                <a:srgbClr val="000000"/>
              </a:solidFill>
              <a:latin typeface="Calibri"/>
              <a:ea typeface="+mn-ea"/>
              <a:cs typeface="+mn-cs"/>
            </a:endParaRPr>
          </a:p>
        </p:txBody>
      </p:sp>
      <p:sp>
        <p:nvSpPr>
          <p:cNvPr id="9" name="Oval 8">
            <a:extLst>
              <a:ext uri="{FF2B5EF4-FFF2-40B4-BE49-F238E27FC236}">
                <a16:creationId xmlns:a16="http://schemas.microsoft.com/office/drawing/2014/main" id="{3DDF575C-FDCE-5526-6AC1-6D26AF5B9061}"/>
              </a:ext>
            </a:extLst>
          </p:cNvPr>
          <p:cNvSpPr/>
          <p:nvPr/>
        </p:nvSpPr>
        <p:spPr>
          <a:xfrm>
            <a:off x="4260098" y="3656013"/>
            <a:ext cx="1644650" cy="1603375"/>
          </a:xfrm>
          <a:prstGeom prst="ellipse">
            <a:avLst/>
          </a:prstGeom>
          <a:solidFill>
            <a:sysClr val="window" lastClr="FFFFFF">
              <a:lumMod val="50000"/>
            </a:sysClr>
          </a:soli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anchor="ctr"/>
          <a:lstStyle/>
          <a:p>
            <a:pPr algn="ctr" defTabSz="457200" fontAlgn="auto">
              <a:spcBef>
                <a:spcPts val="0"/>
              </a:spcBef>
              <a:spcAft>
                <a:spcPts val="0"/>
              </a:spcAft>
              <a:defRPr/>
            </a:pPr>
            <a:endParaRPr lang="en-US" kern="0" dirty="0">
              <a:solidFill>
                <a:srgbClr val="000000"/>
              </a:solidFill>
              <a:latin typeface="Calibri"/>
              <a:ea typeface="+mn-ea"/>
              <a:cs typeface="+mn-cs"/>
            </a:endParaRPr>
          </a:p>
        </p:txBody>
      </p:sp>
      <p:sp>
        <p:nvSpPr>
          <p:cNvPr id="10" name="TextBox 9">
            <a:extLst>
              <a:ext uri="{FF2B5EF4-FFF2-40B4-BE49-F238E27FC236}">
                <a16:creationId xmlns:a16="http://schemas.microsoft.com/office/drawing/2014/main" id="{EB4FA5E1-0DEE-6897-8AFE-4DB2D133F11F}"/>
              </a:ext>
            </a:extLst>
          </p:cNvPr>
          <p:cNvSpPr txBox="1"/>
          <p:nvPr/>
        </p:nvSpPr>
        <p:spPr>
          <a:xfrm>
            <a:off x="4903035" y="4967288"/>
            <a:ext cx="523875" cy="307975"/>
          </a:xfrm>
          <a:prstGeom prst="rect">
            <a:avLst/>
          </a:prstGeom>
          <a:noFill/>
        </p:spPr>
        <p:txBody>
          <a:bodyPr wrap="none">
            <a:spAutoFit/>
          </a:bodyPr>
          <a:lstStyle/>
          <a:p>
            <a:pPr defTabSz="457200" fontAlgn="auto">
              <a:spcBef>
                <a:spcPts val="0"/>
              </a:spcBef>
              <a:spcAft>
                <a:spcPts val="0"/>
              </a:spcAft>
              <a:defRPr/>
            </a:pPr>
            <a:r>
              <a:rPr lang="en-US" sz="1400" dirty="0">
                <a:solidFill>
                  <a:srgbClr val="000000"/>
                </a:solidFill>
                <a:latin typeface="Calibri"/>
                <a:ea typeface="+mn-ea"/>
                <a:cs typeface="+mn-cs"/>
              </a:rPr>
              <a:t>local</a:t>
            </a:r>
          </a:p>
        </p:txBody>
      </p:sp>
      <p:sp>
        <p:nvSpPr>
          <p:cNvPr id="11" name="TextBox 10">
            <a:extLst>
              <a:ext uri="{FF2B5EF4-FFF2-40B4-BE49-F238E27FC236}">
                <a16:creationId xmlns:a16="http://schemas.microsoft.com/office/drawing/2014/main" id="{294993A0-B954-48C8-0616-A4682803EB16}"/>
              </a:ext>
            </a:extLst>
          </p:cNvPr>
          <p:cNvSpPr txBox="1"/>
          <p:nvPr/>
        </p:nvSpPr>
        <p:spPr>
          <a:xfrm>
            <a:off x="4776035" y="5448300"/>
            <a:ext cx="779463" cy="307975"/>
          </a:xfrm>
          <a:prstGeom prst="rect">
            <a:avLst/>
          </a:prstGeom>
          <a:noFill/>
        </p:spPr>
        <p:txBody>
          <a:bodyPr wrap="none">
            <a:spAutoFit/>
          </a:bodyPr>
          <a:lstStyle/>
          <a:p>
            <a:pPr defTabSz="457200" fontAlgn="auto">
              <a:spcBef>
                <a:spcPts val="0"/>
              </a:spcBef>
              <a:spcAft>
                <a:spcPts val="0"/>
              </a:spcAft>
              <a:defRPr/>
            </a:pPr>
            <a:r>
              <a:rPr lang="en-US" sz="1400" dirty="0">
                <a:solidFill>
                  <a:srgbClr val="000000"/>
                </a:solidFill>
                <a:latin typeface="Calibri"/>
                <a:ea typeface="+mn-ea"/>
                <a:cs typeface="+mn-cs"/>
              </a:rPr>
              <a:t>regional</a:t>
            </a:r>
          </a:p>
        </p:txBody>
      </p:sp>
      <p:sp>
        <p:nvSpPr>
          <p:cNvPr id="12" name="TextBox 11">
            <a:extLst>
              <a:ext uri="{FF2B5EF4-FFF2-40B4-BE49-F238E27FC236}">
                <a16:creationId xmlns:a16="http://schemas.microsoft.com/office/drawing/2014/main" id="{2EBC1C9B-9E4B-D0CE-596D-94D7B7AFEE83}"/>
              </a:ext>
            </a:extLst>
          </p:cNvPr>
          <p:cNvSpPr txBox="1"/>
          <p:nvPr/>
        </p:nvSpPr>
        <p:spPr>
          <a:xfrm>
            <a:off x="4852235" y="5688013"/>
            <a:ext cx="627063" cy="307975"/>
          </a:xfrm>
          <a:prstGeom prst="rect">
            <a:avLst/>
          </a:prstGeom>
          <a:noFill/>
        </p:spPr>
        <p:txBody>
          <a:bodyPr wrap="none">
            <a:spAutoFit/>
          </a:bodyPr>
          <a:lstStyle/>
          <a:p>
            <a:pPr defTabSz="457200" fontAlgn="auto">
              <a:spcBef>
                <a:spcPts val="0"/>
              </a:spcBef>
              <a:spcAft>
                <a:spcPts val="0"/>
              </a:spcAft>
              <a:defRPr/>
            </a:pPr>
            <a:r>
              <a:rPr lang="en-US" sz="1400" dirty="0">
                <a:solidFill>
                  <a:srgbClr val="000000"/>
                </a:solidFill>
                <a:latin typeface="Calibri"/>
                <a:ea typeface="+mn-ea"/>
                <a:cs typeface="+mn-cs"/>
              </a:rPr>
              <a:t>global</a:t>
            </a:r>
          </a:p>
        </p:txBody>
      </p:sp>
      <p:sp>
        <p:nvSpPr>
          <p:cNvPr id="13" name="TextBox 12">
            <a:extLst>
              <a:ext uri="{FF2B5EF4-FFF2-40B4-BE49-F238E27FC236}">
                <a16:creationId xmlns:a16="http://schemas.microsoft.com/office/drawing/2014/main" id="{B3074C2C-7622-9A45-5267-B6D224968DA1}"/>
              </a:ext>
            </a:extLst>
          </p:cNvPr>
          <p:cNvSpPr txBox="1"/>
          <p:nvPr/>
        </p:nvSpPr>
        <p:spPr>
          <a:xfrm>
            <a:off x="4774448" y="5207000"/>
            <a:ext cx="781050" cy="307975"/>
          </a:xfrm>
          <a:prstGeom prst="rect">
            <a:avLst/>
          </a:prstGeom>
          <a:noFill/>
        </p:spPr>
        <p:txBody>
          <a:bodyPr wrap="none">
            <a:spAutoFit/>
          </a:bodyPr>
          <a:lstStyle/>
          <a:p>
            <a:pPr defTabSz="457200" fontAlgn="auto">
              <a:spcBef>
                <a:spcPts val="0"/>
              </a:spcBef>
              <a:spcAft>
                <a:spcPts val="0"/>
              </a:spcAft>
              <a:defRPr/>
            </a:pPr>
            <a:r>
              <a:rPr lang="en-US" sz="1400" dirty="0">
                <a:solidFill>
                  <a:srgbClr val="000000"/>
                </a:solidFill>
                <a:latin typeface="Calibri"/>
                <a:ea typeface="+mn-ea"/>
                <a:cs typeface="+mn-cs"/>
              </a:rPr>
              <a:t>national</a:t>
            </a:r>
          </a:p>
        </p:txBody>
      </p:sp>
      <p:sp>
        <p:nvSpPr>
          <p:cNvPr id="14" name="TextBox 13">
            <a:extLst>
              <a:ext uri="{FF2B5EF4-FFF2-40B4-BE49-F238E27FC236}">
                <a16:creationId xmlns:a16="http://schemas.microsoft.com/office/drawing/2014/main" id="{46F241BE-2BF5-A36F-AE92-2437DEA91F20}"/>
              </a:ext>
            </a:extLst>
          </p:cNvPr>
          <p:cNvSpPr txBox="1"/>
          <p:nvPr/>
        </p:nvSpPr>
        <p:spPr>
          <a:xfrm>
            <a:off x="4774448" y="6194425"/>
            <a:ext cx="741362" cy="368300"/>
          </a:xfrm>
          <a:prstGeom prst="rect">
            <a:avLst/>
          </a:prstGeom>
          <a:noFill/>
        </p:spPr>
        <p:txBody>
          <a:bodyPr wrap="none">
            <a:spAutoFit/>
          </a:bodyPr>
          <a:lstStyle/>
          <a:p>
            <a:pPr defTabSz="457200" fontAlgn="auto">
              <a:spcBef>
                <a:spcPts val="0"/>
              </a:spcBef>
              <a:spcAft>
                <a:spcPts val="0"/>
              </a:spcAft>
              <a:defRPr/>
            </a:pPr>
            <a:r>
              <a:rPr lang="en-US" dirty="0">
                <a:solidFill>
                  <a:schemeClr val="bg1"/>
                </a:solidFill>
                <a:latin typeface="Calibri"/>
                <a:ea typeface="+mn-ea"/>
                <a:cs typeface="+mn-cs"/>
              </a:rPr>
              <a:t>scales</a:t>
            </a:r>
          </a:p>
        </p:txBody>
      </p:sp>
      <p:grpSp>
        <p:nvGrpSpPr>
          <p:cNvPr id="15" name="Group 14">
            <a:extLst>
              <a:ext uri="{FF2B5EF4-FFF2-40B4-BE49-F238E27FC236}">
                <a16:creationId xmlns:a16="http://schemas.microsoft.com/office/drawing/2014/main" id="{54276EBD-9238-C84E-27C6-AA9D0FD52FD3}"/>
              </a:ext>
            </a:extLst>
          </p:cNvPr>
          <p:cNvGrpSpPr>
            <a:grpSpLocks/>
          </p:cNvGrpSpPr>
          <p:nvPr/>
        </p:nvGrpSpPr>
        <p:grpSpPr bwMode="auto">
          <a:xfrm>
            <a:off x="386598" y="1266825"/>
            <a:ext cx="1714500" cy="3762375"/>
            <a:chOff x="77571" y="1571922"/>
            <a:chExt cx="1713948" cy="3761800"/>
          </a:xfrm>
        </p:grpSpPr>
        <p:grpSp>
          <p:nvGrpSpPr>
            <p:cNvPr id="16" name="Group 77">
              <a:extLst>
                <a:ext uri="{FF2B5EF4-FFF2-40B4-BE49-F238E27FC236}">
                  <a16:creationId xmlns:a16="http://schemas.microsoft.com/office/drawing/2014/main" id="{F9FBCE0F-3173-9496-1F7E-FE61F61E0519}"/>
                </a:ext>
              </a:extLst>
            </p:cNvPr>
            <p:cNvGrpSpPr>
              <a:grpSpLocks/>
            </p:cNvGrpSpPr>
            <p:nvPr/>
          </p:nvGrpSpPr>
          <p:grpSpPr bwMode="auto">
            <a:xfrm>
              <a:off x="77571" y="1571922"/>
              <a:ext cx="1680345" cy="3761800"/>
              <a:chOff x="77571" y="1571922"/>
              <a:chExt cx="1680345" cy="3761800"/>
            </a:xfrm>
          </p:grpSpPr>
          <p:sp>
            <p:nvSpPr>
              <p:cNvPr id="18" name="Striped Right Arrow 13">
                <a:extLst>
                  <a:ext uri="{FF2B5EF4-FFF2-40B4-BE49-F238E27FC236}">
                    <a16:creationId xmlns:a16="http://schemas.microsoft.com/office/drawing/2014/main" id="{D036E5EB-8033-5D2F-094B-9830C0710771}"/>
                  </a:ext>
                </a:extLst>
              </p:cNvPr>
              <p:cNvSpPr/>
              <p:nvPr/>
            </p:nvSpPr>
            <p:spPr>
              <a:xfrm>
                <a:off x="274912" y="3171118"/>
                <a:ext cx="1112973" cy="883215"/>
              </a:xfrm>
              <a:prstGeom prst="stripedRightArrow">
                <a:avLst/>
              </a:prstGeom>
              <a:gradFill rotWithShape="1">
                <a:gsLst>
                  <a:gs pos="0">
                    <a:srgbClr val="C0504D">
                      <a:tint val="100000"/>
                      <a:shade val="100000"/>
                      <a:satMod val="130000"/>
                    </a:srgbClr>
                  </a:gs>
                  <a:gs pos="100000">
                    <a:srgbClr val="C0504D">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ctr" defTabSz="457200" fontAlgn="auto">
                  <a:spcBef>
                    <a:spcPts val="0"/>
                  </a:spcBef>
                  <a:spcAft>
                    <a:spcPts val="0"/>
                  </a:spcAft>
                  <a:defRPr/>
                </a:pPr>
                <a:r>
                  <a:rPr lang="en-US" sz="1400" b="1" kern="0" dirty="0">
                    <a:solidFill>
                      <a:srgbClr val="000000"/>
                    </a:solidFill>
                    <a:latin typeface="Calibri"/>
                    <a:ea typeface="+mn-ea"/>
                    <a:cs typeface="+mn-cs"/>
                  </a:rPr>
                  <a:t>Climate</a:t>
                </a:r>
              </a:p>
            </p:txBody>
          </p:sp>
          <p:sp>
            <p:nvSpPr>
              <p:cNvPr id="19" name="Striped Right Arrow 14">
                <a:extLst>
                  <a:ext uri="{FF2B5EF4-FFF2-40B4-BE49-F238E27FC236}">
                    <a16:creationId xmlns:a16="http://schemas.microsoft.com/office/drawing/2014/main" id="{824564FB-D0E3-6F84-4FD2-168318F1A7BF}"/>
                  </a:ext>
                </a:extLst>
              </p:cNvPr>
              <p:cNvSpPr/>
              <p:nvPr/>
            </p:nvSpPr>
            <p:spPr>
              <a:xfrm rot="3103845">
                <a:off x="196443" y="1905477"/>
                <a:ext cx="1596632" cy="929522"/>
              </a:xfrm>
              <a:prstGeom prst="stripedRightArrow">
                <a:avLst/>
              </a:prstGeom>
              <a:gradFill rotWithShape="1">
                <a:gsLst>
                  <a:gs pos="0">
                    <a:srgbClr val="C0504D">
                      <a:tint val="100000"/>
                      <a:shade val="100000"/>
                      <a:satMod val="130000"/>
                    </a:srgbClr>
                  </a:gs>
                  <a:gs pos="100000">
                    <a:srgbClr val="C0504D">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ctr" defTabSz="457200" fontAlgn="auto">
                  <a:spcBef>
                    <a:spcPts val="0"/>
                  </a:spcBef>
                  <a:spcAft>
                    <a:spcPts val="0"/>
                  </a:spcAft>
                  <a:defRPr/>
                </a:pPr>
                <a:r>
                  <a:rPr lang="en-US" sz="1400" b="1" kern="0" dirty="0">
                    <a:solidFill>
                      <a:srgbClr val="000000"/>
                    </a:solidFill>
                    <a:latin typeface="Calibri"/>
                    <a:ea typeface="+mn-ea"/>
                    <a:cs typeface="+mn-cs"/>
                  </a:rPr>
                  <a:t>Population</a:t>
                </a:r>
              </a:p>
            </p:txBody>
          </p:sp>
          <p:sp>
            <p:nvSpPr>
              <p:cNvPr id="20" name="Striped Right Arrow 15">
                <a:extLst>
                  <a:ext uri="{FF2B5EF4-FFF2-40B4-BE49-F238E27FC236}">
                    <a16:creationId xmlns:a16="http://schemas.microsoft.com/office/drawing/2014/main" id="{F194C3F8-7E89-5E4D-9109-ED5A9C0B8B77}"/>
                  </a:ext>
                </a:extLst>
              </p:cNvPr>
              <p:cNvSpPr/>
              <p:nvPr/>
            </p:nvSpPr>
            <p:spPr>
              <a:xfrm rot="18956767">
                <a:off x="77571" y="4402254"/>
                <a:ext cx="1680345" cy="931468"/>
              </a:xfrm>
              <a:prstGeom prst="stripedRightArrow">
                <a:avLst/>
              </a:prstGeom>
              <a:gradFill rotWithShape="1">
                <a:gsLst>
                  <a:gs pos="0">
                    <a:srgbClr val="C0504D">
                      <a:tint val="100000"/>
                      <a:shade val="100000"/>
                      <a:satMod val="130000"/>
                    </a:srgbClr>
                  </a:gs>
                  <a:gs pos="100000">
                    <a:srgbClr val="C0504D">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ctr" defTabSz="457200" fontAlgn="auto">
                  <a:spcBef>
                    <a:spcPts val="0"/>
                  </a:spcBef>
                  <a:spcAft>
                    <a:spcPts val="0"/>
                  </a:spcAft>
                  <a:defRPr/>
                </a:pPr>
                <a:r>
                  <a:rPr lang="en-US" sz="1400" b="1" kern="0" dirty="0">
                    <a:solidFill>
                      <a:srgbClr val="000000"/>
                    </a:solidFill>
                    <a:latin typeface="Calibri"/>
                    <a:ea typeface="+mn-ea"/>
                    <a:cs typeface="+mn-cs"/>
                  </a:rPr>
                  <a:t>Land use</a:t>
                </a:r>
              </a:p>
            </p:txBody>
          </p:sp>
        </p:grpSp>
        <p:sp>
          <p:nvSpPr>
            <p:cNvPr id="17" name="TextBox 16">
              <a:extLst>
                <a:ext uri="{FF2B5EF4-FFF2-40B4-BE49-F238E27FC236}">
                  <a16:creationId xmlns:a16="http://schemas.microsoft.com/office/drawing/2014/main" id="{AC6B26BF-BDEA-64EE-781E-964AAA21F0A2}"/>
                </a:ext>
              </a:extLst>
            </p:cNvPr>
            <p:cNvSpPr txBox="1"/>
            <p:nvPr/>
          </p:nvSpPr>
          <p:spPr>
            <a:xfrm rot="16200000">
              <a:off x="1129663" y="3394125"/>
              <a:ext cx="953942" cy="369769"/>
            </a:xfrm>
            <a:prstGeom prst="rect">
              <a:avLst/>
            </a:prstGeom>
            <a:noFill/>
          </p:spPr>
          <p:txBody>
            <a:bodyPr wrap="none">
              <a:spAutoFit/>
            </a:bodyPr>
            <a:lstStyle/>
            <a:p>
              <a:pPr defTabSz="457200" fontAlgn="auto">
                <a:spcBef>
                  <a:spcPts val="0"/>
                </a:spcBef>
                <a:spcAft>
                  <a:spcPts val="0"/>
                </a:spcAft>
                <a:defRPr/>
              </a:pPr>
              <a:r>
                <a:rPr lang="en-US" dirty="0">
                  <a:solidFill>
                    <a:srgbClr val="000000"/>
                  </a:solidFill>
                  <a:latin typeface="Calibri"/>
                  <a:ea typeface="+mn-ea"/>
                  <a:cs typeface="+mn-cs"/>
                </a:rPr>
                <a:t>changes</a:t>
              </a:r>
            </a:p>
          </p:txBody>
        </p:sp>
      </p:grpSp>
      <p:grpSp>
        <p:nvGrpSpPr>
          <p:cNvPr id="21" name="Group 20">
            <a:extLst>
              <a:ext uri="{FF2B5EF4-FFF2-40B4-BE49-F238E27FC236}">
                <a16:creationId xmlns:a16="http://schemas.microsoft.com/office/drawing/2014/main" id="{6D660685-75D5-27FF-B81D-EEA63B0EEF8C}"/>
              </a:ext>
            </a:extLst>
          </p:cNvPr>
          <p:cNvGrpSpPr>
            <a:grpSpLocks/>
          </p:cNvGrpSpPr>
          <p:nvPr/>
        </p:nvGrpSpPr>
        <p:grpSpPr bwMode="auto">
          <a:xfrm>
            <a:off x="3240205" y="-152400"/>
            <a:ext cx="3786904" cy="6530975"/>
            <a:chOff x="2931231" y="152029"/>
            <a:chExt cx="3786816" cy="6531355"/>
          </a:xfrm>
        </p:grpSpPr>
        <p:sp>
          <p:nvSpPr>
            <p:cNvPr id="22" name="Up-Down Arrow 17">
              <a:extLst>
                <a:ext uri="{FF2B5EF4-FFF2-40B4-BE49-F238E27FC236}">
                  <a16:creationId xmlns:a16="http://schemas.microsoft.com/office/drawing/2014/main" id="{5E6C6E1A-9CD8-BE4D-CD36-FB50DF5923DA}"/>
                </a:ext>
              </a:extLst>
            </p:cNvPr>
            <p:cNvSpPr/>
            <p:nvPr/>
          </p:nvSpPr>
          <p:spPr>
            <a:xfrm>
              <a:off x="3247853" y="985515"/>
              <a:ext cx="631810" cy="5697869"/>
            </a:xfrm>
            <a:prstGeom prst="upDownArrow">
              <a:avLst/>
            </a:prstGeom>
            <a:solidFill>
              <a:sysClr val="window" lastClr="FFFFFF"/>
            </a:solidFill>
            <a:ln w="25400" cap="flat" cmpd="sng" algn="ctr">
              <a:solidFill>
                <a:sysClr val="windowText" lastClr="000000"/>
              </a:solidFill>
              <a:prstDash val="solid"/>
            </a:ln>
            <a:effectLst/>
          </p:spPr>
          <p:txBody>
            <a:bodyPr anchor="ctr"/>
            <a:lstStyle/>
            <a:p>
              <a:pPr algn="ctr" defTabSz="457200" fontAlgn="auto">
                <a:spcBef>
                  <a:spcPts val="0"/>
                </a:spcBef>
                <a:spcAft>
                  <a:spcPts val="0"/>
                </a:spcAft>
                <a:defRPr/>
              </a:pPr>
              <a:endParaRPr lang="en-US" kern="0">
                <a:solidFill>
                  <a:srgbClr val="000000"/>
                </a:solidFill>
                <a:latin typeface="Calibri"/>
                <a:ea typeface="+mn-ea"/>
                <a:cs typeface="+mn-cs"/>
              </a:endParaRPr>
            </a:p>
          </p:txBody>
        </p:sp>
        <p:sp>
          <p:nvSpPr>
            <p:cNvPr id="23" name="Up-Down Arrow 18">
              <a:extLst>
                <a:ext uri="{FF2B5EF4-FFF2-40B4-BE49-F238E27FC236}">
                  <a16:creationId xmlns:a16="http://schemas.microsoft.com/office/drawing/2014/main" id="{56112C14-6142-6BF3-5BAE-1D4C273A0400}"/>
                </a:ext>
              </a:extLst>
            </p:cNvPr>
            <p:cNvSpPr/>
            <p:nvPr/>
          </p:nvSpPr>
          <p:spPr>
            <a:xfrm>
              <a:off x="5086135" y="985515"/>
              <a:ext cx="631810" cy="5697869"/>
            </a:xfrm>
            <a:prstGeom prst="upDownArrow">
              <a:avLst/>
            </a:prstGeom>
            <a:solidFill>
              <a:sysClr val="window" lastClr="FFFFFF"/>
            </a:solidFill>
            <a:ln w="25400" cap="flat" cmpd="sng" algn="ctr">
              <a:solidFill>
                <a:sysClr val="windowText" lastClr="000000"/>
              </a:solidFill>
              <a:prstDash val="solid"/>
            </a:ln>
            <a:effectLst/>
          </p:spPr>
          <p:txBody>
            <a:bodyPr anchor="ctr"/>
            <a:lstStyle/>
            <a:p>
              <a:pPr algn="ctr" defTabSz="457200" fontAlgn="auto">
                <a:spcBef>
                  <a:spcPts val="0"/>
                </a:spcBef>
                <a:spcAft>
                  <a:spcPts val="0"/>
                </a:spcAft>
                <a:defRPr/>
              </a:pPr>
              <a:endParaRPr lang="en-US" kern="0">
                <a:solidFill>
                  <a:srgbClr val="000000"/>
                </a:solidFill>
                <a:latin typeface="Calibri"/>
                <a:ea typeface="+mn-ea"/>
                <a:cs typeface="+mn-cs"/>
              </a:endParaRPr>
            </a:p>
          </p:txBody>
        </p:sp>
        <p:sp>
          <p:nvSpPr>
            <p:cNvPr id="24" name="TextBox 23">
              <a:extLst>
                <a:ext uri="{FF2B5EF4-FFF2-40B4-BE49-F238E27FC236}">
                  <a16:creationId xmlns:a16="http://schemas.microsoft.com/office/drawing/2014/main" id="{792352C2-CDA9-EF0A-46BA-0DF24B177AE0}"/>
                </a:ext>
              </a:extLst>
            </p:cNvPr>
            <p:cNvSpPr txBox="1"/>
            <p:nvPr/>
          </p:nvSpPr>
          <p:spPr>
            <a:xfrm>
              <a:off x="3840740" y="502887"/>
              <a:ext cx="866820" cy="307795"/>
            </a:xfrm>
            <a:prstGeom prst="rect">
              <a:avLst/>
            </a:prstGeom>
            <a:noFill/>
          </p:spPr>
          <p:txBody>
            <a:bodyPr wrap="none">
              <a:spAutoFit/>
            </a:bodyPr>
            <a:lstStyle/>
            <a:p>
              <a:pPr algn="ctr" defTabSz="457200" fontAlgn="auto">
                <a:spcBef>
                  <a:spcPts val="0"/>
                </a:spcBef>
                <a:spcAft>
                  <a:spcPts val="0"/>
                </a:spcAft>
                <a:defRPr/>
              </a:pPr>
              <a:r>
                <a:rPr lang="en-US" sz="1400" dirty="0">
                  <a:solidFill>
                    <a:schemeClr val="bg1"/>
                  </a:solidFill>
                  <a:latin typeface="Calibri"/>
                </a:rPr>
                <a:t>Footprint</a:t>
              </a:r>
            </a:p>
          </p:txBody>
        </p:sp>
        <p:sp>
          <p:nvSpPr>
            <p:cNvPr id="25" name="TextBox 24">
              <a:extLst>
                <a:ext uri="{FF2B5EF4-FFF2-40B4-BE49-F238E27FC236}">
                  <a16:creationId xmlns:a16="http://schemas.microsoft.com/office/drawing/2014/main" id="{E08AF1D6-B409-9152-FB11-7955745AFB17}"/>
                </a:ext>
              </a:extLst>
            </p:cNvPr>
            <p:cNvSpPr txBox="1"/>
            <p:nvPr/>
          </p:nvSpPr>
          <p:spPr>
            <a:xfrm>
              <a:off x="5711596" y="502887"/>
              <a:ext cx="1006451" cy="522317"/>
            </a:xfrm>
            <a:prstGeom prst="rect">
              <a:avLst/>
            </a:prstGeom>
            <a:noFill/>
          </p:spPr>
          <p:txBody>
            <a:bodyPr wrap="none">
              <a:spAutoFit/>
            </a:bodyPr>
            <a:lstStyle/>
            <a:p>
              <a:pPr algn="ctr" defTabSz="457200" fontAlgn="auto">
                <a:spcBef>
                  <a:spcPts val="0"/>
                </a:spcBef>
                <a:spcAft>
                  <a:spcPts val="0"/>
                </a:spcAft>
                <a:defRPr/>
              </a:pPr>
              <a:r>
                <a:rPr lang="en-US" sz="1400" dirty="0">
                  <a:solidFill>
                    <a:schemeClr val="bg1"/>
                  </a:solidFill>
                  <a:latin typeface="Calibri"/>
                  <a:ea typeface="+mn-ea"/>
                  <a:cs typeface="+mn-cs"/>
                </a:rPr>
                <a:t>Planetary</a:t>
              </a:r>
              <a:br>
                <a:rPr lang="en-US" sz="1400" dirty="0">
                  <a:solidFill>
                    <a:schemeClr val="bg1"/>
                  </a:solidFill>
                  <a:latin typeface="Calibri"/>
                  <a:ea typeface="+mn-ea"/>
                  <a:cs typeface="+mn-cs"/>
                </a:rPr>
              </a:br>
              <a:r>
                <a:rPr lang="en-US" sz="1400" dirty="0">
                  <a:solidFill>
                    <a:schemeClr val="bg1"/>
                  </a:solidFill>
                  <a:latin typeface="Calibri"/>
                  <a:ea typeface="+mn-ea"/>
                  <a:cs typeface="+mn-cs"/>
                </a:rPr>
                <a:t>boundaries</a:t>
              </a:r>
            </a:p>
          </p:txBody>
        </p:sp>
        <p:sp>
          <p:nvSpPr>
            <p:cNvPr id="26" name="Up-Down Arrow 21">
              <a:extLst>
                <a:ext uri="{FF2B5EF4-FFF2-40B4-BE49-F238E27FC236}">
                  <a16:creationId xmlns:a16="http://schemas.microsoft.com/office/drawing/2014/main" id="{879292A8-E2AF-CC89-AAD9-E74DA2DB414E}"/>
                </a:ext>
              </a:extLst>
            </p:cNvPr>
            <p:cNvSpPr/>
            <p:nvPr/>
          </p:nvSpPr>
          <p:spPr>
            <a:xfrm>
              <a:off x="3935225" y="985515"/>
              <a:ext cx="630222" cy="5697869"/>
            </a:xfrm>
            <a:prstGeom prst="upDownArrow">
              <a:avLst/>
            </a:prstGeom>
            <a:solidFill>
              <a:sysClr val="window" lastClr="FFFFFF"/>
            </a:solidFill>
            <a:ln w="25400" cap="flat" cmpd="sng" algn="ctr">
              <a:solidFill>
                <a:sysClr val="windowText" lastClr="000000"/>
              </a:solidFill>
              <a:prstDash val="solid"/>
            </a:ln>
            <a:effectLst/>
          </p:spPr>
          <p:txBody>
            <a:bodyPr anchor="ctr"/>
            <a:lstStyle/>
            <a:p>
              <a:pPr algn="ctr" defTabSz="457200" fontAlgn="auto">
                <a:spcBef>
                  <a:spcPts val="0"/>
                </a:spcBef>
                <a:spcAft>
                  <a:spcPts val="0"/>
                </a:spcAft>
                <a:defRPr/>
              </a:pPr>
              <a:endParaRPr lang="en-US" kern="0">
                <a:solidFill>
                  <a:srgbClr val="000000"/>
                </a:solidFill>
                <a:latin typeface="Calibri"/>
                <a:ea typeface="+mn-ea"/>
                <a:cs typeface="+mn-cs"/>
              </a:endParaRPr>
            </a:p>
          </p:txBody>
        </p:sp>
        <p:sp>
          <p:nvSpPr>
            <p:cNvPr id="27" name="Up-Down Arrow 22">
              <a:extLst>
                <a:ext uri="{FF2B5EF4-FFF2-40B4-BE49-F238E27FC236}">
                  <a16:creationId xmlns:a16="http://schemas.microsoft.com/office/drawing/2014/main" id="{5C8B8209-18F0-072B-9E99-F4C47CBD8C68}"/>
                </a:ext>
              </a:extLst>
            </p:cNvPr>
            <p:cNvSpPr/>
            <p:nvPr/>
          </p:nvSpPr>
          <p:spPr>
            <a:xfrm>
              <a:off x="5771919" y="985515"/>
              <a:ext cx="631810" cy="5697869"/>
            </a:xfrm>
            <a:prstGeom prst="upDownArrow">
              <a:avLst/>
            </a:prstGeom>
            <a:solidFill>
              <a:sysClr val="window" lastClr="FFFFFF"/>
            </a:solidFill>
            <a:ln w="25400" cap="flat" cmpd="sng" algn="ctr">
              <a:solidFill>
                <a:sysClr val="windowText" lastClr="000000"/>
              </a:solidFill>
              <a:prstDash val="solid"/>
            </a:ln>
            <a:effectLst/>
          </p:spPr>
          <p:txBody>
            <a:bodyPr anchor="ctr"/>
            <a:lstStyle/>
            <a:p>
              <a:pPr algn="ctr" defTabSz="457200" fontAlgn="auto">
                <a:spcBef>
                  <a:spcPts val="0"/>
                </a:spcBef>
                <a:spcAft>
                  <a:spcPts val="0"/>
                </a:spcAft>
                <a:defRPr/>
              </a:pPr>
              <a:endParaRPr lang="en-US" kern="0">
                <a:solidFill>
                  <a:srgbClr val="000000"/>
                </a:solidFill>
                <a:latin typeface="Calibri"/>
                <a:ea typeface="+mn-ea"/>
                <a:cs typeface="+mn-cs"/>
              </a:endParaRPr>
            </a:p>
          </p:txBody>
        </p:sp>
        <p:sp>
          <p:nvSpPr>
            <p:cNvPr id="28" name="TextBox 27">
              <a:extLst>
                <a:ext uri="{FF2B5EF4-FFF2-40B4-BE49-F238E27FC236}">
                  <a16:creationId xmlns:a16="http://schemas.microsoft.com/office/drawing/2014/main" id="{84765843-F8DC-C272-B41B-D15C4BFD89E5}"/>
                </a:ext>
              </a:extLst>
            </p:cNvPr>
            <p:cNvSpPr txBox="1"/>
            <p:nvPr/>
          </p:nvSpPr>
          <p:spPr>
            <a:xfrm>
              <a:off x="5023963" y="599829"/>
              <a:ext cx="629196" cy="307795"/>
            </a:xfrm>
            <a:prstGeom prst="rect">
              <a:avLst/>
            </a:prstGeom>
            <a:noFill/>
          </p:spPr>
          <p:txBody>
            <a:bodyPr wrap="none">
              <a:spAutoFit/>
            </a:bodyPr>
            <a:lstStyle/>
            <a:p>
              <a:pPr algn="ctr" defTabSz="457200" fontAlgn="auto">
                <a:spcBef>
                  <a:spcPts val="0"/>
                </a:spcBef>
                <a:spcAft>
                  <a:spcPts val="0"/>
                </a:spcAft>
                <a:defRPr/>
              </a:pPr>
              <a:r>
                <a:rPr lang="en-US" sz="1400" dirty="0">
                  <a:solidFill>
                    <a:schemeClr val="bg1"/>
                  </a:solidFill>
                  <a:latin typeface="Calibri"/>
                  <a:ea typeface="+mn-ea"/>
                  <a:cs typeface="+mn-cs"/>
                </a:rPr>
                <a:t>Nexus</a:t>
              </a:r>
            </a:p>
          </p:txBody>
        </p:sp>
        <p:sp>
          <p:nvSpPr>
            <p:cNvPr id="29" name="TextBox 28">
              <a:extLst>
                <a:ext uri="{FF2B5EF4-FFF2-40B4-BE49-F238E27FC236}">
                  <a16:creationId xmlns:a16="http://schemas.microsoft.com/office/drawing/2014/main" id="{BC8B99EA-AAD4-9923-3425-DB91FC7769FB}"/>
                </a:ext>
              </a:extLst>
            </p:cNvPr>
            <p:cNvSpPr txBox="1"/>
            <p:nvPr/>
          </p:nvSpPr>
          <p:spPr>
            <a:xfrm>
              <a:off x="2931231" y="472517"/>
              <a:ext cx="946583" cy="523250"/>
            </a:xfrm>
            <a:prstGeom prst="rect">
              <a:avLst/>
            </a:prstGeom>
            <a:noFill/>
          </p:spPr>
          <p:txBody>
            <a:bodyPr wrap="none">
              <a:spAutoFit/>
            </a:bodyPr>
            <a:lstStyle/>
            <a:p>
              <a:pPr algn="ctr" defTabSz="457200" fontAlgn="auto">
                <a:spcBef>
                  <a:spcPts val="0"/>
                </a:spcBef>
                <a:spcAft>
                  <a:spcPts val="0"/>
                </a:spcAft>
                <a:defRPr/>
              </a:pPr>
              <a:r>
                <a:rPr lang="en-US" sz="1400" dirty="0">
                  <a:solidFill>
                    <a:schemeClr val="bg1"/>
                  </a:solidFill>
                  <a:latin typeface="Calibri"/>
                  <a:ea typeface="+mn-ea"/>
                  <a:cs typeface="+mn-cs"/>
                </a:rPr>
                <a:t>Ecosystem</a:t>
              </a:r>
              <a:br>
                <a:rPr lang="en-US" sz="1400" dirty="0">
                  <a:solidFill>
                    <a:schemeClr val="bg1"/>
                  </a:solidFill>
                  <a:latin typeface="Calibri"/>
                  <a:ea typeface="+mn-ea"/>
                  <a:cs typeface="+mn-cs"/>
                </a:rPr>
              </a:br>
              <a:r>
                <a:rPr lang="en-US" sz="1400" dirty="0">
                  <a:solidFill>
                    <a:schemeClr val="bg1"/>
                  </a:solidFill>
                  <a:latin typeface="Calibri"/>
                  <a:ea typeface="+mn-ea"/>
                  <a:cs typeface="+mn-cs"/>
                </a:rPr>
                <a:t>Services</a:t>
              </a:r>
            </a:p>
          </p:txBody>
        </p:sp>
        <p:sp>
          <p:nvSpPr>
            <p:cNvPr id="30" name="TextBox 29">
              <a:extLst>
                <a:ext uri="{FF2B5EF4-FFF2-40B4-BE49-F238E27FC236}">
                  <a16:creationId xmlns:a16="http://schemas.microsoft.com/office/drawing/2014/main" id="{96D49B01-9A72-6C12-B46C-319C18A911A8}"/>
                </a:ext>
              </a:extLst>
            </p:cNvPr>
            <p:cNvSpPr txBox="1"/>
            <p:nvPr/>
          </p:nvSpPr>
          <p:spPr>
            <a:xfrm>
              <a:off x="4193981" y="152029"/>
              <a:ext cx="1222346" cy="369910"/>
            </a:xfrm>
            <a:prstGeom prst="rect">
              <a:avLst/>
            </a:prstGeom>
            <a:noFill/>
          </p:spPr>
          <p:txBody>
            <a:bodyPr wrap="none">
              <a:spAutoFit/>
            </a:bodyPr>
            <a:lstStyle/>
            <a:p>
              <a:pPr defTabSz="457200" fontAlgn="auto">
                <a:spcBef>
                  <a:spcPts val="0"/>
                </a:spcBef>
                <a:spcAft>
                  <a:spcPts val="0"/>
                </a:spcAft>
                <a:defRPr/>
              </a:pPr>
              <a:r>
                <a:rPr lang="en-US" dirty="0">
                  <a:solidFill>
                    <a:srgbClr val="000000"/>
                  </a:solidFill>
                  <a:latin typeface="Calibri"/>
                  <a:ea typeface="+mn-ea"/>
                  <a:cs typeface="+mn-cs"/>
                </a:rPr>
                <a:t>integration</a:t>
              </a:r>
            </a:p>
          </p:txBody>
        </p:sp>
      </p:grpSp>
      <p:grpSp>
        <p:nvGrpSpPr>
          <p:cNvPr id="31" name="Group 30">
            <a:extLst>
              <a:ext uri="{FF2B5EF4-FFF2-40B4-BE49-F238E27FC236}">
                <a16:creationId xmlns:a16="http://schemas.microsoft.com/office/drawing/2014/main" id="{1EAD9457-A870-3693-96D7-C915635ACB47}"/>
              </a:ext>
            </a:extLst>
          </p:cNvPr>
          <p:cNvGrpSpPr>
            <a:grpSpLocks/>
          </p:cNvGrpSpPr>
          <p:nvPr/>
        </p:nvGrpSpPr>
        <p:grpSpPr bwMode="auto">
          <a:xfrm>
            <a:off x="2163010" y="1477963"/>
            <a:ext cx="6469063" cy="3622675"/>
            <a:chOff x="1854089" y="1782237"/>
            <a:chExt cx="6468729" cy="3622845"/>
          </a:xfrm>
        </p:grpSpPr>
        <p:sp>
          <p:nvSpPr>
            <p:cNvPr id="32" name="TextBox 31">
              <a:extLst>
                <a:ext uri="{FF2B5EF4-FFF2-40B4-BE49-F238E27FC236}">
                  <a16:creationId xmlns:a16="http://schemas.microsoft.com/office/drawing/2014/main" id="{2CCF2BCC-6ED8-9213-4EBC-B3F5B97CFE94}"/>
                </a:ext>
              </a:extLst>
            </p:cNvPr>
            <p:cNvSpPr txBox="1"/>
            <p:nvPr/>
          </p:nvSpPr>
          <p:spPr>
            <a:xfrm rot="5400000">
              <a:off x="6586823" y="3392850"/>
              <a:ext cx="3102121" cy="369869"/>
            </a:xfrm>
            <a:prstGeom prst="rect">
              <a:avLst/>
            </a:prstGeom>
            <a:noFill/>
          </p:spPr>
          <p:txBody>
            <a:bodyPr wrap="none">
              <a:spAutoFit/>
            </a:bodyPr>
            <a:lstStyle/>
            <a:p>
              <a:pPr defTabSz="457200" fontAlgn="auto">
                <a:spcBef>
                  <a:spcPts val="0"/>
                </a:spcBef>
                <a:spcAft>
                  <a:spcPts val="0"/>
                </a:spcAft>
                <a:defRPr/>
              </a:pPr>
              <a:r>
                <a:rPr lang="en-US" dirty="0">
                  <a:solidFill>
                    <a:schemeClr val="bg1"/>
                  </a:solidFill>
                  <a:latin typeface="Calibri"/>
                  <a:ea typeface="+mn-ea"/>
                  <a:cs typeface="+mn-cs"/>
                </a:rPr>
                <a:t>sustainable development goals</a:t>
              </a:r>
            </a:p>
          </p:txBody>
        </p:sp>
        <p:grpSp>
          <p:nvGrpSpPr>
            <p:cNvPr id="33" name="Group 78">
              <a:extLst>
                <a:ext uri="{FF2B5EF4-FFF2-40B4-BE49-F238E27FC236}">
                  <a16:creationId xmlns:a16="http://schemas.microsoft.com/office/drawing/2014/main" id="{37020D46-91C2-04F1-C9C2-5278EAFE3935}"/>
                </a:ext>
              </a:extLst>
            </p:cNvPr>
            <p:cNvGrpSpPr>
              <a:grpSpLocks/>
            </p:cNvGrpSpPr>
            <p:nvPr/>
          </p:nvGrpSpPr>
          <p:grpSpPr bwMode="auto">
            <a:xfrm>
              <a:off x="1854089" y="1782237"/>
              <a:ext cx="5770436" cy="3622845"/>
              <a:chOff x="1854089" y="1782237"/>
              <a:chExt cx="5770436" cy="3622845"/>
            </a:xfrm>
          </p:grpSpPr>
          <p:sp>
            <p:nvSpPr>
              <p:cNvPr id="34" name="Right Arrow 29">
                <a:extLst>
                  <a:ext uri="{FF2B5EF4-FFF2-40B4-BE49-F238E27FC236}">
                    <a16:creationId xmlns:a16="http://schemas.microsoft.com/office/drawing/2014/main" id="{8124D479-1313-2836-ABE8-DD12D7F70B31}"/>
                  </a:ext>
                </a:extLst>
              </p:cNvPr>
              <p:cNvSpPr/>
              <p:nvPr/>
            </p:nvSpPr>
            <p:spPr>
              <a:xfrm>
                <a:off x="1854089" y="1782237"/>
                <a:ext cx="5770265" cy="485798"/>
              </a:xfrm>
              <a:prstGeom prst="rightArrow">
                <a:avLst/>
              </a:prstGeom>
              <a:solidFill>
                <a:srgbClr val="BF870B"/>
              </a:soli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anchor="ctr"/>
              <a:lstStyle/>
              <a:p>
                <a:pPr algn="ctr" defTabSz="457200" fontAlgn="auto">
                  <a:spcBef>
                    <a:spcPts val="0"/>
                  </a:spcBef>
                  <a:spcAft>
                    <a:spcPts val="0"/>
                  </a:spcAft>
                  <a:defRPr/>
                </a:pPr>
                <a:r>
                  <a:rPr lang="en-US" sz="1400" kern="0" dirty="0">
                    <a:solidFill>
                      <a:srgbClr val="000000"/>
                    </a:solidFill>
                    <a:latin typeface="Calibri"/>
                    <a:ea typeface="+mn-ea"/>
                    <a:cs typeface="+mn-cs"/>
                  </a:rPr>
                  <a:t>2. Zero hunger</a:t>
                </a:r>
              </a:p>
            </p:txBody>
          </p:sp>
          <p:sp>
            <p:nvSpPr>
              <p:cNvPr id="35" name="Right Arrow 30">
                <a:extLst>
                  <a:ext uri="{FF2B5EF4-FFF2-40B4-BE49-F238E27FC236}">
                    <a16:creationId xmlns:a16="http://schemas.microsoft.com/office/drawing/2014/main" id="{155D49C5-827A-AE5D-875F-03B84452EA31}"/>
                  </a:ext>
                </a:extLst>
              </p:cNvPr>
              <p:cNvSpPr/>
              <p:nvPr/>
            </p:nvSpPr>
            <p:spPr>
              <a:xfrm>
                <a:off x="1854089" y="2290261"/>
                <a:ext cx="5770265" cy="485798"/>
              </a:xfrm>
              <a:prstGeom prst="rightArrow">
                <a:avLst/>
              </a:prstGeom>
              <a:solidFill>
                <a:srgbClr val="35CDFF"/>
              </a:soli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anchor="ctr"/>
              <a:lstStyle/>
              <a:p>
                <a:pPr algn="ctr" defTabSz="457200" fontAlgn="auto">
                  <a:spcBef>
                    <a:spcPts val="0"/>
                  </a:spcBef>
                  <a:spcAft>
                    <a:spcPts val="0"/>
                  </a:spcAft>
                  <a:defRPr/>
                </a:pPr>
                <a:r>
                  <a:rPr lang="en-US" sz="1400" kern="0" dirty="0">
                    <a:solidFill>
                      <a:srgbClr val="000000"/>
                    </a:solidFill>
                    <a:latin typeface="Calibri"/>
                    <a:ea typeface="+mn-ea"/>
                    <a:cs typeface="+mn-cs"/>
                  </a:rPr>
                  <a:t>6. Clean water and sanitation</a:t>
                </a:r>
              </a:p>
            </p:txBody>
          </p:sp>
          <p:sp>
            <p:nvSpPr>
              <p:cNvPr id="36" name="Right Arrow 31">
                <a:extLst>
                  <a:ext uri="{FF2B5EF4-FFF2-40B4-BE49-F238E27FC236}">
                    <a16:creationId xmlns:a16="http://schemas.microsoft.com/office/drawing/2014/main" id="{D587645D-488D-D438-88FD-CD581B032B34}"/>
                  </a:ext>
                </a:extLst>
              </p:cNvPr>
              <p:cNvSpPr/>
              <p:nvPr/>
            </p:nvSpPr>
            <p:spPr>
              <a:xfrm>
                <a:off x="1854089" y="2836386"/>
                <a:ext cx="5770265" cy="485798"/>
              </a:xfrm>
              <a:prstGeom prst="rightArrow">
                <a:avLst/>
              </a:prstGeom>
              <a:solidFill>
                <a:srgbClr val="FFD318"/>
              </a:soli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anchor="ctr"/>
              <a:lstStyle/>
              <a:p>
                <a:pPr algn="ctr" defTabSz="457200" fontAlgn="auto">
                  <a:spcBef>
                    <a:spcPts val="0"/>
                  </a:spcBef>
                  <a:spcAft>
                    <a:spcPts val="0"/>
                  </a:spcAft>
                  <a:defRPr/>
                </a:pPr>
                <a:r>
                  <a:rPr lang="en-US" sz="1400" kern="0" dirty="0">
                    <a:solidFill>
                      <a:srgbClr val="000000"/>
                    </a:solidFill>
                    <a:latin typeface="Calibri"/>
                    <a:ea typeface="+mn-ea"/>
                    <a:cs typeface="+mn-cs"/>
                  </a:rPr>
                  <a:t>7. Affordable and clean energy </a:t>
                </a:r>
              </a:p>
            </p:txBody>
          </p:sp>
          <p:sp>
            <p:nvSpPr>
              <p:cNvPr id="37" name="Right Arrow 32">
                <a:extLst>
                  <a:ext uri="{FF2B5EF4-FFF2-40B4-BE49-F238E27FC236}">
                    <a16:creationId xmlns:a16="http://schemas.microsoft.com/office/drawing/2014/main" id="{5CB4C468-498F-94A3-0613-841E21BAE5FF}"/>
                  </a:ext>
                </a:extLst>
              </p:cNvPr>
              <p:cNvSpPr/>
              <p:nvPr/>
            </p:nvSpPr>
            <p:spPr>
              <a:xfrm>
                <a:off x="1854089" y="3369811"/>
                <a:ext cx="5770265" cy="485798"/>
              </a:xfrm>
              <a:prstGeom prst="rightArrow">
                <a:avLst/>
              </a:prstGeom>
              <a:solidFill>
                <a:srgbClr val="EA903F"/>
              </a:soli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anchor="ctr"/>
              <a:lstStyle/>
              <a:p>
                <a:pPr algn="ctr" defTabSz="457200" fontAlgn="auto">
                  <a:spcBef>
                    <a:spcPts val="0"/>
                  </a:spcBef>
                  <a:spcAft>
                    <a:spcPts val="0"/>
                  </a:spcAft>
                  <a:defRPr/>
                </a:pPr>
                <a:r>
                  <a:rPr lang="en-US" sz="1400" kern="0" dirty="0">
                    <a:solidFill>
                      <a:srgbClr val="000000"/>
                    </a:solidFill>
                    <a:latin typeface="Calibri"/>
                    <a:ea typeface="+mn-ea"/>
                    <a:cs typeface="+mn-cs"/>
                  </a:rPr>
                  <a:t>11. Sustainable cities and communities</a:t>
                </a:r>
              </a:p>
            </p:txBody>
          </p:sp>
          <p:sp>
            <p:nvSpPr>
              <p:cNvPr id="38" name="Right Arrow 33">
                <a:extLst>
                  <a:ext uri="{FF2B5EF4-FFF2-40B4-BE49-F238E27FC236}">
                    <a16:creationId xmlns:a16="http://schemas.microsoft.com/office/drawing/2014/main" id="{A78B3554-B010-F9CF-8D3C-5CBD9F9425EF}"/>
                  </a:ext>
                </a:extLst>
              </p:cNvPr>
              <p:cNvSpPr/>
              <p:nvPr/>
            </p:nvSpPr>
            <p:spPr>
              <a:xfrm>
                <a:off x="1854089" y="3877835"/>
                <a:ext cx="5770265" cy="485798"/>
              </a:xfrm>
              <a:prstGeom prst="rightArrow">
                <a:avLst/>
              </a:prstGeom>
              <a:solidFill>
                <a:srgbClr val="005D00"/>
              </a:soli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anchor="ctr"/>
              <a:lstStyle/>
              <a:p>
                <a:pPr algn="ctr" defTabSz="457200" fontAlgn="auto">
                  <a:spcBef>
                    <a:spcPts val="0"/>
                  </a:spcBef>
                  <a:spcAft>
                    <a:spcPts val="0"/>
                  </a:spcAft>
                  <a:defRPr/>
                </a:pPr>
                <a:r>
                  <a:rPr lang="en-US" sz="1400" kern="0" dirty="0">
                    <a:solidFill>
                      <a:srgbClr val="000000"/>
                    </a:solidFill>
                    <a:latin typeface="Calibri"/>
                    <a:ea typeface="+mn-ea"/>
                    <a:cs typeface="+mn-cs"/>
                  </a:rPr>
                  <a:t>13. Climate action </a:t>
                </a:r>
              </a:p>
            </p:txBody>
          </p:sp>
          <p:sp>
            <p:nvSpPr>
              <p:cNvPr id="39" name="Right Arrow 34">
                <a:extLst>
                  <a:ext uri="{FF2B5EF4-FFF2-40B4-BE49-F238E27FC236}">
                    <a16:creationId xmlns:a16="http://schemas.microsoft.com/office/drawing/2014/main" id="{39583300-AACA-08C5-064A-A71E88A1FE67}"/>
                  </a:ext>
                </a:extLst>
              </p:cNvPr>
              <p:cNvSpPr/>
              <p:nvPr/>
            </p:nvSpPr>
            <p:spPr>
              <a:xfrm>
                <a:off x="1854089" y="4398560"/>
                <a:ext cx="5770265" cy="485798"/>
              </a:xfrm>
              <a:prstGeom prst="rightArrow">
                <a:avLst/>
              </a:prstGeom>
              <a:solidFill>
                <a:srgbClr val="3980BC"/>
              </a:soli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anchor="ctr"/>
              <a:lstStyle/>
              <a:p>
                <a:pPr algn="ctr" defTabSz="457200" fontAlgn="auto">
                  <a:spcBef>
                    <a:spcPts val="0"/>
                  </a:spcBef>
                  <a:spcAft>
                    <a:spcPts val="0"/>
                  </a:spcAft>
                  <a:defRPr/>
                </a:pPr>
                <a:r>
                  <a:rPr lang="en-US" sz="1400" kern="0" dirty="0">
                    <a:solidFill>
                      <a:srgbClr val="000000"/>
                    </a:solidFill>
                    <a:latin typeface="Calibri"/>
                    <a:ea typeface="+mn-ea"/>
                    <a:cs typeface="+mn-cs"/>
                  </a:rPr>
                  <a:t>14. Life below water</a:t>
                </a:r>
              </a:p>
            </p:txBody>
          </p:sp>
          <p:sp>
            <p:nvSpPr>
              <p:cNvPr id="40" name="Right Arrow 35">
                <a:extLst>
                  <a:ext uri="{FF2B5EF4-FFF2-40B4-BE49-F238E27FC236}">
                    <a16:creationId xmlns:a16="http://schemas.microsoft.com/office/drawing/2014/main" id="{C16DDD96-E3A0-6D24-CB93-0642F1518FBF}"/>
                  </a:ext>
                </a:extLst>
              </p:cNvPr>
              <p:cNvSpPr/>
              <p:nvPr/>
            </p:nvSpPr>
            <p:spPr>
              <a:xfrm>
                <a:off x="1854089" y="4919284"/>
                <a:ext cx="5770265" cy="485798"/>
              </a:xfrm>
              <a:prstGeom prst="rightArrow">
                <a:avLst/>
              </a:prstGeom>
              <a:solidFill>
                <a:srgbClr val="40B549"/>
              </a:soli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anchor="ctr"/>
              <a:lstStyle/>
              <a:p>
                <a:pPr algn="ctr" defTabSz="457200" fontAlgn="auto">
                  <a:spcBef>
                    <a:spcPts val="0"/>
                  </a:spcBef>
                  <a:spcAft>
                    <a:spcPts val="0"/>
                  </a:spcAft>
                  <a:defRPr/>
                </a:pPr>
                <a:r>
                  <a:rPr lang="en-US" sz="1400" kern="0" dirty="0">
                    <a:solidFill>
                      <a:srgbClr val="000000"/>
                    </a:solidFill>
                    <a:latin typeface="Calibri"/>
                    <a:ea typeface="+mn-ea"/>
                    <a:cs typeface="+mn-cs"/>
                  </a:rPr>
                  <a:t>15. Life on land</a:t>
                </a:r>
              </a:p>
            </p:txBody>
          </p:sp>
        </p:grpSp>
      </p:grpSp>
      <p:pic>
        <p:nvPicPr>
          <p:cNvPr id="41" name="Picture 70">
            <a:extLst>
              <a:ext uri="{FF2B5EF4-FFF2-40B4-BE49-F238E27FC236}">
                <a16:creationId xmlns:a16="http://schemas.microsoft.com/office/drawing/2014/main" id="{F8F905CD-1E63-2FF4-FDB1-80367C5752D6}"/>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2232860" y="1543050"/>
            <a:ext cx="360363" cy="309563"/>
          </a:xfrm>
          <a:prstGeom prst="rect">
            <a:avLst/>
          </a:prstGeom>
          <a:noFill/>
          <a:ln w="127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42" name="Picture 71">
            <a:extLst>
              <a:ext uri="{FF2B5EF4-FFF2-40B4-BE49-F238E27FC236}">
                <a16:creationId xmlns:a16="http://schemas.microsoft.com/office/drawing/2014/main" id="{840674E7-4C22-17CE-3520-2ADDAB705B41}"/>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2232860" y="2060575"/>
            <a:ext cx="360363" cy="319088"/>
          </a:xfrm>
          <a:prstGeom prst="rect">
            <a:avLst/>
          </a:prstGeom>
          <a:noFill/>
          <a:ln w="127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43" name="Picture 72">
            <a:extLst>
              <a:ext uri="{FF2B5EF4-FFF2-40B4-BE49-F238E27FC236}">
                <a16:creationId xmlns:a16="http://schemas.microsoft.com/office/drawing/2014/main" id="{EA3993EB-87CD-534A-C375-C80E75F9C770}"/>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2224923" y="2601913"/>
            <a:ext cx="360362" cy="327025"/>
          </a:xfrm>
          <a:prstGeom prst="rect">
            <a:avLst/>
          </a:prstGeom>
          <a:noFill/>
          <a:ln w="127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44" name="Picture 73">
            <a:extLst>
              <a:ext uri="{FF2B5EF4-FFF2-40B4-BE49-F238E27FC236}">
                <a16:creationId xmlns:a16="http://schemas.microsoft.com/office/drawing/2014/main" id="{C2A40C58-F24E-7A7D-AAF7-AE3A14626D4F}"/>
              </a:ext>
            </a:extLst>
          </p:cNvPr>
          <p:cNvPicPr>
            <a:picLocks/>
          </p:cNvPicPr>
          <p:nvPr/>
        </p:nvPicPr>
        <p:blipFill>
          <a:blip r:embed="rId5" cstate="print">
            <a:extLst>
              <a:ext uri="{28A0092B-C50C-407E-A947-70E740481C1C}">
                <a14:useLocalDpi xmlns:a14="http://schemas.microsoft.com/office/drawing/2010/main"/>
              </a:ext>
            </a:extLst>
          </a:blip>
          <a:srcRect/>
          <a:stretch>
            <a:fillRect/>
          </a:stretch>
        </p:blipFill>
        <p:spPr bwMode="auto">
          <a:xfrm>
            <a:off x="2232860" y="3136900"/>
            <a:ext cx="360363" cy="360363"/>
          </a:xfrm>
          <a:prstGeom prst="rect">
            <a:avLst/>
          </a:prstGeom>
          <a:noFill/>
          <a:ln w="127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45" name="Picture 74">
            <a:extLst>
              <a:ext uri="{FF2B5EF4-FFF2-40B4-BE49-F238E27FC236}">
                <a16:creationId xmlns:a16="http://schemas.microsoft.com/office/drawing/2014/main" id="{841EC4D7-A319-BA37-7A62-F4C8AB04C20E}"/>
              </a:ext>
            </a:extLst>
          </p:cNvPr>
          <p:cNvPicPr>
            <a:picLocks/>
          </p:cNvPicPr>
          <p:nvPr/>
        </p:nvPicPr>
        <p:blipFill>
          <a:blip r:embed="rId6" cstate="print">
            <a:extLst>
              <a:ext uri="{28A0092B-C50C-407E-A947-70E740481C1C}">
                <a14:useLocalDpi xmlns:a14="http://schemas.microsoft.com/office/drawing/2010/main"/>
              </a:ext>
            </a:extLst>
          </a:blip>
          <a:srcRect/>
          <a:stretch>
            <a:fillRect/>
          </a:stretch>
        </p:blipFill>
        <p:spPr bwMode="auto">
          <a:xfrm>
            <a:off x="2224923" y="3625850"/>
            <a:ext cx="360362" cy="360363"/>
          </a:xfrm>
          <a:prstGeom prst="rect">
            <a:avLst/>
          </a:prstGeom>
          <a:noFill/>
          <a:ln w="127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46" name="Picture 75">
            <a:extLst>
              <a:ext uri="{FF2B5EF4-FFF2-40B4-BE49-F238E27FC236}">
                <a16:creationId xmlns:a16="http://schemas.microsoft.com/office/drawing/2014/main" id="{663D759E-52D4-A9D1-E558-3FACD487670E}"/>
              </a:ext>
            </a:extLst>
          </p:cNvPr>
          <p:cNvPicPr>
            <a:picLocks/>
          </p:cNvPicPr>
          <p:nvPr/>
        </p:nvPicPr>
        <p:blipFill>
          <a:blip r:embed="rId7" cstate="print">
            <a:extLst>
              <a:ext uri="{28A0092B-C50C-407E-A947-70E740481C1C}">
                <a14:useLocalDpi xmlns:a14="http://schemas.microsoft.com/office/drawing/2010/main"/>
              </a:ext>
            </a:extLst>
          </a:blip>
          <a:srcRect/>
          <a:stretch>
            <a:fillRect/>
          </a:stretch>
        </p:blipFill>
        <p:spPr bwMode="auto">
          <a:xfrm>
            <a:off x="2224923" y="4160838"/>
            <a:ext cx="393700" cy="360362"/>
          </a:xfrm>
          <a:prstGeom prst="rect">
            <a:avLst/>
          </a:prstGeom>
          <a:noFill/>
          <a:ln w="127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47" name="Picture 76">
            <a:extLst>
              <a:ext uri="{FF2B5EF4-FFF2-40B4-BE49-F238E27FC236}">
                <a16:creationId xmlns:a16="http://schemas.microsoft.com/office/drawing/2014/main" id="{6750EAA8-23A9-DEAC-4A97-D4FDF8D65F1F}"/>
              </a:ext>
            </a:extLst>
          </p:cNvPr>
          <p:cNvPicPr>
            <a:picLocks/>
          </p:cNvPicPr>
          <p:nvPr/>
        </p:nvPicPr>
        <p:blipFill>
          <a:blip r:embed="rId8" cstate="print">
            <a:extLst>
              <a:ext uri="{28A0092B-C50C-407E-A947-70E740481C1C}">
                <a14:useLocalDpi xmlns:a14="http://schemas.microsoft.com/office/drawing/2010/main"/>
              </a:ext>
            </a:extLst>
          </a:blip>
          <a:srcRect/>
          <a:stretch>
            <a:fillRect/>
          </a:stretch>
        </p:blipFill>
        <p:spPr bwMode="auto">
          <a:xfrm>
            <a:off x="2224923" y="4672013"/>
            <a:ext cx="360362" cy="360362"/>
          </a:xfrm>
          <a:prstGeom prst="rect">
            <a:avLst/>
          </a:prstGeom>
          <a:noFill/>
          <a:ln w="127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48" name="TextBox 47">
            <a:extLst>
              <a:ext uri="{FF2B5EF4-FFF2-40B4-BE49-F238E27FC236}">
                <a16:creationId xmlns:a16="http://schemas.microsoft.com/office/drawing/2014/main" id="{2A313FE7-B061-D70D-320B-08AAB882F542}"/>
              </a:ext>
            </a:extLst>
          </p:cNvPr>
          <p:cNvSpPr txBox="1"/>
          <p:nvPr/>
        </p:nvSpPr>
        <p:spPr>
          <a:xfrm>
            <a:off x="4274384" y="6534150"/>
            <a:ext cx="4827340" cy="279048"/>
          </a:xfrm>
          <a:prstGeom prst="rect">
            <a:avLst/>
          </a:prstGeom>
        </p:spPr>
        <p:txBody>
          <a:bodyPr/>
          <a:lstStyle/>
          <a:p>
            <a:pPr algn="r"/>
            <a:r>
              <a:rPr lang="en-US" sz="1600" dirty="0">
                <a:solidFill>
                  <a:schemeClr val="bg1"/>
                </a:solidFill>
                <a:latin typeface="Arial"/>
              </a:rPr>
              <a:t>Lehmann et al. 2017, Sustainability</a:t>
            </a:r>
          </a:p>
        </p:txBody>
      </p:sp>
    </p:spTree>
    <p:extLst>
      <p:ext uri="{BB962C8B-B14F-4D97-AF65-F5344CB8AC3E}">
        <p14:creationId xmlns:p14="http://schemas.microsoft.com/office/powerpoint/2010/main" val="1384722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a:extLst>
              <a:ext uri="{FF2B5EF4-FFF2-40B4-BE49-F238E27FC236}">
                <a16:creationId xmlns:a16="http://schemas.microsoft.com/office/drawing/2014/main" id="{A76563F1-F438-F249-8EAA-0721F3D9BAC1}"/>
              </a:ext>
            </a:extLst>
          </p:cNvPr>
          <p:cNvSpPr/>
          <p:nvPr/>
        </p:nvSpPr>
        <p:spPr>
          <a:xfrm>
            <a:off x="304800" y="687492"/>
            <a:ext cx="7467600" cy="4456902"/>
          </a:xfrm>
          <a:prstGeom prst="roundRect">
            <a:avLst>
              <a:gd name="adj" fmla="val 8474"/>
            </a:avLst>
          </a:prstGeom>
          <a:gradFill>
            <a:gsLst>
              <a:gs pos="0">
                <a:schemeClr val="tx1">
                  <a:lumMod val="95000"/>
                  <a:lumOff val="5000"/>
                </a:schemeClr>
              </a:gs>
              <a:gs pos="43000">
                <a:schemeClr val="tx1">
                  <a:lumMod val="75000"/>
                  <a:lumOff val="25000"/>
                </a:schemeClr>
              </a:gs>
              <a:gs pos="100000">
                <a:schemeClr val="tx1">
                  <a:lumMod val="65000"/>
                  <a:lumOff val="35000"/>
                  <a:alpha val="89000"/>
                </a:schemeClr>
              </a:gs>
            </a:gsLst>
            <a:lin ang="5400000" scaled="0"/>
          </a:gradFill>
          <a:ln>
            <a:gradFill>
              <a:gsLst>
                <a:gs pos="0">
                  <a:schemeClr val="accent5">
                    <a:lumMod val="75000"/>
                  </a:schemeClr>
                </a:gs>
                <a:gs pos="50000">
                  <a:schemeClr val="tx1">
                    <a:lumMod val="95000"/>
                    <a:lumOff val="5000"/>
                    <a:alpha val="72000"/>
                  </a:schemeClr>
                </a:gs>
                <a:gs pos="100000">
                  <a:schemeClr val="tx1">
                    <a:lumMod val="95000"/>
                    <a:lumOff val="5000"/>
                    <a:alpha val="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4">
            <a:extLst>
              <a:ext uri="{FF2B5EF4-FFF2-40B4-BE49-F238E27FC236}">
                <a16:creationId xmlns:a16="http://schemas.microsoft.com/office/drawing/2014/main" id="{7C306D05-F6DB-924B-B48B-CB512AE867C5}"/>
              </a:ext>
            </a:extLst>
          </p:cNvPr>
          <p:cNvSpPr>
            <a:spLocks noGrp="1"/>
          </p:cNvSpPr>
          <p:nvPr>
            <p:ph type="title"/>
          </p:nvPr>
        </p:nvSpPr>
        <p:spPr>
          <a:xfrm>
            <a:off x="170848" y="36562"/>
            <a:ext cx="6172200" cy="566738"/>
          </a:xfrm>
        </p:spPr>
        <p:txBody>
          <a:bodyPr>
            <a:noAutofit/>
          </a:bodyPr>
          <a:lstStyle/>
          <a:p>
            <a:r>
              <a:rPr lang="en-US" sz="2400" dirty="0"/>
              <a:t>MOOC on Ecosystem services</a:t>
            </a:r>
          </a:p>
        </p:txBody>
      </p:sp>
      <p:sp>
        <p:nvSpPr>
          <p:cNvPr id="7" name="Text Placeholder 6">
            <a:extLst>
              <a:ext uri="{FF2B5EF4-FFF2-40B4-BE49-F238E27FC236}">
                <a16:creationId xmlns:a16="http://schemas.microsoft.com/office/drawing/2014/main" id="{D71727BA-A014-8F46-8672-8AE46E628FD3}"/>
              </a:ext>
            </a:extLst>
          </p:cNvPr>
          <p:cNvSpPr txBox="1">
            <a:spLocks/>
          </p:cNvSpPr>
          <p:nvPr/>
        </p:nvSpPr>
        <p:spPr>
          <a:xfrm>
            <a:off x="152400" y="5214938"/>
            <a:ext cx="5181600" cy="804862"/>
          </a:xfrm>
          <a:prstGeom prst="rect">
            <a:avLst/>
          </a:prstGeom>
        </p:spPr>
        <p:txBody>
          <a:bodyPr>
            <a:noAutofit/>
          </a:bodyPr>
          <a:lstStyle>
            <a:lvl1pPr marL="0" indent="0" algn="l" defTabSz="914400" rtl="0" eaLnBrk="1" latinLnBrk="0" hangingPunct="1">
              <a:spcBef>
                <a:spcPct val="20000"/>
              </a:spcBef>
              <a:buFontTx/>
              <a:buNone/>
              <a:defRPr sz="3200" kern="1200">
                <a:solidFill>
                  <a:schemeClr val="bg1">
                    <a:lumMod val="95000"/>
                  </a:schemeClr>
                </a:solidFill>
                <a:latin typeface="+mn-lt"/>
                <a:ea typeface="+mn-ea"/>
                <a:cs typeface="+mn-cs"/>
              </a:defRPr>
            </a:lvl1pPr>
            <a:lvl2pPr marL="0" indent="0" algn="l" defTabSz="914400" rtl="0" eaLnBrk="1" latinLnBrk="0" hangingPunct="1">
              <a:spcBef>
                <a:spcPct val="20000"/>
              </a:spcBef>
              <a:buFontTx/>
              <a:buNone/>
              <a:defRPr sz="2800" kern="1200">
                <a:solidFill>
                  <a:schemeClr val="bg1">
                    <a:lumMod val="95000"/>
                  </a:schemeClr>
                </a:solidFill>
                <a:latin typeface="+mn-lt"/>
                <a:ea typeface="+mn-ea"/>
                <a:cs typeface="+mn-cs"/>
              </a:defRPr>
            </a:lvl2pPr>
            <a:lvl3pPr marL="0" indent="0" algn="l" defTabSz="914400" rtl="0" eaLnBrk="1" latinLnBrk="0" hangingPunct="1">
              <a:spcBef>
                <a:spcPct val="20000"/>
              </a:spcBef>
              <a:buFontTx/>
              <a:buNone/>
              <a:defRPr sz="2400" kern="1200">
                <a:solidFill>
                  <a:schemeClr val="bg1">
                    <a:lumMod val="95000"/>
                  </a:schemeClr>
                </a:solidFill>
                <a:latin typeface="+mn-lt"/>
                <a:ea typeface="+mn-ea"/>
                <a:cs typeface="+mn-cs"/>
              </a:defRPr>
            </a:lvl3pPr>
            <a:lvl4pPr marL="0" indent="0" algn="l" defTabSz="914400" rtl="0" eaLnBrk="1" latinLnBrk="0" hangingPunct="1">
              <a:spcBef>
                <a:spcPct val="20000"/>
              </a:spcBef>
              <a:buFontTx/>
              <a:buNone/>
              <a:defRPr sz="2000" kern="1200">
                <a:solidFill>
                  <a:schemeClr val="bg1">
                    <a:lumMod val="95000"/>
                  </a:schemeClr>
                </a:solidFill>
                <a:latin typeface="+mn-lt"/>
                <a:ea typeface="+mn-ea"/>
                <a:cs typeface="+mn-cs"/>
              </a:defRPr>
            </a:lvl4pPr>
            <a:lvl5pPr marL="0" indent="0" algn="l" defTabSz="914400" rtl="0" eaLnBrk="1" latinLnBrk="0" hangingPunct="1">
              <a:spcBef>
                <a:spcPct val="20000"/>
              </a:spcBef>
              <a:buFontTx/>
              <a:buNone/>
              <a:defRPr sz="2000" kern="1200">
                <a:solidFill>
                  <a:schemeClr val="bg1">
                    <a:lumMod val="9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defRPr/>
            </a:pPr>
            <a:r>
              <a:rPr lang="fr-FR" sz="1600">
                <a:solidFill>
                  <a:prstClr val="white">
                    <a:lumMod val="95000"/>
                  </a:prstClr>
                </a:solidFill>
              </a:rPr>
              <a:t>An online course developed at the University of Geneva that critically presents Ecosystemic Services, their economic, biophysical and spatial assessments, as well as their political implementation.  
</a:t>
            </a:r>
            <a:endParaRPr kumimoji="0" lang="fr-FR" sz="1600" b="0" i="0" u="none" strike="noStrike" kern="1200" cap="none" spc="0" normalizeH="0" baseline="0" dirty="0">
              <a:ln>
                <a:noFill/>
              </a:ln>
              <a:solidFill>
                <a:prstClr val="white">
                  <a:lumMod val="95000"/>
                </a:prstClr>
              </a:solidFill>
              <a:effectLst/>
              <a:uLnTx/>
              <a:uFillTx/>
              <a:latin typeface="Franklin Gothic Book"/>
              <a:ea typeface="+mn-ea"/>
              <a:cs typeface="+mn-cs"/>
            </a:endParaRPr>
          </a:p>
        </p:txBody>
      </p:sp>
      <p:sp>
        <p:nvSpPr>
          <p:cNvPr id="2" name="Rectangle 1">
            <a:extLst>
              <a:ext uri="{FF2B5EF4-FFF2-40B4-BE49-F238E27FC236}">
                <a16:creationId xmlns:a16="http://schemas.microsoft.com/office/drawing/2014/main" id="{D82BD9AB-9A30-954C-BAD5-6DCFA4D7D11A}"/>
              </a:ext>
            </a:extLst>
          </p:cNvPr>
          <p:cNvSpPr/>
          <p:nvPr/>
        </p:nvSpPr>
        <p:spPr>
          <a:xfrm>
            <a:off x="170848" y="6477000"/>
            <a:ext cx="6324600" cy="369332"/>
          </a:xfrm>
          <a:prstGeom prst="rect">
            <a:avLst/>
          </a:prstGeom>
        </p:spPr>
        <p:txBody>
          <a:bodyPr wrap="square">
            <a:spAutoFit/>
          </a:bodyPr>
          <a:lstStyle/>
          <a:p>
            <a:r>
              <a:rPr lang="en-CH" dirty="0">
                <a:solidFill>
                  <a:schemeClr val="bg1"/>
                </a:solidFill>
              </a:rPr>
              <a:t>https://www.coursera.org/learn/ecosystem-services</a:t>
            </a:r>
          </a:p>
        </p:txBody>
      </p:sp>
      <p:pic>
        <p:nvPicPr>
          <p:cNvPr id="3" name="Picture 2">
            <a:hlinkClick r:id="rId3"/>
            <a:extLst>
              <a:ext uri="{FF2B5EF4-FFF2-40B4-BE49-F238E27FC236}">
                <a16:creationId xmlns:a16="http://schemas.microsoft.com/office/drawing/2014/main" id="{E5046FD1-F550-974B-980A-7D52191D257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57200" y="767656"/>
            <a:ext cx="7208783" cy="4295209"/>
          </a:xfrm>
          <a:prstGeom prst="rect">
            <a:avLst/>
          </a:prstGeom>
        </p:spPr>
      </p:pic>
      <p:pic>
        <p:nvPicPr>
          <p:cNvPr id="5" name="Picture 4">
            <a:extLst>
              <a:ext uri="{FF2B5EF4-FFF2-40B4-BE49-F238E27FC236}">
                <a16:creationId xmlns:a16="http://schemas.microsoft.com/office/drawing/2014/main" id="{57CC379C-D220-7E43-B184-CC35D5FFC5A3}"/>
              </a:ext>
            </a:extLst>
          </p:cNvPr>
          <p:cNvPicPr>
            <a:picLocks noChangeAspect="1"/>
          </p:cNvPicPr>
          <p:nvPr/>
        </p:nvPicPr>
        <p:blipFill>
          <a:blip r:embed="rId5"/>
          <a:stretch>
            <a:fillRect/>
          </a:stretch>
        </p:blipFill>
        <p:spPr>
          <a:xfrm>
            <a:off x="889000" y="1419702"/>
            <a:ext cx="939800" cy="939800"/>
          </a:xfrm>
          <a:prstGeom prst="ellipse">
            <a:avLst/>
          </a:prstGeom>
        </p:spPr>
      </p:pic>
      <p:pic>
        <p:nvPicPr>
          <p:cNvPr id="8" name="Picture 7">
            <a:extLst>
              <a:ext uri="{FF2B5EF4-FFF2-40B4-BE49-F238E27FC236}">
                <a16:creationId xmlns:a16="http://schemas.microsoft.com/office/drawing/2014/main" id="{C24C2848-E645-E743-9E94-AE64587BE852}"/>
              </a:ext>
            </a:extLst>
          </p:cNvPr>
          <p:cNvPicPr>
            <a:picLocks noChangeAspect="1"/>
          </p:cNvPicPr>
          <p:nvPr/>
        </p:nvPicPr>
        <p:blipFill>
          <a:blip r:embed="rId6"/>
          <a:stretch>
            <a:fillRect/>
          </a:stretch>
        </p:blipFill>
        <p:spPr>
          <a:xfrm>
            <a:off x="889000" y="2648099"/>
            <a:ext cx="939800" cy="939800"/>
          </a:xfrm>
          <a:prstGeom prst="ellipse">
            <a:avLst/>
          </a:prstGeom>
        </p:spPr>
      </p:pic>
      <p:pic>
        <p:nvPicPr>
          <p:cNvPr id="9" name="Picture 8">
            <a:extLst>
              <a:ext uri="{FF2B5EF4-FFF2-40B4-BE49-F238E27FC236}">
                <a16:creationId xmlns:a16="http://schemas.microsoft.com/office/drawing/2014/main" id="{D7E0375F-6F7E-B745-A8FE-A0D65DF92E65}"/>
              </a:ext>
            </a:extLst>
          </p:cNvPr>
          <p:cNvPicPr>
            <a:picLocks noChangeAspect="1"/>
          </p:cNvPicPr>
          <p:nvPr/>
        </p:nvPicPr>
        <p:blipFill>
          <a:blip r:embed="rId7"/>
          <a:stretch>
            <a:fillRect/>
          </a:stretch>
        </p:blipFill>
        <p:spPr>
          <a:xfrm>
            <a:off x="889000" y="3876496"/>
            <a:ext cx="939800" cy="939800"/>
          </a:xfrm>
          <a:prstGeom prst="ellipse">
            <a:avLst/>
          </a:prstGeom>
        </p:spPr>
      </p:pic>
      <p:sp>
        <p:nvSpPr>
          <p:cNvPr id="10" name="TextBox 9">
            <a:extLst>
              <a:ext uri="{FF2B5EF4-FFF2-40B4-BE49-F238E27FC236}">
                <a16:creationId xmlns:a16="http://schemas.microsoft.com/office/drawing/2014/main" id="{583E3F87-59A1-7E41-AADB-D3A98316892F}"/>
              </a:ext>
            </a:extLst>
          </p:cNvPr>
          <p:cNvSpPr txBox="1"/>
          <p:nvPr/>
        </p:nvSpPr>
        <p:spPr>
          <a:xfrm>
            <a:off x="609600" y="2305194"/>
            <a:ext cx="1349728" cy="276999"/>
          </a:xfrm>
          <a:prstGeom prst="rect">
            <a:avLst/>
          </a:prstGeom>
          <a:noFill/>
        </p:spPr>
        <p:txBody>
          <a:bodyPr wrap="none" rtlCol="0">
            <a:spAutoFit/>
          </a:bodyPr>
          <a:lstStyle/>
          <a:p>
            <a:r>
              <a:rPr lang="en-CH" sz="1200" dirty="0"/>
              <a:t>Martin Schlaepfer</a:t>
            </a:r>
          </a:p>
        </p:txBody>
      </p:sp>
      <p:sp>
        <p:nvSpPr>
          <p:cNvPr id="11" name="TextBox 10">
            <a:extLst>
              <a:ext uri="{FF2B5EF4-FFF2-40B4-BE49-F238E27FC236}">
                <a16:creationId xmlns:a16="http://schemas.microsoft.com/office/drawing/2014/main" id="{395641F0-38A4-F641-9230-BD6336F688DF}"/>
              </a:ext>
            </a:extLst>
          </p:cNvPr>
          <p:cNvSpPr txBox="1"/>
          <p:nvPr/>
        </p:nvSpPr>
        <p:spPr>
          <a:xfrm>
            <a:off x="626692" y="3540367"/>
            <a:ext cx="1356590" cy="276999"/>
          </a:xfrm>
          <a:prstGeom prst="rect">
            <a:avLst/>
          </a:prstGeom>
          <a:noFill/>
        </p:spPr>
        <p:txBody>
          <a:bodyPr wrap="none" rtlCol="0">
            <a:spAutoFit/>
          </a:bodyPr>
          <a:lstStyle/>
          <a:p>
            <a:r>
              <a:rPr lang="en-CH" sz="1200" dirty="0"/>
              <a:t>Anthony Lehmann</a:t>
            </a:r>
          </a:p>
        </p:txBody>
      </p:sp>
      <p:sp>
        <p:nvSpPr>
          <p:cNvPr id="12" name="TextBox 11">
            <a:extLst>
              <a:ext uri="{FF2B5EF4-FFF2-40B4-BE49-F238E27FC236}">
                <a16:creationId xmlns:a16="http://schemas.microsoft.com/office/drawing/2014/main" id="{11864BC7-F1A1-A042-B6A7-B3E5E1C478DC}"/>
              </a:ext>
            </a:extLst>
          </p:cNvPr>
          <p:cNvSpPr txBox="1"/>
          <p:nvPr/>
        </p:nvSpPr>
        <p:spPr>
          <a:xfrm>
            <a:off x="981689" y="4805278"/>
            <a:ext cx="789960" cy="276999"/>
          </a:xfrm>
          <a:prstGeom prst="rect">
            <a:avLst/>
          </a:prstGeom>
          <a:noFill/>
        </p:spPr>
        <p:txBody>
          <a:bodyPr wrap="none" rtlCol="0">
            <a:spAutoFit/>
          </a:bodyPr>
          <a:lstStyle/>
          <a:p>
            <a:r>
              <a:rPr lang="en-CH" sz="1200" dirty="0"/>
              <a:t>Juliet Fall</a:t>
            </a:r>
          </a:p>
        </p:txBody>
      </p:sp>
    </p:spTree>
    <p:extLst>
      <p:ext uri="{BB962C8B-B14F-4D97-AF65-F5344CB8AC3E}">
        <p14:creationId xmlns:p14="http://schemas.microsoft.com/office/powerpoint/2010/main" val="25643071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503675-F10F-0FF3-E80D-2C9AA4EDCD4C}"/>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73FB717F-6606-166B-8573-B8C15304CB0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381000"/>
            <a:ext cx="9144000" cy="6858000"/>
          </a:xfrm>
          <a:prstGeom prst="rect">
            <a:avLst/>
          </a:prstGeom>
        </p:spPr>
      </p:pic>
      <p:sp>
        <p:nvSpPr>
          <p:cNvPr id="4" name="Title 3">
            <a:extLst>
              <a:ext uri="{FF2B5EF4-FFF2-40B4-BE49-F238E27FC236}">
                <a16:creationId xmlns:a16="http://schemas.microsoft.com/office/drawing/2014/main" id="{0355FFAD-A81D-836C-CAF6-44F97C7F0A41}"/>
              </a:ext>
            </a:extLst>
          </p:cNvPr>
          <p:cNvSpPr>
            <a:spLocks noGrp="1"/>
          </p:cNvSpPr>
          <p:nvPr>
            <p:ph type="title"/>
          </p:nvPr>
        </p:nvSpPr>
        <p:spPr>
          <a:xfrm>
            <a:off x="1066800" y="5538787"/>
            <a:ext cx="7772400" cy="1362075"/>
          </a:xfrm>
        </p:spPr>
        <p:txBody>
          <a:bodyPr>
            <a:normAutofit/>
          </a:bodyPr>
          <a:lstStyle/>
          <a:p>
            <a:r>
              <a:rPr lang="en-US" dirty="0"/>
              <a:t>Essential variables and GEOSPATIAL workflows</a:t>
            </a:r>
          </a:p>
        </p:txBody>
      </p:sp>
      <p:sp>
        <p:nvSpPr>
          <p:cNvPr id="5" name="Text Placeholder 4">
            <a:extLst>
              <a:ext uri="{FF2B5EF4-FFF2-40B4-BE49-F238E27FC236}">
                <a16:creationId xmlns:a16="http://schemas.microsoft.com/office/drawing/2014/main" id="{996939AF-5ABE-780B-51E2-88A3827C0445}"/>
              </a:ext>
            </a:extLst>
          </p:cNvPr>
          <p:cNvSpPr>
            <a:spLocks noGrp="1"/>
          </p:cNvSpPr>
          <p:nvPr>
            <p:ph type="body" idx="1"/>
          </p:nvPr>
        </p:nvSpPr>
        <p:spPr>
          <a:xfrm>
            <a:off x="1524000" y="4038600"/>
            <a:ext cx="7162800" cy="1500187"/>
          </a:xfrm>
        </p:spPr>
        <p:txBody>
          <a:bodyPr>
            <a:normAutofit/>
          </a:bodyPr>
          <a:lstStyle/>
          <a:p>
            <a:r>
              <a:rPr lang="en-US" sz="4000" b="1" dirty="0"/>
              <a:t>2</a:t>
            </a:r>
          </a:p>
        </p:txBody>
      </p:sp>
    </p:spTree>
    <p:extLst>
      <p:ext uri="{BB962C8B-B14F-4D97-AF65-F5344CB8AC3E}">
        <p14:creationId xmlns:p14="http://schemas.microsoft.com/office/powerpoint/2010/main" val="338847157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theme/theme1.xml><?xml version="1.0" encoding="utf-8"?>
<a:theme xmlns:a="http://schemas.openxmlformats.org/drawingml/2006/main" name="Presentermedia.com - earth renewed - animatedPresentermedia.com - logistic earth - animated">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resentermedia.com - earth renewed - static">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b8b0d646-cbee-4f41-b577-b47f9620bd9f"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34955401AA1924EA9281A9D1FC84E64" ma:contentTypeVersion="19" ma:contentTypeDescription="Crée un document." ma:contentTypeScope="" ma:versionID="81d1e1ec2d2edd21e150d4af6e6d3e4b">
  <xsd:schema xmlns:xsd="http://www.w3.org/2001/XMLSchema" xmlns:xs="http://www.w3.org/2001/XMLSchema" xmlns:p="http://schemas.microsoft.com/office/2006/metadata/properties" xmlns:ns3="b8b0d646-cbee-4f41-b577-b47f9620bd9f" xmlns:ns4="6d839143-e71c-4e50-a74f-37bdebb3c972" targetNamespace="http://schemas.microsoft.com/office/2006/metadata/properties" ma:root="true" ma:fieldsID="d5408529e5ae20263ea28fb737497449" ns3:_="" ns4:_="">
    <xsd:import namespace="b8b0d646-cbee-4f41-b577-b47f9620bd9f"/>
    <xsd:import namespace="6d839143-e71c-4e50-a74f-37bdebb3c972"/>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_activity" minOccurs="0"/>
                <xsd:element ref="ns3:MediaServiceDateTaken" minOccurs="0"/>
                <xsd:element ref="ns3:MediaServiceObjectDetectorVersions" minOccurs="0"/>
                <xsd:element ref="ns3:MediaLengthInSeconds" minOccurs="0"/>
                <xsd:element ref="ns3:MediaServiceLocation" minOccurs="0"/>
                <xsd:element ref="ns3:MediaServiceSystemTag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8b0d646-cbee-4f41-b577-b47f9620bd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_activity" ma:index="19" nillable="true" ma:displayName="_activity" ma:hidden="true" ma:internalName="_activity">
      <xsd:simpleType>
        <xsd:restriction base="dms:Note"/>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Location" ma:index="23" nillable="true" ma:displayName="Location" ma:indexed="true" ma:internalName="MediaServiceLocation"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d839143-e71c-4e50-a74f-37bdebb3c972" elementFormDefault="qualified">
    <xsd:import namespace="http://schemas.microsoft.com/office/2006/documentManagement/types"/>
    <xsd:import namespace="http://schemas.microsoft.com/office/infopath/2007/PartnerControls"/>
    <xsd:element name="SharedWithUsers" ma:index="10"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Partagé avec détails" ma:internalName="SharedWithDetails" ma:readOnly="true">
      <xsd:simpleType>
        <xsd:restriction base="dms:Note">
          <xsd:maxLength value="255"/>
        </xsd:restriction>
      </xsd:simpleType>
    </xsd:element>
    <xsd:element name="SharingHintHash" ma:index="12" nillable="true" ma:displayName="Partage du hachage d’indicateur"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35C1688-7147-4976-A529-BAF53F9EF315}">
  <ds:schemaRefs>
    <ds:schemaRef ds:uri="http://schemas.openxmlformats.org/package/2006/metadata/core-properties"/>
    <ds:schemaRef ds:uri="6d839143-e71c-4e50-a74f-37bdebb3c972"/>
    <ds:schemaRef ds:uri="http://purl.org/dc/dcmitype/"/>
    <ds:schemaRef ds:uri="http://purl.org/dc/elements/1.1/"/>
    <ds:schemaRef ds:uri="http://schemas.microsoft.com/office/2006/documentManagement/types"/>
    <ds:schemaRef ds:uri="b8b0d646-cbee-4f41-b577-b47f9620bd9f"/>
    <ds:schemaRef ds:uri="http://purl.org/dc/terms/"/>
    <ds:schemaRef ds:uri="http://schemas.microsoft.com/office/infopath/2007/PartnerControls"/>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151D2A54-2DF7-4237-BCC0-4C066DCDE7A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8b0d646-cbee-4f41-b577-b47f9620bd9f"/>
    <ds:schemaRef ds:uri="6d839143-e71c-4e50-a74f-37bdebb3c97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6B517D0-C062-4A94-84AD-B1AA25548CF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3982</Words>
  <Application>Microsoft Office PowerPoint</Application>
  <PresentationFormat>On-screen Show (4:3)</PresentationFormat>
  <Paragraphs>462</Paragraphs>
  <Slides>67</Slides>
  <Notes>36</Notes>
  <HiddenSlides>8</HiddenSlides>
  <MMClips>0</MMClips>
  <ScaleCrop>false</ScaleCrop>
  <HeadingPairs>
    <vt:vector size="6" baseType="variant">
      <vt:variant>
        <vt:lpstr>Fonts Used</vt:lpstr>
      </vt:variant>
      <vt:variant>
        <vt:i4>19</vt:i4>
      </vt:variant>
      <vt:variant>
        <vt:lpstr>Theme</vt:lpstr>
      </vt:variant>
      <vt:variant>
        <vt:i4>2</vt:i4>
      </vt:variant>
      <vt:variant>
        <vt:lpstr>Slide Titles</vt:lpstr>
      </vt:variant>
      <vt:variant>
        <vt:i4>67</vt:i4>
      </vt:variant>
    </vt:vector>
  </HeadingPairs>
  <TitlesOfParts>
    <vt:vector size="88" baseType="lpstr">
      <vt:lpstr>72 Condensed</vt:lpstr>
      <vt:lpstr>AdvOT5fcf1b24</vt:lpstr>
      <vt:lpstr>AdvOTf0129623</vt:lpstr>
      <vt:lpstr>Aptos</vt:lpstr>
      <vt:lpstr>Arial</vt:lpstr>
      <vt:lpstr>Calibri</vt:lpstr>
      <vt:lpstr>Courier New</vt:lpstr>
      <vt:lpstr>Franklin Gothic Book</vt:lpstr>
      <vt:lpstr>Franklin Gothic Medium</vt:lpstr>
      <vt:lpstr>Garamond</vt:lpstr>
      <vt:lpstr>Gill Sans MT</vt:lpstr>
      <vt:lpstr>Impact</vt:lpstr>
      <vt:lpstr>National-Medium</vt:lpstr>
      <vt:lpstr>NexusSans</vt:lpstr>
      <vt:lpstr>Roboto Condensed</vt:lpstr>
      <vt:lpstr>Roboto Slab</vt:lpstr>
      <vt:lpstr>Times New Roman</vt:lpstr>
      <vt:lpstr>Verdana</vt:lpstr>
      <vt:lpstr>Wingdings</vt:lpstr>
      <vt:lpstr>Presentermedia.com - earth renewed - animatedPresentermedia.com - logistic earth - animated</vt:lpstr>
      <vt:lpstr>Presentermedia.com - earth renewed - static</vt:lpstr>
      <vt:lpstr>Nexus approach for a sustainable environment: from individual modeling to digital twins</vt:lpstr>
      <vt:lpstr>PowerPoint Presentation</vt:lpstr>
      <vt:lpstr>Introduction on Ecosystem Services and Sustainable DEvelopment
</vt:lpstr>
      <vt:lpstr>Millenium Ecosystem Assemment 2005</vt:lpstr>
      <vt:lpstr>IBPES Conceptual Framework 2019
</vt:lpstr>
      <vt:lpstr>Healthy Ecosystems Provide ES to SDGs like in forests</vt:lpstr>
      <vt:lpstr>PowerPoint Presentation</vt:lpstr>
      <vt:lpstr>MOOC on Ecosystem services</vt:lpstr>
      <vt:lpstr>Essential variables and GEOSPATIAL workflows</vt:lpstr>
      <vt:lpstr>PowerPoint Presentation</vt:lpstr>
      <vt:lpstr>Essential Biodiversity Variables (EBVs)</vt:lpstr>
      <vt:lpstr>GEOEssential project</vt:lpstr>
      <vt:lpstr>PowerPoint Presentation</vt:lpstr>
      <vt:lpstr>PowerPoint Presentation</vt:lpstr>
      <vt:lpstr>SDG workflows</vt:lpstr>
      <vt:lpstr>GEOEssential workflow</vt:lpstr>
      <vt:lpstr>PowerPoint Presentation</vt:lpstr>
      <vt:lpstr>Individual modeling approaches
</vt:lpstr>
      <vt:lpstr>PowerPoint Presentation</vt:lpstr>
      <vt:lpstr>PowerPoint Presentation</vt:lpstr>
      <vt:lpstr>The tools available for spatial analyses</vt:lpstr>
      <vt:lpstr>Tools available with different precision (Tier)</vt:lpstr>
      <vt:lpstr>Individual model 1: Ecosystem Services modeling</vt:lpstr>
      <vt:lpstr>Individual model 2: Species and Ecosystems modeling</vt:lpstr>
      <vt:lpstr>Individual model 3: Landscape structure</vt:lpstr>
      <vt:lpstr>Individual model 4: Connectivity for Deer</vt:lpstr>
      <vt:lpstr>Eco-hydrologic services and biodiversity of Swiss rivers</vt:lpstr>
      <vt:lpstr>Modeling workflow</vt:lpstr>
      <vt:lpstr>Input data for SWAT</vt:lpstr>
      <vt:lpstr>Examples of aquatic services considered</vt:lpstr>
      <vt:lpstr>Species distribution modeling based on SWAT outputs</vt:lpstr>
      <vt:lpstr>MODELS INTEGRATION INTO  ECOLOGICAL infrastructureS</vt:lpstr>
      <vt:lpstr>New UN Convention on Biological Diversity (CBD)  agreements for 2030</vt:lpstr>
      <vt:lpstr>Proposed Methods for Identifying Ecological Infrastructure (best 30%)</vt:lpstr>
      <vt:lpstr>Ecological Infrastructure of Geneva</vt:lpstr>
      <vt:lpstr>PowerPoint Presentation</vt:lpstr>
      <vt:lpstr>ValPar.CH: Added value of EI in Switzerland</vt:lpstr>
      <vt:lpstr>PowerPoint Presentation</vt:lpstr>
      <vt:lpstr>Selection of ES indicators based on the IPBES category list</vt:lpstr>
      <vt:lpstr>PowerPoint Presentation</vt:lpstr>
      <vt:lpstr>National Ecological Infrastructure</vt:lpstr>
      <vt:lpstr>Aquatic EI: Prioritization of River catchments</vt:lpstr>
      <vt:lpstr>The need for  a nexus approach</vt:lpstr>
      <vt:lpstr>PowerPoint Presentation</vt:lpstr>
      <vt:lpstr>Sustainable development and the link between water and energy and food: a perspective on livelihoods
</vt:lpstr>
      <vt:lpstr>20 years of Ecosystem Services: synthesis</vt:lpstr>
      <vt:lpstr>Sustainability of Social-Ecological Systems:  the Nexus between Water, Energy...</vt:lpstr>
      <vt:lpstr>PowerPoint Presentation</vt:lpstr>
      <vt:lpstr>NEXUS avec MuSIASEM</vt:lpstr>
      <vt:lpstr>PowerPoint Presentation</vt:lpstr>
      <vt:lpstr>PowerPoint Presentation</vt:lpstr>
      <vt:lpstr>PowerPoint Presentation</vt:lpstr>
      <vt:lpstr>TOWARDS Digital twins
</vt:lpstr>
      <vt:lpstr>WHY DiGital twins for the environment ?</vt:lpstr>
      <vt:lpstr>EXAMPLES of DiGital twins for the environment</vt:lpstr>
      <vt:lpstr>PowerPoint Presentation</vt:lpstr>
      <vt:lpstr>PowerPoint Presentation</vt:lpstr>
      <vt:lpstr>Benefits of DiGital twins for the environment</vt:lpstr>
      <vt:lpstr>COMBINING DIGITAL TWINS  FOR ENVIRNMETNAL POLICY NEEDS</vt:lpstr>
      <vt:lpstr>Conclusions</vt:lpstr>
      <vt:lpstr>Conclusions</vt:lpstr>
      <vt:lpstr>PowerPoint Presentation</vt:lpstr>
      <vt:lpstr>PowerPoint Presentation</vt:lpstr>
      <vt:lpstr>PowerPoint Presentation</vt:lpstr>
      <vt:lpstr>Take home message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 Services Ecosystémiques au Développement Durable</dc:title>
  <dc:creator>Anthony Lehmann</dc:creator>
  <cp:lastModifiedBy>Anthony Lehmann</cp:lastModifiedBy>
  <cp:revision>137</cp:revision>
  <cp:lastPrinted>2024-11-09T09:12:31Z</cp:lastPrinted>
  <dcterms:created xsi:type="dcterms:W3CDTF">2020-04-25T09:27:44Z</dcterms:created>
  <dcterms:modified xsi:type="dcterms:W3CDTF">2025-04-01T11:57:44Z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0x010100A34955401AA1924EA9281A9D1FC84E64</vt:lpwstr>
  </property>
</Properties>
</file>