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38" r:id="rId2"/>
    <p:sldId id="621" r:id="rId3"/>
    <p:sldId id="284" r:id="rId4"/>
    <p:sldId id="285" r:id="rId5"/>
    <p:sldId id="383" r:id="rId6"/>
    <p:sldId id="392" r:id="rId7"/>
    <p:sldId id="377" r:id="rId8"/>
    <p:sldId id="543" r:id="rId9"/>
    <p:sldId id="394" r:id="rId10"/>
    <p:sldId id="395" r:id="rId11"/>
    <p:sldId id="616" r:id="rId12"/>
    <p:sldId id="385" r:id="rId13"/>
    <p:sldId id="614" r:id="rId14"/>
    <p:sldId id="617" r:id="rId15"/>
    <p:sldId id="618" r:id="rId16"/>
    <p:sldId id="619" r:id="rId17"/>
    <p:sldId id="615" r:id="rId18"/>
    <p:sldId id="620" r:id="rId19"/>
    <p:sldId id="388" r:id="rId20"/>
    <p:sldId id="389" r:id="rId21"/>
    <p:sldId id="390" r:id="rId22"/>
    <p:sldId id="273" r:id="rId23"/>
    <p:sldId id="396" r:id="rId24"/>
    <p:sldId id="397" r:id="rId25"/>
    <p:sldId id="399" r:id="rId26"/>
    <p:sldId id="400" r:id="rId27"/>
    <p:sldId id="404" r:id="rId28"/>
    <p:sldId id="405" r:id="rId29"/>
    <p:sldId id="312" r:id="rId30"/>
    <p:sldId id="313" r:id="rId31"/>
    <p:sldId id="314" r:id="rId32"/>
    <p:sldId id="384" r:id="rId33"/>
    <p:sldId id="376" r:id="rId34"/>
    <p:sldId id="280" r:id="rId35"/>
    <p:sldId id="283" r:id="rId36"/>
    <p:sldId id="406" r:id="rId37"/>
    <p:sldId id="401" r:id="rId38"/>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45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86026-7695-43D1-850B-E087B550B8A0}" type="datetimeFigureOut">
              <a:rPr lang="pt-PT" smtClean="0"/>
              <a:t>03/05/2024</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19F01-2F99-4D2F-9C06-2189B8FB7A90}" type="slidenum">
              <a:rPr lang="pt-PT" smtClean="0"/>
              <a:t>‹#›</a:t>
            </a:fld>
            <a:endParaRPr lang="pt-PT"/>
          </a:p>
        </p:txBody>
      </p:sp>
    </p:spTree>
    <p:extLst>
      <p:ext uri="{BB962C8B-B14F-4D97-AF65-F5344CB8AC3E}">
        <p14:creationId xmlns:p14="http://schemas.microsoft.com/office/powerpoint/2010/main" val="233398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PT" altLang="en-US"/>
          </a:p>
        </p:txBody>
      </p:sp>
      <p:sp>
        <p:nvSpPr>
          <p:cNvPr id="5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4DE0F5-7EC4-44D6-8382-A67BC1AFF4FE}" type="slidenum">
              <a:rPr lang="es-ES" altLang="en-US" smtClean="0">
                <a:latin typeface="Arial" panose="020B0604020202020204" pitchFamily="34" charset="0"/>
              </a:rPr>
              <a:pPr>
                <a:spcBef>
                  <a:spcPct val="0"/>
                </a:spcBef>
              </a:pPr>
              <a:t>1</a:t>
            </a:fld>
            <a:endParaRPr lang="es-ES" altLang="en-US">
              <a:latin typeface="Arial" panose="020B0604020202020204" pitchFamily="34" charset="0"/>
            </a:endParaRPr>
          </a:p>
        </p:txBody>
      </p:sp>
    </p:spTree>
    <p:extLst>
      <p:ext uri="{BB962C8B-B14F-4D97-AF65-F5344CB8AC3E}">
        <p14:creationId xmlns:p14="http://schemas.microsoft.com/office/powerpoint/2010/main" val="183204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9BFEB5-DC7A-4043-9DBE-4001F30D9613}" type="slidenum">
              <a:rPr lang="pt-PT" altLang="en-US" smtClean="0"/>
              <a:pPr>
                <a:spcBef>
                  <a:spcPct val="0"/>
                </a:spcBef>
              </a:pPr>
              <a:t>32</a:t>
            </a:fld>
            <a:endParaRPr lang="pt-PT"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extLst>
      <p:ext uri="{BB962C8B-B14F-4D97-AF65-F5344CB8AC3E}">
        <p14:creationId xmlns:p14="http://schemas.microsoft.com/office/powerpoint/2010/main" val="229103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F8F391-9370-4D84-975C-098E5775A849}" type="slidenum">
              <a:rPr lang="pt-PT" altLang="en-US" smtClean="0"/>
              <a:pPr>
                <a:spcBef>
                  <a:spcPct val="0"/>
                </a:spcBef>
              </a:pPr>
              <a:t>33</a:t>
            </a:fld>
            <a:endParaRPr lang="pt-PT"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extLst>
      <p:ext uri="{BB962C8B-B14F-4D97-AF65-F5344CB8AC3E}">
        <p14:creationId xmlns:p14="http://schemas.microsoft.com/office/powerpoint/2010/main" val="276657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pt-PT" altLang="pt-PT"/>
              <a:t>As faixas azuis e vermelhas demonstram a maior e a menor estimativa do modelo para um determinado nível de aquecimento, refletem o modelo de propagação, ou seja, a probabilidade de exceder o percentil 99 e 99.9, respetivamente, e não uma faixa de incertezas associadas (essa faixa de incertezas associadas são os resultados apresentados para FAR na tabela 1).</a:t>
            </a:r>
          </a:p>
          <a:p>
            <a:pPr defTabSz="457200"/>
            <a:endParaRPr lang="en-US" altLang="pt-PT"/>
          </a:p>
        </p:txBody>
      </p:sp>
      <p:sp>
        <p:nvSpPr>
          <p:cNvPr id="942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806302-5035-4703-9732-8F641BEC0910}" type="slidenum">
              <a:rPr lang="en-US" altLang="pt-PT" smtClean="0">
                <a:latin typeface="Calibri" panose="020F0502020204030204" pitchFamily="34" charset="0"/>
              </a:rPr>
              <a:pPr/>
              <a:t>35</a:t>
            </a:fld>
            <a:endParaRPr lang="en-US" altLang="pt-PT">
              <a:latin typeface="Calibri" panose="020F0502020204030204" pitchFamily="34" charset="0"/>
            </a:endParaRPr>
          </a:p>
        </p:txBody>
      </p:sp>
    </p:spTree>
    <p:extLst>
      <p:ext uri="{BB962C8B-B14F-4D97-AF65-F5344CB8AC3E}">
        <p14:creationId xmlns:p14="http://schemas.microsoft.com/office/powerpoint/2010/main" val="39523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2FC984-61D1-4476-8B36-82FF2617BEE3}" type="slidenum">
              <a:rPr lang="pt-PT" altLang="en-US" smtClean="0"/>
              <a:pPr>
                <a:spcBef>
                  <a:spcPct val="0"/>
                </a:spcBef>
              </a:pPr>
              <a:t>6</a:t>
            </a:fld>
            <a:endParaRPr lang="pt-PT"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cs typeface="Arial" panose="020B0604020202020204" pitchFamily="34" charset="0"/>
            </a:endParaRPr>
          </a:p>
        </p:txBody>
      </p:sp>
    </p:spTree>
    <p:extLst>
      <p:ext uri="{BB962C8B-B14F-4D97-AF65-F5344CB8AC3E}">
        <p14:creationId xmlns:p14="http://schemas.microsoft.com/office/powerpoint/2010/main" val="80161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a:ln/>
        </p:spPr>
      </p:sp>
      <p:sp>
        <p:nvSpPr>
          <p:cNvPr id="307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en-US"/>
              <a:t>See Appendix for a description of the 20CR</a:t>
            </a:r>
          </a:p>
        </p:txBody>
      </p:sp>
      <p:sp>
        <p:nvSpPr>
          <p:cNvPr id="307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8CD28D-9DC1-46C9-B343-26625D518F95}" type="slidenum">
              <a:rPr lang="es-ES" altLang="en-US" smtClean="0"/>
              <a:pPr>
                <a:spcBef>
                  <a:spcPct val="0"/>
                </a:spcBef>
              </a:pPr>
              <a:t>12</a:t>
            </a:fld>
            <a:endParaRPr lang="es-ES" altLang="en-US"/>
          </a:p>
        </p:txBody>
      </p:sp>
    </p:spTree>
    <p:extLst>
      <p:ext uri="{BB962C8B-B14F-4D97-AF65-F5344CB8AC3E}">
        <p14:creationId xmlns:p14="http://schemas.microsoft.com/office/powerpoint/2010/main" val="93355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F22D4C-B325-4500-8F76-EB7FCC616F3B}" type="slidenum">
              <a:rPr lang="pt-PT" altLang="en-US" smtClean="0"/>
              <a:pPr>
                <a:spcBef>
                  <a:spcPct val="0"/>
                </a:spcBef>
              </a:pPr>
              <a:t>17</a:t>
            </a:fld>
            <a:endParaRPr lang="pt-PT"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extLst>
      <p:ext uri="{BB962C8B-B14F-4D97-AF65-F5344CB8AC3E}">
        <p14:creationId xmlns:p14="http://schemas.microsoft.com/office/powerpoint/2010/main" val="3624295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a:ln/>
        </p:spPr>
      </p:sp>
      <p:sp>
        <p:nvSpPr>
          <p:cNvPr id="358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en-US"/>
              <a:t>See Appendix for a description of the 20CR</a:t>
            </a:r>
          </a:p>
        </p:txBody>
      </p:sp>
      <p:sp>
        <p:nvSpPr>
          <p:cNvPr id="3584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025593-7F84-4524-A826-6E93F46BD71C}" type="slidenum">
              <a:rPr lang="es-ES" altLang="en-US" smtClean="0"/>
              <a:pPr>
                <a:spcBef>
                  <a:spcPct val="0"/>
                </a:spcBef>
              </a:pPr>
              <a:t>19</a:t>
            </a:fld>
            <a:endParaRPr lang="es-ES" altLang="en-US"/>
          </a:p>
        </p:txBody>
      </p:sp>
    </p:spTree>
    <p:extLst>
      <p:ext uri="{BB962C8B-B14F-4D97-AF65-F5344CB8AC3E}">
        <p14:creationId xmlns:p14="http://schemas.microsoft.com/office/powerpoint/2010/main" val="340169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dirty="0">
                <a:latin typeface="+mn-lt"/>
              </a:rPr>
              <a:t>Maximum temperature anomalies (ºC, relative to 1970-1999) in summer 2010 for: a) 7-day; b) 15-day; c) 31-day; d) 61-day average periods.  Contour lines indicate the anomaly divided by the corresponding standard deviation of all summer days of the reference period. Black points highlight record-breaking values, the size being proportional to </a:t>
            </a:r>
            <a:r>
              <a:rPr lang="en-US" dirty="0" err="1">
                <a:latin typeface="+mn-lt"/>
              </a:rPr>
              <a:t>exceedance</a:t>
            </a:r>
            <a:r>
              <a:rPr lang="en-US" dirty="0">
                <a:latin typeface="+mn-lt"/>
              </a:rPr>
              <a:t> over the previous maximum. The maximum record-breaking temperature anomaly is shown in the upper left corner</a:t>
            </a:r>
            <a:endParaRPr lang="pt-PT"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B5C6B-979A-4478-8270-0A1C03416C3B}" type="slidenum">
              <a:rPr lang="pt-PT" altLang="en-US" smtClean="0"/>
              <a:pPr>
                <a:spcBef>
                  <a:spcPct val="0"/>
                </a:spcBef>
              </a:pPr>
              <a:t>20</a:t>
            </a:fld>
            <a:endParaRPr lang="pt-PT" altLang="en-US"/>
          </a:p>
        </p:txBody>
      </p:sp>
    </p:spTree>
    <p:extLst>
      <p:ext uri="{BB962C8B-B14F-4D97-AF65-F5344CB8AC3E}">
        <p14:creationId xmlns:p14="http://schemas.microsoft.com/office/powerpoint/2010/main" val="287358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C29701-8DB5-4C96-8B4D-400E8CA58DA8}" type="slidenum">
              <a:rPr lang="pt-PT" altLang="en-US" smtClean="0"/>
              <a:pPr>
                <a:spcBef>
                  <a:spcPct val="0"/>
                </a:spcBef>
              </a:pPr>
              <a:t>21</a:t>
            </a:fld>
            <a:endParaRPr lang="pt-PT" altLang="en-US"/>
          </a:p>
        </p:txBody>
      </p:sp>
      <p:sp>
        <p:nvSpPr>
          <p:cNvPr id="39939"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ln/>
        </p:spPr>
        <p:txBody>
          <a:bodyPr/>
          <a:lstStyle/>
          <a:p>
            <a:pPr eaLnBrk="1" hangingPunct="1">
              <a:defRPr/>
            </a:pPr>
            <a:r>
              <a:rPr lang="en-US" dirty="0">
                <a:latin typeface="+mn-lt"/>
              </a:rPr>
              <a:t>Statistical frequency distribution of European ([35ºN, 70ºN], [25ºW, 40ºE]) summer land temperature anomalies (ºC, relative to the 1970-1999 period) for the 1500-2010 period (vertical lines). The five warmest and coldest summers are highlighted. Grey bars represent the distribution for the 1500-2002 period (</a:t>
            </a:r>
            <a:r>
              <a:rPr lang="en-US" i="1" dirty="0">
                <a:latin typeface="+mn-lt"/>
              </a:rPr>
              <a:t>11</a:t>
            </a:r>
            <a:r>
              <a:rPr lang="en-US" dirty="0">
                <a:latin typeface="+mn-lt"/>
              </a:rPr>
              <a:t>) with a Gaussian fit in black. Data for the 2003-2010 period are from (</a:t>
            </a:r>
            <a:r>
              <a:rPr lang="en-US" i="1" dirty="0">
                <a:latin typeface="+mn-lt"/>
              </a:rPr>
              <a:t>23</a:t>
            </a:r>
            <a:r>
              <a:rPr lang="en-US" dirty="0">
                <a:latin typeface="+mn-lt"/>
              </a:rPr>
              <a:t>). The bottom panel shows the running decadal frequency of extreme summers, defined as those with temperature above the 95</a:t>
            </a:r>
            <a:r>
              <a:rPr lang="en-US" baseline="30000" dirty="0">
                <a:latin typeface="+mn-lt"/>
              </a:rPr>
              <a:t>th</a:t>
            </a:r>
            <a:r>
              <a:rPr lang="en-US" dirty="0">
                <a:latin typeface="+mn-lt"/>
              </a:rPr>
              <a:t> percentile of the 1500-2002 distribution. A 10-yr smoothing is applied. Dotted line shows the 95</a:t>
            </a:r>
            <a:r>
              <a:rPr lang="en-US" baseline="30000" dirty="0">
                <a:latin typeface="+mn-lt"/>
              </a:rPr>
              <a:t>th</a:t>
            </a:r>
            <a:r>
              <a:rPr lang="en-US" dirty="0">
                <a:latin typeface="+mn-lt"/>
              </a:rPr>
              <a:t> percentile of the distribution of maximum decadal values that would be expected by random chance (</a:t>
            </a:r>
            <a:r>
              <a:rPr lang="en-US" i="1" dirty="0">
                <a:latin typeface="+mn-lt"/>
              </a:rPr>
              <a:t>15</a:t>
            </a:r>
            <a:r>
              <a:rPr lang="en-US" dirty="0">
                <a:latin typeface="+mn-lt"/>
              </a:rPr>
              <a:t>). </a:t>
            </a:r>
            <a:endParaRPr lang="es-ES" dirty="0"/>
          </a:p>
        </p:txBody>
      </p:sp>
    </p:spTree>
    <p:extLst>
      <p:ext uri="{BB962C8B-B14F-4D97-AF65-F5344CB8AC3E}">
        <p14:creationId xmlns:p14="http://schemas.microsoft.com/office/powerpoint/2010/main" val="22459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03051EC-761A-434F-9246-5E02EFD38545}" type="slidenum">
              <a:rPr lang="pt-PT" altLang="en-US"/>
              <a:pPr eaLnBrk="1" hangingPunct="1">
                <a:spcBef>
                  <a:spcPct val="0"/>
                </a:spcBef>
              </a:pPr>
              <a:t>22</a:t>
            </a:fld>
            <a:endParaRPr lang="pt-PT" altLang="en-US"/>
          </a:p>
        </p:txBody>
      </p:sp>
      <p:sp>
        <p:nvSpPr>
          <p:cNvPr id="74755"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ln/>
        </p:spPr>
        <p:txBody>
          <a:bodyPr/>
          <a:lstStyle/>
          <a:p>
            <a:pPr eaLnBrk="1" hangingPunct="1">
              <a:defRPr/>
            </a:pPr>
            <a:r>
              <a:rPr lang="en-US" dirty="0">
                <a:latin typeface="+mn-lt"/>
              </a:rPr>
              <a:t>The height and the color of the bars indicate the anomaly (ºC, relative to the 1970-1999 period) and the decade of the corresponding summer, respectively, for the period: a) 1500-2000; b) 1500-2010. For better readability, each bar is subdivided with 1ºC intervals. The embedded plot shows the percentage of European areas with summer maxima above the given temperature (in SDs) for the 1500-2000 (dashed line) and 1500-2010 (dotted line) periods. Data sources are (</a:t>
            </a:r>
            <a:r>
              <a:rPr lang="en-US" i="1" dirty="0">
                <a:latin typeface="+mn-lt"/>
              </a:rPr>
              <a:t>11</a:t>
            </a:r>
            <a:r>
              <a:rPr lang="en-US" dirty="0">
                <a:latin typeface="+mn-lt"/>
              </a:rPr>
              <a:t>) (1500-2002) and (</a:t>
            </a:r>
            <a:r>
              <a:rPr lang="en-US" i="1" dirty="0">
                <a:latin typeface="+mn-lt"/>
              </a:rPr>
              <a:t>23</a:t>
            </a:r>
            <a:r>
              <a:rPr lang="en-US" dirty="0">
                <a:latin typeface="+mn-lt"/>
              </a:rPr>
              <a:t>) (2003-2010).</a:t>
            </a:r>
            <a:endParaRPr lang="es-ES" dirty="0"/>
          </a:p>
        </p:txBody>
      </p:sp>
    </p:spTree>
    <p:extLst>
      <p:ext uri="{BB962C8B-B14F-4D97-AF65-F5344CB8AC3E}">
        <p14:creationId xmlns:p14="http://schemas.microsoft.com/office/powerpoint/2010/main" val="426652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a:ln/>
        </p:spPr>
      </p:sp>
      <p:sp>
        <p:nvSpPr>
          <p:cNvPr id="706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en-US"/>
              <a:t>See Appendix for a description of the 20CR</a:t>
            </a:r>
          </a:p>
        </p:txBody>
      </p:sp>
      <p:sp>
        <p:nvSpPr>
          <p:cNvPr id="706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66C7756-1872-442F-A1B6-E7D236697C04}" type="slidenum">
              <a:rPr lang="es-ES" altLang="en-US"/>
              <a:pPr eaLnBrk="1" hangingPunct="1">
                <a:spcBef>
                  <a:spcPct val="0"/>
                </a:spcBef>
              </a:pPr>
              <a:t>23</a:t>
            </a:fld>
            <a:endParaRPr lang="es-ES" altLang="en-US"/>
          </a:p>
        </p:txBody>
      </p:sp>
    </p:spTree>
    <p:extLst>
      <p:ext uri="{BB962C8B-B14F-4D97-AF65-F5344CB8AC3E}">
        <p14:creationId xmlns:p14="http://schemas.microsoft.com/office/powerpoint/2010/main" val="176958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D11600E5-EFE1-4D44-8B63-BACBA2D42312}" type="datetimeFigureOut">
              <a:rPr lang="pt-PT" smtClean="0"/>
              <a:t>03/05/2024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81605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11600E5-EFE1-4D44-8B63-BACBA2D42312}" type="datetimeFigureOut">
              <a:rPr lang="pt-PT" smtClean="0"/>
              <a:t>03/05/2024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290791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11600E5-EFE1-4D44-8B63-BACBA2D42312}" type="datetimeFigureOut">
              <a:rPr lang="pt-PT" smtClean="0"/>
              <a:t>03/05/2024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570650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3" name="Date Placeholder 2"/>
          <p:cNvSpPr>
            <a:spLocks noGrp="1"/>
          </p:cNvSpPr>
          <p:nvPr>
            <p:ph type="dt" sz="half" idx="10"/>
          </p:nvPr>
        </p:nvSpPr>
        <p:spPr/>
        <p:txBody>
          <a:bodyPr/>
          <a:lstStyle>
            <a:lvl1pPr>
              <a:defRPr/>
            </a:lvl1pPr>
          </a:lstStyle>
          <a:p>
            <a:pPr>
              <a:defRPr/>
            </a:pPr>
            <a:endParaRPr lang="pt-PT"/>
          </a:p>
        </p:txBody>
      </p:sp>
      <p:sp>
        <p:nvSpPr>
          <p:cNvPr id="4" name="Footer Placeholder 3"/>
          <p:cNvSpPr>
            <a:spLocks noGrp="1"/>
          </p:cNvSpPr>
          <p:nvPr>
            <p:ph type="ftr" sz="quarter" idx="11"/>
          </p:nvPr>
        </p:nvSpPr>
        <p:spPr/>
        <p:txBody>
          <a:bodyPr/>
          <a:lstStyle>
            <a:lvl1pPr>
              <a:defRPr/>
            </a:lvl1pPr>
          </a:lstStyle>
          <a:p>
            <a:pPr>
              <a:defRPr/>
            </a:pPr>
            <a:endParaRPr lang="pt-PT"/>
          </a:p>
        </p:txBody>
      </p:sp>
      <p:sp>
        <p:nvSpPr>
          <p:cNvPr id="5" name="Slide Number Placeholder 4"/>
          <p:cNvSpPr>
            <a:spLocks noGrp="1"/>
          </p:cNvSpPr>
          <p:nvPr>
            <p:ph type="sldNum" sz="quarter" idx="12"/>
          </p:nvPr>
        </p:nvSpPr>
        <p:spPr/>
        <p:txBody>
          <a:bodyPr/>
          <a:lstStyle>
            <a:lvl1pPr>
              <a:defRPr/>
            </a:lvl1pPr>
          </a:lstStyle>
          <a:p>
            <a:pPr>
              <a:defRPr/>
            </a:pPr>
            <a:fld id="{75C15357-DC0D-4D37-869C-18C8A8DEA574}" type="slidenum">
              <a:rPr lang="pt-PT" altLang="pt-PT"/>
              <a:pPr>
                <a:defRPr/>
              </a:pPr>
              <a:t>‹#›</a:t>
            </a:fld>
            <a:endParaRPr lang="pt-PT" altLang="pt-PT"/>
          </a:p>
        </p:txBody>
      </p:sp>
    </p:spTree>
    <p:extLst>
      <p:ext uri="{BB962C8B-B14F-4D97-AF65-F5344CB8AC3E}">
        <p14:creationId xmlns:p14="http://schemas.microsoft.com/office/powerpoint/2010/main" val="105996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D11600E5-EFE1-4D44-8B63-BACBA2D42312}" type="datetimeFigureOut">
              <a:rPr lang="pt-PT" smtClean="0"/>
              <a:t>03/05/2024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83125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1600E5-EFE1-4D44-8B63-BACBA2D42312}" type="datetimeFigureOut">
              <a:rPr lang="pt-PT" smtClean="0"/>
              <a:t>03/05/2024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290424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D11600E5-EFE1-4D44-8B63-BACBA2D42312}" type="datetimeFigureOut">
              <a:rPr lang="pt-PT" smtClean="0"/>
              <a:t>03/05/2024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59348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D11600E5-EFE1-4D44-8B63-BACBA2D42312}" type="datetimeFigureOut">
              <a:rPr lang="pt-PT" smtClean="0"/>
              <a:t>03/05/2024</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85185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D11600E5-EFE1-4D44-8B63-BACBA2D42312}" type="datetimeFigureOut">
              <a:rPr lang="pt-PT" smtClean="0"/>
              <a:t>03/05/2024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15538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600E5-EFE1-4D44-8B63-BACBA2D42312}" type="datetimeFigureOut">
              <a:rPr lang="pt-PT" smtClean="0"/>
              <a:t>03/05/2024</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01226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1600E5-EFE1-4D44-8B63-BACBA2D42312}" type="datetimeFigureOut">
              <a:rPr lang="pt-PT" smtClean="0"/>
              <a:t>03/05/2024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20354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1600E5-EFE1-4D44-8B63-BACBA2D42312}" type="datetimeFigureOut">
              <a:rPr lang="pt-PT" smtClean="0"/>
              <a:t>03/05/2024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1D86DD5B-1FD2-4990-A29D-7FE8AF64F8D3}" type="slidenum">
              <a:rPr lang="pt-PT" smtClean="0"/>
              <a:t>‹#›</a:t>
            </a:fld>
            <a:endParaRPr lang="pt-PT"/>
          </a:p>
        </p:txBody>
      </p:sp>
    </p:spTree>
    <p:extLst>
      <p:ext uri="{BB962C8B-B14F-4D97-AF65-F5344CB8AC3E}">
        <p14:creationId xmlns:p14="http://schemas.microsoft.com/office/powerpoint/2010/main" val="311984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600E5-EFE1-4D44-8B63-BACBA2D42312}" type="datetimeFigureOut">
              <a:rPr lang="pt-PT" smtClean="0"/>
              <a:t>03/05/2024</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6DD5B-1FD2-4990-A29D-7FE8AF64F8D3}" type="slidenum">
              <a:rPr lang="pt-PT" smtClean="0"/>
              <a:t>‹#›</a:t>
            </a:fld>
            <a:endParaRPr lang="pt-PT"/>
          </a:p>
        </p:txBody>
      </p:sp>
    </p:spTree>
    <p:extLst>
      <p:ext uri="{BB962C8B-B14F-4D97-AF65-F5344CB8AC3E}">
        <p14:creationId xmlns:p14="http://schemas.microsoft.com/office/powerpoint/2010/main" val="3248722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cid:image002.png@01CC72D7.3BFB1EB0" TargetMode="External"/><Relationship Id="rId4" Type="http://schemas.openxmlformats.org/officeDocument/2006/relationships/image" Target="../media/image64.pn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3"/>
          <p:cNvSpPr txBox="1">
            <a:spLocks noChangeArrowheads="1"/>
          </p:cNvSpPr>
          <p:nvPr/>
        </p:nvSpPr>
        <p:spPr bwMode="auto">
          <a:xfrm>
            <a:off x="3472083" y="3326313"/>
            <a:ext cx="44023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pt-PT" altLang="en-US" sz="2800" dirty="0">
              <a:latin typeface="Arial" panose="020B0604020202020204" pitchFamily="34" charset="0"/>
            </a:endParaRPr>
          </a:p>
          <a:p>
            <a:pPr algn="ctr" eaLnBrk="1" hangingPunct="1">
              <a:spcBef>
                <a:spcPct val="0"/>
              </a:spcBef>
              <a:buFontTx/>
              <a:buNone/>
            </a:pPr>
            <a:r>
              <a:rPr lang="pt-PT" altLang="en-US" sz="2800" dirty="0">
                <a:latin typeface="Arial" panose="020B0604020202020204" pitchFamily="34" charset="0"/>
              </a:rPr>
              <a:t>Ricardo  Machado Trigo (IDL, FCUL) </a:t>
            </a:r>
          </a:p>
        </p:txBody>
      </p:sp>
      <p:sp>
        <p:nvSpPr>
          <p:cNvPr id="2" name="TextBox 1"/>
          <p:cNvSpPr txBox="1"/>
          <p:nvPr/>
        </p:nvSpPr>
        <p:spPr>
          <a:xfrm>
            <a:off x="1391438" y="1742915"/>
            <a:ext cx="10156268" cy="584775"/>
          </a:xfrm>
          <a:prstGeom prst="rect">
            <a:avLst/>
          </a:prstGeom>
          <a:noFill/>
        </p:spPr>
        <p:txBody>
          <a:bodyPr wrap="square" rtlCol="0">
            <a:spAutoFit/>
          </a:bodyPr>
          <a:lstStyle/>
          <a:p>
            <a:pPr algn="ctr"/>
            <a:r>
              <a:rPr lang="en-US" sz="3200" b="1" dirty="0">
                <a:solidFill>
                  <a:srgbClr val="0070C0"/>
                </a:solidFill>
              </a:rPr>
              <a:t>Climate change: impacts, trends, and extremes</a:t>
            </a:r>
            <a:endParaRPr lang="pt-PT" sz="3200" b="1" dirty="0">
              <a:solidFill>
                <a:srgbClr val="0070C0"/>
              </a:solidFill>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412" y="365385"/>
            <a:ext cx="2847671" cy="78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2978" y="471873"/>
            <a:ext cx="1286044" cy="52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Documents\Conferences\IDL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2133" y="378782"/>
            <a:ext cx="1837207" cy="76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g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5980"/>
          <a:stretch/>
        </p:blipFill>
        <p:spPr bwMode="auto">
          <a:xfrm>
            <a:off x="8305565" y="3161011"/>
            <a:ext cx="3185434" cy="21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208376" y="3161011"/>
            <a:ext cx="2958157" cy="2294684"/>
          </a:xfrm>
          <a:prstGeom prst="rect">
            <a:avLst/>
          </a:prstGeom>
        </p:spPr>
      </p:pic>
      <p:cxnSp>
        <p:nvCxnSpPr>
          <p:cNvPr id="5" name="Straight Connector 4"/>
          <p:cNvCxnSpPr/>
          <p:nvPr/>
        </p:nvCxnSpPr>
        <p:spPr>
          <a:xfrm>
            <a:off x="0" y="5804718"/>
            <a:ext cx="12192000" cy="16933"/>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92F072-2DF9-2B0D-3D5C-387C903234DC}"/>
              </a:ext>
            </a:extLst>
          </p:cNvPr>
          <p:cNvPicPr>
            <a:picLocks noChangeAspect="1"/>
          </p:cNvPicPr>
          <p:nvPr/>
        </p:nvPicPr>
        <p:blipFill>
          <a:blip r:embed="rId8"/>
          <a:stretch>
            <a:fillRect/>
          </a:stretch>
        </p:blipFill>
        <p:spPr>
          <a:xfrm>
            <a:off x="2916865" y="5857100"/>
            <a:ext cx="5716771" cy="977568"/>
          </a:xfrm>
          <a:prstGeom prst="rect">
            <a:avLst/>
          </a:prstGeom>
        </p:spPr>
      </p:pic>
    </p:spTree>
    <p:extLst>
      <p:ext uri="{BB962C8B-B14F-4D97-AF65-F5344CB8AC3E}">
        <p14:creationId xmlns:p14="http://schemas.microsoft.com/office/powerpoint/2010/main" val="309734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t="55263"/>
          <a:stretch>
            <a:fillRect/>
          </a:stretch>
        </p:blipFill>
        <p:spPr bwMode="auto">
          <a:xfrm>
            <a:off x="5703092" y="2233103"/>
            <a:ext cx="6031708" cy="334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5573714"/>
            <a:ext cx="40560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p:cNvSpPr txBox="1">
            <a:spLocks noChangeArrowheads="1"/>
          </p:cNvSpPr>
          <p:nvPr/>
        </p:nvSpPr>
        <p:spPr bwMode="auto">
          <a:xfrm>
            <a:off x="1601788" y="323850"/>
            <a:ext cx="9288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dirty="0">
                <a:solidFill>
                  <a:srgbClr val="0070C0"/>
                </a:solidFill>
              </a:rPr>
              <a:t>Modeled precipitation changes in the Mediterranean (1902-2010)</a:t>
            </a:r>
          </a:p>
        </p:txBody>
      </p:sp>
      <p:sp>
        <p:nvSpPr>
          <p:cNvPr id="31749" name="TextBox 9"/>
          <p:cNvSpPr txBox="1">
            <a:spLocks noChangeArrowheads="1"/>
          </p:cNvSpPr>
          <p:nvPr/>
        </p:nvSpPr>
        <p:spPr bwMode="auto">
          <a:xfrm>
            <a:off x="2066028" y="6066632"/>
            <a:ext cx="252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PT" altLang="en-US" sz="1600" b="1"/>
              <a:t>Hoerling et al. (2012)</a:t>
            </a:r>
          </a:p>
        </p:txBody>
      </p:sp>
      <p:pic>
        <p:nvPicPr>
          <p:cNvPr id="31750" name="Picture 4"/>
          <p:cNvPicPr>
            <a:picLocks noChangeAspect="1" noChangeArrowheads="1"/>
          </p:cNvPicPr>
          <p:nvPr/>
        </p:nvPicPr>
        <p:blipFill>
          <a:blip r:embed="rId2">
            <a:extLst>
              <a:ext uri="{28A0092B-C50C-407E-A947-70E740481C1C}">
                <a14:useLocalDpi xmlns:a14="http://schemas.microsoft.com/office/drawing/2010/main" val="0"/>
              </a:ext>
            </a:extLst>
          </a:blip>
          <a:srcRect r="2972" b="51302"/>
          <a:stretch>
            <a:fillRect/>
          </a:stretch>
        </p:blipFill>
        <p:spPr bwMode="auto">
          <a:xfrm>
            <a:off x="691620" y="2004755"/>
            <a:ext cx="4711700" cy="33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8"/>
          <p:cNvSpPr txBox="1">
            <a:spLocks noChangeArrowheads="1"/>
          </p:cNvSpPr>
          <p:nvPr/>
        </p:nvSpPr>
        <p:spPr bwMode="auto">
          <a:xfrm>
            <a:off x="6595533" y="1450468"/>
            <a:ext cx="48937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Modelled change of winter Precipitation </a:t>
            </a:r>
          </a:p>
          <a:p>
            <a:pPr eaLnBrk="1" hangingPunct="1">
              <a:spcBef>
                <a:spcPct val="0"/>
              </a:spcBef>
              <a:buFontTx/>
              <a:buNone/>
            </a:pPr>
            <a:r>
              <a:rPr lang="en-US" altLang="en-US" sz="2000" dirty="0"/>
              <a:t>           (1971:2010) – (1902:1970)</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07369F-EAF1-465D-A8B4-1E8B2F11A73E}" type="slidenum">
              <a:rPr lang="en-US" altLang="pt-PT" sz="1400"/>
              <a:pPr>
                <a:spcBef>
                  <a:spcPct val="0"/>
                </a:spcBef>
                <a:buFontTx/>
                <a:buNone/>
              </a:pPr>
              <a:t>10</a:t>
            </a:fld>
            <a:endParaRPr lang="en-US" altLang="pt-PT" sz="1400"/>
          </a:p>
        </p:txBody>
      </p:sp>
    </p:spTree>
    <p:extLst>
      <p:ext uri="{BB962C8B-B14F-4D97-AF65-F5344CB8AC3E}">
        <p14:creationId xmlns:p14="http://schemas.microsoft.com/office/powerpoint/2010/main" val="334949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0"/>
          <p:cNvGrpSpPr>
            <a:grpSpLocks/>
          </p:cNvGrpSpPr>
          <p:nvPr/>
        </p:nvGrpSpPr>
        <p:grpSpPr bwMode="auto">
          <a:xfrm>
            <a:off x="1633026" y="1140009"/>
            <a:ext cx="3821112" cy="4559295"/>
            <a:chOff x="374808" y="1263125"/>
            <a:chExt cx="3765143" cy="4398123"/>
          </a:xfrm>
        </p:grpSpPr>
        <p:pic>
          <p:nvPicPr>
            <p:cNvPr id="8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08" y="1263125"/>
              <a:ext cx="3765143" cy="439812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03" name="TextBox 6"/>
            <p:cNvSpPr txBox="1">
              <a:spLocks noChangeArrowheads="1"/>
            </p:cNvSpPr>
            <p:nvPr/>
          </p:nvSpPr>
          <p:spPr bwMode="auto">
            <a:xfrm>
              <a:off x="971600" y="1383159"/>
              <a:ext cx="2808312" cy="477428"/>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en-US" sz="2400" dirty="0">
                  <a:solidFill>
                    <a:srgbClr val="C00000"/>
                  </a:solidFill>
                </a:rPr>
                <a:t>Summer (H.N)</a:t>
              </a:r>
            </a:p>
          </p:txBody>
        </p:sp>
      </p:grpSp>
      <p:sp>
        <p:nvSpPr>
          <p:cNvPr id="8196" name="TextBox 9"/>
          <p:cNvSpPr txBox="1">
            <a:spLocks noChangeArrowheads="1"/>
          </p:cNvSpPr>
          <p:nvPr/>
        </p:nvSpPr>
        <p:spPr bwMode="auto">
          <a:xfrm>
            <a:off x="803275" y="202862"/>
            <a:ext cx="1026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dirty="0">
                <a:solidFill>
                  <a:srgbClr val="0070C0"/>
                </a:solidFill>
                <a:latin typeface="Times New Roman" panose="02020603050405020304" pitchFamily="18" charset="0"/>
              </a:rPr>
              <a:t>Evolution of summer NH daily temperatures between 1951 and 2011</a:t>
            </a:r>
          </a:p>
        </p:txBody>
      </p:sp>
      <p:sp>
        <p:nvSpPr>
          <p:cNvPr id="2" name="Rectangle 1">
            <a:extLst>
              <a:ext uri="{FF2B5EF4-FFF2-40B4-BE49-F238E27FC236}">
                <a16:creationId xmlns:a16="http://schemas.microsoft.com/office/drawing/2014/main" id="{C3524AD8-EBF9-4AAB-BA00-70F5555231E9}"/>
              </a:ext>
            </a:extLst>
          </p:cNvPr>
          <p:cNvSpPr/>
          <p:nvPr/>
        </p:nvSpPr>
        <p:spPr>
          <a:xfrm>
            <a:off x="1633026" y="1158696"/>
            <a:ext cx="771526" cy="61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6">
            <a:extLst>
              <a:ext uri="{FF2B5EF4-FFF2-40B4-BE49-F238E27FC236}">
                <a16:creationId xmlns:a16="http://schemas.microsoft.com/office/drawing/2014/main" id="{1A7BBDE9-8D71-4968-BAB7-51F690381AF3}"/>
              </a:ext>
            </a:extLst>
          </p:cNvPr>
          <p:cNvSpPr txBox="1">
            <a:spLocks noChangeArrowheads="1"/>
          </p:cNvSpPr>
          <p:nvPr/>
        </p:nvSpPr>
        <p:spPr bwMode="auto">
          <a:xfrm>
            <a:off x="3618477" y="5699304"/>
            <a:ext cx="2632189" cy="461665"/>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en-US" sz="2400" dirty="0">
                <a:solidFill>
                  <a:srgbClr val="FF0000"/>
                </a:solidFill>
              </a:rPr>
              <a:t>2011-2021 (?)</a:t>
            </a:r>
          </a:p>
        </p:txBody>
      </p:sp>
      <p:sp>
        <p:nvSpPr>
          <p:cNvPr id="20" name="TextBox 19">
            <a:extLst>
              <a:ext uri="{FF2B5EF4-FFF2-40B4-BE49-F238E27FC236}">
                <a16:creationId xmlns:a16="http://schemas.microsoft.com/office/drawing/2014/main" id="{C4820F73-6472-4AB3-9F22-320AEBD35DAA}"/>
              </a:ext>
            </a:extLst>
          </p:cNvPr>
          <p:cNvSpPr txBox="1"/>
          <p:nvPr/>
        </p:nvSpPr>
        <p:spPr>
          <a:xfrm>
            <a:off x="803275" y="6351067"/>
            <a:ext cx="2192338" cy="338554"/>
          </a:xfrm>
          <a:prstGeom prst="rect">
            <a:avLst/>
          </a:prstGeom>
          <a:noFill/>
        </p:spPr>
        <p:txBody>
          <a:bodyPr wrap="square">
            <a:spAutoFit/>
          </a:bodyPr>
          <a:lstStyle/>
          <a:p>
            <a:r>
              <a:rPr kumimoji="0" lang="en-US" altLang="en-US" sz="1600" b="1" i="0" u="none" strike="noStrike" kern="1200" cap="none" spc="0" normalizeH="0" baseline="0" noProof="0" dirty="0">
                <a:ln>
                  <a:noFill/>
                </a:ln>
                <a:effectLst/>
                <a:uLnTx/>
                <a:uFillTx/>
                <a:latin typeface="Times New Roman" panose="02020603050405020304" pitchFamily="18" charset="0"/>
                <a:ea typeface="+mn-ea"/>
                <a:cs typeface="+mn-cs"/>
              </a:rPr>
              <a:t>(Hansen  2012, PNAS) </a:t>
            </a:r>
            <a:endParaRPr lang="en-US" sz="1600" b="1" dirty="0"/>
          </a:p>
        </p:txBody>
      </p:sp>
      <p:sp>
        <p:nvSpPr>
          <p:cNvPr id="5" name="Freeform: Shape 4">
            <a:extLst>
              <a:ext uri="{FF2B5EF4-FFF2-40B4-BE49-F238E27FC236}">
                <a16:creationId xmlns:a16="http://schemas.microsoft.com/office/drawing/2014/main" id="{52E1BFC0-1626-490C-B9E6-20D5C1E0D591}"/>
              </a:ext>
            </a:extLst>
          </p:cNvPr>
          <p:cNvSpPr/>
          <p:nvPr/>
        </p:nvSpPr>
        <p:spPr>
          <a:xfrm>
            <a:off x="2867086" y="3612380"/>
            <a:ext cx="2824596" cy="1797328"/>
          </a:xfrm>
          <a:custGeom>
            <a:avLst/>
            <a:gdLst>
              <a:gd name="connsiteX0" fmla="*/ 0 w 4614958"/>
              <a:gd name="connsiteY0" fmla="*/ 2476827 h 2507512"/>
              <a:gd name="connsiteX1" fmla="*/ 423447 w 4614958"/>
              <a:gd name="connsiteY1" fmla="*/ 2366363 h 2507512"/>
              <a:gd name="connsiteX2" fmla="*/ 883715 w 4614958"/>
              <a:gd name="connsiteY2" fmla="*/ 2133160 h 2507512"/>
              <a:gd name="connsiteX3" fmla="*/ 1294888 w 4614958"/>
              <a:gd name="connsiteY3" fmla="*/ 1574701 h 2507512"/>
              <a:gd name="connsiteX4" fmla="*/ 1564912 w 4614958"/>
              <a:gd name="connsiteY4" fmla="*/ 819861 h 2507512"/>
              <a:gd name="connsiteX5" fmla="*/ 1767431 w 4614958"/>
              <a:gd name="connsiteY5" fmla="*/ 310497 h 2507512"/>
              <a:gd name="connsiteX6" fmla="*/ 1939264 w 4614958"/>
              <a:gd name="connsiteY6" fmla="*/ 120253 h 2507512"/>
              <a:gd name="connsiteX7" fmla="*/ 2098824 w 4614958"/>
              <a:gd name="connsiteY7" fmla="*/ 3651 h 2507512"/>
              <a:gd name="connsiteX8" fmla="*/ 2387259 w 4614958"/>
              <a:gd name="connsiteY8" fmla="*/ 65020 h 2507512"/>
              <a:gd name="connsiteX9" fmla="*/ 2712515 w 4614958"/>
              <a:gd name="connsiteY9" fmla="*/ 402551 h 2507512"/>
              <a:gd name="connsiteX10" fmla="*/ 3105278 w 4614958"/>
              <a:gd name="connsiteY10" fmla="*/ 1402867 h 2507512"/>
              <a:gd name="connsiteX11" fmla="*/ 3332343 w 4614958"/>
              <a:gd name="connsiteY11" fmla="*/ 1777219 h 2507512"/>
              <a:gd name="connsiteX12" fmla="*/ 3534861 w 4614958"/>
              <a:gd name="connsiteY12" fmla="*/ 2022696 h 2507512"/>
              <a:gd name="connsiteX13" fmla="*/ 3847844 w 4614958"/>
              <a:gd name="connsiteY13" fmla="*/ 2225214 h 2507512"/>
              <a:gd name="connsiteX14" fmla="*/ 4013541 w 4614958"/>
              <a:gd name="connsiteY14" fmla="*/ 2286583 h 2507512"/>
              <a:gd name="connsiteX15" fmla="*/ 4375619 w 4614958"/>
              <a:gd name="connsiteY15" fmla="*/ 2403184 h 2507512"/>
              <a:gd name="connsiteX16" fmla="*/ 4614958 w 4614958"/>
              <a:gd name="connsiteY16" fmla="*/ 2507512 h 250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4958" h="2507512">
                <a:moveTo>
                  <a:pt x="0" y="2476827"/>
                </a:moveTo>
                <a:cubicBezTo>
                  <a:pt x="138080" y="2450234"/>
                  <a:pt x="276161" y="2423641"/>
                  <a:pt x="423447" y="2366363"/>
                </a:cubicBezTo>
                <a:cubicBezTo>
                  <a:pt x="570733" y="2309085"/>
                  <a:pt x="738475" y="2265104"/>
                  <a:pt x="883715" y="2133160"/>
                </a:cubicBezTo>
                <a:cubicBezTo>
                  <a:pt x="1028955" y="2001216"/>
                  <a:pt x="1181355" y="1793584"/>
                  <a:pt x="1294888" y="1574701"/>
                </a:cubicBezTo>
                <a:cubicBezTo>
                  <a:pt x="1408421" y="1355818"/>
                  <a:pt x="1486155" y="1030562"/>
                  <a:pt x="1564912" y="819861"/>
                </a:cubicBezTo>
                <a:cubicBezTo>
                  <a:pt x="1643669" y="609160"/>
                  <a:pt x="1705039" y="427098"/>
                  <a:pt x="1767431" y="310497"/>
                </a:cubicBezTo>
                <a:cubicBezTo>
                  <a:pt x="1829823" y="193896"/>
                  <a:pt x="1884032" y="171394"/>
                  <a:pt x="1939264" y="120253"/>
                </a:cubicBezTo>
                <a:cubicBezTo>
                  <a:pt x="1994496" y="69112"/>
                  <a:pt x="2024158" y="12856"/>
                  <a:pt x="2098824" y="3651"/>
                </a:cubicBezTo>
                <a:cubicBezTo>
                  <a:pt x="2173490" y="-5554"/>
                  <a:pt x="2284977" y="-1463"/>
                  <a:pt x="2387259" y="65020"/>
                </a:cubicBezTo>
                <a:cubicBezTo>
                  <a:pt x="2489541" y="131503"/>
                  <a:pt x="2592845" y="179577"/>
                  <a:pt x="2712515" y="402551"/>
                </a:cubicBezTo>
                <a:cubicBezTo>
                  <a:pt x="2832185" y="625525"/>
                  <a:pt x="3001973" y="1173756"/>
                  <a:pt x="3105278" y="1402867"/>
                </a:cubicBezTo>
                <a:cubicBezTo>
                  <a:pt x="3208583" y="1631978"/>
                  <a:pt x="3260746" y="1673914"/>
                  <a:pt x="3332343" y="1777219"/>
                </a:cubicBezTo>
                <a:cubicBezTo>
                  <a:pt x="3403940" y="1880524"/>
                  <a:pt x="3448944" y="1948030"/>
                  <a:pt x="3534861" y="2022696"/>
                </a:cubicBezTo>
                <a:cubicBezTo>
                  <a:pt x="3620778" y="2097362"/>
                  <a:pt x="3768064" y="2181233"/>
                  <a:pt x="3847844" y="2225214"/>
                </a:cubicBezTo>
                <a:cubicBezTo>
                  <a:pt x="3927624" y="2269195"/>
                  <a:pt x="3925578" y="2256921"/>
                  <a:pt x="4013541" y="2286583"/>
                </a:cubicBezTo>
                <a:cubicBezTo>
                  <a:pt x="4101504" y="2316245"/>
                  <a:pt x="4275383" y="2366362"/>
                  <a:pt x="4375619" y="2403184"/>
                </a:cubicBezTo>
                <a:cubicBezTo>
                  <a:pt x="4475855" y="2440005"/>
                  <a:pt x="4545406" y="2473758"/>
                  <a:pt x="4614958" y="2507512"/>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962" y="800864"/>
            <a:ext cx="4025750" cy="363937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666" y="3890622"/>
            <a:ext cx="4992342" cy="2798999"/>
          </a:xfrm>
          <a:prstGeom prst="rect">
            <a:avLst/>
          </a:prstGeom>
        </p:spPr>
      </p:pic>
      <p:pic>
        <p:nvPicPr>
          <p:cNvPr id="7" name="Picture 6" descr="Chart&#10;&#10;Description automatically generated">
            <a:extLst>
              <a:ext uri="{FF2B5EF4-FFF2-40B4-BE49-F238E27FC236}">
                <a16:creationId xmlns:a16="http://schemas.microsoft.com/office/drawing/2014/main" id="{26F4556D-86CA-B02C-F7E4-370471432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03" y="908228"/>
            <a:ext cx="5295867" cy="2982394"/>
          </a:xfrm>
          <a:prstGeom prst="rect">
            <a:avLst/>
          </a:prstGeom>
        </p:spPr>
      </p:pic>
    </p:spTree>
    <p:extLst>
      <p:ext uri="{BB962C8B-B14F-4D97-AF65-F5344CB8AC3E}">
        <p14:creationId xmlns:p14="http://schemas.microsoft.com/office/powerpoint/2010/main" val="180780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2495551" y="3184526"/>
            <a:ext cx="7561263" cy="1323975"/>
          </a:xfrm>
          <a:prstGeom prst="rect">
            <a:avLst/>
          </a:prstGeom>
          <a:noFill/>
          <a:ln w="9525">
            <a:noFill/>
            <a:miter lim="800000"/>
            <a:headEnd/>
            <a:tailEnd/>
          </a:ln>
          <a:effectLst/>
        </p:spPr>
        <p:txBody>
          <a:bodyPr>
            <a:spAutoFit/>
          </a:bodyPr>
          <a:lstStyle/>
          <a:p>
            <a:pPr>
              <a:spcBef>
                <a:spcPct val="50000"/>
              </a:spcBef>
              <a:defRPr/>
            </a:pPr>
            <a:r>
              <a:rPr lang="en-AU" sz="4000" dirty="0">
                <a:latin typeface="Arial" charset="0"/>
              </a:rPr>
              <a:t>1- The summer </a:t>
            </a:r>
            <a:r>
              <a:rPr lang="en-AU" sz="4000" dirty="0">
                <a:solidFill>
                  <a:srgbClr val="FF0000"/>
                </a:solidFill>
                <a:latin typeface="Arial" charset="0"/>
              </a:rPr>
              <a:t>2003</a:t>
            </a:r>
            <a:r>
              <a:rPr lang="en-AU" sz="4000" dirty="0">
                <a:latin typeface="Arial" charset="0"/>
              </a:rPr>
              <a:t> heatwave in Iberia/western Europe</a:t>
            </a:r>
            <a:endParaRPr lang="es-ES" sz="4000" dirty="0">
              <a:solidFill>
                <a:srgbClr val="C00000"/>
              </a:solidFill>
              <a:effectLst>
                <a:outerShdw blurRad="38100" dist="38100" dir="2700000" algn="tl">
                  <a:srgbClr val="000000">
                    <a:alpha val="43137"/>
                  </a:srgbClr>
                </a:outerShdw>
              </a:effectLst>
              <a:cs typeface="Arial" pitchFamily="34" charset="0"/>
            </a:endParaRPr>
          </a:p>
        </p:txBody>
      </p:sp>
      <p:sp>
        <p:nvSpPr>
          <p:cNvPr id="29699" name="TextBox 2"/>
          <p:cNvSpPr txBox="1">
            <a:spLocks noChangeArrowheads="1"/>
          </p:cNvSpPr>
          <p:nvPr/>
        </p:nvSpPr>
        <p:spPr bwMode="auto">
          <a:xfrm>
            <a:off x="2711451" y="692150"/>
            <a:ext cx="66976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a:solidFill>
                  <a:srgbClr val="FF0000"/>
                </a:solidFill>
              </a:rPr>
              <a:t>Heatwave </a:t>
            </a:r>
          </a:p>
          <a:p>
            <a:pPr algn="ctr" eaLnBrk="1" hangingPunct="1">
              <a:spcBef>
                <a:spcPct val="0"/>
              </a:spcBef>
              <a:buFontTx/>
              <a:buNone/>
            </a:pPr>
            <a:r>
              <a:rPr lang="en-US" altLang="en-US" sz="5400">
                <a:solidFill>
                  <a:srgbClr val="FF0000"/>
                </a:solidFill>
              </a:rPr>
              <a:t>Case-studies</a:t>
            </a:r>
          </a:p>
        </p:txBody>
      </p:sp>
    </p:spTree>
    <p:extLst>
      <p:ext uri="{BB962C8B-B14F-4D97-AF65-F5344CB8AC3E}">
        <p14:creationId xmlns:p14="http://schemas.microsoft.com/office/powerpoint/2010/main" val="30797028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Text Box 13"/>
          <p:cNvSpPr txBox="1">
            <a:spLocks noChangeArrowheads="1"/>
          </p:cNvSpPr>
          <p:nvPr/>
        </p:nvSpPr>
        <p:spPr bwMode="auto">
          <a:xfrm>
            <a:off x="9181415" y="6303356"/>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pt-PT" altLang="en-US" sz="1600" b="1" dirty="0">
                <a:latin typeface="Times New Roman" panose="02020603050405020304" pitchFamily="18" charset="0"/>
              </a:rPr>
              <a:t>(Trigo </a:t>
            </a:r>
            <a:r>
              <a:rPr lang="pt-PT" altLang="en-US" sz="1600" b="1" dirty="0" err="1">
                <a:latin typeface="Times New Roman" panose="02020603050405020304" pitchFamily="18" charset="0"/>
              </a:rPr>
              <a:t>et</a:t>
            </a:r>
            <a:r>
              <a:rPr lang="pt-PT" altLang="en-US" sz="1600" b="1" dirty="0">
                <a:latin typeface="Times New Roman" panose="02020603050405020304" pitchFamily="18" charset="0"/>
              </a:rPr>
              <a:t> al., 2005, GRL)</a:t>
            </a:r>
          </a:p>
        </p:txBody>
      </p:sp>
      <p:pic>
        <p:nvPicPr>
          <p:cNvPr id="12" name="Picture 5" descr="france3_mort"/>
          <p:cNvPicPr>
            <a:picLocks noChangeAspect="1" noChangeArrowheads="1"/>
          </p:cNvPicPr>
          <p:nvPr/>
        </p:nvPicPr>
        <p:blipFill rotWithShape="1">
          <a:blip r:embed="rId2">
            <a:extLst>
              <a:ext uri="{28A0092B-C50C-407E-A947-70E740481C1C}">
                <a14:useLocalDpi xmlns:a14="http://schemas.microsoft.com/office/drawing/2010/main" val="0"/>
              </a:ext>
            </a:extLst>
          </a:blip>
          <a:srcRect l="14120" r="6410"/>
          <a:stretch/>
        </p:blipFill>
        <p:spPr bwMode="auto">
          <a:xfrm>
            <a:off x="7071456" y="1529986"/>
            <a:ext cx="4845222" cy="457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42CB9D52-161F-4EB8-ADF3-B8A759AFD155}"/>
              </a:ext>
            </a:extLst>
          </p:cNvPr>
          <p:cNvGrpSpPr/>
          <p:nvPr/>
        </p:nvGrpSpPr>
        <p:grpSpPr>
          <a:xfrm>
            <a:off x="275322" y="1262062"/>
            <a:ext cx="6196916" cy="5595937"/>
            <a:chOff x="180117" y="381000"/>
            <a:chExt cx="6738938" cy="617560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117" y="533400"/>
              <a:ext cx="44529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4"/>
            <p:cNvGrpSpPr>
              <a:grpSpLocks/>
            </p:cNvGrpSpPr>
            <p:nvPr/>
          </p:nvGrpSpPr>
          <p:grpSpPr bwMode="auto">
            <a:xfrm>
              <a:off x="180117" y="1981201"/>
              <a:ext cx="2514600" cy="466725"/>
              <a:chOff x="1440" y="1248"/>
              <a:chExt cx="1584" cy="294"/>
            </a:xfrm>
          </p:grpSpPr>
          <p:sp>
            <p:nvSpPr>
              <p:cNvPr id="29706" name="Text Box 5"/>
              <p:cNvSpPr txBox="1">
                <a:spLocks noChangeArrowheads="1"/>
              </p:cNvSpPr>
              <p:nvPr/>
            </p:nvSpPr>
            <p:spPr bwMode="auto">
              <a:xfrm>
                <a:off x="1440" y="1248"/>
                <a:ext cx="912"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dirty="0">
                    <a:latin typeface="Times New Roman" panose="02020603050405020304" pitchFamily="18" charset="0"/>
                  </a:rPr>
                  <a:t>Average </a:t>
                </a:r>
              </a:p>
            </p:txBody>
          </p:sp>
          <p:sp>
            <p:nvSpPr>
              <p:cNvPr id="29707" name="Line 6"/>
              <p:cNvSpPr>
                <a:spLocks noChangeShapeType="1"/>
              </p:cNvSpPr>
              <p:nvPr/>
            </p:nvSpPr>
            <p:spPr bwMode="auto">
              <a:xfrm>
                <a:off x="2352" y="1392"/>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PT"/>
              </a:p>
            </p:txBody>
          </p:sp>
        </p:grpSp>
        <p:grpSp>
          <p:nvGrpSpPr>
            <p:cNvPr id="29701" name="Group 7"/>
            <p:cNvGrpSpPr>
              <a:grpSpLocks/>
            </p:cNvGrpSpPr>
            <p:nvPr/>
          </p:nvGrpSpPr>
          <p:grpSpPr bwMode="auto">
            <a:xfrm>
              <a:off x="180117" y="4800601"/>
              <a:ext cx="2514600" cy="466725"/>
              <a:chOff x="1440" y="1248"/>
              <a:chExt cx="1584" cy="294"/>
            </a:xfrm>
          </p:grpSpPr>
          <p:sp>
            <p:nvSpPr>
              <p:cNvPr id="29704" name="Text Box 8"/>
              <p:cNvSpPr txBox="1">
                <a:spLocks noChangeArrowheads="1"/>
              </p:cNvSpPr>
              <p:nvPr/>
            </p:nvSpPr>
            <p:spPr bwMode="auto">
              <a:xfrm>
                <a:off x="1440" y="1248"/>
                <a:ext cx="912"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a:latin typeface="Times New Roman" panose="02020603050405020304" pitchFamily="18" charset="0"/>
                  </a:rPr>
                  <a:t>Anomaly </a:t>
                </a:r>
              </a:p>
            </p:txBody>
          </p:sp>
          <p:sp>
            <p:nvSpPr>
              <p:cNvPr id="29705" name="Line 9"/>
              <p:cNvSpPr>
                <a:spLocks noChangeShapeType="1"/>
              </p:cNvSpPr>
              <p:nvPr/>
            </p:nvSpPr>
            <p:spPr bwMode="auto">
              <a:xfrm>
                <a:off x="2352" y="1392"/>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PT"/>
              </a:p>
            </p:txBody>
          </p:sp>
        </p:grpSp>
        <p:sp>
          <p:nvSpPr>
            <p:cNvPr id="29702" name="Text Box 10"/>
            <p:cNvSpPr txBox="1">
              <a:spLocks noChangeArrowheads="1"/>
            </p:cNvSpPr>
            <p:nvPr/>
          </p:nvSpPr>
          <p:spPr bwMode="auto">
            <a:xfrm>
              <a:off x="3304317" y="381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PT" altLang="en-US" sz="2400">
                  <a:latin typeface="Times New Roman" panose="02020603050405020304" pitchFamily="18" charset="0"/>
                </a:rPr>
                <a:t>1 Aug – 15 Aug</a:t>
              </a:r>
              <a:endParaRPr lang="en-GB" altLang="en-US" sz="2400">
                <a:latin typeface="Times New Roman" panose="02020603050405020304" pitchFamily="18" charset="0"/>
              </a:endParaRPr>
            </a:p>
          </p:txBody>
        </p:sp>
        <p:pic>
          <p:nvPicPr>
            <p:cNvPr id="15" name="Picture 2">
              <a:extLst>
                <a:ext uri="{FF2B5EF4-FFF2-40B4-BE49-F238E27FC236}">
                  <a16:creationId xmlns:a16="http://schemas.microsoft.com/office/drawing/2014/main" id="{DD76E7E7-7099-40C2-B122-08D3A45C36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117" y="536800"/>
              <a:ext cx="44529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4">
              <a:extLst>
                <a:ext uri="{FF2B5EF4-FFF2-40B4-BE49-F238E27FC236}">
                  <a16:creationId xmlns:a16="http://schemas.microsoft.com/office/drawing/2014/main" id="{48ED2C7D-288A-4E39-8B82-1315E6CCEC4D}"/>
                </a:ext>
              </a:extLst>
            </p:cNvPr>
            <p:cNvGrpSpPr>
              <a:grpSpLocks/>
            </p:cNvGrpSpPr>
            <p:nvPr/>
          </p:nvGrpSpPr>
          <p:grpSpPr bwMode="auto">
            <a:xfrm>
              <a:off x="180117" y="1984601"/>
              <a:ext cx="2514600" cy="466725"/>
              <a:chOff x="1440" y="1248"/>
              <a:chExt cx="1584" cy="294"/>
            </a:xfrm>
          </p:grpSpPr>
          <p:sp>
            <p:nvSpPr>
              <p:cNvPr id="17" name="Text Box 5">
                <a:extLst>
                  <a:ext uri="{FF2B5EF4-FFF2-40B4-BE49-F238E27FC236}">
                    <a16:creationId xmlns:a16="http://schemas.microsoft.com/office/drawing/2014/main" id="{CD22C9C6-27E6-4CEA-98C1-3DD7DA7D26D3}"/>
                  </a:ext>
                </a:extLst>
              </p:cNvPr>
              <p:cNvSpPr txBox="1">
                <a:spLocks noChangeArrowheads="1"/>
              </p:cNvSpPr>
              <p:nvPr/>
            </p:nvSpPr>
            <p:spPr bwMode="auto">
              <a:xfrm>
                <a:off x="1440" y="1248"/>
                <a:ext cx="912"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dirty="0">
                    <a:latin typeface="Times New Roman" panose="02020603050405020304" pitchFamily="18" charset="0"/>
                  </a:rPr>
                  <a:t>Average </a:t>
                </a:r>
              </a:p>
            </p:txBody>
          </p:sp>
          <p:sp>
            <p:nvSpPr>
              <p:cNvPr id="18" name="Line 6">
                <a:extLst>
                  <a:ext uri="{FF2B5EF4-FFF2-40B4-BE49-F238E27FC236}">
                    <a16:creationId xmlns:a16="http://schemas.microsoft.com/office/drawing/2014/main" id="{E570E16E-FE48-4455-A69E-0BA432BE09B1}"/>
                  </a:ext>
                </a:extLst>
              </p:cNvPr>
              <p:cNvSpPr>
                <a:spLocks noChangeShapeType="1"/>
              </p:cNvSpPr>
              <p:nvPr/>
            </p:nvSpPr>
            <p:spPr bwMode="auto">
              <a:xfrm>
                <a:off x="2352" y="1392"/>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PT"/>
              </a:p>
            </p:txBody>
          </p:sp>
        </p:grpSp>
      </p:grpSp>
      <p:sp>
        <p:nvSpPr>
          <p:cNvPr id="20" name="Text Box 6"/>
          <p:cNvSpPr txBox="1">
            <a:spLocks noChangeArrowheads="1"/>
          </p:cNvSpPr>
          <p:nvPr/>
        </p:nvSpPr>
        <p:spPr bwMode="auto">
          <a:xfrm>
            <a:off x="7954278" y="828311"/>
            <a:ext cx="3962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200" dirty="0">
                <a:solidFill>
                  <a:srgbClr val="CC3300"/>
                </a:solidFill>
                <a:latin typeface="Times New Roman" panose="02020603050405020304" pitchFamily="18" charset="0"/>
              </a:rPr>
              <a:t>Excessive mortality 1-15 August       (circa 15000 in France)</a:t>
            </a:r>
            <a:endParaRPr lang="en-US" altLang="en-US" sz="2200" dirty="0">
              <a:latin typeface="Times New Roman" panose="02020603050405020304" pitchFamily="18" charset="0"/>
            </a:endParaRPr>
          </a:p>
        </p:txBody>
      </p:sp>
      <p:sp>
        <p:nvSpPr>
          <p:cNvPr id="21" name="Rectangle 3"/>
          <p:cNvSpPr>
            <a:spLocks noChangeArrowheads="1"/>
          </p:cNvSpPr>
          <p:nvPr/>
        </p:nvSpPr>
        <p:spPr bwMode="auto">
          <a:xfrm>
            <a:off x="649771" y="118770"/>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dirty="0">
                <a:solidFill>
                  <a:srgbClr val="003399"/>
                </a:solidFill>
                <a:latin typeface="Times New Roman" panose="02020603050405020304" pitchFamily="18" charset="0"/>
              </a:rPr>
              <a:t>The </a:t>
            </a:r>
            <a:r>
              <a:rPr lang="pt-BR" altLang="en-US" sz="2800" dirty="0">
                <a:solidFill>
                  <a:srgbClr val="FF0000"/>
                </a:solidFill>
                <a:latin typeface="Times New Roman" panose="02020603050405020304" pitchFamily="18" charset="0"/>
              </a:rPr>
              <a:t>2003</a:t>
            </a:r>
            <a:r>
              <a:rPr lang="pt-BR" altLang="en-US" sz="2800" dirty="0">
                <a:solidFill>
                  <a:srgbClr val="003399"/>
                </a:solidFill>
                <a:latin typeface="Times New Roman" panose="02020603050405020304" pitchFamily="18" charset="0"/>
              </a:rPr>
              <a:t> heatwave over western Europe</a:t>
            </a:r>
            <a:endParaRPr lang="en-GB" altLang="en-US" sz="2800" dirty="0">
              <a:solidFill>
                <a:srgbClr val="003399"/>
              </a:solidFill>
              <a:latin typeface="Times New Roman" panose="02020603050405020304" pitchFamily="18" charset="0"/>
            </a:endParaRPr>
          </a:p>
        </p:txBody>
      </p:sp>
    </p:spTree>
    <p:extLst>
      <p:ext uri="{BB962C8B-B14F-4D97-AF65-F5344CB8AC3E}">
        <p14:creationId xmlns:p14="http://schemas.microsoft.com/office/powerpoint/2010/main" val="172392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5878D-2691-B3F3-1CFC-5EAE4C5E22E1}"/>
              </a:ext>
            </a:extLst>
          </p:cNvPr>
          <p:cNvSpPr>
            <a:spLocks noChangeArrowheads="1"/>
          </p:cNvSpPr>
          <p:nvPr/>
        </p:nvSpPr>
        <p:spPr bwMode="auto">
          <a:xfrm>
            <a:off x="649771" y="118770"/>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dirty="0">
                <a:solidFill>
                  <a:srgbClr val="003399"/>
                </a:solidFill>
                <a:latin typeface="Times New Roman" panose="02020603050405020304" pitchFamily="18" charset="0"/>
              </a:rPr>
              <a:t>The </a:t>
            </a:r>
            <a:r>
              <a:rPr lang="pt-BR" altLang="en-US" sz="2800" dirty="0">
                <a:solidFill>
                  <a:srgbClr val="FF0000"/>
                </a:solidFill>
                <a:latin typeface="Times New Roman" panose="02020603050405020304" pitchFamily="18" charset="0"/>
              </a:rPr>
              <a:t>2003</a:t>
            </a:r>
            <a:r>
              <a:rPr lang="pt-BR" altLang="en-US" sz="2800" dirty="0">
                <a:solidFill>
                  <a:srgbClr val="003399"/>
                </a:solidFill>
                <a:latin typeface="Times New Roman" panose="02020603050405020304" pitchFamily="18" charset="0"/>
              </a:rPr>
              <a:t> heatwave over western Europe (UHI)</a:t>
            </a:r>
            <a:endParaRPr lang="en-GB" altLang="en-US" sz="2800" dirty="0">
              <a:solidFill>
                <a:srgbClr val="003399"/>
              </a:solidFill>
              <a:latin typeface="Times New Roman" panose="02020603050405020304" pitchFamily="18" charset="0"/>
            </a:endParaRPr>
          </a:p>
        </p:txBody>
      </p:sp>
      <p:sp>
        <p:nvSpPr>
          <p:cNvPr id="6" name="TextBox 5">
            <a:extLst>
              <a:ext uri="{FF2B5EF4-FFF2-40B4-BE49-F238E27FC236}">
                <a16:creationId xmlns:a16="http://schemas.microsoft.com/office/drawing/2014/main" id="{57C0DD62-405C-EC15-BDF8-E64FB034FCDB}"/>
              </a:ext>
            </a:extLst>
          </p:cNvPr>
          <p:cNvSpPr txBox="1"/>
          <p:nvPr/>
        </p:nvSpPr>
        <p:spPr>
          <a:xfrm>
            <a:off x="1032428" y="4765924"/>
            <a:ext cx="4336898" cy="830997"/>
          </a:xfrm>
          <a:prstGeom prst="rect">
            <a:avLst/>
          </a:prstGeom>
          <a:noFill/>
        </p:spPr>
        <p:txBody>
          <a:bodyPr wrap="square">
            <a:spAutoFit/>
          </a:bodyPr>
          <a:lstStyle/>
          <a:p>
            <a:pPr algn="just"/>
            <a:r>
              <a:rPr lang="en-US" sz="1600" dirty="0"/>
              <a:t>Median </a:t>
            </a:r>
            <a:r>
              <a:rPr lang="en-US" sz="1600" b="1" dirty="0"/>
              <a:t>LST infrared </a:t>
            </a:r>
            <a:r>
              <a:rPr lang="en-US" sz="1600" dirty="0"/>
              <a:t>images from 4–13 August 2003 averaged over 9 NOAA-AVHRR thermal images between 0100 and 0300 hours</a:t>
            </a:r>
          </a:p>
        </p:txBody>
      </p:sp>
      <p:pic>
        <p:nvPicPr>
          <p:cNvPr id="14" name="Picture 13">
            <a:extLst>
              <a:ext uri="{FF2B5EF4-FFF2-40B4-BE49-F238E27FC236}">
                <a16:creationId xmlns:a16="http://schemas.microsoft.com/office/drawing/2014/main" id="{6F6D5439-567F-B11E-2145-C69688E0EC15}"/>
              </a:ext>
            </a:extLst>
          </p:cNvPr>
          <p:cNvPicPr>
            <a:picLocks noChangeAspect="1"/>
          </p:cNvPicPr>
          <p:nvPr/>
        </p:nvPicPr>
        <p:blipFill rotWithShape="1">
          <a:blip r:embed="rId2"/>
          <a:srcRect l="53711" t="7899" r="3743" b="27864"/>
          <a:stretch/>
        </p:blipFill>
        <p:spPr>
          <a:xfrm>
            <a:off x="1293759" y="1070748"/>
            <a:ext cx="4075567" cy="3461204"/>
          </a:xfrm>
          <a:prstGeom prst="rect">
            <a:avLst/>
          </a:prstGeom>
        </p:spPr>
      </p:pic>
      <p:grpSp>
        <p:nvGrpSpPr>
          <p:cNvPr id="2" name="Group 1">
            <a:extLst>
              <a:ext uri="{FF2B5EF4-FFF2-40B4-BE49-F238E27FC236}">
                <a16:creationId xmlns:a16="http://schemas.microsoft.com/office/drawing/2014/main" id="{3F4C23FF-F027-8BD7-3375-F2D44F38CE26}"/>
              </a:ext>
            </a:extLst>
          </p:cNvPr>
          <p:cNvGrpSpPr/>
          <p:nvPr/>
        </p:nvGrpSpPr>
        <p:grpSpPr>
          <a:xfrm>
            <a:off x="7205332" y="985151"/>
            <a:ext cx="4075565" cy="4488660"/>
            <a:chOff x="7205332" y="985151"/>
            <a:chExt cx="4075565" cy="4488660"/>
          </a:xfrm>
        </p:grpSpPr>
        <p:pic>
          <p:nvPicPr>
            <p:cNvPr id="16" name="Picture 15">
              <a:extLst>
                <a:ext uri="{FF2B5EF4-FFF2-40B4-BE49-F238E27FC236}">
                  <a16:creationId xmlns:a16="http://schemas.microsoft.com/office/drawing/2014/main" id="{A7C909A0-5F55-47F9-F828-5A69E07AA575}"/>
                </a:ext>
              </a:extLst>
            </p:cNvPr>
            <p:cNvPicPr>
              <a:picLocks noChangeAspect="1"/>
            </p:cNvPicPr>
            <p:nvPr/>
          </p:nvPicPr>
          <p:blipFill rotWithShape="1">
            <a:blip r:embed="rId3"/>
            <a:srcRect l="48904" t="9371" r="45433" b="38911"/>
            <a:stretch/>
          </p:blipFill>
          <p:spPr>
            <a:xfrm>
              <a:off x="10590431" y="985151"/>
              <a:ext cx="690466" cy="3546801"/>
            </a:xfrm>
            <a:prstGeom prst="rect">
              <a:avLst/>
            </a:prstGeom>
          </p:spPr>
        </p:pic>
        <p:pic>
          <p:nvPicPr>
            <p:cNvPr id="18" name="Picture 17">
              <a:extLst>
                <a:ext uri="{FF2B5EF4-FFF2-40B4-BE49-F238E27FC236}">
                  <a16:creationId xmlns:a16="http://schemas.microsoft.com/office/drawing/2014/main" id="{2546D228-D6DF-19FE-A417-A9A125E13D97}"/>
                </a:ext>
              </a:extLst>
            </p:cNvPr>
            <p:cNvPicPr>
              <a:picLocks noChangeAspect="1"/>
            </p:cNvPicPr>
            <p:nvPr/>
          </p:nvPicPr>
          <p:blipFill rotWithShape="1">
            <a:blip r:embed="rId4"/>
            <a:srcRect l="-2401" t="1734" r="14386" b="-1734"/>
            <a:stretch/>
          </p:blipFill>
          <p:spPr>
            <a:xfrm>
              <a:off x="7303380" y="1318871"/>
              <a:ext cx="3268409" cy="3213081"/>
            </a:xfrm>
            <a:prstGeom prst="rect">
              <a:avLst/>
            </a:prstGeom>
          </p:spPr>
        </p:pic>
        <p:sp>
          <p:nvSpPr>
            <p:cNvPr id="20" name="TextBox 19">
              <a:extLst>
                <a:ext uri="{FF2B5EF4-FFF2-40B4-BE49-F238E27FC236}">
                  <a16:creationId xmlns:a16="http://schemas.microsoft.com/office/drawing/2014/main" id="{DBB74D86-7FAA-7254-C643-65271A00DD33}"/>
                </a:ext>
              </a:extLst>
            </p:cNvPr>
            <p:cNvSpPr txBox="1"/>
            <p:nvPr/>
          </p:nvSpPr>
          <p:spPr>
            <a:xfrm>
              <a:off x="7205332" y="4642814"/>
              <a:ext cx="3779860" cy="830997"/>
            </a:xfrm>
            <a:prstGeom prst="rect">
              <a:avLst/>
            </a:prstGeom>
            <a:noFill/>
          </p:spPr>
          <p:txBody>
            <a:bodyPr wrap="square">
              <a:spAutoFit/>
            </a:bodyPr>
            <a:lstStyle/>
            <a:p>
              <a:r>
                <a:rPr lang="en-US" sz="1600" dirty="0"/>
                <a:t>Spatial distribution of the </a:t>
              </a:r>
              <a:r>
                <a:rPr lang="en-US" sz="1600" b="1" dirty="0"/>
                <a:t>geocoded addresses of cases </a:t>
              </a:r>
              <a:r>
                <a:rPr lang="en-US" sz="1600" dirty="0"/>
                <a:t>in Paris and Val-de-Marne department (black dots)</a:t>
              </a:r>
            </a:p>
          </p:txBody>
        </p:sp>
      </p:grpSp>
      <p:sp>
        <p:nvSpPr>
          <p:cNvPr id="21" name="Text Box 13">
            <a:extLst>
              <a:ext uri="{FF2B5EF4-FFF2-40B4-BE49-F238E27FC236}">
                <a16:creationId xmlns:a16="http://schemas.microsoft.com/office/drawing/2014/main" id="{59CA4B99-F79B-1676-664D-055F0A3C8402}"/>
              </a:ext>
            </a:extLst>
          </p:cNvPr>
          <p:cNvSpPr txBox="1">
            <a:spLocks noChangeArrowheads="1"/>
          </p:cNvSpPr>
          <p:nvPr/>
        </p:nvSpPr>
        <p:spPr bwMode="auto">
          <a:xfrm>
            <a:off x="775646" y="6143965"/>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pt-PT" altLang="en-US" sz="1600" b="1" dirty="0">
                <a:latin typeface="Times New Roman" panose="02020603050405020304" pitchFamily="18" charset="0"/>
              </a:rPr>
              <a:t>(</a:t>
            </a:r>
            <a:r>
              <a:rPr lang="pt-PT" altLang="en-US" sz="1600" b="1" dirty="0" err="1">
                <a:latin typeface="Times New Roman" panose="02020603050405020304" pitchFamily="18" charset="0"/>
              </a:rPr>
              <a:t>Laaidi</a:t>
            </a:r>
            <a:r>
              <a:rPr lang="pt-PT" altLang="en-US" sz="1600" b="1" dirty="0">
                <a:latin typeface="Times New Roman" panose="02020603050405020304" pitchFamily="18" charset="0"/>
              </a:rPr>
              <a:t> </a:t>
            </a:r>
            <a:r>
              <a:rPr lang="pt-PT" altLang="en-US" sz="1600" b="1" dirty="0" err="1">
                <a:latin typeface="Times New Roman" panose="02020603050405020304" pitchFamily="18" charset="0"/>
              </a:rPr>
              <a:t>et</a:t>
            </a:r>
            <a:r>
              <a:rPr lang="pt-PT" altLang="en-US" sz="1600" b="1" dirty="0">
                <a:latin typeface="Times New Roman" panose="02020603050405020304" pitchFamily="18" charset="0"/>
              </a:rPr>
              <a:t> al., 2012, EHP)</a:t>
            </a:r>
          </a:p>
        </p:txBody>
      </p:sp>
    </p:spTree>
    <p:extLst>
      <p:ext uri="{BB962C8B-B14F-4D97-AF65-F5344CB8AC3E}">
        <p14:creationId xmlns:p14="http://schemas.microsoft.com/office/powerpoint/2010/main" val="141145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71C869-DD23-B1F8-7D69-7C70B1BBAA73}"/>
              </a:ext>
            </a:extLst>
          </p:cNvPr>
          <p:cNvPicPr>
            <a:picLocks noChangeAspect="1"/>
          </p:cNvPicPr>
          <p:nvPr/>
        </p:nvPicPr>
        <p:blipFill>
          <a:blip r:embed="rId2"/>
          <a:stretch>
            <a:fillRect/>
          </a:stretch>
        </p:blipFill>
        <p:spPr>
          <a:xfrm>
            <a:off x="1249554" y="998255"/>
            <a:ext cx="10105350" cy="4944140"/>
          </a:xfrm>
          <a:prstGeom prst="rect">
            <a:avLst/>
          </a:prstGeom>
        </p:spPr>
      </p:pic>
      <p:sp>
        <p:nvSpPr>
          <p:cNvPr id="7" name="TextBox 6">
            <a:extLst>
              <a:ext uri="{FF2B5EF4-FFF2-40B4-BE49-F238E27FC236}">
                <a16:creationId xmlns:a16="http://schemas.microsoft.com/office/drawing/2014/main" id="{C4E24EC5-E85B-DF65-41E1-189411E34DF9}"/>
              </a:ext>
            </a:extLst>
          </p:cNvPr>
          <p:cNvSpPr txBox="1"/>
          <p:nvPr/>
        </p:nvSpPr>
        <p:spPr>
          <a:xfrm>
            <a:off x="1104639" y="5983720"/>
            <a:ext cx="10519615" cy="338554"/>
          </a:xfrm>
          <a:prstGeom prst="rect">
            <a:avLst/>
          </a:prstGeom>
          <a:noFill/>
        </p:spPr>
        <p:txBody>
          <a:bodyPr wrap="square">
            <a:spAutoFit/>
          </a:bodyPr>
          <a:lstStyle/>
          <a:p>
            <a:r>
              <a:rPr lang="en-US" sz="1600" b="0" i="0" u="none" strike="noStrike" baseline="0" dirty="0">
                <a:latin typeface="MinionPro-Regular"/>
              </a:rPr>
              <a:t>Mortality rates in Portugal between 2014 and 2017 on the scales of the municipality (</a:t>
            </a:r>
            <a:r>
              <a:rPr lang="en-US" sz="1600" b="1" i="0" u="none" strike="noStrike" baseline="0" dirty="0">
                <a:latin typeface="MyriadPro-Bold"/>
              </a:rPr>
              <a:t>a</a:t>
            </a:r>
            <a:r>
              <a:rPr lang="en-US" sz="1600" b="0" i="0" u="none" strike="noStrike" baseline="0" dirty="0">
                <a:latin typeface="MinionPro-Regular"/>
              </a:rPr>
              <a:t>), parish (</a:t>
            </a:r>
            <a:r>
              <a:rPr lang="en-US" sz="1600" b="1" i="0" u="none" strike="noStrike" baseline="0" dirty="0">
                <a:latin typeface="MyriadPro-Bold"/>
              </a:rPr>
              <a:t>b</a:t>
            </a:r>
            <a:r>
              <a:rPr lang="en-US" sz="1600" b="0" i="0" u="none" strike="noStrike" baseline="0" dirty="0">
                <a:latin typeface="MinionPro-Regular"/>
              </a:rPr>
              <a:t>), and neighborhood (</a:t>
            </a:r>
            <a:r>
              <a:rPr lang="en-US" sz="1600" b="1" i="0" u="none" strike="noStrike" baseline="0" dirty="0">
                <a:latin typeface="MyriadPro-Bold"/>
              </a:rPr>
              <a:t>c</a:t>
            </a:r>
            <a:r>
              <a:rPr lang="en-US" sz="1600" b="0" i="0" u="none" strike="noStrike" baseline="0" dirty="0">
                <a:latin typeface="MinionPro-Regular"/>
              </a:rPr>
              <a:t>).</a:t>
            </a:r>
            <a:endParaRPr lang="en-US" sz="1600" dirty="0"/>
          </a:p>
        </p:txBody>
      </p:sp>
      <p:sp>
        <p:nvSpPr>
          <p:cNvPr id="8" name="Text Box 13">
            <a:extLst>
              <a:ext uri="{FF2B5EF4-FFF2-40B4-BE49-F238E27FC236}">
                <a16:creationId xmlns:a16="http://schemas.microsoft.com/office/drawing/2014/main" id="{4389774A-7A2E-7798-FFDD-DDFC5D4B745E}"/>
              </a:ext>
            </a:extLst>
          </p:cNvPr>
          <p:cNvSpPr txBox="1">
            <a:spLocks noChangeArrowheads="1"/>
          </p:cNvSpPr>
          <p:nvPr/>
        </p:nvSpPr>
        <p:spPr bwMode="auto">
          <a:xfrm>
            <a:off x="9589361" y="6435702"/>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pt-PT" altLang="en-US" sz="1600" b="1" dirty="0">
                <a:latin typeface="Times New Roman" panose="02020603050405020304" pitchFamily="18" charset="0"/>
              </a:rPr>
              <a:t>(Morais </a:t>
            </a:r>
            <a:r>
              <a:rPr lang="pt-PT" altLang="en-US" sz="1600" b="1" dirty="0" err="1">
                <a:latin typeface="Times New Roman" panose="02020603050405020304" pitchFamily="18" charset="0"/>
              </a:rPr>
              <a:t>et</a:t>
            </a:r>
            <a:r>
              <a:rPr lang="pt-PT" altLang="en-US" sz="1600" b="1" dirty="0">
                <a:latin typeface="Times New Roman" panose="02020603050405020304" pitchFamily="18" charset="0"/>
              </a:rPr>
              <a:t> al., 2023)</a:t>
            </a:r>
          </a:p>
        </p:txBody>
      </p:sp>
      <p:sp>
        <p:nvSpPr>
          <p:cNvPr id="2" name="Rectangle 1">
            <a:extLst>
              <a:ext uri="{FF2B5EF4-FFF2-40B4-BE49-F238E27FC236}">
                <a16:creationId xmlns:a16="http://schemas.microsoft.com/office/drawing/2014/main" id="{7F7D1262-38FF-D250-FED6-2777D3C96EB7}"/>
              </a:ext>
            </a:extLst>
          </p:cNvPr>
          <p:cNvSpPr>
            <a:spLocks noChangeArrowheads="1"/>
          </p:cNvSpPr>
          <p:nvPr/>
        </p:nvSpPr>
        <p:spPr bwMode="auto">
          <a:xfrm>
            <a:off x="1838739" y="18891"/>
            <a:ext cx="9516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003399"/>
                </a:solidFill>
                <a:latin typeface="Times New Roman" panose="02020603050405020304" pitchFamily="18" charset="0"/>
              </a:rPr>
              <a:t>The relevance of spatial scale to evaluate excessive mortality </a:t>
            </a:r>
          </a:p>
        </p:txBody>
      </p:sp>
      <p:sp>
        <p:nvSpPr>
          <p:cNvPr id="4" name="TextBox 3">
            <a:extLst>
              <a:ext uri="{FF2B5EF4-FFF2-40B4-BE49-F238E27FC236}">
                <a16:creationId xmlns:a16="http://schemas.microsoft.com/office/drawing/2014/main" id="{2480D27F-73E5-E81B-879C-9F9A430373B5}"/>
              </a:ext>
            </a:extLst>
          </p:cNvPr>
          <p:cNvSpPr txBox="1"/>
          <p:nvPr/>
        </p:nvSpPr>
        <p:spPr>
          <a:xfrm>
            <a:off x="2236649" y="624761"/>
            <a:ext cx="8720344" cy="369332"/>
          </a:xfrm>
          <a:prstGeom prst="rect">
            <a:avLst/>
          </a:prstGeom>
          <a:noFill/>
        </p:spPr>
        <p:txBody>
          <a:bodyPr wrap="square">
            <a:spAutoFit/>
          </a:bodyPr>
          <a:lstStyle/>
          <a:p>
            <a:r>
              <a:rPr lang="en-US" b="1" dirty="0">
                <a:solidFill>
                  <a:srgbClr val="0070C0"/>
                </a:solidFill>
              </a:rPr>
              <a:t>Municipality </a:t>
            </a:r>
            <a:r>
              <a:rPr lang="en-US" b="1" dirty="0"/>
              <a:t>                                              </a:t>
            </a:r>
            <a:r>
              <a:rPr lang="en-US" b="1" dirty="0">
                <a:solidFill>
                  <a:srgbClr val="00B050"/>
                </a:solidFill>
              </a:rPr>
              <a:t>Parish</a:t>
            </a:r>
            <a:r>
              <a:rPr lang="en-US" b="1" dirty="0"/>
              <a:t>                                             </a:t>
            </a:r>
            <a:r>
              <a:rPr lang="en-US" b="1" dirty="0">
                <a:solidFill>
                  <a:srgbClr val="FF0000"/>
                </a:solidFill>
              </a:rPr>
              <a:t>Neighborhood</a:t>
            </a:r>
            <a:r>
              <a:rPr lang="en-US" b="1" dirty="0"/>
              <a:t> </a:t>
            </a:r>
          </a:p>
        </p:txBody>
      </p:sp>
    </p:spTree>
    <p:extLst>
      <p:ext uri="{BB962C8B-B14F-4D97-AF65-F5344CB8AC3E}">
        <p14:creationId xmlns:p14="http://schemas.microsoft.com/office/powerpoint/2010/main" val="2132869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D99FF-3044-6F95-B8D5-C13BE2D62740}"/>
              </a:ext>
            </a:extLst>
          </p:cNvPr>
          <p:cNvPicPr>
            <a:picLocks noChangeAspect="1"/>
          </p:cNvPicPr>
          <p:nvPr/>
        </p:nvPicPr>
        <p:blipFill>
          <a:blip r:embed="rId2"/>
          <a:stretch>
            <a:fillRect/>
          </a:stretch>
        </p:blipFill>
        <p:spPr>
          <a:xfrm>
            <a:off x="1980173" y="582072"/>
            <a:ext cx="7526978" cy="5089849"/>
          </a:xfrm>
          <a:prstGeom prst="rect">
            <a:avLst/>
          </a:prstGeom>
        </p:spPr>
      </p:pic>
      <p:sp>
        <p:nvSpPr>
          <p:cNvPr id="4" name="TextBox 3">
            <a:extLst>
              <a:ext uri="{FF2B5EF4-FFF2-40B4-BE49-F238E27FC236}">
                <a16:creationId xmlns:a16="http://schemas.microsoft.com/office/drawing/2014/main" id="{D01402AB-A292-9AE3-A057-ECD3C7F29D27}"/>
              </a:ext>
            </a:extLst>
          </p:cNvPr>
          <p:cNvSpPr txBox="1"/>
          <p:nvPr/>
        </p:nvSpPr>
        <p:spPr>
          <a:xfrm>
            <a:off x="2184002" y="5804276"/>
            <a:ext cx="11019813" cy="338554"/>
          </a:xfrm>
          <a:prstGeom prst="rect">
            <a:avLst/>
          </a:prstGeom>
          <a:noFill/>
        </p:spPr>
        <p:txBody>
          <a:bodyPr wrap="square">
            <a:spAutoFit/>
          </a:bodyPr>
          <a:lstStyle/>
          <a:p>
            <a:pPr algn="l"/>
            <a:r>
              <a:rPr lang="en-US" sz="1600" b="1" i="0" u="none" strike="noStrike" baseline="0" dirty="0">
                <a:latin typeface="MinionPro-Regular"/>
              </a:rPr>
              <a:t>Elderly’s (over 65) </a:t>
            </a:r>
            <a:r>
              <a:rPr lang="en-US" sz="1600" b="0" i="0" u="none" strike="noStrike" baseline="0" dirty="0">
                <a:latin typeface="MinionPro-Regular"/>
              </a:rPr>
              <a:t>heat-related cardiorespiratory mortality rates from 2014 to 2017.</a:t>
            </a:r>
            <a:endParaRPr lang="en-US" sz="1600" dirty="0"/>
          </a:p>
        </p:txBody>
      </p:sp>
      <p:sp>
        <p:nvSpPr>
          <p:cNvPr id="6" name="Text Box 13">
            <a:extLst>
              <a:ext uri="{FF2B5EF4-FFF2-40B4-BE49-F238E27FC236}">
                <a16:creationId xmlns:a16="http://schemas.microsoft.com/office/drawing/2014/main" id="{4CC8C396-859C-73B1-C50B-57445A6342D9}"/>
              </a:ext>
            </a:extLst>
          </p:cNvPr>
          <p:cNvSpPr txBox="1">
            <a:spLocks noChangeArrowheads="1"/>
          </p:cNvSpPr>
          <p:nvPr/>
        </p:nvSpPr>
        <p:spPr bwMode="auto">
          <a:xfrm>
            <a:off x="9126770" y="6379757"/>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pt-PT" altLang="en-US" sz="1600" b="1" dirty="0">
                <a:latin typeface="Times New Roman" panose="02020603050405020304" pitchFamily="18" charset="0"/>
              </a:rPr>
              <a:t>(Morais </a:t>
            </a:r>
            <a:r>
              <a:rPr lang="pt-PT" altLang="en-US" sz="1600" b="1" dirty="0" err="1">
                <a:latin typeface="Times New Roman" panose="02020603050405020304" pitchFamily="18" charset="0"/>
              </a:rPr>
              <a:t>et</a:t>
            </a:r>
            <a:r>
              <a:rPr lang="pt-PT" altLang="en-US" sz="1600" b="1" dirty="0">
                <a:latin typeface="Times New Roman" panose="02020603050405020304" pitchFamily="18" charset="0"/>
              </a:rPr>
              <a:t> al., 2023)</a:t>
            </a:r>
          </a:p>
        </p:txBody>
      </p:sp>
      <p:sp>
        <p:nvSpPr>
          <p:cNvPr id="2" name="TextBox 1">
            <a:extLst>
              <a:ext uri="{FF2B5EF4-FFF2-40B4-BE49-F238E27FC236}">
                <a16:creationId xmlns:a16="http://schemas.microsoft.com/office/drawing/2014/main" id="{3AFE3432-F59C-8C33-17ED-CAC3F9201029}"/>
              </a:ext>
            </a:extLst>
          </p:cNvPr>
          <p:cNvSpPr txBox="1"/>
          <p:nvPr/>
        </p:nvSpPr>
        <p:spPr>
          <a:xfrm>
            <a:off x="3471656" y="212740"/>
            <a:ext cx="8720344" cy="369332"/>
          </a:xfrm>
          <a:prstGeom prst="rect">
            <a:avLst/>
          </a:prstGeom>
          <a:noFill/>
        </p:spPr>
        <p:txBody>
          <a:bodyPr wrap="square">
            <a:spAutoFit/>
          </a:bodyPr>
          <a:lstStyle/>
          <a:p>
            <a:r>
              <a:rPr lang="en-US" b="1" dirty="0">
                <a:solidFill>
                  <a:srgbClr val="00B050"/>
                </a:solidFill>
              </a:rPr>
              <a:t>Parish</a:t>
            </a:r>
            <a:r>
              <a:rPr lang="en-US" b="1" dirty="0"/>
              <a:t>                                                     </a:t>
            </a:r>
            <a:r>
              <a:rPr lang="en-US" b="1" dirty="0">
                <a:solidFill>
                  <a:srgbClr val="FF0000"/>
                </a:solidFill>
              </a:rPr>
              <a:t>Neighborhood</a:t>
            </a:r>
            <a:r>
              <a:rPr lang="en-US" b="1" dirty="0"/>
              <a:t> </a:t>
            </a:r>
          </a:p>
        </p:txBody>
      </p:sp>
      <p:grpSp>
        <p:nvGrpSpPr>
          <p:cNvPr id="9" name="Group 8">
            <a:extLst>
              <a:ext uri="{FF2B5EF4-FFF2-40B4-BE49-F238E27FC236}">
                <a16:creationId xmlns:a16="http://schemas.microsoft.com/office/drawing/2014/main" id="{91AC1772-D8DC-2120-FC60-C2CA05F63FD9}"/>
              </a:ext>
            </a:extLst>
          </p:cNvPr>
          <p:cNvGrpSpPr/>
          <p:nvPr/>
        </p:nvGrpSpPr>
        <p:grpSpPr>
          <a:xfrm>
            <a:off x="6743700" y="3488635"/>
            <a:ext cx="4790661" cy="1906116"/>
            <a:chOff x="6743700" y="3488635"/>
            <a:chExt cx="4790661" cy="1906116"/>
          </a:xfrm>
        </p:grpSpPr>
        <p:cxnSp>
          <p:nvCxnSpPr>
            <p:cNvPr id="7" name="Connector: Curved 6">
              <a:extLst>
                <a:ext uri="{FF2B5EF4-FFF2-40B4-BE49-F238E27FC236}">
                  <a16:creationId xmlns:a16="http://schemas.microsoft.com/office/drawing/2014/main" id="{35B4CA78-C051-3A7E-6CD7-CE30D1254EBD}"/>
                </a:ext>
              </a:extLst>
            </p:cNvPr>
            <p:cNvCxnSpPr/>
            <p:nvPr/>
          </p:nvCxnSpPr>
          <p:spPr>
            <a:xfrm>
              <a:off x="6743700" y="3488635"/>
              <a:ext cx="3185491" cy="1679713"/>
            </a:xfrm>
            <a:prstGeom prst="curvedConnector3">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13">
              <a:extLst>
                <a:ext uri="{FF2B5EF4-FFF2-40B4-BE49-F238E27FC236}">
                  <a16:creationId xmlns:a16="http://schemas.microsoft.com/office/drawing/2014/main" id="{131C9C76-6CA3-F58A-B818-B1D1A593BCF4}"/>
                </a:ext>
              </a:extLst>
            </p:cNvPr>
            <p:cNvSpPr txBox="1">
              <a:spLocks noChangeArrowheads="1"/>
            </p:cNvSpPr>
            <p:nvPr/>
          </p:nvSpPr>
          <p:spPr bwMode="auto">
            <a:xfrm>
              <a:off x="9989818" y="5056197"/>
              <a:ext cx="1544543" cy="338554"/>
            </a:xfrm>
            <a:prstGeom prst="rect">
              <a:avLst/>
            </a:prstGeom>
            <a:solidFill>
              <a:schemeClr val="accent4">
                <a:lumMod val="20000"/>
                <a:lumOff val="80000"/>
              </a:schemeClr>
            </a:solid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pt-PT" altLang="en-US" sz="1600" b="1" dirty="0">
                  <a:latin typeface="Times New Roman" panose="02020603050405020304" pitchFamily="18" charset="0"/>
                </a:rPr>
                <a:t>Only with GIS!</a:t>
              </a:r>
            </a:p>
          </p:txBody>
        </p:sp>
      </p:grpSp>
    </p:spTree>
    <p:extLst>
      <p:ext uri="{BB962C8B-B14F-4D97-AF65-F5344CB8AC3E}">
        <p14:creationId xmlns:p14="http://schemas.microsoft.com/office/powerpoint/2010/main" val="423697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594541" y="1070960"/>
            <a:ext cx="3622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latin typeface="Times New Roman" panose="02020603050405020304" pitchFamily="18" charset="0"/>
              </a:rPr>
              <a:t>Total burnt area: 450.000 ha</a:t>
            </a:r>
          </a:p>
          <a:p>
            <a:pPr algn="ctr" eaLnBrk="1" hangingPunct="1">
              <a:spcBef>
                <a:spcPct val="50000"/>
              </a:spcBef>
              <a:buFontTx/>
              <a:buNone/>
            </a:pPr>
            <a:endParaRPr lang="en-US" altLang="en-US" sz="2000" dirty="0">
              <a:latin typeface="Times New Roman" panose="02020603050405020304" pitchFamily="18" charset="0"/>
            </a:endParaRPr>
          </a:p>
        </p:txBody>
      </p:sp>
      <p:sp>
        <p:nvSpPr>
          <p:cNvPr id="32771" name="Text Box 5"/>
          <p:cNvSpPr txBox="1">
            <a:spLocks noChangeArrowheads="1"/>
          </p:cNvSpPr>
          <p:nvPr/>
        </p:nvSpPr>
        <p:spPr bwMode="auto">
          <a:xfrm>
            <a:off x="750094" y="6195993"/>
            <a:ext cx="2916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pt-PT" altLang="en-US" sz="1600" b="1"/>
              <a:t>Garcia-Herrera et al. (2010)</a:t>
            </a:r>
            <a:endParaRPr lang="pt-PT" altLang="en-US" sz="1600" b="1"/>
          </a:p>
        </p:txBody>
      </p:sp>
      <p:graphicFrame>
        <p:nvGraphicFramePr>
          <p:cNvPr id="32772" name="Object 1"/>
          <p:cNvGraphicFramePr>
            <a:graphicFrameLocks noChangeAspect="1"/>
          </p:cNvGraphicFramePr>
          <p:nvPr/>
        </p:nvGraphicFramePr>
        <p:xfrm>
          <a:off x="656513" y="1501967"/>
          <a:ext cx="5512230" cy="3134926"/>
        </p:xfrm>
        <a:graphic>
          <a:graphicData uri="http://schemas.openxmlformats.org/presentationml/2006/ole">
            <mc:AlternateContent xmlns:mc="http://schemas.openxmlformats.org/markup-compatibility/2006">
              <mc:Choice xmlns:v="urn:schemas-microsoft-com:vml" Requires="v">
                <p:oleObj name="Chart" r:id="rId3" imgW="5276949" imgH="3000415" progId="Excel.Chart.8">
                  <p:embed/>
                </p:oleObj>
              </mc:Choice>
              <mc:Fallback>
                <p:oleObj name="Chart" r:id="rId3" imgW="5276949" imgH="300041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13" y="1501967"/>
                        <a:ext cx="5512230" cy="3134926"/>
                      </a:xfrm>
                      <a:prstGeom prst="rect">
                        <a:avLst/>
                      </a:prstGeom>
                      <a:noFill/>
                      <a:ln>
                        <a:noFill/>
                      </a:ln>
                      <a:effectLst/>
                    </p:spPr>
                  </p:pic>
                </p:oleObj>
              </mc:Fallback>
            </mc:AlternateContent>
          </a:graphicData>
        </a:graphic>
      </p:graphicFrame>
      <p:sp>
        <p:nvSpPr>
          <p:cNvPr id="32773" name="Text Box 7"/>
          <p:cNvSpPr txBox="1">
            <a:spLocks noChangeArrowheads="1"/>
          </p:cNvSpPr>
          <p:nvPr/>
        </p:nvSpPr>
        <p:spPr bwMode="auto">
          <a:xfrm>
            <a:off x="1026319" y="153436"/>
            <a:ext cx="5280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dirty="0">
                <a:solidFill>
                  <a:srgbClr val="003399"/>
                </a:solidFill>
                <a:latin typeface="Times New Roman" panose="02020603050405020304" pitchFamily="18" charset="0"/>
              </a:rPr>
              <a:t>Record burned area in Portugal in </a:t>
            </a:r>
            <a:r>
              <a:rPr lang="pt-BR" altLang="en-US" sz="2400" dirty="0">
                <a:solidFill>
                  <a:srgbClr val="FF0000"/>
                </a:solidFill>
                <a:latin typeface="Times New Roman" panose="02020603050405020304" pitchFamily="18" charset="0"/>
              </a:rPr>
              <a:t>2003</a:t>
            </a:r>
            <a:endParaRPr lang="pt-PT" altLang="en-US" sz="2400" dirty="0">
              <a:solidFill>
                <a:srgbClr val="FF0000"/>
              </a:solidFill>
            </a:endParaRPr>
          </a:p>
        </p:txBody>
      </p:sp>
      <p:grpSp>
        <p:nvGrpSpPr>
          <p:cNvPr id="2" name="Group 1"/>
          <p:cNvGrpSpPr>
            <a:grpSpLocks/>
          </p:cNvGrpSpPr>
          <p:nvPr/>
        </p:nvGrpSpPr>
        <p:grpSpPr bwMode="auto">
          <a:xfrm>
            <a:off x="3312977" y="0"/>
            <a:ext cx="8448537" cy="6792912"/>
            <a:chOff x="1789541" y="0"/>
            <a:chExt cx="8447899" cy="6792912"/>
          </a:xfrm>
        </p:grpSpPr>
        <p:pic>
          <p:nvPicPr>
            <p:cNvPr id="32775" name="Picture 2" descr="figura5v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478" y="0"/>
              <a:ext cx="4652962"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3"/>
            <p:cNvSpPr txBox="1">
              <a:spLocks noChangeArrowheads="1"/>
            </p:cNvSpPr>
            <p:nvPr/>
          </p:nvSpPr>
          <p:spPr bwMode="auto">
            <a:xfrm>
              <a:off x="1789541" y="4514124"/>
              <a:ext cx="36226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000" dirty="0">
                <a:latin typeface="Times New Roman" panose="02020603050405020304" pitchFamily="18" charset="0"/>
              </a:endParaRPr>
            </a:p>
            <a:p>
              <a:pPr algn="ctr" eaLnBrk="1" hangingPunct="1">
                <a:spcBef>
                  <a:spcPct val="50000"/>
                </a:spcBef>
                <a:buFontTx/>
                <a:buNone/>
              </a:pPr>
              <a:r>
                <a:rPr lang="en-US" altLang="en-US" sz="2000" dirty="0">
                  <a:latin typeface="Times New Roman" panose="02020603050405020304" pitchFamily="18" charset="0"/>
                </a:rPr>
                <a:t>Mostly during the first 2 weeks of August (</a:t>
              </a:r>
              <a:r>
                <a:rPr lang="en-US" altLang="en-US" sz="2000" dirty="0">
                  <a:solidFill>
                    <a:srgbClr val="FF0000"/>
                  </a:solidFill>
                  <a:latin typeface="Times New Roman" panose="02020603050405020304" pitchFamily="18" charset="0"/>
                </a:rPr>
                <a:t>red</a:t>
              </a:r>
              <a:r>
                <a:rPr lang="en-US" altLang="en-US" sz="2000" dirty="0">
                  <a:latin typeface="Times New Roman" panose="02020603050405020304" pitchFamily="18" charset="0"/>
                </a:rPr>
                <a:t> </a:t>
              </a:r>
              <a:r>
                <a:rPr lang="en-US" altLang="en-US" sz="2000" dirty="0" err="1">
                  <a:latin typeface="Times New Roman" panose="02020603050405020304" pitchFamily="18" charset="0"/>
                </a:rPr>
                <a:t>colour</a:t>
              </a:r>
              <a:r>
                <a:rPr lang="en-US" altLang="en-US" sz="2000" dirty="0">
                  <a:latin typeface="Times New Roman" panose="02020603050405020304" pitchFamily="18" charset="0"/>
                </a:rPr>
                <a:t>)</a:t>
              </a:r>
            </a:p>
            <a:p>
              <a:pPr algn="ctr" eaLnBrk="1" hangingPunct="1">
                <a:spcBef>
                  <a:spcPct val="50000"/>
                </a:spcBef>
                <a:buFontTx/>
                <a:buNone/>
              </a:pPr>
              <a:endParaRPr lang="en-US" altLang="en-US" sz="2000" dirty="0">
                <a:latin typeface="Times New Roman" panose="02020603050405020304" pitchFamily="18" charset="0"/>
              </a:endParaRPr>
            </a:p>
          </p:txBody>
        </p:sp>
      </p:grpSp>
    </p:spTree>
    <p:extLst>
      <p:ext uri="{BB962C8B-B14F-4D97-AF65-F5344CB8AC3E}">
        <p14:creationId xmlns:p14="http://schemas.microsoft.com/office/powerpoint/2010/main" val="3820691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3456F-DB29-CB0F-473B-A5C8FDC53185}"/>
              </a:ext>
            </a:extLst>
          </p:cNvPr>
          <p:cNvPicPr>
            <a:picLocks noChangeAspect="1"/>
          </p:cNvPicPr>
          <p:nvPr/>
        </p:nvPicPr>
        <p:blipFill rotWithShape="1">
          <a:blip r:embed="rId2"/>
          <a:srcRect l="25791" t="30476" r="15433" b="15374"/>
          <a:stretch/>
        </p:blipFill>
        <p:spPr>
          <a:xfrm>
            <a:off x="1838128" y="1539145"/>
            <a:ext cx="9117486" cy="4724948"/>
          </a:xfrm>
          <a:prstGeom prst="rect">
            <a:avLst/>
          </a:prstGeom>
        </p:spPr>
      </p:pic>
      <p:sp>
        <p:nvSpPr>
          <p:cNvPr id="5" name="TextBox 4">
            <a:extLst>
              <a:ext uri="{FF2B5EF4-FFF2-40B4-BE49-F238E27FC236}">
                <a16:creationId xmlns:a16="http://schemas.microsoft.com/office/drawing/2014/main" id="{5A1087BA-76C7-567B-FE08-059FD892DE84}"/>
              </a:ext>
            </a:extLst>
          </p:cNvPr>
          <p:cNvSpPr txBox="1"/>
          <p:nvPr/>
        </p:nvSpPr>
        <p:spPr>
          <a:xfrm>
            <a:off x="3536301" y="6414067"/>
            <a:ext cx="6414004" cy="369332"/>
          </a:xfrm>
          <a:prstGeom prst="rect">
            <a:avLst/>
          </a:prstGeom>
          <a:noFill/>
        </p:spPr>
        <p:txBody>
          <a:bodyPr wrap="square">
            <a:spAutoFit/>
          </a:bodyPr>
          <a:lstStyle/>
          <a:p>
            <a:r>
              <a:rPr lang="en-US" dirty="0"/>
              <a:t>Time series showing the fire-induced NBR decrease</a:t>
            </a:r>
          </a:p>
        </p:txBody>
      </p:sp>
      <p:pic>
        <p:nvPicPr>
          <p:cNvPr id="7" name="Picture 6" descr="A close-up of a document&#10;&#10;Description automatically generated">
            <a:extLst>
              <a:ext uri="{FF2B5EF4-FFF2-40B4-BE49-F238E27FC236}">
                <a16:creationId xmlns:a16="http://schemas.microsoft.com/office/drawing/2014/main" id="{1B5851F2-6C9E-AD55-47E9-C2BB39C5EC2A}"/>
              </a:ext>
            </a:extLst>
          </p:cNvPr>
          <p:cNvPicPr>
            <a:picLocks noChangeAspect="1"/>
          </p:cNvPicPr>
          <p:nvPr/>
        </p:nvPicPr>
        <p:blipFill rotWithShape="1">
          <a:blip r:embed="rId3">
            <a:extLst>
              <a:ext uri="{28A0092B-C50C-407E-A947-70E740481C1C}">
                <a14:useLocalDpi xmlns:a14="http://schemas.microsoft.com/office/drawing/2010/main" val="0"/>
              </a:ext>
            </a:extLst>
          </a:blip>
          <a:srcRect b="10500"/>
          <a:stretch/>
        </p:blipFill>
        <p:spPr>
          <a:xfrm>
            <a:off x="233264" y="141327"/>
            <a:ext cx="5383765" cy="1547862"/>
          </a:xfrm>
          <a:prstGeom prst="rect">
            <a:avLst/>
          </a:prstGeom>
          <a:ln>
            <a:solidFill>
              <a:schemeClr val="tx1"/>
            </a:solidFill>
          </a:ln>
        </p:spPr>
      </p:pic>
    </p:spTree>
    <p:extLst>
      <p:ext uri="{BB962C8B-B14F-4D97-AF65-F5344CB8AC3E}">
        <p14:creationId xmlns:p14="http://schemas.microsoft.com/office/powerpoint/2010/main" val="3914811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170230" y="3041651"/>
            <a:ext cx="9780104" cy="1323975"/>
          </a:xfrm>
          <a:prstGeom prst="rect">
            <a:avLst/>
          </a:prstGeom>
          <a:noFill/>
          <a:ln w="9525">
            <a:noFill/>
            <a:miter lim="800000"/>
            <a:headEnd/>
            <a:tailEnd/>
          </a:ln>
          <a:effectLst/>
        </p:spPr>
        <p:txBody>
          <a:bodyPr wrap="square">
            <a:spAutoFit/>
          </a:bodyPr>
          <a:lstStyle/>
          <a:p>
            <a:pPr algn="ctr">
              <a:spcBef>
                <a:spcPct val="50000"/>
              </a:spcBef>
              <a:defRPr/>
            </a:pPr>
            <a:r>
              <a:rPr lang="en-AU" sz="4000" dirty="0">
                <a:latin typeface="Arial" charset="0"/>
              </a:rPr>
              <a:t>2) The summer </a:t>
            </a:r>
            <a:r>
              <a:rPr lang="en-AU" sz="4000" dirty="0">
                <a:solidFill>
                  <a:srgbClr val="C00000"/>
                </a:solidFill>
                <a:latin typeface="Arial" charset="0"/>
              </a:rPr>
              <a:t>2010</a:t>
            </a:r>
            <a:r>
              <a:rPr lang="en-AU" sz="4000" dirty="0">
                <a:latin typeface="Arial" charset="0"/>
              </a:rPr>
              <a:t> heatwave in Russia / Black sea</a:t>
            </a:r>
            <a:endParaRPr lang="es-ES" sz="4000" dirty="0">
              <a:effectLst>
                <a:outerShdw blurRad="38100" dist="38100" dir="2700000" algn="tl">
                  <a:srgbClr val="000000">
                    <a:alpha val="43137"/>
                  </a:srgbClr>
                </a:outerShdw>
              </a:effectLst>
              <a:cs typeface="Arial" pitchFamily="34" charset="0"/>
            </a:endParaRPr>
          </a:p>
        </p:txBody>
      </p:sp>
      <p:sp>
        <p:nvSpPr>
          <p:cNvPr id="34819" name="TextBox 2"/>
          <p:cNvSpPr txBox="1">
            <a:spLocks noChangeArrowheads="1"/>
          </p:cNvSpPr>
          <p:nvPr/>
        </p:nvSpPr>
        <p:spPr bwMode="auto">
          <a:xfrm>
            <a:off x="683868" y="1023454"/>
            <a:ext cx="104744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dirty="0">
                <a:solidFill>
                  <a:srgbClr val="FF0000"/>
                </a:solidFill>
              </a:rPr>
              <a:t>Heatwave case-studies</a:t>
            </a:r>
          </a:p>
        </p:txBody>
      </p:sp>
    </p:spTree>
    <p:extLst>
      <p:ext uri="{BB962C8B-B14F-4D97-AF65-F5344CB8AC3E}">
        <p14:creationId xmlns:p14="http://schemas.microsoft.com/office/powerpoint/2010/main" val="17097710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temperature&#10;&#10;Description automatically generated with medium confidence">
            <a:extLst>
              <a:ext uri="{FF2B5EF4-FFF2-40B4-BE49-F238E27FC236}">
                <a16:creationId xmlns:a16="http://schemas.microsoft.com/office/drawing/2014/main" id="{B26F2079-DBD1-C77C-22FF-E7166C6A7891}"/>
              </a:ext>
            </a:extLst>
          </p:cNvPr>
          <p:cNvPicPr>
            <a:picLocks noChangeAspect="1"/>
          </p:cNvPicPr>
          <p:nvPr/>
        </p:nvPicPr>
        <p:blipFill rotWithShape="1">
          <a:blip r:embed="rId2">
            <a:extLst>
              <a:ext uri="{28A0092B-C50C-407E-A947-70E740481C1C}">
                <a14:useLocalDpi xmlns:a14="http://schemas.microsoft.com/office/drawing/2010/main" val="0"/>
              </a:ext>
            </a:extLst>
          </a:blip>
          <a:srcRect t="7377"/>
          <a:stretch/>
        </p:blipFill>
        <p:spPr>
          <a:xfrm>
            <a:off x="4416814" y="1388327"/>
            <a:ext cx="7320510" cy="4200291"/>
          </a:xfrm>
          <a:prstGeom prst="rect">
            <a:avLst/>
          </a:prstGeom>
        </p:spPr>
      </p:pic>
      <p:sp>
        <p:nvSpPr>
          <p:cNvPr id="8" name="TextBox 9">
            <a:extLst>
              <a:ext uri="{FF2B5EF4-FFF2-40B4-BE49-F238E27FC236}">
                <a16:creationId xmlns:a16="http://schemas.microsoft.com/office/drawing/2014/main" id="{273198E7-161E-BF5B-1DED-330709D7D303}"/>
              </a:ext>
            </a:extLst>
          </p:cNvPr>
          <p:cNvSpPr txBox="1">
            <a:spLocks noChangeArrowheads="1"/>
          </p:cNvSpPr>
          <p:nvPr/>
        </p:nvSpPr>
        <p:spPr bwMode="auto">
          <a:xfrm>
            <a:off x="803275" y="202862"/>
            <a:ext cx="1026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dirty="0">
                <a:solidFill>
                  <a:srgbClr val="0070C0"/>
                </a:solidFill>
                <a:latin typeface="Times New Roman" panose="02020603050405020304" pitchFamily="18" charset="0"/>
              </a:rPr>
              <a:t>Annual temperature evolution since 1880 (NASA)</a:t>
            </a:r>
          </a:p>
        </p:txBody>
      </p:sp>
      <p:pic>
        <p:nvPicPr>
          <p:cNvPr id="10" name="Picture 9" descr="A map of the world&#10;&#10;Description automatically generated">
            <a:extLst>
              <a:ext uri="{FF2B5EF4-FFF2-40B4-BE49-F238E27FC236}">
                <a16:creationId xmlns:a16="http://schemas.microsoft.com/office/drawing/2014/main" id="{8282E520-B637-D0F7-C74D-182C80B89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20" y="2592074"/>
            <a:ext cx="6148158" cy="3926419"/>
          </a:xfrm>
          <a:prstGeom prst="rect">
            <a:avLst/>
          </a:prstGeom>
          <a:ln>
            <a:solidFill>
              <a:schemeClr val="accent1"/>
            </a:solidFill>
          </a:ln>
        </p:spPr>
      </p:pic>
    </p:spTree>
    <p:extLst>
      <p:ext uri="{BB962C8B-B14F-4D97-AF65-F5344CB8AC3E}">
        <p14:creationId xmlns:p14="http://schemas.microsoft.com/office/powerpoint/2010/main" val="425693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gure"/>
          <p:cNvPicPr>
            <a:picLocks noChangeAspect="1" noChangeArrowheads="1"/>
          </p:cNvPicPr>
          <p:nvPr/>
        </p:nvPicPr>
        <p:blipFill>
          <a:blip r:embed="rId3" cstate="print">
            <a:extLst>
              <a:ext uri="{28A0092B-C50C-407E-A947-70E740481C1C}">
                <a14:useLocalDpi xmlns:a14="http://schemas.microsoft.com/office/drawing/2010/main" val="0"/>
              </a:ext>
            </a:extLst>
          </a:blip>
          <a:srcRect b="38104"/>
          <a:stretch>
            <a:fillRect/>
          </a:stretch>
        </p:blipFill>
        <p:spPr bwMode="auto">
          <a:xfrm>
            <a:off x="2351089" y="908051"/>
            <a:ext cx="7278687"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2212976" y="169105"/>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a:solidFill>
                  <a:srgbClr val="003399"/>
                </a:solidFill>
                <a:latin typeface="Times New Roman" panose="02020603050405020304" pitchFamily="18" charset="0"/>
              </a:rPr>
              <a:t>The 2010 heatwave at different temporal scales</a:t>
            </a:r>
            <a:endParaRPr lang="en-GB" altLang="en-US" sz="2800">
              <a:solidFill>
                <a:srgbClr val="003399"/>
              </a:solidFill>
              <a:latin typeface="Times New Roman" panose="02020603050405020304" pitchFamily="18" charset="0"/>
            </a:endParaRPr>
          </a:p>
        </p:txBody>
      </p:sp>
      <p:grpSp>
        <p:nvGrpSpPr>
          <p:cNvPr id="2" name="Group 10"/>
          <p:cNvGrpSpPr>
            <a:grpSpLocks/>
          </p:cNvGrpSpPr>
          <p:nvPr/>
        </p:nvGrpSpPr>
        <p:grpSpPr bwMode="auto">
          <a:xfrm>
            <a:off x="6348414" y="4068763"/>
            <a:ext cx="4319587" cy="2424112"/>
            <a:chOff x="4824000" y="4068000"/>
            <a:chExt cx="4320000" cy="2424245"/>
          </a:xfrm>
        </p:grpSpPr>
        <p:sp>
          <p:nvSpPr>
            <p:cNvPr id="7" name="Freeform 6"/>
            <p:cNvSpPr/>
            <p:nvPr/>
          </p:nvSpPr>
          <p:spPr>
            <a:xfrm>
              <a:off x="6948278" y="4364878"/>
              <a:ext cx="1578126" cy="1346274"/>
            </a:xfrm>
            <a:custGeom>
              <a:avLst/>
              <a:gdLst>
                <a:gd name="connsiteX0" fmla="*/ 0 w 1578634"/>
                <a:gd name="connsiteY0" fmla="*/ 0 h 1345721"/>
                <a:gd name="connsiteX1" fmla="*/ 465827 w 1578634"/>
                <a:gd name="connsiteY1" fmla="*/ 60385 h 1345721"/>
                <a:gd name="connsiteX2" fmla="*/ 888521 w 1578634"/>
                <a:gd name="connsiteY2" fmla="*/ 232913 h 1345721"/>
                <a:gd name="connsiteX3" fmla="*/ 1259457 w 1578634"/>
                <a:gd name="connsiteY3" fmla="*/ 517585 h 1345721"/>
                <a:gd name="connsiteX4" fmla="*/ 1475117 w 1578634"/>
                <a:gd name="connsiteY4" fmla="*/ 793630 h 1345721"/>
                <a:gd name="connsiteX5" fmla="*/ 1552755 w 1578634"/>
                <a:gd name="connsiteY5" fmla="*/ 1078302 h 1345721"/>
                <a:gd name="connsiteX6" fmla="*/ 1578634 w 1578634"/>
                <a:gd name="connsiteY6" fmla="*/ 1345721 h 13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634" h="1345721">
                  <a:moveTo>
                    <a:pt x="0" y="0"/>
                  </a:moveTo>
                  <a:cubicBezTo>
                    <a:pt x="158870" y="10783"/>
                    <a:pt x="317740" y="21566"/>
                    <a:pt x="465827" y="60385"/>
                  </a:cubicBezTo>
                  <a:cubicBezTo>
                    <a:pt x="613914" y="99204"/>
                    <a:pt x="756249" y="156713"/>
                    <a:pt x="888521" y="232913"/>
                  </a:cubicBezTo>
                  <a:cubicBezTo>
                    <a:pt x="1020793" y="309113"/>
                    <a:pt x="1161691" y="424132"/>
                    <a:pt x="1259457" y="517585"/>
                  </a:cubicBezTo>
                  <a:cubicBezTo>
                    <a:pt x="1357223" y="611038"/>
                    <a:pt x="1426234" y="700177"/>
                    <a:pt x="1475117" y="793630"/>
                  </a:cubicBezTo>
                  <a:cubicBezTo>
                    <a:pt x="1524000" y="887083"/>
                    <a:pt x="1535502" y="986287"/>
                    <a:pt x="1552755" y="1078302"/>
                  </a:cubicBezTo>
                  <a:cubicBezTo>
                    <a:pt x="1570008" y="1170317"/>
                    <a:pt x="1574321" y="1258019"/>
                    <a:pt x="1578634" y="1345721"/>
                  </a:cubicBezTo>
                </a:path>
              </a:pathLst>
            </a:custGeom>
            <a:ln w="19050">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pt-PT"/>
            </a:p>
          </p:txBody>
        </p:sp>
        <p:sp>
          <p:nvSpPr>
            <p:cNvPr id="9" name="Rectangle 8"/>
            <p:cNvSpPr/>
            <p:nvPr/>
          </p:nvSpPr>
          <p:spPr>
            <a:xfrm>
              <a:off x="4824000" y="4068000"/>
              <a:ext cx="2124278" cy="154789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PT"/>
            </a:p>
          </p:txBody>
        </p:sp>
        <p:sp>
          <p:nvSpPr>
            <p:cNvPr id="36871" name="TextBox 9"/>
            <p:cNvSpPr txBox="1">
              <a:spLocks noChangeArrowheads="1"/>
            </p:cNvSpPr>
            <p:nvPr/>
          </p:nvSpPr>
          <p:spPr bwMode="auto">
            <a:xfrm>
              <a:off x="7812233" y="5661248"/>
              <a:ext cx="13317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en-US" sz="1600"/>
                <a:t>European window considered</a:t>
              </a:r>
            </a:p>
          </p:txBody>
        </p:sp>
      </p:grpSp>
    </p:spTree>
    <p:extLst>
      <p:ext uri="{BB962C8B-B14F-4D97-AF65-F5344CB8AC3E}">
        <p14:creationId xmlns:p14="http://schemas.microsoft.com/office/powerpoint/2010/main" val="358369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
          <p:cNvSpPr txBox="1">
            <a:spLocks noChangeArrowheads="1"/>
          </p:cNvSpPr>
          <p:nvPr/>
        </p:nvSpPr>
        <p:spPr bwMode="auto">
          <a:xfrm>
            <a:off x="7463896" y="1574783"/>
            <a:ext cx="38983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000" dirty="0"/>
              <a:t>Frequency distribution of European summer land temp. anomaly (ºC) for the 1500-2010 period (</a:t>
            </a:r>
            <a:r>
              <a:rPr lang="en-US" altLang="en-US" sz="2000" u="sng" dirty="0"/>
              <a:t>vertical line</a:t>
            </a:r>
            <a:r>
              <a:rPr lang="en-US" altLang="en-US" sz="2000" dirty="0"/>
              <a:t>s). </a:t>
            </a:r>
          </a:p>
          <a:p>
            <a:pPr algn="just" eaLnBrk="1" hangingPunct="1">
              <a:spcBef>
                <a:spcPct val="0"/>
              </a:spcBef>
              <a:buFontTx/>
              <a:buNone/>
            </a:pPr>
            <a:endParaRPr lang="en-US" altLang="en-US" sz="2000" dirty="0"/>
          </a:p>
          <a:p>
            <a:pPr algn="just" eaLnBrk="1" hangingPunct="1">
              <a:spcBef>
                <a:spcPct val="0"/>
              </a:spcBef>
              <a:buFontTx/>
              <a:buNone/>
            </a:pPr>
            <a:r>
              <a:rPr lang="en-US" altLang="en-US" sz="2000" u="sng" dirty="0"/>
              <a:t>Grey bars </a:t>
            </a:r>
            <a:r>
              <a:rPr lang="en-US" altLang="en-US" sz="2000" dirty="0"/>
              <a:t>represent the distribution for the 1500-2002 period with a Gaussian fit in solid line.</a:t>
            </a:r>
            <a:endParaRPr lang="pt-PT" altLang="en-US" sz="2000" dirty="0"/>
          </a:p>
        </p:txBody>
      </p:sp>
      <p:sp>
        <p:nvSpPr>
          <p:cNvPr id="38915" name="Rectangle 3"/>
          <p:cNvSpPr>
            <a:spLocks noChangeArrowheads="1"/>
          </p:cNvSpPr>
          <p:nvPr/>
        </p:nvSpPr>
        <p:spPr bwMode="auto">
          <a:xfrm>
            <a:off x="2135188" y="188914"/>
            <a:ext cx="8748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a:solidFill>
                  <a:srgbClr val="003399"/>
                </a:solidFill>
                <a:latin typeface="Times New Roman" panose="02020603050405020304" pitchFamily="18" charset="0"/>
              </a:rPr>
              <a:t>The impact of summer 2010 heatwave in Europe</a:t>
            </a:r>
            <a:endParaRPr lang="en-GB" altLang="en-US" sz="2800">
              <a:solidFill>
                <a:srgbClr val="003399"/>
              </a:solidFill>
              <a:latin typeface="Times New Roman" panose="02020603050405020304" pitchFamily="18" charset="0"/>
            </a:endParaRPr>
          </a:p>
        </p:txBody>
      </p:sp>
      <p:pic>
        <p:nvPicPr>
          <p:cNvPr id="38916" name="Picture 2" descr="fig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369" y="948531"/>
            <a:ext cx="5867400"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67439" y="1403748"/>
            <a:ext cx="288925" cy="309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PT"/>
          </a:p>
        </p:txBody>
      </p:sp>
      <p:sp>
        <p:nvSpPr>
          <p:cNvPr id="38918" name="Rectangle 4"/>
          <p:cNvSpPr>
            <a:spLocks noChangeArrowheads="1"/>
          </p:cNvSpPr>
          <p:nvPr/>
        </p:nvSpPr>
        <p:spPr bwMode="auto">
          <a:xfrm>
            <a:off x="623636" y="4954590"/>
            <a:ext cx="8929688" cy="1541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s-ES_tradnl" altLang="en-US" sz="2000" dirty="0"/>
              <a:t>                     </a:t>
            </a:r>
          </a:p>
          <a:p>
            <a:pPr eaLnBrk="1" hangingPunct="1">
              <a:buFontTx/>
              <a:buNone/>
            </a:pPr>
            <a:r>
              <a:rPr lang="es-ES_tradnl" altLang="en-US" sz="2000" dirty="0"/>
              <a:t>          </a:t>
            </a:r>
            <a:r>
              <a:rPr lang="es-ES_tradnl" altLang="en-US" sz="2000" dirty="0" err="1"/>
              <a:t>Multiproxy</a:t>
            </a:r>
            <a:r>
              <a:rPr lang="es-ES_tradnl" altLang="en-US" sz="2000" dirty="0"/>
              <a:t> </a:t>
            </a:r>
            <a:r>
              <a:rPr lang="es-ES_tradnl" altLang="en-US" sz="2000" dirty="0" err="1"/>
              <a:t>temp</a:t>
            </a:r>
            <a:r>
              <a:rPr lang="es-ES_tradnl" altLang="en-US" sz="2000" dirty="0"/>
              <a:t>  [</a:t>
            </a:r>
            <a:r>
              <a:rPr lang="es-ES_tradnl" altLang="en-US" sz="2000" dirty="0" err="1">
                <a:solidFill>
                  <a:srgbClr val="C00000"/>
                </a:solidFill>
              </a:rPr>
              <a:t>Luterb</a:t>
            </a:r>
            <a:r>
              <a:rPr lang="es-ES_tradnl" altLang="en-US" sz="2000" dirty="0">
                <a:solidFill>
                  <a:srgbClr val="C00000"/>
                </a:solidFill>
              </a:rPr>
              <a:t>. (2004)</a:t>
            </a:r>
            <a:r>
              <a:rPr lang="es-ES_tradnl" altLang="en-US" sz="2000" dirty="0"/>
              <a:t>]  </a:t>
            </a:r>
            <a:r>
              <a:rPr lang="es-ES_tradnl" altLang="en-US" sz="2000" dirty="0">
                <a:solidFill>
                  <a:srgbClr val="0070C0"/>
                </a:solidFill>
              </a:rPr>
              <a:t>1500-2002</a:t>
            </a:r>
          </a:p>
          <a:p>
            <a:pPr eaLnBrk="1" hangingPunct="1">
              <a:buFontTx/>
              <a:buNone/>
            </a:pPr>
            <a:r>
              <a:rPr lang="es-ES_tradnl" altLang="en-US" sz="2000" dirty="0"/>
              <a:t>          </a:t>
            </a:r>
            <a:r>
              <a:rPr lang="es-ES_tradnl" altLang="en-US" sz="2000" dirty="0" err="1"/>
              <a:t>Temperature</a:t>
            </a:r>
            <a:r>
              <a:rPr lang="es-ES_tradnl" altLang="en-US" sz="2000" dirty="0"/>
              <a:t> [</a:t>
            </a:r>
            <a:r>
              <a:rPr lang="es-ES_tradnl" altLang="en-US" sz="2000" dirty="0">
                <a:solidFill>
                  <a:srgbClr val="C00000"/>
                </a:solidFill>
              </a:rPr>
              <a:t>GISS NASA</a:t>
            </a:r>
            <a:r>
              <a:rPr lang="es-ES_tradnl" altLang="en-US" sz="2000" dirty="0"/>
              <a:t>]            </a:t>
            </a:r>
            <a:r>
              <a:rPr lang="es-ES_tradnl" altLang="en-US" sz="2000" dirty="0">
                <a:solidFill>
                  <a:srgbClr val="0070C0"/>
                </a:solidFill>
              </a:rPr>
              <a:t>2003-2010</a:t>
            </a:r>
            <a:endParaRPr lang="es-ES" altLang="en-US" sz="2000" dirty="0"/>
          </a:p>
        </p:txBody>
      </p:sp>
      <p:pic>
        <p:nvPicPr>
          <p:cNvPr id="8" name="Picture 24">
            <a:extLst>
              <a:ext uri="{FF2B5EF4-FFF2-40B4-BE49-F238E27FC236}">
                <a16:creationId xmlns:a16="http://schemas.microsoft.com/office/drawing/2014/main" id="{870EAB47-F8D2-4B4C-B9FC-2BDE719D5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189" y="5003082"/>
            <a:ext cx="5155784" cy="14929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80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91400" y="1844675"/>
            <a:ext cx="3132138" cy="2586038"/>
          </a:xfrm>
          <a:prstGeom prst="rect">
            <a:avLst/>
          </a:prstGeom>
          <a:noFill/>
        </p:spPr>
        <p:txBody>
          <a:bodyPr>
            <a:spAutoFit/>
          </a:bodyPr>
          <a:lstStyle/>
          <a:p>
            <a:pPr>
              <a:defRPr/>
            </a:pPr>
            <a:r>
              <a:rPr lang="en-US" dirty="0"/>
              <a:t>The height and the color of the bars indicate the anomaly (relative to the 1970-1999 period) and the record-holding decade, respectively, for the period: </a:t>
            </a:r>
          </a:p>
          <a:p>
            <a:pPr marL="342900" indent="-342900">
              <a:buFontTx/>
              <a:buAutoNum type="alphaLcParenR"/>
              <a:defRPr/>
            </a:pPr>
            <a:r>
              <a:rPr lang="en-US" dirty="0"/>
              <a:t>1500-2000; </a:t>
            </a:r>
          </a:p>
          <a:p>
            <a:pPr marL="342900" indent="-342900">
              <a:buFontTx/>
              <a:buAutoNum type="alphaLcParenR"/>
              <a:defRPr/>
            </a:pPr>
            <a:r>
              <a:rPr lang="en-US" dirty="0"/>
              <a:t>1500-2010. </a:t>
            </a:r>
          </a:p>
          <a:p>
            <a:pPr marL="342900" indent="-342900">
              <a:buFontTx/>
              <a:buAutoNum type="alphaLcParenR"/>
              <a:defRPr/>
            </a:pPr>
            <a:endParaRPr lang="en-US" dirty="0"/>
          </a:p>
        </p:txBody>
      </p:sp>
      <p:sp>
        <p:nvSpPr>
          <p:cNvPr id="45059" name="TextBox 4"/>
          <p:cNvSpPr txBox="1">
            <a:spLocks noChangeArrowheads="1"/>
          </p:cNvSpPr>
          <p:nvPr/>
        </p:nvSpPr>
        <p:spPr bwMode="auto">
          <a:xfrm>
            <a:off x="1787180" y="109538"/>
            <a:ext cx="87487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3399"/>
                </a:solidFill>
                <a:latin typeface="Times New Roman" panose="02020603050405020304" pitchFamily="18" charset="0"/>
                <a:cs typeface="Times New Roman" panose="02020603050405020304" pitchFamily="18" charset="0"/>
              </a:rPr>
              <a:t>Spatial distribution of the hottest European summers since 1500</a:t>
            </a:r>
            <a:endParaRPr lang="pt-PT" altLang="en-US" sz="2400" b="1" dirty="0">
              <a:solidFill>
                <a:srgbClr val="003399"/>
              </a:solidFill>
              <a:latin typeface="Times New Roman" panose="02020603050405020304" pitchFamily="18" charset="0"/>
              <a:cs typeface="Times New Roman" panose="02020603050405020304" pitchFamily="18" charset="0"/>
            </a:endParaRPr>
          </a:p>
        </p:txBody>
      </p:sp>
      <p:sp>
        <p:nvSpPr>
          <p:cNvPr id="45060" name="TextBox 4"/>
          <p:cNvSpPr txBox="1">
            <a:spLocks noChangeArrowheads="1"/>
          </p:cNvSpPr>
          <p:nvPr/>
        </p:nvSpPr>
        <p:spPr bwMode="auto">
          <a:xfrm>
            <a:off x="7175501" y="5589588"/>
            <a:ext cx="34186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PT" altLang="en-US" sz="1600"/>
              <a:t>Barriopedro et al. (2011, SCIENCE)</a:t>
            </a:r>
          </a:p>
        </p:txBody>
      </p:sp>
      <p:pic>
        <p:nvPicPr>
          <p:cNvPr id="45061" name="Picture 2" descr="1201224fig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76" y="571500"/>
            <a:ext cx="54006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12 Grupo"/>
          <p:cNvGrpSpPr>
            <a:grpSpLocks/>
          </p:cNvGrpSpPr>
          <p:nvPr/>
        </p:nvGrpSpPr>
        <p:grpSpPr bwMode="auto">
          <a:xfrm>
            <a:off x="6240464" y="620713"/>
            <a:ext cx="4427537" cy="6138862"/>
            <a:chOff x="5580472" y="1052736"/>
            <a:chExt cx="3240000" cy="4145381"/>
          </a:xfrm>
        </p:grpSpPr>
        <p:pic>
          <p:nvPicPr>
            <p:cNvPr id="45063" name="10 Imagen" descr="map.record.GISS.ano.summer.GISS.nsmth.0.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472" y="1052736"/>
              <a:ext cx="3240000" cy="405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8"/>
            <p:cNvSpPr txBox="1">
              <a:spLocks noChangeArrowheads="1"/>
            </p:cNvSpPr>
            <p:nvPr/>
          </p:nvSpPr>
          <p:spPr bwMode="auto">
            <a:xfrm>
              <a:off x="5580472" y="4803211"/>
              <a:ext cx="3143325" cy="3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PT" altLang="en-US" sz="1600"/>
                <a:t>The same, but confined to the 1880-2010 (instrumental) period of GISS analysis</a:t>
              </a:r>
            </a:p>
          </p:txBody>
        </p:sp>
      </p:grpSp>
    </p:spTree>
    <p:extLst>
      <p:ext uri="{BB962C8B-B14F-4D97-AF65-F5344CB8AC3E}">
        <p14:creationId xmlns:p14="http://schemas.microsoft.com/office/powerpoint/2010/main" val="226322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
          <p:cNvSpPr txBox="1">
            <a:spLocks noChangeArrowheads="1"/>
          </p:cNvSpPr>
          <p:nvPr/>
        </p:nvSpPr>
        <p:spPr bwMode="auto">
          <a:xfrm>
            <a:off x="1495424" y="3330900"/>
            <a:ext cx="9981228" cy="707886"/>
          </a:xfrm>
          <a:prstGeom prst="rect">
            <a:avLst/>
          </a:prstGeom>
          <a:noFill/>
          <a:ln w="9525">
            <a:noFill/>
            <a:miter lim="800000"/>
            <a:headEnd/>
            <a:tailEnd/>
          </a:ln>
          <a:effectLst/>
        </p:spPr>
        <p:txBody>
          <a:bodyPr wrap="square">
            <a:spAutoFit/>
          </a:bodyPr>
          <a:lstStyle/>
          <a:p>
            <a:pPr>
              <a:spcBef>
                <a:spcPct val="50000"/>
              </a:spcBef>
              <a:defRPr/>
            </a:pPr>
            <a:r>
              <a:rPr lang="en-AU" sz="4000" dirty="0">
                <a:latin typeface="Arial" charset="0"/>
              </a:rPr>
              <a:t>3) The Iberian </a:t>
            </a:r>
            <a:r>
              <a:rPr lang="en-AU" sz="4000" dirty="0">
                <a:solidFill>
                  <a:srgbClr val="FF0000"/>
                </a:solidFill>
                <a:latin typeface="Arial" charset="0"/>
              </a:rPr>
              <a:t>2017</a:t>
            </a:r>
            <a:r>
              <a:rPr lang="en-AU" sz="4000" dirty="0">
                <a:solidFill>
                  <a:srgbClr val="C00000"/>
                </a:solidFill>
                <a:latin typeface="Arial" charset="0"/>
              </a:rPr>
              <a:t> </a:t>
            </a:r>
            <a:r>
              <a:rPr lang="en-AU" sz="4000" dirty="0">
                <a:latin typeface="Arial" charset="0"/>
              </a:rPr>
              <a:t>and</a:t>
            </a:r>
            <a:r>
              <a:rPr lang="en-AU" sz="4000" dirty="0">
                <a:solidFill>
                  <a:srgbClr val="C00000"/>
                </a:solidFill>
                <a:latin typeface="Arial" charset="0"/>
              </a:rPr>
              <a:t> 2018</a:t>
            </a:r>
            <a:r>
              <a:rPr lang="en-AU" sz="4000" dirty="0">
                <a:latin typeface="Arial" charset="0"/>
              </a:rPr>
              <a:t> heatwaves</a:t>
            </a:r>
            <a:endParaRPr lang="es-ES" sz="4000" dirty="0">
              <a:effectLst>
                <a:outerShdw blurRad="38100" dist="38100" dir="2700000" algn="tl">
                  <a:srgbClr val="000000">
                    <a:alpha val="43137"/>
                  </a:srgbClr>
                </a:outerShdw>
              </a:effectLst>
              <a:cs typeface="Arial" pitchFamily="34" charset="0"/>
            </a:endParaRPr>
          </a:p>
        </p:txBody>
      </p:sp>
      <p:sp>
        <p:nvSpPr>
          <p:cNvPr id="40963" name="TextBox 2"/>
          <p:cNvSpPr txBox="1">
            <a:spLocks noChangeArrowheads="1"/>
          </p:cNvSpPr>
          <p:nvPr/>
        </p:nvSpPr>
        <p:spPr bwMode="auto">
          <a:xfrm>
            <a:off x="1744042" y="1089715"/>
            <a:ext cx="89107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dirty="0">
                <a:solidFill>
                  <a:srgbClr val="FF0000"/>
                </a:solidFill>
              </a:rPr>
              <a:t>Heatwave case-studies</a:t>
            </a:r>
          </a:p>
        </p:txBody>
      </p:sp>
    </p:spTree>
    <p:extLst>
      <p:ext uri="{BB962C8B-B14F-4D97-AF65-F5344CB8AC3E}">
        <p14:creationId xmlns:p14="http://schemas.microsoft.com/office/powerpoint/2010/main" val="1197063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1" y="15876"/>
            <a:ext cx="427672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Marcador de Posição do Número do Diapositivo 8"/>
          <p:cNvSpPr>
            <a:spLocks noGrp="1"/>
          </p:cNvSpPr>
          <p:nvPr>
            <p:ph type="sldNum" sz="quarter" idx="12"/>
          </p:nvPr>
        </p:nvSpPr>
        <p:spPr>
          <a:xfrm>
            <a:off x="4275138" y="59467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B7A62A-D2C4-41F5-834C-38A2EF355B02}" type="slidenum">
              <a:rPr lang="en-US" altLang="pt-PT" sz="1400"/>
              <a:pPr>
                <a:spcBef>
                  <a:spcPct val="0"/>
                </a:spcBef>
                <a:buFontTx/>
                <a:buNone/>
              </a:pPr>
              <a:t>24</a:t>
            </a:fld>
            <a:endParaRPr lang="en-US" altLang="pt-PT" sz="1400"/>
          </a:p>
        </p:txBody>
      </p:sp>
      <p:grpSp>
        <p:nvGrpSpPr>
          <p:cNvPr id="4" name="Group 3"/>
          <p:cNvGrpSpPr>
            <a:grpSpLocks/>
          </p:cNvGrpSpPr>
          <p:nvPr/>
        </p:nvGrpSpPr>
        <p:grpSpPr bwMode="auto">
          <a:xfrm>
            <a:off x="3487739" y="3125789"/>
            <a:ext cx="6897687" cy="3297237"/>
            <a:chOff x="1963064" y="3126241"/>
            <a:chExt cx="6898719" cy="3297238"/>
          </a:xfrm>
        </p:grpSpPr>
        <p:grpSp>
          <p:nvGrpSpPr>
            <p:cNvPr id="62476" name="Agrupar 5"/>
            <p:cNvGrpSpPr>
              <a:grpSpLocks/>
            </p:cNvGrpSpPr>
            <p:nvPr/>
          </p:nvGrpSpPr>
          <p:grpSpPr bwMode="auto">
            <a:xfrm>
              <a:off x="1963064" y="3126241"/>
              <a:ext cx="2525713" cy="1243013"/>
              <a:chOff x="6372200" y="3429000"/>
              <a:chExt cx="2526050" cy="1243300"/>
            </a:xfrm>
          </p:grpSpPr>
          <p:cxnSp>
            <p:nvCxnSpPr>
              <p:cNvPr id="62478" name="Conexão reta unidirecional 2"/>
              <p:cNvCxnSpPr>
                <a:cxnSpLocks noChangeShapeType="1"/>
              </p:cNvCxnSpPr>
              <p:nvPr/>
            </p:nvCxnSpPr>
            <p:spPr bwMode="auto">
              <a:xfrm>
                <a:off x="6372200" y="3429000"/>
                <a:ext cx="1296144" cy="93610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2479" name="CaixaDeTexto 3"/>
              <p:cNvSpPr txBox="1">
                <a:spLocks noChangeArrowheads="1"/>
              </p:cNvSpPr>
              <p:nvPr/>
            </p:nvSpPr>
            <p:spPr bwMode="auto">
              <a:xfrm>
                <a:off x="7740351" y="4149080"/>
                <a:ext cx="1157899" cy="523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PT" altLang="pt-PT" sz="1400">
                    <a:solidFill>
                      <a:srgbClr val="FF0000"/>
                    </a:solidFill>
                  </a:rPr>
                  <a:t>16-20 June</a:t>
                </a:r>
              </a:p>
              <a:p>
                <a:pPr algn="ctr">
                  <a:spcBef>
                    <a:spcPct val="0"/>
                  </a:spcBef>
                  <a:buFontTx/>
                  <a:buNone/>
                </a:pPr>
                <a:r>
                  <a:rPr lang="pt-PT" altLang="pt-PT" sz="1400"/>
                  <a:t>65 deaths</a:t>
                </a:r>
              </a:p>
            </p:txBody>
          </p:sp>
        </p:grpSp>
        <p:pic>
          <p:nvPicPr>
            <p:cNvPr id="624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494" y="3645024"/>
              <a:ext cx="4170289" cy="277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3121025" y="357189"/>
            <a:ext cx="7213600" cy="2960687"/>
            <a:chOff x="1596352" y="356882"/>
            <a:chExt cx="7214942" cy="2960592"/>
          </a:xfrm>
        </p:grpSpPr>
        <p:grpSp>
          <p:nvGrpSpPr>
            <p:cNvPr id="62470" name="Agrupar 13"/>
            <p:cNvGrpSpPr>
              <a:grpSpLocks/>
            </p:cNvGrpSpPr>
            <p:nvPr/>
          </p:nvGrpSpPr>
          <p:grpSpPr bwMode="auto">
            <a:xfrm>
              <a:off x="1596352" y="1941966"/>
              <a:ext cx="2994025" cy="823913"/>
              <a:chOff x="6149795" y="2244770"/>
              <a:chExt cx="2994205" cy="824190"/>
            </a:xfrm>
          </p:grpSpPr>
          <p:sp>
            <p:nvSpPr>
              <p:cNvPr id="62472" name="CaixaDeTexto 11"/>
              <p:cNvSpPr txBox="1">
                <a:spLocks noChangeArrowheads="1"/>
              </p:cNvSpPr>
              <p:nvPr/>
            </p:nvSpPr>
            <p:spPr bwMode="auto">
              <a:xfrm>
                <a:off x="7697459" y="2244770"/>
                <a:ext cx="1446541" cy="523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PT" altLang="pt-PT" sz="1400">
                    <a:solidFill>
                      <a:srgbClr val="FFC000"/>
                    </a:solidFill>
                  </a:rPr>
                  <a:t>16-17 October</a:t>
                </a:r>
              </a:p>
              <a:p>
                <a:pPr algn="ctr">
                  <a:spcBef>
                    <a:spcPct val="0"/>
                  </a:spcBef>
                  <a:buFontTx/>
                  <a:buNone/>
                </a:pPr>
                <a:r>
                  <a:rPr lang="pt-PT" altLang="pt-PT" sz="1400"/>
                  <a:t>50 deaths</a:t>
                </a:r>
              </a:p>
            </p:txBody>
          </p:sp>
          <p:cxnSp>
            <p:nvCxnSpPr>
              <p:cNvPr id="62473" name="Conexão reta unidirecional 7"/>
              <p:cNvCxnSpPr>
                <a:cxnSpLocks noChangeShapeType="1"/>
              </p:cNvCxnSpPr>
              <p:nvPr/>
            </p:nvCxnSpPr>
            <p:spPr bwMode="auto">
              <a:xfrm flipV="1">
                <a:off x="6516216" y="2564904"/>
                <a:ext cx="1080120" cy="36004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2474" name="Conexão reta unidirecional 9"/>
              <p:cNvCxnSpPr>
                <a:cxnSpLocks noChangeShapeType="1"/>
              </p:cNvCxnSpPr>
              <p:nvPr/>
            </p:nvCxnSpPr>
            <p:spPr bwMode="auto">
              <a:xfrm flipV="1">
                <a:off x="6630512" y="2708920"/>
                <a:ext cx="965824" cy="36004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2475" name="Conexão reta unidirecional 12"/>
              <p:cNvCxnSpPr>
                <a:cxnSpLocks noChangeShapeType="1"/>
              </p:cNvCxnSpPr>
              <p:nvPr/>
            </p:nvCxnSpPr>
            <p:spPr bwMode="auto">
              <a:xfrm flipV="1">
                <a:off x="6149795" y="2420888"/>
                <a:ext cx="1446541" cy="504056"/>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pic>
          <p:nvPicPr>
            <p:cNvPr id="62471" name="Picture 2"/>
            <p:cNvPicPr>
              <a:picLocks noChangeAspect="1"/>
            </p:cNvPicPr>
            <p:nvPr/>
          </p:nvPicPr>
          <p:blipFill>
            <a:blip r:embed="rId4" cstate="print">
              <a:extLst>
                <a:ext uri="{28A0092B-C50C-407E-A947-70E740481C1C}">
                  <a14:useLocalDpi xmlns:a14="http://schemas.microsoft.com/office/drawing/2010/main" val="0"/>
                </a:ext>
              </a:extLst>
            </a:blip>
            <a:srcRect l="21725"/>
            <a:stretch>
              <a:fillRect/>
            </a:stretch>
          </p:blipFill>
          <p:spPr bwMode="auto">
            <a:xfrm>
              <a:off x="4691494" y="356882"/>
              <a:ext cx="4119800" cy="29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051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5"/>
          <p:cNvPicPr>
            <a:picLocks noChangeAspect="1" noChangeArrowheads="1"/>
          </p:cNvPicPr>
          <p:nvPr/>
        </p:nvPicPr>
        <p:blipFill>
          <a:blip r:embed="rId2">
            <a:extLst>
              <a:ext uri="{28A0092B-C50C-407E-A947-70E740481C1C}">
                <a14:useLocalDpi xmlns:a14="http://schemas.microsoft.com/office/drawing/2010/main" val="0"/>
              </a:ext>
            </a:extLst>
          </a:blip>
          <a:srcRect l="11136" t="21957" r="30646" b="20198"/>
          <a:stretch>
            <a:fillRect/>
          </a:stretch>
        </p:blipFill>
        <p:spPr bwMode="auto">
          <a:xfrm>
            <a:off x="6240462" y="2565082"/>
            <a:ext cx="4986337" cy="404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Imagen 1"/>
          <p:cNvPicPr>
            <a:picLocks noChangeAspect="1" noChangeArrowheads="1"/>
          </p:cNvPicPr>
          <p:nvPr/>
        </p:nvPicPr>
        <p:blipFill>
          <a:blip r:embed="rId3">
            <a:extLst>
              <a:ext uri="{28A0092B-C50C-407E-A947-70E740481C1C}">
                <a14:useLocalDpi xmlns:a14="http://schemas.microsoft.com/office/drawing/2010/main" val="0"/>
              </a:ext>
            </a:extLst>
          </a:blip>
          <a:srcRect l="52448" t="27010" r="6290" b="20502"/>
          <a:stretch>
            <a:fillRect/>
          </a:stretch>
        </p:blipFill>
        <p:spPr bwMode="auto">
          <a:xfrm>
            <a:off x="575733" y="219075"/>
            <a:ext cx="4748743" cy="44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5837238" y="1050925"/>
            <a:ext cx="4324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pt-PT" sz="1800"/>
              <a:t>Synoptic conditions for the 14–20 June 2017 period. Shading shows the T2m anomalies (in ºC). </a:t>
            </a:r>
            <a:endParaRPr lang="pt-PT" altLang="pt-PT" sz="1800"/>
          </a:p>
        </p:txBody>
      </p:sp>
      <p:sp>
        <p:nvSpPr>
          <p:cNvPr id="10245" name="TextBox 4"/>
          <p:cNvSpPr txBox="1">
            <a:spLocks noChangeArrowheads="1"/>
          </p:cNvSpPr>
          <p:nvPr/>
        </p:nvSpPr>
        <p:spPr bwMode="auto">
          <a:xfrm>
            <a:off x="789516" y="5028982"/>
            <a:ext cx="4321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pt-PT" sz="1800" dirty="0"/>
              <a:t>Frequency distribution of 7–day mean T850 (in ºC) over Iberia in the historical period (1948–2016). </a:t>
            </a:r>
            <a:endParaRPr lang="pt-PT" altLang="pt-PT" sz="1800" dirty="0"/>
          </a:p>
        </p:txBody>
      </p:sp>
      <p:sp>
        <p:nvSpPr>
          <p:cNvPr id="63494" name="TextBox 5"/>
          <p:cNvSpPr txBox="1">
            <a:spLocks noChangeArrowheads="1"/>
          </p:cNvSpPr>
          <p:nvPr/>
        </p:nvSpPr>
        <p:spPr bwMode="auto">
          <a:xfrm>
            <a:off x="2396067" y="6383338"/>
            <a:ext cx="408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a:t>(Sánchez-Benitéz et al, 2018, GRL)</a:t>
            </a:r>
            <a:endParaRPr lang="pt-PT" altLang="pt-PT" sz="1600"/>
          </a:p>
        </p:txBody>
      </p:sp>
      <p:sp>
        <p:nvSpPr>
          <p:cNvPr id="63495" name="Marcador de Posição do Número do Diapositivo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85AFCB-87B0-43A7-B404-6D2308F557A6}" type="slidenum">
              <a:rPr lang="en-US" altLang="pt-PT" sz="1400"/>
              <a:pPr>
                <a:spcBef>
                  <a:spcPct val="0"/>
                </a:spcBef>
                <a:buFontTx/>
                <a:buNone/>
              </a:pPr>
              <a:t>25</a:t>
            </a:fld>
            <a:endParaRPr lang="en-US" altLang="pt-PT" sz="1400"/>
          </a:p>
        </p:txBody>
      </p:sp>
      <p:sp>
        <p:nvSpPr>
          <p:cNvPr id="63496" name="TextBox 2"/>
          <p:cNvSpPr txBox="1">
            <a:spLocks noChangeArrowheads="1"/>
          </p:cNvSpPr>
          <p:nvPr/>
        </p:nvSpPr>
        <p:spPr bwMode="auto">
          <a:xfrm>
            <a:off x="6811964" y="219076"/>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2800">
                <a:solidFill>
                  <a:srgbClr val="FF0000"/>
                </a:solidFill>
              </a:rPr>
              <a:t>2017 </a:t>
            </a:r>
            <a:r>
              <a:rPr lang="pt-PT" altLang="pt-PT" sz="2800">
                <a:solidFill>
                  <a:srgbClr val="0070C0"/>
                </a:solidFill>
              </a:rPr>
              <a:t>June</a:t>
            </a:r>
          </a:p>
        </p:txBody>
      </p:sp>
    </p:spTree>
    <p:extLst>
      <p:ext uri="{BB962C8B-B14F-4D97-AF65-F5344CB8AC3E}">
        <p14:creationId xmlns:p14="http://schemas.microsoft.com/office/powerpoint/2010/main" val="1691139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20639"/>
            <a:ext cx="2879725"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5" name="Agrupar 3"/>
          <p:cNvGrpSpPr>
            <a:grpSpLocks/>
          </p:cNvGrpSpPr>
          <p:nvPr/>
        </p:nvGrpSpPr>
        <p:grpSpPr bwMode="auto">
          <a:xfrm>
            <a:off x="2170113" y="3659188"/>
            <a:ext cx="7383462" cy="3198812"/>
            <a:chOff x="645859" y="3659500"/>
            <a:chExt cx="7383134" cy="3198500"/>
          </a:xfrm>
        </p:grpSpPr>
        <p:pic>
          <p:nvPicPr>
            <p:cNvPr id="645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207" y="3659500"/>
              <a:ext cx="7349786" cy="31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2"/>
            <p:cNvSpPr txBox="1">
              <a:spLocks noChangeArrowheads="1"/>
            </p:cNvSpPr>
            <p:nvPr/>
          </p:nvSpPr>
          <p:spPr bwMode="auto">
            <a:xfrm>
              <a:off x="645859" y="3659500"/>
              <a:ext cx="727280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800" dirty="0"/>
                <a:t>Percentage of territory under the two most severe PDSI classes </a:t>
              </a:r>
            </a:p>
          </p:txBody>
        </p:sp>
      </p:grpSp>
      <p:sp>
        <p:nvSpPr>
          <p:cNvPr id="64516" name="Marcador de Posição do Número do Diapositivo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274EAD-A6B2-4EA1-8300-FD2C44509F5C}" type="slidenum">
              <a:rPr lang="en-US" altLang="pt-PT" sz="1400"/>
              <a:pPr>
                <a:spcBef>
                  <a:spcPct val="0"/>
                </a:spcBef>
                <a:buFontTx/>
                <a:buNone/>
              </a:pPr>
              <a:t>26</a:t>
            </a:fld>
            <a:endParaRPr lang="en-US" altLang="pt-PT"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rcRect l="37807" t="6757" r="3690" b="6844"/>
          <a:stretch>
            <a:fillRect/>
          </a:stretch>
        </p:blipFill>
        <p:spPr bwMode="auto">
          <a:xfrm>
            <a:off x="6959600" y="260350"/>
            <a:ext cx="3455988"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2"/>
          <p:cNvSpPr txBox="1">
            <a:spLocks noChangeArrowheads="1"/>
          </p:cNvSpPr>
          <p:nvPr/>
        </p:nvSpPr>
        <p:spPr bwMode="auto">
          <a:xfrm>
            <a:off x="911228" y="408783"/>
            <a:ext cx="16557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PT" altLang="pt-PT" sz="2800" dirty="0">
                <a:solidFill>
                  <a:srgbClr val="FF0000"/>
                </a:solidFill>
              </a:rPr>
              <a:t>2017</a:t>
            </a:r>
          </a:p>
          <a:p>
            <a:pPr algn="ctr">
              <a:spcBef>
                <a:spcPct val="0"/>
              </a:spcBef>
              <a:buFontTx/>
              <a:buNone/>
            </a:pPr>
            <a:r>
              <a:rPr lang="pt-PT" altLang="pt-PT" sz="2800" dirty="0" err="1">
                <a:solidFill>
                  <a:srgbClr val="0070C0"/>
                </a:solidFill>
              </a:rPr>
              <a:t>October</a:t>
            </a:r>
            <a:endParaRPr lang="pt-PT" altLang="pt-PT" sz="2800" dirty="0">
              <a:solidFill>
                <a:srgbClr val="0070C0"/>
              </a:solidFill>
            </a:endParaRPr>
          </a:p>
        </p:txBody>
      </p:sp>
    </p:spTree>
    <p:extLst>
      <p:ext uri="{BB962C8B-B14F-4D97-AF65-F5344CB8AC3E}">
        <p14:creationId xmlns:p14="http://schemas.microsoft.com/office/powerpoint/2010/main" val="143477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rotWithShape="1">
          <a:blip r:embed="rId2">
            <a:extLst>
              <a:ext uri="{28A0092B-C50C-407E-A947-70E740481C1C}">
                <a14:useLocalDpi xmlns:a14="http://schemas.microsoft.com/office/drawing/2010/main" val="0"/>
              </a:ext>
            </a:extLst>
          </a:blip>
          <a:srcRect r="49763" b="34255"/>
          <a:stretch/>
        </p:blipFill>
        <p:spPr bwMode="auto">
          <a:xfrm>
            <a:off x="286877" y="872836"/>
            <a:ext cx="5376898" cy="373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453131" y="1302543"/>
            <a:ext cx="1091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2800" b="1" dirty="0">
                <a:solidFill>
                  <a:srgbClr val="C00000"/>
                </a:solidFill>
              </a:rPr>
              <a:t>2018</a:t>
            </a:r>
          </a:p>
        </p:txBody>
      </p:sp>
      <p:sp>
        <p:nvSpPr>
          <p:cNvPr id="37893" name="TextBox 5"/>
          <p:cNvSpPr txBox="1">
            <a:spLocks noChangeArrowheads="1"/>
          </p:cNvSpPr>
          <p:nvPr/>
        </p:nvSpPr>
        <p:spPr bwMode="auto">
          <a:xfrm>
            <a:off x="453131" y="6342020"/>
            <a:ext cx="2422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(Sousa et al, 2019)</a:t>
            </a:r>
            <a:endParaRPr lang="pt-PT" altLang="pt-PT" sz="1600" b="1" dirty="0"/>
          </a:p>
        </p:txBody>
      </p:sp>
      <p:pic>
        <p:nvPicPr>
          <p:cNvPr id="8" name="Picture 3"/>
          <p:cNvPicPr>
            <a:picLocks noChangeAspect="1"/>
          </p:cNvPicPr>
          <p:nvPr/>
        </p:nvPicPr>
        <p:blipFill rotWithShape="1">
          <a:blip r:embed="rId2">
            <a:extLst>
              <a:ext uri="{28A0092B-C50C-407E-A947-70E740481C1C}">
                <a14:useLocalDpi xmlns:a14="http://schemas.microsoft.com/office/drawing/2010/main" val="0"/>
              </a:ext>
            </a:extLst>
          </a:blip>
          <a:srcRect l="31901" t="65845" r="28646" b="13260"/>
          <a:stretch/>
        </p:blipFill>
        <p:spPr bwMode="auto">
          <a:xfrm>
            <a:off x="1544451" y="4774337"/>
            <a:ext cx="3726873" cy="104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092108" y="847688"/>
            <a:ext cx="5733179" cy="5247393"/>
            <a:chOff x="6038669" y="766978"/>
            <a:chExt cx="5733179" cy="5247393"/>
          </a:xfrm>
        </p:grpSpPr>
        <p:sp>
          <p:nvSpPr>
            <p:cNvPr id="7" name="TextBox 4"/>
            <p:cNvSpPr txBox="1">
              <a:spLocks noChangeArrowheads="1"/>
            </p:cNvSpPr>
            <p:nvPr/>
          </p:nvSpPr>
          <p:spPr bwMode="auto">
            <a:xfrm>
              <a:off x="10753105" y="1221833"/>
              <a:ext cx="1018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2800" b="1" dirty="0">
                  <a:solidFill>
                    <a:srgbClr val="7030A0"/>
                  </a:solidFill>
                </a:rPr>
                <a:t>2019</a:t>
              </a:r>
            </a:p>
          </p:txBody>
        </p:sp>
        <p:pic>
          <p:nvPicPr>
            <p:cNvPr id="2" name="Picture 1"/>
            <p:cNvPicPr>
              <a:picLocks noChangeAspect="1"/>
            </p:cNvPicPr>
            <p:nvPr/>
          </p:nvPicPr>
          <p:blipFill>
            <a:blip r:embed="rId3"/>
            <a:stretch>
              <a:fillRect/>
            </a:stretch>
          </p:blipFill>
          <p:spPr>
            <a:xfrm>
              <a:off x="6038669" y="766978"/>
              <a:ext cx="4714437" cy="5247393"/>
            </a:xfrm>
            <a:prstGeom prst="rect">
              <a:avLst/>
            </a:prstGeom>
          </p:spPr>
        </p:pic>
      </p:grpSp>
      <p:sp>
        <p:nvSpPr>
          <p:cNvPr id="11" name="Rectangle 3"/>
          <p:cNvSpPr>
            <a:spLocks noChangeArrowheads="1"/>
          </p:cNvSpPr>
          <p:nvPr/>
        </p:nvSpPr>
        <p:spPr bwMode="auto">
          <a:xfrm>
            <a:off x="1717752" y="65542"/>
            <a:ext cx="8748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pt-BR" altLang="en-US" sz="2800" dirty="0">
                <a:solidFill>
                  <a:srgbClr val="003399"/>
                </a:solidFill>
                <a:latin typeface="Times New Roman" panose="02020603050405020304" pitchFamily="18" charset="0"/>
              </a:rPr>
              <a:t>The impact of summer </a:t>
            </a:r>
            <a:r>
              <a:rPr lang="pt-BR" altLang="en-US" sz="2800" dirty="0">
                <a:solidFill>
                  <a:srgbClr val="C00000"/>
                </a:solidFill>
                <a:latin typeface="Times New Roman" panose="02020603050405020304" pitchFamily="18" charset="0"/>
              </a:rPr>
              <a:t>2018</a:t>
            </a:r>
            <a:r>
              <a:rPr lang="pt-BR" altLang="en-US" sz="2800" dirty="0">
                <a:solidFill>
                  <a:srgbClr val="003399"/>
                </a:solidFill>
                <a:latin typeface="Times New Roman" panose="02020603050405020304" pitchFamily="18" charset="0"/>
              </a:rPr>
              <a:t> and </a:t>
            </a:r>
            <a:r>
              <a:rPr lang="pt-BR" altLang="en-US" sz="2800" dirty="0">
                <a:solidFill>
                  <a:srgbClr val="7030A0"/>
                </a:solidFill>
                <a:latin typeface="Times New Roman" panose="02020603050405020304" pitchFamily="18" charset="0"/>
              </a:rPr>
              <a:t>2019</a:t>
            </a:r>
            <a:r>
              <a:rPr lang="pt-BR" altLang="en-US" sz="2800" dirty="0">
                <a:solidFill>
                  <a:srgbClr val="003399"/>
                </a:solidFill>
                <a:latin typeface="Times New Roman" panose="02020603050405020304" pitchFamily="18" charset="0"/>
              </a:rPr>
              <a:t> heatwaves in Europe</a:t>
            </a:r>
            <a:endParaRPr lang="en-GB" altLang="en-US" sz="2800" dirty="0">
              <a:solidFill>
                <a:srgbClr val="003399"/>
              </a:solidFill>
              <a:latin typeface="Times New Roman" panose="02020603050405020304" pitchFamily="18" charset="0"/>
            </a:endParaRPr>
          </a:p>
        </p:txBody>
      </p:sp>
      <p:sp>
        <p:nvSpPr>
          <p:cNvPr id="4" name="TextBox 3">
            <a:extLst>
              <a:ext uri="{FF2B5EF4-FFF2-40B4-BE49-F238E27FC236}">
                <a16:creationId xmlns:a16="http://schemas.microsoft.com/office/drawing/2014/main" id="{50C58C72-B68F-48A2-8903-E5F99EC61906}"/>
              </a:ext>
            </a:extLst>
          </p:cNvPr>
          <p:cNvSpPr txBox="1"/>
          <p:nvPr/>
        </p:nvSpPr>
        <p:spPr>
          <a:xfrm>
            <a:off x="5511087" y="6369494"/>
            <a:ext cx="4714436" cy="369332"/>
          </a:xfrm>
          <a:prstGeom prst="rect">
            <a:avLst/>
          </a:prstGeom>
          <a:noFill/>
        </p:spPr>
        <p:txBody>
          <a:bodyPr wrap="square" rtlCol="0">
            <a:spAutoFit/>
          </a:bodyPr>
          <a:lstStyle/>
          <a:p>
            <a:r>
              <a:rPr lang="en-US" dirty="0"/>
              <a:t>Novo record </a:t>
            </a:r>
            <a:r>
              <a:rPr lang="en-US" dirty="0" err="1"/>
              <a:t>absoluto</a:t>
            </a:r>
            <a:r>
              <a:rPr lang="en-US" dirty="0"/>
              <a:t> de </a:t>
            </a:r>
            <a:r>
              <a:rPr lang="en-US" dirty="0" err="1"/>
              <a:t>França</a:t>
            </a:r>
            <a:r>
              <a:rPr lang="en-US" dirty="0"/>
              <a:t>     44,1ºC (2003)</a:t>
            </a:r>
          </a:p>
        </p:txBody>
      </p:sp>
      <p:grpSp>
        <p:nvGrpSpPr>
          <p:cNvPr id="10" name="Group 9">
            <a:extLst>
              <a:ext uri="{FF2B5EF4-FFF2-40B4-BE49-F238E27FC236}">
                <a16:creationId xmlns:a16="http://schemas.microsoft.com/office/drawing/2014/main" id="{15D00E78-937D-4F7A-9495-B7474A709877}"/>
              </a:ext>
            </a:extLst>
          </p:cNvPr>
          <p:cNvGrpSpPr/>
          <p:nvPr/>
        </p:nvGrpSpPr>
        <p:grpSpPr>
          <a:xfrm>
            <a:off x="10225523" y="6365270"/>
            <a:ext cx="2004577" cy="369332"/>
            <a:chOff x="10225523" y="6365270"/>
            <a:chExt cx="2004577" cy="369332"/>
          </a:xfrm>
        </p:grpSpPr>
        <p:sp>
          <p:nvSpPr>
            <p:cNvPr id="13" name="TextBox 12">
              <a:extLst>
                <a:ext uri="{FF2B5EF4-FFF2-40B4-BE49-F238E27FC236}">
                  <a16:creationId xmlns:a16="http://schemas.microsoft.com/office/drawing/2014/main" id="{F6BB2EDB-0840-4748-9617-5CBFB65BA936}"/>
                </a:ext>
              </a:extLst>
            </p:cNvPr>
            <p:cNvSpPr txBox="1"/>
            <p:nvPr/>
          </p:nvSpPr>
          <p:spPr>
            <a:xfrm>
              <a:off x="10663237" y="6365270"/>
              <a:ext cx="1566863" cy="369332"/>
            </a:xfrm>
            <a:prstGeom prst="rect">
              <a:avLst/>
            </a:prstGeom>
            <a:noFill/>
          </p:spPr>
          <p:txBody>
            <a:bodyPr wrap="square">
              <a:spAutoFit/>
            </a:bodyPr>
            <a:lstStyle/>
            <a:p>
              <a:r>
                <a:rPr lang="en-US" b="1" dirty="0">
                  <a:solidFill>
                    <a:srgbClr val="FF0000"/>
                  </a:solidFill>
                </a:rPr>
                <a:t>46ºC</a:t>
              </a:r>
              <a:r>
                <a:rPr lang="en-US" b="1" dirty="0"/>
                <a:t> (2019)</a:t>
              </a:r>
            </a:p>
          </p:txBody>
        </p:sp>
        <p:sp>
          <p:nvSpPr>
            <p:cNvPr id="6" name="Arrow: Right 5">
              <a:extLst>
                <a:ext uri="{FF2B5EF4-FFF2-40B4-BE49-F238E27FC236}">
                  <a16:creationId xmlns:a16="http://schemas.microsoft.com/office/drawing/2014/main" id="{9CB0BEBF-D027-4725-8A87-99BFFFD0D4B5}"/>
                </a:ext>
              </a:extLst>
            </p:cNvPr>
            <p:cNvSpPr/>
            <p:nvPr/>
          </p:nvSpPr>
          <p:spPr>
            <a:xfrm>
              <a:off x="10225523" y="6531363"/>
              <a:ext cx="398996" cy="9803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5785360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623" y="1209049"/>
            <a:ext cx="6859586" cy="4328151"/>
          </a:xfrm>
          <a:prstGeom prst="rect">
            <a:avLst/>
          </a:prstGeom>
        </p:spPr>
      </p:pic>
      <p:sp>
        <p:nvSpPr>
          <p:cNvPr id="9" name="TextBox 5"/>
          <p:cNvSpPr txBox="1">
            <a:spLocks noChangeArrowheads="1"/>
          </p:cNvSpPr>
          <p:nvPr/>
        </p:nvSpPr>
        <p:spPr bwMode="auto">
          <a:xfrm>
            <a:off x="625405" y="6254650"/>
            <a:ext cx="2422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(Sousa et al, 2020)</a:t>
            </a:r>
            <a:endParaRPr lang="pt-PT" altLang="pt-PT" sz="1600" b="1" dirty="0"/>
          </a:p>
        </p:txBody>
      </p:sp>
      <p:pic>
        <p:nvPicPr>
          <p:cNvPr id="3" name="Picture 2"/>
          <p:cNvPicPr>
            <a:picLocks noChangeAspect="1"/>
          </p:cNvPicPr>
          <p:nvPr/>
        </p:nvPicPr>
        <p:blipFill>
          <a:blip r:embed="rId3"/>
          <a:stretch>
            <a:fillRect/>
          </a:stretch>
        </p:blipFill>
        <p:spPr>
          <a:xfrm>
            <a:off x="8077200" y="1276966"/>
            <a:ext cx="3699001" cy="1942932"/>
          </a:xfrm>
          <a:prstGeom prst="rect">
            <a:avLst/>
          </a:prstGeom>
        </p:spPr>
      </p:pic>
      <p:pic>
        <p:nvPicPr>
          <p:cNvPr id="6" name="Picture 12">
            <a:extLst>
              <a:ext uri="{FF2B5EF4-FFF2-40B4-BE49-F238E27FC236}">
                <a16:creationId xmlns:a16="http://schemas.microsoft.com/office/drawing/2014/main" id="{2DD48039-A5A0-40B3-B6C7-BC9E491DA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7647"/>
          <a:stretch>
            <a:fillRect/>
          </a:stretch>
        </p:blipFill>
        <p:spPr bwMode="auto">
          <a:xfrm>
            <a:off x="7951028" y="4094820"/>
            <a:ext cx="3489602" cy="17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707704" y="249301"/>
            <a:ext cx="8748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pt-BR" altLang="en-US" sz="2800" dirty="0">
                <a:solidFill>
                  <a:srgbClr val="003399"/>
                </a:solidFill>
                <a:latin typeface="Times New Roman" panose="02020603050405020304" pitchFamily="18" charset="0"/>
              </a:rPr>
              <a:t>The impact of summer </a:t>
            </a:r>
            <a:r>
              <a:rPr lang="pt-BR" altLang="en-US" sz="2800" dirty="0">
                <a:solidFill>
                  <a:srgbClr val="C00000"/>
                </a:solidFill>
                <a:latin typeface="Times New Roman" panose="02020603050405020304" pitchFamily="18" charset="0"/>
              </a:rPr>
              <a:t>2018</a:t>
            </a:r>
            <a:r>
              <a:rPr lang="pt-BR" altLang="en-US" sz="2800" dirty="0">
                <a:solidFill>
                  <a:srgbClr val="003399"/>
                </a:solidFill>
                <a:latin typeface="Times New Roman" panose="02020603050405020304" pitchFamily="18" charset="0"/>
              </a:rPr>
              <a:t> and </a:t>
            </a:r>
            <a:r>
              <a:rPr lang="pt-BR" altLang="en-US" sz="2800" dirty="0">
                <a:solidFill>
                  <a:srgbClr val="7030A0"/>
                </a:solidFill>
                <a:latin typeface="Times New Roman" panose="02020603050405020304" pitchFamily="18" charset="0"/>
              </a:rPr>
              <a:t>2019</a:t>
            </a:r>
            <a:r>
              <a:rPr lang="pt-BR" altLang="en-US" sz="2800" dirty="0">
                <a:solidFill>
                  <a:srgbClr val="003399"/>
                </a:solidFill>
                <a:latin typeface="Times New Roman" panose="02020603050405020304" pitchFamily="18" charset="0"/>
              </a:rPr>
              <a:t> heatwaves in Europe</a:t>
            </a:r>
            <a:endParaRPr lang="en-GB" altLang="en-US" sz="2800" dirty="0">
              <a:solidFill>
                <a:srgbClr val="003399"/>
              </a:solidFill>
              <a:latin typeface="Times New Roman" panose="02020603050405020304" pitchFamily="18" charset="0"/>
            </a:endParaRPr>
          </a:p>
        </p:txBody>
      </p:sp>
    </p:spTree>
    <p:extLst>
      <p:ext uri="{BB962C8B-B14F-4D97-AF65-F5344CB8AC3E}">
        <p14:creationId xmlns:p14="http://schemas.microsoft.com/office/powerpoint/2010/main" val="68418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a:extLst>
              <a:ext uri="{FF2B5EF4-FFF2-40B4-BE49-F238E27FC236}">
                <a16:creationId xmlns:a16="http://schemas.microsoft.com/office/drawing/2014/main" id="{B8700E76-F1C0-C530-393C-5A9F956884E8}"/>
              </a:ext>
            </a:extLst>
          </p:cNvPr>
          <p:cNvPicPr/>
          <p:nvPr/>
        </p:nvPicPr>
        <p:blipFill rotWithShape="1">
          <a:blip r:embed="rId2"/>
          <a:srcRect t="-1" b="55875"/>
          <a:stretch/>
        </p:blipFill>
        <p:spPr>
          <a:xfrm>
            <a:off x="1174785" y="70168"/>
            <a:ext cx="9499735" cy="3558093"/>
          </a:xfrm>
          <a:prstGeom prst="rect">
            <a:avLst/>
          </a:prstGeom>
          <a:ln/>
        </p:spPr>
      </p:pic>
      <p:sp>
        <p:nvSpPr>
          <p:cNvPr id="4" name="Rectangle 3">
            <a:extLst>
              <a:ext uri="{FF2B5EF4-FFF2-40B4-BE49-F238E27FC236}">
                <a16:creationId xmlns:a16="http://schemas.microsoft.com/office/drawing/2014/main" id="{65AD4B56-0B47-ED06-20C2-308A22485498}"/>
              </a:ext>
            </a:extLst>
          </p:cNvPr>
          <p:cNvSpPr/>
          <p:nvPr/>
        </p:nvSpPr>
        <p:spPr>
          <a:xfrm>
            <a:off x="9936154" y="381407"/>
            <a:ext cx="244491" cy="2728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7D19851-0C00-39EA-CEF4-0D45897076F9}"/>
              </a:ext>
            </a:extLst>
          </p:cNvPr>
          <p:cNvGrpSpPr/>
          <p:nvPr/>
        </p:nvGrpSpPr>
        <p:grpSpPr>
          <a:xfrm>
            <a:off x="-418255" y="1745672"/>
            <a:ext cx="10638331" cy="5042160"/>
            <a:chOff x="-418255" y="1745672"/>
            <a:chExt cx="10638331" cy="5042160"/>
          </a:xfrm>
        </p:grpSpPr>
        <p:pic>
          <p:nvPicPr>
            <p:cNvPr id="9" name="image1.png">
              <a:extLst>
                <a:ext uri="{FF2B5EF4-FFF2-40B4-BE49-F238E27FC236}">
                  <a16:creationId xmlns:a16="http://schemas.microsoft.com/office/drawing/2014/main" id="{B8700E76-F1C0-C530-393C-5A9F956884E8}"/>
                </a:ext>
              </a:extLst>
            </p:cNvPr>
            <p:cNvPicPr/>
            <p:nvPr/>
          </p:nvPicPr>
          <p:blipFill rotWithShape="1">
            <a:blip r:embed="rId2"/>
            <a:srcRect l="51412" t="44368" b="7150"/>
            <a:stretch/>
          </p:blipFill>
          <p:spPr>
            <a:xfrm>
              <a:off x="508467" y="1745672"/>
              <a:ext cx="5232398" cy="4238904"/>
            </a:xfrm>
            <a:prstGeom prst="rect">
              <a:avLst/>
            </a:prstGeom>
            <a:ln/>
          </p:spPr>
        </p:pic>
        <p:sp>
          <p:nvSpPr>
            <p:cNvPr id="10" name="TextBox 9">
              <a:extLst>
                <a:ext uri="{FF2B5EF4-FFF2-40B4-BE49-F238E27FC236}">
                  <a16:creationId xmlns:a16="http://schemas.microsoft.com/office/drawing/2014/main" id="{C0389603-B60B-4359-88C8-24F6FEACE305}"/>
                </a:ext>
              </a:extLst>
            </p:cNvPr>
            <p:cNvSpPr txBox="1"/>
            <p:nvPr/>
          </p:nvSpPr>
          <p:spPr>
            <a:xfrm>
              <a:off x="5877499" y="3848613"/>
              <a:ext cx="4342577" cy="2246769"/>
            </a:xfrm>
            <a:prstGeom prst="rect">
              <a:avLst/>
            </a:prstGeom>
            <a:noFill/>
            <a:ln>
              <a:solidFill>
                <a:schemeClr val="tx1"/>
              </a:solidFill>
            </a:ln>
          </p:spPr>
          <p:txBody>
            <a:bodyPr wrap="square" rtlCol="0">
              <a:spAutoFit/>
            </a:bodyPr>
            <a:lstStyle/>
            <a:p>
              <a:r>
                <a:rPr lang="en-US" sz="2000" dirty="0">
                  <a:effectLst/>
                  <a:latin typeface="Calibri" panose="020F0502020204030204" pitchFamily="34" charset="0"/>
                  <a:ea typeface="Calibri" panose="020F0502020204030204" pitchFamily="34" charset="0"/>
                </a:rPr>
                <a:t>Hottest European summers since 1880. The height and the color of the bars indicate the summer temperature anomaly (1951–1980) and the decade of the corresponding summer.</a:t>
              </a:r>
            </a:p>
            <a:p>
              <a:endParaRPr lang="en-US" sz="2000" dirty="0">
                <a:latin typeface="Calibri" panose="020F0502020204030204" pitchFamily="34" charset="0"/>
              </a:endParaRPr>
            </a:p>
            <a:p>
              <a:pPr algn="ctr"/>
              <a:r>
                <a:rPr lang="en-US" sz="2000" dirty="0">
                  <a:solidFill>
                    <a:srgbClr val="C00000"/>
                  </a:solidFill>
                  <a:latin typeface="Calibri" panose="020F0502020204030204" pitchFamily="34" charset="0"/>
                </a:rPr>
                <a:t>GISTEMP</a:t>
              </a:r>
              <a:r>
                <a:rPr lang="en-US" sz="2000" dirty="0">
                  <a:latin typeface="Calibri" panose="020F0502020204030204" pitchFamily="34" charset="0"/>
                </a:rPr>
                <a:t> (NASA) </a:t>
              </a:r>
              <a:r>
                <a:rPr lang="en-US" sz="2000" b="1" dirty="0">
                  <a:latin typeface="Calibri" panose="020F0502020204030204" pitchFamily="34" charset="0"/>
                </a:rPr>
                <a:t>1880-2023</a:t>
              </a:r>
              <a:endParaRPr lang="en-US" sz="2000" b="1" dirty="0"/>
            </a:p>
          </p:txBody>
        </p:sp>
        <p:pic>
          <p:nvPicPr>
            <p:cNvPr id="11" name="image1.png">
              <a:extLst>
                <a:ext uri="{FF2B5EF4-FFF2-40B4-BE49-F238E27FC236}">
                  <a16:creationId xmlns:a16="http://schemas.microsoft.com/office/drawing/2014/main" id="{79B41E4D-A536-90DC-AB61-F0944961955B}"/>
                </a:ext>
              </a:extLst>
            </p:cNvPr>
            <p:cNvPicPr/>
            <p:nvPr/>
          </p:nvPicPr>
          <p:blipFill rotWithShape="1">
            <a:blip r:embed="rId2"/>
            <a:srcRect t="93923"/>
            <a:stretch/>
          </p:blipFill>
          <p:spPr>
            <a:xfrm>
              <a:off x="-418255" y="6204928"/>
              <a:ext cx="8608826" cy="582904"/>
            </a:xfrm>
            <a:prstGeom prst="rect">
              <a:avLst/>
            </a:prstGeom>
            <a:ln/>
          </p:spPr>
        </p:pic>
      </p:grpSp>
      <p:sp>
        <p:nvSpPr>
          <p:cNvPr id="5" name="TextBox 4">
            <a:extLst>
              <a:ext uri="{FF2B5EF4-FFF2-40B4-BE49-F238E27FC236}">
                <a16:creationId xmlns:a16="http://schemas.microsoft.com/office/drawing/2014/main" id="{685FC531-5CF0-AE6E-0BD7-6ACF58B9D3F3}"/>
              </a:ext>
            </a:extLst>
          </p:cNvPr>
          <p:cNvSpPr txBox="1"/>
          <p:nvPr/>
        </p:nvSpPr>
        <p:spPr>
          <a:xfrm>
            <a:off x="8304985" y="6279532"/>
            <a:ext cx="3450189" cy="369332"/>
          </a:xfrm>
          <a:prstGeom prst="rect">
            <a:avLst/>
          </a:prstGeom>
          <a:noFill/>
        </p:spPr>
        <p:txBody>
          <a:bodyPr wrap="square">
            <a:spAutoFit/>
          </a:bodyPr>
          <a:lstStyle/>
          <a:p>
            <a:pPr algn="ctr"/>
            <a:r>
              <a:rPr lang="en-US" dirty="0">
                <a:latin typeface="Calibri" panose="020F0502020204030204" pitchFamily="34" charset="0"/>
              </a:rPr>
              <a:t>(Trigo et al. 2024, submitted)</a:t>
            </a:r>
            <a:endParaRPr lang="en-US" dirty="0"/>
          </a:p>
        </p:txBody>
      </p:sp>
    </p:spTree>
    <p:extLst>
      <p:ext uri="{BB962C8B-B14F-4D97-AF65-F5344CB8AC3E}">
        <p14:creationId xmlns:p14="http://schemas.microsoft.com/office/powerpoint/2010/main" val="260634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14"/>
          <p:cNvGrpSpPr>
            <a:grpSpLocks/>
          </p:cNvGrpSpPr>
          <p:nvPr/>
        </p:nvGrpSpPr>
        <p:grpSpPr bwMode="auto">
          <a:xfrm>
            <a:off x="2837468" y="3552826"/>
            <a:ext cx="7777113" cy="3122612"/>
            <a:chOff x="4211960" y="4930477"/>
            <a:chExt cx="6879268" cy="1954907"/>
          </a:xfrm>
        </p:grpSpPr>
        <p:pic>
          <p:nvPicPr>
            <p:cNvPr id="9220" name="Picture 6"/>
            <p:cNvPicPr>
              <a:picLocks noChangeAspect="1" noChangeArrowheads="1"/>
            </p:cNvPicPr>
            <p:nvPr/>
          </p:nvPicPr>
          <p:blipFill>
            <a:blip r:embed="rId2">
              <a:extLst>
                <a:ext uri="{28A0092B-C50C-407E-A947-70E740481C1C}">
                  <a14:useLocalDpi xmlns:a14="http://schemas.microsoft.com/office/drawing/2010/main" val="0"/>
                </a:ext>
              </a:extLst>
            </a:blip>
            <a:srcRect r="6532"/>
            <a:stretch>
              <a:fillRect/>
            </a:stretch>
          </p:blipFill>
          <p:spPr bwMode="auto">
            <a:xfrm>
              <a:off x="4211960" y="4930477"/>
              <a:ext cx="4792489" cy="195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16"/>
            <p:cNvSpPr txBox="1">
              <a:spLocks noChangeArrowheads="1"/>
            </p:cNvSpPr>
            <p:nvPr/>
          </p:nvSpPr>
          <p:spPr bwMode="auto">
            <a:xfrm>
              <a:off x="9510379" y="6554689"/>
              <a:ext cx="1580849" cy="2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PT" altLang="en-US" sz="1600" b="1" dirty="0"/>
                <a:t>Smith (2011)</a:t>
              </a:r>
            </a:p>
          </p:txBody>
        </p:sp>
      </p:gr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260351"/>
            <a:ext cx="8135937"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745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3430" t="-284" r="-1741" b="77801"/>
          <a:stretch/>
        </p:blipFill>
        <p:spPr>
          <a:xfrm>
            <a:off x="882872" y="359429"/>
            <a:ext cx="2505447" cy="1285261"/>
          </a:xfrm>
          <a:prstGeom prst="rect">
            <a:avLst/>
          </a:prstGeom>
        </p:spPr>
      </p:pic>
      <p:pic>
        <p:nvPicPr>
          <p:cNvPr id="6" name="Picture 5"/>
          <p:cNvPicPr>
            <a:picLocks noChangeAspect="1"/>
          </p:cNvPicPr>
          <p:nvPr/>
        </p:nvPicPr>
        <p:blipFill>
          <a:blip r:embed="rId3"/>
          <a:stretch>
            <a:fillRect/>
          </a:stretch>
        </p:blipFill>
        <p:spPr>
          <a:xfrm>
            <a:off x="3511021" y="359429"/>
            <a:ext cx="4819983" cy="1596764"/>
          </a:xfrm>
          <a:prstGeom prst="rect">
            <a:avLst/>
          </a:prstGeom>
        </p:spPr>
      </p:pic>
      <p:pic>
        <p:nvPicPr>
          <p:cNvPr id="7" name="Picture 6"/>
          <p:cNvPicPr>
            <a:picLocks noChangeAspect="1"/>
          </p:cNvPicPr>
          <p:nvPr/>
        </p:nvPicPr>
        <p:blipFill>
          <a:blip r:embed="rId4"/>
          <a:stretch>
            <a:fillRect/>
          </a:stretch>
        </p:blipFill>
        <p:spPr>
          <a:xfrm>
            <a:off x="1701694" y="2669366"/>
            <a:ext cx="9309432" cy="3953503"/>
          </a:xfrm>
          <a:prstGeom prst="rect">
            <a:avLst/>
          </a:prstGeom>
        </p:spPr>
      </p:pic>
      <p:sp>
        <p:nvSpPr>
          <p:cNvPr id="8" name="TextBox 5"/>
          <p:cNvSpPr txBox="1">
            <a:spLocks noChangeArrowheads="1"/>
          </p:cNvSpPr>
          <p:nvPr/>
        </p:nvSpPr>
        <p:spPr bwMode="auto">
          <a:xfrm>
            <a:off x="9769043" y="663505"/>
            <a:ext cx="2422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(Ruffault et al, 2020)</a:t>
            </a:r>
            <a:endParaRPr lang="pt-PT" altLang="pt-PT" sz="1600" b="1" dirty="0"/>
          </a:p>
        </p:txBody>
      </p:sp>
    </p:spTree>
    <p:extLst>
      <p:ext uri="{BB962C8B-B14F-4D97-AF65-F5344CB8AC3E}">
        <p14:creationId xmlns:p14="http://schemas.microsoft.com/office/powerpoint/2010/main" val="1278247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0200" y="412300"/>
            <a:ext cx="11652702" cy="4964717"/>
          </a:xfrm>
          <a:prstGeom prst="rect">
            <a:avLst/>
          </a:prstGeom>
        </p:spPr>
      </p:pic>
      <p:pic>
        <p:nvPicPr>
          <p:cNvPr id="4" name="Picture 3"/>
          <p:cNvPicPr>
            <a:picLocks noChangeAspect="1"/>
          </p:cNvPicPr>
          <p:nvPr/>
        </p:nvPicPr>
        <p:blipFill>
          <a:blip r:embed="rId3"/>
          <a:stretch>
            <a:fillRect/>
          </a:stretch>
        </p:blipFill>
        <p:spPr>
          <a:xfrm>
            <a:off x="2176240" y="5377017"/>
            <a:ext cx="9241052" cy="1130300"/>
          </a:xfrm>
          <a:prstGeom prst="rect">
            <a:avLst/>
          </a:prstGeom>
        </p:spPr>
      </p:pic>
      <p:sp>
        <p:nvSpPr>
          <p:cNvPr id="5" name="TextBox 5"/>
          <p:cNvSpPr txBox="1">
            <a:spLocks noChangeArrowheads="1"/>
          </p:cNvSpPr>
          <p:nvPr/>
        </p:nvSpPr>
        <p:spPr bwMode="auto">
          <a:xfrm>
            <a:off x="161257" y="6409198"/>
            <a:ext cx="2422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(Ruffault et al, 2020)</a:t>
            </a:r>
            <a:endParaRPr lang="pt-PT" altLang="pt-PT" sz="1600" b="1" dirty="0"/>
          </a:p>
        </p:txBody>
      </p:sp>
    </p:spTree>
    <p:extLst>
      <p:ext uri="{BB962C8B-B14F-4D97-AF65-F5344CB8AC3E}">
        <p14:creationId xmlns:p14="http://schemas.microsoft.com/office/powerpoint/2010/main" val="3324942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3792538" y="26035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pt-BR" altLang="en-US" dirty="0">
                <a:solidFill>
                  <a:srgbClr val="003399"/>
                </a:solidFill>
              </a:rPr>
              <a:t>Summary </a:t>
            </a:r>
            <a:endParaRPr lang="pt-BR" altLang="en-US" dirty="0"/>
          </a:p>
        </p:txBody>
      </p:sp>
      <p:sp>
        <p:nvSpPr>
          <p:cNvPr id="51203" name="Text Box 4"/>
          <p:cNvSpPr txBox="1">
            <a:spLocks noChangeArrowheads="1"/>
          </p:cNvSpPr>
          <p:nvPr/>
        </p:nvSpPr>
        <p:spPr bwMode="auto">
          <a:xfrm>
            <a:off x="942398" y="1250950"/>
            <a:ext cx="1071498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eriod"/>
            </a:pPr>
            <a:r>
              <a:rPr lang="en-GB" altLang="en-US" sz="2400" dirty="0">
                <a:latin typeface="Times New Roman" panose="02020603050405020304" pitchFamily="18" charset="0"/>
              </a:rPr>
              <a:t>The Mediterranean basin is getting drier and </a:t>
            </a:r>
            <a:r>
              <a:rPr lang="en-GB" altLang="en-US" sz="2400" dirty="0">
                <a:solidFill>
                  <a:srgbClr val="C00000"/>
                </a:solidFill>
                <a:latin typeface="Times New Roman" panose="02020603050405020304" pitchFamily="18" charset="0"/>
              </a:rPr>
              <a:t>drought frequency has already increased </a:t>
            </a:r>
            <a:r>
              <a:rPr lang="en-GB" altLang="en-US" sz="2400" dirty="0">
                <a:latin typeface="Times New Roman" panose="02020603050405020304" pitchFamily="18" charset="0"/>
              </a:rPr>
              <a:t>in the last 40 years partially due to GHG.</a:t>
            </a:r>
          </a:p>
          <a:p>
            <a:pPr eaLnBrk="1" hangingPunct="1">
              <a:spcBef>
                <a:spcPct val="50000"/>
              </a:spcBef>
              <a:buFontTx/>
              <a:buAutoNum type="arabicPeriod"/>
            </a:pPr>
            <a:r>
              <a:rPr lang="en-GB" altLang="en-US" sz="2400" dirty="0">
                <a:latin typeface="Times New Roman" panose="02020603050405020304" pitchFamily="18" charset="0"/>
              </a:rPr>
              <a:t>The </a:t>
            </a:r>
            <a:r>
              <a:rPr lang="en-GB" altLang="en-US" sz="2400" dirty="0">
                <a:solidFill>
                  <a:srgbClr val="0070C0"/>
                </a:solidFill>
                <a:latin typeface="Times New Roman" panose="02020603050405020304" pitchFamily="18" charset="0"/>
              </a:rPr>
              <a:t>Western</a:t>
            </a:r>
            <a:r>
              <a:rPr lang="en-GB" altLang="en-US" sz="2400" dirty="0">
                <a:latin typeface="Times New Roman" panose="02020603050405020304" pitchFamily="18" charset="0"/>
              </a:rPr>
              <a:t> (</a:t>
            </a:r>
            <a:r>
              <a:rPr lang="en-GB" altLang="en-US" sz="2400" dirty="0">
                <a:solidFill>
                  <a:srgbClr val="FF0000"/>
                </a:solidFill>
                <a:latin typeface="Times New Roman" panose="02020603050405020304" pitchFamily="18" charset="0"/>
              </a:rPr>
              <a:t>Eastern</a:t>
            </a:r>
            <a:r>
              <a:rPr lang="en-GB" altLang="en-US" sz="2400" dirty="0">
                <a:latin typeface="Times New Roman" panose="02020603050405020304" pitchFamily="18" charset="0"/>
              </a:rPr>
              <a:t>) Europe heatwave of summer of </a:t>
            </a:r>
            <a:r>
              <a:rPr lang="en-GB" altLang="en-US" sz="2400" dirty="0">
                <a:solidFill>
                  <a:srgbClr val="0070C0"/>
                </a:solidFill>
                <a:latin typeface="Times New Roman" panose="02020603050405020304" pitchFamily="18" charset="0"/>
              </a:rPr>
              <a:t>2003</a:t>
            </a:r>
            <a:r>
              <a:rPr lang="en-GB" altLang="en-US" sz="2400" dirty="0">
                <a:latin typeface="Times New Roman" panose="02020603050405020304" pitchFamily="18" charset="0"/>
              </a:rPr>
              <a:t> (</a:t>
            </a:r>
            <a:r>
              <a:rPr lang="en-GB" altLang="en-US" sz="2400" dirty="0">
                <a:solidFill>
                  <a:srgbClr val="FF0000"/>
                </a:solidFill>
                <a:latin typeface="Times New Roman" panose="02020603050405020304" pitchFamily="18" charset="0"/>
              </a:rPr>
              <a:t>2010</a:t>
            </a:r>
            <a:r>
              <a:rPr lang="en-GB" altLang="en-US" sz="2400" dirty="0">
                <a:latin typeface="Times New Roman" panose="02020603050405020304" pitchFamily="18" charset="0"/>
              </a:rPr>
              <a:t>) was exceptional at the monthly/seasonal, but also at the weekly and daily scales.</a:t>
            </a:r>
          </a:p>
          <a:p>
            <a:pPr eaLnBrk="1" hangingPunct="1">
              <a:spcBef>
                <a:spcPct val="50000"/>
              </a:spcBef>
              <a:buFontTx/>
              <a:buAutoNum type="arabicPeriod"/>
            </a:pPr>
            <a:r>
              <a:rPr lang="en-GB" altLang="en-US" sz="2400" dirty="0">
                <a:latin typeface="Times New Roman" panose="02020603050405020304" pitchFamily="18" charset="0"/>
              </a:rPr>
              <a:t>Winter/Spring drought conditions have exacerbated the strength of </a:t>
            </a:r>
            <a:r>
              <a:rPr lang="en-GB" altLang="en-US" sz="2400" dirty="0">
                <a:solidFill>
                  <a:srgbClr val="C00000"/>
                </a:solidFill>
                <a:latin typeface="Times New Roman" panose="02020603050405020304" pitchFamily="18" charset="0"/>
              </a:rPr>
              <a:t>2018</a:t>
            </a:r>
            <a:r>
              <a:rPr lang="en-GB" altLang="en-US" sz="2400" dirty="0">
                <a:latin typeface="Times New Roman" panose="02020603050405020304" pitchFamily="18" charset="0"/>
              </a:rPr>
              <a:t> and </a:t>
            </a:r>
            <a:r>
              <a:rPr lang="en-GB" altLang="en-US" sz="2400" dirty="0">
                <a:solidFill>
                  <a:srgbClr val="7030A0"/>
                </a:solidFill>
                <a:latin typeface="Times New Roman" panose="02020603050405020304" pitchFamily="18" charset="0"/>
              </a:rPr>
              <a:t>2019</a:t>
            </a:r>
            <a:r>
              <a:rPr lang="en-GB" altLang="en-US" sz="2400" dirty="0">
                <a:latin typeface="Times New Roman" panose="02020603050405020304" pitchFamily="18" charset="0"/>
              </a:rPr>
              <a:t> summer heatwaves.</a:t>
            </a:r>
          </a:p>
          <a:p>
            <a:pPr eaLnBrk="1" hangingPunct="1">
              <a:spcBef>
                <a:spcPct val="50000"/>
              </a:spcBef>
              <a:buFontTx/>
              <a:buAutoNum type="arabicPeriod"/>
            </a:pPr>
            <a:r>
              <a:rPr lang="en-GB" altLang="en-US" sz="2400" dirty="0">
                <a:latin typeface="Times New Roman" panose="02020603050405020304" pitchFamily="18" charset="0"/>
              </a:rPr>
              <a:t>Regional Climate Models predict </a:t>
            </a:r>
            <a:r>
              <a:rPr lang="en-GB" altLang="en-US" sz="2400" b="1" u="sng" dirty="0">
                <a:latin typeface="Times New Roman" panose="02020603050405020304" pitchFamily="18" charset="0"/>
              </a:rPr>
              <a:t>more intense heatwaves and drought episodes for the Mediterranean</a:t>
            </a:r>
            <a:r>
              <a:rPr lang="en-GB" altLang="en-US" sz="2400" u="sng" dirty="0">
                <a:latin typeface="Times New Roman" panose="02020603050405020304" pitchFamily="18" charset="0"/>
              </a:rPr>
              <a:t>.  In particular a significant rise in fire  risk (induced by </a:t>
            </a:r>
            <a:r>
              <a:rPr lang="en-GB" altLang="en-US" sz="2400" u="sng" dirty="0" err="1">
                <a:solidFill>
                  <a:srgbClr val="FF0000"/>
                </a:solidFill>
                <a:latin typeface="Times New Roman" panose="02020603050405020304" pitchFamily="18" charset="0"/>
              </a:rPr>
              <a:t>hot</a:t>
            </a:r>
            <a:r>
              <a:rPr lang="en-GB" altLang="en-US" sz="2400" u="sng" dirty="0" err="1">
                <a:latin typeface="Times New Roman" panose="02020603050405020304" pitchFamily="18" charset="0"/>
              </a:rPr>
              <a:t>&amp;</a:t>
            </a:r>
            <a:r>
              <a:rPr lang="en-GB" altLang="en-US" sz="2400" u="sng" dirty="0" err="1">
                <a:solidFill>
                  <a:srgbClr val="C00000"/>
                </a:solidFill>
                <a:latin typeface="Times New Roman" panose="02020603050405020304" pitchFamily="18" charset="0"/>
              </a:rPr>
              <a:t>dry</a:t>
            </a:r>
            <a:r>
              <a:rPr lang="en-GB" altLang="en-US" sz="2400" u="sng" dirty="0">
                <a:latin typeface="Times New Roman" panose="02020603050405020304" pitchFamily="18" charset="0"/>
              </a:rPr>
              <a:t> conditions)</a:t>
            </a:r>
          </a:p>
          <a:p>
            <a:pPr eaLnBrk="1" hangingPunct="1">
              <a:spcBef>
                <a:spcPct val="50000"/>
              </a:spcBef>
              <a:buFontTx/>
              <a:buAutoNum type="arabicPeriod"/>
            </a:pPr>
            <a:r>
              <a:rPr lang="en-GB" altLang="en-US" sz="2400" dirty="0">
                <a:latin typeface="Times New Roman" panose="02020603050405020304" pitchFamily="18" charset="0"/>
              </a:rPr>
              <a:t>The use of </a:t>
            </a:r>
            <a:r>
              <a:rPr lang="en-GB" altLang="en-US" sz="2400" b="1" dirty="0">
                <a:latin typeface="Times New Roman" panose="02020603050405020304" pitchFamily="18" charset="0"/>
              </a:rPr>
              <a:t>high-resolution satellite imagery </a:t>
            </a:r>
            <a:r>
              <a:rPr lang="en-GB" altLang="en-US" sz="2400" dirty="0">
                <a:latin typeface="Times New Roman" panose="02020603050405020304" pitchFamily="18" charset="0"/>
              </a:rPr>
              <a:t>(coupled with GIS) is critical to provide appropriate spatial scale for </a:t>
            </a:r>
            <a:r>
              <a:rPr lang="en-GB" altLang="en-US" sz="2400" dirty="0">
                <a:solidFill>
                  <a:srgbClr val="FF0000"/>
                </a:solidFill>
                <a:latin typeface="Times New Roman" panose="02020603050405020304" pitchFamily="18" charset="0"/>
              </a:rPr>
              <a:t>Fires</a:t>
            </a:r>
            <a:r>
              <a:rPr lang="en-GB" altLang="en-US" sz="2400" dirty="0">
                <a:latin typeface="Times New Roman" panose="02020603050405020304" pitchFamily="18" charset="0"/>
              </a:rPr>
              <a:t>, </a:t>
            </a:r>
            <a:r>
              <a:rPr lang="en-GB" altLang="en-US" sz="2400" dirty="0">
                <a:solidFill>
                  <a:srgbClr val="C00000"/>
                </a:solidFill>
                <a:latin typeface="Times New Roman" panose="02020603050405020304" pitchFamily="18" charset="0"/>
              </a:rPr>
              <a:t>Heatwaves</a:t>
            </a:r>
            <a:r>
              <a:rPr lang="en-GB" altLang="en-US" sz="2400" dirty="0">
                <a:latin typeface="Times New Roman" panose="02020603050405020304" pitchFamily="18" charset="0"/>
              </a:rPr>
              <a:t>, </a:t>
            </a:r>
            <a:r>
              <a:rPr lang="en-GB" altLang="en-US" sz="2400" dirty="0">
                <a:solidFill>
                  <a:srgbClr val="0070C0"/>
                </a:solidFill>
                <a:latin typeface="Times New Roman" panose="02020603050405020304" pitchFamily="18" charset="0"/>
              </a:rPr>
              <a:t>Floods</a:t>
            </a:r>
            <a:r>
              <a:rPr lang="en-GB" altLang="en-US" sz="2400" dirty="0">
                <a:latin typeface="Times New Roman" panose="02020603050405020304" pitchFamily="18" charset="0"/>
              </a:rPr>
              <a:t> associated with CC</a:t>
            </a:r>
          </a:p>
        </p:txBody>
      </p:sp>
    </p:spTree>
    <p:extLst>
      <p:ext uri="{BB962C8B-B14F-4D97-AF65-F5344CB8AC3E}">
        <p14:creationId xmlns:p14="http://schemas.microsoft.com/office/powerpoint/2010/main" val="4190501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ume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437" y="2980114"/>
            <a:ext cx="13684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5"/>
          <p:cNvSpPr txBox="1">
            <a:spLocks noChangeArrowheads="1"/>
          </p:cNvSpPr>
          <p:nvPr/>
        </p:nvSpPr>
        <p:spPr bwMode="auto">
          <a:xfrm>
            <a:off x="2172809" y="587435"/>
            <a:ext cx="78447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pt-BR" altLang="en-US" sz="4000" dirty="0">
                <a:solidFill>
                  <a:srgbClr val="0070C0"/>
                </a:solidFill>
              </a:rPr>
              <a:t>Obrigado!     Merci!      Thanks!</a:t>
            </a:r>
            <a:r>
              <a:rPr lang="pt-BR" altLang="en-US" sz="4000" dirty="0">
                <a:solidFill>
                  <a:srgbClr val="00B050"/>
                </a:solidFill>
              </a:rPr>
              <a:t>  </a:t>
            </a:r>
          </a:p>
          <a:p>
            <a:pPr eaLnBrk="1" hangingPunct="1">
              <a:spcBef>
                <a:spcPct val="0"/>
              </a:spcBef>
              <a:buFontTx/>
              <a:buNone/>
            </a:pPr>
            <a:endParaRPr lang="pt-PT" altLang="en-US" sz="1800" dirty="0"/>
          </a:p>
        </p:txBody>
      </p:sp>
      <p:sp>
        <p:nvSpPr>
          <p:cNvPr id="19460" name="Rectangle 9"/>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en-US" sz="1800"/>
          </a:p>
        </p:txBody>
      </p:sp>
      <p:pic>
        <p:nvPicPr>
          <p:cNvPr id="19461" name="Picture 2" descr="cid:image002.png@01CC72D7.3BFB1E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13500" y="3268664"/>
            <a:ext cx="762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ttp://home.utad.pt/epcg13/FCT_V_col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3177" y="2836864"/>
            <a:ext cx="2622435" cy="112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889" y="4779964"/>
            <a:ext cx="15446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8325" y="2836864"/>
            <a:ext cx="14287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80325" y="3532188"/>
            <a:ext cx="24447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28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79926" y="3113537"/>
            <a:ext cx="184731" cy="300082"/>
          </a:xfrm>
          <a:prstGeom prst="rect">
            <a:avLst/>
          </a:prstGeom>
          <a:noFill/>
        </p:spPr>
        <p:txBody>
          <a:bodyPr wrap="none" rtlCol="0">
            <a:spAutoFit/>
          </a:bodyPr>
          <a:lstStyle/>
          <a:p>
            <a:endParaRPr lang="en-US" sz="1350" dirty="0"/>
          </a:p>
        </p:txBody>
      </p:sp>
      <p:sp>
        <p:nvSpPr>
          <p:cNvPr id="7" name="TextBox 6"/>
          <p:cNvSpPr txBox="1"/>
          <p:nvPr/>
        </p:nvSpPr>
        <p:spPr>
          <a:xfrm>
            <a:off x="4973195" y="3130251"/>
            <a:ext cx="184731" cy="300082"/>
          </a:xfrm>
          <a:prstGeom prst="rect">
            <a:avLst/>
          </a:prstGeom>
          <a:noFill/>
        </p:spPr>
        <p:txBody>
          <a:bodyPr wrap="none" rtlCol="0">
            <a:spAutoFit/>
          </a:bodyPr>
          <a:lstStyle/>
          <a:p>
            <a:endParaRPr lang="en-US" sz="1350" dirty="0"/>
          </a:p>
        </p:txBody>
      </p:sp>
      <p:pic>
        <p:nvPicPr>
          <p:cNvPr id="11" name="Imagem 10"/>
          <p:cNvPicPr>
            <a:picLocks noChangeAspect="1"/>
          </p:cNvPicPr>
          <p:nvPr/>
        </p:nvPicPr>
        <p:blipFill>
          <a:blip r:embed="rId2"/>
          <a:stretch>
            <a:fillRect/>
          </a:stretch>
        </p:blipFill>
        <p:spPr>
          <a:xfrm>
            <a:off x="1497437" y="190163"/>
            <a:ext cx="5982489" cy="2089743"/>
          </a:xfrm>
          <a:prstGeom prst="rect">
            <a:avLst/>
          </a:prstGeom>
        </p:spPr>
      </p:pic>
      <p:grpSp>
        <p:nvGrpSpPr>
          <p:cNvPr id="4" name="Group 3"/>
          <p:cNvGrpSpPr/>
          <p:nvPr/>
        </p:nvGrpSpPr>
        <p:grpSpPr>
          <a:xfrm>
            <a:off x="429848" y="4256316"/>
            <a:ext cx="9506384" cy="896937"/>
            <a:chOff x="585857" y="4987126"/>
            <a:chExt cx="9506384" cy="896937"/>
          </a:xfrm>
        </p:grpSpPr>
        <p:sp>
          <p:nvSpPr>
            <p:cNvPr id="9" name="Content Placeholder 2">
              <a:extLst>
                <a:ext uri="{FF2B5EF4-FFF2-40B4-BE49-F238E27FC236}">
                  <a16:creationId xmlns:a16="http://schemas.microsoft.com/office/drawing/2014/main" id="{BD6DACF4-5A05-4D84-B4AD-4AAE12F6009F}"/>
                </a:ext>
              </a:extLst>
            </p:cNvPr>
            <p:cNvSpPr txBox="1">
              <a:spLocks/>
            </p:cNvSpPr>
            <p:nvPr/>
          </p:nvSpPr>
          <p:spPr>
            <a:xfrm>
              <a:off x="585857" y="4987126"/>
              <a:ext cx="5777849" cy="8969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Clr>
                  <a:schemeClr val="tx1">
                    <a:lumMod val="65000"/>
                    <a:lumOff val="35000"/>
                  </a:schemeClr>
                </a:buClr>
                <a:buSzPct val="53000"/>
                <a:defRPr/>
              </a:pPr>
              <a:r>
                <a:rPr lang="pt-PT" sz="2100" b="1" dirty="0">
                  <a:solidFill>
                    <a:srgbClr val="FF0000"/>
                  </a:solidFill>
                </a:rPr>
                <a:t>FAR</a:t>
              </a:r>
              <a:r>
                <a:rPr lang="pt-PT" sz="2100" b="1" dirty="0">
                  <a:solidFill>
                    <a:srgbClr val="000000"/>
                  </a:solidFill>
                </a:rPr>
                <a:t>: </a:t>
              </a:r>
              <a:r>
                <a:rPr lang="en-US" sz="2100" b="1" dirty="0"/>
                <a:t>fraction of attributable risk to human action </a:t>
              </a:r>
            </a:p>
          </p:txBody>
        </p:sp>
        <p:sp>
          <p:nvSpPr>
            <p:cNvPr id="12" name="Rectangle 11">
              <a:extLst>
                <a:ext uri="{FF2B5EF4-FFF2-40B4-BE49-F238E27FC236}">
                  <a16:creationId xmlns:a16="http://schemas.microsoft.com/office/drawing/2014/main" id="{D12AC7C7-FE47-4A6F-8DE0-A602FC79A9C3}"/>
                </a:ext>
              </a:extLst>
            </p:cNvPr>
            <p:cNvSpPr/>
            <p:nvPr/>
          </p:nvSpPr>
          <p:spPr>
            <a:xfrm>
              <a:off x="6286089" y="4987126"/>
              <a:ext cx="3806152" cy="430887"/>
            </a:xfrm>
            <a:prstGeom prst="rect">
              <a:avLst/>
            </a:prstGeom>
            <a:solidFill>
              <a:srgbClr val="FFE8E8"/>
            </a:solidFill>
            <a:ln>
              <a:prstDash val="dot"/>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pt-PT" sz="2200" b="1" dirty="0">
                  <a:solidFill>
                    <a:srgbClr val="FF0000"/>
                  </a:solidFill>
                </a:rPr>
                <a:t>FAR</a:t>
              </a:r>
              <a:r>
                <a:rPr lang="pt-PT" sz="2200" b="1" dirty="0"/>
                <a:t> = 1 - (P0 ⁄ P1) = 1 - (1 ⁄ PR)</a:t>
              </a:r>
            </a:p>
          </p:txBody>
        </p:sp>
      </p:grpSp>
      <p:sp>
        <p:nvSpPr>
          <p:cNvPr id="13" name="Rectangle 12">
            <a:extLst>
              <a:ext uri="{FF2B5EF4-FFF2-40B4-BE49-F238E27FC236}">
                <a16:creationId xmlns:a16="http://schemas.microsoft.com/office/drawing/2014/main" id="{F41AE768-FD22-44D4-8E37-D497CF350C2A}"/>
              </a:ext>
            </a:extLst>
          </p:cNvPr>
          <p:cNvSpPr/>
          <p:nvPr/>
        </p:nvSpPr>
        <p:spPr>
          <a:xfrm>
            <a:off x="706758" y="5335800"/>
            <a:ext cx="10537557" cy="769441"/>
          </a:xfrm>
          <a:prstGeom prst="rect">
            <a:avLst/>
          </a:prstGeom>
          <a:solidFill>
            <a:schemeClr val="bg1">
              <a:lumMod val="85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defRPr/>
            </a:pPr>
            <a:r>
              <a:rPr lang="en-US" sz="2200" dirty="0"/>
              <a:t>The </a:t>
            </a:r>
            <a:r>
              <a:rPr lang="en-US" sz="2200" b="1" dirty="0"/>
              <a:t>FAR</a:t>
            </a:r>
            <a:r>
              <a:rPr lang="en-US" sz="2200" dirty="0"/>
              <a:t> was determined at the global level in order to determine what is the fraction of extremes occurred worldwide that are (or not) </a:t>
            </a:r>
            <a:r>
              <a:rPr lang="en-US" sz="2200" u="sng" dirty="0"/>
              <a:t>attributable to human influence</a:t>
            </a:r>
            <a:r>
              <a:rPr lang="en-US" sz="2200" dirty="0"/>
              <a:t>. </a:t>
            </a:r>
            <a:endParaRPr lang="pt-PT" sz="2200" dirty="0"/>
          </a:p>
        </p:txBody>
      </p:sp>
      <p:grpSp>
        <p:nvGrpSpPr>
          <p:cNvPr id="3" name="Group 2"/>
          <p:cNvGrpSpPr/>
          <p:nvPr/>
        </p:nvGrpSpPr>
        <p:grpSpPr>
          <a:xfrm>
            <a:off x="565554" y="2535750"/>
            <a:ext cx="11168506" cy="1661993"/>
            <a:chOff x="731575" y="2353800"/>
            <a:chExt cx="11168506" cy="1661993"/>
          </a:xfrm>
        </p:grpSpPr>
        <p:sp>
          <p:nvSpPr>
            <p:cNvPr id="2" name="Rectangle 1"/>
            <p:cNvSpPr/>
            <p:nvPr/>
          </p:nvSpPr>
          <p:spPr>
            <a:xfrm>
              <a:off x="731575" y="2353800"/>
              <a:ext cx="11168506" cy="1661993"/>
            </a:xfrm>
            <a:prstGeom prst="rect">
              <a:avLst/>
            </a:prstGeom>
          </p:spPr>
          <p:txBody>
            <a:bodyPr wrap="square">
              <a:spAutoFit/>
            </a:bodyPr>
            <a:lstStyle/>
            <a:p>
              <a:pPr algn="just">
                <a:buClr>
                  <a:schemeClr val="tx1">
                    <a:lumMod val="65000"/>
                    <a:lumOff val="35000"/>
                  </a:schemeClr>
                </a:buClr>
                <a:buSzPct val="53000"/>
                <a:defRPr/>
              </a:pPr>
              <a:r>
                <a:rPr lang="pt-PT" sz="2100" b="1" dirty="0">
                  <a:solidFill>
                    <a:srgbClr val="000000"/>
                  </a:solidFill>
                </a:rPr>
                <a:t>P0: </a:t>
              </a:r>
              <a:r>
                <a:rPr lang="en-US" sz="2100" dirty="0">
                  <a:solidFill>
                    <a:srgbClr val="000000"/>
                  </a:solidFill>
                </a:rPr>
                <a:t>probability of exceeding a certain percentile during the pre-industrial period (</a:t>
              </a:r>
              <a:r>
                <a:rPr lang="pt-PT" sz="2100" b="1" dirty="0">
                  <a:solidFill>
                    <a:srgbClr val="000000"/>
                  </a:solidFill>
                </a:rPr>
                <a:t>99%</a:t>
              </a:r>
              <a:r>
                <a:rPr lang="pt-PT" sz="2100" dirty="0">
                  <a:solidFill>
                    <a:srgbClr val="000000"/>
                  </a:solidFill>
                </a:rPr>
                <a:t> ou </a:t>
              </a:r>
              <a:r>
                <a:rPr lang="pt-PT" sz="2100" b="1" dirty="0">
                  <a:solidFill>
                    <a:srgbClr val="000000"/>
                  </a:solidFill>
                  <a:sym typeface="Wingdings"/>
                </a:rPr>
                <a:t>99.9%</a:t>
              </a:r>
              <a:r>
                <a:rPr lang="pt-PT" sz="2100" dirty="0">
                  <a:solidFill>
                    <a:srgbClr val="000000"/>
                  </a:solidFill>
                  <a:sym typeface="Wingdings"/>
                </a:rPr>
                <a:t>)</a:t>
              </a:r>
              <a:endParaRPr lang="pt-PT" sz="2100" dirty="0">
                <a:solidFill>
                  <a:srgbClr val="000000"/>
                </a:solidFill>
              </a:endParaRPr>
            </a:p>
            <a:p>
              <a:pPr algn="just">
                <a:buClr>
                  <a:schemeClr val="tx1">
                    <a:lumMod val="65000"/>
                    <a:lumOff val="35000"/>
                  </a:schemeClr>
                </a:buClr>
                <a:buSzPct val="53000"/>
                <a:defRPr/>
              </a:pPr>
              <a:r>
                <a:rPr lang="pt-PT" sz="2100" b="1" dirty="0">
                  <a:solidFill>
                    <a:srgbClr val="000000"/>
                  </a:solidFill>
                </a:rPr>
                <a:t>P1: </a:t>
              </a:r>
              <a:r>
                <a:rPr lang="en-US" sz="2100" dirty="0">
                  <a:solidFill>
                    <a:srgbClr val="000000"/>
                  </a:solidFill>
                </a:rPr>
                <a:t>probability of exceeding the same percentile during the </a:t>
              </a:r>
              <a:r>
                <a:rPr lang="en-US" sz="2100" u="sng" dirty="0">
                  <a:solidFill>
                    <a:srgbClr val="000000"/>
                  </a:solidFill>
                </a:rPr>
                <a:t>Climate Change </a:t>
              </a:r>
              <a:r>
                <a:rPr lang="en-US" sz="2100" dirty="0">
                  <a:solidFill>
                    <a:srgbClr val="000000"/>
                  </a:solidFill>
                </a:rPr>
                <a:t>period </a:t>
              </a:r>
            </a:p>
            <a:p>
              <a:pPr algn="just">
                <a:buClr>
                  <a:schemeClr val="tx1">
                    <a:lumMod val="65000"/>
                    <a:lumOff val="35000"/>
                  </a:schemeClr>
                </a:buClr>
                <a:buSzPct val="53000"/>
                <a:defRPr/>
              </a:pPr>
              <a:endParaRPr lang="pt-PT" sz="2000" b="1" dirty="0">
                <a:solidFill>
                  <a:srgbClr val="0070C0"/>
                </a:solidFill>
              </a:endParaRPr>
            </a:p>
            <a:p>
              <a:pPr algn="just">
                <a:buClr>
                  <a:schemeClr val="tx1">
                    <a:lumMod val="65000"/>
                    <a:lumOff val="35000"/>
                  </a:schemeClr>
                </a:buClr>
                <a:buSzPct val="53000"/>
                <a:defRPr/>
              </a:pPr>
              <a:r>
                <a:rPr lang="pt-PT" sz="2100" b="1" dirty="0">
                  <a:solidFill>
                    <a:srgbClr val="0070C0"/>
                  </a:solidFill>
                </a:rPr>
                <a:t>PR</a:t>
              </a:r>
              <a:r>
                <a:rPr lang="pt-PT" sz="2100" b="1" dirty="0">
                  <a:solidFill>
                    <a:srgbClr val="000000"/>
                  </a:solidFill>
                </a:rPr>
                <a:t>: </a:t>
              </a:r>
              <a:r>
                <a:rPr lang="en-US" sz="2100" b="1" dirty="0"/>
                <a:t>Probability ratio (of an event being altered)</a:t>
              </a:r>
              <a:endParaRPr lang="en-US" sz="2100" dirty="0"/>
            </a:p>
            <a:p>
              <a:pPr algn="just">
                <a:buClr>
                  <a:schemeClr val="tx1">
                    <a:lumMod val="65000"/>
                    <a:lumOff val="35000"/>
                  </a:schemeClr>
                </a:buClr>
                <a:buSzPct val="53000"/>
                <a:defRPr/>
              </a:pPr>
              <a:endParaRPr lang="en-US" sz="2000" dirty="0">
                <a:solidFill>
                  <a:srgbClr val="000000"/>
                </a:solidFill>
              </a:endParaRPr>
            </a:p>
          </p:txBody>
        </p:sp>
        <p:sp>
          <p:nvSpPr>
            <p:cNvPr id="10" name="TextBox 9">
              <a:extLst>
                <a:ext uri="{FF2B5EF4-FFF2-40B4-BE49-F238E27FC236}">
                  <a16:creationId xmlns:a16="http://schemas.microsoft.com/office/drawing/2014/main" id="{C8B9F6BF-A224-4EB4-AC8D-41DDA24D71A1}"/>
                </a:ext>
              </a:extLst>
            </p:cNvPr>
            <p:cNvSpPr txBox="1"/>
            <p:nvPr/>
          </p:nvSpPr>
          <p:spPr>
            <a:xfrm>
              <a:off x="6321815" y="3329335"/>
              <a:ext cx="2417763" cy="430887"/>
            </a:xfrm>
            <a:prstGeom prst="rect">
              <a:avLst/>
            </a:prstGeom>
            <a:solidFill>
              <a:srgbClr val="FFE8E8"/>
            </a:solidFill>
            <a:ln>
              <a:prstDash val="dot"/>
            </a:ln>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pt-PT" sz="2200" b="1" dirty="0">
                  <a:solidFill>
                    <a:srgbClr val="0070C0"/>
                  </a:solidFill>
                </a:rPr>
                <a:t>PR</a:t>
              </a:r>
              <a:r>
                <a:rPr lang="pt-PT" sz="2200" b="1" dirty="0"/>
                <a:t> = P1 ⁄ P0</a:t>
              </a:r>
            </a:p>
          </p:txBody>
        </p:sp>
      </p:grpSp>
      <p:sp>
        <p:nvSpPr>
          <p:cNvPr id="14" name="TextBox 5"/>
          <p:cNvSpPr txBox="1">
            <a:spLocks noChangeArrowheads="1"/>
          </p:cNvSpPr>
          <p:nvPr/>
        </p:nvSpPr>
        <p:spPr bwMode="auto">
          <a:xfrm>
            <a:off x="8918751" y="1276044"/>
            <a:ext cx="26798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(Fischer and </a:t>
            </a:r>
            <a:r>
              <a:rPr lang="en-US" altLang="pt-PT" sz="1600" b="1" dirty="0" err="1"/>
              <a:t>Knutti</a:t>
            </a:r>
            <a:r>
              <a:rPr lang="en-US" altLang="pt-PT" sz="1600" b="1" dirty="0"/>
              <a:t>, 2015)</a:t>
            </a:r>
            <a:endParaRPr lang="pt-PT" altLang="pt-PT" sz="1600" b="1" dirty="0"/>
          </a:p>
        </p:txBody>
      </p:sp>
    </p:spTree>
    <p:extLst>
      <p:ext uri="{BB962C8B-B14F-4D97-AF65-F5344CB8AC3E}">
        <p14:creationId xmlns:p14="http://schemas.microsoft.com/office/powerpoint/2010/main" val="4600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8BB065F-9ABD-4CEA-AF86-B3EA9D61A958}"/>
              </a:ext>
            </a:extLst>
          </p:cNvPr>
          <p:cNvSpPr txBox="1"/>
          <p:nvPr/>
        </p:nvSpPr>
        <p:spPr>
          <a:xfrm>
            <a:off x="4536273" y="112467"/>
            <a:ext cx="2167467" cy="369332"/>
          </a:xfrm>
          <a:prstGeom prst="rect">
            <a:avLst/>
          </a:prstGeom>
          <a:noFill/>
        </p:spPr>
        <p:txBody>
          <a:bodyPr wrap="square" rtlCol="0">
            <a:spAutoFit/>
          </a:bodyPr>
          <a:lstStyle/>
          <a:p>
            <a:r>
              <a:rPr lang="pt-PT" dirty="0">
                <a:solidFill>
                  <a:srgbClr val="0070C0"/>
                </a:solidFill>
              </a:rPr>
              <a:t>Heavy precipitation</a:t>
            </a:r>
          </a:p>
        </p:txBody>
      </p:sp>
      <p:sp>
        <p:nvSpPr>
          <p:cNvPr id="9" name="Rectangle 8">
            <a:extLst>
              <a:ext uri="{FF2B5EF4-FFF2-40B4-BE49-F238E27FC236}">
                <a16:creationId xmlns:a16="http://schemas.microsoft.com/office/drawing/2014/main" id="{235B6640-98B4-4480-8D06-88AA0676625A}"/>
              </a:ext>
            </a:extLst>
          </p:cNvPr>
          <p:cNvSpPr/>
          <p:nvPr/>
        </p:nvSpPr>
        <p:spPr>
          <a:xfrm>
            <a:off x="668214" y="5682027"/>
            <a:ext cx="10986655" cy="923330"/>
          </a:xfrm>
          <a:prstGeom prst="rect">
            <a:avLst/>
          </a:prstGeom>
          <a:noFill/>
          <a:ln w="3175" cmpd="sng"/>
        </p:spPr>
        <p:style>
          <a:lnRef idx="2">
            <a:schemeClr val="dk1"/>
          </a:lnRef>
          <a:fillRef idx="1">
            <a:schemeClr val="lt1"/>
          </a:fillRef>
          <a:effectRef idx="0">
            <a:schemeClr val="dk1"/>
          </a:effectRef>
          <a:fontRef idx="minor">
            <a:schemeClr val="dk1"/>
          </a:fontRef>
        </p:style>
        <p:txBody>
          <a:bodyPr wrap="square">
            <a:spAutoFit/>
          </a:bodyPr>
          <a:lstStyle/>
          <a:p>
            <a:pPr algn="just">
              <a:defRPr/>
            </a:pPr>
            <a:r>
              <a:rPr lang="pt-PT" b="1" dirty="0">
                <a:solidFill>
                  <a:srgbClr val="0070C0"/>
                </a:solidFill>
              </a:rPr>
              <a:t>PR</a:t>
            </a:r>
            <a:r>
              <a:rPr lang="pt-PT" b="1" dirty="0"/>
              <a:t>    </a:t>
            </a:r>
            <a:r>
              <a:rPr lang="en-US" dirty="0"/>
              <a:t>increases </a:t>
            </a:r>
            <a:r>
              <a:rPr lang="en-US" b="1" dirty="0"/>
              <a:t>non-linearly</a:t>
            </a:r>
            <a:r>
              <a:rPr lang="en-US" dirty="0"/>
              <a:t> for higher levels of precipitation and heat.</a:t>
            </a:r>
          </a:p>
          <a:p>
            <a:pPr algn="just">
              <a:defRPr/>
            </a:pPr>
            <a:r>
              <a:rPr lang="pt-PT" b="1" dirty="0">
                <a:solidFill>
                  <a:srgbClr val="FF0000"/>
                </a:solidFill>
              </a:rPr>
              <a:t>FAR</a:t>
            </a:r>
            <a:r>
              <a:rPr lang="pt-PT" b="1" dirty="0"/>
              <a:t> </a:t>
            </a:r>
            <a:r>
              <a:rPr lang="en-US" dirty="0"/>
              <a:t>increases more for stronger extremes (99.9th percentile), indicating that the most extreme events of precipitation and heat are more attributable to human influence. </a:t>
            </a:r>
            <a:endParaRPr lang="pt-PT" dirty="0"/>
          </a:p>
        </p:txBody>
      </p:sp>
      <p:grpSp>
        <p:nvGrpSpPr>
          <p:cNvPr id="93187" name="Grupo 2"/>
          <p:cNvGrpSpPr>
            <a:grpSpLocks/>
          </p:cNvGrpSpPr>
          <p:nvPr/>
        </p:nvGrpSpPr>
        <p:grpSpPr bwMode="auto">
          <a:xfrm>
            <a:off x="2974950" y="409656"/>
            <a:ext cx="8465739" cy="5272371"/>
            <a:chOff x="2283602" y="804859"/>
            <a:chExt cx="7187624" cy="4149643"/>
          </a:xfrm>
        </p:grpSpPr>
        <p:pic>
          <p:nvPicPr>
            <p:cNvPr id="93200" name="Picture 3" descr="Captura de ecrã 2016-03-30, às 13.30.30.png"/>
            <p:cNvPicPr>
              <a:picLocks noChangeAspect="1" noChangeArrowheads="1"/>
            </p:cNvPicPr>
            <p:nvPr/>
          </p:nvPicPr>
          <p:blipFill>
            <a:blip r:embed="rId3">
              <a:extLst>
                <a:ext uri="{28A0092B-C50C-407E-A947-70E740481C1C}">
                  <a14:useLocalDpi xmlns:a14="http://schemas.microsoft.com/office/drawing/2010/main" val="0"/>
                </a:ext>
              </a:extLst>
            </a:blip>
            <a:srcRect l="6654" b="18732"/>
            <a:stretch>
              <a:fillRect/>
            </a:stretch>
          </p:blipFill>
          <p:spPr bwMode="auto">
            <a:xfrm>
              <a:off x="5958246" y="838569"/>
              <a:ext cx="3464596" cy="179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4" descr="Captura de ecrã 2016-04-16, às 12.59.43.png"/>
            <p:cNvPicPr>
              <a:picLocks noChangeAspect="1" noChangeArrowheads="1"/>
            </p:cNvPicPr>
            <p:nvPr/>
          </p:nvPicPr>
          <p:blipFill>
            <a:blip r:embed="rId4">
              <a:extLst>
                <a:ext uri="{28A0092B-C50C-407E-A947-70E740481C1C}">
                  <a14:useLocalDpi xmlns:a14="http://schemas.microsoft.com/office/drawing/2010/main" val="0"/>
                </a:ext>
              </a:extLst>
            </a:blip>
            <a:srcRect b="16766"/>
            <a:stretch>
              <a:fillRect/>
            </a:stretch>
          </p:blipFill>
          <p:spPr bwMode="auto">
            <a:xfrm>
              <a:off x="2283602" y="846705"/>
              <a:ext cx="3625280" cy="180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5" descr="Captura de ecrã 2016-04-16, às 12.59.4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602" y="2706444"/>
              <a:ext cx="3625280" cy="224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6" descr="Captura de ecrã 2016-03-30, às 13.30.36.png"/>
            <p:cNvPicPr>
              <a:picLocks noChangeAspect="1" noChangeArrowheads="1"/>
            </p:cNvPicPr>
            <p:nvPr/>
          </p:nvPicPr>
          <p:blipFill>
            <a:blip r:embed="rId6">
              <a:extLst>
                <a:ext uri="{28A0092B-C50C-407E-A947-70E740481C1C}">
                  <a14:useLocalDpi xmlns:a14="http://schemas.microsoft.com/office/drawing/2010/main" val="0"/>
                </a:ext>
              </a:extLst>
            </a:blip>
            <a:srcRect l="5626" t="2634"/>
            <a:stretch>
              <a:fillRect/>
            </a:stretch>
          </p:blipFill>
          <p:spPr bwMode="auto">
            <a:xfrm>
              <a:off x="5902838" y="2724651"/>
              <a:ext cx="3568388" cy="222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DF1CE09-CC86-465B-A08B-8FF32BCB50A0}"/>
                </a:ext>
              </a:extLst>
            </p:cNvPr>
            <p:cNvSpPr txBox="1"/>
            <p:nvPr/>
          </p:nvSpPr>
          <p:spPr>
            <a:xfrm>
              <a:off x="5498802" y="804859"/>
              <a:ext cx="404154" cy="222726"/>
            </a:xfrm>
            <a:prstGeom prst="rect">
              <a:avLst/>
            </a:prstGeom>
            <a:noFill/>
          </p:spPr>
          <p:txBody>
            <a:bodyPr>
              <a:spAutoFit/>
            </a:bodyPr>
            <a:lstStyle/>
            <a:p>
              <a:pPr>
                <a:defRPr/>
              </a:pPr>
              <a:r>
                <a:rPr lang="en-US" sz="1050" b="1" dirty="0"/>
                <a:t>a</a:t>
              </a:r>
            </a:p>
          </p:txBody>
        </p:sp>
        <p:sp>
          <p:nvSpPr>
            <p:cNvPr id="11" name="TextBox 10">
              <a:extLst>
                <a:ext uri="{FF2B5EF4-FFF2-40B4-BE49-F238E27FC236}">
                  <a16:creationId xmlns:a16="http://schemas.microsoft.com/office/drawing/2014/main" id="{C5D11255-C87D-4E54-B7D3-092F9406CE97}"/>
                </a:ext>
              </a:extLst>
            </p:cNvPr>
            <p:cNvSpPr txBox="1"/>
            <p:nvPr/>
          </p:nvSpPr>
          <p:spPr>
            <a:xfrm>
              <a:off x="9050546" y="804859"/>
              <a:ext cx="374105" cy="222726"/>
            </a:xfrm>
            <a:prstGeom prst="rect">
              <a:avLst/>
            </a:prstGeom>
            <a:noFill/>
          </p:spPr>
          <p:txBody>
            <a:bodyPr>
              <a:spAutoFit/>
            </a:bodyPr>
            <a:lstStyle/>
            <a:p>
              <a:pPr>
                <a:defRPr/>
              </a:pPr>
              <a:r>
                <a:rPr lang="en-US" sz="1050" b="1" dirty="0"/>
                <a:t>b</a:t>
              </a:r>
            </a:p>
          </p:txBody>
        </p:sp>
        <p:sp>
          <p:nvSpPr>
            <p:cNvPr id="12" name="TextBox 11">
              <a:extLst>
                <a:ext uri="{FF2B5EF4-FFF2-40B4-BE49-F238E27FC236}">
                  <a16:creationId xmlns:a16="http://schemas.microsoft.com/office/drawing/2014/main" id="{EF4E0927-EAE6-483A-84DB-8353AF864BBC}"/>
                </a:ext>
              </a:extLst>
            </p:cNvPr>
            <p:cNvSpPr txBox="1"/>
            <p:nvPr/>
          </p:nvSpPr>
          <p:spPr>
            <a:xfrm>
              <a:off x="2813960" y="3095518"/>
              <a:ext cx="431197" cy="222726"/>
            </a:xfrm>
            <a:prstGeom prst="rect">
              <a:avLst/>
            </a:prstGeom>
            <a:noFill/>
          </p:spPr>
          <p:txBody>
            <a:bodyPr>
              <a:spAutoFit/>
            </a:bodyPr>
            <a:lstStyle/>
            <a:p>
              <a:pPr>
                <a:defRPr/>
              </a:pPr>
              <a:r>
                <a:rPr lang="en-US" sz="1050" b="1" dirty="0"/>
                <a:t>c</a:t>
              </a:r>
            </a:p>
          </p:txBody>
        </p:sp>
        <p:sp>
          <p:nvSpPr>
            <p:cNvPr id="13" name="TextBox 12">
              <a:extLst>
                <a:ext uri="{FF2B5EF4-FFF2-40B4-BE49-F238E27FC236}">
                  <a16:creationId xmlns:a16="http://schemas.microsoft.com/office/drawing/2014/main" id="{15F9B1F6-2547-4934-B531-E114663E6719}"/>
                </a:ext>
              </a:extLst>
            </p:cNvPr>
            <p:cNvSpPr txBox="1"/>
            <p:nvPr/>
          </p:nvSpPr>
          <p:spPr>
            <a:xfrm>
              <a:off x="6247012" y="2693086"/>
              <a:ext cx="384622" cy="222726"/>
            </a:xfrm>
            <a:prstGeom prst="rect">
              <a:avLst/>
            </a:prstGeom>
            <a:noFill/>
          </p:spPr>
          <p:txBody>
            <a:bodyPr>
              <a:spAutoFit/>
            </a:bodyPr>
            <a:lstStyle/>
            <a:p>
              <a:pPr>
                <a:defRPr/>
              </a:pPr>
              <a:r>
                <a:rPr lang="en-US" sz="1050" b="1" dirty="0"/>
                <a:t>d</a:t>
              </a:r>
            </a:p>
          </p:txBody>
        </p:sp>
      </p:grpSp>
      <p:sp>
        <p:nvSpPr>
          <p:cNvPr id="28" name="TextBox 4">
            <a:extLst>
              <a:ext uri="{FF2B5EF4-FFF2-40B4-BE49-F238E27FC236}">
                <a16:creationId xmlns:a16="http://schemas.microsoft.com/office/drawing/2014/main" id="{7C83892B-17B1-4C55-AD3A-43F7444D4255}"/>
              </a:ext>
            </a:extLst>
          </p:cNvPr>
          <p:cNvSpPr txBox="1"/>
          <p:nvPr/>
        </p:nvSpPr>
        <p:spPr>
          <a:xfrm>
            <a:off x="668213" y="1409860"/>
            <a:ext cx="2495737" cy="369332"/>
          </a:xfrm>
          <a:prstGeom prst="rect">
            <a:avLst/>
          </a:prstGeom>
          <a:solidFill>
            <a:srgbClr val="FFE8E8"/>
          </a:solidFill>
          <a:ln>
            <a:prstDash val="dot"/>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pt-PT" b="1" dirty="0">
                <a:solidFill>
                  <a:srgbClr val="0070C0"/>
                </a:solidFill>
              </a:rPr>
              <a:t>PR</a:t>
            </a:r>
            <a:r>
              <a:rPr lang="pt-PT" b="1" dirty="0"/>
              <a:t> = P1 ⁄ P0</a:t>
            </a:r>
          </a:p>
        </p:txBody>
      </p:sp>
      <p:sp>
        <p:nvSpPr>
          <p:cNvPr id="29" name="Rectangle 5">
            <a:extLst>
              <a:ext uri="{FF2B5EF4-FFF2-40B4-BE49-F238E27FC236}">
                <a16:creationId xmlns:a16="http://schemas.microsoft.com/office/drawing/2014/main" id="{F72E14CD-8D00-46A1-9BB4-74B8BC3DAF2E}"/>
              </a:ext>
            </a:extLst>
          </p:cNvPr>
          <p:cNvSpPr/>
          <p:nvPr/>
        </p:nvSpPr>
        <p:spPr>
          <a:xfrm>
            <a:off x="739512" y="3832890"/>
            <a:ext cx="2410656" cy="369332"/>
          </a:xfrm>
          <a:prstGeom prst="rect">
            <a:avLst/>
          </a:prstGeom>
          <a:solidFill>
            <a:srgbClr val="FFE8E8"/>
          </a:solidFill>
          <a:ln>
            <a:prstDash val="dot"/>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pt-PT" b="1" dirty="0">
                <a:solidFill>
                  <a:srgbClr val="FF0000"/>
                </a:solidFill>
              </a:rPr>
              <a:t>FAR</a:t>
            </a:r>
            <a:r>
              <a:rPr lang="pt-PT" b="1" dirty="0"/>
              <a:t> =  1 - (1 ⁄ PR)</a:t>
            </a:r>
          </a:p>
        </p:txBody>
      </p:sp>
      <p:grpSp>
        <p:nvGrpSpPr>
          <p:cNvPr id="2" name="Group 1"/>
          <p:cNvGrpSpPr/>
          <p:nvPr/>
        </p:nvGrpSpPr>
        <p:grpSpPr>
          <a:xfrm>
            <a:off x="4753849" y="492068"/>
            <a:ext cx="4080932" cy="4624683"/>
            <a:chOff x="3482396" y="492068"/>
            <a:chExt cx="4080932" cy="4624683"/>
          </a:xfrm>
        </p:grpSpPr>
        <p:cxnSp>
          <p:nvCxnSpPr>
            <p:cNvPr id="15" name="Conexão reta 14">
              <a:extLst>
                <a:ext uri="{FF2B5EF4-FFF2-40B4-BE49-F238E27FC236}">
                  <a16:creationId xmlns:a16="http://schemas.microsoft.com/office/drawing/2014/main" id="{E0DEF08A-5AE7-4DA1-BD52-B87C2FA2EFD3}"/>
                </a:ext>
              </a:extLst>
            </p:cNvPr>
            <p:cNvCxnSpPr>
              <a:cxnSpLocks/>
            </p:cNvCxnSpPr>
            <p:nvPr/>
          </p:nvCxnSpPr>
          <p:spPr bwMode="auto">
            <a:xfrm flipV="1">
              <a:off x="7563328" y="492068"/>
              <a:ext cx="0" cy="46159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Conexão reta 14">
              <a:extLst>
                <a:ext uri="{FF2B5EF4-FFF2-40B4-BE49-F238E27FC236}">
                  <a16:creationId xmlns:a16="http://schemas.microsoft.com/office/drawing/2014/main" id="{E0DEF08A-5AE7-4DA1-BD52-B87C2FA2EFD3}"/>
                </a:ext>
              </a:extLst>
            </p:cNvPr>
            <p:cNvCxnSpPr>
              <a:cxnSpLocks/>
            </p:cNvCxnSpPr>
            <p:nvPr/>
          </p:nvCxnSpPr>
          <p:spPr bwMode="auto">
            <a:xfrm flipV="1">
              <a:off x="3482396" y="500773"/>
              <a:ext cx="0" cy="46159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402129" y="503429"/>
            <a:ext cx="4071778" cy="4615977"/>
            <a:chOff x="4130676" y="503429"/>
            <a:chExt cx="4071778" cy="4615977"/>
          </a:xfrm>
        </p:grpSpPr>
        <p:cxnSp>
          <p:nvCxnSpPr>
            <p:cNvPr id="18" name="Conexão reta 17">
              <a:extLst>
                <a:ext uri="{FF2B5EF4-FFF2-40B4-BE49-F238E27FC236}">
                  <a16:creationId xmlns:a16="http://schemas.microsoft.com/office/drawing/2014/main" id="{745C7768-1656-4C36-AF60-1AD3781B2110}"/>
                </a:ext>
              </a:extLst>
            </p:cNvPr>
            <p:cNvCxnSpPr>
              <a:cxnSpLocks/>
            </p:cNvCxnSpPr>
            <p:nvPr/>
          </p:nvCxnSpPr>
          <p:spPr bwMode="auto">
            <a:xfrm flipV="1">
              <a:off x="8195733" y="503429"/>
              <a:ext cx="6721" cy="461597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1" name="Conexão reta 17">
              <a:extLst>
                <a:ext uri="{FF2B5EF4-FFF2-40B4-BE49-F238E27FC236}">
                  <a16:creationId xmlns:a16="http://schemas.microsoft.com/office/drawing/2014/main" id="{745C7768-1656-4C36-AF60-1AD3781B2110}"/>
                </a:ext>
              </a:extLst>
            </p:cNvPr>
            <p:cNvCxnSpPr>
              <a:cxnSpLocks/>
            </p:cNvCxnSpPr>
            <p:nvPr/>
          </p:nvCxnSpPr>
          <p:spPr bwMode="auto">
            <a:xfrm flipV="1">
              <a:off x="4130676" y="503429"/>
              <a:ext cx="6721" cy="461597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3237619" y="241371"/>
            <a:ext cx="3978130" cy="5421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CaixaDeTexto 1"/>
          <p:cNvSpPr txBox="1">
            <a:spLocks noChangeArrowheads="1"/>
          </p:cNvSpPr>
          <p:nvPr/>
        </p:nvSpPr>
        <p:spPr bwMode="auto">
          <a:xfrm>
            <a:off x="11448823" y="1197474"/>
            <a:ext cx="560962" cy="4104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PT" altLang="pt-PT" sz="1800" b="1" dirty="0">
                <a:solidFill>
                  <a:srgbClr val="0070C0"/>
                </a:solidFill>
                <a:latin typeface="Arial" panose="020B0604020202020204" pitchFamily="34" charset="0"/>
              </a:rPr>
              <a:t>PR</a:t>
            </a:r>
          </a:p>
        </p:txBody>
      </p:sp>
      <p:sp>
        <p:nvSpPr>
          <p:cNvPr id="24" name="CaixaDeTexto 13"/>
          <p:cNvSpPr txBox="1">
            <a:spLocks noChangeArrowheads="1"/>
          </p:cNvSpPr>
          <p:nvPr/>
        </p:nvSpPr>
        <p:spPr bwMode="auto">
          <a:xfrm>
            <a:off x="11429092" y="3732811"/>
            <a:ext cx="596353" cy="4122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00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PT" altLang="pt-PT" sz="1800" b="1">
                <a:solidFill>
                  <a:srgbClr val="FF0000"/>
                </a:solidFill>
                <a:latin typeface="Arial" panose="020B0604020202020204" pitchFamily="34" charset="0"/>
              </a:rPr>
              <a:t>FAR</a:t>
            </a:r>
          </a:p>
        </p:txBody>
      </p:sp>
      <p:sp>
        <p:nvSpPr>
          <p:cNvPr id="5" name="TextBox 4"/>
          <p:cNvSpPr txBox="1"/>
          <p:nvPr/>
        </p:nvSpPr>
        <p:spPr>
          <a:xfrm>
            <a:off x="8667240" y="83155"/>
            <a:ext cx="2167467" cy="369332"/>
          </a:xfrm>
          <a:prstGeom prst="rect">
            <a:avLst/>
          </a:prstGeom>
          <a:noFill/>
        </p:spPr>
        <p:txBody>
          <a:bodyPr wrap="square" rtlCol="0">
            <a:spAutoFit/>
          </a:bodyPr>
          <a:lstStyle/>
          <a:p>
            <a:r>
              <a:rPr lang="pt-PT" dirty="0">
                <a:solidFill>
                  <a:srgbClr val="FF0000"/>
                </a:solidFill>
              </a:rPr>
              <a:t>Hot extremes</a:t>
            </a:r>
          </a:p>
        </p:txBody>
      </p:sp>
      <p:sp>
        <p:nvSpPr>
          <p:cNvPr id="26" name="TextBox 5"/>
          <p:cNvSpPr txBox="1">
            <a:spLocks noChangeArrowheads="1"/>
          </p:cNvSpPr>
          <p:nvPr/>
        </p:nvSpPr>
        <p:spPr bwMode="auto">
          <a:xfrm>
            <a:off x="458575" y="182821"/>
            <a:ext cx="26798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(Fischer and </a:t>
            </a:r>
            <a:r>
              <a:rPr lang="en-US" altLang="pt-PT" sz="1600" b="1" dirty="0" err="1"/>
              <a:t>Knutti</a:t>
            </a:r>
            <a:r>
              <a:rPr lang="en-US" altLang="pt-PT" sz="1600" b="1" dirty="0"/>
              <a:t>, 2015)</a:t>
            </a:r>
            <a:endParaRPr lang="pt-PT" altLang="pt-PT" sz="1600" b="1" dirty="0"/>
          </a:p>
        </p:txBody>
      </p:sp>
    </p:spTree>
    <p:extLst>
      <p:ext uri="{BB962C8B-B14F-4D97-AF65-F5344CB8AC3E}">
        <p14:creationId xmlns:p14="http://schemas.microsoft.com/office/powerpoint/2010/main" val="126241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7259" y="1274670"/>
            <a:ext cx="3805267" cy="509781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868" y="1274670"/>
            <a:ext cx="5251161" cy="5583329"/>
          </a:xfrm>
          <a:prstGeom prst="rect">
            <a:avLst/>
          </a:prstGeom>
        </p:spPr>
      </p:pic>
      <p:sp>
        <p:nvSpPr>
          <p:cNvPr id="7" name="TextBox 5"/>
          <p:cNvSpPr txBox="1">
            <a:spLocks noChangeArrowheads="1"/>
          </p:cNvSpPr>
          <p:nvPr/>
        </p:nvSpPr>
        <p:spPr bwMode="auto">
          <a:xfrm>
            <a:off x="1416376" y="6408610"/>
            <a:ext cx="343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b="1" dirty="0"/>
              <a:t>(Libonati et al, 2020, NATURE)</a:t>
            </a:r>
            <a:endParaRPr lang="pt-PT" altLang="pt-PT" sz="1600" b="1" dirty="0"/>
          </a:p>
        </p:txBody>
      </p:sp>
      <p:sp>
        <p:nvSpPr>
          <p:cNvPr id="9" name="Rectangle 3">
            <a:extLst>
              <a:ext uri="{FF2B5EF4-FFF2-40B4-BE49-F238E27FC236}">
                <a16:creationId xmlns:a16="http://schemas.microsoft.com/office/drawing/2014/main" id="{A6D663FC-F21D-4494-B3F0-E58924D556AC}"/>
              </a:ext>
            </a:extLst>
          </p:cNvPr>
          <p:cNvSpPr>
            <a:spLocks noChangeArrowheads="1"/>
          </p:cNvSpPr>
          <p:nvPr/>
        </p:nvSpPr>
        <p:spPr bwMode="auto">
          <a:xfrm>
            <a:off x="374457" y="185584"/>
            <a:ext cx="8748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en-US" sz="2800" dirty="0">
                <a:solidFill>
                  <a:srgbClr val="003399"/>
                </a:solidFill>
                <a:latin typeface="Times New Roman" panose="02020603050405020304" pitchFamily="18" charset="0"/>
              </a:rPr>
              <a:t>What haapened in Pantanal in 2020? </a:t>
            </a:r>
            <a:endParaRPr lang="en-GB" altLang="en-US" sz="2800" dirty="0">
              <a:solidFill>
                <a:srgbClr val="003399"/>
              </a:solidFill>
              <a:latin typeface="Times New Roman" panose="02020603050405020304" pitchFamily="18" charset="0"/>
            </a:endParaRPr>
          </a:p>
        </p:txBody>
      </p:sp>
      <p:sp>
        <p:nvSpPr>
          <p:cNvPr id="2" name="TextBox 1">
            <a:extLst>
              <a:ext uri="{FF2B5EF4-FFF2-40B4-BE49-F238E27FC236}">
                <a16:creationId xmlns:a16="http://schemas.microsoft.com/office/drawing/2014/main" id="{1A453735-E5A5-4361-B5C5-EB2A6E56A277}"/>
              </a:ext>
            </a:extLst>
          </p:cNvPr>
          <p:cNvSpPr txBox="1"/>
          <p:nvPr/>
        </p:nvSpPr>
        <p:spPr>
          <a:xfrm>
            <a:off x="6370655" y="247139"/>
            <a:ext cx="4900895" cy="923330"/>
          </a:xfrm>
          <a:prstGeom prst="rect">
            <a:avLst/>
          </a:prstGeom>
          <a:noFill/>
        </p:spPr>
        <p:txBody>
          <a:bodyPr wrap="square" rtlCol="0">
            <a:spAutoFit/>
          </a:bodyPr>
          <a:lstStyle/>
          <a:p>
            <a:pPr algn="ctr"/>
            <a:r>
              <a:rPr lang="en-US" dirty="0"/>
              <a:t>A situation where the interaction between </a:t>
            </a:r>
            <a:r>
              <a:rPr lang="en-US" b="1" dirty="0"/>
              <a:t>Droughts</a:t>
            </a:r>
            <a:r>
              <a:rPr lang="en-US" dirty="0"/>
              <a:t>, </a:t>
            </a:r>
            <a:r>
              <a:rPr lang="en-US" b="1" dirty="0"/>
              <a:t>Heatwaves</a:t>
            </a:r>
            <a:r>
              <a:rPr lang="en-US" dirty="0"/>
              <a:t> and </a:t>
            </a:r>
            <a:r>
              <a:rPr lang="en-US" b="1" dirty="0"/>
              <a:t>Fires</a:t>
            </a:r>
            <a:r>
              <a:rPr lang="en-US" dirty="0"/>
              <a:t> is evident and is </a:t>
            </a:r>
            <a:r>
              <a:rPr lang="en-US" u="sng" dirty="0"/>
              <a:t>being amplified by Climate Change </a:t>
            </a:r>
            <a:endParaRPr lang="pt-PT" u="sng" dirty="0"/>
          </a:p>
        </p:txBody>
      </p:sp>
    </p:spTree>
    <p:extLst>
      <p:ext uri="{BB962C8B-B14F-4D97-AF65-F5344CB8AC3E}">
        <p14:creationId xmlns:p14="http://schemas.microsoft.com/office/powerpoint/2010/main" val="29040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5539" y="115888"/>
            <a:ext cx="5554825" cy="67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4"/>
          <p:cNvSpPr txBox="1">
            <a:spLocks noChangeArrowheads="1"/>
          </p:cNvSpPr>
          <p:nvPr/>
        </p:nvSpPr>
        <p:spPr bwMode="auto">
          <a:xfrm>
            <a:off x="671252" y="2636838"/>
            <a:ext cx="3706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600" dirty="0"/>
              <a:t>Despite being a year with milder characteristics, the beginning of August 2018 registered one of the most intense heat waves ever, with new maximum temperature </a:t>
            </a:r>
            <a:r>
              <a:rPr lang="en-US" altLang="pt-PT" sz="1600" dirty="0" err="1"/>
              <a:t>Tmax</a:t>
            </a:r>
            <a:r>
              <a:rPr lang="en-US" altLang="pt-PT" sz="1600" dirty="0"/>
              <a:t> records throughout the entire territory. </a:t>
            </a:r>
            <a:endParaRPr lang="pt-PT" altLang="pt-PT" sz="1600" dirty="0"/>
          </a:p>
        </p:txBody>
      </p:sp>
      <p:sp>
        <p:nvSpPr>
          <p:cNvPr id="13316" name="TextBox 5"/>
          <p:cNvSpPr txBox="1">
            <a:spLocks noChangeArrowheads="1"/>
          </p:cNvSpPr>
          <p:nvPr/>
        </p:nvSpPr>
        <p:spPr bwMode="auto">
          <a:xfrm>
            <a:off x="1737671" y="683420"/>
            <a:ext cx="1150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dirty="0">
                <a:solidFill>
                  <a:srgbClr val="C00000"/>
                </a:solidFill>
              </a:rPr>
              <a:t>2018</a:t>
            </a:r>
          </a:p>
        </p:txBody>
      </p:sp>
    </p:spTree>
    <p:extLst>
      <p:ext uri="{BB962C8B-B14F-4D97-AF65-F5344CB8AC3E}">
        <p14:creationId xmlns:p14="http://schemas.microsoft.com/office/powerpoint/2010/main" val="3826845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5" y="1345972"/>
            <a:ext cx="8489950"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TextBox 1"/>
          <p:cNvSpPr txBox="1">
            <a:spLocks noChangeArrowheads="1"/>
          </p:cNvSpPr>
          <p:nvPr/>
        </p:nvSpPr>
        <p:spPr bwMode="auto">
          <a:xfrm>
            <a:off x="7115879" y="6170975"/>
            <a:ext cx="1728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pt-PT" altLang="pt-PT" sz="1600"/>
              <a:t>Smith (2011)</a:t>
            </a:r>
            <a:endParaRPr lang="en-US" altLang="pt-PT" sz="1600"/>
          </a:p>
        </p:txBody>
      </p:sp>
      <p:sp>
        <p:nvSpPr>
          <p:cNvPr id="4" name="TextBox 3"/>
          <p:cNvSpPr txBox="1"/>
          <p:nvPr/>
        </p:nvSpPr>
        <p:spPr>
          <a:xfrm>
            <a:off x="1316997" y="247508"/>
            <a:ext cx="6885114" cy="461665"/>
          </a:xfrm>
          <a:prstGeom prst="rect">
            <a:avLst/>
          </a:prstGeom>
          <a:noFill/>
        </p:spPr>
        <p:txBody>
          <a:bodyPr wrap="square" rtlCol="0">
            <a:spAutoFit/>
          </a:bodyPr>
          <a:lstStyle/>
          <a:p>
            <a:r>
              <a:rPr lang="en-US" sz="2400" b="1" dirty="0">
                <a:solidFill>
                  <a:srgbClr val="0070C0"/>
                </a:solidFill>
              </a:rPr>
              <a:t>The Ecosystem response to climate extreme events </a:t>
            </a:r>
          </a:p>
        </p:txBody>
      </p:sp>
      <p:grpSp>
        <p:nvGrpSpPr>
          <p:cNvPr id="6" name="Group 5">
            <a:extLst>
              <a:ext uri="{FF2B5EF4-FFF2-40B4-BE49-F238E27FC236}">
                <a16:creationId xmlns:a16="http://schemas.microsoft.com/office/drawing/2014/main" id="{4F4739C0-C535-CA6E-2775-ABBECD14DA73}"/>
              </a:ext>
            </a:extLst>
          </p:cNvPr>
          <p:cNvGrpSpPr/>
          <p:nvPr/>
        </p:nvGrpSpPr>
        <p:grpSpPr>
          <a:xfrm>
            <a:off x="8202111" y="348471"/>
            <a:ext cx="2682267" cy="2644862"/>
            <a:chOff x="8844667" y="498618"/>
            <a:chExt cx="2682267" cy="2644862"/>
          </a:xfrm>
        </p:grpSpPr>
        <p:pic>
          <p:nvPicPr>
            <p:cNvPr id="3" name="Picture 2" descr="A satellite image of land and water with Aral Sea in the background&#10;&#10;Description automatically generated">
              <a:extLst>
                <a:ext uri="{FF2B5EF4-FFF2-40B4-BE49-F238E27FC236}">
                  <a16:creationId xmlns:a16="http://schemas.microsoft.com/office/drawing/2014/main" id="{8846868F-16CD-0268-A36B-2C76F8079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667" y="867950"/>
              <a:ext cx="2682267" cy="2275530"/>
            </a:xfrm>
            <a:prstGeom prst="rect">
              <a:avLst/>
            </a:prstGeom>
          </p:spPr>
        </p:pic>
        <p:sp>
          <p:nvSpPr>
            <p:cNvPr id="5" name="TextBox 4">
              <a:extLst>
                <a:ext uri="{FF2B5EF4-FFF2-40B4-BE49-F238E27FC236}">
                  <a16:creationId xmlns:a16="http://schemas.microsoft.com/office/drawing/2014/main" id="{0FDC9F2D-8E53-2EDD-84B5-0C08E6D05C47}"/>
                </a:ext>
              </a:extLst>
            </p:cNvPr>
            <p:cNvSpPr txBox="1"/>
            <p:nvPr/>
          </p:nvSpPr>
          <p:spPr>
            <a:xfrm>
              <a:off x="9769900" y="498618"/>
              <a:ext cx="1105104" cy="369332"/>
            </a:xfrm>
            <a:prstGeom prst="rect">
              <a:avLst/>
            </a:prstGeom>
            <a:noFill/>
          </p:spPr>
          <p:txBody>
            <a:bodyPr wrap="square" rtlCol="0">
              <a:spAutoFit/>
            </a:bodyPr>
            <a:lstStyle/>
            <a:p>
              <a:r>
                <a:rPr lang="en-US" b="1" dirty="0">
                  <a:solidFill>
                    <a:srgbClr val="C00000"/>
                  </a:solidFill>
                </a:rPr>
                <a:t>Aral Sea</a:t>
              </a:r>
            </a:p>
          </p:txBody>
        </p:sp>
      </p:grpSp>
      <p:pic>
        <p:nvPicPr>
          <p:cNvPr id="8" name="Picture 7">
            <a:extLst>
              <a:ext uri="{FF2B5EF4-FFF2-40B4-BE49-F238E27FC236}">
                <a16:creationId xmlns:a16="http://schemas.microsoft.com/office/drawing/2014/main" id="{84F1C8A8-FFFA-0BEE-511F-EDDB2880C995}"/>
              </a:ext>
            </a:extLst>
          </p:cNvPr>
          <p:cNvPicPr>
            <a:picLocks noChangeAspect="1"/>
          </p:cNvPicPr>
          <p:nvPr/>
        </p:nvPicPr>
        <p:blipFill>
          <a:blip r:embed="rId4"/>
          <a:stretch>
            <a:fillRect/>
          </a:stretch>
        </p:blipFill>
        <p:spPr>
          <a:xfrm>
            <a:off x="7895461" y="3130135"/>
            <a:ext cx="4296539" cy="901484"/>
          </a:xfrm>
          <a:prstGeom prst="rect">
            <a:avLst/>
          </a:prstGeom>
        </p:spPr>
      </p:pic>
    </p:spTree>
    <p:extLst>
      <p:ext uri="{BB962C8B-B14F-4D97-AF65-F5344CB8AC3E}">
        <p14:creationId xmlns:p14="http://schemas.microsoft.com/office/powerpoint/2010/main" val="3111870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4"/>
          <p:cNvSpPr txBox="1">
            <a:spLocks noChangeArrowheads="1"/>
          </p:cNvSpPr>
          <p:nvPr/>
        </p:nvSpPr>
        <p:spPr bwMode="auto">
          <a:xfrm>
            <a:off x="2663325" y="2557044"/>
            <a:ext cx="66976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5400" dirty="0">
                <a:solidFill>
                  <a:srgbClr val="C00000"/>
                </a:solidFill>
              </a:rPr>
              <a:t>Drought </a:t>
            </a:r>
          </a:p>
          <a:p>
            <a:pPr algn="ctr" eaLnBrk="1" hangingPunct="1">
              <a:spcBef>
                <a:spcPct val="0"/>
              </a:spcBef>
              <a:buFontTx/>
              <a:buNone/>
            </a:pPr>
            <a:r>
              <a:rPr lang="en-US" altLang="en-US" sz="5400" dirty="0">
                <a:solidFill>
                  <a:srgbClr val="C00000"/>
                </a:solidFill>
              </a:rPr>
              <a:t>Case-studies</a:t>
            </a:r>
          </a:p>
        </p:txBody>
      </p:sp>
    </p:spTree>
    <p:extLst>
      <p:ext uri="{BB962C8B-B14F-4D97-AF65-F5344CB8AC3E}">
        <p14:creationId xmlns:p14="http://schemas.microsoft.com/office/powerpoint/2010/main" val="279261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_BAMS_OCT_SEP_barra"/>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981200" y="1447801"/>
            <a:ext cx="6553200" cy="5256213"/>
          </a:xfrm>
          <a:noFill/>
        </p:spPr>
      </p:pic>
      <p:sp>
        <p:nvSpPr>
          <p:cNvPr id="43011" name="Text Box 4"/>
          <p:cNvSpPr txBox="1">
            <a:spLocks noChangeArrowheads="1"/>
          </p:cNvSpPr>
          <p:nvPr/>
        </p:nvSpPr>
        <p:spPr bwMode="auto">
          <a:xfrm>
            <a:off x="742950" y="228314"/>
            <a:ext cx="10687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latin typeface="Times New Roman" panose="02020603050405020304" pitchFamily="18" charset="0"/>
              </a:rPr>
              <a:t>Accumulated precipitation in Iberia between Oct. 2004 and Sept 2005       </a:t>
            </a:r>
          </a:p>
          <a:p>
            <a:pPr algn="ctr" eaLnBrk="1" hangingPunct="1">
              <a:spcBef>
                <a:spcPct val="50000"/>
              </a:spcBef>
              <a:buFontTx/>
              <a:buNone/>
            </a:pPr>
            <a:r>
              <a:rPr lang="en-US" altLang="en-US" sz="2400" dirty="0">
                <a:latin typeface="Times New Roman" panose="02020603050405020304" pitchFamily="18" charset="0"/>
              </a:rPr>
              <a:t>(</a:t>
            </a:r>
            <a:r>
              <a:rPr lang="es-ES" altLang="en-US" sz="2400" dirty="0">
                <a:latin typeface="Times New Roman" panose="02020603050405020304" pitchFamily="18" charset="0"/>
              </a:rPr>
              <a:t>% </a:t>
            </a:r>
            <a:r>
              <a:rPr lang="en-GB" altLang="en-US" sz="2400" dirty="0">
                <a:latin typeface="Times New Roman" panose="02020603050405020304" pitchFamily="18" charset="0"/>
              </a:rPr>
              <a:t>relative to the</a:t>
            </a:r>
            <a:r>
              <a:rPr lang="es-ES" altLang="en-US" sz="2400" dirty="0">
                <a:latin typeface="Times New Roman" panose="02020603050405020304" pitchFamily="18" charset="0"/>
              </a:rPr>
              <a:t> </a:t>
            </a:r>
            <a:r>
              <a:rPr lang="en-GB" altLang="en-US" sz="2400" dirty="0">
                <a:latin typeface="Times New Roman" panose="02020603050405020304" pitchFamily="18" charset="0"/>
              </a:rPr>
              <a:t>average for the period</a:t>
            </a:r>
            <a:r>
              <a:rPr lang="es-ES" altLang="en-US" sz="2400" dirty="0">
                <a:latin typeface="Times New Roman" panose="02020603050405020304" pitchFamily="18" charset="0"/>
              </a:rPr>
              <a:t> 1961-1990)</a:t>
            </a:r>
          </a:p>
        </p:txBody>
      </p:sp>
      <p:sp>
        <p:nvSpPr>
          <p:cNvPr id="43012" name="Text Box 5"/>
          <p:cNvSpPr txBox="1">
            <a:spLocks noChangeArrowheads="1"/>
          </p:cNvSpPr>
          <p:nvPr/>
        </p:nvSpPr>
        <p:spPr bwMode="auto">
          <a:xfrm>
            <a:off x="7391401" y="3668535"/>
            <a:ext cx="33480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dirty="0">
                <a:latin typeface="Times New Roman" panose="02020603050405020304" pitchFamily="18" charset="0"/>
              </a:rPr>
              <a:t>The most intense drought:</a:t>
            </a:r>
          </a:p>
          <a:p>
            <a:pPr eaLnBrk="1" hangingPunct="1">
              <a:spcBef>
                <a:spcPct val="50000"/>
              </a:spcBef>
            </a:pPr>
            <a:r>
              <a:rPr lang="en-GB" altLang="en-US" sz="1800" dirty="0">
                <a:latin typeface="Times New Roman" panose="02020603050405020304" pitchFamily="18" charset="0"/>
              </a:rPr>
              <a:t> Lisbon (since 1865)   A</a:t>
            </a:r>
          </a:p>
          <a:p>
            <a:pPr eaLnBrk="1" hangingPunct="1">
              <a:spcBef>
                <a:spcPct val="50000"/>
              </a:spcBef>
            </a:pPr>
            <a:r>
              <a:rPr lang="en-GB" altLang="en-US" sz="1800" dirty="0">
                <a:latin typeface="Times New Roman" panose="02020603050405020304" pitchFamily="18" charset="0"/>
              </a:rPr>
              <a:t> Madrid (since 1859)  B</a:t>
            </a:r>
          </a:p>
        </p:txBody>
      </p:sp>
      <p:sp>
        <p:nvSpPr>
          <p:cNvPr id="43013" name="Rectangle 6"/>
          <p:cNvSpPr>
            <a:spLocks noChangeArrowheads="1"/>
          </p:cNvSpPr>
          <p:nvPr/>
        </p:nvSpPr>
        <p:spPr bwMode="auto">
          <a:xfrm>
            <a:off x="4943476" y="5157788"/>
            <a:ext cx="531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pt-PT" altLang="en-US" sz="1800"/>
              <a:t>● </a:t>
            </a:r>
            <a:r>
              <a:rPr lang="pt-PT" altLang="en-US" sz="1600"/>
              <a:t>D</a:t>
            </a:r>
          </a:p>
        </p:txBody>
      </p:sp>
      <p:sp>
        <p:nvSpPr>
          <p:cNvPr id="43014" name="Rectangle 7"/>
          <p:cNvSpPr>
            <a:spLocks noChangeArrowheads="1"/>
          </p:cNvSpPr>
          <p:nvPr/>
        </p:nvSpPr>
        <p:spPr bwMode="auto">
          <a:xfrm>
            <a:off x="7391401" y="2852739"/>
            <a:ext cx="5048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pt-PT" altLang="en-US" sz="1800"/>
              <a:t>● </a:t>
            </a:r>
            <a:r>
              <a:rPr lang="pt-PT" altLang="en-US" sz="1600"/>
              <a:t>C</a:t>
            </a:r>
          </a:p>
        </p:txBody>
      </p:sp>
      <p:sp>
        <p:nvSpPr>
          <p:cNvPr id="43015" name="Text Box 6"/>
          <p:cNvSpPr txBox="1">
            <a:spLocks noChangeArrowheads="1"/>
          </p:cNvSpPr>
          <p:nvPr/>
        </p:nvSpPr>
        <p:spPr bwMode="auto">
          <a:xfrm>
            <a:off x="8183564" y="6381750"/>
            <a:ext cx="2484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PT" altLang="en-US" sz="1400" dirty="0">
                <a:latin typeface="Times New Roman" panose="02020603050405020304" pitchFamily="18" charset="0"/>
              </a:rPr>
              <a:t>Garcia-Herrera </a:t>
            </a:r>
            <a:r>
              <a:rPr lang="pt-PT" altLang="en-US" sz="1400" dirty="0" err="1">
                <a:latin typeface="Times New Roman" panose="02020603050405020304" pitchFamily="18" charset="0"/>
              </a:rPr>
              <a:t>et</a:t>
            </a:r>
            <a:r>
              <a:rPr lang="pt-PT" altLang="en-US" sz="1400" dirty="0">
                <a:latin typeface="Times New Roman" panose="02020603050405020304" pitchFamily="18" charset="0"/>
              </a:rPr>
              <a:t> al. (</a:t>
            </a:r>
            <a:r>
              <a:rPr lang="pt-PT" altLang="en-US" sz="1600" dirty="0">
                <a:latin typeface="Times New Roman" panose="02020603050405020304" pitchFamily="18" charset="0"/>
              </a:rPr>
              <a:t>2007</a:t>
            </a:r>
            <a:r>
              <a:rPr lang="pt-PT" altLang="en-US" sz="1400" dirty="0">
                <a:latin typeface="Times New Roman" panose="02020603050405020304" pitchFamily="18" charset="0"/>
              </a:rPr>
              <a:t>)</a:t>
            </a:r>
            <a:endParaRPr lang="en-GB" altLang="en-US" sz="1400" dirty="0">
              <a:latin typeface="Times New Roman" panose="02020603050405020304" pitchFamily="18" charset="0"/>
            </a:endParaRPr>
          </a:p>
        </p:txBody>
      </p:sp>
    </p:spTree>
    <p:extLst>
      <p:ext uri="{BB962C8B-B14F-4D97-AF65-F5344CB8AC3E}">
        <p14:creationId xmlns:p14="http://schemas.microsoft.com/office/powerpoint/2010/main" val="31026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6253"/>
            <a:ext cx="4646024" cy="46201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2292903" y="5981632"/>
            <a:ext cx="1800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PT" altLang="en-US" sz="1600" b="1" dirty="0">
                <a:latin typeface="Times New Roman" panose="02020603050405020304" pitchFamily="18" charset="0"/>
              </a:rPr>
              <a:t>Trigo </a:t>
            </a:r>
            <a:r>
              <a:rPr lang="pt-PT" altLang="en-US" sz="1600" b="1" dirty="0" err="1">
                <a:latin typeface="Times New Roman" panose="02020603050405020304" pitchFamily="18" charset="0"/>
              </a:rPr>
              <a:t>et</a:t>
            </a:r>
            <a:r>
              <a:rPr lang="pt-PT" altLang="en-US" sz="1600" b="1" dirty="0">
                <a:latin typeface="Times New Roman" panose="02020603050405020304" pitchFamily="18" charset="0"/>
              </a:rPr>
              <a:t> al. (2013)</a:t>
            </a:r>
            <a:endParaRPr lang="en-GB" altLang="en-US" sz="1600" b="1" dirty="0">
              <a:latin typeface="Times New Roman" panose="02020603050405020304" pitchFamily="18" charset="0"/>
            </a:endParaRPr>
          </a:p>
        </p:txBody>
      </p:sp>
      <p:grpSp>
        <p:nvGrpSpPr>
          <p:cNvPr id="2" name="Group 1"/>
          <p:cNvGrpSpPr>
            <a:grpSpLocks/>
          </p:cNvGrpSpPr>
          <p:nvPr/>
        </p:nvGrpSpPr>
        <p:grpSpPr bwMode="auto">
          <a:xfrm>
            <a:off x="6250989" y="1961147"/>
            <a:ext cx="5539957" cy="4771357"/>
            <a:chOff x="4173538" y="2393950"/>
            <a:chExt cx="4970462" cy="4464050"/>
          </a:xfrm>
        </p:grpSpPr>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2393950"/>
              <a:ext cx="4970462" cy="4464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noChangeArrowheads="1"/>
            </p:cNvPicPr>
            <p:nvPr/>
          </p:nvPicPr>
          <p:blipFill>
            <a:blip r:embed="rId3">
              <a:extLst>
                <a:ext uri="{28A0092B-C50C-407E-A947-70E740481C1C}">
                  <a14:useLocalDpi xmlns:a14="http://schemas.microsoft.com/office/drawing/2010/main" val="0"/>
                </a:ext>
              </a:extLst>
            </a:blip>
            <a:srcRect l="19565" t="9682" r="69566" b="74585"/>
            <a:stretch>
              <a:fillRect/>
            </a:stretch>
          </p:blipFill>
          <p:spPr bwMode="auto">
            <a:xfrm>
              <a:off x="5076056" y="2852937"/>
              <a:ext cx="942441" cy="1224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118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Imagem 7">
            <a:extLst>
              <a:ext uri="{FF2B5EF4-FFF2-40B4-BE49-F238E27FC236}">
                <a16:creationId xmlns:a16="http://schemas.microsoft.com/office/drawing/2014/main" id="{F05AF755-B342-44C0-CE4D-F12109EE35F7}"/>
              </a:ext>
            </a:extLst>
          </p:cNvPr>
          <p:cNvPicPr>
            <a:picLocks noChangeAspect="1"/>
          </p:cNvPicPr>
          <p:nvPr/>
        </p:nvPicPr>
        <p:blipFill rotWithShape="1">
          <a:blip r:embed="rId2">
            <a:extLst>
              <a:ext uri="{28A0092B-C50C-407E-A947-70E740481C1C}">
                <a14:useLocalDpi xmlns:a14="http://schemas.microsoft.com/office/drawing/2010/main" val="0"/>
              </a:ext>
            </a:extLst>
          </a:blip>
          <a:srcRect t="8283"/>
          <a:stretch/>
        </p:blipFill>
        <p:spPr bwMode="auto">
          <a:xfrm>
            <a:off x="5544344" y="458821"/>
            <a:ext cx="2895600" cy="345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a:extLst>
              <a:ext uri="{FF2B5EF4-FFF2-40B4-BE49-F238E27FC236}">
                <a16:creationId xmlns:a16="http://schemas.microsoft.com/office/drawing/2014/main" id="{11C6672E-9D84-46F7-BB2B-52D4870E43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26" y="4086226"/>
            <a:ext cx="6208713"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FB6F975-D860-D699-5DD7-B4653407BE7C}"/>
              </a:ext>
            </a:extLst>
          </p:cNvPr>
          <p:cNvPicPr>
            <a:picLocks noChangeAspect="1"/>
          </p:cNvPicPr>
          <p:nvPr/>
        </p:nvPicPr>
        <p:blipFill>
          <a:blip r:embed="rId4">
            <a:extLst>
              <a:ext uri="{28A0092B-C50C-407E-A947-70E740481C1C}">
                <a14:useLocalDpi xmlns:a14="http://schemas.microsoft.com/office/drawing/2010/main" val="0"/>
              </a:ext>
            </a:extLst>
          </a:blip>
          <a:srcRect l="24013" t="24800" r="45274" b="8002"/>
          <a:stretch>
            <a:fillRect/>
          </a:stretch>
        </p:blipFill>
        <p:spPr bwMode="auto">
          <a:xfrm>
            <a:off x="8791801" y="438330"/>
            <a:ext cx="2739246" cy="337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862B62C-EC5E-058D-3DF3-2AAA186680CF}"/>
              </a:ext>
            </a:extLst>
          </p:cNvPr>
          <p:cNvSpPr txBox="1">
            <a:spLocks noChangeArrowheads="1"/>
          </p:cNvSpPr>
          <p:nvPr/>
        </p:nvSpPr>
        <p:spPr bwMode="auto">
          <a:xfrm>
            <a:off x="9486708" y="273878"/>
            <a:ext cx="1584325" cy="369887"/>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800" dirty="0" err="1">
                <a:solidFill>
                  <a:srgbClr val="C00000"/>
                </a:solidFill>
              </a:rPr>
              <a:t>Feb</a:t>
            </a:r>
            <a:r>
              <a:rPr lang="pt-PT" altLang="en-US" sz="1800" dirty="0">
                <a:solidFill>
                  <a:srgbClr val="C00000"/>
                </a:solidFill>
              </a:rPr>
              <a:t> </a:t>
            </a:r>
            <a:r>
              <a:rPr lang="pt-PT" altLang="en-US" sz="1800" b="1" dirty="0">
                <a:solidFill>
                  <a:srgbClr val="C00000"/>
                </a:solidFill>
              </a:rPr>
              <a:t>2022</a:t>
            </a:r>
          </a:p>
        </p:txBody>
      </p:sp>
      <p:sp>
        <p:nvSpPr>
          <p:cNvPr id="4" name="TextBox 3">
            <a:extLst>
              <a:ext uri="{FF2B5EF4-FFF2-40B4-BE49-F238E27FC236}">
                <a16:creationId xmlns:a16="http://schemas.microsoft.com/office/drawing/2014/main" id="{E0D6DCB9-0CB1-F30B-EF2F-39E443B631EB}"/>
              </a:ext>
            </a:extLst>
          </p:cNvPr>
          <p:cNvSpPr txBox="1">
            <a:spLocks noChangeArrowheads="1"/>
          </p:cNvSpPr>
          <p:nvPr/>
        </p:nvSpPr>
        <p:spPr bwMode="auto">
          <a:xfrm>
            <a:off x="6259229" y="189179"/>
            <a:ext cx="1584325" cy="369887"/>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800" dirty="0" err="1">
                <a:solidFill>
                  <a:srgbClr val="C00000"/>
                </a:solidFill>
              </a:rPr>
              <a:t>Oct</a:t>
            </a:r>
            <a:r>
              <a:rPr lang="pt-PT" altLang="en-US" sz="1800" dirty="0">
                <a:solidFill>
                  <a:srgbClr val="C00000"/>
                </a:solidFill>
              </a:rPr>
              <a:t> </a:t>
            </a:r>
            <a:r>
              <a:rPr lang="pt-PT" altLang="en-US" sz="1800" b="1" dirty="0">
                <a:solidFill>
                  <a:srgbClr val="C00000"/>
                </a:solidFill>
              </a:rPr>
              <a:t>2017</a:t>
            </a:r>
          </a:p>
        </p:txBody>
      </p:sp>
      <p:pic>
        <p:nvPicPr>
          <p:cNvPr id="6" name="Picture 5">
            <a:extLst>
              <a:ext uri="{FF2B5EF4-FFF2-40B4-BE49-F238E27FC236}">
                <a16:creationId xmlns:a16="http://schemas.microsoft.com/office/drawing/2014/main" id="{CF7D5BC4-09A6-79B5-7C7C-64733F412717}"/>
              </a:ext>
            </a:extLst>
          </p:cNvPr>
          <p:cNvPicPr>
            <a:picLocks noChangeAspect="1"/>
          </p:cNvPicPr>
          <p:nvPr/>
        </p:nvPicPr>
        <p:blipFill rotWithShape="1">
          <a:blip r:embed="rId5"/>
          <a:srcRect l="33234" t="25077" r="38624" b="5688"/>
          <a:stretch/>
        </p:blipFill>
        <p:spPr>
          <a:xfrm>
            <a:off x="3020037" y="509781"/>
            <a:ext cx="2348110" cy="3249464"/>
          </a:xfrm>
          <a:prstGeom prst="rect">
            <a:avLst/>
          </a:prstGeom>
        </p:spPr>
      </p:pic>
      <p:pic>
        <p:nvPicPr>
          <p:cNvPr id="8" name="Picture 7">
            <a:extLst>
              <a:ext uri="{FF2B5EF4-FFF2-40B4-BE49-F238E27FC236}">
                <a16:creationId xmlns:a16="http://schemas.microsoft.com/office/drawing/2014/main" id="{0D29176F-2A5F-1715-C5FF-B04E03B7E7E1}"/>
              </a:ext>
            </a:extLst>
          </p:cNvPr>
          <p:cNvPicPr>
            <a:picLocks noChangeAspect="1"/>
          </p:cNvPicPr>
          <p:nvPr/>
        </p:nvPicPr>
        <p:blipFill rotWithShape="1">
          <a:blip r:embed="rId6"/>
          <a:srcRect l="33028" t="24709" r="38624" b="5199"/>
          <a:stretch/>
        </p:blipFill>
        <p:spPr>
          <a:xfrm>
            <a:off x="199199" y="458822"/>
            <a:ext cx="2413478" cy="3356609"/>
          </a:xfrm>
          <a:prstGeom prst="rect">
            <a:avLst/>
          </a:prstGeom>
        </p:spPr>
      </p:pic>
      <p:sp>
        <p:nvSpPr>
          <p:cNvPr id="11" name="TextBox 10">
            <a:extLst>
              <a:ext uri="{FF2B5EF4-FFF2-40B4-BE49-F238E27FC236}">
                <a16:creationId xmlns:a16="http://schemas.microsoft.com/office/drawing/2014/main" id="{82B67B11-0661-7A0E-5CE5-AD40D14A15B6}"/>
              </a:ext>
            </a:extLst>
          </p:cNvPr>
          <p:cNvSpPr txBox="1">
            <a:spLocks noChangeArrowheads="1"/>
          </p:cNvSpPr>
          <p:nvPr/>
        </p:nvSpPr>
        <p:spPr bwMode="auto">
          <a:xfrm>
            <a:off x="3612565" y="228791"/>
            <a:ext cx="1584325" cy="369887"/>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800" dirty="0" err="1">
                <a:solidFill>
                  <a:srgbClr val="C00000"/>
                </a:solidFill>
              </a:rPr>
              <a:t>Feb</a:t>
            </a:r>
            <a:r>
              <a:rPr lang="pt-PT" altLang="en-US" sz="1800" dirty="0">
                <a:solidFill>
                  <a:srgbClr val="C00000"/>
                </a:solidFill>
              </a:rPr>
              <a:t> </a:t>
            </a:r>
            <a:r>
              <a:rPr lang="pt-PT" altLang="en-US" sz="1800" b="1" dirty="0">
                <a:solidFill>
                  <a:srgbClr val="C00000"/>
                </a:solidFill>
              </a:rPr>
              <a:t>2012</a:t>
            </a:r>
          </a:p>
        </p:txBody>
      </p:sp>
      <p:sp>
        <p:nvSpPr>
          <p:cNvPr id="12" name="TextBox 11">
            <a:extLst>
              <a:ext uri="{FF2B5EF4-FFF2-40B4-BE49-F238E27FC236}">
                <a16:creationId xmlns:a16="http://schemas.microsoft.com/office/drawing/2014/main" id="{970B88D9-589E-68D3-9B71-32C3C0B4D8E3}"/>
              </a:ext>
            </a:extLst>
          </p:cNvPr>
          <p:cNvSpPr txBox="1">
            <a:spLocks noChangeArrowheads="1"/>
          </p:cNvSpPr>
          <p:nvPr/>
        </p:nvSpPr>
        <p:spPr bwMode="auto">
          <a:xfrm>
            <a:off x="776529" y="253386"/>
            <a:ext cx="1584325" cy="369887"/>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800" dirty="0" err="1">
                <a:solidFill>
                  <a:srgbClr val="C00000"/>
                </a:solidFill>
              </a:rPr>
              <a:t>Sep</a:t>
            </a:r>
            <a:r>
              <a:rPr lang="pt-PT" altLang="en-US" sz="1800" dirty="0">
                <a:solidFill>
                  <a:srgbClr val="C00000"/>
                </a:solidFill>
              </a:rPr>
              <a:t> </a:t>
            </a:r>
            <a:r>
              <a:rPr lang="pt-PT" altLang="en-US" sz="1800" b="1" dirty="0">
                <a:solidFill>
                  <a:srgbClr val="C00000"/>
                </a:solidFill>
              </a:rPr>
              <a:t>2005</a:t>
            </a:r>
          </a:p>
        </p:txBody>
      </p:sp>
      <p:sp>
        <p:nvSpPr>
          <p:cNvPr id="13" name="TextBox 2">
            <a:extLst>
              <a:ext uri="{FF2B5EF4-FFF2-40B4-BE49-F238E27FC236}">
                <a16:creationId xmlns:a16="http://schemas.microsoft.com/office/drawing/2014/main" id="{5957D51D-E507-8C39-885D-68FD7A11B75D}"/>
              </a:ext>
            </a:extLst>
          </p:cNvPr>
          <p:cNvSpPr txBox="1">
            <a:spLocks noChangeArrowheads="1"/>
          </p:cNvSpPr>
          <p:nvPr/>
        </p:nvSpPr>
        <p:spPr bwMode="auto">
          <a:xfrm>
            <a:off x="2790899" y="3973805"/>
            <a:ext cx="7273131" cy="369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pt-PT" sz="1800" dirty="0"/>
              <a:t>Percentage of territory under the two most severe PDSI classes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l="12521" r="10445" b="56615"/>
          <a:stretch>
            <a:fillRect/>
          </a:stretch>
        </p:blipFill>
        <p:spPr bwMode="auto">
          <a:xfrm>
            <a:off x="660399" y="2218268"/>
            <a:ext cx="5007891" cy="308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5"/>
          <p:cNvGrpSpPr>
            <a:grpSpLocks/>
          </p:cNvGrpSpPr>
          <p:nvPr/>
        </p:nvGrpSpPr>
        <p:grpSpPr bwMode="auto">
          <a:xfrm>
            <a:off x="6383339" y="2218267"/>
            <a:ext cx="5334528" cy="3589865"/>
            <a:chOff x="4284663" y="1412875"/>
            <a:chExt cx="5003800" cy="3382963"/>
          </a:xfrm>
        </p:grpSpPr>
        <p:pic>
          <p:nvPicPr>
            <p:cNvPr id="30729" name="Picture 2"/>
            <p:cNvPicPr>
              <a:picLocks noChangeAspect="1" noChangeArrowheads="1"/>
            </p:cNvPicPr>
            <p:nvPr/>
          </p:nvPicPr>
          <p:blipFill>
            <a:blip r:embed="rId2">
              <a:extLst>
                <a:ext uri="{28A0092B-C50C-407E-A947-70E740481C1C}">
                  <a14:useLocalDpi xmlns:a14="http://schemas.microsoft.com/office/drawing/2010/main" val="0"/>
                </a:ext>
              </a:extLst>
            </a:blip>
            <a:srcRect l="5267" t="43385" r="3210"/>
            <a:stretch>
              <a:fillRect/>
            </a:stretch>
          </p:blipFill>
          <p:spPr bwMode="auto">
            <a:xfrm>
              <a:off x="4284663" y="1412875"/>
              <a:ext cx="50038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Rectangle 4"/>
            <p:cNvSpPr>
              <a:spLocks noChangeArrowheads="1"/>
            </p:cNvSpPr>
            <p:nvPr/>
          </p:nvSpPr>
          <p:spPr bwMode="auto">
            <a:xfrm>
              <a:off x="5292080" y="2276872"/>
              <a:ext cx="3240360" cy="1224136"/>
            </a:xfrm>
            <a:prstGeom prst="rect">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en-US" sz="1800"/>
            </a:p>
          </p:txBody>
        </p:sp>
      </p:grpSp>
      <p:sp>
        <p:nvSpPr>
          <p:cNvPr id="30724" name="TextBox 6"/>
          <p:cNvSpPr txBox="1">
            <a:spLocks noChangeArrowheads="1"/>
          </p:cNvSpPr>
          <p:nvPr/>
        </p:nvSpPr>
        <p:spPr bwMode="auto">
          <a:xfrm>
            <a:off x="1703388" y="333376"/>
            <a:ext cx="92884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a:solidFill>
                  <a:srgbClr val="0070C0"/>
                </a:solidFill>
              </a:rPr>
              <a:t>Observed precipitation changes in the Mediterranean (1902-2010)</a:t>
            </a:r>
          </a:p>
        </p:txBody>
      </p:sp>
      <p:sp>
        <p:nvSpPr>
          <p:cNvPr id="30725" name="TextBox 7"/>
          <p:cNvSpPr txBox="1">
            <a:spLocks noChangeArrowheads="1"/>
          </p:cNvSpPr>
          <p:nvPr/>
        </p:nvSpPr>
        <p:spPr bwMode="auto">
          <a:xfrm>
            <a:off x="824827" y="1412767"/>
            <a:ext cx="48434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Winter (NDJFMA) Precipitation variability for the Mediterranean area (</a:t>
            </a:r>
            <a:r>
              <a:rPr lang="en-US" altLang="en-US" sz="2000" dirty="0">
                <a:solidFill>
                  <a:srgbClr val="FF0000"/>
                </a:solidFill>
              </a:rPr>
              <a:t>red line</a:t>
            </a:r>
            <a:r>
              <a:rPr lang="en-US" altLang="en-US" sz="2000" dirty="0"/>
              <a:t>) </a:t>
            </a:r>
          </a:p>
        </p:txBody>
      </p:sp>
      <p:sp>
        <p:nvSpPr>
          <p:cNvPr id="30726" name="TextBox 8"/>
          <p:cNvSpPr txBox="1">
            <a:spLocks noChangeArrowheads="1"/>
          </p:cNvSpPr>
          <p:nvPr/>
        </p:nvSpPr>
        <p:spPr bwMode="auto">
          <a:xfrm>
            <a:off x="6670676" y="1379339"/>
            <a:ext cx="4759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Observed change of winter Precipitation </a:t>
            </a:r>
          </a:p>
          <a:p>
            <a:pPr eaLnBrk="1" hangingPunct="1">
              <a:spcBef>
                <a:spcPct val="0"/>
              </a:spcBef>
              <a:buFontTx/>
              <a:buNone/>
            </a:pPr>
            <a:r>
              <a:rPr lang="en-US" altLang="en-US" sz="2000" dirty="0"/>
              <a:t>           (1971:2010) – (1902:1970)</a:t>
            </a:r>
          </a:p>
        </p:txBody>
      </p:sp>
      <p:sp>
        <p:nvSpPr>
          <p:cNvPr id="30727" name="TextBox 9"/>
          <p:cNvSpPr txBox="1">
            <a:spLocks noChangeArrowheads="1"/>
          </p:cNvSpPr>
          <p:nvPr/>
        </p:nvSpPr>
        <p:spPr bwMode="auto">
          <a:xfrm>
            <a:off x="2351088" y="5949950"/>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PT" altLang="en-US" sz="1600" b="1"/>
              <a:t>Hoerling et al. (2012)</a:t>
            </a:r>
          </a:p>
        </p:txBody>
      </p:sp>
      <p:sp>
        <p:nvSpPr>
          <p:cNvPr id="307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3EA074-7541-4604-8AAA-1E7F5A14D9C0}" type="slidenum">
              <a:rPr lang="en-US" altLang="pt-PT" sz="1400"/>
              <a:pPr>
                <a:spcBef>
                  <a:spcPct val="0"/>
                </a:spcBef>
                <a:buFontTx/>
                <a:buNone/>
              </a:pPr>
              <a:t>9</a:t>
            </a:fld>
            <a:endParaRPr lang="en-US" altLang="pt-PT" sz="1400"/>
          </a:p>
        </p:txBody>
      </p:sp>
    </p:spTree>
    <p:extLst>
      <p:ext uri="{BB962C8B-B14F-4D97-AF65-F5344CB8AC3E}">
        <p14:creationId xmlns:p14="http://schemas.microsoft.com/office/powerpoint/2010/main" val="1513517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TotalTime>
  <Words>1572</Words>
  <Application>Microsoft Office PowerPoint</Application>
  <PresentationFormat>Widescreen</PresentationFormat>
  <Paragraphs>167</Paragraphs>
  <Slides>37</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MinionPro-Regular</vt:lpstr>
      <vt:lpstr>MyriadPro-Bold</vt:lpstr>
      <vt:lpstr>Times New Roman</vt:lpstr>
      <vt:lpstr>Wingdings</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Trigo</dc:creator>
  <cp:lastModifiedBy>Ricardo Machado Trigo</cp:lastModifiedBy>
  <cp:revision>83</cp:revision>
  <dcterms:created xsi:type="dcterms:W3CDTF">2017-11-03T15:09:18Z</dcterms:created>
  <dcterms:modified xsi:type="dcterms:W3CDTF">2024-05-03T06:26:10Z</dcterms:modified>
</cp:coreProperties>
</file>