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8" r:id="rId1"/>
  </p:sldMasterIdLst>
  <p:notesMasterIdLst>
    <p:notesMasterId r:id="rId25"/>
  </p:notesMasterIdLst>
  <p:sldIdLst>
    <p:sldId id="256" r:id="rId2"/>
    <p:sldId id="287" r:id="rId3"/>
    <p:sldId id="288" r:id="rId4"/>
    <p:sldId id="297" r:id="rId5"/>
    <p:sldId id="296" r:id="rId6"/>
    <p:sldId id="298" r:id="rId7"/>
    <p:sldId id="284" r:id="rId8"/>
    <p:sldId id="295" r:id="rId9"/>
    <p:sldId id="289" r:id="rId10"/>
    <p:sldId id="294" r:id="rId11"/>
    <p:sldId id="290" r:id="rId12"/>
    <p:sldId id="291" r:id="rId13"/>
    <p:sldId id="301" r:id="rId14"/>
    <p:sldId id="302" r:id="rId15"/>
    <p:sldId id="292" r:id="rId16"/>
    <p:sldId id="293" r:id="rId17"/>
    <p:sldId id="299" r:id="rId18"/>
    <p:sldId id="285" r:id="rId19"/>
    <p:sldId id="303" r:id="rId20"/>
    <p:sldId id="286" r:id="rId21"/>
    <p:sldId id="304" r:id="rId22"/>
    <p:sldId id="300" r:id="rId23"/>
    <p:sldId id="28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kk9mSkqcOEuDhl62hh599IKL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Obbligo perché non si può voltare la faccia ad un fenomeno così fortemente creatore di valore che conduce verso nuovi modelli «multistrato» di salute</a:t>
            </a:r>
          </a:p>
          <a:p>
            <a:r>
              <a:rPr lang="it-IT" dirty="0"/>
              <a:t>Money = minori costi; </a:t>
            </a:r>
            <a:r>
              <a:rPr lang="it-IT" dirty="0" err="1"/>
              <a:t>Efficiency</a:t>
            </a:r>
            <a:r>
              <a:rPr lang="it-IT" dirty="0"/>
              <a:t> = miglior uso delle risorse non monetarie; Impact = impatto più diffuso sull’intera comunità e territorio; Equity = maggiore accesso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30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2404F-900F-A5EA-F15B-267D06F5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B53265-D82C-C4DB-E566-C3FF6B65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60698-3156-61D8-72D1-B25BDF5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0D1E-66CD-4DF5-A991-80C91ED20F47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88174E-DA0F-55BD-7C1A-8FDD1D1D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95E640-2AF3-8B5A-98A5-87CCBA3C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DC137-057D-7D9F-C09E-B1067F37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EAC326-AF58-49EA-7DB2-176E008D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FEA680-CF4E-63CA-65A7-A8EBCDDF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D3A-DDAE-4D6E-9D7C-25017DD3E430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93E06C-490F-6A29-9CF3-3C04B7C5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8CBAB-9E5B-EC77-E008-B35C13D8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3630F8-A7C2-BA44-8672-5E696AC72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1E0F58-3596-70FF-E817-6A9784146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D87A7-0DCE-4D30-D805-2AB65081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B1A4-FFAB-4E51-B466-5722A194265D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C3F585-6DE8-14F8-D4F2-E44F90B6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FF79DA-12E8-7655-FE73-B3441500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6576E5-FA1B-9921-9886-5E158CB3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DE1289-BB8F-09B6-1879-F0999CAE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E51EBE-4BE0-ECFF-8FDD-6D2C3C5B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7E6A-1C6F-428E-B0FE-3DA9C11B95B9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F6B40A-DE21-3C11-2CAB-B7FFC82D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AB631-208D-8832-8706-F2B9276B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CB9FB-FB07-7D82-7522-7ABC64E1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D50771-FE9A-6E87-D0AD-344E7D311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1FE90-F533-C353-4384-19FA8A94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264A-DD01-4971-ACDB-9D541A4F9433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F59095-1E60-97AA-B1A0-45C218C7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C0B140-6B0B-B780-8B89-EF67E0F4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78B99-71C4-261B-A76A-D5FE77EE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7F7139-1FBD-D90F-4AB8-1820CF129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C6E198-6BFF-D970-99F3-3FCF1674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438139-2256-2ABF-3B54-B0E7156A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B1F9-1772-4A29-B8B4-569AB1B26A60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5C6EB7-0360-4BB4-A8B0-F0686644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CC02AA-4878-509F-3F68-5E32BFEC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10EE0-E943-9C98-240A-875DD6D5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E8B3D9-8BE0-ACE9-875D-12643AA1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8555BE-CAFB-D264-6A5C-A1C7B21F4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493FBD-6823-6E76-926A-58CA0E80B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8C63C0-782E-DF9A-F8A1-DDB972C60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8210EB-735A-9C58-64E1-27443736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0A0-9908-48DC-82E6-6D704B80E735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B79E348-E19B-8AE0-08EF-AD2A5E98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31E8D5-168C-5196-0395-48BA3E4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6D679-CC79-FD6A-8BD8-19921296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EA8E03-3207-565D-C2EF-EAEBA7FD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9608-EC25-42DE-8CD4-2E1A786E2899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8D68B9-1AB5-A842-EAA9-A84CA403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32C042-1C9B-A652-4296-233F95C8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F0E9B0-4CDC-9CD0-2C17-431AFFE3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571F-2563-4731-A417-20A8B7177204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F36A7A-95F9-892C-6618-ADC86952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E01A52-4A13-2239-CD66-3FB7FA5B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DB97D-CFA9-C24B-C7D6-241E4BCA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B0EB3-D34A-B36B-11AA-0180423C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C14E2D-D278-D0B8-82D1-A336A5DC9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8D69D4-E72F-B0FB-93A5-DA543E26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223B-1336-4E79-BC90-BDB1B72E8DC8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C52F3B-FBEE-B862-08D9-9F6508A4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3C12E0-4286-A9DF-7D2C-B4AF598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E7FB7-3102-4BF2-DCA3-438F02BF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4F9A9A-74E8-B256-A258-69B3087DE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633E9D-56C4-6DBE-06A8-FDDCF114B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C074B5-8C45-BA6F-DD6C-C872A98F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71E0-91DC-4FB8-B550-A142B9CDC96A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2948E4-C7B4-D6F2-2911-4D36F3B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9FEF35-F54D-FBE4-F07B-2CA22346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7FA256D-10B6-6A1E-D72C-90FEE122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3A490-9F8C-9FCE-0018-D2F0155A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29021E-8CAD-74C3-178B-31630E5C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EFF5-2551-4AA0-8C3C-E1B8E2BBFDA8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75BD56-3770-3F2F-2D5B-9FE10A5AD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D5AEB3-4B08-1010-5217-205227FCD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object 14">
            <a:extLst>
              <a:ext uri="{FF2B5EF4-FFF2-40B4-BE49-F238E27FC236}">
                <a16:creationId xmlns:a16="http://schemas.microsoft.com/office/drawing/2014/main" id="{7C0FDE79-16FE-738A-34CE-4848FEBAF05F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2468" y="-716"/>
            <a:ext cx="838200" cy="1544113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75789043-5025-6C21-618C-5A245129911D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353800" y="5384229"/>
            <a:ext cx="840771" cy="1473205"/>
          </a:xfrm>
          <a:prstGeom prst="rect">
            <a:avLst/>
          </a:prstGeom>
        </p:spPr>
      </p:pic>
      <p:pic>
        <p:nvPicPr>
          <p:cNvPr id="9" name="object 17">
            <a:extLst>
              <a:ext uri="{FF2B5EF4-FFF2-40B4-BE49-F238E27FC236}">
                <a16:creationId xmlns:a16="http://schemas.microsoft.com/office/drawing/2014/main" id="{B4BF9E02-EC8D-ADBB-C35A-B7EC186E0D2C}"/>
              </a:ext>
            </a:extLst>
          </p:cNvPr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" y="5672744"/>
            <a:ext cx="838200" cy="1197749"/>
          </a:xfrm>
          <a:prstGeom prst="rect">
            <a:avLst/>
          </a:prstGeom>
        </p:spPr>
      </p:pic>
      <p:grpSp>
        <p:nvGrpSpPr>
          <p:cNvPr id="10" name="object 2">
            <a:extLst>
              <a:ext uri="{FF2B5EF4-FFF2-40B4-BE49-F238E27FC236}">
                <a16:creationId xmlns:a16="http://schemas.microsoft.com/office/drawing/2014/main" id="{299801FE-A61E-6013-6555-3627350B8942}"/>
              </a:ext>
            </a:extLst>
          </p:cNvPr>
          <p:cNvGrpSpPr/>
          <p:nvPr userDrawn="1"/>
        </p:nvGrpSpPr>
        <p:grpSpPr>
          <a:xfrm>
            <a:off x="8499404" y="3522"/>
            <a:ext cx="3696182" cy="1026625"/>
            <a:chOff x="12885574" y="1"/>
            <a:chExt cx="5402580" cy="1539875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A8A6A501-B625-E824-05EF-63FD9D3EE90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85574" y="139169"/>
              <a:ext cx="4171949" cy="1400174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60875A44-4AEB-9353-055A-8F985162D0A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94350" y="1"/>
              <a:ext cx="1693649" cy="1340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8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schiavone@uniparthenope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schiavone@uniparthenope.it" TargetMode="External"/><Relationship Id="rId2" Type="http://schemas.openxmlformats.org/officeDocument/2006/relationships/hyperlink" Target="https://disaq.uniparthenope.it/vimas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schiavone@uniparthenope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2F5F8-12A3-802D-03C7-DCD6E2185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7300" b="1"/>
              <a:t>Digital Transformation:</a:t>
            </a:r>
            <a:br>
              <a:rPr lang="en-US" sz="7300" b="1"/>
            </a:br>
            <a:r>
              <a:rPr lang="en-US" sz="5300" b="1"/>
              <a:t>Opportunities and Challenges for Healthcare Ecosystems</a:t>
            </a:r>
            <a:endParaRPr lang="it-IT" b="1"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1524000" y="423130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rPr lang="en-US" i="1"/>
              <a:t>Prof. Francesco Schiavone</a:t>
            </a:r>
          </a:p>
          <a:p>
            <a:pPr marL="22860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rPr lang="en-US" i="1"/>
              <a:t>University of Naples Parthenope, Italy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endParaRPr lang="en-US" b="1"/>
          </a:p>
          <a:p>
            <a:pPr marL="22860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A58"/>
              </a:buClr>
              <a:buSzPts val="4000"/>
              <a:buNone/>
            </a:pPr>
            <a:r>
              <a:rPr lang="en-US" b="1">
                <a:hlinkClick r:id="rId3"/>
              </a:rPr>
              <a:t>francesco.schiavone@uniparthenope.it</a:t>
            </a:r>
            <a:r>
              <a:rPr lang="en-US" b="1"/>
              <a:t> </a:t>
            </a:r>
            <a:endParaRPr lang="en-US" b="1" dirty="0"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E4F0D824-D5A8-A9CB-65A5-063CCBC36C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711" y="4365523"/>
            <a:ext cx="2411766" cy="2150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5F761-39AE-8D0C-0431-F6E9B3FC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Patient-Generated</a:t>
            </a:r>
            <a:r>
              <a:rPr lang="it-IT" b="1" dirty="0"/>
              <a:t> Data (PGD)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6ED85-A2C7-D099-D74B-5B5FD4ED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Health-related data created, recorded, gathered, or inferred by or from patients or their designees to help address a health concern</a:t>
            </a:r>
            <a:r>
              <a:rPr lang="en-US" dirty="0"/>
              <a:t>”</a:t>
            </a:r>
          </a:p>
          <a:p>
            <a:r>
              <a:rPr lang="en-US" dirty="0"/>
              <a:t>In addition to the application of consumer-generated data in a health care setting, PGD includes: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patient reported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medical-device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wearables data</a:t>
            </a:r>
          </a:p>
          <a:p>
            <a:endParaRPr lang="en-US" dirty="0"/>
          </a:p>
          <a:p>
            <a:r>
              <a:rPr lang="en-US" dirty="0"/>
              <a:t>IoT applications can be critical to improve and personalize health care, even encouraging behavior changes before they result in illness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94F0C-FB1E-5754-DD5A-3AC8C3E2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038FF0-D6FE-BBB0-D777-4FA9D00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01C5492-B549-9848-522A-1AD2187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FCDE-87E7-4291-AE77-4113477BC8BF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9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E516E-127C-69F3-F5BF-7C1620A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Digital Transformation </a:t>
            </a:r>
            <a:br>
              <a:rPr lang="en-US" b="1" dirty="0"/>
            </a:br>
            <a:r>
              <a:rPr lang="en-US" b="1" dirty="0"/>
              <a:t>for Patients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CC5B2-9873-F1AA-5009-C7F8AAE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F41BB3-10BE-5141-3439-0B5D334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3" name="Google Shape;174;p17" descr="digital-transformation-in-healthcare-benefits-for-patients">
            <a:extLst>
              <a:ext uri="{FF2B5EF4-FFF2-40B4-BE49-F238E27FC236}">
                <a16:creationId xmlns:a16="http://schemas.microsoft.com/office/drawing/2014/main" id="{06E19EC0-089D-175E-98C2-72EFCABD3E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157" y="1739298"/>
            <a:ext cx="9989146" cy="4568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F75EC9-C56A-1FB6-1392-D2ED0D99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AAD1-37FD-436B-BD1A-AB35D1E8743C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E516E-127C-69F3-F5BF-7C1620A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Digital Transformation </a:t>
            </a:r>
            <a:br>
              <a:rPr lang="en-US" b="1" dirty="0"/>
            </a:br>
            <a:r>
              <a:rPr lang="en-US" b="1" dirty="0"/>
              <a:t>for Organizations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CC5B2-9873-F1AA-5009-C7F8AAE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F41BB3-10BE-5141-3439-0B5D334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3" name="Google Shape;186;p19" descr="digital-transformation-in-healthcare-benefits-for-organizations">
            <a:extLst>
              <a:ext uri="{FF2B5EF4-FFF2-40B4-BE49-F238E27FC236}">
                <a16:creationId xmlns:a16="http://schemas.microsoft.com/office/drawing/2014/main" id="{F8CFD6D5-137B-FA27-5292-BD0103FFF2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140" y="2017644"/>
            <a:ext cx="9967452" cy="417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9119743-6701-59F0-23D0-106E7A2B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515C-91AB-458D-84A1-0FCE1C83E168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5F761-39AE-8D0C-0431-F6E9B3FC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Process</a:t>
            </a:r>
            <a:r>
              <a:rPr lang="it-IT" b="1" dirty="0"/>
              <a:t> </a:t>
            </a:r>
            <a:r>
              <a:rPr lang="it-IT" b="1" dirty="0" err="1"/>
              <a:t>Improvements</a:t>
            </a:r>
            <a:r>
              <a:rPr lang="it-IT" b="1" dirty="0"/>
              <a:t> via DT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6ED85-A2C7-D099-D74B-5B5FD4ED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people and equipment</a:t>
            </a:r>
          </a:p>
          <a:p>
            <a:r>
              <a:rPr lang="en-US" dirty="0"/>
              <a:t>Tracking hospital equipment</a:t>
            </a:r>
          </a:p>
          <a:p>
            <a:r>
              <a:rPr lang="en-US" dirty="0"/>
              <a:t>Patient ID and tracking</a:t>
            </a:r>
          </a:p>
          <a:p>
            <a:r>
              <a:rPr lang="en-US" dirty="0"/>
              <a:t>Preventing medication errors</a:t>
            </a:r>
          </a:p>
          <a:p>
            <a:r>
              <a:rPr lang="en-US" dirty="0"/>
              <a:t>Tracking samples (e.g. Blood samples)</a:t>
            </a:r>
          </a:p>
          <a:p>
            <a:r>
              <a:rPr lang="en-US" dirty="0"/>
              <a:t>Anti-counterfeiting measures</a:t>
            </a:r>
          </a:p>
          <a:p>
            <a:r>
              <a:rPr lang="en-US" dirty="0"/>
              <a:t>Product recalls</a:t>
            </a:r>
          </a:p>
          <a:p>
            <a:r>
              <a:rPr lang="en-US" dirty="0"/>
              <a:t>Tagging implants and remote charging of batteries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94F0C-FB1E-5754-DD5A-3AC8C3E2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038FF0-D6FE-BBB0-D777-4FA9D00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01C5492-B549-9848-522A-1AD2187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058-9E0C-4294-8E2D-9E3770540D5F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2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5F761-39AE-8D0C-0431-F6E9B3FC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Healthcare </a:t>
            </a:r>
            <a:r>
              <a:rPr lang="it-IT" b="1" dirty="0" err="1"/>
              <a:t>Ecosystem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6ED85-A2C7-D099-D74B-5B5FD4ED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“An </a:t>
            </a:r>
            <a:r>
              <a:rPr lang="en-US" b="1" i="1" dirty="0"/>
              <a:t>ecosystem</a:t>
            </a:r>
            <a:r>
              <a:rPr lang="en-US" i="1" dirty="0"/>
              <a:t> is a geographic area where plants, animals, and other organisms, as well as weather and landscapes, work together to form a bubble of life”.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“A </a:t>
            </a:r>
            <a:r>
              <a:rPr lang="en-US" b="1" i="1" dirty="0"/>
              <a:t>healthcare ecosystem </a:t>
            </a:r>
            <a:r>
              <a:rPr lang="en-US" i="1" dirty="0"/>
              <a:t>is a network of organizations that work together to provide healthcare services. The ecosystem includes hospitals, clinics, physician practices, insurance companies, and other health-related organizations”.</a:t>
            </a:r>
            <a:endParaRPr lang="it-IT" i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94F0C-FB1E-5754-DD5A-3AC8C3E2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038FF0-D6FE-BBB0-D777-4FA9D00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01C5492-B549-9848-522A-1AD2187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2233-B907-48EC-91E1-DBDC76ACFC77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2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A77EE-93A4-D756-4CA9-59870E94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NHS Healthcare Ecosystem (UK)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EE5FF3-3772-069C-E932-45861BC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49F14F-B28F-455F-F10A-3A0696C9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A24282-6FA9-3C63-93B6-4D3C843BB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77"/>
          <a:stretch/>
        </p:blipFill>
        <p:spPr>
          <a:xfrm>
            <a:off x="698390" y="1690688"/>
            <a:ext cx="4473536" cy="4391487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824161-B19A-1C92-9EA4-3EC8DF06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566" y="3141295"/>
            <a:ext cx="902110" cy="11437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8800" b="1" dirty="0"/>
              <a:t>+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A9FE5A2-FCFA-E03B-C925-ABE9905A8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1"/>
          <a:stretch/>
        </p:blipFill>
        <p:spPr>
          <a:xfrm>
            <a:off x="6234804" y="1962713"/>
            <a:ext cx="5318101" cy="3847481"/>
          </a:xfrm>
          <a:prstGeom prst="rect">
            <a:avLst/>
          </a:prstGeom>
        </p:spPr>
      </p:pic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D07D421D-F30B-6A13-25AD-0719C173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BC70-310D-4356-9095-592907734BB4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4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E516E-127C-69F3-F5BF-7C1620A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“One Digital Health” </a:t>
            </a:r>
            <a:br>
              <a:rPr lang="en-US" b="1" dirty="0"/>
            </a:br>
            <a:r>
              <a:rPr lang="en-US" b="1" dirty="0"/>
              <a:t>Steering Wheel</a:t>
            </a:r>
            <a:endParaRPr lang="it-IT" b="1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006D7F1-D63C-6B8D-FA6F-371D4DD9D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031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This holistic conceptual framework is built around </a:t>
            </a:r>
            <a:r>
              <a:rPr lang="en-US" sz="2400" b="1" dirty="0"/>
              <a:t>two keys </a:t>
            </a: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, One Health and digital health), </a:t>
            </a:r>
            <a:r>
              <a:rPr lang="en-US" sz="2400" b="1" dirty="0"/>
              <a:t>three perspectives </a:t>
            </a: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, individual health and well-being, population and society, and ecosystem), and </a:t>
            </a:r>
            <a:r>
              <a:rPr lang="en-US" sz="2400" b="1" dirty="0"/>
              <a:t>five dimensions </a:t>
            </a:r>
            <a:r>
              <a:rPr lang="en-US" sz="2400" dirty="0"/>
              <a:t>(</a:t>
            </a:r>
            <a:r>
              <a:rPr lang="en-US" sz="2400" dirty="0" err="1"/>
              <a:t>ie</a:t>
            </a:r>
            <a:r>
              <a:rPr lang="en-US" sz="2400" dirty="0"/>
              <a:t>, citizens' engagement, education, environment, human and veterinary health care, and Healthcare Industry 4.0).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CC5B2-9873-F1AA-5009-C7F8AAE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F41BB3-10BE-5141-3439-0B5D334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Google Shape;132;p11">
            <a:extLst>
              <a:ext uri="{FF2B5EF4-FFF2-40B4-BE49-F238E27FC236}">
                <a16:creationId xmlns:a16="http://schemas.microsoft.com/office/drawing/2014/main" id="{15CFA54E-621B-CA79-D01B-A2341C90B9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09" r="12979"/>
          <a:stretch/>
        </p:blipFill>
        <p:spPr>
          <a:xfrm>
            <a:off x="5673213" y="1722295"/>
            <a:ext cx="589935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3;p11">
            <a:extLst>
              <a:ext uri="{FF2B5EF4-FFF2-40B4-BE49-F238E27FC236}">
                <a16:creationId xmlns:a16="http://schemas.microsoft.com/office/drawing/2014/main" id="{858F091C-6F0C-4895-1928-C148352946CB}"/>
              </a:ext>
            </a:extLst>
          </p:cNvPr>
          <p:cNvSpPr txBox="1"/>
          <p:nvPr/>
        </p:nvSpPr>
        <p:spPr>
          <a:xfrm>
            <a:off x="8342039" y="6093297"/>
            <a:ext cx="29102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Benis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Tamburis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Chronaki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Moen (2021)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02D23624-8E41-19B4-5940-ED9BA8E5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104E-B596-4E88-811B-5816360136F7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7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5F761-39AE-8D0C-0431-F6E9B3FC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 </a:t>
            </a:r>
            <a:r>
              <a:rPr lang="it-IT" b="1" dirty="0" err="1"/>
              <a:t>other</a:t>
            </a:r>
            <a:r>
              <a:rPr lang="it-IT" b="1" dirty="0"/>
              <a:t> words, Digital </a:t>
            </a:r>
            <a:r>
              <a:rPr lang="it-IT" b="1" dirty="0" err="1"/>
              <a:t>Transformation</a:t>
            </a:r>
            <a:r>
              <a:rPr lang="it-IT" b="1" dirty="0"/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6ED85-A2C7-D099-D74B-5B5FD4ED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…supports (but also obliges) any HC system in becoming a true </a:t>
            </a:r>
          </a:p>
          <a:p>
            <a:pPr marL="0" indent="0" algn="ctr">
              <a:buNone/>
            </a:pPr>
            <a:r>
              <a:rPr lang="en-US" b="1" dirty="0"/>
              <a:t>HC </a:t>
            </a:r>
            <a:r>
              <a:rPr lang="en-US" b="1" dirty="0" err="1"/>
              <a:t>ECOsystem</a:t>
            </a:r>
            <a:r>
              <a:rPr lang="en-US" b="1" dirty="0"/>
              <a:t>…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…for a matter of money</a:t>
            </a:r>
          </a:p>
          <a:p>
            <a:pPr marL="457200" lvl="1" indent="0">
              <a:buNone/>
            </a:pPr>
            <a:r>
              <a:rPr lang="en-US" dirty="0"/>
              <a:t>…for a matter of efficiency</a:t>
            </a:r>
          </a:p>
          <a:p>
            <a:pPr marL="457200" lvl="1" indent="0">
              <a:buNone/>
            </a:pPr>
            <a:r>
              <a:rPr lang="en-US" dirty="0"/>
              <a:t>…for a matter of impact</a:t>
            </a:r>
          </a:p>
          <a:p>
            <a:pPr marL="457200" lvl="1" indent="0">
              <a:buNone/>
            </a:pPr>
            <a:r>
              <a:rPr lang="en-US" dirty="0"/>
              <a:t>…for a matter of equity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94F0C-FB1E-5754-DD5A-3AC8C3E2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038FF0-D6FE-BBB0-D777-4FA9D006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01C5492-B549-9848-522A-1AD2187F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A3B4-57D4-4319-9311-F00D1AF2F6B7}" type="datetime3">
              <a:rPr lang="en-US" smtClean="0"/>
              <a:t>20 April 2023</a:t>
            </a:fld>
            <a:endParaRPr lang="en-US" dirty="0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610776DB-2EE5-C944-9125-6E379F614F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6348" y="4621163"/>
            <a:ext cx="1970139" cy="16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A77EE-93A4-D756-4CA9-59870E94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Opportunities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EC9D0-4BF1-5DB1-275C-28018912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Exploitation and </a:t>
            </a:r>
            <a:r>
              <a:rPr lang="it-IT" dirty="0" err="1"/>
              <a:t>integration</a:t>
            </a:r>
            <a:r>
              <a:rPr lang="it-IT" dirty="0"/>
              <a:t> of </a:t>
            </a:r>
            <a:r>
              <a:rPr lang="it-IT" b="1" dirty="0"/>
              <a:t>new knowledge </a:t>
            </a:r>
            <a:r>
              <a:rPr lang="it-IT" dirty="0"/>
              <a:t>and information from </a:t>
            </a:r>
            <a:r>
              <a:rPr lang="it-IT" dirty="0" err="1"/>
              <a:t>novel</a:t>
            </a:r>
            <a:r>
              <a:rPr lang="it-IT" dirty="0"/>
              <a:t> sources for </a:t>
            </a:r>
            <a:r>
              <a:rPr lang="it-IT" dirty="0" err="1"/>
              <a:t>providing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care services</a:t>
            </a:r>
          </a:p>
          <a:p>
            <a:r>
              <a:rPr lang="it-IT" dirty="0"/>
              <a:t>Better </a:t>
            </a:r>
            <a:r>
              <a:rPr lang="it-IT" dirty="0" err="1"/>
              <a:t>resource</a:t>
            </a:r>
            <a:r>
              <a:rPr lang="it-IT" dirty="0"/>
              <a:t> </a:t>
            </a:r>
            <a:r>
              <a:rPr lang="it-IT" dirty="0" err="1"/>
              <a:t>allocation</a:t>
            </a:r>
            <a:r>
              <a:rPr lang="it-IT" dirty="0"/>
              <a:t> and achievement of the so-</a:t>
            </a:r>
            <a:r>
              <a:rPr lang="it-IT" dirty="0" err="1"/>
              <a:t>called</a:t>
            </a:r>
            <a:r>
              <a:rPr lang="it-IT" dirty="0"/>
              <a:t> «</a:t>
            </a:r>
            <a:r>
              <a:rPr lang="it-IT" b="1" dirty="0"/>
              <a:t>Value-</a:t>
            </a:r>
            <a:r>
              <a:rPr lang="it-IT" b="1" dirty="0" err="1"/>
              <a:t>based</a:t>
            </a:r>
            <a:r>
              <a:rPr lang="it-IT" b="1" dirty="0"/>
              <a:t> Healthcare</a:t>
            </a:r>
            <a:r>
              <a:rPr lang="it-IT" dirty="0"/>
              <a:t>»</a:t>
            </a:r>
          </a:p>
          <a:p>
            <a:r>
              <a:rPr lang="it-IT" dirty="0"/>
              <a:t>More </a:t>
            </a:r>
            <a:r>
              <a:rPr lang="it-IT" b="1" dirty="0" err="1"/>
              <a:t>collaboration</a:t>
            </a:r>
            <a:r>
              <a:rPr lang="it-IT" dirty="0"/>
              <a:t> (and cross-</a:t>
            </a:r>
            <a:r>
              <a:rPr lang="it-IT" dirty="0" err="1"/>
              <a:t>fertilization</a:t>
            </a:r>
            <a:r>
              <a:rPr lang="it-IT" dirty="0"/>
              <a:t>)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ecosystem</a:t>
            </a:r>
            <a:r>
              <a:rPr lang="it-IT" dirty="0"/>
              <a:t> stakeholders  </a:t>
            </a:r>
          </a:p>
          <a:p>
            <a:r>
              <a:rPr lang="it-IT" dirty="0"/>
              <a:t>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implementation</a:t>
            </a:r>
            <a:r>
              <a:rPr lang="it-IT" dirty="0"/>
              <a:t> of the «</a:t>
            </a:r>
            <a:r>
              <a:rPr lang="it-IT" b="1" dirty="0" err="1"/>
              <a:t>patient-centricity</a:t>
            </a:r>
            <a:r>
              <a:rPr lang="it-IT" dirty="0"/>
              <a:t>» </a:t>
            </a:r>
            <a:r>
              <a:rPr lang="it-IT" dirty="0" err="1"/>
              <a:t>priority</a:t>
            </a:r>
            <a:endParaRPr lang="it-IT" dirty="0"/>
          </a:p>
          <a:p>
            <a:r>
              <a:rPr lang="it-IT" dirty="0"/>
              <a:t>Replication of innovative </a:t>
            </a:r>
            <a:r>
              <a:rPr lang="it-IT" dirty="0" err="1"/>
              <a:t>forms</a:t>
            </a:r>
            <a:r>
              <a:rPr lang="it-IT" dirty="0"/>
              <a:t> of </a:t>
            </a:r>
            <a:r>
              <a:rPr lang="it-IT" dirty="0" err="1"/>
              <a:t>capitalism</a:t>
            </a:r>
            <a:r>
              <a:rPr lang="it-IT" dirty="0"/>
              <a:t> and </a:t>
            </a:r>
            <a:r>
              <a:rPr lang="it-IT" b="1" dirty="0"/>
              <a:t>business models </a:t>
            </a:r>
            <a:r>
              <a:rPr lang="it-IT" dirty="0"/>
              <a:t>in HC (e.g., </a:t>
            </a:r>
            <a:r>
              <a:rPr lang="it-IT" dirty="0" err="1"/>
              <a:t>platform</a:t>
            </a:r>
            <a:r>
              <a:rPr lang="it-IT" dirty="0"/>
              <a:t> economy)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EE5FF3-3772-069C-E932-45861BC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49F14F-B28F-455F-F10A-3A0696C9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8013C1B-B9AD-A448-7C7D-F3A33DD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C9A-3DB6-458D-94C7-97350A0C48E4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4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A77EE-93A4-D756-4CA9-59870E94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«VATE» </a:t>
            </a:r>
            <a:r>
              <a:rPr lang="it-IT" b="1" dirty="0" err="1"/>
              <a:t>Priorities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EC9D0-4BF1-5DB1-275C-28018912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More </a:t>
            </a:r>
            <a:r>
              <a:rPr lang="it-IT" b="1" dirty="0"/>
              <a:t>V</a:t>
            </a:r>
            <a:r>
              <a:rPr lang="it-IT" dirty="0"/>
              <a:t>alue for the HC </a:t>
            </a:r>
            <a:r>
              <a:rPr lang="it-IT" dirty="0" err="1"/>
              <a:t>ecosystem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stakeholders</a:t>
            </a:r>
          </a:p>
          <a:p>
            <a:r>
              <a:rPr lang="it-IT" dirty="0"/>
              <a:t>More </a:t>
            </a:r>
            <a:r>
              <a:rPr lang="it-IT" b="1" dirty="0"/>
              <a:t>A</a:t>
            </a:r>
            <a:r>
              <a:rPr lang="it-IT" dirty="0"/>
              <a:t>ccess to the market of care for </a:t>
            </a:r>
            <a:r>
              <a:rPr lang="it-IT" dirty="0" err="1"/>
              <a:t>patients</a:t>
            </a:r>
            <a:endParaRPr lang="it-IT" dirty="0"/>
          </a:p>
          <a:p>
            <a:r>
              <a:rPr lang="it-IT" dirty="0"/>
              <a:t>More </a:t>
            </a:r>
            <a:r>
              <a:rPr lang="it-IT" b="1" dirty="0" err="1"/>
              <a:t>T</a:t>
            </a:r>
            <a:r>
              <a:rPr lang="it-IT" dirty="0" err="1"/>
              <a:t>ransparency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ecosystem</a:t>
            </a:r>
            <a:r>
              <a:rPr lang="it-IT" dirty="0"/>
              <a:t> activities and </a:t>
            </a:r>
            <a:r>
              <a:rPr lang="it-IT" dirty="0" err="1"/>
              <a:t>operations</a:t>
            </a:r>
            <a:endParaRPr lang="it-IT" dirty="0"/>
          </a:p>
          <a:p>
            <a:r>
              <a:rPr lang="it-IT" dirty="0"/>
              <a:t>More </a:t>
            </a:r>
            <a:r>
              <a:rPr lang="it-IT" b="1" dirty="0" err="1"/>
              <a:t>E</a:t>
            </a:r>
            <a:r>
              <a:rPr lang="it-IT" dirty="0" err="1"/>
              <a:t>fficiency</a:t>
            </a:r>
            <a:r>
              <a:rPr lang="it-IT" dirty="0"/>
              <a:t> in the </a:t>
            </a:r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dirty="0" err="1"/>
              <a:t>transactions</a:t>
            </a:r>
            <a:r>
              <a:rPr lang="it-IT" dirty="0"/>
              <a:t> and </a:t>
            </a:r>
            <a:r>
              <a:rPr lang="it-IT" dirty="0" err="1"/>
              <a:t>processes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EE5FF3-3772-069C-E932-45861BC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49F14F-B28F-455F-F10A-3A0696C9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8013C1B-B9AD-A448-7C7D-F3A33DDE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67D3-FF80-4F5B-B00F-DA1F978B5FE9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5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4110C-9DCA-D879-1384-DDBFD06D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Who I </a:t>
            </a:r>
            <a:r>
              <a:rPr lang="it-IT" b="1" dirty="0" err="1"/>
              <a:t>Am</a:t>
            </a:r>
            <a:r>
              <a:rPr lang="it-IT" b="1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CC98F-C9E4-A830-BC88-538BF067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Professor in Management, University of Naples Parthenope</a:t>
            </a:r>
          </a:p>
          <a:p>
            <a:r>
              <a:rPr lang="en-US" dirty="0"/>
              <a:t>Scientific Director of the VIMASS Research Lab: </a:t>
            </a:r>
            <a:r>
              <a:rPr lang="en-US" dirty="0">
                <a:hlinkClick r:id="rId2"/>
              </a:rPr>
              <a:t>https://disaq.uniparthenope.it/vimass/</a:t>
            </a:r>
            <a:r>
              <a:rPr lang="en-US" dirty="0"/>
              <a:t> </a:t>
            </a:r>
          </a:p>
          <a:p>
            <a:r>
              <a:rPr lang="en-US" dirty="0"/>
              <a:t>Affiliated Professor @ </a:t>
            </a:r>
            <a:r>
              <a:rPr lang="en-US" dirty="0" err="1"/>
              <a:t>Emlyon</a:t>
            </a:r>
            <a:r>
              <a:rPr lang="en-US" dirty="0"/>
              <a:t> and Paris School of Business (France)</a:t>
            </a:r>
          </a:p>
          <a:p>
            <a:r>
              <a:rPr lang="en-US" dirty="0"/>
              <a:t>AE of TFSC and other prestigious journals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francesco.schiavone@uniparthenope.it</a:t>
            </a:r>
            <a:r>
              <a:rPr lang="en-US" dirty="0"/>
              <a:t>  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F89739-57A4-FE4F-F5F8-E9B904EF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552F28-152E-06FD-057C-16ABEF7F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7752FC-81CC-F9A6-C076-C6B6379D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18D2-9F1B-4F78-BD8D-1E7967D9C091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1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A77EE-93A4-D756-4CA9-59870E94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Challenges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EC9D0-4BF1-5DB1-275C-28018912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The large </a:t>
            </a:r>
            <a:r>
              <a:rPr lang="it-IT" b="1" dirty="0" err="1"/>
              <a:t>eterogeneity</a:t>
            </a:r>
            <a:r>
              <a:rPr lang="it-IT" dirty="0"/>
              <a:t> of the </a:t>
            </a:r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dirty="0" err="1"/>
              <a:t>actors</a:t>
            </a:r>
            <a:r>
              <a:rPr lang="it-IT" dirty="0"/>
              <a:t> risks to slow down the </a:t>
            </a:r>
            <a:r>
              <a:rPr lang="it-IT" dirty="0" err="1"/>
              <a:t>diffusion</a:t>
            </a:r>
            <a:r>
              <a:rPr lang="it-IT" dirty="0"/>
              <a:t> of </a:t>
            </a:r>
            <a:r>
              <a:rPr lang="it-IT" dirty="0" err="1"/>
              <a:t>innovation</a:t>
            </a:r>
            <a:r>
              <a:rPr lang="it-IT" dirty="0"/>
              <a:t> and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technologies</a:t>
            </a:r>
            <a:endParaRPr lang="it-IT" dirty="0"/>
          </a:p>
          <a:p>
            <a:r>
              <a:rPr lang="it-IT" dirty="0" err="1"/>
              <a:t>Urgent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and </a:t>
            </a:r>
            <a:r>
              <a:rPr lang="it-IT" dirty="0" err="1"/>
              <a:t>search</a:t>
            </a:r>
            <a:r>
              <a:rPr lang="it-IT" dirty="0"/>
              <a:t> of new and </a:t>
            </a:r>
            <a:r>
              <a:rPr lang="it-IT" dirty="0" err="1"/>
              <a:t>skilled</a:t>
            </a:r>
            <a:r>
              <a:rPr lang="it-IT" dirty="0"/>
              <a:t> </a:t>
            </a:r>
            <a:r>
              <a:rPr lang="it-IT" b="1" dirty="0" err="1"/>
              <a:t>workforce</a:t>
            </a:r>
            <a:r>
              <a:rPr lang="it-IT" dirty="0"/>
              <a:t> for the </a:t>
            </a:r>
            <a:r>
              <a:rPr lang="it-IT" dirty="0" err="1"/>
              <a:t>effective</a:t>
            </a:r>
            <a:r>
              <a:rPr lang="it-IT" dirty="0"/>
              <a:t> management and </a:t>
            </a:r>
            <a:r>
              <a:rPr lang="it-IT" dirty="0" err="1"/>
              <a:t>operations</a:t>
            </a:r>
            <a:r>
              <a:rPr lang="it-IT" dirty="0"/>
              <a:t> of DT-</a:t>
            </a:r>
            <a:r>
              <a:rPr lang="it-IT" dirty="0" err="1"/>
              <a:t>driven</a:t>
            </a:r>
            <a:r>
              <a:rPr lang="it-IT" dirty="0"/>
              <a:t> HC </a:t>
            </a:r>
            <a:r>
              <a:rPr lang="it-IT" dirty="0" err="1"/>
              <a:t>ecosystem</a:t>
            </a:r>
            <a:r>
              <a:rPr lang="it-IT" dirty="0"/>
              <a:t>.</a:t>
            </a:r>
          </a:p>
          <a:p>
            <a:r>
              <a:rPr lang="it-IT" b="1" dirty="0"/>
              <a:t>Privacy</a:t>
            </a:r>
            <a:r>
              <a:rPr lang="it-IT" dirty="0"/>
              <a:t> </a:t>
            </a:r>
            <a:r>
              <a:rPr lang="it-IT" dirty="0" err="1"/>
              <a:t>concerns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storing</a:t>
            </a:r>
            <a:r>
              <a:rPr lang="it-IT" dirty="0"/>
              <a:t>, transfer, and </a:t>
            </a:r>
            <a:r>
              <a:rPr lang="it-IT" dirty="0" err="1"/>
              <a:t>treatement</a:t>
            </a:r>
            <a:r>
              <a:rPr lang="it-IT" dirty="0"/>
              <a:t> of </a:t>
            </a:r>
            <a:r>
              <a:rPr lang="it-IT" dirty="0" err="1"/>
              <a:t>patient</a:t>
            </a:r>
            <a:r>
              <a:rPr lang="it-IT" dirty="0"/>
              <a:t> data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ecosystem</a:t>
            </a:r>
            <a:endParaRPr lang="it-IT" dirty="0"/>
          </a:p>
          <a:p>
            <a:r>
              <a:rPr lang="it-IT" dirty="0" err="1"/>
              <a:t>Need</a:t>
            </a:r>
            <a:r>
              <a:rPr lang="it-IT" dirty="0"/>
              <a:t> of mapping </a:t>
            </a:r>
            <a:r>
              <a:rPr lang="it-IT" dirty="0" err="1"/>
              <a:t>precisely</a:t>
            </a:r>
            <a:r>
              <a:rPr lang="it-IT" dirty="0"/>
              <a:t> the new DT-</a:t>
            </a:r>
            <a:r>
              <a:rPr lang="it-IT" dirty="0" err="1"/>
              <a:t>enabled</a:t>
            </a:r>
            <a:r>
              <a:rPr lang="it-IT" dirty="0"/>
              <a:t> dynamics of 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b="1" dirty="0" err="1"/>
              <a:t>creation</a:t>
            </a:r>
            <a:r>
              <a:rPr lang="it-IT" b="1" dirty="0"/>
              <a:t> </a:t>
            </a:r>
            <a:r>
              <a:rPr lang="it-IT" dirty="0" err="1"/>
              <a:t>within</a:t>
            </a:r>
            <a:r>
              <a:rPr lang="it-IT" dirty="0"/>
              <a:t> the HC </a:t>
            </a:r>
            <a:r>
              <a:rPr lang="it-IT" dirty="0" err="1"/>
              <a:t>ecosystem</a:t>
            </a:r>
            <a:endParaRPr lang="it-IT" dirty="0"/>
          </a:p>
          <a:p>
            <a:r>
              <a:rPr lang="it-IT" dirty="0"/>
              <a:t>Risk of </a:t>
            </a:r>
            <a:r>
              <a:rPr lang="it-IT" b="1" dirty="0" err="1"/>
              <a:t>fragmenting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journey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a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ecosystem</a:t>
            </a:r>
            <a:r>
              <a:rPr lang="it-IT" dirty="0"/>
              <a:t> </a:t>
            </a:r>
            <a:r>
              <a:rPr lang="it-IT" dirty="0" err="1"/>
              <a:t>actors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EE5FF3-3772-069C-E932-45861BC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49F14F-B28F-455F-F10A-3A0696C9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8879867-18CA-98AA-E42C-52859E13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125D-8509-4B1F-A3B1-65EF7265072C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0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3775BD-61FE-307E-42DD-5C4E7C60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«One Digital Health» Paradox 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7CF9E-962C-424C-8168-C7344B9D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ODH </a:t>
            </a:r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holistic</a:t>
            </a:r>
            <a:r>
              <a:rPr lang="it-IT" dirty="0"/>
              <a:t>…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b="1" dirty="0" err="1"/>
              <a:t>holism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highly</a:t>
            </a:r>
            <a:r>
              <a:rPr lang="it-IT" b="1" dirty="0"/>
              <a:t> </a:t>
            </a:r>
            <a:r>
              <a:rPr lang="it-IT" b="1" dirty="0" err="1"/>
              <a:t>resource-consuming</a:t>
            </a:r>
            <a:endParaRPr lang="it-IT" b="1" dirty="0"/>
          </a:p>
          <a:p>
            <a:r>
              <a:rPr lang="it-IT" dirty="0"/>
              <a:t>With </a:t>
            </a:r>
            <a:r>
              <a:rPr lang="it-IT" dirty="0" err="1"/>
              <a:t>holism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abandon</a:t>
            </a:r>
            <a:r>
              <a:rPr lang="it-IT" dirty="0"/>
              <a:t> the </a:t>
            </a:r>
            <a:r>
              <a:rPr lang="it-IT" dirty="0" err="1"/>
              <a:t>simpler</a:t>
            </a:r>
            <a:r>
              <a:rPr lang="it-IT" dirty="0"/>
              <a:t> </a:t>
            </a:r>
            <a:r>
              <a:rPr lang="it-IT" dirty="0" err="1"/>
              <a:t>views</a:t>
            </a:r>
            <a:r>
              <a:rPr lang="it-IT" dirty="0"/>
              <a:t>, </a:t>
            </a:r>
            <a:r>
              <a:rPr lang="it-IT" dirty="0" err="1"/>
              <a:t>interpretations</a:t>
            </a:r>
            <a:r>
              <a:rPr lang="it-IT" dirty="0"/>
              <a:t> and accounts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b="1" dirty="0" err="1"/>
              <a:t>reductionism</a:t>
            </a:r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 algn="ctr">
              <a:buNone/>
            </a:pPr>
            <a:r>
              <a:rPr lang="it-IT" b="1" dirty="0"/>
              <a:t>…so, </a:t>
            </a:r>
            <a:r>
              <a:rPr lang="it-IT" b="1" dirty="0" err="1"/>
              <a:t>how</a:t>
            </a:r>
            <a:r>
              <a:rPr lang="it-IT" b="1" dirty="0"/>
              <a:t> can </a:t>
            </a:r>
            <a:r>
              <a:rPr lang="it-IT" b="1" dirty="0" err="1"/>
              <a:t>we</a:t>
            </a:r>
            <a:r>
              <a:rPr lang="it-IT" b="1" dirty="0"/>
              <a:t> be sure </a:t>
            </a:r>
            <a:r>
              <a:rPr lang="it-IT" b="1" dirty="0" err="1"/>
              <a:t>these</a:t>
            </a:r>
            <a:r>
              <a:rPr lang="it-IT" b="1" dirty="0"/>
              <a:t> new </a:t>
            </a:r>
            <a:r>
              <a:rPr lang="it-IT" b="1" dirty="0" err="1"/>
              <a:t>approaches</a:t>
            </a:r>
            <a:r>
              <a:rPr lang="it-IT" b="1" dirty="0"/>
              <a:t> </a:t>
            </a:r>
            <a:r>
              <a:rPr lang="it-IT" b="1" dirty="0" err="1"/>
              <a:t>based</a:t>
            </a:r>
            <a:r>
              <a:rPr lang="it-IT" b="1" dirty="0"/>
              <a:t> on DT </a:t>
            </a:r>
            <a:r>
              <a:rPr lang="it-IT" b="1" dirty="0" err="1"/>
              <a:t>will</a:t>
            </a:r>
            <a:r>
              <a:rPr lang="it-IT" b="1" dirty="0"/>
              <a:t> </a:t>
            </a:r>
            <a:r>
              <a:rPr lang="it-IT" b="1" dirty="0" err="1"/>
              <a:t>really</a:t>
            </a:r>
            <a:r>
              <a:rPr lang="it-IT" b="1" dirty="0"/>
              <a:t> generate </a:t>
            </a:r>
            <a:r>
              <a:rPr lang="it-IT" b="1" dirty="0" err="1"/>
              <a:t>value</a:t>
            </a:r>
            <a:r>
              <a:rPr lang="it-IT" b="1" dirty="0"/>
              <a:t> and spread </a:t>
            </a:r>
            <a:r>
              <a:rPr lang="it-IT" b="1" dirty="0" err="1"/>
              <a:t>efficiency</a:t>
            </a:r>
            <a:r>
              <a:rPr lang="it-IT" b="1" dirty="0"/>
              <a:t> in </a:t>
            </a:r>
            <a:r>
              <a:rPr lang="it-IT" b="1" dirty="0" err="1"/>
              <a:t>our</a:t>
            </a:r>
            <a:r>
              <a:rPr lang="it-IT" b="1" dirty="0"/>
              <a:t> HC </a:t>
            </a:r>
            <a:r>
              <a:rPr lang="it-IT" b="1" dirty="0" err="1"/>
              <a:t>ecosystems</a:t>
            </a:r>
            <a:r>
              <a:rPr lang="it-IT" b="1" dirty="0"/>
              <a:t>?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61E674-9A10-27F5-65DF-FD71EF0C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F556-34EB-4215-BE50-523348833E0A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08D17E-1D5F-2D0E-5AC4-A672D911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454B1F-45DA-5360-DF90-9C3F60C6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5236-C343-BD97-52CA-7C49A720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Conclusions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FEC7F2-E1BE-7BA1-8D84-F6753C05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DT-</a:t>
            </a:r>
            <a:r>
              <a:rPr lang="it-IT" dirty="0" err="1"/>
              <a:t>driven</a:t>
            </a:r>
            <a:r>
              <a:rPr lang="it-IT" dirty="0"/>
              <a:t> HC </a:t>
            </a:r>
            <a:r>
              <a:rPr lang="it-IT" dirty="0" err="1"/>
              <a:t>ecosystems</a:t>
            </a:r>
            <a:r>
              <a:rPr lang="it-IT" dirty="0"/>
              <a:t> are </a:t>
            </a:r>
            <a:r>
              <a:rPr lang="it-IT" dirty="0" err="1"/>
              <a:t>organizational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happen</a:t>
            </a:r>
            <a:r>
              <a:rPr lang="it-IT" dirty="0"/>
              <a:t> in the </a:t>
            </a:r>
            <a:r>
              <a:rPr lang="it-IT" dirty="0" err="1"/>
              <a:t>near</a:t>
            </a:r>
            <a:r>
              <a:rPr lang="it-IT" dirty="0"/>
              <a:t> future</a:t>
            </a:r>
          </a:p>
          <a:p>
            <a:r>
              <a:rPr lang="it-IT" dirty="0" err="1"/>
              <a:t>MDs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the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ones</a:t>
            </a:r>
            <a:r>
              <a:rPr lang="it-IT" dirty="0"/>
              <a:t> </a:t>
            </a:r>
            <a:r>
              <a:rPr lang="it-IT" dirty="0" err="1"/>
              <a:t>impacting</a:t>
            </a:r>
            <a:r>
              <a:rPr lang="it-IT" dirty="0"/>
              <a:t> on the management of </a:t>
            </a:r>
            <a:r>
              <a:rPr lang="it-IT" dirty="0" err="1"/>
              <a:t>your</a:t>
            </a:r>
            <a:r>
              <a:rPr lang="it-IT" dirty="0"/>
              <a:t> health and </a:t>
            </a:r>
            <a:r>
              <a:rPr lang="it-IT" dirty="0" err="1"/>
              <a:t>disease</a:t>
            </a:r>
            <a:endParaRPr lang="it-IT" dirty="0"/>
          </a:p>
          <a:p>
            <a:r>
              <a:rPr lang="it-IT" dirty="0"/>
              <a:t>The «One Digital Health» </a:t>
            </a:r>
            <a:r>
              <a:rPr lang="it-IT" dirty="0" err="1"/>
              <a:t>paradox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to be </a:t>
            </a:r>
            <a:r>
              <a:rPr lang="it-IT" dirty="0" err="1"/>
              <a:t>managed</a:t>
            </a:r>
            <a:r>
              <a:rPr lang="it-IT" dirty="0"/>
              <a:t> and </a:t>
            </a:r>
            <a:r>
              <a:rPr lang="it-IT" dirty="0" err="1"/>
              <a:t>solved</a:t>
            </a:r>
            <a:r>
              <a:rPr lang="it-IT" dirty="0"/>
              <a:t> ASAP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ACE664-BB13-3330-0F4C-9F1C716D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3FD1-6968-4BA9-B96D-68177C5FBFEF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527F9E-5E3A-A56D-6956-B2659E53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43FA9-4F71-C027-5C8F-94FB832B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28888DAE-749E-73E0-3202-8887BC535B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42322" y="4628635"/>
            <a:ext cx="1818969" cy="17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6271D1D-59DE-B8F0-285B-4F6ABF19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Thank </a:t>
            </a:r>
            <a:r>
              <a:rPr lang="it-IT" b="1" dirty="0" err="1"/>
              <a:t>you</a:t>
            </a:r>
            <a:r>
              <a:rPr lang="it-IT" b="1" dirty="0"/>
              <a:t> for </a:t>
            </a:r>
            <a:r>
              <a:rPr lang="it-IT" b="1" dirty="0" err="1"/>
              <a:t>your</a:t>
            </a:r>
            <a:r>
              <a:rPr lang="it-IT" b="1" dirty="0"/>
              <a:t> </a:t>
            </a:r>
            <a:r>
              <a:rPr lang="it-IT" b="1" dirty="0" err="1"/>
              <a:t>Attention</a:t>
            </a:r>
            <a:r>
              <a:rPr lang="it-IT" b="1" dirty="0"/>
              <a:t>!!!</a:t>
            </a:r>
            <a:br>
              <a:rPr lang="it-IT" b="1" dirty="0"/>
            </a:br>
            <a:r>
              <a:rPr lang="it-IT" b="1" dirty="0" err="1"/>
              <a:t>Any</a:t>
            </a:r>
            <a:r>
              <a:rPr lang="it-IT" b="1" dirty="0"/>
              <a:t> </a:t>
            </a:r>
            <a:r>
              <a:rPr lang="it-IT" b="1" dirty="0" err="1"/>
              <a:t>question</a:t>
            </a:r>
            <a:r>
              <a:rPr lang="it-IT" b="1" dirty="0"/>
              <a:t>???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FE8E7A-9C91-BD97-0328-E24C0113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114B-BF42-476E-9C51-A897790A5FE5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E84197-FC6C-BFBA-C4EA-B66849EF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8C60AD-CA5D-147C-229A-4F2BFE37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F999806-C62E-83E9-E3E3-1B84E3C98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5655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it-IT" sz="2600" dirty="0"/>
              <a:t>Prof. Francesco Schiavone</a:t>
            </a:r>
          </a:p>
          <a:p>
            <a:pPr algn="r"/>
            <a:r>
              <a:rPr lang="it-IT" sz="2600" dirty="0"/>
              <a:t>Dipartimento di Studi Aziendali e Quantitativi (DISAQ)</a:t>
            </a:r>
          </a:p>
          <a:p>
            <a:pPr algn="r"/>
            <a:r>
              <a:rPr lang="it-IT" sz="2600" dirty="0"/>
              <a:t>Università degli Studi di Napoli Parthenope, </a:t>
            </a:r>
            <a:r>
              <a:rPr lang="it-IT" sz="2600" dirty="0" err="1"/>
              <a:t>Italy</a:t>
            </a:r>
            <a:endParaRPr lang="it-IT" sz="2600" dirty="0"/>
          </a:p>
          <a:p>
            <a:pPr algn="r"/>
            <a:r>
              <a:rPr lang="it-IT" sz="2600" dirty="0">
                <a:hlinkClick r:id="rId3"/>
              </a:rPr>
              <a:t>francesco.schiavone@uniparthenope.it</a:t>
            </a:r>
            <a:r>
              <a:rPr lang="it-IT" sz="2600" dirty="0"/>
              <a:t> </a:t>
            </a: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B8A5B8C5-B0C0-797E-7E74-07A89C506F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871" y="402888"/>
            <a:ext cx="2342942" cy="2287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4110C-9DCA-D879-1384-DDBFD06D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CC98F-C9E4-A830-BC88-538BF067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Healthcare Industry today</a:t>
            </a:r>
          </a:p>
          <a:p>
            <a:r>
              <a:rPr lang="en-US" dirty="0"/>
              <a:t>Digital Transformation in healthcare</a:t>
            </a:r>
          </a:p>
          <a:p>
            <a:r>
              <a:rPr lang="en-US" dirty="0"/>
              <a:t>Healthcare Ecosystems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Conclusions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F89739-57A4-FE4F-F5F8-E9B904EF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552F28-152E-06FD-057C-16ABEF7F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6850E77-EF47-9D43-70E4-76A6A7EE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F59-37E7-4E0B-AB42-7A70E569A0BE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7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4110C-9DCA-D879-1384-DDBFD06D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Healthcare Industry today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CC98F-C9E4-A830-BC88-538BF067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</a:t>
            </a:r>
            <a:r>
              <a:rPr lang="en-US" b="1" dirty="0"/>
              <a:t>global population </a:t>
            </a:r>
            <a:r>
              <a:rPr lang="en-US" dirty="0"/>
              <a:t>is expected to increase by 1 billion by 2025. By then, more than 500 million people will be over the age of 50. </a:t>
            </a:r>
          </a:p>
          <a:p>
            <a:r>
              <a:rPr lang="en-US" dirty="0"/>
              <a:t> We are also living longer, living with an increasing amount of </a:t>
            </a:r>
            <a:r>
              <a:rPr lang="en-US" b="1" dirty="0"/>
              <a:t>chronic and comorbid illnesses</a:t>
            </a:r>
          </a:p>
          <a:p>
            <a:r>
              <a:rPr lang="en-US" dirty="0"/>
              <a:t> All of the world's major healthcare systems face enormous </a:t>
            </a:r>
            <a:r>
              <a:rPr lang="en-US" b="1" dirty="0"/>
              <a:t>cost</a:t>
            </a:r>
            <a:r>
              <a:rPr lang="en-US" dirty="0"/>
              <a:t> </a:t>
            </a:r>
            <a:r>
              <a:rPr lang="en-US" b="1" dirty="0"/>
              <a:t>pressures</a:t>
            </a:r>
            <a:r>
              <a:rPr lang="en-US" dirty="0"/>
              <a:t> and potential </a:t>
            </a:r>
            <a:r>
              <a:rPr lang="en-US" b="1" dirty="0"/>
              <a:t>productivity</a:t>
            </a:r>
            <a:r>
              <a:rPr lang="en-US" dirty="0"/>
              <a:t> </a:t>
            </a:r>
            <a:r>
              <a:rPr lang="en-US" b="1" dirty="0"/>
              <a:t>losses</a:t>
            </a:r>
            <a:r>
              <a:rPr lang="en-US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F89739-57A4-FE4F-F5F8-E9B904EF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552F28-152E-06FD-057C-16ABEF7F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6850E77-EF47-9D43-70E4-76A6A7EE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1E09-87AD-47A5-9CEE-2B1A743B2021}" type="datetime3">
              <a:rPr lang="en-US" smtClean="0"/>
              <a:t>20 April 2023</a:t>
            </a:fld>
            <a:endParaRPr lang="en-US" dirty="0"/>
          </a:p>
        </p:txBody>
      </p:sp>
      <p:pic>
        <p:nvPicPr>
          <p:cNvPr id="7" name="Picture 2" descr="http://noeticworld.com/blog/wp-content/themes/Panelfly/img/health_icon.png">
            <a:extLst>
              <a:ext uri="{FF2B5EF4-FFF2-40B4-BE49-F238E27FC236}">
                <a16:creationId xmlns:a16="http://schemas.microsoft.com/office/drawing/2014/main" id="{392B0B57-12F8-C631-5946-88D268E90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6496" r="4645" b="9751"/>
          <a:stretch/>
        </p:blipFill>
        <p:spPr bwMode="auto">
          <a:xfrm>
            <a:off x="7508907" y="4149911"/>
            <a:ext cx="4200520" cy="21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6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4110C-9DCA-D879-1384-DDBFD06D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Signs of Change and </a:t>
            </a:r>
            <a:br>
              <a:rPr lang="en-US" b="1" dirty="0"/>
            </a:br>
            <a:r>
              <a:rPr lang="en-US" b="1" dirty="0"/>
              <a:t>New Trends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CC98F-C9E4-A830-BC88-538BF067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fundamental </a:t>
            </a:r>
            <a:r>
              <a:rPr lang="en-US" b="1" dirty="0"/>
              <a:t>problem</a:t>
            </a:r>
            <a:r>
              <a:rPr lang="en-US" dirty="0"/>
              <a:t> compelling reform efforts in healthcare is that the </a:t>
            </a:r>
            <a:r>
              <a:rPr lang="en-US" i="1" dirty="0"/>
              <a:t>value created—for patients, for providers, for payers—does not align with spending levels</a:t>
            </a:r>
            <a:r>
              <a:rPr lang="en-US" dirty="0"/>
              <a:t>.</a:t>
            </a:r>
          </a:p>
          <a:p>
            <a:r>
              <a:rPr lang="en-US" dirty="0"/>
              <a:t>This approach is known as </a:t>
            </a:r>
            <a:r>
              <a:rPr lang="en-US" b="1" dirty="0"/>
              <a:t>fee-for-service</a:t>
            </a:r>
            <a:r>
              <a:rPr lang="en-US" dirty="0"/>
              <a:t>, and it utilizes tables of codes, procedures, and treatment groupings to determine how much is paid for what is done.</a:t>
            </a:r>
          </a:p>
          <a:p>
            <a:r>
              <a:rPr lang="en-US" dirty="0"/>
              <a:t>Today we have a need for a transition to an </a:t>
            </a:r>
            <a:r>
              <a:rPr lang="en-US" b="1" dirty="0"/>
              <a:t>output-based system</a:t>
            </a:r>
            <a:r>
              <a:rPr lang="en-US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F89739-57A4-FE4F-F5F8-E9B904EF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552F28-152E-06FD-057C-16ABEF7F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6850E77-EF47-9D43-70E4-76A6A7EE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681B-FF05-4039-B4B3-D55E0F9B7178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6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68FB3-DD5E-62E7-92E2-4E12B05E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Value Curve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66CC50F-F51E-6DAC-4A46-F159EA4E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4889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Value in Health</a:t>
            </a:r>
            <a:r>
              <a:rPr lang="en-US" dirty="0"/>
              <a:t>:  “</a:t>
            </a:r>
            <a:r>
              <a:rPr lang="en-US" i="1" dirty="0"/>
              <a:t>the health outcomes achieved per dollar spent</a:t>
            </a:r>
            <a:r>
              <a:rPr lang="en-US" dirty="0"/>
              <a:t>” (Porter M., 2010)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1F6CA1-E9F8-8DB7-9BFD-21E898DB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8686-B225-46C0-8FD4-CF8D3BD6726C}" type="datetime3">
              <a:rPr lang="en-US" smtClean="0"/>
              <a:t>20 April 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825025-4467-2D85-E094-0F60C7A0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B7A2D1-77A7-BFFC-EFD1-845C491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Google Shape;124;p10">
            <a:extLst>
              <a:ext uri="{FF2B5EF4-FFF2-40B4-BE49-F238E27FC236}">
                <a16:creationId xmlns:a16="http://schemas.microsoft.com/office/drawing/2014/main" id="{90EE5A11-92A7-ED39-B6A0-0797609207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1124" y="1825625"/>
            <a:ext cx="7902676" cy="4479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03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F4456F9-BF7C-6966-0B88-5EF21A72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Digital </a:t>
            </a:r>
            <a:r>
              <a:rPr lang="it-IT" b="1" dirty="0" err="1"/>
              <a:t>Transformation</a:t>
            </a:r>
            <a:r>
              <a:rPr lang="it-IT" b="1" dirty="0"/>
              <a:t>: </a:t>
            </a:r>
            <a:br>
              <a:rPr lang="it-IT" b="1" dirty="0"/>
            </a:br>
            <a:r>
              <a:rPr lang="it-IT" b="1" dirty="0"/>
              <a:t>A Definition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5C6A314-86B5-F85C-E288-5A209777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«…</a:t>
            </a:r>
            <a:r>
              <a:rPr lang="en-US" i="1" dirty="0"/>
              <a:t>a </a:t>
            </a:r>
            <a:r>
              <a:rPr lang="en-US" b="1" i="1" dirty="0"/>
              <a:t>process</a:t>
            </a:r>
            <a:r>
              <a:rPr lang="en-US" i="1" dirty="0"/>
              <a:t> that aims to </a:t>
            </a:r>
            <a:r>
              <a:rPr lang="en-US" b="1" i="1" dirty="0"/>
              <a:t>improve</a:t>
            </a:r>
            <a:r>
              <a:rPr lang="en-US" i="1" dirty="0"/>
              <a:t> an entity by triggering significant </a:t>
            </a:r>
            <a:r>
              <a:rPr lang="en-US" b="1" i="1" dirty="0"/>
              <a:t>changes</a:t>
            </a:r>
            <a:r>
              <a:rPr lang="en-US" i="1" dirty="0"/>
              <a:t> to its properties through combinations of information, computing, communication, and connectivity technologies.” (Vial, 2019, p. 121)</a:t>
            </a:r>
            <a:endParaRPr lang="it-IT" i="1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319DFEC-AE61-02A0-0C77-8F84E466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0FD4AA-0F4E-A3F0-1D64-CCDEF078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8F9A0D5-A3EC-2A36-E6C9-558DC344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8BA3-EC31-4152-9768-035BA8ADC59B}" type="datetime3">
              <a:rPr lang="en-US" smtClean="0"/>
              <a:t>20 April 2023</a:t>
            </a:fld>
            <a:endParaRPr lang="en-US" dirty="0"/>
          </a:p>
        </p:txBody>
      </p:sp>
      <p:pic>
        <p:nvPicPr>
          <p:cNvPr id="1026" name="Picture 2" descr="La Digital Transformation e le Piccole medie imprese - Venezia Giulia  Economica">
            <a:extLst>
              <a:ext uri="{FF2B5EF4-FFF2-40B4-BE49-F238E27FC236}">
                <a16:creationId xmlns:a16="http://schemas.microsoft.com/office/drawing/2014/main" id="{AF0CF0C8-56AF-7908-9B65-443D47791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10040"/>
          <a:stretch/>
        </p:blipFill>
        <p:spPr bwMode="auto">
          <a:xfrm>
            <a:off x="7812155" y="3141795"/>
            <a:ext cx="3389243" cy="3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3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FC68C-E8A7-7F84-619A-FE34C8D4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Digital </a:t>
            </a:r>
            <a:r>
              <a:rPr lang="it-IT" b="1" dirty="0" err="1"/>
              <a:t>Transformation</a:t>
            </a:r>
            <a:r>
              <a:rPr lang="it-IT" b="1" dirty="0"/>
              <a:t> in Healthcare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D84624-C3B8-10E9-ABBD-A1CCFECF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business models</a:t>
            </a:r>
          </a:p>
          <a:p>
            <a:r>
              <a:rPr lang="en-US" dirty="0"/>
              <a:t>New technologies and tools</a:t>
            </a:r>
          </a:p>
          <a:p>
            <a:r>
              <a:rPr lang="en-US" dirty="0"/>
              <a:t>New types and forms of care (e.g. One Health, Personalized Medicine and so on…)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665766-F9E5-1232-D23C-1732ABC8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21BAC9-8010-9E2C-E4A3-BF7431B8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Google Shape;111;p8" descr="Visualizza immagine di origine">
            <a:extLst>
              <a:ext uri="{FF2B5EF4-FFF2-40B4-BE49-F238E27FC236}">
                <a16:creationId xmlns:a16="http://schemas.microsoft.com/office/drawing/2014/main" id="{31C8CA3F-8B75-81B7-0D9B-5931A2CC59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129" r="10732"/>
          <a:stretch/>
        </p:blipFill>
        <p:spPr>
          <a:xfrm>
            <a:off x="6595374" y="3311016"/>
            <a:ext cx="4758293" cy="30806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3ACD061-5288-9ADB-7F3E-85F0C4D9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F148-94E4-45B4-8799-C123C57ADCE9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E516E-127C-69F3-F5BF-7C1620A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Trends of Digital Transformation </a:t>
            </a:r>
            <a:br>
              <a:rPr lang="en-US" b="1" dirty="0"/>
            </a:br>
            <a:r>
              <a:rPr lang="en-US" b="1" dirty="0"/>
              <a:t>in Healthcare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CC5B2-9873-F1AA-5009-C7F8AAE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FEMIB 2023 Conference, Prague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F41BB3-10BE-5141-3439-0B5D334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Google Shape;180;p18" descr="digital-transformation-in-healthcare-trends">
            <a:extLst>
              <a:ext uri="{FF2B5EF4-FFF2-40B4-BE49-F238E27FC236}">
                <a16:creationId xmlns:a16="http://schemas.microsoft.com/office/drawing/2014/main" id="{868A41C8-2F99-618C-E71E-51B8C5EF4F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0374" y="1690688"/>
            <a:ext cx="9960078" cy="45808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38917E-7130-DB8A-664E-0C261C4F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ABEB-467A-4A92-9DE4-73A48BA7B7AA}" type="datetime3">
              <a:rPr lang="en-US" smtClean="0"/>
              <a:t>20 April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39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1231</Words>
  <Application>Microsoft Office PowerPoint</Application>
  <PresentationFormat>Widescreen</PresentationFormat>
  <Paragraphs>173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Tema di Office</vt:lpstr>
      <vt:lpstr>Digital Transformation: Opportunities and Challenges for Healthcare Ecosystems</vt:lpstr>
      <vt:lpstr>Who I Am?</vt:lpstr>
      <vt:lpstr>Agenda</vt:lpstr>
      <vt:lpstr>The Healthcare Industry today</vt:lpstr>
      <vt:lpstr>The Signs of Change and  New Trends</vt:lpstr>
      <vt:lpstr>The Value Curve</vt:lpstr>
      <vt:lpstr>Digital Transformation:  A Definition</vt:lpstr>
      <vt:lpstr>Digital Transformation in Healthcare</vt:lpstr>
      <vt:lpstr>Key Trends of Digital Transformation  in Healthcare</vt:lpstr>
      <vt:lpstr>Patient-Generated Data (PGD)</vt:lpstr>
      <vt:lpstr>Benefits of Digital Transformation  for Patients</vt:lpstr>
      <vt:lpstr>Benefits of Digital Transformation  for Organizations</vt:lpstr>
      <vt:lpstr>Process Improvements via DT</vt:lpstr>
      <vt:lpstr>Healthcare Ecosystem</vt:lpstr>
      <vt:lpstr>The NHS Healthcare Ecosystem (UK)</vt:lpstr>
      <vt:lpstr>The “One Digital Health”  Steering Wheel</vt:lpstr>
      <vt:lpstr>In other words, Digital Transformation…</vt:lpstr>
      <vt:lpstr>Opportunities</vt:lpstr>
      <vt:lpstr>The «VATE» Priorities </vt:lpstr>
      <vt:lpstr>Challenges</vt:lpstr>
      <vt:lpstr>The «One Digital Health» Paradox </vt:lpstr>
      <vt:lpstr>Conclusions</vt:lpstr>
      <vt:lpstr>Thank you for your Attention!!! Any question???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Schiavone</cp:lastModifiedBy>
  <cp:revision>30</cp:revision>
  <dcterms:created xsi:type="dcterms:W3CDTF">2021-11-23T11:10:02Z</dcterms:created>
  <dcterms:modified xsi:type="dcterms:W3CDTF">2023-04-20T21:06:02Z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2023-04-06T09:52:19Z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f4726575-6b58-4c92-b1d8-becab67410b6</vt:lpwstr>
  </property>
  <property fmtid="{D5CDD505-2E9C-101B-9397-08002B2CF9AE}" pid="8" name="MSIP_Label_2ad0b24d-6422-44b0-b3de-abb3a9e8c81a_ContentBits">
    <vt:lpwstr>0</vt:lpwstr>
  </property>
</Properties>
</file>